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56" r:id="rId5"/>
    <p:sldId id="332" r:id="rId6"/>
    <p:sldId id="340" r:id="rId7"/>
    <p:sldId id="258" r:id="rId8"/>
    <p:sldId id="339" r:id="rId9"/>
    <p:sldId id="341" r:id="rId10"/>
    <p:sldId id="310" r:id="rId11"/>
    <p:sldId id="311" r:id="rId12"/>
    <p:sldId id="337" r:id="rId13"/>
    <p:sldId id="328" r:id="rId14"/>
    <p:sldId id="343" r:id="rId15"/>
    <p:sldId id="307" r:id="rId16"/>
    <p:sldId id="336" r:id="rId17"/>
    <p:sldId id="344" r:id="rId18"/>
    <p:sldId id="299" r:id="rId19"/>
    <p:sldId id="334" r:id="rId20"/>
    <p:sldId id="345" r:id="rId21"/>
    <p:sldId id="330" r:id="rId22"/>
    <p:sldId id="335" r:id="rId23"/>
    <p:sldId id="346" r:id="rId24"/>
    <p:sldId id="347" r:id="rId25"/>
  </p:sldIdLst>
  <p:sldSz cx="12192000" cy="6858000"/>
  <p:notesSz cx="10002838" cy="6875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79BB48C-DCAD-467D-9577-BC380AE38D28}">
          <p14:sldIdLst>
            <p14:sldId id="256"/>
            <p14:sldId id="332"/>
            <p14:sldId id="340"/>
            <p14:sldId id="258"/>
            <p14:sldId id="339"/>
            <p14:sldId id="341"/>
            <p14:sldId id="310"/>
            <p14:sldId id="311"/>
            <p14:sldId id="337"/>
            <p14:sldId id="328"/>
            <p14:sldId id="343"/>
            <p14:sldId id="307"/>
            <p14:sldId id="336"/>
            <p14:sldId id="344"/>
            <p14:sldId id="299"/>
            <p14:sldId id="334"/>
            <p14:sldId id="345"/>
            <p14:sldId id="330"/>
            <p14:sldId id="335"/>
            <p14:sldId id="346"/>
            <p14:sldId id="34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bie Titmarsh" initials="RT" lastIdx="1" clrIdx="0">
    <p:extLst>
      <p:ext uri="{19B8F6BF-5375-455C-9EA6-DF929625EA0E}">
        <p15:presenceInfo xmlns:p15="http://schemas.microsoft.com/office/powerpoint/2012/main" userId="Robbie Titmars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17" autoAdjust="0"/>
    <p:restoredTop sz="79968" autoAdjust="0"/>
  </p:normalViewPr>
  <p:slideViewPr>
    <p:cSldViewPr snapToGrid="0">
      <p:cViewPr varScale="1">
        <p:scale>
          <a:sx n="91" d="100"/>
          <a:sy n="91" d="100"/>
        </p:scale>
        <p:origin x="948" y="84"/>
      </p:cViewPr>
      <p:guideLst/>
    </p:cSldViewPr>
  </p:slideViewPr>
  <p:notesTextViewPr>
    <p:cViewPr>
      <p:scale>
        <a:sx n="1" d="1"/>
        <a:sy n="1" d="1"/>
      </p:scale>
      <p:origin x="0" y="0"/>
    </p:cViewPr>
  </p:notesTextViewPr>
  <p:notesViewPr>
    <p:cSldViewPr snapToGrid="0">
      <p:cViewPr varScale="1">
        <p:scale>
          <a:sx n="114" d="100"/>
          <a:sy n="114" d="100"/>
        </p:scale>
        <p:origin x="2136"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Furby\AppData\Roaming\Microsoft\Excel\20200218%20MHN%20Both%20Comm%20and%20Inpatient%20MHN%20(version%201).xlsb"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Furby\AppData\Roaming\Microsoft\Excel\20200218%20Psych%20Both%20Comm%20and%20Inpatient%20Pych%20(version%201).xlsb"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dirty="0"/>
              <a:t>Proportion of </a:t>
            </a:r>
            <a:r>
              <a:rPr lang="en-GB" b="1" dirty="0"/>
              <a:t>MHNs</a:t>
            </a:r>
            <a:r>
              <a:rPr lang="en-GB" dirty="0"/>
              <a:t> who have never had, or who can't remember having, training in the following smoking cessation support/interventions: </a:t>
            </a:r>
          </a:p>
        </c:rich>
      </c:tx>
      <c:overlay val="0"/>
    </c:title>
    <c:autoTitleDeleted val="0"/>
    <c:plotArea>
      <c:layout/>
      <c:barChart>
        <c:barDir val="col"/>
        <c:grouping val="stacked"/>
        <c:varyColors val="0"/>
        <c:ser>
          <c:idx val="5"/>
          <c:order val="0"/>
          <c:tx>
            <c:strRef>
              <c:f>'Question 27'!$L$3</c:f>
              <c:strCache>
                <c:ptCount val="1"/>
                <c:pt idx="0">
                  <c:v>I have not had training on this topic</c:v>
                </c:pt>
              </c:strCache>
            </c:strRef>
          </c:tx>
          <c:spPr>
            <a:solidFill>
              <a:srgbClr val="7D5E90"/>
            </a:solidFill>
            <a:ln>
              <a:prstDash val="solid"/>
            </a:ln>
          </c:spPr>
          <c:invertIfNegative val="0"/>
          <c:dLbls>
            <c:numFmt formatCode="0%" sourceLinked="0"/>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27'!$A$4:$A$9</c:f>
              <c:strCache>
                <c:ptCount val="6"/>
                <c:pt idx="0">
                  <c:v>Giving very brief advice (or ask, advice and act)</c:v>
                </c:pt>
                <c:pt idx="1">
                  <c:v>Behavioural support for smoking cessation</c:v>
                </c:pt>
                <c:pt idx="2">
                  <c:v>How to refer to smoking cessation services, or relevant smoking cessation lead</c:v>
                </c:pt>
                <c:pt idx="3">
                  <c:v>Use of Nicotine Replacement Therapy</c:v>
                </c:pt>
                <c:pt idx="4">
                  <c:v>Other smoking cessation medications i.e. Varenicline and Bupropion</c:v>
                </c:pt>
                <c:pt idx="5">
                  <c:v>Use of e-cigarettes</c:v>
                </c:pt>
              </c:strCache>
            </c:strRef>
          </c:cat>
          <c:val>
            <c:numRef>
              <c:f>'Question 27'!$L$4:$L$9</c:f>
              <c:numCache>
                <c:formatCode>0.00%</c:formatCode>
                <c:ptCount val="6"/>
                <c:pt idx="0">
                  <c:v>0.16</c:v>
                </c:pt>
                <c:pt idx="1">
                  <c:v>0.42599999999999999</c:v>
                </c:pt>
                <c:pt idx="2">
                  <c:v>0.29909999999999998</c:v>
                </c:pt>
                <c:pt idx="3">
                  <c:v>0.32740000000000002</c:v>
                </c:pt>
                <c:pt idx="4">
                  <c:v>0.57210000000000005</c:v>
                </c:pt>
                <c:pt idx="5">
                  <c:v>0.46150000000000002</c:v>
                </c:pt>
              </c:numCache>
            </c:numRef>
          </c:val>
          <c:extLst>
            <c:ext xmlns:c16="http://schemas.microsoft.com/office/drawing/2014/chart" uri="{C3380CC4-5D6E-409C-BE32-E72D297353CC}">
              <c16:uniqueId val="{00000000-757E-48AC-A032-A3A5654DAB9F}"/>
            </c:ext>
          </c:extLst>
        </c:ser>
        <c:ser>
          <c:idx val="6"/>
          <c:order val="1"/>
          <c:tx>
            <c:strRef>
              <c:f>'Question 27'!$N$3</c:f>
              <c:strCache>
                <c:ptCount val="1"/>
                <c:pt idx="0">
                  <c:v>I don't remember</c:v>
                </c:pt>
              </c:strCache>
            </c:strRef>
          </c:tx>
          <c:spPr>
            <a:solidFill>
              <a:srgbClr val="D25F90"/>
            </a:solidFill>
            <a:ln>
              <a:prstDash val="solid"/>
            </a:ln>
          </c:spPr>
          <c:invertIfNegative val="0"/>
          <c:dLbls>
            <c:numFmt formatCode="0%" sourceLinked="0"/>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27'!$A$4:$A$9</c:f>
              <c:strCache>
                <c:ptCount val="6"/>
                <c:pt idx="0">
                  <c:v>Giving very brief advice (or ask, advice and act)</c:v>
                </c:pt>
                <c:pt idx="1">
                  <c:v>Behavioural support for smoking cessation</c:v>
                </c:pt>
                <c:pt idx="2">
                  <c:v>How to refer to smoking cessation services, or relevant smoking cessation lead</c:v>
                </c:pt>
                <c:pt idx="3">
                  <c:v>Use of Nicotine Replacement Therapy</c:v>
                </c:pt>
                <c:pt idx="4">
                  <c:v>Other smoking cessation medications i.e. Varenicline and Bupropion</c:v>
                </c:pt>
                <c:pt idx="5">
                  <c:v>Use of e-cigarettes</c:v>
                </c:pt>
              </c:strCache>
            </c:strRef>
          </c:cat>
          <c:val>
            <c:numRef>
              <c:f>'Question 27'!$N$4:$N$9</c:f>
              <c:numCache>
                <c:formatCode>0.00%</c:formatCode>
                <c:ptCount val="6"/>
                <c:pt idx="0">
                  <c:v>2.2200000000000001E-2</c:v>
                </c:pt>
                <c:pt idx="1">
                  <c:v>4.0399999999999998E-2</c:v>
                </c:pt>
                <c:pt idx="2">
                  <c:v>3.1300000000000001E-2</c:v>
                </c:pt>
                <c:pt idx="3">
                  <c:v>1.7899999999999999E-2</c:v>
                </c:pt>
                <c:pt idx="4">
                  <c:v>6.7599999999999993E-2</c:v>
                </c:pt>
                <c:pt idx="5">
                  <c:v>5.4299999999999987E-2</c:v>
                </c:pt>
              </c:numCache>
            </c:numRef>
          </c:val>
          <c:extLst>
            <c:ext xmlns:c16="http://schemas.microsoft.com/office/drawing/2014/chart" uri="{C3380CC4-5D6E-409C-BE32-E72D297353CC}">
              <c16:uniqueId val="{00000001-757E-48AC-A032-A3A5654DAB9F}"/>
            </c:ext>
          </c:extLst>
        </c:ser>
        <c:dLbls>
          <c:showLegendKey val="0"/>
          <c:showVal val="0"/>
          <c:showCatName val="0"/>
          <c:showSerName val="0"/>
          <c:showPercent val="0"/>
          <c:showBubbleSize val="0"/>
        </c:dLbls>
        <c:gapWidth val="150"/>
        <c:overlap val="100"/>
        <c:axId val="10"/>
        <c:axId val="100"/>
      </c:barChart>
      <c:valAx>
        <c:axId val="100"/>
        <c:scaling>
          <c:orientation val="minMax"/>
        </c:scaling>
        <c:delete val="0"/>
        <c:axPos val="l"/>
        <c:majorGridlines/>
        <c:numFmt formatCode="0.00%" sourceLinked="1"/>
        <c:majorTickMark val="out"/>
        <c:minorTickMark val="none"/>
        <c:tickLblPos val="nextTo"/>
        <c:txPr>
          <a:bodyPr/>
          <a:lstStyle/>
          <a:p>
            <a:pPr>
              <a:defRPr sz="1200"/>
            </a:pPr>
            <a:endParaRPr lang="en-US"/>
          </a:p>
        </c:txPr>
        <c:crossAx val="10"/>
        <c:crosses val="autoZero"/>
        <c:crossBetween val="between"/>
      </c:valAx>
      <c:catAx>
        <c:axId val="10"/>
        <c:scaling>
          <c:orientation val="minMax"/>
        </c:scaling>
        <c:delete val="0"/>
        <c:axPos val="b"/>
        <c:numFmt formatCode="General" sourceLinked="1"/>
        <c:majorTickMark val="out"/>
        <c:minorTickMark val="none"/>
        <c:tickLblPos val="nextTo"/>
        <c:txPr>
          <a:bodyPr/>
          <a:lstStyle/>
          <a:p>
            <a:pPr>
              <a:defRPr sz="1200"/>
            </a:pPr>
            <a:endParaRPr lang="en-US"/>
          </a:p>
        </c:txPr>
        <c:crossAx val="100"/>
        <c:crosses val="autoZero"/>
        <c:auto val="0"/>
        <c:lblAlgn val="ctr"/>
        <c:lblOffset val="100"/>
        <c:noMultiLvlLbl val="0"/>
      </c:catAx>
    </c:plotArea>
    <c:legend>
      <c:legendPos val="b"/>
      <c:overlay val="0"/>
      <c:txPr>
        <a:bodyPr/>
        <a:lstStyle/>
        <a:p>
          <a:pPr>
            <a:defRPr sz="1200"/>
          </a:pPr>
          <a:endParaRPr lang="en-US"/>
        </a:p>
      </c:txPr>
    </c:legend>
    <c:plotVisOnly val="0"/>
    <c:dispBlanksAs val="gap"/>
    <c:showDLblsOverMax val="0"/>
  </c:chart>
  <c:txPr>
    <a:bodyPr/>
    <a:lstStyle/>
    <a:p>
      <a:pPr>
        <a:defRPr>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dirty="0"/>
              <a:t>Proportion of </a:t>
            </a:r>
            <a:r>
              <a:rPr lang="en-GB" b="1" dirty="0"/>
              <a:t>psychiatrists</a:t>
            </a:r>
            <a:r>
              <a:rPr lang="en-GB" dirty="0"/>
              <a:t> who have never had, or who can't remember having, training in the following areas of smoking cessation support/interventions: </a:t>
            </a:r>
          </a:p>
        </c:rich>
      </c:tx>
      <c:overlay val="0"/>
    </c:title>
    <c:autoTitleDeleted val="0"/>
    <c:plotArea>
      <c:layout/>
      <c:barChart>
        <c:barDir val="col"/>
        <c:grouping val="stacked"/>
        <c:varyColors val="0"/>
        <c:ser>
          <c:idx val="5"/>
          <c:order val="0"/>
          <c:tx>
            <c:strRef>
              <c:f>'Question 27'!$L$3</c:f>
              <c:strCache>
                <c:ptCount val="1"/>
                <c:pt idx="0">
                  <c:v>I have not had training on this topic</c:v>
                </c:pt>
              </c:strCache>
            </c:strRef>
          </c:tx>
          <c:spPr>
            <a:solidFill>
              <a:srgbClr val="7D5E90"/>
            </a:solidFill>
            <a:ln>
              <a:prstDash val="solid"/>
            </a:ln>
          </c:spPr>
          <c:invertIfNegative val="0"/>
          <c:dLbls>
            <c:numFmt formatCode="0%" sourceLinked="0"/>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27'!$A$4:$A$9</c:f>
              <c:strCache>
                <c:ptCount val="6"/>
                <c:pt idx="0">
                  <c:v>Giving very brief advice (or ask, advice and act)</c:v>
                </c:pt>
                <c:pt idx="1">
                  <c:v>Behavioural support for smoking cessation</c:v>
                </c:pt>
                <c:pt idx="2">
                  <c:v>How to refer to smoking cessation services, or relevant smoking cessation lead</c:v>
                </c:pt>
                <c:pt idx="3">
                  <c:v>Use of Nicotine Replacement Therapy</c:v>
                </c:pt>
                <c:pt idx="4">
                  <c:v>Other smoking cessation medications i.e. Varenicline and Bupropion</c:v>
                </c:pt>
                <c:pt idx="5">
                  <c:v>Use of e-cigarettes</c:v>
                </c:pt>
              </c:strCache>
            </c:strRef>
          </c:cat>
          <c:val>
            <c:numRef>
              <c:f>'Question 27'!$L$4:$L$9</c:f>
              <c:numCache>
                <c:formatCode>0.00%</c:formatCode>
                <c:ptCount val="6"/>
                <c:pt idx="0">
                  <c:v>0.27660000000000001</c:v>
                </c:pt>
                <c:pt idx="1">
                  <c:v>0.66670000000000007</c:v>
                </c:pt>
                <c:pt idx="2">
                  <c:v>0.4113</c:v>
                </c:pt>
                <c:pt idx="3">
                  <c:v>0.3972</c:v>
                </c:pt>
                <c:pt idx="4">
                  <c:v>0.55000000000000004</c:v>
                </c:pt>
                <c:pt idx="5">
                  <c:v>0.65959999999999996</c:v>
                </c:pt>
              </c:numCache>
            </c:numRef>
          </c:val>
          <c:extLst>
            <c:ext xmlns:c16="http://schemas.microsoft.com/office/drawing/2014/chart" uri="{C3380CC4-5D6E-409C-BE32-E72D297353CC}">
              <c16:uniqueId val="{00000000-B714-48F4-A37E-6E5AAA7A87E6}"/>
            </c:ext>
          </c:extLst>
        </c:ser>
        <c:ser>
          <c:idx val="6"/>
          <c:order val="1"/>
          <c:tx>
            <c:strRef>
              <c:f>'Question 27'!$N$3</c:f>
              <c:strCache>
                <c:ptCount val="1"/>
                <c:pt idx="0">
                  <c:v>I don't remember</c:v>
                </c:pt>
              </c:strCache>
            </c:strRef>
          </c:tx>
          <c:spPr>
            <a:solidFill>
              <a:srgbClr val="D25F90"/>
            </a:solidFill>
            <a:ln>
              <a:prstDash val="solid"/>
            </a:ln>
          </c:spPr>
          <c:invertIfNegative val="0"/>
          <c:dLbls>
            <c:numFmt formatCode="0%" sourceLinked="0"/>
            <c:spPr>
              <a:noFill/>
              <a:ln>
                <a:noFill/>
              </a:ln>
              <a:effectLst/>
            </c:spPr>
            <c:txPr>
              <a:bodyPr wrap="square" lIns="38100" tIns="19050" rIns="38100" bIns="19050" anchor="ctr">
                <a:spAutoFit/>
              </a:bodyPr>
              <a:lstStyle/>
              <a:p>
                <a:pPr>
                  <a:defRPr sz="14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'Question 27'!$A$4:$A$9</c:f>
              <c:strCache>
                <c:ptCount val="6"/>
                <c:pt idx="0">
                  <c:v>Giving very brief advice (or ask, advice and act)</c:v>
                </c:pt>
                <c:pt idx="1">
                  <c:v>Behavioural support for smoking cessation</c:v>
                </c:pt>
                <c:pt idx="2">
                  <c:v>How to refer to smoking cessation services, or relevant smoking cessation lead</c:v>
                </c:pt>
                <c:pt idx="3">
                  <c:v>Use of Nicotine Replacement Therapy</c:v>
                </c:pt>
                <c:pt idx="4">
                  <c:v>Other smoking cessation medications i.e. Varenicline and Bupropion</c:v>
                </c:pt>
                <c:pt idx="5">
                  <c:v>Use of e-cigarettes</c:v>
                </c:pt>
              </c:strCache>
            </c:strRef>
          </c:cat>
          <c:val>
            <c:numRef>
              <c:f>'Question 27'!$N$4:$N$9</c:f>
              <c:numCache>
                <c:formatCode>0.00%</c:formatCode>
                <c:ptCount val="6"/>
                <c:pt idx="0">
                  <c:v>6.3799999999999996E-2</c:v>
                </c:pt>
                <c:pt idx="1">
                  <c:v>8.5099999999999995E-2</c:v>
                </c:pt>
                <c:pt idx="2">
                  <c:v>8.5099999999999995E-2</c:v>
                </c:pt>
                <c:pt idx="3">
                  <c:v>8.5099999999999995E-2</c:v>
                </c:pt>
                <c:pt idx="4">
                  <c:v>7.8600000000000003E-2</c:v>
                </c:pt>
                <c:pt idx="5">
                  <c:v>9.9299999999999999E-2</c:v>
                </c:pt>
              </c:numCache>
            </c:numRef>
          </c:val>
          <c:extLst>
            <c:ext xmlns:c16="http://schemas.microsoft.com/office/drawing/2014/chart" uri="{C3380CC4-5D6E-409C-BE32-E72D297353CC}">
              <c16:uniqueId val="{00000001-B714-48F4-A37E-6E5AAA7A87E6}"/>
            </c:ext>
          </c:extLst>
        </c:ser>
        <c:dLbls>
          <c:showLegendKey val="0"/>
          <c:showVal val="0"/>
          <c:showCatName val="0"/>
          <c:showSerName val="0"/>
          <c:showPercent val="0"/>
          <c:showBubbleSize val="0"/>
        </c:dLbls>
        <c:gapWidth val="150"/>
        <c:overlap val="100"/>
        <c:axId val="10"/>
        <c:axId val="100"/>
      </c:barChart>
      <c:valAx>
        <c:axId val="100"/>
        <c:scaling>
          <c:orientation val="minMax"/>
        </c:scaling>
        <c:delete val="0"/>
        <c:axPos val="l"/>
        <c:majorGridlines/>
        <c:numFmt formatCode="0.00%" sourceLinked="1"/>
        <c:majorTickMark val="out"/>
        <c:minorTickMark val="none"/>
        <c:tickLblPos val="nextTo"/>
        <c:txPr>
          <a:bodyPr/>
          <a:lstStyle/>
          <a:p>
            <a:pPr>
              <a:defRPr sz="1200"/>
            </a:pPr>
            <a:endParaRPr lang="en-US"/>
          </a:p>
        </c:txPr>
        <c:crossAx val="10"/>
        <c:crosses val="autoZero"/>
        <c:crossBetween val="between"/>
      </c:valAx>
      <c:catAx>
        <c:axId val="10"/>
        <c:scaling>
          <c:orientation val="minMax"/>
        </c:scaling>
        <c:delete val="0"/>
        <c:axPos val="b"/>
        <c:numFmt formatCode="General" sourceLinked="1"/>
        <c:majorTickMark val="out"/>
        <c:minorTickMark val="none"/>
        <c:tickLblPos val="nextTo"/>
        <c:txPr>
          <a:bodyPr/>
          <a:lstStyle/>
          <a:p>
            <a:pPr>
              <a:defRPr sz="1200"/>
            </a:pPr>
            <a:endParaRPr lang="en-US"/>
          </a:p>
        </c:txPr>
        <c:crossAx val="100"/>
        <c:crosses val="autoZero"/>
        <c:auto val="0"/>
        <c:lblAlgn val="ctr"/>
        <c:lblOffset val="100"/>
        <c:noMultiLvlLbl val="0"/>
      </c:catAx>
    </c:plotArea>
    <c:legend>
      <c:legendPos val="b"/>
      <c:overlay val="0"/>
      <c:txPr>
        <a:bodyPr/>
        <a:lstStyle/>
        <a:p>
          <a:pPr>
            <a:defRPr sz="1200"/>
          </a:pPr>
          <a:endParaRPr lang="en-US"/>
        </a:p>
      </c:txPr>
    </c:legend>
    <c:plotVisOnly val="0"/>
    <c:dispBlanksAs val="gap"/>
    <c:showDLblsOverMax val="0"/>
  </c:chart>
  <c:txPr>
    <a:bodyPr/>
    <a:lstStyle/>
    <a:p>
      <a:pPr>
        <a:defRPr>
          <a:solidFill>
            <a:schemeClr val="tx1"/>
          </a:solidFil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334563" cy="344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665963" y="1"/>
            <a:ext cx="4334563" cy="344967"/>
          </a:xfrm>
          <a:prstGeom prst="rect">
            <a:avLst/>
          </a:prstGeom>
        </p:spPr>
        <p:txBody>
          <a:bodyPr vert="horz" lIns="91440" tIns="45720" rIns="91440" bIns="45720" rtlCol="0"/>
          <a:lstStyle>
            <a:lvl1pPr algn="r">
              <a:defRPr sz="1200"/>
            </a:lvl1pPr>
          </a:lstStyle>
          <a:p>
            <a:fld id="{DB475003-2308-4B40-B1A6-415117774A35}" type="datetimeFigureOut">
              <a:rPr lang="en-GB" smtClean="0"/>
              <a:t>16/12/2020</a:t>
            </a:fld>
            <a:endParaRPr lang="en-GB"/>
          </a:p>
        </p:txBody>
      </p:sp>
      <p:sp>
        <p:nvSpPr>
          <p:cNvPr id="4" name="Slide Image Placeholder 3"/>
          <p:cNvSpPr>
            <a:spLocks noGrp="1" noRot="1" noChangeAspect="1"/>
          </p:cNvSpPr>
          <p:nvPr>
            <p:ph type="sldImg" idx="2"/>
          </p:nvPr>
        </p:nvSpPr>
        <p:spPr>
          <a:xfrm>
            <a:off x="2940050" y="860425"/>
            <a:ext cx="4122738" cy="23193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1000285" y="3308817"/>
            <a:ext cx="8002270" cy="27072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6530498"/>
            <a:ext cx="4334563" cy="344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665963" y="6530498"/>
            <a:ext cx="4334563" cy="344967"/>
          </a:xfrm>
          <a:prstGeom prst="rect">
            <a:avLst/>
          </a:prstGeom>
        </p:spPr>
        <p:txBody>
          <a:bodyPr vert="horz" lIns="91440" tIns="45720" rIns="91440" bIns="45720" rtlCol="0" anchor="b"/>
          <a:lstStyle>
            <a:lvl1pPr algn="r">
              <a:defRPr sz="1200"/>
            </a:lvl1pPr>
          </a:lstStyle>
          <a:p>
            <a:fld id="{12D7E5B5-CC64-4E2E-B50D-B04FF4055390}" type="slidenum">
              <a:rPr lang="en-GB" smtClean="0"/>
              <a:t>‹#›</a:t>
            </a:fld>
            <a:endParaRPr lang="en-GB"/>
          </a:p>
        </p:txBody>
      </p:sp>
    </p:spTree>
    <p:extLst>
      <p:ext uri="{BB962C8B-B14F-4D97-AF65-F5344CB8AC3E}">
        <p14:creationId xmlns:p14="http://schemas.microsoft.com/office/powerpoint/2010/main" val="16151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a:t>
            </a:fld>
            <a:endParaRPr lang="en-GB"/>
          </a:p>
        </p:txBody>
      </p:sp>
    </p:spTree>
    <p:extLst>
      <p:ext uri="{BB962C8B-B14F-4D97-AF65-F5344CB8AC3E}">
        <p14:creationId xmlns:p14="http://schemas.microsoft.com/office/powerpoint/2010/main" val="387794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10</a:t>
            </a:fld>
            <a:endParaRPr lang="en-GB"/>
          </a:p>
        </p:txBody>
      </p:sp>
    </p:spTree>
    <p:extLst>
      <p:ext uri="{BB962C8B-B14F-4D97-AF65-F5344CB8AC3E}">
        <p14:creationId xmlns:p14="http://schemas.microsoft.com/office/powerpoint/2010/main" val="2808912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11</a:t>
            </a:fld>
            <a:endParaRPr lang="en-GB"/>
          </a:p>
        </p:txBody>
      </p:sp>
    </p:spTree>
    <p:extLst>
      <p:ext uri="{BB962C8B-B14F-4D97-AF65-F5344CB8AC3E}">
        <p14:creationId xmlns:p14="http://schemas.microsoft.com/office/powerpoint/2010/main" val="1898177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00283" y="3277169"/>
            <a:ext cx="8002270" cy="2707214"/>
          </a:xfrm>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12</a:t>
            </a:fld>
            <a:endParaRPr lang="en-GB"/>
          </a:p>
        </p:txBody>
      </p:sp>
    </p:spTree>
    <p:extLst>
      <p:ext uri="{BB962C8B-B14F-4D97-AF65-F5344CB8AC3E}">
        <p14:creationId xmlns:p14="http://schemas.microsoft.com/office/powerpoint/2010/main" val="4080718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D7E5B5-CC64-4E2E-B50D-B04FF4055390}" type="slidenum">
              <a:rPr lang="en-GB" smtClean="0"/>
              <a:t>13</a:t>
            </a:fld>
            <a:endParaRPr lang="en-GB"/>
          </a:p>
        </p:txBody>
      </p:sp>
    </p:spTree>
    <p:extLst>
      <p:ext uri="{BB962C8B-B14F-4D97-AF65-F5344CB8AC3E}">
        <p14:creationId xmlns:p14="http://schemas.microsoft.com/office/powerpoint/2010/main" val="1106820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14</a:t>
            </a:fld>
            <a:endParaRPr lang="en-GB"/>
          </a:p>
        </p:txBody>
      </p:sp>
    </p:spTree>
    <p:extLst>
      <p:ext uri="{BB962C8B-B14F-4D97-AF65-F5344CB8AC3E}">
        <p14:creationId xmlns:p14="http://schemas.microsoft.com/office/powerpoint/2010/main" val="2179550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00283" y="3179763"/>
            <a:ext cx="8002270" cy="2707214"/>
          </a:xfrm>
        </p:spPr>
        <p:txBody>
          <a:bodyPr/>
          <a:lstStyle/>
          <a:p>
            <a:pPr>
              <a:lnSpc>
                <a:spcPct val="106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15</a:t>
            </a:fld>
            <a:endParaRPr lang="en-GB"/>
          </a:p>
        </p:txBody>
      </p:sp>
    </p:spTree>
    <p:extLst>
      <p:ext uri="{BB962C8B-B14F-4D97-AF65-F5344CB8AC3E}">
        <p14:creationId xmlns:p14="http://schemas.microsoft.com/office/powerpoint/2010/main" val="24339783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16</a:t>
            </a:fld>
            <a:endParaRPr lang="en-GB"/>
          </a:p>
        </p:txBody>
      </p:sp>
    </p:spTree>
    <p:extLst>
      <p:ext uri="{BB962C8B-B14F-4D97-AF65-F5344CB8AC3E}">
        <p14:creationId xmlns:p14="http://schemas.microsoft.com/office/powerpoint/2010/main" val="2969498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17</a:t>
            </a:fld>
            <a:endParaRPr lang="en-GB"/>
          </a:p>
        </p:txBody>
      </p:sp>
    </p:spTree>
    <p:extLst>
      <p:ext uri="{BB962C8B-B14F-4D97-AF65-F5344CB8AC3E}">
        <p14:creationId xmlns:p14="http://schemas.microsoft.com/office/powerpoint/2010/main" val="476069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6000"/>
              </a:lnSpc>
              <a:spcAft>
                <a:spcPts val="800"/>
              </a:spcAft>
            </a:pPr>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18</a:t>
            </a:fld>
            <a:endParaRPr lang="en-GB"/>
          </a:p>
        </p:txBody>
      </p:sp>
    </p:spTree>
    <p:extLst>
      <p:ext uri="{BB962C8B-B14F-4D97-AF65-F5344CB8AC3E}">
        <p14:creationId xmlns:p14="http://schemas.microsoft.com/office/powerpoint/2010/main" val="18431112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12D7E5B5-CC64-4E2E-B50D-B04FF4055390}" type="slidenum">
              <a:rPr lang="en-GB" smtClean="0"/>
              <a:t>19</a:t>
            </a:fld>
            <a:endParaRPr lang="en-GB"/>
          </a:p>
        </p:txBody>
      </p:sp>
    </p:spTree>
    <p:extLst>
      <p:ext uri="{BB962C8B-B14F-4D97-AF65-F5344CB8AC3E}">
        <p14:creationId xmlns:p14="http://schemas.microsoft.com/office/powerpoint/2010/main" val="3716420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2</a:t>
            </a:fld>
            <a:endParaRPr lang="en-GB"/>
          </a:p>
        </p:txBody>
      </p:sp>
    </p:spTree>
    <p:extLst>
      <p:ext uri="{BB962C8B-B14F-4D97-AF65-F5344CB8AC3E}">
        <p14:creationId xmlns:p14="http://schemas.microsoft.com/office/powerpoint/2010/main" val="12030874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20</a:t>
            </a:fld>
            <a:endParaRPr lang="en-GB"/>
          </a:p>
        </p:txBody>
      </p:sp>
    </p:spTree>
    <p:extLst>
      <p:ext uri="{BB962C8B-B14F-4D97-AF65-F5344CB8AC3E}">
        <p14:creationId xmlns:p14="http://schemas.microsoft.com/office/powerpoint/2010/main" val="28200138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12D7E5B5-CC64-4E2E-B50D-B04FF4055390}" type="slidenum">
              <a:rPr lang="en-GB" smtClean="0"/>
              <a:t>21</a:t>
            </a:fld>
            <a:endParaRPr lang="en-GB"/>
          </a:p>
        </p:txBody>
      </p:sp>
    </p:spTree>
    <p:extLst>
      <p:ext uri="{BB962C8B-B14F-4D97-AF65-F5344CB8AC3E}">
        <p14:creationId xmlns:p14="http://schemas.microsoft.com/office/powerpoint/2010/main" val="2579238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3</a:t>
            </a:fld>
            <a:endParaRPr lang="en-GB"/>
          </a:p>
        </p:txBody>
      </p:sp>
    </p:spTree>
    <p:extLst>
      <p:ext uri="{BB962C8B-B14F-4D97-AF65-F5344CB8AC3E}">
        <p14:creationId xmlns:p14="http://schemas.microsoft.com/office/powerpoint/2010/main" val="2539728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4</a:t>
            </a:fld>
            <a:endParaRPr lang="en-GB"/>
          </a:p>
        </p:txBody>
      </p:sp>
    </p:spTree>
    <p:extLst>
      <p:ext uri="{BB962C8B-B14F-4D97-AF65-F5344CB8AC3E}">
        <p14:creationId xmlns:p14="http://schemas.microsoft.com/office/powerpoint/2010/main" val="2502796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5</a:t>
            </a:fld>
            <a:endParaRPr lang="en-GB"/>
          </a:p>
        </p:txBody>
      </p:sp>
    </p:spTree>
    <p:extLst>
      <p:ext uri="{BB962C8B-B14F-4D97-AF65-F5344CB8AC3E}">
        <p14:creationId xmlns:p14="http://schemas.microsoft.com/office/powerpoint/2010/main" val="3919666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6</a:t>
            </a:fld>
            <a:endParaRPr lang="en-GB"/>
          </a:p>
        </p:txBody>
      </p:sp>
    </p:spTree>
    <p:extLst>
      <p:ext uri="{BB962C8B-B14F-4D97-AF65-F5344CB8AC3E}">
        <p14:creationId xmlns:p14="http://schemas.microsoft.com/office/powerpoint/2010/main" val="2540029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00284" y="3244290"/>
            <a:ext cx="8002270" cy="3221680"/>
          </a:xfrm>
        </p:spPr>
        <p:txBody>
          <a:bodyPr>
            <a:normAutofit/>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7</a:t>
            </a:fld>
            <a:endParaRPr lang="en-GB"/>
          </a:p>
        </p:txBody>
      </p:sp>
    </p:spTree>
    <p:extLst>
      <p:ext uri="{BB962C8B-B14F-4D97-AF65-F5344CB8AC3E}">
        <p14:creationId xmlns:p14="http://schemas.microsoft.com/office/powerpoint/2010/main" val="469100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000285" y="3308817"/>
            <a:ext cx="8002270" cy="3331680"/>
          </a:xfrm>
        </p:spPr>
        <p:txBody>
          <a:bodyPr>
            <a:normAutofit/>
          </a:bodyPr>
          <a:lstStyle/>
          <a:p>
            <a:endParaRPr lang="en-GB" sz="2500" dirty="0"/>
          </a:p>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8</a:t>
            </a:fld>
            <a:endParaRPr lang="en-GB"/>
          </a:p>
        </p:txBody>
      </p:sp>
    </p:spTree>
    <p:extLst>
      <p:ext uri="{BB962C8B-B14F-4D97-AF65-F5344CB8AC3E}">
        <p14:creationId xmlns:p14="http://schemas.microsoft.com/office/powerpoint/2010/main" val="2066876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D7E5B5-CC64-4E2E-B50D-B04FF4055390}" type="slidenum">
              <a:rPr lang="en-GB" smtClean="0"/>
              <a:t>9</a:t>
            </a:fld>
            <a:endParaRPr lang="en-GB"/>
          </a:p>
        </p:txBody>
      </p:sp>
    </p:spTree>
    <p:extLst>
      <p:ext uri="{BB962C8B-B14F-4D97-AF65-F5344CB8AC3E}">
        <p14:creationId xmlns:p14="http://schemas.microsoft.com/office/powerpoint/2010/main" val="33469456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87A9B-0975-4A25-985C-6DD7FFE93650}"/>
              </a:ext>
            </a:extLst>
          </p:cNvPr>
          <p:cNvSpPr>
            <a:spLocks noGrp="1"/>
          </p:cNvSpPr>
          <p:nvPr>
            <p:ph type="ctrTitle"/>
          </p:nvPr>
        </p:nvSpPr>
        <p:spPr>
          <a:xfrm>
            <a:off x="1524000" y="1122363"/>
            <a:ext cx="9144000" cy="2387600"/>
          </a:xfrm>
        </p:spPr>
        <p:txBody>
          <a:bodyPr anchor="b"/>
          <a:lstStyle>
            <a:lvl1pPr algn="ctr">
              <a:defRPr sz="6000" b="1">
                <a:solidFill>
                  <a:srgbClr val="FF9933"/>
                </a:solidFill>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4441958-9CFD-4EE0-82CB-FFA0660336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E81B9A5-560F-48F4-A3DF-B66AA378050E}"/>
              </a:ext>
            </a:extLst>
          </p:cNvPr>
          <p:cNvSpPr>
            <a:spLocks noGrp="1"/>
          </p:cNvSpPr>
          <p:nvPr>
            <p:ph type="dt" sz="half" idx="10"/>
          </p:nvPr>
        </p:nvSpPr>
        <p:spPr/>
        <p:txBody>
          <a:bodyPr/>
          <a:lstStyle/>
          <a:p>
            <a:fld id="{744FE989-32B9-4026-B85C-A2D11F8AA4A4}" type="datetimeFigureOut">
              <a:rPr lang="en-GB" smtClean="0"/>
              <a:t>16/12/2020</a:t>
            </a:fld>
            <a:endParaRPr lang="en-GB"/>
          </a:p>
        </p:txBody>
      </p:sp>
      <p:sp>
        <p:nvSpPr>
          <p:cNvPr id="5" name="Footer Placeholder 4">
            <a:extLst>
              <a:ext uri="{FF2B5EF4-FFF2-40B4-BE49-F238E27FC236}">
                <a16:creationId xmlns:a16="http://schemas.microsoft.com/office/drawing/2014/main" id="{E0577944-7C55-466B-B0B2-4F2587B9E4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3E6ACE-9238-4947-832F-7AE55F2A311C}"/>
              </a:ext>
            </a:extLst>
          </p:cNvPr>
          <p:cNvSpPr>
            <a:spLocks noGrp="1"/>
          </p:cNvSpPr>
          <p:nvPr>
            <p:ph type="sldNum" sz="quarter" idx="12"/>
          </p:nvPr>
        </p:nvSpPr>
        <p:spPr/>
        <p:txBody>
          <a:bodyPr/>
          <a:lstStyle/>
          <a:p>
            <a:fld id="{7440CF79-C46F-4621-945D-D437AA1D959F}" type="slidenum">
              <a:rPr lang="en-GB" smtClean="0"/>
              <a:t>‹#›</a:t>
            </a:fld>
            <a:endParaRPr lang="en-GB"/>
          </a:p>
        </p:txBody>
      </p:sp>
      <p:pic>
        <p:nvPicPr>
          <p:cNvPr id="7" name="Picture 17" descr="Untitled-1">
            <a:extLst>
              <a:ext uri="{FF2B5EF4-FFF2-40B4-BE49-F238E27FC236}">
                <a16:creationId xmlns:a16="http://schemas.microsoft.com/office/drawing/2014/main" id="{CC115A2B-5978-8D45-894D-A0F00B10361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7711" y="5239954"/>
            <a:ext cx="3750889" cy="1481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8244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7E8B6-1FD1-4AB0-B724-F191B1B4757E}"/>
              </a:ext>
            </a:extLst>
          </p:cNvPr>
          <p:cNvSpPr>
            <a:spLocks noGrp="1"/>
          </p:cNvSpPr>
          <p:nvPr>
            <p:ph type="title"/>
          </p:nvPr>
        </p:nvSpPr>
        <p:spPr/>
        <p:txBody>
          <a:bodyPr/>
          <a:lstStyle>
            <a:lvl1pPr>
              <a:defRPr b="1">
                <a:solidFill>
                  <a:srgbClr val="FF9933"/>
                </a:solidFill>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0A926020-D5DD-446B-91D5-2B347E6049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73F46D-F93C-4091-BDB4-4F0E18B9C45F}"/>
              </a:ext>
            </a:extLst>
          </p:cNvPr>
          <p:cNvSpPr>
            <a:spLocks noGrp="1"/>
          </p:cNvSpPr>
          <p:nvPr>
            <p:ph type="dt" sz="half" idx="10"/>
          </p:nvPr>
        </p:nvSpPr>
        <p:spPr/>
        <p:txBody>
          <a:bodyPr/>
          <a:lstStyle/>
          <a:p>
            <a:fld id="{744FE989-32B9-4026-B85C-A2D11F8AA4A4}" type="datetimeFigureOut">
              <a:rPr lang="en-GB" smtClean="0"/>
              <a:t>16/12/2020</a:t>
            </a:fld>
            <a:endParaRPr lang="en-GB"/>
          </a:p>
        </p:txBody>
      </p:sp>
      <p:sp>
        <p:nvSpPr>
          <p:cNvPr id="5" name="Footer Placeholder 4">
            <a:extLst>
              <a:ext uri="{FF2B5EF4-FFF2-40B4-BE49-F238E27FC236}">
                <a16:creationId xmlns:a16="http://schemas.microsoft.com/office/drawing/2014/main" id="{2D99CB58-6069-4ACA-8830-F691AB8EAC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30675E-C0CA-444A-9A12-110BFAFC1BE7}"/>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262201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64BF67-5CD1-411B-B4EA-A36D702F86B9}"/>
              </a:ext>
            </a:extLst>
          </p:cNvPr>
          <p:cNvSpPr>
            <a:spLocks noGrp="1"/>
          </p:cNvSpPr>
          <p:nvPr>
            <p:ph type="title" orient="vert"/>
          </p:nvPr>
        </p:nvSpPr>
        <p:spPr>
          <a:xfrm>
            <a:off x="8724900" y="365125"/>
            <a:ext cx="2628900" cy="5811838"/>
          </a:xfrm>
        </p:spPr>
        <p:txBody>
          <a:bodyPr vert="eaVert"/>
          <a:lstStyle>
            <a:lvl1pPr>
              <a:defRPr b="1">
                <a:solidFill>
                  <a:srgbClr val="FF9933"/>
                </a:solidFill>
              </a:defRPr>
            </a:lvl1pPr>
          </a:lstStyle>
          <a:p>
            <a:r>
              <a:rPr lang="en-US" dirty="0"/>
              <a:t>Click to edit Master title style</a:t>
            </a:r>
            <a:endParaRPr lang="en-GB" dirty="0"/>
          </a:p>
        </p:txBody>
      </p:sp>
      <p:sp>
        <p:nvSpPr>
          <p:cNvPr id="3" name="Vertical Text Placeholder 2">
            <a:extLst>
              <a:ext uri="{FF2B5EF4-FFF2-40B4-BE49-F238E27FC236}">
                <a16:creationId xmlns:a16="http://schemas.microsoft.com/office/drawing/2014/main" id="{12174405-2ED5-4F8B-8658-CA2221C6E1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4D738A-4351-4151-964D-3C0430812258}"/>
              </a:ext>
            </a:extLst>
          </p:cNvPr>
          <p:cNvSpPr>
            <a:spLocks noGrp="1"/>
          </p:cNvSpPr>
          <p:nvPr>
            <p:ph type="dt" sz="half" idx="10"/>
          </p:nvPr>
        </p:nvSpPr>
        <p:spPr/>
        <p:txBody>
          <a:bodyPr/>
          <a:lstStyle/>
          <a:p>
            <a:fld id="{744FE989-32B9-4026-B85C-A2D11F8AA4A4}" type="datetimeFigureOut">
              <a:rPr lang="en-GB" smtClean="0"/>
              <a:t>16/12/2020</a:t>
            </a:fld>
            <a:endParaRPr lang="en-GB"/>
          </a:p>
        </p:txBody>
      </p:sp>
      <p:sp>
        <p:nvSpPr>
          <p:cNvPr id="5" name="Footer Placeholder 4">
            <a:extLst>
              <a:ext uri="{FF2B5EF4-FFF2-40B4-BE49-F238E27FC236}">
                <a16:creationId xmlns:a16="http://schemas.microsoft.com/office/drawing/2014/main" id="{CE11627B-FCAA-443C-A836-8D26897CBF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7F457B-9A62-4890-84B2-C7FCD63AE582}"/>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126837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9626-8C87-45CB-A0B2-550C009CDAA7}"/>
              </a:ext>
            </a:extLst>
          </p:cNvPr>
          <p:cNvSpPr>
            <a:spLocks noGrp="1"/>
          </p:cNvSpPr>
          <p:nvPr>
            <p:ph type="title"/>
          </p:nvPr>
        </p:nvSpPr>
        <p:spPr/>
        <p:txBody>
          <a:bodyPr/>
          <a:lstStyle>
            <a:lvl1pPr>
              <a:defRPr b="1">
                <a:solidFill>
                  <a:srgbClr val="FF9933"/>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80BFBEE3-827A-4AD0-82B7-BE4620EA46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88C0CA-C00D-487E-B9EC-A08DF138A7DC}"/>
              </a:ext>
            </a:extLst>
          </p:cNvPr>
          <p:cNvSpPr>
            <a:spLocks noGrp="1"/>
          </p:cNvSpPr>
          <p:nvPr>
            <p:ph type="dt" sz="half" idx="10"/>
          </p:nvPr>
        </p:nvSpPr>
        <p:spPr/>
        <p:txBody>
          <a:bodyPr/>
          <a:lstStyle/>
          <a:p>
            <a:fld id="{744FE989-32B9-4026-B85C-A2D11F8AA4A4}" type="datetimeFigureOut">
              <a:rPr lang="en-GB" smtClean="0"/>
              <a:t>16/12/2020</a:t>
            </a:fld>
            <a:endParaRPr lang="en-GB"/>
          </a:p>
        </p:txBody>
      </p:sp>
      <p:sp>
        <p:nvSpPr>
          <p:cNvPr id="5" name="Footer Placeholder 4">
            <a:extLst>
              <a:ext uri="{FF2B5EF4-FFF2-40B4-BE49-F238E27FC236}">
                <a16:creationId xmlns:a16="http://schemas.microsoft.com/office/drawing/2014/main" id="{C2D1D545-B64C-410B-99E2-30A7E04C4B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A9A818-FE0F-43E1-81EA-4E0446DBB082}"/>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1461073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D7413-F744-479C-9EAE-A055DCE53BB2}"/>
              </a:ext>
            </a:extLst>
          </p:cNvPr>
          <p:cNvSpPr>
            <a:spLocks noGrp="1"/>
          </p:cNvSpPr>
          <p:nvPr>
            <p:ph type="title"/>
          </p:nvPr>
        </p:nvSpPr>
        <p:spPr>
          <a:xfrm>
            <a:off x="831850" y="1709738"/>
            <a:ext cx="10515600" cy="2852737"/>
          </a:xfrm>
        </p:spPr>
        <p:txBody>
          <a:bodyPr anchor="b"/>
          <a:lstStyle>
            <a:lvl1pPr>
              <a:defRPr sz="6000" b="1">
                <a:solidFill>
                  <a:srgbClr val="FF9933"/>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B765A13-7AA8-4311-BCD0-BB72C4DEFF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BDA7EA-9527-434C-BB09-5D4D425D25B9}"/>
              </a:ext>
            </a:extLst>
          </p:cNvPr>
          <p:cNvSpPr>
            <a:spLocks noGrp="1"/>
          </p:cNvSpPr>
          <p:nvPr>
            <p:ph type="dt" sz="half" idx="10"/>
          </p:nvPr>
        </p:nvSpPr>
        <p:spPr/>
        <p:txBody>
          <a:bodyPr/>
          <a:lstStyle/>
          <a:p>
            <a:fld id="{744FE989-32B9-4026-B85C-A2D11F8AA4A4}" type="datetimeFigureOut">
              <a:rPr lang="en-GB" smtClean="0"/>
              <a:t>16/12/2020</a:t>
            </a:fld>
            <a:endParaRPr lang="en-GB"/>
          </a:p>
        </p:txBody>
      </p:sp>
      <p:sp>
        <p:nvSpPr>
          <p:cNvPr id="5" name="Footer Placeholder 4">
            <a:extLst>
              <a:ext uri="{FF2B5EF4-FFF2-40B4-BE49-F238E27FC236}">
                <a16:creationId xmlns:a16="http://schemas.microsoft.com/office/drawing/2014/main" id="{A20EADF4-A58C-49F0-9EB1-3477796D1C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722320-6720-4A39-8906-7909DC729A31}"/>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505250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04313-7830-400D-9182-360CB639B0D2}"/>
              </a:ext>
            </a:extLst>
          </p:cNvPr>
          <p:cNvSpPr>
            <a:spLocks noGrp="1"/>
          </p:cNvSpPr>
          <p:nvPr>
            <p:ph type="title"/>
          </p:nvPr>
        </p:nvSpPr>
        <p:spPr/>
        <p:txBody>
          <a:bodyPr/>
          <a:lstStyle>
            <a:lvl1pPr>
              <a:defRPr b="1">
                <a:solidFill>
                  <a:srgbClr val="FF9933"/>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DC53D059-52F6-4EB2-BAAD-5276069345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E64937B-11BE-4D36-BFE3-F25D51B7AD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A95B194-6A4B-45C6-AF4E-90FF0344152C}"/>
              </a:ext>
            </a:extLst>
          </p:cNvPr>
          <p:cNvSpPr>
            <a:spLocks noGrp="1"/>
          </p:cNvSpPr>
          <p:nvPr>
            <p:ph type="dt" sz="half" idx="10"/>
          </p:nvPr>
        </p:nvSpPr>
        <p:spPr/>
        <p:txBody>
          <a:bodyPr/>
          <a:lstStyle/>
          <a:p>
            <a:fld id="{744FE989-32B9-4026-B85C-A2D11F8AA4A4}" type="datetimeFigureOut">
              <a:rPr lang="en-GB" smtClean="0"/>
              <a:t>16/12/2020</a:t>
            </a:fld>
            <a:endParaRPr lang="en-GB"/>
          </a:p>
        </p:txBody>
      </p:sp>
      <p:sp>
        <p:nvSpPr>
          <p:cNvPr id="6" name="Footer Placeholder 5">
            <a:extLst>
              <a:ext uri="{FF2B5EF4-FFF2-40B4-BE49-F238E27FC236}">
                <a16:creationId xmlns:a16="http://schemas.microsoft.com/office/drawing/2014/main" id="{21AF6CDE-6BB2-4D8B-9FAE-FF3B36170D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F15DC7-AF39-4ACA-9D70-35D943EA4DCD}"/>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3908545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E288-0877-453E-829B-A4D21B19CC9E}"/>
              </a:ext>
            </a:extLst>
          </p:cNvPr>
          <p:cNvSpPr>
            <a:spLocks noGrp="1"/>
          </p:cNvSpPr>
          <p:nvPr>
            <p:ph type="title"/>
          </p:nvPr>
        </p:nvSpPr>
        <p:spPr>
          <a:xfrm>
            <a:off x="839788" y="365125"/>
            <a:ext cx="10515600" cy="1325563"/>
          </a:xfrm>
        </p:spPr>
        <p:txBody>
          <a:bodyPr/>
          <a:lstStyle>
            <a:lvl1pPr>
              <a:defRPr b="1">
                <a:solidFill>
                  <a:srgbClr val="FF9933"/>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701B12A-60A3-49BB-8564-C5570C5AD9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F510D18-77D2-4021-BA91-34916860C6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5B304A7-4EE7-4C28-87C6-8B8E6A688E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B38FC-9190-44F0-A7EE-F5A30A6D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41E30CF-43A2-413F-A066-7E69399C8C0B}"/>
              </a:ext>
            </a:extLst>
          </p:cNvPr>
          <p:cNvSpPr>
            <a:spLocks noGrp="1"/>
          </p:cNvSpPr>
          <p:nvPr>
            <p:ph type="dt" sz="half" idx="10"/>
          </p:nvPr>
        </p:nvSpPr>
        <p:spPr/>
        <p:txBody>
          <a:bodyPr/>
          <a:lstStyle/>
          <a:p>
            <a:fld id="{744FE989-32B9-4026-B85C-A2D11F8AA4A4}" type="datetimeFigureOut">
              <a:rPr lang="en-GB" smtClean="0"/>
              <a:t>16/12/2020</a:t>
            </a:fld>
            <a:endParaRPr lang="en-GB"/>
          </a:p>
        </p:txBody>
      </p:sp>
      <p:sp>
        <p:nvSpPr>
          <p:cNvPr id="8" name="Footer Placeholder 7">
            <a:extLst>
              <a:ext uri="{FF2B5EF4-FFF2-40B4-BE49-F238E27FC236}">
                <a16:creationId xmlns:a16="http://schemas.microsoft.com/office/drawing/2014/main" id="{B9139027-32E3-4C1F-9267-81A0C772DD2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E9C8ABD-1E4E-41B6-B0F5-93E9B15FF913}"/>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1160429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3FB75-1C16-4C42-9B43-83DA3FA99166}"/>
              </a:ext>
            </a:extLst>
          </p:cNvPr>
          <p:cNvSpPr>
            <a:spLocks noGrp="1"/>
          </p:cNvSpPr>
          <p:nvPr>
            <p:ph type="title"/>
          </p:nvPr>
        </p:nvSpPr>
        <p:spPr/>
        <p:txBody>
          <a:bodyPr/>
          <a:lstStyle>
            <a:lvl1pPr>
              <a:defRPr b="1">
                <a:solidFill>
                  <a:srgbClr val="FF9933"/>
                </a:solidFill>
              </a:defRPr>
            </a:lvl1p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59DC5526-81F3-4F55-B30A-4244EF217BD5}"/>
              </a:ext>
            </a:extLst>
          </p:cNvPr>
          <p:cNvSpPr>
            <a:spLocks noGrp="1"/>
          </p:cNvSpPr>
          <p:nvPr>
            <p:ph type="dt" sz="half" idx="10"/>
          </p:nvPr>
        </p:nvSpPr>
        <p:spPr/>
        <p:txBody>
          <a:bodyPr/>
          <a:lstStyle/>
          <a:p>
            <a:fld id="{744FE989-32B9-4026-B85C-A2D11F8AA4A4}" type="datetimeFigureOut">
              <a:rPr lang="en-GB" smtClean="0"/>
              <a:t>16/12/2020</a:t>
            </a:fld>
            <a:endParaRPr lang="en-GB"/>
          </a:p>
        </p:txBody>
      </p:sp>
      <p:sp>
        <p:nvSpPr>
          <p:cNvPr id="4" name="Footer Placeholder 3">
            <a:extLst>
              <a:ext uri="{FF2B5EF4-FFF2-40B4-BE49-F238E27FC236}">
                <a16:creationId xmlns:a16="http://schemas.microsoft.com/office/drawing/2014/main" id="{DBD14C0D-A0AE-4D7F-B1DE-88030E793BA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2D0D8C1-9295-4F31-A231-3E53FBEBC770}"/>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2221696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1123ED-7202-4453-A0FE-3E9CEF6309F6}"/>
              </a:ext>
            </a:extLst>
          </p:cNvPr>
          <p:cNvSpPr>
            <a:spLocks noGrp="1"/>
          </p:cNvSpPr>
          <p:nvPr>
            <p:ph type="dt" sz="half" idx="10"/>
          </p:nvPr>
        </p:nvSpPr>
        <p:spPr/>
        <p:txBody>
          <a:bodyPr/>
          <a:lstStyle/>
          <a:p>
            <a:fld id="{744FE989-32B9-4026-B85C-A2D11F8AA4A4}" type="datetimeFigureOut">
              <a:rPr lang="en-GB" smtClean="0"/>
              <a:t>16/12/2020</a:t>
            </a:fld>
            <a:endParaRPr lang="en-GB"/>
          </a:p>
        </p:txBody>
      </p:sp>
      <p:sp>
        <p:nvSpPr>
          <p:cNvPr id="3" name="Footer Placeholder 2">
            <a:extLst>
              <a:ext uri="{FF2B5EF4-FFF2-40B4-BE49-F238E27FC236}">
                <a16:creationId xmlns:a16="http://schemas.microsoft.com/office/drawing/2014/main" id="{16CEE603-9B2C-4C08-95D7-C6FE0CD369A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37B36B5-209B-4865-979A-435E463B1AFA}"/>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3190926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F610E-14C6-42D6-9871-56379387637A}"/>
              </a:ext>
            </a:extLst>
          </p:cNvPr>
          <p:cNvSpPr>
            <a:spLocks noGrp="1"/>
          </p:cNvSpPr>
          <p:nvPr>
            <p:ph type="title"/>
          </p:nvPr>
        </p:nvSpPr>
        <p:spPr>
          <a:xfrm>
            <a:off x="839788" y="457200"/>
            <a:ext cx="3932237" cy="1600200"/>
          </a:xfrm>
        </p:spPr>
        <p:txBody>
          <a:bodyPr anchor="b"/>
          <a:lstStyle>
            <a:lvl1pPr>
              <a:defRPr sz="3200" b="1">
                <a:solidFill>
                  <a:srgbClr val="FF9933"/>
                </a:solidFill>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3EAD9635-2223-437E-8437-E8755A21BA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83D72A5-7BAB-4833-B798-32E3D53677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944674-DD3B-4EEC-8770-3201A131A220}"/>
              </a:ext>
            </a:extLst>
          </p:cNvPr>
          <p:cNvSpPr>
            <a:spLocks noGrp="1"/>
          </p:cNvSpPr>
          <p:nvPr>
            <p:ph type="dt" sz="half" idx="10"/>
          </p:nvPr>
        </p:nvSpPr>
        <p:spPr/>
        <p:txBody>
          <a:bodyPr/>
          <a:lstStyle/>
          <a:p>
            <a:fld id="{744FE989-32B9-4026-B85C-A2D11F8AA4A4}" type="datetimeFigureOut">
              <a:rPr lang="en-GB" smtClean="0"/>
              <a:t>16/12/2020</a:t>
            </a:fld>
            <a:endParaRPr lang="en-GB"/>
          </a:p>
        </p:txBody>
      </p:sp>
      <p:sp>
        <p:nvSpPr>
          <p:cNvPr id="6" name="Footer Placeholder 5">
            <a:extLst>
              <a:ext uri="{FF2B5EF4-FFF2-40B4-BE49-F238E27FC236}">
                <a16:creationId xmlns:a16="http://schemas.microsoft.com/office/drawing/2014/main" id="{D85BBA3D-69A4-4EA4-B583-B29FA0F9B7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163139-0921-4EC6-A449-CB7576A1A964}"/>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2552254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8C869-3B18-46CD-AD27-0173D1EC8CBB}"/>
              </a:ext>
            </a:extLst>
          </p:cNvPr>
          <p:cNvSpPr>
            <a:spLocks noGrp="1"/>
          </p:cNvSpPr>
          <p:nvPr>
            <p:ph type="title"/>
          </p:nvPr>
        </p:nvSpPr>
        <p:spPr>
          <a:xfrm>
            <a:off x="839788" y="457200"/>
            <a:ext cx="3932237" cy="1600200"/>
          </a:xfrm>
        </p:spPr>
        <p:txBody>
          <a:bodyPr anchor="b"/>
          <a:lstStyle>
            <a:lvl1pPr>
              <a:defRPr sz="3200" b="1">
                <a:solidFill>
                  <a:srgbClr val="FF9933"/>
                </a:solidFill>
              </a:defRPr>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738F4A5C-BBA6-40DB-AED0-EE81AE28D8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45392E7-A1A7-4711-9DB9-2A6FC1BB37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D3F453-DAB6-4864-9459-6527112C6287}"/>
              </a:ext>
            </a:extLst>
          </p:cNvPr>
          <p:cNvSpPr>
            <a:spLocks noGrp="1"/>
          </p:cNvSpPr>
          <p:nvPr>
            <p:ph type="dt" sz="half" idx="10"/>
          </p:nvPr>
        </p:nvSpPr>
        <p:spPr/>
        <p:txBody>
          <a:bodyPr/>
          <a:lstStyle/>
          <a:p>
            <a:fld id="{744FE989-32B9-4026-B85C-A2D11F8AA4A4}" type="datetimeFigureOut">
              <a:rPr lang="en-GB" smtClean="0"/>
              <a:t>16/12/2020</a:t>
            </a:fld>
            <a:endParaRPr lang="en-GB"/>
          </a:p>
        </p:txBody>
      </p:sp>
      <p:sp>
        <p:nvSpPr>
          <p:cNvPr id="6" name="Footer Placeholder 5">
            <a:extLst>
              <a:ext uri="{FF2B5EF4-FFF2-40B4-BE49-F238E27FC236}">
                <a16:creationId xmlns:a16="http://schemas.microsoft.com/office/drawing/2014/main" id="{515994EF-B18D-47A5-8956-B1CB53AB8A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A40BCE-1B6E-4C56-A791-7FECDCB55CF9}"/>
              </a:ext>
            </a:extLst>
          </p:cNvPr>
          <p:cNvSpPr>
            <a:spLocks noGrp="1"/>
          </p:cNvSpPr>
          <p:nvPr>
            <p:ph type="sldNum" sz="quarter" idx="12"/>
          </p:nvPr>
        </p:nvSpPr>
        <p:spPr/>
        <p:txBody>
          <a:bodyPr/>
          <a:lstStyle/>
          <a:p>
            <a:fld id="{7440CF79-C46F-4621-945D-D437AA1D959F}" type="slidenum">
              <a:rPr lang="en-GB" smtClean="0"/>
              <a:t>‹#›</a:t>
            </a:fld>
            <a:endParaRPr lang="en-GB"/>
          </a:p>
        </p:txBody>
      </p:sp>
    </p:spTree>
    <p:extLst>
      <p:ext uri="{BB962C8B-B14F-4D97-AF65-F5344CB8AC3E}">
        <p14:creationId xmlns:p14="http://schemas.microsoft.com/office/powerpoint/2010/main" val="3848416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CDEB9B-F055-4447-8A08-0435745314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67F5324B-6688-45E6-B669-C2404C6A72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34374B-FE14-426C-9256-BA4BC0D746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FE989-32B9-4026-B85C-A2D11F8AA4A4}" type="datetimeFigureOut">
              <a:rPr lang="en-GB" smtClean="0"/>
              <a:t>16/12/2020</a:t>
            </a:fld>
            <a:endParaRPr lang="en-GB"/>
          </a:p>
        </p:txBody>
      </p:sp>
      <p:sp>
        <p:nvSpPr>
          <p:cNvPr id="5" name="Footer Placeholder 4">
            <a:extLst>
              <a:ext uri="{FF2B5EF4-FFF2-40B4-BE49-F238E27FC236}">
                <a16:creationId xmlns:a16="http://schemas.microsoft.com/office/drawing/2014/main" id="{9327B84E-EC24-42FC-8DB7-2C7C1C3166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6D4A45-0278-433F-9603-EEB3AEC4CE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0CF79-C46F-4621-945D-D437AA1D959F}" type="slidenum">
              <a:rPr lang="en-GB" smtClean="0"/>
              <a:t>‹#›</a:t>
            </a:fld>
            <a:endParaRPr lang="en-GB"/>
          </a:p>
        </p:txBody>
      </p:sp>
      <p:pic>
        <p:nvPicPr>
          <p:cNvPr id="7" name="Picture 6">
            <a:extLst>
              <a:ext uri="{FF2B5EF4-FFF2-40B4-BE49-F238E27FC236}">
                <a16:creationId xmlns:a16="http://schemas.microsoft.com/office/drawing/2014/main" id="{4A7D5A5B-09C3-8341-8233-08EB49F85798}"/>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775064" y="5385591"/>
            <a:ext cx="2298601" cy="1335883"/>
          </a:xfrm>
          <a:prstGeom prst="rect">
            <a:avLst/>
          </a:prstGeom>
        </p:spPr>
      </p:pic>
    </p:spTree>
    <p:extLst>
      <p:ext uri="{BB962C8B-B14F-4D97-AF65-F5344CB8AC3E}">
        <p14:creationId xmlns:p14="http://schemas.microsoft.com/office/powerpoint/2010/main" val="3522127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FF993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BA585-0164-40BE-9620-E9E137FDBEAB}"/>
              </a:ext>
            </a:extLst>
          </p:cNvPr>
          <p:cNvSpPr>
            <a:spLocks noGrp="1"/>
          </p:cNvSpPr>
          <p:nvPr>
            <p:ph type="ctrTitle"/>
          </p:nvPr>
        </p:nvSpPr>
        <p:spPr>
          <a:xfrm>
            <a:off x="1524000" y="2091191"/>
            <a:ext cx="9144000" cy="2387600"/>
          </a:xfrm>
        </p:spPr>
        <p:txBody>
          <a:bodyPr>
            <a:normAutofit fontScale="90000"/>
          </a:bodyPr>
          <a:lstStyle/>
          <a:p>
            <a:pPr>
              <a:lnSpc>
                <a:spcPct val="106000"/>
              </a:lnSpc>
              <a:spcBef>
                <a:spcPts val="1200"/>
              </a:spcBef>
            </a:pPr>
            <a:br>
              <a:rPr lang="en-GB" sz="6000" b="1" kern="0" dirty="0">
                <a:effectLst/>
                <a:latin typeface="Arial" panose="020B0604020202020204" pitchFamily="34" charset="0"/>
                <a:ea typeface="Times New Roman" panose="02020603050405020304" pitchFamily="18" charset="0"/>
                <a:cs typeface="Times New Roman" panose="02020603050405020304" pitchFamily="18" charset="0"/>
              </a:rPr>
            </a:br>
            <a:r>
              <a:rPr lang="en-GB" sz="6000" b="1" kern="0" dirty="0" err="1">
                <a:effectLst/>
                <a:latin typeface="Arial" panose="020B0604020202020204" pitchFamily="34" charset="0"/>
                <a:ea typeface="Times New Roman" panose="02020603050405020304" pitchFamily="18" charset="0"/>
                <a:cs typeface="Times New Roman" panose="02020603050405020304" pitchFamily="18" charset="0"/>
              </a:rPr>
              <a:t>Smokefree</a:t>
            </a:r>
            <a:r>
              <a:rPr lang="en-GB" sz="6000" b="1" kern="0" dirty="0">
                <a:effectLst/>
                <a:latin typeface="Arial" panose="020B0604020202020204" pitchFamily="34" charset="0"/>
                <a:ea typeface="Times New Roman" panose="02020603050405020304" pitchFamily="18" charset="0"/>
                <a:cs typeface="Times New Roman" panose="02020603050405020304" pitchFamily="18" charset="0"/>
              </a:rPr>
              <a:t> Skills: </a:t>
            </a:r>
            <a:br>
              <a:rPr lang="en-GB" sz="6000" b="1" kern="0" dirty="0">
                <a:effectLst/>
                <a:latin typeface="Calibri Light" panose="020F0302020204030204" pitchFamily="34" charset="0"/>
                <a:ea typeface="Times New Roman" panose="02020603050405020304" pitchFamily="18" charset="0"/>
                <a:cs typeface="Times New Roman" panose="02020603050405020304" pitchFamily="18" charset="0"/>
              </a:rPr>
            </a:br>
            <a:r>
              <a:rPr lang="en-GB" sz="6000" b="1" kern="0" dirty="0">
                <a:effectLst/>
                <a:latin typeface="Arial" panose="020B0604020202020204" pitchFamily="34" charset="0"/>
                <a:ea typeface="Times New Roman" panose="02020603050405020304" pitchFamily="18" charset="0"/>
                <a:cs typeface="Times New Roman" panose="02020603050405020304" pitchFamily="18" charset="0"/>
              </a:rPr>
              <a:t>Training needs of mental health nurses and psychiatrists</a:t>
            </a:r>
            <a:endParaRPr lang="en-GB" sz="6000" b="1" kern="0" dirty="0">
              <a:effectLst/>
              <a:latin typeface="Calibri Light" panose="020F03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3902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D6FC5-4AD8-4FDB-9A88-0AC7908A67D5}"/>
              </a:ext>
            </a:extLst>
          </p:cNvPr>
          <p:cNvSpPr>
            <a:spLocks noGrp="1"/>
          </p:cNvSpPr>
          <p:nvPr>
            <p:ph type="title"/>
          </p:nvPr>
        </p:nvSpPr>
        <p:spPr/>
        <p:txBody>
          <a:bodyPr/>
          <a:lstStyle/>
          <a:p>
            <a:r>
              <a:rPr lang="en-GB" b="1" dirty="0"/>
              <a:t>Key findings: Current training</a:t>
            </a:r>
            <a:endParaRPr lang="en-GB" dirty="0"/>
          </a:p>
        </p:txBody>
      </p:sp>
      <p:sp>
        <p:nvSpPr>
          <p:cNvPr id="3" name="Content Placeholder 2">
            <a:extLst>
              <a:ext uri="{FF2B5EF4-FFF2-40B4-BE49-F238E27FC236}">
                <a16:creationId xmlns:a16="http://schemas.microsoft.com/office/drawing/2014/main" id="{04EF6B16-CC19-4CBC-AB4B-2C437A33EF07}"/>
              </a:ext>
            </a:extLst>
          </p:cNvPr>
          <p:cNvSpPr>
            <a:spLocks noGrp="1"/>
          </p:cNvSpPr>
          <p:nvPr>
            <p:ph idx="1"/>
          </p:nvPr>
        </p:nvSpPr>
        <p:spPr/>
        <p:txBody>
          <a:bodyPr>
            <a:normAutofit fontScale="92500" lnSpcReduction="10000"/>
          </a:bodyPr>
          <a:lstStyle/>
          <a:p>
            <a:r>
              <a:rPr lang="en-GB" dirty="0"/>
              <a:t>Clear appetite for more training to address smoking in people with mental </a:t>
            </a:r>
            <a:r>
              <a:rPr lang="en-GB"/>
              <a:t>health condition </a:t>
            </a:r>
            <a:endParaRPr lang="en-GB" dirty="0"/>
          </a:p>
          <a:p>
            <a:r>
              <a:rPr lang="en-GB" dirty="0"/>
              <a:t>It was felt: </a:t>
            </a:r>
          </a:p>
          <a:p>
            <a:pPr lvl="1"/>
            <a:r>
              <a:rPr lang="en-GB" dirty="0"/>
              <a:t>Training should be compulsory in mental health academic programmes</a:t>
            </a:r>
          </a:p>
          <a:p>
            <a:pPr lvl="1"/>
            <a:r>
              <a:rPr lang="en-GB" dirty="0"/>
              <a:t>Training should be repeated at different points during professional careers</a:t>
            </a:r>
          </a:p>
          <a:p>
            <a:pPr lvl="1"/>
            <a:r>
              <a:rPr lang="en-GB" dirty="0"/>
              <a:t>It should be relevant/tailored to different settings – </a:t>
            </a:r>
            <a:r>
              <a:rPr lang="en-GB" dirty="0" err="1"/>
              <a:t>esp</a:t>
            </a:r>
            <a:r>
              <a:rPr lang="en-GB" dirty="0"/>
              <a:t> community settings</a:t>
            </a:r>
          </a:p>
          <a:p>
            <a:pPr lvl="1"/>
            <a:r>
              <a:rPr lang="en-GB" dirty="0"/>
              <a:t>It should include real life stories</a:t>
            </a:r>
          </a:p>
          <a:p>
            <a:pPr lvl="1"/>
            <a:r>
              <a:rPr lang="en-GB" dirty="0"/>
              <a:t>It should relate smoking cessation to mental health not just physical health</a:t>
            </a:r>
          </a:p>
          <a:p>
            <a:r>
              <a:rPr lang="en-GB" dirty="0"/>
              <a:t>Barriers included </a:t>
            </a:r>
          </a:p>
          <a:p>
            <a:pPr lvl="1"/>
            <a:r>
              <a:rPr lang="en-GB" dirty="0"/>
              <a:t>Being unaware of what training is available</a:t>
            </a:r>
          </a:p>
          <a:p>
            <a:pPr lvl="1"/>
            <a:r>
              <a:rPr lang="en-GB" dirty="0"/>
              <a:t>Lack of time/workload too high</a:t>
            </a:r>
          </a:p>
          <a:p>
            <a:pPr lvl="1"/>
            <a:r>
              <a:rPr lang="en-GB" dirty="0"/>
              <a:t>Training not being provided at workplace</a:t>
            </a:r>
          </a:p>
        </p:txBody>
      </p:sp>
    </p:spTree>
    <p:extLst>
      <p:ext uri="{BB962C8B-B14F-4D97-AF65-F5344CB8AC3E}">
        <p14:creationId xmlns:p14="http://schemas.microsoft.com/office/powerpoint/2010/main" val="2882776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C9670-E724-409B-9B61-CCF100273566}"/>
              </a:ext>
            </a:extLst>
          </p:cNvPr>
          <p:cNvSpPr>
            <a:spLocks noGrp="1"/>
          </p:cNvSpPr>
          <p:nvPr>
            <p:ph type="title"/>
          </p:nvPr>
        </p:nvSpPr>
        <p:spPr/>
        <p:txBody>
          <a:bodyPr>
            <a:normAutofit/>
          </a:bodyPr>
          <a:lstStyle/>
          <a:p>
            <a:r>
              <a:rPr lang="en-GB" sz="4400" b="1" dirty="0">
                <a:effectLst/>
                <a:latin typeface="Arial" panose="020B0604020202020204" pitchFamily="34" charset="0"/>
                <a:ea typeface="Times New Roman" panose="02020603050405020304" pitchFamily="18" charset="0"/>
                <a:cs typeface="Times New Roman" panose="02020603050405020304" pitchFamily="18" charset="0"/>
              </a:rPr>
              <a:t>Recommendations: Improving existing training provision nationally</a:t>
            </a:r>
            <a:endParaRPr lang="en-GB" dirty="0"/>
          </a:p>
        </p:txBody>
      </p:sp>
      <p:sp>
        <p:nvSpPr>
          <p:cNvPr id="3" name="Content Placeholder 2">
            <a:extLst>
              <a:ext uri="{FF2B5EF4-FFF2-40B4-BE49-F238E27FC236}">
                <a16:creationId xmlns:a16="http://schemas.microsoft.com/office/drawing/2014/main" id="{1E067961-2308-46E5-B172-C74326527283}"/>
              </a:ext>
            </a:extLst>
          </p:cNvPr>
          <p:cNvSpPr>
            <a:spLocks noGrp="1"/>
          </p:cNvSpPr>
          <p:nvPr>
            <p:ph idx="1"/>
          </p:nvPr>
        </p:nvSpPr>
        <p:spPr/>
        <p:txBody>
          <a:bodyPr>
            <a:normAutofit fontScale="92500" lnSpcReduction="20000"/>
          </a:bodyPr>
          <a:lstStyle/>
          <a:p>
            <a:pPr marL="514350" lvl="0" indent="-514350">
              <a:lnSpc>
                <a:spcPct val="100000"/>
              </a:lnSpc>
              <a:spcBef>
                <a:spcPts val="0"/>
              </a:spcBef>
              <a:spcAft>
                <a:spcPts val="0"/>
              </a:spcAft>
              <a:buSzPct val="100000"/>
              <a:buFont typeface="+mj-lt"/>
              <a:buAutoNum type="arabicPeriod" startAt="3"/>
            </a:pPr>
            <a:r>
              <a:rPr lang="en-GB" dirty="0"/>
              <a:t>Standard setting institutions including the Nursing and Midwifery Council and the Royal College of Psychiatrists, should identify how they can best support academic institutions to include appropriate content on smoking in their curricula. This needs to deliver adequate levels of knowledge and skills at undergraduate and postgraduate level.</a:t>
            </a:r>
          </a:p>
          <a:p>
            <a:pPr marL="514350" lvl="0" indent="-514350">
              <a:lnSpc>
                <a:spcPct val="100000"/>
              </a:lnSpc>
              <a:spcBef>
                <a:spcPts val="0"/>
              </a:spcBef>
              <a:spcAft>
                <a:spcPts val="0"/>
              </a:spcAft>
              <a:buSzPct val="100000"/>
              <a:buFont typeface="+mj-lt"/>
              <a:buAutoNum type="arabicPeriod" startAt="3"/>
            </a:pPr>
            <a:r>
              <a:rPr lang="en-GB" dirty="0"/>
              <a:t>Health Education England and NHSE should ensure that standard training formats are developed and updated for NHS trusts to use for staff education and training purposes. </a:t>
            </a:r>
          </a:p>
          <a:p>
            <a:pPr marL="514350" lvl="0" indent="-514350">
              <a:lnSpc>
                <a:spcPct val="100000"/>
              </a:lnSpc>
              <a:spcBef>
                <a:spcPts val="0"/>
              </a:spcBef>
              <a:spcAft>
                <a:spcPts val="0"/>
              </a:spcAft>
              <a:buSzPct val="100000"/>
              <a:buFont typeface="+mj-lt"/>
              <a:buAutoNum type="arabicPeriod" startAt="5"/>
            </a:pPr>
            <a:r>
              <a:rPr lang="en-GB" dirty="0"/>
              <a:t>Any future training plans should set out how necessary training will be provided for community as well as inpatient mental health staff to enable more extensive support of patients outside of hospital admissions.</a:t>
            </a:r>
          </a:p>
          <a:p>
            <a:pPr marL="0" indent="0">
              <a:buNone/>
            </a:pPr>
            <a:endParaRPr lang="en-GB" dirty="0"/>
          </a:p>
        </p:txBody>
      </p:sp>
    </p:spTree>
    <p:extLst>
      <p:ext uri="{BB962C8B-B14F-4D97-AF65-F5344CB8AC3E}">
        <p14:creationId xmlns:p14="http://schemas.microsoft.com/office/powerpoint/2010/main" val="2473653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9244-4820-49BE-ADED-939AD3E74111}"/>
              </a:ext>
            </a:extLst>
          </p:cNvPr>
          <p:cNvSpPr>
            <a:spLocks noGrp="1"/>
          </p:cNvSpPr>
          <p:nvPr>
            <p:ph type="title"/>
          </p:nvPr>
        </p:nvSpPr>
        <p:spPr/>
        <p:txBody>
          <a:bodyPr/>
          <a:lstStyle/>
          <a:p>
            <a:r>
              <a:rPr lang="en-GB" b="1" dirty="0"/>
              <a:t>Key findings: Existing knowledge and skills</a:t>
            </a:r>
          </a:p>
        </p:txBody>
      </p:sp>
      <p:sp>
        <p:nvSpPr>
          <p:cNvPr id="3" name="Content Placeholder 2">
            <a:extLst>
              <a:ext uri="{FF2B5EF4-FFF2-40B4-BE49-F238E27FC236}">
                <a16:creationId xmlns:a16="http://schemas.microsoft.com/office/drawing/2014/main" id="{7CEDF7A3-8D9F-4B45-879A-49EC9FFB509B}"/>
              </a:ext>
            </a:extLst>
          </p:cNvPr>
          <p:cNvSpPr>
            <a:spLocks noGrp="1"/>
          </p:cNvSpPr>
          <p:nvPr>
            <p:ph idx="1"/>
          </p:nvPr>
        </p:nvSpPr>
        <p:spPr/>
        <p:txBody>
          <a:bodyPr/>
          <a:lstStyle/>
          <a:p>
            <a:pPr>
              <a:lnSpc>
                <a:spcPct val="100000"/>
              </a:lnSpc>
              <a:spcBef>
                <a:spcPts val="0"/>
              </a:spcBef>
            </a:pPr>
            <a:r>
              <a:rPr lang="en-US" dirty="0"/>
              <a:t>Apparent lack of understanding about what constitutes VBA </a:t>
            </a:r>
          </a:p>
          <a:p>
            <a:pPr>
              <a:lnSpc>
                <a:spcPct val="100000"/>
              </a:lnSpc>
              <a:spcBef>
                <a:spcPts val="0"/>
              </a:spcBef>
            </a:pPr>
            <a:r>
              <a:rPr lang="en-US" dirty="0"/>
              <a:t>Lack of knowledge about the use of e-cigarettes</a:t>
            </a:r>
          </a:p>
          <a:p>
            <a:pPr>
              <a:lnSpc>
                <a:spcPct val="100000"/>
              </a:lnSpc>
              <a:spcBef>
                <a:spcPts val="0"/>
              </a:spcBef>
            </a:pPr>
            <a:r>
              <a:rPr lang="en-US" dirty="0"/>
              <a:t>Lack of knowledge amongst psychiatrists on the use of Varenicline and referral pathways </a:t>
            </a:r>
          </a:p>
          <a:p>
            <a:pPr>
              <a:lnSpc>
                <a:spcPct val="100000"/>
              </a:lnSpc>
              <a:spcBef>
                <a:spcPts val="0"/>
              </a:spcBef>
            </a:pPr>
            <a:endParaRPr lang="en-US" dirty="0"/>
          </a:p>
          <a:p>
            <a:endParaRPr lang="en-US" dirty="0"/>
          </a:p>
          <a:p>
            <a:pPr marL="0" indent="0">
              <a:buNone/>
            </a:pPr>
            <a:endParaRPr lang="en-US" dirty="0"/>
          </a:p>
        </p:txBody>
      </p:sp>
    </p:spTree>
    <p:extLst>
      <p:ext uri="{BB962C8B-B14F-4D97-AF65-F5344CB8AC3E}">
        <p14:creationId xmlns:p14="http://schemas.microsoft.com/office/powerpoint/2010/main" val="1999444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BFB1C-F172-4790-92BA-DE77D2E6EBA9}"/>
              </a:ext>
            </a:extLst>
          </p:cNvPr>
          <p:cNvSpPr>
            <a:spLocks noGrp="1"/>
          </p:cNvSpPr>
          <p:nvPr>
            <p:ph type="title"/>
          </p:nvPr>
        </p:nvSpPr>
        <p:spPr/>
        <p:txBody>
          <a:bodyPr/>
          <a:lstStyle/>
          <a:p>
            <a:r>
              <a:rPr lang="en-GB" b="1" dirty="0"/>
              <a:t>Key findings: Existing knowledge and skills</a:t>
            </a:r>
          </a:p>
        </p:txBody>
      </p:sp>
      <p:sp>
        <p:nvSpPr>
          <p:cNvPr id="3" name="Content Placeholder 2">
            <a:extLst>
              <a:ext uri="{FF2B5EF4-FFF2-40B4-BE49-F238E27FC236}">
                <a16:creationId xmlns:a16="http://schemas.microsoft.com/office/drawing/2014/main" id="{16CF8BD2-515F-4382-B486-B62198B0758F}"/>
              </a:ext>
            </a:extLst>
          </p:cNvPr>
          <p:cNvSpPr>
            <a:spLocks noGrp="1"/>
          </p:cNvSpPr>
          <p:nvPr>
            <p:ph idx="1"/>
          </p:nvPr>
        </p:nvSpPr>
        <p:spPr/>
        <p:txBody>
          <a:bodyPr/>
          <a:lstStyle/>
          <a:p>
            <a:pPr marL="0" indent="0">
              <a:buNone/>
            </a:pPr>
            <a:r>
              <a:rPr lang="en-GB" i="1" dirty="0"/>
              <a:t>“the blindness that there is of actually seeing somebody who’s in tobacco dependence withdrawal and not recognising it for what it is, is causing a lot of people to get bucket loads of medication they don't need, perphenazine and all the rest, and causing people to be on high doses of medication they don't need” </a:t>
            </a:r>
            <a:r>
              <a:rPr lang="en-GB" dirty="0"/>
              <a:t>(MHN)</a:t>
            </a:r>
          </a:p>
          <a:p>
            <a:pPr marL="0" indent="0">
              <a:buNone/>
            </a:pPr>
            <a:endParaRPr lang="en-GB" i="1" dirty="0"/>
          </a:p>
          <a:p>
            <a:pPr marL="0" indent="0">
              <a:buNone/>
            </a:pPr>
            <a:r>
              <a:rPr lang="en-GB" i="1" dirty="0"/>
              <a:t>“I work out in the community and I don't know how to refer anyone to a smoking cessation service”. </a:t>
            </a:r>
            <a:r>
              <a:rPr lang="en-GB" dirty="0"/>
              <a:t>(Psych)</a:t>
            </a:r>
          </a:p>
          <a:p>
            <a:pPr marL="0" indent="0">
              <a:buNone/>
            </a:pPr>
            <a:endParaRPr lang="en-GB" dirty="0"/>
          </a:p>
        </p:txBody>
      </p:sp>
    </p:spTree>
    <p:extLst>
      <p:ext uri="{BB962C8B-B14F-4D97-AF65-F5344CB8AC3E}">
        <p14:creationId xmlns:p14="http://schemas.microsoft.com/office/powerpoint/2010/main" val="431785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B038B-7C05-44E1-8B38-79505FEFE0D1}"/>
              </a:ext>
            </a:extLst>
          </p:cNvPr>
          <p:cNvSpPr>
            <a:spLocks noGrp="1"/>
          </p:cNvSpPr>
          <p:nvPr>
            <p:ph type="title"/>
          </p:nvPr>
        </p:nvSpPr>
        <p:spPr/>
        <p:txBody>
          <a:bodyPr>
            <a:normAutofit/>
          </a:bodyPr>
          <a:lstStyle/>
          <a:p>
            <a:r>
              <a:rPr lang="en-GB" sz="4400" b="1" dirty="0">
                <a:effectLst/>
                <a:latin typeface="Arial" panose="020B0604020202020204" pitchFamily="34" charset="0"/>
                <a:ea typeface="Calibri" panose="020F0502020204030204" pitchFamily="34" charset="0"/>
                <a:cs typeface="Times New Roman" panose="02020603050405020304" pitchFamily="18" charset="0"/>
              </a:rPr>
              <a:t>Recommendations: Improving knowledge and skills</a:t>
            </a:r>
            <a:r>
              <a:rPr lang="en-GB" sz="4400" b="1" dirty="0">
                <a:effectLst/>
                <a:latin typeface="Arial" panose="020B0604020202020204" pitchFamily="34" charset="0"/>
                <a:ea typeface="Times New Roman" panose="02020603050405020304" pitchFamily="18" charset="0"/>
                <a:cs typeface="Times New Roman" panose="02020603050405020304" pitchFamily="18" charset="0"/>
              </a:rPr>
              <a:t> in current staff </a:t>
            </a:r>
            <a:endParaRPr lang="en-GB" dirty="0"/>
          </a:p>
        </p:txBody>
      </p:sp>
      <p:sp>
        <p:nvSpPr>
          <p:cNvPr id="3" name="Content Placeholder 2">
            <a:extLst>
              <a:ext uri="{FF2B5EF4-FFF2-40B4-BE49-F238E27FC236}">
                <a16:creationId xmlns:a16="http://schemas.microsoft.com/office/drawing/2014/main" id="{C35EC02E-DFA4-40C1-9015-4E66CF4CC446}"/>
              </a:ext>
            </a:extLst>
          </p:cNvPr>
          <p:cNvSpPr>
            <a:spLocks noGrp="1"/>
          </p:cNvSpPr>
          <p:nvPr>
            <p:ph idx="1"/>
          </p:nvPr>
        </p:nvSpPr>
        <p:spPr>
          <a:xfrm>
            <a:off x="838200" y="2220685"/>
            <a:ext cx="10515600" cy="3956277"/>
          </a:xfrm>
        </p:spPr>
        <p:txBody>
          <a:bodyPr/>
          <a:lstStyle/>
          <a:p>
            <a:pPr marL="342900" lvl="0" indent="-342900">
              <a:lnSpc>
                <a:spcPct val="106000"/>
              </a:lnSpc>
              <a:buSzPct val="100000"/>
              <a:buFont typeface="+mj-lt"/>
              <a:buAutoNum type="arabicPeriod" startAt="6"/>
            </a:pPr>
            <a:r>
              <a:rPr lang="en-GB" sz="1800" dirty="0">
                <a:effectLst/>
                <a:latin typeface="Arial" panose="020B0604020202020204" pitchFamily="34" charset="0"/>
                <a:ea typeface="Calibri" panose="020F0502020204030204" pitchFamily="34" charset="0"/>
                <a:cs typeface="Times New Roman" panose="02020603050405020304" pitchFamily="18" charset="0"/>
              </a:rPr>
              <a:t>NHS Trusts, as part of implementing NICE PH48, must train staff to deliver each part of Very Brief Advice. This training should be for staff in both inpatient and community settings and include information about local pathways.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SzPct val="100000"/>
              <a:buFont typeface="+mj-lt"/>
              <a:buAutoNum type="arabicPeriod" startAt="6"/>
            </a:pPr>
            <a:r>
              <a:rPr lang="en-GB" sz="1800" dirty="0">
                <a:effectLst/>
                <a:latin typeface="Arial" panose="020B0604020202020204" pitchFamily="34" charset="0"/>
                <a:ea typeface="Calibri" panose="020F0502020204030204" pitchFamily="34" charset="0"/>
                <a:cs typeface="Times New Roman" panose="02020603050405020304" pitchFamily="18" charset="0"/>
              </a:rPr>
              <a:t>NHS Trusts should ensure that training on stop smoking medications is regularly updated for all mental health prescribers to ensure they can safely support smokers.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SzPct val="100000"/>
              <a:buFont typeface="+mj-lt"/>
              <a:buAutoNum type="arabicPeriod" startAt="6"/>
            </a:pPr>
            <a:r>
              <a:rPr lang="en-GB" sz="1800" dirty="0">
                <a:effectLst/>
                <a:latin typeface="Arial" panose="020B0604020202020204" pitchFamily="34" charset="0"/>
                <a:ea typeface="Calibri" panose="020F0502020204030204" pitchFamily="34" charset="0"/>
                <a:cs typeface="Times New Roman" panose="02020603050405020304" pitchFamily="18" charset="0"/>
              </a:rPr>
              <a:t>NHS Trusts should ensure staff have the knowledge around e-cigarettes and stop smoking medications in order to confidently support patients to make positive choices.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139485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8B15F-52B1-43C3-B11A-CB12BE8E7A16}"/>
              </a:ext>
            </a:extLst>
          </p:cNvPr>
          <p:cNvSpPr>
            <a:spLocks noGrp="1"/>
          </p:cNvSpPr>
          <p:nvPr>
            <p:ph type="title"/>
          </p:nvPr>
        </p:nvSpPr>
        <p:spPr>
          <a:xfrm>
            <a:off x="493426" y="231206"/>
            <a:ext cx="10515600" cy="1325563"/>
          </a:xfrm>
        </p:spPr>
        <p:txBody>
          <a:bodyPr/>
          <a:lstStyle/>
          <a:p>
            <a:r>
              <a:rPr lang="en-GB" b="1" dirty="0"/>
              <a:t>Key findings: Staff beliefs and attitudes</a:t>
            </a:r>
          </a:p>
        </p:txBody>
      </p:sp>
      <p:sp>
        <p:nvSpPr>
          <p:cNvPr id="3" name="Content Placeholder 2">
            <a:extLst>
              <a:ext uri="{FF2B5EF4-FFF2-40B4-BE49-F238E27FC236}">
                <a16:creationId xmlns:a16="http://schemas.microsoft.com/office/drawing/2014/main" id="{9D1A370C-F73C-431E-AFC9-A6F652BDA729}"/>
              </a:ext>
            </a:extLst>
          </p:cNvPr>
          <p:cNvSpPr>
            <a:spLocks noGrp="1"/>
          </p:cNvSpPr>
          <p:nvPr>
            <p:ph idx="1"/>
          </p:nvPr>
        </p:nvSpPr>
        <p:spPr>
          <a:xfrm>
            <a:off x="493426" y="1556769"/>
            <a:ext cx="10515600" cy="4351338"/>
          </a:xfrm>
        </p:spPr>
        <p:txBody>
          <a:bodyPr>
            <a:normAutofit/>
          </a:bodyPr>
          <a:lstStyle/>
          <a:p>
            <a:pPr lvl="1">
              <a:lnSpc>
                <a:spcPct val="100000"/>
              </a:lnSpc>
            </a:pPr>
            <a:r>
              <a:rPr lang="en-US" dirty="0"/>
              <a:t>While smoking was a widely acknowledged health risk this did not translate into universal support for </a:t>
            </a:r>
            <a:r>
              <a:rPr lang="en-US" dirty="0" err="1"/>
              <a:t>smokefree</a:t>
            </a:r>
            <a:r>
              <a:rPr lang="en-US" dirty="0"/>
              <a:t> policies</a:t>
            </a:r>
          </a:p>
          <a:p>
            <a:pPr lvl="1">
              <a:lnSpc>
                <a:spcPct val="100000"/>
              </a:lnSpc>
            </a:pPr>
            <a:r>
              <a:rPr lang="en-US" dirty="0"/>
              <a:t>Some conflict was perceived between addressing smoking and other health concerns e.g. recovery from complex acute mental health episodes</a:t>
            </a:r>
          </a:p>
          <a:p>
            <a:pPr lvl="1">
              <a:lnSpc>
                <a:spcPct val="100000"/>
              </a:lnSpc>
            </a:pPr>
            <a:r>
              <a:rPr lang="en-GB" dirty="0"/>
              <a:t>Smoking was perceived as facilitative by some with a role to play in mental health settings.</a:t>
            </a:r>
          </a:p>
          <a:p>
            <a:pPr lvl="1">
              <a:lnSpc>
                <a:spcPct val="100000"/>
              </a:lnSpc>
            </a:pPr>
            <a:r>
              <a:rPr lang="en-GB" dirty="0"/>
              <a:t>Staff did not always recognise that they had responsibilities beyond recording smoking status. </a:t>
            </a:r>
          </a:p>
          <a:p>
            <a:pPr lvl="1">
              <a:lnSpc>
                <a:spcPct val="100000"/>
              </a:lnSpc>
            </a:pPr>
            <a:endParaRPr lang="en-GB" dirty="0"/>
          </a:p>
          <a:p>
            <a:pPr lvl="1">
              <a:lnSpc>
                <a:spcPct val="100000"/>
              </a:lnSpc>
            </a:pPr>
            <a:endParaRPr lang="en-GB" dirty="0"/>
          </a:p>
          <a:p>
            <a:pPr lvl="1">
              <a:lnSpc>
                <a:spcPct val="100000"/>
              </a:lnSpc>
            </a:pPr>
            <a:endParaRPr lang="en-GB" dirty="0"/>
          </a:p>
          <a:p>
            <a:pPr lvl="1">
              <a:lnSpc>
                <a:spcPct val="100000"/>
              </a:lnSpc>
            </a:pPr>
            <a:endParaRPr lang="en-GB" dirty="0"/>
          </a:p>
          <a:p>
            <a:pPr lvl="1">
              <a:lnSpc>
                <a:spcPct val="100000"/>
              </a:lnSpc>
            </a:pPr>
            <a:endParaRPr lang="en-GB" dirty="0"/>
          </a:p>
        </p:txBody>
      </p:sp>
    </p:spTree>
    <p:extLst>
      <p:ext uri="{BB962C8B-B14F-4D97-AF65-F5344CB8AC3E}">
        <p14:creationId xmlns:p14="http://schemas.microsoft.com/office/powerpoint/2010/main" val="3710869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F6D57-2D3A-40BF-A668-711F2A8DAFA4}"/>
              </a:ext>
            </a:extLst>
          </p:cNvPr>
          <p:cNvSpPr>
            <a:spLocks noGrp="1"/>
          </p:cNvSpPr>
          <p:nvPr>
            <p:ph type="title"/>
          </p:nvPr>
        </p:nvSpPr>
        <p:spPr>
          <a:xfrm>
            <a:off x="838200" y="20351"/>
            <a:ext cx="10515600" cy="1325563"/>
          </a:xfrm>
        </p:spPr>
        <p:txBody>
          <a:bodyPr/>
          <a:lstStyle/>
          <a:p>
            <a:r>
              <a:rPr lang="en-GB" b="1" dirty="0"/>
              <a:t>Key findings: Staff beliefs and attitudes</a:t>
            </a:r>
          </a:p>
        </p:txBody>
      </p:sp>
      <p:sp>
        <p:nvSpPr>
          <p:cNvPr id="3" name="Content Placeholder 2">
            <a:extLst>
              <a:ext uri="{FF2B5EF4-FFF2-40B4-BE49-F238E27FC236}">
                <a16:creationId xmlns:a16="http://schemas.microsoft.com/office/drawing/2014/main" id="{2D5C8B73-A6BA-4FF4-A3D4-409F56781BD7}"/>
              </a:ext>
            </a:extLst>
          </p:cNvPr>
          <p:cNvSpPr>
            <a:spLocks noGrp="1"/>
          </p:cNvSpPr>
          <p:nvPr>
            <p:ph idx="1"/>
          </p:nvPr>
        </p:nvSpPr>
        <p:spPr>
          <a:xfrm>
            <a:off x="838200" y="1100758"/>
            <a:ext cx="10515600" cy="4912431"/>
          </a:xfrm>
        </p:spPr>
        <p:txBody>
          <a:bodyPr>
            <a:normAutofit fontScale="85000" lnSpcReduction="20000"/>
          </a:bodyPr>
          <a:lstStyle/>
          <a:p>
            <a:pPr marL="0" indent="0">
              <a:lnSpc>
                <a:spcPct val="120000"/>
              </a:lnSpc>
              <a:buNone/>
            </a:pPr>
            <a:r>
              <a:rPr lang="en-GB" i="1" dirty="0"/>
              <a:t>“the impacts of health complications or smoking are causing high rates of morbidity and mortality in this group. This is avoidable and we should be tackling it.” </a:t>
            </a:r>
            <a:r>
              <a:rPr lang="en-GB" dirty="0"/>
              <a:t>(psych)</a:t>
            </a:r>
          </a:p>
          <a:p>
            <a:pPr marL="0" indent="0">
              <a:lnSpc>
                <a:spcPct val="120000"/>
              </a:lnSpc>
              <a:buNone/>
            </a:pPr>
            <a:endParaRPr lang="en-GB" i="1" dirty="0"/>
          </a:p>
          <a:p>
            <a:pPr marL="0" indent="0">
              <a:lnSpc>
                <a:spcPct val="120000"/>
              </a:lnSpc>
              <a:buNone/>
            </a:pPr>
            <a:r>
              <a:rPr lang="en-GB" dirty="0"/>
              <a:t>“</a:t>
            </a:r>
            <a:r>
              <a:rPr lang="en-GB" i="1" dirty="0"/>
              <a:t>I think this is a very important subject which improves clients quality of life and their health</a:t>
            </a:r>
            <a:r>
              <a:rPr lang="en-GB" dirty="0"/>
              <a:t>” (MHN)</a:t>
            </a:r>
          </a:p>
          <a:p>
            <a:pPr marL="0" indent="0">
              <a:lnSpc>
                <a:spcPct val="120000"/>
              </a:lnSpc>
              <a:buNone/>
            </a:pPr>
            <a:endParaRPr lang="en-GB" i="1" dirty="0"/>
          </a:p>
          <a:p>
            <a:pPr marL="0" indent="0">
              <a:lnSpc>
                <a:spcPct val="120000"/>
              </a:lnSpc>
              <a:buNone/>
            </a:pPr>
            <a:r>
              <a:rPr lang="en-GB" i="1" dirty="0"/>
              <a:t>“Whilst completely supporting training for staff and all assertive supportive measures to help patients stop smoking, I believe that the smoking ban in hospitals is immoral, overly authoritarian and deeply damaging to the engagement and therapeutic care of many patients. I wholeheartedly oppose it.” </a:t>
            </a:r>
            <a:r>
              <a:rPr lang="en-GB" dirty="0"/>
              <a:t>(psych)</a:t>
            </a:r>
          </a:p>
          <a:p>
            <a:endParaRPr lang="en-GB" dirty="0"/>
          </a:p>
        </p:txBody>
      </p:sp>
    </p:spTree>
    <p:extLst>
      <p:ext uri="{BB962C8B-B14F-4D97-AF65-F5344CB8AC3E}">
        <p14:creationId xmlns:p14="http://schemas.microsoft.com/office/powerpoint/2010/main" val="3473695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79B0F-29F1-42C9-9282-4288A3017E94}"/>
              </a:ext>
            </a:extLst>
          </p:cNvPr>
          <p:cNvSpPr>
            <a:spLocks noGrp="1"/>
          </p:cNvSpPr>
          <p:nvPr>
            <p:ph type="title"/>
          </p:nvPr>
        </p:nvSpPr>
        <p:spPr/>
        <p:txBody>
          <a:bodyPr>
            <a:normAutofit/>
          </a:bodyPr>
          <a:lstStyle/>
          <a:p>
            <a:r>
              <a:rPr lang="en-GB" sz="4400" b="1" kern="0" dirty="0">
                <a:effectLst/>
                <a:latin typeface="Arial" panose="020B0604020202020204" pitchFamily="34" charset="0"/>
                <a:ea typeface="Times New Roman" panose="02020603050405020304" pitchFamily="18" charset="0"/>
                <a:cs typeface="Times New Roman" panose="02020603050405020304" pitchFamily="18" charset="0"/>
              </a:rPr>
              <a:t>Recommendations: Addressing staff attitudes and beliefs </a:t>
            </a:r>
            <a:endParaRPr lang="en-GB" dirty="0"/>
          </a:p>
        </p:txBody>
      </p:sp>
      <p:sp>
        <p:nvSpPr>
          <p:cNvPr id="3" name="Content Placeholder 2">
            <a:extLst>
              <a:ext uri="{FF2B5EF4-FFF2-40B4-BE49-F238E27FC236}">
                <a16:creationId xmlns:a16="http://schemas.microsoft.com/office/drawing/2014/main" id="{F4E63E7B-440B-41DF-AF42-D1F0C9F85BDC}"/>
              </a:ext>
            </a:extLst>
          </p:cNvPr>
          <p:cNvSpPr>
            <a:spLocks noGrp="1"/>
          </p:cNvSpPr>
          <p:nvPr>
            <p:ph idx="1"/>
          </p:nvPr>
        </p:nvSpPr>
        <p:spPr>
          <a:xfrm>
            <a:off x="838200" y="1825625"/>
            <a:ext cx="10515600" cy="4667250"/>
          </a:xfrm>
        </p:spPr>
        <p:txBody>
          <a:bodyPr>
            <a:normAutofit fontScale="92500" lnSpcReduction="20000"/>
          </a:bodyPr>
          <a:lstStyle/>
          <a:p>
            <a:pPr marL="342900" lvl="0" indent="-342900">
              <a:lnSpc>
                <a:spcPct val="106000"/>
              </a:lnSpc>
              <a:buSzPct val="100000"/>
              <a:buFont typeface="+mj-lt"/>
              <a:buAutoNum type="arabicPeriod" startAt="9"/>
            </a:pPr>
            <a:r>
              <a:rPr lang="en-GB" dirty="0"/>
              <a:t>Those developing training programmes should ensure that programmes include information on the role of different staff in tackling smoking and information to improve awareness that very brief advice can take as little as 30 seconds to deliver</a:t>
            </a:r>
          </a:p>
          <a:p>
            <a:pPr marL="342900" lvl="0" indent="-342900">
              <a:lnSpc>
                <a:spcPct val="106000"/>
              </a:lnSpc>
              <a:buSzPct val="100000"/>
              <a:buFont typeface="+mj-lt"/>
              <a:buAutoNum type="arabicPeriod" startAt="9"/>
            </a:pPr>
            <a:endParaRPr lang="en-GB" dirty="0"/>
          </a:p>
          <a:p>
            <a:pPr marL="342900" lvl="0" indent="-342900">
              <a:lnSpc>
                <a:spcPct val="106000"/>
              </a:lnSpc>
              <a:buSzPct val="100000"/>
              <a:buFont typeface="+mj-lt"/>
              <a:buAutoNum type="arabicPeriod" startAt="9"/>
            </a:pPr>
            <a:r>
              <a:rPr lang="en-GB" dirty="0"/>
              <a:t>Training programmes should also seek to improve staff attitudes, gaps in knowledge and prevailing culture. As such they need to:</a:t>
            </a:r>
          </a:p>
          <a:p>
            <a:pPr lvl="1">
              <a:lnSpc>
                <a:spcPct val="106000"/>
              </a:lnSpc>
              <a:buSzPct val="100000"/>
            </a:pPr>
            <a:r>
              <a:rPr lang="en-GB" dirty="0"/>
              <a:t>Provide information on smoking that is tailored to mental health settings and reflects the core values of mental health professionals</a:t>
            </a:r>
          </a:p>
          <a:p>
            <a:pPr lvl="1">
              <a:lnSpc>
                <a:spcPct val="106000"/>
              </a:lnSpc>
              <a:buSzPct val="100000"/>
            </a:pPr>
            <a:r>
              <a:rPr lang="en-GB" dirty="0"/>
              <a:t>Ensure training formats promote reflective practice: e.g. including peer led sessions on myths and culture, using mentorship to support reflection and learning</a:t>
            </a:r>
          </a:p>
          <a:p>
            <a:pPr lvl="1">
              <a:lnSpc>
                <a:spcPct val="106000"/>
              </a:lnSpc>
              <a:buSzPct val="100000"/>
            </a:pPr>
            <a:r>
              <a:rPr lang="en-GB" dirty="0"/>
              <a:t>Involve service users and their stories about smoking and quitting</a:t>
            </a:r>
          </a:p>
          <a:p>
            <a:pPr marL="0" indent="0">
              <a:buNone/>
            </a:pPr>
            <a:endParaRPr lang="en-GB" dirty="0"/>
          </a:p>
        </p:txBody>
      </p:sp>
    </p:spTree>
    <p:extLst>
      <p:ext uri="{BB962C8B-B14F-4D97-AF65-F5344CB8AC3E}">
        <p14:creationId xmlns:p14="http://schemas.microsoft.com/office/powerpoint/2010/main" val="21623841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D8F42-050B-4292-8CAC-84E6E44B6F96}"/>
              </a:ext>
            </a:extLst>
          </p:cNvPr>
          <p:cNvSpPr>
            <a:spLocks noGrp="1"/>
          </p:cNvSpPr>
          <p:nvPr>
            <p:ph type="title"/>
          </p:nvPr>
        </p:nvSpPr>
        <p:spPr/>
        <p:txBody>
          <a:bodyPr/>
          <a:lstStyle/>
          <a:p>
            <a:r>
              <a:rPr lang="en-GB" b="1" dirty="0"/>
              <a:t>Key findings: Organisational barriers</a:t>
            </a:r>
            <a:endParaRPr lang="en-GB" dirty="0"/>
          </a:p>
        </p:txBody>
      </p:sp>
      <p:sp>
        <p:nvSpPr>
          <p:cNvPr id="3" name="Content Placeholder 2">
            <a:extLst>
              <a:ext uri="{FF2B5EF4-FFF2-40B4-BE49-F238E27FC236}">
                <a16:creationId xmlns:a16="http://schemas.microsoft.com/office/drawing/2014/main" id="{6C564FAA-2E0A-4B04-94C7-84FE126CC797}"/>
              </a:ext>
            </a:extLst>
          </p:cNvPr>
          <p:cNvSpPr>
            <a:spLocks noGrp="1"/>
          </p:cNvSpPr>
          <p:nvPr>
            <p:ph idx="1"/>
          </p:nvPr>
        </p:nvSpPr>
        <p:spPr/>
        <p:txBody>
          <a:bodyPr/>
          <a:lstStyle/>
          <a:p>
            <a:pPr>
              <a:lnSpc>
                <a:spcPct val="125000"/>
              </a:lnSpc>
            </a:pPr>
            <a:r>
              <a:rPr lang="en-US" dirty="0"/>
              <a:t>Lack of consistent support across pathways and services is evident</a:t>
            </a:r>
          </a:p>
          <a:p>
            <a:pPr>
              <a:lnSpc>
                <a:spcPct val="125000"/>
              </a:lnSpc>
            </a:pPr>
            <a:r>
              <a:rPr lang="en-US" dirty="0"/>
              <a:t>Community staff didn’t always see the relevance of </a:t>
            </a:r>
            <a:r>
              <a:rPr lang="en-US" dirty="0" err="1"/>
              <a:t>smokefree</a:t>
            </a:r>
            <a:r>
              <a:rPr lang="en-US" dirty="0"/>
              <a:t> guidance which was often written with inpatient settings in mind</a:t>
            </a:r>
          </a:p>
          <a:p>
            <a:pPr>
              <a:lnSpc>
                <a:spcPct val="125000"/>
              </a:lnSpc>
            </a:pPr>
            <a:r>
              <a:rPr lang="en-US" dirty="0"/>
              <a:t>Training can improve organizational barriers but its impact is also limited by these inhibiting factors</a:t>
            </a:r>
            <a:endParaRPr lang="en-GB" dirty="0"/>
          </a:p>
        </p:txBody>
      </p:sp>
    </p:spTree>
    <p:extLst>
      <p:ext uri="{BB962C8B-B14F-4D97-AF65-F5344CB8AC3E}">
        <p14:creationId xmlns:p14="http://schemas.microsoft.com/office/powerpoint/2010/main" val="8954251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5FDA9-683E-4492-AC9A-31A9D8F3335B}"/>
              </a:ext>
            </a:extLst>
          </p:cNvPr>
          <p:cNvSpPr>
            <a:spLocks noGrp="1"/>
          </p:cNvSpPr>
          <p:nvPr>
            <p:ph type="title"/>
          </p:nvPr>
        </p:nvSpPr>
        <p:spPr/>
        <p:txBody>
          <a:bodyPr/>
          <a:lstStyle/>
          <a:p>
            <a:r>
              <a:rPr lang="en-GB" b="1" dirty="0"/>
              <a:t>Key findings: Organisational barriers</a:t>
            </a:r>
          </a:p>
        </p:txBody>
      </p:sp>
      <p:sp>
        <p:nvSpPr>
          <p:cNvPr id="3" name="Content Placeholder 2">
            <a:extLst>
              <a:ext uri="{FF2B5EF4-FFF2-40B4-BE49-F238E27FC236}">
                <a16:creationId xmlns:a16="http://schemas.microsoft.com/office/drawing/2014/main" id="{1849624B-918D-415D-B81F-C3A40A47A0FB}"/>
              </a:ext>
            </a:extLst>
          </p:cNvPr>
          <p:cNvSpPr>
            <a:spLocks noGrp="1"/>
          </p:cNvSpPr>
          <p:nvPr>
            <p:ph idx="1"/>
          </p:nvPr>
        </p:nvSpPr>
        <p:spPr>
          <a:xfrm>
            <a:off x="838200" y="2141537"/>
            <a:ext cx="10515600" cy="4351338"/>
          </a:xfrm>
        </p:spPr>
        <p:txBody>
          <a:bodyPr/>
          <a:lstStyle/>
          <a:p>
            <a:pPr marL="0" indent="0" algn="ctr">
              <a:buNone/>
            </a:pPr>
            <a:r>
              <a:rPr lang="en-GB" i="1" dirty="0"/>
              <a:t>“for a lot of patients it was a surprise when they got to hospital that they weren't allowed to smoke, and I think those clinicians that were working in the community or gatekeeping beds and treatments etc, I think they can sometimes choose not to share that information to make that pathway in easier for them and the individual, and then you know, it sits with us on the wards” </a:t>
            </a:r>
            <a:r>
              <a:rPr lang="en-GB" dirty="0"/>
              <a:t>(MHN)</a:t>
            </a:r>
          </a:p>
          <a:p>
            <a:endParaRPr lang="en-GB" dirty="0"/>
          </a:p>
        </p:txBody>
      </p:sp>
    </p:spTree>
    <p:extLst>
      <p:ext uri="{BB962C8B-B14F-4D97-AF65-F5344CB8AC3E}">
        <p14:creationId xmlns:p14="http://schemas.microsoft.com/office/powerpoint/2010/main" val="39927131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5DED6F-2151-48F0-8C4C-7618CFE7661C}"/>
              </a:ext>
            </a:extLst>
          </p:cNvPr>
          <p:cNvSpPr>
            <a:spLocks noGrp="1"/>
          </p:cNvSpPr>
          <p:nvPr>
            <p:ph idx="1"/>
          </p:nvPr>
        </p:nvSpPr>
        <p:spPr>
          <a:xfrm>
            <a:off x="838200" y="1027289"/>
            <a:ext cx="10515600" cy="5149674"/>
          </a:xfrm>
        </p:spPr>
        <p:txBody>
          <a:bodyPr>
            <a:normAutofit/>
          </a:bodyPr>
          <a:lstStyle/>
          <a:p>
            <a:pPr marL="0" indent="0">
              <a:lnSpc>
                <a:spcPct val="130000"/>
              </a:lnSpc>
              <a:buNone/>
            </a:pPr>
            <a:r>
              <a:rPr lang="en-GB" dirty="0"/>
              <a:t>“I mean this notion of the ‘poor mental health patient’ who you know, doesn't have much going for them and can only you know, the only joy in their life is their packet of cigarettes, it's like, and ‘who am </a:t>
            </a:r>
            <a:r>
              <a:rPr lang="en-GB" i="1" dirty="0"/>
              <a:t>I</a:t>
            </a:r>
            <a:r>
              <a:rPr lang="en-GB" dirty="0"/>
              <a:t> to take that away from them’… I think it would be worth having some kind of training to challenge your own beliefs of people's potential… it's just like a biased and slightly patronising viewpoint but at the same time it kind of represents the model of care that we're giving people, that the only solace they have is in a cigarette, which doesn't really reflect well on us” (Consultant Psychiatrist)</a:t>
            </a:r>
          </a:p>
          <a:p>
            <a:endParaRPr lang="en-GB" dirty="0"/>
          </a:p>
        </p:txBody>
      </p:sp>
    </p:spTree>
    <p:extLst>
      <p:ext uri="{BB962C8B-B14F-4D97-AF65-F5344CB8AC3E}">
        <p14:creationId xmlns:p14="http://schemas.microsoft.com/office/powerpoint/2010/main" val="14631236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DEF7F-E8C7-40ED-8B71-EFD5EB1D63F2}"/>
              </a:ext>
            </a:extLst>
          </p:cNvPr>
          <p:cNvSpPr>
            <a:spLocks noGrp="1"/>
          </p:cNvSpPr>
          <p:nvPr>
            <p:ph type="title"/>
          </p:nvPr>
        </p:nvSpPr>
        <p:spPr/>
        <p:txBody>
          <a:bodyPr>
            <a:normAutofit/>
          </a:bodyPr>
          <a:lstStyle/>
          <a:p>
            <a:r>
              <a:rPr lang="en-GB" sz="4400" b="1" dirty="0">
                <a:effectLst/>
                <a:latin typeface="Arial" panose="020B0604020202020204" pitchFamily="34" charset="0"/>
                <a:ea typeface="Calibri" panose="020F0502020204030204" pitchFamily="34" charset="0"/>
                <a:cs typeface="Times New Roman" panose="02020603050405020304" pitchFamily="18" charset="0"/>
              </a:rPr>
              <a:t>Recommendations: Tackling organisational barriers </a:t>
            </a:r>
            <a:endParaRPr lang="en-GB" dirty="0"/>
          </a:p>
        </p:txBody>
      </p:sp>
      <p:sp>
        <p:nvSpPr>
          <p:cNvPr id="3" name="Content Placeholder 2">
            <a:extLst>
              <a:ext uri="{FF2B5EF4-FFF2-40B4-BE49-F238E27FC236}">
                <a16:creationId xmlns:a16="http://schemas.microsoft.com/office/drawing/2014/main" id="{8803AF48-4EF2-4CFB-ADA2-EC930F309DBA}"/>
              </a:ext>
            </a:extLst>
          </p:cNvPr>
          <p:cNvSpPr>
            <a:spLocks noGrp="1"/>
          </p:cNvSpPr>
          <p:nvPr>
            <p:ph idx="1"/>
          </p:nvPr>
        </p:nvSpPr>
        <p:spPr/>
        <p:txBody>
          <a:bodyPr>
            <a:normAutofit fontScale="70000" lnSpcReduction="20000"/>
          </a:bodyPr>
          <a:lstStyle/>
          <a:p>
            <a:pPr marL="342900" lvl="0" indent="-342900">
              <a:lnSpc>
                <a:spcPct val="106000"/>
              </a:lnSpc>
              <a:buSzPct val="100000"/>
              <a:buFont typeface="+mj-lt"/>
              <a:buAutoNum type="arabicPeriod" startAt="11"/>
            </a:pPr>
            <a:r>
              <a:rPr lang="en-GB" dirty="0"/>
              <a:t>NHS Trusts must ensure that training reflect the organisational realities for professionals and equip them to understand their local policies and services and manage organisational barriers. Specifically, training should:</a:t>
            </a:r>
          </a:p>
          <a:p>
            <a:pPr marL="742950" lvl="1" indent="-285750">
              <a:lnSpc>
                <a:spcPct val="106000"/>
              </a:lnSpc>
              <a:buFont typeface="Courier New" panose="02070309020205020404" pitchFamily="49" charset="0"/>
              <a:buChar char="o"/>
            </a:pPr>
            <a:r>
              <a:rPr lang="en-GB" sz="2800" dirty="0"/>
              <a:t>Be tailored for staff in community settings covering the specific issues which they might face in addition to local pathways and </a:t>
            </a:r>
            <a:r>
              <a:rPr lang="en-GB" sz="2800" dirty="0" err="1"/>
              <a:t>smokefree</a:t>
            </a:r>
            <a:r>
              <a:rPr lang="en-GB" sz="2800" dirty="0"/>
              <a:t> policies</a:t>
            </a:r>
          </a:p>
          <a:p>
            <a:pPr marL="742950" lvl="1" indent="-285750">
              <a:lnSpc>
                <a:spcPct val="106000"/>
              </a:lnSpc>
              <a:buFont typeface="Courier New" panose="02070309020205020404" pitchFamily="49" charset="0"/>
              <a:buChar char="o"/>
            </a:pPr>
            <a:r>
              <a:rPr lang="en-GB" sz="2800" dirty="0"/>
              <a:t>Include content on how inpatient </a:t>
            </a:r>
            <a:r>
              <a:rPr lang="en-GB" sz="2800" dirty="0" err="1"/>
              <a:t>smokefree</a:t>
            </a:r>
            <a:r>
              <a:rPr lang="en-GB" sz="2800" dirty="0"/>
              <a:t> policies operate and how to learn from breaches of the policy to improve outcomes for patients</a:t>
            </a:r>
          </a:p>
          <a:p>
            <a:pPr marL="342900" lvl="0" indent="-342900">
              <a:lnSpc>
                <a:spcPct val="106000"/>
              </a:lnSpc>
              <a:buSzPct val="100000"/>
              <a:buFont typeface="+mj-lt"/>
              <a:buAutoNum type="arabicPeriod" startAt="11"/>
            </a:pPr>
            <a:r>
              <a:rPr lang="en-GB" dirty="0"/>
              <a:t>Leaders and frontline staff should receive training relevant to their role on the impact of smoking and actions needed to support quitting. </a:t>
            </a:r>
          </a:p>
          <a:p>
            <a:pPr marL="342900" lvl="0" indent="-342900">
              <a:lnSpc>
                <a:spcPct val="106000"/>
              </a:lnSpc>
              <a:buSzPct val="100000"/>
              <a:buFont typeface="+mj-lt"/>
              <a:buAutoNum type="arabicPeriod" startAt="11"/>
            </a:pPr>
            <a:r>
              <a:rPr lang="en-GB" dirty="0"/>
              <a:t>NHS Trusts need to enable a supportive organisational culture through consistent implementation of NICE PH48 and their corresponding </a:t>
            </a:r>
            <a:r>
              <a:rPr lang="en-GB" dirty="0" err="1"/>
              <a:t>smokefree</a:t>
            </a:r>
            <a:r>
              <a:rPr lang="en-GB" dirty="0"/>
              <a:t> policies. Clear communication is needed of these policies to all staff members and their role within this policy. This must include bank and agency staff and be reinforced through senior leadership</a:t>
            </a:r>
          </a:p>
          <a:p>
            <a:pPr marL="0" indent="0">
              <a:buNone/>
            </a:pPr>
            <a:endParaRPr lang="en-GB" dirty="0"/>
          </a:p>
        </p:txBody>
      </p:sp>
    </p:spTree>
    <p:extLst>
      <p:ext uri="{BB962C8B-B14F-4D97-AF65-F5344CB8AC3E}">
        <p14:creationId xmlns:p14="http://schemas.microsoft.com/office/powerpoint/2010/main" val="21656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75F22-3DA7-40EC-AB9D-64AE67AB0859}"/>
              </a:ext>
            </a:extLst>
          </p:cNvPr>
          <p:cNvSpPr>
            <a:spLocks noGrp="1"/>
          </p:cNvSpPr>
          <p:nvPr>
            <p:ph type="title"/>
          </p:nvPr>
        </p:nvSpPr>
        <p:spPr/>
        <p:txBody>
          <a:bodyPr>
            <a:normAutofit/>
          </a:bodyPr>
          <a:lstStyle/>
          <a:p>
            <a:r>
              <a:rPr lang="en-GB" sz="4400" b="1" dirty="0">
                <a:effectLst/>
                <a:latin typeface="Arial" panose="020B0604020202020204" pitchFamily="34" charset="0"/>
                <a:ea typeface="Calibri" panose="020F0502020204030204" pitchFamily="34" charset="0"/>
                <a:cs typeface="Times New Roman" panose="02020603050405020304" pitchFamily="18" charset="0"/>
              </a:rPr>
              <a:t>Recommendations: Ensuring good practice is sustained over time </a:t>
            </a:r>
            <a:endParaRPr lang="en-GB" dirty="0"/>
          </a:p>
        </p:txBody>
      </p:sp>
      <p:sp>
        <p:nvSpPr>
          <p:cNvPr id="3" name="Content Placeholder 2">
            <a:extLst>
              <a:ext uri="{FF2B5EF4-FFF2-40B4-BE49-F238E27FC236}">
                <a16:creationId xmlns:a16="http://schemas.microsoft.com/office/drawing/2014/main" id="{68EC1F7C-7F5B-4218-B411-10182A74F0B3}"/>
              </a:ext>
            </a:extLst>
          </p:cNvPr>
          <p:cNvSpPr>
            <a:spLocks noGrp="1"/>
          </p:cNvSpPr>
          <p:nvPr>
            <p:ph idx="1"/>
          </p:nvPr>
        </p:nvSpPr>
        <p:spPr/>
        <p:txBody>
          <a:bodyPr/>
          <a:lstStyle/>
          <a:p>
            <a:pPr marL="342900" lvl="0" indent="-342900">
              <a:lnSpc>
                <a:spcPct val="106000"/>
              </a:lnSpc>
              <a:buSzPct val="100000"/>
              <a:buFont typeface="+mj-lt"/>
              <a:buAutoNum type="arabicPeriod" startAt="14"/>
            </a:pPr>
            <a:r>
              <a:rPr lang="en-GB" sz="1800" dirty="0">
                <a:effectLst/>
                <a:latin typeface="Arial" panose="020B0604020202020204" pitchFamily="34" charset="0"/>
                <a:ea typeface="Calibri" panose="020F0502020204030204" pitchFamily="34" charset="0"/>
                <a:cs typeface="Times New Roman" panose="02020603050405020304" pitchFamily="18" charset="0"/>
              </a:rPr>
              <a:t>CQC should review their guidance to inspectors to emphasise the importance of staff training and ensure greater consistency in both inpatient and community settings.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SzPct val="100000"/>
              <a:buFont typeface="+mj-lt"/>
              <a:buAutoNum type="arabicPeriod" startAt="14"/>
            </a:pPr>
            <a:r>
              <a:rPr lang="en-GB" sz="1800" dirty="0">
                <a:effectLst/>
                <a:latin typeface="Arial" panose="020B0604020202020204" pitchFamily="34" charset="0"/>
                <a:ea typeface="Calibri" panose="020F0502020204030204" pitchFamily="34" charset="0"/>
                <a:cs typeface="Times New Roman" panose="02020603050405020304" pitchFamily="18" charset="0"/>
              </a:rPr>
              <a:t>NHS Trusts must ensure that training is repeated regularly throughout the   career of mental health professionals through a combination of e-learning and face to face methods. Core  training should be face to face (including via online classroom formats where necessary) with knowledge and skills maintained through e-learning platforms.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SzPct val="100000"/>
              <a:buFont typeface="+mj-lt"/>
              <a:buAutoNum type="arabicPeriod" startAt="14"/>
            </a:pPr>
            <a:r>
              <a:rPr lang="en-GB" sz="1800" dirty="0">
                <a:effectLst/>
                <a:latin typeface="Arial" panose="020B0604020202020204" pitchFamily="34" charset="0"/>
                <a:ea typeface="Calibri" panose="020F0502020204030204" pitchFamily="34" charset="0"/>
                <a:cs typeface="Times New Roman" panose="02020603050405020304" pitchFamily="18" charset="0"/>
              </a:rPr>
              <a:t>NHS Trusts should ensure that workplace training is multidisciplinary where possible and includes an understanding of the different roles difference health professionals should play in addressing a patient’s smoking. </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6000"/>
              </a:lnSpc>
              <a:buSzPct val="100000"/>
              <a:buFont typeface="+mj-lt"/>
              <a:buAutoNum type="arabicPeriod" startAt="14"/>
            </a:pPr>
            <a:r>
              <a:rPr lang="en-GB" sz="1800" dirty="0">
                <a:effectLst/>
                <a:latin typeface="Arial" panose="020B0604020202020204" pitchFamily="34" charset="0"/>
                <a:ea typeface="Calibri" panose="020F0502020204030204" pitchFamily="34" charset="0"/>
                <a:cs typeface="Times New Roman" panose="02020603050405020304" pitchFamily="18" charset="0"/>
              </a:rPr>
              <a:t>National investment should be secured to ensure that trusts and academic institutions have appropriate evidence-based, consistent training accessible for all professionals.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915482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1DC92-16B0-4EFC-B8AA-A47EF4371480}"/>
              </a:ext>
            </a:extLst>
          </p:cNvPr>
          <p:cNvSpPr>
            <a:spLocks noGrp="1"/>
          </p:cNvSpPr>
          <p:nvPr>
            <p:ph type="title"/>
          </p:nvPr>
        </p:nvSpPr>
        <p:spPr/>
        <p:txBody>
          <a:bodyPr/>
          <a:lstStyle/>
          <a:p>
            <a:r>
              <a:rPr lang="en-US" dirty="0"/>
              <a:t>Policy context</a:t>
            </a:r>
            <a:endParaRPr lang="en-GB" dirty="0"/>
          </a:p>
        </p:txBody>
      </p:sp>
      <p:sp>
        <p:nvSpPr>
          <p:cNvPr id="3" name="Content Placeholder 2">
            <a:extLst>
              <a:ext uri="{FF2B5EF4-FFF2-40B4-BE49-F238E27FC236}">
                <a16:creationId xmlns:a16="http://schemas.microsoft.com/office/drawing/2014/main" id="{FD1C8098-F6D8-446E-91A8-7C97630C9D0C}"/>
              </a:ext>
            </a:extLst>
          </p:cNvPr>
          <p:cNvSpPr>
            <a:spLocks noGrp="1"/>
          </p:cNvSpPr>
          <p:nvPr>
            <p:ph idx="1"/>
          </p:nvPr>
        </p:nvSpPr>
        <p:spPr/>
        <p:txBody>
          <a:bodyPr/>
          <a:lstStyle/>
          <a:p>
            <a:r>
              <a:rPr lang="en-US" dirty="0"/>
              <a:t>Addressing smoking among people with SMI is a growing policy priority</a:t>
            </a:r>
          </a:p>
          <a:p>
            <a:pPr lvl="1"/>
            <a:r>
              <a:rPr lang="en-US" dirty="0"/>
              <a:t>Five Year </a:t>
            </a:r>
            <a:r>
              <a:rPr lang="en-US" dirty="0" err="1"/>
              <a:t>Fwd</a:t>
            </a:r>
            <a:r>
              <a:rPr lang="en-US" dirty="0"/>
              <a:t> View</a:t>
            </a:r>
          </a:p>
          <a:p>
            <a:pPr lvl="1"/>
            <a:r>
              <a:rPr lang="en-US" dirty="0"/>
              <a:t>NHS Long Term Plan</a:t>
            </a:r>
          </a:p>
          <a:p>
            <a:pPr lvl="1"/>
            <a:r>
              <a:rPr lang="en-US" dirty="0"/>
              <a:t>Tobacco Control Plan for England</a:t>
            </a:r>
          </a:p>
          <a:p>
            <a:pPr>
              <a:lnSpc>
                <a:spcPct val="100000"/>
              </a:lnSpc>
              <a:spcBef>
                <a:spcPts val="0"/>
              </a:spcBef>
            </a:pPr>
            <a:endParaRPr lang="en-US" dirty="0"/>
          </a:p>
          <a:p>
            <a:pPr>
              <a:lnSpc>
                <a:spcPct val="100000"/>
              </a:lnSpc>
              <a:spcBef>
                <a:spcPts val="0"/>
              </a:spcBef>
            </a:pPr>
            <a:r>
              <a:rPr lang="en-US" dirty="0"/>
              <a:t>Well trained staff more effective at addressing </a:t>
            </a:r>
            <a:r>
              <a:rPr lang="en-GB" dirty="0"/>
              <a:t>tobacco dependency</a:t>
            </a:r>
          </a:p>
          <a:p>
            <a:pPr>
              <a:lnSpc>
                <a:spcPct val="100000"/>
              </a:lnSpc>
              <a:spcBef>
                <a:spcPts val="0"/>
              </a:spcBef>
            </a:pPr>
            <a:endParaRPr lang="en-GB" dirty="0"/>
          </a:p>
          <a:p>
            <a:pPr>
              <a:lnSpc>
                <a:spcPct val="100000"/>
              </a:lnSpc>
              <a:spcBef>
                <a:spcPts val="0"/>
              </a:spcBef>
            </a:pPr>
            <a:r>
              <a:rPr lang="en-GB" dirty="0"/>
              <a:t>Growing policy and political priority– but are staff equipped to meet this challenge?</a:t>
            </a:r>
          </a:p>
          <a:p>
            <a:endParaRPr lang="en-US" dirty="0"/>
          </a:p>
        </p:txBody>
      </p:sp>
    </p:spTree>
    <p:extLst>
      <p:ext uri="{BB962C8B-B14F-4D97-AF65-F5344CB8AC3E}">
        <p14:creationId xmlns:p14="http://schemas.microsoft.com/office/powerpoint/2010/main" val="2067427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C973E-2ECD-444C-9543-20AE007415FE}"/>
              </a:ext>
            </a:extLst>
          </p:cNvPr>
          <p:cNvSpPr>
            <a:spLocks noGrp="1"/>
          </p:cNvSpPr>
          <p:nvPr>
            <p:ph type="title"/>
          </p:nvPr>
        </p:nvSpPr>
        <p:spPr/>
        <p:txBody>
          <a:bodyPr/>
          <a:lstStyle/>
          <a:p>
            <a:r>
              <a:rPr lang="en-US" b="1" dirty="0"/>
              <a:t>Method</a:t>
            </a:r>
            <a:endParaRPr lang="en-GB" b="1" dirty="0"/>
          </a:p>
        </p:txBody>
      </p:sp>
      <p:sp>
        <p:nvSpPr>
          <p:cNvPr id="3" name="Content Placeholder 2">
            <a:extLst>
              <a:ext uri="{FF2B5EF4-FFF2-40B4-BE49-F238E27FC236}">
                <a16:creationId xmlns:a16="http://schemas.microsoft.com/office/drawing/2014/main" id="{1AE1F0CF-615A-4589-AF69-C7297694EF65}"/>
              </a:ext>
            </a:extLst>
          </p:cNvPr>
          <p:cNvSpPr>
            <a:spLocks noGrp="1"/>
          </p:cNvSpPr>
          <p:nvPr>
            <p:ph idx="1"/>
          </p:nvPr>
        </p:nvSpPr>
        <p:spPr>
          <a:xfrm>
            <a:off x="838200" y="1534886"/>
            <a:ext cx="10515600" cy="4642077"/>
          </a:xfrm>
        </p:spPr>
        <p:txBody>
          <a:bodyPr>
            <a:normAutofit lnSpcReduction="10000"/>
          </a:bodyPr>
          <a:lstStyle/>
          <a:p>
            <a:r>
              <a:rPr lang="en-GB" dirty="0"/>
              <a:t>Many professions contribute to health outcomes for people with mental ill health but we only had capacity to focus on MH nurses and psychiatrists</a:t>
            </a:r>
          </a:p>
          <a:p>
            <a:endParaRPr lang="en-US" b="1" dirty="0"/>
          </a:p>
          <a:p>
            <a:pPr marL="0" indent="0">
              <a:buNone/>
            </a:pPr>
            <a:r>
              <a:rPr lang="en-US" b="1" dirty="0"/>
              <a:t>Focus groups</a:t>
            </a:r>
            <a:endParaRPr lang="en-GB" dirty="0"/>
          </a:p>
          <a:p>
            <a:r>
              <a:rPr lang="en-GB" dirty="0"/>
              <a:t>Psychiatrists: two focus groups with 22 participants in total</a:t>
            </a:r>
          </a:p>
          <a:p>
            <a:r>
              <a:rPr lang="en-GB" dirty="0"/>
              <a:t>MH nurses: two focus groups with 15 participants in total</a:t>
            </a:r>
          </a:p>
          <a:p>
            <a:pPr marL="0" indent="0">
              <a:buNone/>
            </a:pPr>
            <a:r>
              <a:rPr lang="en-GB" b="1" dirty="0"/>
              <a:t>Survey</a:t>
            </a:r>
          </a:p>
          <a:p>
            <a:r>
              <a:rPr lang="en-GB" dirty="0"/>
              <a:t>Survey ran in November 2020 </a:t>
            </a:r>
          </a:p>
          <a:p>
            <a:r>
              <a:rPr lang="en-GB" dirty="0"/>
              <a:t>265 respondents were included in final analysis </a:t>
            </a:r>
          </a:p>
        </p:txBody>
      </p:sp>
    </p:spTree>
    <p:extLst>
      <p:ext uri="{BB962C8B-B14F-4D97-AF65-F5344CB8AC3E}">
        <p14:creationId xmlns:p14="http://schemas.microsoft.com/office/powerpoint/2010/main" val="23303221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4818D-E23A-4533-B061-54BFE3DD9D85}"/>
              </a:ext>
            </a:extLst>
          </p:cNvPr>
          <p:cNvSpPr>
            <a:spLocks noGrp="1"/>
          </p:cNvSpPr>
          <p:nvPr>
            <p:ph type="title"/>
          </p:nvPr>
        </p:nvSpPr>
        <p:spPr/>
        <p:txBody>
          <a:bodyPr/>
          <a:lstStyle/>
          <a:p>
            <a:r>
              <a:rPr lang="en-US" dirty="0"/>
              <a:t>Headline findings </a:t>
            </a:r>
            <a:endParaRPr lang="en-GB" dirty="0"/>
          </a:p>
        </p:txBody>
      </p:sp>
      <p:sp>
        <p:nvSpPr>
          <p:cNvPr id="3" name="Content Placeholder 2">
            <a:extLst>
              <a:ext uri="{FF2B5EF4-FFF2-40B4-BE49-F238E27FC236}">
                <a16:creationId xmlns:a16="http://schemas.microsoft.com/office/drawing/2014/main" id="{6F4FF4D6-CF1B-4C22-A2BD-690062F0E0BF}"/>
              </a:ext>
            </a:extLst>
          </p:cNvPr>
          <p:cNvSpPr>
            <a:spLocks noGrp="1"/>
          </p:cNvSpPr>
          <p:nvPr>
            <p:ph idx="1"/>
          </p:nvPr>
        </p:nvSpPr>
        <p:spPr/>
        <p:txBody>
          <a:bodyPr>
            <a:normAutofit fontScale="92500" lnSpcReduction="10000"/>
          </a:bodyPr>
          <a:lstStyle/>
          <a:p>
            <a:r>
              <a:rPr lang="en-US" dirty="0"/>
              <a:t>Staff are well informed about the health impacts of smoking BUT </a:t>
            </a:r>
            <a:r>
              <a:rPr lang="en-US" b="1" dirty="0"/>
              <a:t>Lack of knowledge on key aspects </a:t>
            </a:r>
            <a:r>
              <a:rPr lang="en-US" dirty="0"/>
              <a:t>of addressing smoking in patients including: medications, VBA and cessations options</a:t>
            </a:r>
          </a:p>
          <a:p>
            <a:r>
              <a:rPr lang="en-US" b="1" dirty="0"/>
              <a:t>Training on smoking limited </a:t>
            </a:r>
            <a:r>
              <a:rPr lang="en-US" dirty="0"/>
              <a:t>(or non-existent) across people’s education and working life</a:t>
            </a:r>
          </a:p>
          <a:p>
            <a:r>
              <a:rPr lang="en-US" b="1" dirty="0"/>
              <a:t>Enduring myths </a:t>
            </a:r>
            <a:r>
              <a:rPr lang="en-US" dirty="0"/>
              <a:t>and negative attitudes about addressing smoking – some linked to misperceptions of </a:t>
            </a:r>
            <a:r>
              <a:rPr lang="en-US" dirty="0" err="1"/>
              <a:t>smokefree</a:t>
            </a:r>
            <a:r>
              <a:rPr lang="en-US" dirty="0"/>
              <a:t> policies</a:t>
            </a:r>
          </a:p>
          <a:p>
            <a:r>
              <a:rPr lang="en-US" b="1" dirty="0"/>
              <a:t>Additional </a:t>
            </a:r>
            <a:r>
              <a:rPr lang="en-US" b="1" dirty="0" err="1"/>
              <a:t>organisational</a:t>
            </a:r>
            <a:r>
              <a:rPr lang="en-US" b="1" dirty="0"/>
              <a:t> barriers </a:t>
            </a:r>
            <a:r>
              <a:rPr lang="en-US" dirty="0"/>
              <a:t>to effectively addressing patients smoking outside of training barriers</a:t>
            </a:r>
          </a:p>
          <a:p>
            <a:r>
              <a:rPr lang="en-US" b="1" dirty="0"/>
              <a:t>High level of interest in additional training </a:t>
            </a:r>
            <a:r>
              <a:rPr lang="en-US" dirty="0"/>
              <a:t>and support for embedding training as mandatory</a:t>
            </a:r>
            <a:endParaRPr lang="en-GB" dirty="0"/>
          </a:p>
        </p:txBody>
      </p:sp>
    </p:spTree>
    <p:extLst>
      <p:ext uri="{BB962C8B-B14F-4D97-AF65-F5344CB8AC3E}">
        <p14:creationId xmlns:p14="http://schemas.microsoft.com/office/powerpoint/2010/main" val="429425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DFC2D-E04A-4013-BFCA-4981A3F0038F}"/>
              </a:ext>
            </a:extLst>
          </p:cNvPr>
          <p:cNvSpPr>
            <a:spLocks noGrp="1"/>
          </p:cNvSpPr>
          <p:nvPr>
            <p:ph type="title"/>
          </p:nvPr>
        </p:nvSpPr>
        <p:spPr/>
        <p:txBody>
          <a:bodyPr/>
          <a:lstStyle/>
          <a:p>
            <a:r>
              <a:rPr lang="en-US" dirty="0"/>
              <a:t>Overarching recommendations</a:t>
            </a:r>
            <a:endParaRPr lang="en-GB" dirty="0"/>
          </a:p>
        </p:txBody>
      </p:sp>
      <p:sp>
        <p:nvSpPr>
          <p:cNvPr id="3" name="Content Placeholder 2">
            <a:extLst>
              <a:ext uri="{FF2B5EF4-FFF2-40B4-BE49-F238E27FC236}">
                <a16:creationId xmlns:a16="http://schemas.microsoft.com/office/drawing/2014/main" id="{5FBD3DFF-796C-4E99-9FCC-EFD44AA6B317}"/>
              </a:ext>
            </a:extLst>
          </p:cNvPr>
          <p:cNvSpPr>
            <a:spLocks noGrp="1"/>
          </p:cNvSpPr>
          <p:nvPr>
            <p:ph idx="1"/>
          </p:nvPr>
        </p:nvSpPr>
        <p:spPr/>
        <p:txBody>
          <a:bodyPr/>
          <a:lstStyle/>
          <a:p>
            <a:pPr marL="342900" lvl="0" indent="-342900">
              <a:lnSpc>
                <a:spcPct val="106000"/>
              </a:lnSpc>
              <a:spcBef>
                <a:spcPts val="1200"/>
              </a:spcBef>
              <a:spcAft>
                <a:spcPts val="0"/>
              </a:spcAft>
              <a:buFont typeface="+mj-lt"/>
              <a:buAutoNum type="arabicPeriod"/>
            </a:pPr>
            <a:r>
              <a:rPr lang="en-GB" dirty="0"/>
              <a:t>A plan must be developed and implemented by </a:t>
            </a:r>
            <a:r>
              <a:rPr lang="en-GB" b="1" dirty="0"/>
              <a:t>NHSE </a:t>
            </a:r>
            <a:r>
              <a:rPr lang="en-GB" dirty="0"/>
              <a:t>to ensure training meets the requirements of implementing NICE guidance on smoking in both inpatient and community mental health settings. </a:t>
            </a:r>
          </a:p>
          <a:p>
            <a:pPr marL="342900" lvl="0" indent="-342900">
              <a:lnSpc>
                <a:spcPct val="106000"/>
              </a:lnSpc>
              <a:spcAft>
                <a:spcPts val="800"/>
              </a:spcAft>
              <a:buFont typeface="+mj-lt"/>
              <a:buAutoNum type="arabicPeriod"/>
            </a:pPr>
            <a:r>
              <a:rPr lang="en-GB" dirty="0"/>
              <a:t>As the </a:t>
            </a:r>
            <a:r>
              <a:rPr lang="en-GB" b="1" dirty="0"/>
              <a:t>NHS Long Term Plan </a:t>
            </a:r>
            <a:r>
              <a:rPr lang="en-GB" dirty="0"/>
              <a:t>commitments are rolled out in mental health settings gaps in training must be addressed in line with the detailed findings in this report.</a:t>
            </a:r>
          </a:p>
          <a:p>
            <a:pPr marL="0" indent="0">
              <a:buNone/>
            </a:pPr>
            <a:endParaRPr lang="en-GB" dirty="0"/>
          </a:p>
        </p:txBody>
      </p:sp>
    </p:spTree>
    <p:extLst>
      <p:ext uri="{BB962C8B-B14F-4D97-AF65-F5344CB8AC3E}">
        <p14:creationId xmlns:p14="http://schemas.microsoft.com/office/powerpoint/2010/main" val="2673570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2E8B0-3487-43D3-84E6-41967ABEDF66}"/>
              </a:ext>
            </a:extLst>
          </p:cNvPr>
          <p:cNvSpPr>
            <a:spLocks noGrp="1"/>
          </p:cNvSpPr>
          <p:nvPr>
            <p:ph type="title"/>
          </p:nvPr>
        </p:nvSpPr>
        <p:spPr/>
        <p:txBody>
          <a:bodyPr/>
          <a:lstStyle/>
          <a:p>
            <a:r>
              <a:rPr lang="en-GB" b="1" dirty="0"/>
              <a:t>Key findings: Current training</a:t>
            </a:r>
            <a:endParaRPr lang="en-GB" dirty="0"/>
          </a:p>
        </p:txBody>
      </p:sp>
      <p:graphicFrame>
        <p:nvGraphicFramePr>
          <p:cNvPr id="4" name="Content Placeholder 3">
            <a:extLst>
              <a:ext uri="{FF2B5EF4-FFF2-40B4-BE49-F238E27FC236}">
                <a16:creationId xmlns:a16="http://schemas.microsoft.com/office/drawing/2014/main" id="{F55A30D0-32CF-4ABA-8E85-52A2792709C2}"/>
              </a:ext>
            </a:extLst>
          </p:cNvPr>
          <p:cNvGraphicFramePr>
            <a:graphicFrameLocks noGrp="1"/>
          </p:cNvGraphicFramePr>
          <p:nvPr>
            <p:ph idx="1"/>
            <p:extLst>
              <p:ext uri="{D42A27DB-BD31-4B8C-83A1-F6EECF244321}">
                <p14:modId xmlns:p14="http://schemas.microsoft.com/office/powerpoint/2010/main" val="2690869496"/>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6196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5753-5035-4BB9-8FC7-6CAB73B777CC}"/>
              </a:ext>
            </a:extLst>
          </p:cNvPr>
          <p:cNvSpPr>
            <a:spLocks noGrp="1"/>
          </p:cNvSpPr>
          <p:nvPr>
            <p:ph type="title"/>
          </p:nvPr>
        </p:nvSpPr>
        <p:spPr/>
        <p:txBody>
          <a:bodyPr/>
          <a:lstStyle/>
          <a:p>
            <a:r>
              <a:rPr lang="en-GB" b="1" dirty="0"/>
              <a:t>Key findings: Current training</a:t>
            </a:r>
            <a:endParaRPr lang="en-GB" dirty="0"/>
          </a:p>
        </p:txBody>
      </p:sp>
      <p:graphicFrame>
        <p:nvGraphicFramePr>
          <p:cNvPr id="4" name="Content Placeholder 3">
            <a:extLst>
              <a:ext uri="{FF2B5EF4-FFF2-40B4-BE49-F238E27FC236}">
                <a16:creationId xmlns:a16="http://schemas.microsoft.com/office/drawing/2014/main" id="{45F5093A-3C8E-47AE-AEA7-FFC64E329546}"/>
              </a:ext>
            </a:extLst>
          </p:cNvPr>
          <p:cNvGraphicFramePr>
            <a:graphicFrameLocks noGrp="1"/>
          </p:cNvGraphicFramePr>
          <p:nvPr>
            <p:ph idx="1"/>
            <p:extLst>
              <p:ext uri="{D42A27DB-BD31-4B8C-83A1-F6EECF244321}">
                <p14:modId xmlns:p14="http://schemas.microsoft.com/office/powerpoint/2010/main" val="273115588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585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17C5E-F4C4-4D1B-9A4C-D6CA6910D1C1}"/>
              </a:ext>
            </a:extLst>
          </p:cNvPr>
          <p:cNvSpPr>
            <a:spLocks noGrp="1"/>
          </p:cNvSpPr>
          <p:nvPr>
            <p:ph type="title"/>
          </p:nvPr>
        </p:nvSpPr>
        <p:spPr/>
        <p:txBody>
          <a:bodyPr/>
          <a:lstStyle/>
          <a:p>
            <a:r>
              <a:rPr lang="en-GB" b="1" dirty="0"/>
              <a:t>Key quotes: Current training</a:t>
            </a:r>
          </a:p>
        </p:txBody>
      </p:sp>
      <p:sp>
        <p:nvSpPr>
          <p:cNvPr id="3" name="Content Placeholder 2">
            <a:extLst>
              <a:ext uri="{FF2B5EF4-FFF2-40B4-BE49-F238E27FC236}">
                <a16:creationId xmlns:a16="http://schemas.microsoft.com/office/drawing/2014/main" id="{7641A215-A0CE-47B2-BB84-D7F8FAF14A5F}"/>
              </a:ext>
            </a:extLst>
          </p:cNvPr>
          <p:cNvSpPr>
            <a:spLocks noGrp="1"/>
          </p:cNvSpPr>
          <p:nvPr>
            <p:ph idx="1"/>
          </p:nvPr>
        </p:nvSpPr>
        <p:spPr/>
        <p:txBody>
          <a:bodyPr/>
          <a:lstStyle/>
          <a:p>
            <a:pPr marL="0" indent="0">
              <a:buNone/>
            </a:pPr>
            <a:r>
              <a:rPr lang="en-GB" i="1" dirty="0"/>
              <a:t>“Can I say I'm new to this Trust and I've never come across any teaching or training on this subject so what I've picked up, you know, I've picked up along the way, all by myself.” </a:t>
            </a:r>
            <a:r>
              <a:rPr lang="en-GB" dirty="0"/>
              <a:t>(psychiatrist)</a:t>
            </a:r>
          </a:p>
          <a:p>
            <a:pPr marL="0" indent="0">
              <a:buNone/>
            </a:pPr>
            <a:endParaRPr lang="en-GB" dirty="0"/>
          </a:p>
          <a:p>
            <a:pPr marL="0" indent="0">
              <a:buNone/>
            </a:pPr>
            <a:r>
              <a:rPr lang="en-GB" i="1" dirty="0"/>
              <a:t>“I don't remember anything formal on that, it was kind of implicit in you know when a patient tells you, when they answer your question about smoking… I mean I think it would be difficult to say we've had absolutely no suggestions made to us that we should ask, advice or act but you know whether there's formal training on it is another issue.” </a:t>
            </a:r>
            <a:r>
              <a:rPr lang="en-GB" dirty="0"/>
              <a:t>(psychiatrist)</a:t>
            </a:r>
          </a:p>
          <a:p>
            <a:pPr marL="0" indent="0">
              <a:buNone/>
            </a:pPr>
            <a:endParaRPr lang="en-GB" dirty="0"/>
          </a:p>
        </p:txBody>
      </p:sp>
    </p:spTree>
    <p:extLst>
      <p:ext uri="{BB962C8B-B14F-4D97-AF65-F5344CB8AC3E}">
        <p14:creationId xmlns:p14="http://schemas.microsoft.com/office/powerpoint/2010/main" val="2993329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924553EA454694B8CD2AA52A00C529E" ma:contentTypeVersion="16" ma:contentTypeDescription="Create a new document." ma:contentTypeScope="" ma:versionID="d27662799cfbf8af8fa830a3aad30cf6">
  <xsd:schema xmlns:xsd="http://www.w3.org/2001/XMLSchema" xmlns:xs="http://www.w3.org/2001/XMLSchema" xmlns:p="http://schemas.microsoft.com/office/2006/metadata/properties" xmlns:ns2="3a4543a0-6766-456e-a2ee-4414459d9a0a" xmlns:ns3="af7b454b-5578-4b92-ad2d-05626e091018" targetNamespace="http://schemas.microsoft.com/office/2006/metadata/properties" ma:root="true" ma:fieldsID="6a05d52439d97e3e3fc910ddb7e15c37" ns2:_="" ns3:_="">
    <xsd:import namespace="3a4543a0-6766-456e-a2ee-4414459d9a0a"/>
    <xsd:import namespace="af7b454b-5578-4b92-ad2d-05626e09101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4543a0-6766-456e-a2ee-4414459d9a0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d2e6d8-cbd0-4db0-ba36-afbb08a2ca2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f7b454b-5578-4b92-ad2d-05626e09101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5b07f2-ba60-4e2c-beaf-204d65fe82c0}" ma:internalName="TaxCatchAll" ma:showField="CatchAllData" ma:web="af7b454b-5578-4b92-ad2d-05626e09101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3a4543a0-6766-456e-a2ee-4414459d9a0a">
      <Terms xmlns="http://schemas.microsoft.com/office/infopath/2007/PartnerControls"/>
    </lcf76f155ced4ddcb4097134ff3c332f>
    <TaxCatchAll xmlns="af7b454b-5578-4b92-ad2d-05626e09101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554B6E9-02AA-4795-AC48-61534BB7222C}"/>
</file>

<file path=customXml/itemProps2.xml><?xml version="1.0" encoding="utf-8"?>
<ds:datastoreItem xmlns:ds="http://schemas.openxmlformats.org/officeDocument/2006/customXml" ds:itemID="{33B6F777-CFA6-4328-91CA-1BBF4FE9D85A}">
  <ds:schemaRefs>
    <ds:schemaRef ds:uri="http://purl.org/dc/elements/1.1/"/>
    <ds:schemaRef ds:uri="http://schemas.microsoft.com/office/infopath/2007/PartnerControls"/>
    <ds:schemaRef ds:uri="http://schemas.microsoft.com/office/2006/metadata/properties"/>
    <ds:schemaRef ds:uri="http://purl.org/dc/terms/"/>
    <ds:schemaRef ds:uri="http://schemas.microsoft.com/office/2006/documentManagement/types"/>
    <ds:schemaRef ds:uri="http://schemas.openxmlformats.org/package/2006/metadata/core-properties"/>
    <ds:schemaRef ds:uri="3a4543a0-6766-456e-a2ee-4414459d9a0a"/>
    <ds:schemaRef ds:uri="http://www.w3.org/XML/1998/namespace"/>
    <ds:schemaRef ds:uri="http://purl.org/dc/dcmitype/"/>
  </ds:schemaRefs>
</ds:datastoreItem>
</file>

<file path=customXml/itemProps3.xml><?xml version="1.0" encoding="utf-8"?>
<ds:datastoreItem xmlns:ds="http://schemas.openxmlformats.org/officeDocument/2006/customXml" ds:itemID="{3DC6E392-9251-488B-B447-320634DA63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3686</TotalTime>
  <Words>1793</Words>
  <Application>Microsoft Office PowerPoint</Application>
  <PresentationFormat>Widescreen</PresentationFormat>
  <Paragraphs>125</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Courier New</vt:lpstr>
      <vt:lpstr>Office Theme</vt:lpstr>
      <vt:lpstr> Smokefree Skills:  Training needs of mental health nurses and psychiatrists</vt:lpstr>
      <vt:lpstr>PowerPoint Presentation</vt:lpstr>
      <vt:lpstr>Policy context</vt:lpstr>
      <vt:lpstr>Method</vt:lpstr>
      <vt:lpstr>Headline findings </vt:lpstr>
      <vt:lpstr>Overarching recommendations</vt:lpstr>
      <vt:lpstr>Key findings: Current training</vt:lpstr>
      <vt:lpstr>Key findings: Current training</vt:lpstr>
      <vt:lpstr>Key quotes: Current training</vt:lpstr>
      <vt:lpstr>Key findings: Current training</vt:lpstr>
      <vt:lpstr>Recommendations: Improving existing training provision nationally</vt:lpstr>
      <vt:lpstr>Key findings: Existing knowledge and skills</vt:lpstr>
      <vt:lpstr>Key findings: Existing knowledge and skills</vt:lpstr>
      <vt:lpstr>Recommendations: Improving knowledge and skills in current staff </vt:lpstr>
      <vt:lpstr>Key findings: Staff beliefs and attitudes</vt:lpstr>
      <vt:lpstr>Key findings: Staff beliefs and attitudes</vt:lpstr>
      <vt:lpstr>Recommendations: Addressing staff attitudes and beliefs </vt:lpstr>
      <vt:lpstr>Key findings: Organisational barriers</vt:lpstr>
      <vt:lpstr>Key findings: Organisational barriers</vt:lpstr>
      <vt:lpstr>Recommendations: Tackling organisational barriers </vt:lpstr>
      <vt:lpstr>Recommendations: Ensuring good practice is sustained over time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Furby</dc:creator>
  <cp:lastModifiedBy>John Waldron</cp:lastModifiedBy>
  <cp:revision>93</cp:revision>
  <cp:lastPrinted>2020-12-15T13:56:21Z</cp:lastPrinted>
  <dcterms:created xsi:type="dcterms:W3CDTF">2020-02-03T08:44:53Z</dcterms:created>
  <dcterms:modified xsi:type="dcterms:W3CDTF">2020-12-16T09:56:09Z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0x0101008924553EA454694B8CD2AA52A00C529E</vt:lpwstr>
  </property>
  <property fmtid="{D5CDD505-2E9C-101B-9397-08002B2CF9AE}" pid="3" name="Order">
    <vt:r8>14031600</vt:r8>
  </property>
</Properties>
</file>