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434" r:id="rId6"/>
    <p:sldId id="447" r:id="rId7"/>
    <p:sldId id="453" r:id="rId8"/>
    <p:sldId id="430" r:id="rId9"/>
    <p:sldId id="450" r:id="rId10"/>
    <p:sldId id="449" r:id="rId11"/>
    <p:sldId id="410" r:id="rId12"/>
    <p:sldId id="409" r:id="rId13"/>
    <p:sldId id="448" r:id="rId14"/>
    <p:sldId id="404" r:id="rId15"/>
    <p:sldId id="406" r:id="rId16"/>
    <p:sldId id="407" r:id="rId17"/>
    <p:sldId id="451" r:id="rId18"/>
    <p:sldId id="454" r:id="rId19"/>
  </p:sldIdLst>
  <p:sldSz cx="12192000" cy="6858000"/>
  <p:notesSz cx="10002838" cy="6875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9BB48C-DCAD-467D-9577-BC380AE38D28}">
          <p14:sldIdLst>
            <p14:sldId id="256"/>
            <p14:sldId id="434"/>
            <p14:sldId id="447"/>
            <p14:sldId id="453"/>
            <p14:sldId id="430"/>
            <p14:sldId id="450"/>
            <p14:sldId id="449"/>
            <p14:sldId id="410"/>
            <p14:sldId id="409"/>
            <p14:sldId id="448"/>
            <p14:sldId id="404"/>
            <p14:sldId id="406"/>
            <p14:sldId id="407"/>
            <p14:sldId id="451"/>
            <p14:sldId id="45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083C2B-8E67-E2E7-690D-B0ACE60C19D6}" name="Guest User" initials="GU" userId="S::urn:spo:anon#856a0912083c02a13d7517e77b1e0b4110d62192237e1f234639a4ae616d6c2e::" providerId="AD"/>
  <p188:author id="{57C61F7D-E8AA-AEAE-7E8B-9145A837A2BC}" name="Emily Reed" initials="ER" userId="S::emily.reed@ash.org.uk::0bf3bead-0d0c-4562-96b8-d030b92e7c0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bie Titmarsh" initials="RT" lastIdx="1" clrIdx="0">
    <p:extLst>
      <p:ext uri="{19B8F6BF-5375-455C-9EA6-DF929625EA0E}">
        <p15:presenceInfo xmlns:p15="http://schemas.microsoft.com/office/powerpoint/2012/main" userId="Robbie Titmars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1C"/>
    <a:srgbClr val="FFE9CB"/>
    <a:srgbClr val="FFF4E7"/>
    <a:srgbClr val="FFA822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4"/>
    <p:restoredTop sz="92720"/>
  </p:normalViewPr>
  <p:slideViewPr>
    <p:cSldViewPr snapToGrid="0">
      <p:cViewPr varScale="1">
        <p:scale>
          <a:sx n="79" d="100"/>
          <a:sy n="79" d="100"/>
        </p:scale>
        <p:origin x="11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34563" cy="344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65963" y="1"/>
            <a:ext cx="4334563" cy="344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75003-2308-4B40-B1A6-415117774A3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860425"/>
            <a:ext cx="4122738" cy="2319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0285" y="3308817"/>
            <a:ext cx="8002270" cy="27072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30498"/>
            <a:ext cx="4334563" cy="344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5963" y="6530498"/>
            <a:ext cx="4334563" cy="344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7E5B5-CC64-4E2E-B50D-B04FF405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9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42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18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99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877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East </a:t>
            </a:r>
            <a:r>
              <a:rPr lang="en-GB" dirty="0" err="1"/>
              <a:t>mids</a:t>
            </a:r>
            <a:r>
              <a:rPr lang="en-GB" dirty="0"/>
              <a:t> as an example – this kind of scale.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40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3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7A9B-0975-4A25-985C-6DD7FFE93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41958-9CFD-4EE0-82CB-FFA066033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1B9A5-560F-48F4-A3DF-B66AA378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77944-7C55-466B-B0B2-4F2587B9E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E6ACE-9238-4947-832F-7AE55F2A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7" descr="Untitled-1">
            <a:extLst>
              <a:ext uri="{FF2B5EF4-FFF2-40B4-BE49-F238E27FC236}">
                <a16:creationId xmlns:a16="http://schemas.microsoft.com/office/drawing/2014/main" id="{CC115A2B-5978-8D45-894D-A0F00B1036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1" y="5239954"/>
            <a:ext cx="3750889" cy="148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4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7E8B6-1FD1-4AB0-B724-F191B1B47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26020-D5DD-446B-91D5-2B347E604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3F46D-F93C-4091-BDB4-4F0E18B9C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9CB58-6069-4ACA-8830-F691AB8EA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0675E-C0CA-444A-9A12-110BFAFC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1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64BF67-5CD1-411B-B4EA-A36D702F86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74405-2ED5-4F8B-8658-CA2221C6E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D738A-4351-4151-964D-3C0430812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1627B-FCAA-443C-A836-8D26897C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F457B-9A62-4890-84B2-C7FCD63A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37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59626-8C87-45CB-A0B2-550C009C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FBEE3-827A-4AD0-82B7-BE4620EA4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8C0CA-C00D-487E-B9EC-A08DF138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1D545-B64C-410B-99E2-30A7E04C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9A818-FE0F-43E1-81EA-4E0446DB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07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7413-F744-479C-9EAE-A055DCE5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65A13-7AA8-4311-BCD0-BB72C4DEF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DA7EA-9527-434C-BB09-5D4D425D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EADF4-A58C-49F0-9EB1-3477796D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22320-6720-4A39-8906-7909DC729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25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04313-7830-400D-9182-360CB639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3D059-52F6-4EB2-BAAD-527606934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4937B-11BE-4D36-BFE3-F25D51B7A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5B194-6A4B-45C6-AF4E-90FF0344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F6CDE-6BB2-4D8B-9FAE-FF3B3617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15DC7-AF39-4ACA-9D70-35D943EA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4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E288-0877-453E-829B-A4D21B19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1B12A-60A3-49BB-8564-C5570C5AD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10D18-77D2-4021-BA91-34916860C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304A7-4EE7-4C28-87C6-8B8E6A688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B38FC-9190-44F0-A7EE-F5A30A6DC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E30CF-43A2-413F-A066-7E69399C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39027-32E3-4C1F-9267-81A0C772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C8ABD-1E4E-41B6-B0F5-93E9B15F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42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3FB75-1C16-4C42-9B43-83DA3FA9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C5526-81F3-4F55-B30A-4244EF21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14C0D-A0AE-4D7F-B1DE-88030E79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0D8C1-9295-4F31-A231-3E53FBEB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69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1123ED-7202-4453-A0FE-3E9CEF63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EE603-9B2C-4C08-95D7-C6FE0CD3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B36B5-209B-4865-979A-435E463B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92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F610E-14C6-42D6-9871-56379387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9635-2223-437E-8437-E8755A21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D72A5-7BAB-4833-B798-32E3D5367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44674-DD3B-4EEC-8770-3201A131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BBA3D-69A4-4EA4-B583-B29FA0F9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3139-0921-4EC6-A449-CB7576A1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5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C869-3B18-46CD-AD27-0173D1EC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8F4A5C-BBA6-40DB-AED0-EE81AE28D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392E7-A1A7-4711-9DB9-2A6FC1BB3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3F453-DAB6-4864-9459-6527112C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994EF-B18D-47A5-8956-B1CB53AB8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40BCE-1B6E-4C56-A791-7FECDCB5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41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CDEB9B-F055-4447-8A08-04357453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5324B-6688-45E6-B669-C2404C6A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4374B-FE14-426C-9256-BA4BC0D74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FE989-32B9-4026-B85C-A2D11F8AA4A4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7B84E-EC24-42FC-8DB7-2C7C1C316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D4A45-0278-433F-9603-EEB3AEC4C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D5A5B-09C3-8341-8233-08EB49F857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64" y="5385591"/>
            <a:ext cx="2298601" cy="133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2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99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ily.reed@ash.org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BA585-0164-40BE-9620-E9E137FDB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512" y="1697032"/>
            <a:ext cx="11137900" cy="2387600"/>
          </a:xfrm>
        </p:spPr>
        <p:txBody>
          <a:bodyPr>
            <a:normAutofit/>
          </a:bodyPr>
          <a:lstStyle/>
          <a:p>
            <a:pPr>
              <a:lnSpc>
                <a:spcPct val="106000"/>
              </a:lnSpc>
              <a:spcBef>
                <a:spcPts val="1200"/>
              </a:spcBef>
            </a:pPr>
            <a:br>
              <a:rPr lang="en-GB" sz="6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9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ASH Toolkit</a:t>
            </a:r>
            <a:endParaRPr lang="en-GB" sz="2700" b="0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55FA7-200E-D161-5729-E314B57C161E}"/>
              </a:ext>
            </a:extLst>
          </p:cNvPr>
          <p:cNvSpPr txBox="1"/>
          <p:nvPr/>
        </p:nvSpPr>
        <p:spPr>
          <a:xfrm>
            <a:off x="622300" y="4415291"/>
            <a:ext cx="1113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Emily Reed, Public Health Registrar, ASH				Email: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Emily.reed@ash.org.uk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90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ABE48-FDA8-340A-85D0-A530682B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9" y="0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5. Paper to an ICB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3C30C-94C7-501A-C364-686531963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42" y="1138881"/>
            <a:ext cx="7218405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Generic paper that can be used as a starting point and be adapted for local use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Targeted towards boards of ICBs to apply for health inequalities funding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Outlines case for tobacco control in terms of health, inequalities, economics and the policy context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Outlines case for system-wide tobacco control and suggests areas for action </a:t>
            </a:r>
          </a:p>
          <a:p>
            <a:endParaRPr lang="en-GB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CA8E57D2-A104-C015-7DD5-719732232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156" y="380050"/>
            <a:ext cx="4191502" cy="63447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424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 descr="A picture containing map&#10;&#10;Description automatically generated">
            <a:extLst>
              <a:ext uri="{FF2B5EF4-FFF2-40B4-BE49-F238E27FC236}">
                <a16:creationId xmlns:a16="http://schemas.microsoft.com/office/drawing/2014/main" id="{50CAF356-A492-9500-D8DA-39BB1E508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65" y="1428645"/>
            <a:ext cx="3725754" cy="20728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FABE48-FDA8-340A-85D0-A530682B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40" y="190027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6. Making the case slide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3C30C-94C7-501A-C364-686531963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40" y="1751485"/>
            <a:ext cx="6196013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Presentation designed to be adapted for local use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Intended to engage wider stakeholders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Outlines case for tobacco control in terms of health, inequalities, economics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Gives policy context and progress towards smokefree 2030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Outlines case for regional-level tobacco control and suggests areas for action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Comes with spreadsheet to aid in completing the slides </a:t>
            </a:r>
          </a:p>
          <a:p>
            <a:endParaRPr lang="en-GB" dirty="0"/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F9B9752B-52EE-0578-E74D-6A8E48E0B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94" y="1992042"/>
            <a:ext cx="3503835" cy="19351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 descr="A screenshot of a social care message&#10;&#10;Description automatically generated">
            <a:extLst>
              <a:ext uri="{FF2B5EF4-FFF2-40B4-BE49-F238E27FC236}">
                <a16:creationId xmlns:a16="http://schemas.microsoft.com/office/drawing/2014/main" id="{C0C18B63-AC8B-1F7B-8BBA-0AC59DBBD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53" y="3737373"/>
            <a:ext cx="4222883" cy="23654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018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D14EB-5E28-5C56-999D-D400EAD5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9" y="0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7. Supporting spreadsheet</a:t>
            </a:r>
          </a:p>
        </p:txBody>
      </p:sp>
      <p:pic>
        <p:nvPicPr>
          <p:cNvPr id="6" name="Content Placeholder 5" descr="A picture containing table&#10;&#10;Description automatically generated">
            <a:extLst>
              <a:ext uri="{FF2B5EF4-FFF2-40B4-BE49-F238E27FC236}">
                <a16:creationId xmlns:a16="http://schemas.microsoft.com/office/drawing/2014/main" id="{AF3C3F10-118A-A97F-56E8-DF7443849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255" y="1325563"/>
            <a:ext cx="5716400" cy="2756694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A5B4CA-C1E8-DFA4-F01F-6C98952606E5}"/>
              </a:ext>
            </a:extLst>
          </p:cNvPr>
          <p:cNvSpPr txBox="1">
            <a:spLocks/>
          </p:cNvSpPr>
          <p:nvPr/>
        </p:nvSpPr>
        <p:spPr>
          <a:xfrm>
            <a:off x="357608" y="1325563"/>
            <a:ext cx="5438758" cy="5044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Works through the “making the case” slide set slide by slide, giving a source for each statistic to allow the user to complete the presentation</a:t>
            </a:r>
          </a:p>
          <a:p>
            <a:r>
              <a:rPr lang="en-GB" dirty="0"/>
              <a:t>Where ICB/regional level data is not readily available, it will calculate this from local authority data</a:t>
            </a:r>
          </a:p>
          <a:p>
            <a:r>
              <a:rPr lang="en-GB" dirty="0"/>
              <a:t>Statistics needed for the board paper can also be found in this spreadsheet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08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48B9C-A03A-596E-8D52-E851A5C4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9" y="41916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8. Building the strategy slide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5CF97-D3CE-469B-E90C-7DFD816C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14" y="1367479"/>
            <a:ext cx="5595544" cy="466725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Helps guide strategy development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Provides evidence-based options for action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Covers: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ICS level action matters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should be delivered at ICS level?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could these work on an ICS footprint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this looks like in practice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Prioritising funding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Example: Humber and North Yorkshire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CC94431F-98BA-05CC-544D-79E3CB6AD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58" y="1367479"/>
            <a:ext cx="3205203" cy="183927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 descr="A diagram of a company's financial report&#10;&#10;Description automatically generated">
            <a:extLst>
              <a:ext uri="{FF2B5EF4-FFF2-40B4-BE49-F238E27FC236}">
                <a16:creationId xmlns:a16="http://schemas.microsoft.com/office/drawing/2014/main" id="{176C79C1-A747-7518-D645-7DDAE2D9F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712" y="2693042"/>
            <a:ext cx="4017403" cy="22708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F757331D-6770-FEE0-4280-147434794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"/>
          <a:stretch/>
        </p:blipFill>
        <p:spPr>
          <a:xfrm>
            <a:off x="5529023" y="4270521"/>
            <a:ext cx="4028336" cy="22708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0689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48B9C-A03A-596E-8D52-E851A5C4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9" y="41916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9. Fresh strategy slide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5CF97-D3CE-469B-E90C-7DFD816C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019" y="1367479"/>
            <a:ext cx="5257800" cy="466725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Outlines the strategy for the longest-running gold standard regional programme to help guide strategy development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14D223DC-00A9-96A5-F761-82D10B36D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2" y="1320984"/>
            <a:ext cx="6441474" cy="484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4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D9F6-4842-C629-21BF-53C34F29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4" y="208716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2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C5F7-5644-C72F-3E8D-6BF4129BB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10" y="179930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A93AD-ED83-CECA-C133-DD8D93F41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10" y="1362638"/>
            <a:ext cx="7855575" cy="505245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2022 – ASH Supra-local tobacco control report</a:t>
            </a:r>
            <a:endParaRPr lang="en-GB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2022-2023 – funded by the NHS public health team and jointl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commissioned by the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RDsPH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with additional support from a PH registrar to: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Humber and North Yorkshire in the discovery and development phase of their Centre of Excellence in Tobacco Control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learning from this and established regional programmes to produce a toolkit to guide other areas hoping to collaborate on tobacco control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C6AA6-6CD7-C9C8-AB4B-3DEE0DC35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84" t="18411" r="59419" b="6502"/>
          <a:stretch/>
        </p:blipFill>
        <p:spPr>
          <a:xfrm>
            <a:off x="9056501" y="1505493"/>
            <a:ext cx="2315601" cy="33228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936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43B7-2F74-ADC0-40AA-C6589D17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91" y="178853"/>
            <a:ext cx="887411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  <a:endParaRPr lang="en-GB" dirty="0">
              <a:solidFill>
                <a:srgbClr val="F999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7A139-DE3C-6CD5-471C-C961D7C09536}"/>
              </a:ext>
            </a:extLst>
          </p:cNvPr>
          <p:cNvSpPr txBox="1"/>
          <p:nvPr/>
        </p:nvSpPr>
        <p:spPr>
          <a:xfrm>
            <a:off x="495299" y="1374585"/>
            <a:ext cx="114696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Resources that can support ICSs/regions that are wanting to go further and faster in driving down smoking prevalence in their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Intended to help: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Make the case for system-wide tobacco control and gain necessary 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Map existing activity </a:t>
            </a:r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Develop the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Calculate and allocate a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53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43B7-2F74-ADC0-40AA-C6589D17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91" y="178853"/>
            <a:ext cx="887411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this is about?  </a:t>
            </a:r>
            <a:endParaRPr lang="en-GB" dirty="0">
              <a:solidFill>
                <a:srgbClr val="F999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7A139-DE3C-6CD5-471C-C961D7C09536}"/>
              </a:ext>
            </a:extLst>
          </p:cNvPr>
          <p:cNvSpPr txBox="1"/>
          <p:nvPr/>
        </p:nvSpPr>
        <p:spPr>
          <a:xfrm>
            <a:off x="495299" y="1374585"/>
            <a:ext cx="11469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Collaborative model across entire system: NHS, local authorities, third sector,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Multi-stranded tobacco control approach - not only about delivery smoking cessation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78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D9F6-4842-C629-21BF-53C34F29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9" y="-5293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toolkit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457956-7408-583C-0164-4C7ECF32C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179" y="1038922"/>
            <a:ext cx="11061878" cy="5563355"/>
          </a:xfrm>
        </p:spPr>
        <p:txBody>
          <a:bodyPr>
            <a:normAutofit/>
          </a:bodyPr>
          <a:lstStyle/>
          <a:p>
            <a:r>
              <a:rPr lang="en-GB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“creating conditions for success”</a:t>
            </a: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poster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“DPH briefing paper”</a:t>
            </a:r>
            <a:endParaRPr lang="en-GB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“local authority mapping template”</a:t>
            </a:r>
            <a:endParaRPr lang="en-GB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“budget calculations template”</a:t>
            </a:r>
            <a:endParaRPr lang="en-GB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“paper to an ICB board”</a:t>
            </a:r>
            <a:endParaRPr lang="en-GB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"making the case”</a:t>
            </a: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slide set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“supporting spreadsheet”</a:t>
            </a:r>
            <a:endParaRPr lang="en-GB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“building the strategy”</a:t>
            </a: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slide set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“Fresh programme overview”</a:t>
            </a: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slide set.</a:t>
            </a:r>
          </a:p>
        </p:txBody>
      </p:sp>
    </p:spTree>
    <p:extLst>
      <p:ext uri="{BB962C8B-B14F-4D97-AF65-F5344CB8AC3E}">
        <p14:creationId xmlns:p14="http://schemas.microsoft.com/office/powerpoint/2010/main" val="341215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BE883-C78D-AF8F-6CCB-B77B13D9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09" y="28869"/>
            <a:ext cx="11435705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1. Creating conditions for success poster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29F713D-FCF6-2159-2458-4642C0971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"/>
          <a:stretch/>
        </p:blipFill>
        <p:spPr>
          <a:xfrm>
            <a:off x="618485" y="1026185"/>
            <a:ext cx="8244159" cy="56601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868C53-089D-5074-555E-DAFCB216A156}"/>
              </a:ext>
            </a:extLst>
          </p:cNvPr>
          <p:cNvSpPr txBox="1"/>
          <p:nvPr/>
        </p:nvSpPr>
        <p:spPr>
          <a:xfrm>
            <a:off x="8862645" y="1354432"/>
            <a:ext cx="31915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Helps the user understand the process and what might be needed to get a regional programme off the ground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Based on information from Humber &amp; North Yorkshire about their journey to a regional programme</a:t>
            </a:r>
          </a:p>
        </p:txBody>
      </p:sp>
    </p:spTree>
    <p:extLst>
      <p:ext uri="{BB962C8B-B14F-4D97-AF65-F5344CB8AC3E}">
        <p14:creationId xmlns:p14="http://schemas.microsoft.com/office/powerpoint/2010/main" val="200721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ABE48-FDA8-340A-85D0-A530682B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64" y="153192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 DPH briefing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3C30C-94C7-501A-C364-686531963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323" y="1277935"/>
            <a:ext cx="6801638" cy="4351338"/>
          </a:xfrm>
        </p:spPr>
        <p:txBody>
          <a:bodyPr>
            <a:normAutofit/>
          </a:bodyPr>
          <a:lstStyle/>
          <a:p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Directors of Public Health will be key drivers of any system-wide programme, acting as champions and leaders to bring together different agencies </a:t>
            </a:r>
          </a:p>
          <a:p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help to make the case to </a:t>
            </a:r>
            <a:r>
              <a:rPr lang="en-GB" sz="24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DsPH</a:t>
            </a: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bring them into the planning process. </a:t>
            </a:r>
            <a:endParaRPr lang="en-GB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Generic paper that can be used as a starting point and be adapted for local use</a:t>
            </a:r>
          </a:p>
          <a:p>
            <a:endParaRPr lang="en-GB" dirty="0"/>
          </a:p>
        </p:txBody>
      </p:sp>
      <p:pic>
        <p:nvPicPr>
          <p:cNvPr id="6" name="Picture 5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453A9B6F-9AFF-C02E-4AED-900D541C5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9" y="1276350"/>
            <a:ext cx="3687509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2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315A-9932-57A0-3DF1-F90261C1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0" y="27463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3. Local authority tobacco control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8E04C-9DA4-1FD8-23CE-B6097786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8777" y="1943100"/>
            <a:ext cx="3949700" cy="4351338"/>
          </a:xfrm>
        </p:spPr>
        <p:txBody>
          <a:bodyPr/>
          <a:lstStyle/>
          <a:p>
            <a:r>
              <a:rPr lang="en-GB" dirty="0"/>
              <a:t>Template to support ICSs/regions to map existing tobacco control in their region based on discussions with LA tobacco control leads and trading standards </a:t>
            </a:r>
          </a:p>
        </p:txBody>
      </p:sp>
      <p:pic>
        <p:nvPicPr>
          <p:cNvPr id="5" name="Picture 4" descr="A picture containing text, screenshot, parallel, line&#10;&#10;Description automatically generated">
            <a:extLst>
              <a:ext uri="{FF2B5EF4-FFF2-40B4-BE49-F238E27FC236}">
                <a16:creationId xmlns:a16="http://schemas.microsoft.com/office/drawing/2014/main" id="{6E034E4D-4CAD-1258-1E2D-0199993A8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6" y="1739508"/>
            <a:ext cx="6967427" cy="49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5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F0A77-703B-F356-BD17-6AD23206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9" y="32256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4. Budget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4BCEF-1F1A-D7C8-CA1F-9160BBE66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40" y="1110001"/>
            <a:ext cx="5637255" cy="4915191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Calculates budgets at 45p, 60p and 80p per head of population by inputting ICS population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Intended as a guide only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Provides rough suggested allocation of the budget at different funding levels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Allocates staff and operational costs first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Then prioritises communications then further interventions </a:t>
            </a:r>
          </a:p>
        </p:txBody>
      </p:sp>
      <p:pic>
        <p:nvPicPr>
          <p:cNvPr id="6" name="Picture 5" descr="A picture containing text, font, screenshot, line&#10;&#10;Description automatically generated">
            <a:extLst>
              <a:ext uri="{FF2B5EF4-FFF2-40B4-BE49-F238E27FC236}">
                <a16:creationId xmlns:a16="http://schemas.microsoft.com/office/drawing/2014/main" id="{A92A9D96-AEAE-4BF1-36CD-95D8BEF75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33" y="928959"/>
            <a:ext cx="4708525" cy="857720"/>
          </a:xfrm>
          <a:prstGeom prst="rect">
            <a:avLst/>
          </a:prstGeom>
        </p:spPr>
      </p:pic>
      <p:pic>
        <p:nvPicPr>
          <p:cNvPr id="11" name="Picture 10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0AEBC392-56DD-20D2-6663-85C4311FC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33" y="1821792"/>
            <a:ext cx="4610627" cy="349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5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B6F777-CFA6-4328-91CA-1BBF4FE9D85A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3a4543a0-6766-456e-a2ee-4414459d9a0a"/>
    <ds:schemaRef ds:uri="http://schemas.microsoft.com/office/infopath/2007/PartnerControls"/>
    <ds:schemaRef ds:uri="http://schemas.openxmlformats.org/package/2006/metadata/core-properties"/>
    <ds:schemaRef ds:uri="af7b454b-5578-4b92-ad2d-05626e09101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54B6E9-02AA-4795-AC48-61534BB7222C}">
  <ds:schemaRefs>
    <ds:schemaRef ds:uri="3a4543a0-6766-456e-a2ee-4414459d9a0a"/>
    <ds:schemaRef ds:uri="af7b454b-5578-4b92-ad2d-05626e0910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DC6E392-9251-488B-B447-320634DA63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48638</TotalTime>
  <Words>719</Words>
  <Application>Microsoft Office PowerPoint</Application>
  <PresentationFormat>Widescreen</PresentationFormat>
  <Paragraphs>81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The ASH Toolkit</vt:lpstr>
      <vt:lpstr>Background</vt:lpstr>
      <vt:lpstr>Rationale</vt:lpstr>
      <vt:lpstr>What this is about?  </vt:lpstr>
      <vt:lpstr>The toolkit </vt:lpstr>
      <vt:lpstr>1. Creating conditions for success poster</vt:lpstr>
      <vt:lpstr>2. DPH briefing paper</vt:lpstr>
      <vt:lpstr>3. Local authority tobacco control mapping</vt:lpstr>
      <vt:lpstr>4. Budget calculator</vt:lpstr>
      <vt:lpstr>5. Paper to an ICB board</vt:lpstr>
      <vt:lpstr>6. Making the case slide set</vt:lpstr>
      <vt:lpstr>7. Supporting spreadsheet</vt:lpstr>
      <vt:lpstr>8. Building the strategy slide set</vt:lpstr>
      <vt:lpstr>9. Fresh strategy slide set</vt:lpstr>
      <vt:lpstr>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Furby</dc:creator>
  <cp:lastModifiedBy>Jim Pattison</cp:lastModifiedBy>
  <cp:revision>8</cp:revision>
  <cp:lastPrinted>2020-12-15T13:56:21Z</cp:lastPrinted>
  <dcterms:created xsi:type="dcterms:W3CDTF">2020-02-03T08:44:53Z</dcterms:created>
  <dcterms:modified xsi:type="dcterms:W3CDTF">2023-07-06T15:42:24Z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  <property fmtid="{D5CDD505-2E9C-101B-9397-08002B2CF9AE}" pid="3" name="Order">
    <vt:r8>14031600</vt:r8>
  </property>
  <property fmtid="{D5CDD505-2E9C-101B-9397-08002B2CF9AE}" pid="4" name="MediaServiceImageTags">
    <vt:lpwstr/>
  </property>
</Properties>
</file>