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notesSlides/notesSlide1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1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bookmarkIdSeed="3">
  <p:sldMasterIdLst>
    <p:sldMasterId id="2147483660" r:id="rId4"/>
  </p:sldMasterIdLst>
  <p:notesMasterIdLst>
    <p:notesMasterId r:id="rId28"/>
  </p:notesMasterIdLst>
  <p:sldIdLst>
    <p:sldId id="275" r:id="rId5"/>
    <p:sldId id="4751" r:id="rId6"/>
    <p:sldId id="4746" r:id="rId7"/>
    <p:sldId id="4748" r:id="rId8"/>
    <p:sldId id="279" r:id="rId9"/>
    <p:sldId id="4753" r:id="rId10"/>
    <p:sldId id="4752" r:id="rId11"/>
    <p:sldId id="4755" r:id="rId12"/>
    <p:sldId id="4786" r:id="rId13"/>
    <p:sldId id="4757" r:id="rId14"/>
    <p:sldId id="4758" r:id="rId15"/>
    <p:sldId id="4781" r:id="rId16"/>
    <p:sldId id="4759" r:id="rId17"/>
    <p:sldId id="4788" r:id="rId18"/>
    <p:sldId id="4761" r:id="rId19"/>
    <p:sldId id="4778" r:id="rId20"/>
    <p:sldId id="4762" r:id="rId21"/>
    <p:sldId id="4763" r:id="rId22"/>
    <p:sldId id="4790" r:id="rId23"/>
    <p:sldId id="4773" r:id="rId24"/>
    <p:sldId id="4783" r:id="rId25"/>
    <p:sldId id="4784" r:id="rId26"/>
    <p:sldId id="4785" r:id="rId27"/>
  </p:sldIdLst>
  <p:sldSz cx="12192000" cy="6858000"/>
  <p:notesSz cx="6858000" cy="9144000"/>
  <p:embeddedFontLst>
    <p:embeddedFont>
      <p:font typeface="Inclusive Sans" panose="020B060402020202020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1C28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3656" autoAdjust="0"/>
  </p:normalViewPr>
  <p:slideViewPr>
    <p:cSldViewPr snapToGrid="0">
      <p:cViewPr varScale="1">
        <p:scale>
          <a:sx n="53" d="100"/>
          <a:sy n="53" d="100"/>
        </p:scale>
        <p:origin x="1152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1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4.fntdata"/><Relationship Id="rId37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font" Target="fonts/font2.fntdata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oah Traill" userId="3da37a6d-4f0e-4ea7-af83-48aac6a08cad" providerId="ADAL" clId="{90F0FEEC-786F-4B63-8633-17024380914A}"/>
    <pc:docChg chg="modSld">
      <pc:chgData name="Noah Traill" userId="3da37a6d-4f0e-4ea7-af83-48aac6a08cad" providerId="ADAL" clId="{90F0FEEC-786F-4B63-8633-17024380914A}" dt="2026-11-04T14:04:00.071" v="12" actId="20577"/>
      <pc:docMkLst>
        <pc:docMk/>
      </pc:docMkLst>
      <pc:sldChg chg="modNotesTx">
        <pc:chgData name="Noah Traill" userId="3da37a6d-4f0e-4ea7-af83-48aac6a08cad" providerId="ADAL" clId="{90F0FEEC-786F-4B63-8633-17024380914A}" dt="2026-11-04T14:02:52.718" v="0" actId="20577"/>
        <pc:sldMkLst>
          <pc:docMk/>
          <pc:sldMk cId="3474301458" sldId="4746"/>
        </pc:sldMkLst>
      </pc:sldChg>
      <pc:sldChg chg="modNotesTx">
        <pc:chgData name="Noah Traill" userId="3da37a6d-4f0e-4ea7-af83-48aac6a08cad" providerId="ADAL" clId="{90F0FEEC-786F-4B63-8633-17024380914A}" dt="2026-11-04T14:02:56.728" v="1" actId="20577"/>
        <pc:sldMkLst>
          <pc:docMk/>
          <pc:sldMk cId="3015308346" sldId="4748"/>
        </pc:sldMkLst>
      </pc:sldChg>
      <pc:sldChg chg="modNotesTx">
        <pc:chgData name="Noah Traill" userId="3da37a6d-4f0e-4ea7-af83-48aac6a08cad" providerId="ADAL" clId="{90F0FEEC-786F-4B63-8633-17024380914A}" dt="2026-11-04T14:03:10.593" v="3" actId="20577"/>
        <pc:sldMkLst>
          <pc:docMk/>
          <pc:sldMk cId="1543244082" sldId="4752"/>
        </pc:sldMkLst>
      </pc:sldChg>
      <pc:sldChg chg="modNotesTx">
        <pc:chgData name="Noah Traill" userId="3da37a6d-4f0e-4ea7-af83-48aac6a08cad" providerId="ADAL" clId="{90F0FEEC-786F-4B63-8633-17024380914A}" dt="2026-11-04T14:03:05.155" v="2" actId="20577"/>
        <pc:sldMkLst>
          <pc:docMk/>
          <pc:sldMk cId="3027706556" sldId="4753"/>
        </pc:sldMkLst>
      </pc:sldChg>
      <pc:sldChg chg="modNotesTx">
        <pc:chgData name="Noah Traill" userId="3da37a6d-4f0e-4ea7-af83-48aac6a08cad" providerId="ADAL" clId="{90F0FEEC-786F-4B63-8633-17024380914A}" dt="2026-11-04T14:03:14.613" v="4" actId="20577"/>
        <pc:sldMkLst>
          <pc:docMk/>
          <pc:sldMk cId="1213310386" sldId="4755"/>
        </pc:sldMkLst>
      </pc:sldChg>
      <pc:sldChg chg="modNotesTx">
        <pc:chgData name="Noah Traill" userId="3da37a6d-4f0e-4ea7-af83-48aac6a08cad" providerId="ADAL" clId="{90F0FEEC-786F-4B63-8633-17024380914A}" dt="2026-11-04T14:03:23.083" v="6" actId="20577"/>
        <pc:sldMkLst>
          <pc:docMk/>
          <pc:sldMk cId="2583309700" sldId="4757"/>
        </pc:sldMkLst>
      </pc:sldChg>
      <pc:sldChg chg="modNotesTx">
        <pc:chgData name="Noah Traill" userId="3da37a6d-4f0e-4ea7-af83-48aac6a08cad" providerId="ADAL" clId="{90F0FEEC-786F-4B63-8633-17024380914A}" dt="2026-11-04T14:03:42.449" v="9" actId="20577"/>
        <pc:sldMkLst>
          <pc:docMk/>
          <pc:sldMk cId="1806949524" sldId="4762"/>
        </pc:sldMkLst>
      </pc:sldChg>
      <pc:sldChg chg="modNotesTx">
        <pc:chgData name="Noah Traill" userId="3da37a6d-4f0e-4ea7-af83-48aac6a08cad" providerId="ADAL" clId="{90F0FEEC-786F-4B63-8633-17024380914A}" dt="2026-11-04T14:03:48.174" v="10" actId="20577"/>
        <pc:sldMkLst>
          <pc:docMk/>
          <pc:sldMk cId="4057881034" sldId="4763"/>
        </pc:sldMkLst>
      </pc:sldChg>
      <pc:sldChg chg="modNotesTx">
        <pc:chgData name="Noah Traill" userId="3da37a6d-4f0e-4ea7-af83-48aac6a08cad" providerId="ADAL" clId="{90F0FEEC-786F-4B63-8633-17024380914A}" dt="2026-11-04T14:03:35.789" v="7" actId="20577"/>
        <pc:sldMkLst>
          <pc:docMk/>
          <pc:sldMk cId="1824816067" sldId="4778"/>
        </pc:sldMkLst>
      </pc:sldChg>
      <pc:sldChg chg="modNotesTx">
        <pc:chgData name="Noah Traill" userId="3da37a6d-4f0e-4ea7-af83-48aac6a08cad" providerId="ADAL" clId="{90F0FEEC-786F-4B63-8633-17024380914A}" dt="2026-11-04T14:04:00.071" v="12" actId="20577"/>
        <pc:sldMkLst>
          <pc:docMk/>
          <pc:sldMk cId="3431419955" sldId="4784"/>
        </pc:sldMkLst>
      </pc:sldChg>
      <pc:sldChg chg="modNotesTx">
        <pc:chgData name="Noah Traill" userId="3da37a6d-4f0e-4ea7-af83-48aac6a08cad" providerId="ADAL" clId="{90F0FEEC-786F-4B63-8633-17024380914A}" dt="2026-11-04T14:03:19.566" v="5" actId="20577"/>
        <pc:sldMkLst>
          <pc:docMk/>
          <pc:sldMk cId="993026201" sldId="4786"/>
        </pc:sldMkLst>
      </pc:sldChg>
      <pc:sldChg chg="modNotesTx">
        <pc:chgData name="Noah Traill" userId="3da37a6d-4f0e-4ea7-af83-48aac6a08cad" providerId="ADAL" clId="{90F0FEEC-786F-4B63-8633-17024380914A}" dt="2026-11-04T14:03:53.535" v="11" actId="20577"/>
        <pc:sldMkLst>
          <pc:docMk/>
          <pc:sldMk cId="1123342819" sldId="4790"/>
        </pc:sldMkLst>
      </pc:sldChg>
    </pc:docChg>
  </pc:docChgLst>
  <pc:docChgLst>
    <pc:chgData name="Leonie Brose" userId="36b37e04-cf0e-4feb-a06a-e29d6b8c5c38" providerId="ADAL" clId="{88FF11FA-0425-4158-AC46-153291196171}"/>
    <pc:docChg chg="undo custSel delSld modSld sldOrd modMainMaster">
      <pc:chgData name="Leonie Brose" userId="36b37e04-cf0e-4feb-a06a-e29d6b8c5c38" providerId="ADAL" clId="{88FF11FA-0425-4158-AC46-153291196171}" dt="2026-10-22T15:42:19.170" v="835" actId="47"/>
      <pc:docMkLst>
        <pc:docMk/>
      </pc:docMkLst>
      <pc:sldChg chg="addSp delSp modSp mod">
        <pc:chgData name="Leonie Brose" userId="36b37e04-cf0e-4feb-a06a-e29d6b8c5c38" providerId="ADAL" clId="{88FF11FA-0425-4158-AC46-153291196171}" dt="2026-10-22T15:42:02.201" v="834" actId="20577"/>
        <pc:sldMkLst>
          <pc:docMk/>
          <pc:sldMk cId="2352292500" sldId="275"/>
        </pc:sldMkLst>
        <pc:spChg chg="mod">
          <ac:chgData name="Leonie Brose" userId="36b37e04-cf0e-4feb-a06a-e29d6b8c5c38" providerId="ADAL" clId="{88FF11FA-0425-4158-AC46-153291196171}" dt="2026-10-22T15:42:02.201" v="834" actId="20577"/>
          <ac:spMkLst>
            <pc:docMk/>
            <pc:sldMk cId="2352292500" sldId="275"/>
            <ac:spMk id="4" creationId="{1C87DCEB-BAD0-576F-895A-DB7DD0675F41}"/>
          </ac:spMkLst>
        </pc:spChg>
        <pc:spChg chg="mod">
          <ac:chgData name="Leonie Brose" userId="36b37e04-cf0e-4feb-a06a-e29d6b8c5c38" providerId="ADAL" clId="{88FF11FA-0425-4158-AC46-153291196171}" dt="2026-10-22T15:41:52.636" v="823" actId="20577"/>
          <ac:spMkLst>
            <pc:docMk/>
            <pc:sldMk cId="2352292500" sldId="275"/>
            <ac:spMk id="9" creationId="{726CC9A8-22E8-411C-64AD-6DA72A6B21C6}"/>
          </ac:spMkLst>
        </pc:spChg>
      </pc:sldChg>
      <pc:sldChg chg="modSp mod">
        <pc:chgData name="Leonie Brose" userId="36b37e04-cf0e-4feb-a06a-e29d6b8c5c38" providerId="ADAL" clId="{88FF11FA-0425-4158-AC46-153291196171}" dt="2026-10-22T14:41:24.045" v="15" actId="113"/>
        <pc:sldMkLst>
          <pc:docMk/>
          <pc:sldMk cId="1649226174" sldId="279"/>
        </pc:sldMkLst>
        <pc:spChg chg="mod">
          <ac:chgData name="Leonie Brose" userId="36b37e04-cf0e-4feb-a06a-e29d6b8c5c38" providerId="ADAL" clId="{88FF11FA-0425-4158-AC46-153291196171}" dt="2026-10-22T14:41:24.045" v="15" actId="113"/>
          <ac:spMkLst>
            <pc:docMk/>
            <pc:sldMk cId="1649226174" sldId="279"/>
            <ac:spMk id="2" creationId="{566E7488-14CB-5956-D7B7-3D1026DB6422}"/>
          </ac:spMkLst>
        </pc:spChg>
      </pc:sldChg>
      <pc:sldChg chg="addSp delSp modSp mod">
        <pc:chgData name="Leonie Brose" userId="36b37e04-cf0e-4feb-a06a-e29d6b8c5c38" providerId="ADAL" clId="{88FF11FA-0425-4158-AC46-153291196171}" dt="2026-10-22T15:39:20.963" v="786" actId="1076"/>
        <pc:sldMkLst>
          <pc:docMk/>
          <pc:sldMk cId="3474301458" sldId="4746"/>
        </pc:sldMkLst>
        <pc:spChg chg="mod">
          <ac:chgData name="Leonie Brose" userId="36b37e04-cf0e-4feb-a06a-e29d6b8c5c38" providerId="ADAL" clId="{88FF11FA-0425-4158-AC46-153291196171}" dt="2026-10-22T15:39:20.963" v="786" actId="1076"/>
          <ac:spMkLst>
            <pc:docMk/>
            <pc:sldMk cId="3474301458" sldId="4746"/>
            <ac:spMk id="3" creationId="{05FF3B57-74D8-C96F-341E-3D6F57BBDF36}"/>
          </ac:spMkLst>
        </pc:spChg>
        <pc:spChg chg="add mod">
          <ac:chgData name="Leonie Brose" userId="36b37e04-cf0e-4feb-a06a-e29d6b8c5c38" providerId="ADAL" clId="{88FF11FA-0425-4158-AC46-153291196171}" dt="2026-10-22T15:34:14.047" v="729" actId="20577"/>
          <ac:spMkLst>
            <pc:docMk/>
            <pc:sldMk cId="3474301458" sldId="4746"/>
            <ac:spMk id="5" creationId="{8064728D-4728-708B-5DAD-7CAEB119E2C6}"/>
          </ac:spMkLst>
        </pc:spChg>
      </pc:sldChg>
      <pc:sldChg chg="addSp modSp mod">
        <pc:chgData name="Leonie Brose" userId="36b37e04-cf0e-4feb-a06a-e29d6b8c5c38" providerId="ADAL" clId="{88FF11FA-0425-4158-AC46-153291196171}" dt="2026-10-22T15:24:52.823" v="486" actId="14100"/>
        <pc:sldMkLst>
          <pc:docMk/>
          <pc:sldMk cId="1543244082" sldId="4752"/>
        </pc:sldMkLst>
        <pc:spChg chg="mod">
          <ac:chgData name="Leonie Brose" userId="36b37e04-cf0e-4feb-a06a-e29d6b8c5c38" providerId="ADAL" clId="{88FF11FA-0425-4158-AC46-153291196171}" dt="2026-10-22T14:50:44.993" v="161" actId="27636"/>
          <ac:spMkLst>
            <pc:docMk/>
            <pc:sldMk cId="1543244082" sldId="4752"/>
            <ac:spMk id="5" creationId="{EE87AB4D-D97F-85C8-933F-DA247AB179A1}"/>
          </ac:spMkLst>
        </pc:spChg>
        <pc:spChg chg="mod">
          <ac:chgData name="Leonie Brose" userId="36b37e04-cf0e-4feb-a06a-e29d6b8c5c38" providerId="ADAL" clId="{88FF11FA-0425-4158-AC46-153291196171}" dt="2026-10-22T14:51:49.139" v="183" actId="1076"/>
          <ac:spMkLst>
            <pc:docMk/>
            <pc:sldMk cId="1543244082" sldId="4752"/>
            <ac:spMk id="7" creationId="{DD9EF7E1-DC13-F8A2-2DBC-A58DD58AF267}"/>
          </ac:spMkLst>
        </pc:spChg>
        <pc:spChg chg="add mod">
          <ac:chgData name="Leonie Brose" userId="36b37e04-cf0e-4feb-a06a-e29d6b8c5c38" providerId="ADAL" clId="{88FF11FA-0425-4158-AC46-153291196171}" dt="2026-10-22T15:24:52.823" v="486" actId="14100"/>
          <ac:spMkLst>
            <pc:docMk/>
            <pc:sldMk cId="1543244082" sldId="4752"/>
            <ac:spMk id="8" creationId="{C49FB877-FBCF-E916-9EAA-65A85E3C2990}"/>
          </ac:spMkLst>
        </pc:spChg>
        <pc:spChg chg="mod">
          <ac:chgData name="Leonie Brose" userId="36b37e04-cf0e-4feb-a06a-e29d6b8c5c38" providerId="ADAL" clId="{88FF11FA-0425-4158-AC46-153291196171}" dt="2026-10-22T14:51:50.483" v="184" actId="1076"/>
          <ac:spMkLst>
            <pc:docMk/>
            <pc:sldMk cId="1543244082" sldId="4752"/>
            <ac:spMk id="10" creationId="{F08F4953-2397-50CB-B483-9179CFE6606A}"/>
          </ac:spMkLst>
        </pc:spChg>
      </pc:sldChg>
      <pc:sldChg chg="modSp mod">
        <pc:chgData name="Leonie Brose" userId="36b37e04-cf0e-4feb-a06a-e29d6b8c5c38" providerId="ADAL" clId="{88FF11FA-0425-4158-AC46-153291196171}" dt="2026-10-22T15:39:54.929" v="787" actId="12100"/>
        <pc:sldMkLst>
          <pc:docMk/>
          <pc:sldMk cId="3027706556" sldId="4753"/>
        </pc:sldMkLst>
        <pc:graphicFrameChg chg="mod modGraphic">
          <ac:chgData name="Leonie Brose" userId="36b37e04-cf0e-4feb-a06a-e29d6b8c5c38" providerId="ADAL" clId="{88FF11FA-0425-4158-AC46-153291196171}" dt="2026-10-22T15:39:54.929" v="787" actId="12100"/>
          <ac:graphicFrameMkLst>
            <pc:docMk/>
            <pc:sldMk cId="3027706556" sldId="4753"/>
            <ac:graphicFrameMk id="30" creationId="{1915BEA8-8BA7-37F6-DCB0-FF4A57BAAC0B}"/>
          </ac:graphicFrameMkLst>
        </pc:graphicFrameChg>
      </pc:sldChg>
      <pc:sldChg chg="addSp delSp modSp mod ord">
        <pc:chgData name="Leonie Brose" userId="36b37e04-cf0e-4feb-a06a-e29d6b8c5c38" providerId="ADAL" clId="{88FF11FA-0425-4158-AC46-153291196171}" dt="2026-10-22T15:24:37.701" v="482" actId="1076"/>
        <pc:sldMkLst>
          <pc:docMk/>
          <pc:sldMk cId="1213310386" sldId="4755"/>
        </pc:sldMkLst>
        <pc:spChg chg="mod">
          <ac:chgData name="Leonie Brose" userId="36b37e04-cf0e-4feb-a06a-e29d6b8c5c38" providerId="ADAL" clId="{88FF11FA-0425-4158-AC46-153291196171}" dt="2026-10-22T15:19:21.845" v="346" actId="1076"/>
          <ac:spMkLst>
            <pc:docMk/>
            <pc:sldMk cId="1213310386" sldId="4755"/>
            <ac:spMk id="6" creationId="{E29385F3-85B1-968B-B6DC-BB7D48CBC22C}"/>
          </ac:spMkLst>
        </pc:spChg>
        <pc:spChg chg="add mod">
          <ac:chgData name="Leonie Brose" userId="36b37e04-cf0e-4feb-a06a-e29d6b8c5c38" providerId="ADAL" clId="{88FF11FA-0425-4158-AC46-153291196171}" dt="2026-10-22T15:24:37.701" v="482" actId="1076"/>
          <ac:spMkLst>
            <pc:docMk/>
            <pc:sldMk cId="1213310386" sldId="4755"/>
            <ac:spMk id="7" creationId="{9153EECA-F96F-9E04-DE43-3B5E6ED0486D}"/>
          </ac:spMkLst>
        </pc:spChg>
        <pc:picChg chg="mod">
          <ac:chgData name="Leonie Brose" userId="36b37e04-cf0e-4feb-a06a-e29d6b8c5c38" providerId="ADAL" clId="{88FF11FA-0425-4158-AC46-153291196171}" dt="2026-10-22T15:19:19.779" v="345" actId="1076"/>
          <ac:picMkLst>
            <pc:docMk/>
            <pc:sldMk cId="1213310386" sldId="4755"/>
            <ac:picMk id="12" creationId="{CED73647-A386-F032-D37C-1DCA3AAD5FA5}"/>
          </ac:picMkLst>
        </pc:picChg>
      </pc:sldChg>
      <pc:sldChg chg="addSp modSp mod">
        <pc:chgData name="Leonie Brose" userId="36b37e04-cf0e-4feb-a06a-e29d6b8c5c38" providerId="ADAL" clId="{88FF11FA-0425-4158-AC46-153291196171}" dt="2026-10-22T15:25:01.807" v="487" actId="1076"/>
        <pc:sldMkLst>
          <pc:docMk/>
          <pc:sldMk cId="2583309700" sldId="4757"/>
        </pc:sldMkLst>
        <pc:spChg chg="add mod">
          <ac:chgData name="Leonie Brose" userId="36b37e04-cf0e-4feb-a06a-e29d6b8c5c38" providerId="ADAL" clId="{88FF11FA-0425-4158-AC46-153291196171}" dt="2026-10-22T15:25:01.807" v="487" actId="1076"/>
          <ac:spMkLst>
            <pc:docMk/>
            <pc:sldMk cId="2583309700" sldId="4757"/>
            <ac:spMk id="9" creationId="{678FB3E0-7C22-D44F-A962-A8AD738781E8}"/>
          </ac:spMkLst>
        </pc:spChg>
        <pc:spChg chg="add mod">
          <ac:chgData name="Leonie Brose" userId="36b37e04-cf0e-4feb-a06a-e29d6b8c5c38" providerId="ADAL" clId="{88FF11FA-0425-4158-AC46-153291196171}" dt="2026-10-22T15:19:05.133" v="340" actId="1076"/>
          <ac:spMkLst>
            <pc:docMk/>
            <pc:sldMk cId="2583309700" sldId="4757"/>
            <ac:spMk id="11" creationId="{78B11525-BA73-92DA-9B8F-628DADEE9B2A}"/>
          </ac:spMkLst>
        </pc:spChg>
        <pc:spChg chg="mod">
          <ac:chgData name="Leonie Brose" userId="36b37e04-cf0e-4feb-a06a-e29d6b8c5c38" providerId="ADAL" clId="{88FF11FA-0425-4158-AC46-153291196171}" dt="2026-10-22T15:18:57.115" v="339" actId="20577"/>
          <ac:spMkLst>
            <pc:docMk/>
            <pc:sldMk cId="2583309700" sldId="4757"/>
            <ac:spMk id="13" creationId="{361071DE-BF81-910B-B641-9F269ACD6ED1}"/>
          </ac:spMkLst>
        </pc:spChg>
        <pc:picChg chg="add mod">
          <ac:chgData name="Leonie Brose" userId="36b37e04-cf0e-4feb-a06a-e29d6b8c5c38" providerId="ADAL" clId="{88FF11FA-0425-4158-AC46-153291196171}" dt="2026-10-22T15:18:14.448" v="267" actId="14100"/>
          <ac:picMkLst>
            <pc:docMk/>
            <pc:sldMk cId="2583309700" sldId="4757"/>
            <ac:picMk id="6" creationId="{6190C730-A534-F803-C6C9-65B8824230BB}"/>
          </ac:picMkLst>
        </pc:picChg>
        <pc:picChg chg="mod">
          <ac:chgData name="Leonie Brose" userId="36b37e04-cf0e-4feb-a06a-e29d6b8c5c38" providerId="ADAL" clId="{88FF11FA-0425-4158-AC46-153291196171}" dt="2026-10-22T15:17:06.181" v="245" actId="1076"/>
          <ac:picMkLst>
            <pc:docMk/>
            <pc:sldMk cId="2583309700" sldId="4757"/>
            <ac:picMk id="8" creationId="{CEE74279-5558-C6C7-6A17-141B195B3C67}"/>
          </ac:picMkLst>
        </pc:picChg>
      </pc:sldChg>
      <pc:sldChg chg="addSp delSp modSp mod">
        <pc:chgData name="Leonie Brose" userId="36b37e04-cf0e-4feb-a06a-e29d6b8c5c38" providerId="ADAL" clId="{88FF11FA-0425-4158-AC46-153291196171}" dt="2026-10-22T15:25:03.330" v="488" actId="22"/>
        <pc:sldMkLst>
          <pc:docMk/>
          <pc:sldMk cId="1159822542" sldId="4758"/>
        </pc:sldMkLst>
        <pc:spChg chg="mod">
          <ac:chgData name="Leonie Brose" userId="36b37e04-cf0e-4feb-a06a-e29d6b8c5c38" providerId="ADAL" clId="{88FF11FA-0425-4158-AC46-153291196171}" dt="2026-10-22T14:55:33.331" v="202" actId="14100"/>
          <ac:spMkLst>
            <pc:docMk/>
            <pc:sldMk cId="1159822542" sldId="4758"/>
            <ac:spMk id="5" creationId="{965983D7-CE21-3123-3F97-7A9B3C227B0C}"/>
          </ac:spMkLst>
        </pc:spChg>
        <pc:spChg chg="add">
          <ac:chgData name="Leonie Brose" userId="36b37e04-cf0e-4feb-a06a-e29d6b8c5c38" providerId="ADAL" clId="{88FF11FA-0425-4158-AC46-153291196171}" dt="2026-10-22T15:25:03.330" v="488" actId="22"/>
          <ac:spMkLst>
            <pc:docMk/>
            <pc:sldMk cId="1159822542" sldId="4758"/>
            <ac:spMk id="8" creationId="{008A4928-50BF-3122-59AF-2BF5F5F6A3B3}"/>
          </ac:spMkLst>
        </pc:spChg>
      </pc:sldChg>
      <pc:sldChg chg="modSp mod">
        <pc:chgData name="Leonie Brose" userId="36b37e04-cf0e-4feb-a06a-e29d6b8c5c38" providerId="ADAL" clId="{88FF11FA-0425-4158-AC46-153291196171}" dt="2026-10-22T14:44:28.660" v="24" actId="113"/>
        <pc:sldMkLst>
          <pc:docMk/>
          <pc:sldMk cId="1293782220" sldId="4759"/>
        </pc:sldMkLst>
        <pc:spChg chg="mod">
          <ac:chgData name="Leonie Brose" userId="36b37e04-cf0e-4feb-a06a-e29d6b8c5c38" providerId="ADAL" clId="{88FF11FA-0425-4158-AC46-153291196171}" dt="2026-10-22T14:44:28.660" v="24" actId="113"/>
          <ac:spMkLst>
            <pc:docMk/>
            <pc:sldMk cId="1293782220" sldId="4759"/>
            <ac:spMk id="2" creationId="{E1BCCF93-F425-6014-B587-48047CEEB496}"/>
          </ac:spMkLst>
        </pc:spChg>
      </pc:sldChg>
      <pc:sldChg chg="modSp">
        <pc:chgData name="Leonie Brose" userId="36b37e04-cf0e-4feb-a06a-e29d6b8c5c38" providerId="ADAL" clId="{88FF11FA-0425-4158-AC46-153291196171}" dt="2026-10-22T15:38:25.353" v="768" actId="692"/>
        <pc:sldMkLst>
          <pc:docMk/>
          <pc:sldMk cId="1806949524" sldId="4762"/>
        </pc:sldMkLst>
        <pc:graphicFrameChg chg="mod">
          <ac:chgData name="Leonie Brose" userId="36b37e04-cf0e-4feb-a06a-e29d6b8c5c38" providerId="ADAL" clId="{88FF11FA-0425-4158-AC46-153291196171}" dt="2026-10-22T15:38:25.353" v="768" actId="692"/>
          <ac:graphicFrameMkLst>
            <pc:docMk/>
            <pc:sldMk cId="1806949524" sldId="4762"/>
            <ac:graphicFrameMk id="9" creationId="{7D464E7B-35F8-A449-3105-751F3A80F516}"/>
          </ac:graphicFrameMkLst>
        </pc:graphicFrameChg>
      </pc:sldChg>
      <pc:sldChg chg="addSp delSp modSp mod">
        <pc:chgData name="Leonie Brose" userId="36b37e04-cf0e-4feb-a06a-e29d6b8c5c38" providerId="ADAL" clId="{88FF11FA-0425-4158-AC46-153291196171}" dt="2026-10-22T15:21:16.544" v="417" actId="1076"/>
        <pc:sldMkLst>
          <pc:docMk/>
          <pc:sldMk cId="4057881034" sldId="4763"/>
        </pc:sldMkLst>
        <pc:spChg chg="add del mod">
          <ac:chgData name="Leonie Brose" userId="36b37e04-cf0e-4feb-a06a-e29d6b8c5c38" providerId="ADAL" clId="{88FF11FA-0425-4158-AC46-153291196171}" dt="2026-10-22T15:21:16.544" v="417" actId="1076"/>
          <ac:spMkLst>
            <pc:docMk/>
            <pc:sldMk cId="4057881034" sldId="4763"/>
            <ac:spMk id="5" creationId="{42E281FA-4FF9-73D3-D293-B46961241A5D}"/>
          </ac:spMkLst>
        </pc:spChg>
      </pc:sldChg>
      <pc:sldChg chg="modSp mod">
        <pc:chgData name="Leonie Brose" userId="36b37e04-cf0e-4feb-a06a-e29d6b8c5c38" providerId="ADAL" clId="{88FF11FA-0425-4158-AC46-153291196171}" dt="2026-10-22T15:36:28.211" v="767" actId="20577"/>
        <pc:sldMkLst>
          <pc:docMk/>
          <pc:sldMk cId="1824816067" sldId="4778"/>
        </pc:sldMkLst>
        <pc:spChg chg="mod">
          <ac:chgData name="Leonie Brose" userId="36b37e04-cf0e-4feb-a06a-e29d6b8c5c38" providerId="ADAL" clId="{88FF11FA-0425-4158-AC46-153291196171}" dt="2026-10-22T15:36:28.211" v="767" actId="20577"/>
          <ac:spMkLst>
            <pc:docMk/>
            <pc:sldMk cId="1824816067" sldId="4778"/>
            <ac:spMk id="11" creationId="{88123088-4210-9E2B-CFBE-BCEF7F49A293}"/>
          </ac:spMkLst>
        </pc:spChg>
      </pc:sldChg>
      <pc:sldChg chg="modSp mod">
        <pc:chgData name="Leonie Brose" userId="36b37e04-cf0e-4feb-a06a-e29d6b8c5c38" providerId="ADAL" clId="{88FF11FA-0425-4158-AC46-153291196171}" dt="2026-10-22T15:35:32.031" v="738" actId="20577"/>
        <pc:sldMkLst>
          <pc:docMk/>
          <pc:sldMk cId="915073921" sldId="4781"/>
        </pc:sldMkLst>
        <pc:graphicFrameChg chg="modGraphic">
          <ac:chgData name="Leonie Brose" userId="36b37e04-cf0e-4feb-a06a-e29d6b8c5c38" providerId="ADAL" clId="{88FF11FA-0425-4158-AC46-153291196171}" dt="2026-10-22T15:35:32.031" v="738" actId="20577"/>
          <ac:graphicFrameMkLst>
            <pc:docMk/>
            <pc:sldMk cId="915073921" sldId="4781"/>
            <ac:graphicFrameMk id="7" creationId="{9BC65FFC-6D91-07E8-A409-119BA0D57AA9}"/>
          </ac:graphicFrameMkLst>
        </pc:graphicFrameChg>
      </pc:sldChg>
      <pc:sldChg chg="modNotesTx">
        <pc:chgData name="Leonie Brose" userId="36b37e04-cf0e-4feb-a06a-e29d6b8c5c38" providerId="ADAL" clId="{88FF11FA-0425-4158-AC46-153291196171}" dt="2026-10-22T14:56:01.998" v="203" actId="6549"/>
        <pc:sldMkLst>
          <pc:docMk/>
          <pc:sldMk cId="3917295093" sldId="4783"/>
        </pc:sldMkLst>
      </pc:sldChg>
      <pc:sldChg chg="addSp modSp mod">
        <pc:chgData name="Leonie Brose" userId="36b37e04-cf0e-4feb-a06a-e29d6b8c5c38" providerId="ADAL" clId="{88FF11FA-0425-4158-AC46-153291196171}" dt="2026-10-22T15:41:26.359" v="795" actId="732"/>
        <pc:sldMkLst>
          <pc:docMk/>
          <pc:sldMk cId="3431419955" sldId="4784"/>
        </pc:sldMkLst>
        <pc:spChg chg="mod">
          <ac:chgData name="Leonie Brose" userId="36b37e04-cf0e-4feb-a06a-e29d6b8c5c38" providerId="ADAL" clId="{88FF11FA-0425-4158-AC46-153291196171}" dt="2026-10-22T15:33:01.207" v="668" actId="20577"/>
          <ac:spMkLst>
            <pc:docMk/>
            <pc:sldMk cId="3431419955" sldId="4784"/>
            <ac:spMk id="5" creationId="{24DD0161-E5E9-A01C-91C9-7FD17C5ACF01}"/>
          </ac:spMkLst>
        </pc:spChg>
        <pc:picChg chg="add mod modCrop">
          <ac:chgData name="Leonie Brose" userId="36b37e04-cf0e-4feb-a06a-e29d6b8c5c38" providerId="ADAL" clId="{88FF11FA-0425-4158-AC46-153291196171}" dt="2026-10-22T15:41:26.359" v="795" actId="732"/>
          <ac:picMkLst>
            <pc:docMk/>
            <pc:sldMk cId="3431419955" sldId="4784"/>
            <ac:picMk id="7" creationId="{6A552672-468F-AF91-D348-1CF6CC17978B}"/>
          </ac:picMkLst>
        </pc:picChg>
      </pc:sldChg>
      <pc:sldChg chg="addSp modSp mod">
        <pc:chgData name="Leonie Brose" userId="36b37e04-cf0e-4feb-a06a-e29d6b8c5c38" providerId="ADAL" clId="{88FF11FA-0425-4158-AC46-153291196171}" dt="2026-10-22T15:33:11.200" v="672" actId="1076"/>
        <pc:sldMkLst>
          <pc:docMk/>
          <pc:sldMk cId="2634987557" sldId="4785"/>
        </pc:sldMkLst>
        <pc:spChg chg="mod">
          <ac:chgData name="Leonie Brose" userId="36b37e04-cf0e-4feb-a06a-e29d6b8c5c38" providerId="ADAL" clId="{88FF11FA-0425-4158-AC46-153291196171}" dt="2026-10-22T14:45:05.810" v="27" actId="6549"/>
          <ac:spMkLst>
            <pc:docMk/>
            <pc:sldMk cId="2634987557" sldId="4785"/>
            <ac:spMk id="6" creationId="{14E44F30-0DA6-4C1D-FFDF-9AA8D8A01A2C}"/>
          </ac:spMkLst>
        </pc:spChg>
        <pc:picChg chg="add mod">
          <ac:chgData name="Leonie Brose" userId="36b37e04-cf0e-4feb-a06a-e29d6b8c5c38" providerId="ADAL" clId="{88FF11FA-0425-4158-AC46-153291196171}" dt="2026-10-22T15:33:11.200" v="672" actId="1076"/>
          <ac:picMkLst>
            <pc:docMk/>
            <pc:sldMk cId="2634987557" sldId="4785"/>
            <ac:picMk id="8" creationId="{CF4A92A9-C31B-3835-F0EB-E8B2857F6ECE}"/>
          </ac:picMkLst>
        </pc:picChg>
      </pc:sldChg>
      <pc:sldChg chg="delSp modSp mod">
        <pc:chgData name="Leonie Brose" userId="36b37e04-cf0e-4feb-a06a-e29d6b8c5c38" providerId="ADAL" clId="{88FF11FA-0425-4158-AC46-153291196171}" dt="2026-10-22T14:48:51.250" v="127" actId="1076"/>
        <pc:sldMkLst>
          <pc:docMk/>
          <pc:sldMk cId="993026201" sldId="4786"/>
        </pc:sldMkLst>
        <pc:spChg chg="mod">
          <ac:chgData name="Leonie Brose" userId="36b37e04-cf0e-4feb-a06a-e29d6b8c5c38" providerId="ADAL" clId="{88FF11FA-0425-4158-AC46-153291196171}" dt="2026-10-22T14:48:25.810" v="121" actId="1076"/>
          <ac:spMkLst>
            <pc:docMk/>
            <pc:sldMk cId="993026201" sldId="4786"/>
            <ac:spMk id="7" creationId="{7CE9217B-19BF-2649-F96C-624F64FC84E0}"/>
          </ac:spMkLst>
        </pc:spChg>
        <pc:spChg chg="mod">
          <ac:chgData name="Leonie Brose" userId="36b37e04-cf0e-4feb-a06a-e29d6b8c5c38" providerId="ADAL" clId="{88FF11FA-0425-4158-AC46-153291196171}" dt="2026-10-22T14:48:51.250" v="127" actId="1076"/>
          <ac:spMkLst>
            <pc:docMk/>
            <pc:sldMk cId="993026201" sldId="4786"/>
            <ac:spMk id="11" creationId="{0EB8780B-AC65-D205-E128-11CB437F1A5B}"/>
          </ac:spMkLst>
        </pc:spChg>
      </pc:sldChg>
      <pc:sldChg chg="modSp mod">
        <pc:chgData name="Leonie Brose" userId="36b37e04-cf0e-4feb-a06a-e29d6b8c5c38" providerId="ADAL" clId="{88FF11FA-0425-4158-AC46-153291196171}" dt="2026-10-22T15:40:52.304" v="791" actId="1076"/>
        <pc:sldMkLst>
          <pc:docMk/>
          <pc:sldMk cId="3794713014" sldId="4788"/>
        </pc:sldMkLst>
        <pc:graphicFrameChg chg="mod modGraphic">
          <ac:chgData name="Leonie Brose" userId="36b37e04-cf0e-4feb-a06a-e29d6b8c5c38" providerId="ADAL" clId="{88FF11FA-0425-4158-AC46-153291196171}" dt="2026-10-22T15:40:52.304" v="791" actId="1076"/>
          <ac:graphicFrameMkLst>
            <pc:docMk/>
            <pc:sldMk cId="3794713014" sldId="4788"/>
            <ac:graphicFrameMk id="30" creationId="{0B5DDFD1-7F79-AC4C-B5F6-9C47B5EAEF0C}"/>
          </ac:graphicFrameMkLst>
        </pc:graphicFrameChg>
      </pc:sldChg>
      <pc:sldChg chg="modSp mod">
        <pc:chgData name="Leonie Brose" userId="36b37e04-cf0e-4feb-a06a-e29d6b8c5c38" providerId="ADAL" clId="{88FF11FA-0425-4158-AC46-153291196171}" dt="2026-10-22T15:38:47.199" v="782" actId="20577"/>
        <pc:sldMkLst>
          <pc:docMk/>
          <pc:sldMk cId="1123342819" sldId="4790"/>
        </pc:sldMkLst>
        <pc:spChg chg="mod">
          <ac:chgData name="Leonie Brose" userId="36b37e04-cf0e-4feb-a06a-e29d6b8c5c38" providerId="ADAL" clId="{88FF11FA-0425-4158-AC46-153291196171}" dt="2026-10-22T15:38:47.199" v="782" actId="20577"/>
          <ac:spMkLst>
            <pc:docMk/>
            <pc:sldMk cId="1123342819" sldId="4790"/>
            <ac:spMk id="8" creationId="{2F3E67A2-2464-A566-3D85-6058EFA771AD}"/>
          </ac:spMkLst>
        </pc:spChg>
      </pc:sldChg>
      <pc:sldMasterChg chg="modSldLayout">
        <pc:chgData name="Leonie Brose" userId="36b37e04-cf0e-4feb-a06a-e29d6b8c5c38" providerId="ADAL" clId="{88FF11FA-0425-4158-AC46-153291196171}" dt="2026-10-14T15:31:34.744" v="6" actId="478"/>
        <pc:sldMasterMkLst>
          <pc:docMk/>
          <pc:sldMasterMk cId="83697750" sldId="2147483660"/>
        </pc:sldMasterMkLst>
        <pc:sldLayoutChg chg="delSp mod">
          <pc:chgData name="Leonie Brose" userId="36b37e04-cf0e-4feb-a06a-e29d6b8c5c38" providerId="ADAL" clId="{88FF11FA-0425-4158-AC46-153291196171}" dt="2026-10-14T15:31:34.744" v="6" actId="478"/>
          <pc:sldLayoutMkLst>
            <pc:docMk/>
            <pc:sldMasterMk cId="83697750" sldId="2147483660"/>
            <pc:sldLayoutMk cId="1063622730" sldId="2147483662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5" Type="http://schemas.openxmlformats.org/officeDocument/2006/relationships/chartUserShapes" Target="../drawings/drawing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'Quarterly data_corr'!$C$28</c:f>
              <c:strCache>
                <c:ptCount val="1"/>
                <c:pt idx="0">
                  <c:v>Single NRT</c:v>
                </c:pt>
              </c:strCache>
            </c:strRef>
          </c:tx>
          <c:spPr>
            <a:ln w="28575" cap="rnd">
              <a:solidFill>
                <a:srgbClr val="FFD1E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603975732541629E-2"/>
                  <c:y val="-2.845426597386486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6A8-4BE7-890E-1B7D61479A9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'Quarterly data_corr'!$A$29:$B$51</c:f>
              <c:strCache>
                <c:ptCount val="23"/>
                <c:pt idx="0">
                  <c:v>2020-21 (Q1)</c:v>
                </c:pt>
                <c:pt idx="1">
                  <c:v>2020-21 (Q2)</c:v>
                </c:pt>
                <c:pt idx="2">
                  <c:v>2020-21 (Q3)</c:v>
                </c:pt>
                <c:pt idx="3">
                  <c:v>2020-21 (Q4)</c:v>
                </c:pt>
                <c:pt idx="4">
                  <c:v>2021-22 (Q1)</c:v>
                </c:pt>
                <c:pt idx="5">
                  <c:v>2021-22 (Q2)</c:v>
                </c:pt>
                <c:pt idx="6">
                  <c:v>2021-22 (Q3)</c:v>
                </c:pt>
                <c:pt idx="7">
                  <c:v>2021-22 (Q4)</c:v>
                </c:pt>
                <c:pt idx="8">
                  <c:v>2022-23 (Q1)</c:v>
                </c:pt>
                <c:pt idx="9">
                  <c:v>2022-23 (Q2)</c:v>
                </c:pt>
                <c:pt idx="10">
                  <c:v>2022-23 (Q3)</c:v>
                </c:pt>
                <c:pt idx="11">
                  <c:v>2022-23 (Q4)</c:v>
                </c:pt>
                <c:pt idx="12">
                  <c:v>2023-24 (Q1)</c:v>
                </c:pt>
                <c:pt idx="13">
                  <c:v>2023-24 (Q2)</c:v>
                </c:pt>
                <c:pt idx="14">
                  <c:v>2023-24 (Q3)</c:v>
                </c:pt>
                <c:pt idx="15">
                  <c:v>2023-24 (Q4)</c:v>
                </c:pt>
                <c:pt idx="16">
                  <c:v>2024-25 (Q1)</c:v>
                </c:pt>
                <c:pt idx="17">
                  <c:v>2024-25 (Q2)</c:v>
                </c:pt>
                <c:pt idx="18">
                  <c:v>2024-25 (Q3)</c:v>
                </c:pt>
                <c:pt idx="19">
                  <c:v>2024-25 (Q4)</c:v>
                </c:pt>
                <c:pt idx="20">
                  <c:v>2025-26  (Q1)</c:v>
                </c:pt>
                <c:pt idx="21">
                  <c:v>2025-26  (Q2)</c:v>
                </c:pt>
                <c:pt idx="22">
                  <c:v>2025-26  (Q3)</c:v>
                </c:pt>
              </c:strCache>
            </c:strRef>
          </c:cat>
          <c:val>
            <c:numRef>
              <c:f>'Quarterly data_corr'!$C$29:$C$51</c:f>
              <c:numCache>
                <c:formatCode>0.0</c:formatCode>
                <c:ptCount val="23"/>
                <c:pt idx="0">
                  <c:v>22.20879784721841</c:v>
                </c:pt>
                <c:pt idx="1">
                  <c:v>20.525166064821008</c:v>
                </c:pt>
                <c:pt idx="2">
                  <c:v>18.704498336627935</c:v>
                </c:pt>
                <c:pt idx="3">
                  <c:v>18.525324246695092</c:v>
                </c:pt>
                <c:pt idx="4">
                  <c:v>19.738539969961714</c:v>
                </c:pt>
                <c:pt idx="5">
                  <c:v>26.866888958188405</c:v>
                </c:pt>
                <c:pt idx="6">
                  <c:v>24.999401584603969</c:v>
                </c:pt>
                <c:pt idx="7">
                  <c:v>24.951012410189417</c:v>
                </c:pt>
                <c:pt idx="8">
                  <c:v>23.265856950067477</c:v>
                </c:pt>
                <c:pt idx="9">
                  <c:v>23.327425786442181</c:v>
                </c:pt>
                <c:pt idx="10">
                  <c:v>22.513162513162513</c:v>
                </c:pt>
                <c:pt idx="11">
                  <c:v>24.003205413587391</c:v>
                </c:pt>
                <c:pt idx="12">
                  <c:v>22.662199888330541</c:v>
                </c:pt>
                <c:pt idx="13">
                  <c:v>19.316625730867042</c:v>
                </c:pt>
                <c:pt idx="14">
                  <c:v>18.633861786705555</c:v>
                </c:pt>
                <c:pt idx="15">
                  <c:v>19.359232008503714</c:v>
                </c:pt>
                <c:pt idx="16">
                  <c:v>16.825795446468764</c:v>
                </c:pt>
                <c:pt idx="17">
                  <c:v>16.754509803921568</c:v>
                </c:pt>
                <c:pt idx="18">
                  <c:v>15.717535845928643</c:v>
                </c:pt>
                <c:pt idx="19">
                  <c:v>14.098608149805989</c:v>
                </c:pt>
                <c:pt idx="20">
                  <c:v>14.541418721073013</c:v>
                </c:pt>
                <c:pt idx="21">
                  <c:v>13.938013210299443</c:v>
                </c:pt>
                <c:pt idx="22">
                  <c:v>13.630340127468921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6A8-4BE7-890E-1B7D61479A95}"/>
            </c:ext>
          </c:extLst>
        </c:ser>
        <c:ser>
          <c:idx val="1"/>
          <c:order val="1"/>
          <c:tx>
            <c:strRef>
              <c:f>'Quarterly data_corr'!$D$28</c:f>
              <c:strCache>
                <c:ptCount val="1"/>
                <c:pt idx="0">
                  <c:v>Combination  NRT</c:v>
                </c:pt>
              </c:strCache>
            </c:strRef>
          </c:tx>
          <c:spPr>
            <a:ln w="28575" cap="rnd">
              <a:solidFill>
                <a:srgbClr val="804055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6A8-4BE7-890E-1B7D61479A95}"/>
                </c:ext>
              </c:extLst>
            </c:dLbl>
            <c:dLbl>
              <c:idx val="22"/>
              <c:layout>
                <c:manualLayout>
                  <c:x val="-1.7088362502103712E-2"/>
                  <c:y val="9.0574564393892769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6A8-4BE7-890E-1B7D61479A9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'Quarterly data_corr'!$A$29:$B$51</c:f>
              <c:strCache>
                <c:ptCount val="23"/>
                <c:pt idx="0">
                  <c:v>2020-21 (Q1)</c:v>
                </c:pt>
                <c:pt idx="1">
                  <c:v>2020-21 (Q2)</c:v>
                </c:pt>
                <c:pt idx="2">
                  <c:v>2020-21 (Q3)</c:v>
                </c:pt>
                <c:pt idx="3">
                  <c:v>2020-21 (Q4)</c:v>
                </c:pt>
                <c:pt idx="4">
                  <c:v>2021-22 (Q1)</c:v>
                </c:pt>
                <c:pt idx="5">
                  <c:v>2021-22 (Q2)</c:v>
                </c:pt>
                <c:pt idx="6">
                  <c:v>2021-22 (Q3)</c:v>
                </c:pt>
                <c:pt idx="7">
                  <c:v>2021-22 (Q4)</c:v>
                </c:pt>
                <c:pt idx="8">
                  <c:v>2022-23 (Q1)</c:v>
                </c:pt>
                <c:pt idx="9">
                  <c:v>2022-23 (Q2)</c:v>
                </c:pt>
                <c:pt idx="10">
                  <c:v>2022-23 (Q3)</c:v>
                </c:pt>
                <c:pt idx="11">
                  <c:v>2022-23 (Q4)</c:v>
                </c:pt>
                <c:pt idx="12">
                  <c:v>2023-24 (Q1)</c:v>
                </c:pt>
                <c:pt idx="13">
                  <c:v>2023-24 (Q2)</c:v>
                </c:pt>
                <c:pt idx="14">
                  <c:v>2023-24 (Q3)</c:v>
                </c:pt>
                <c:pt idx="15">
                  <c:v>2023-24 (Q4)</c:v>
                </c:pt>
                <c:pt idx="16">
                  <c:v>2024-25 (Q1)</c:v>
                </c:pt>
                <c:pt idx="17">
                  <c:v>2024-25 (Q2)</c:v>
                </c:pt>
                <c:pt idx="18">
                  <c:v>2024-25 (Q3)</c:v>
                </c:pt>
                <c:pt idx="19">
                  <c:v>2024-25 (Q4)</c:v>
                </c:pt>
                <c:pt idx="20">
                  <c:v>2025-26  (Q1)</c:v>
                </c:pt>
                <c:pt idx="21">
                  <c:v>2025-26  (Q2)</c:v>
                </c:pt>
                <c:pt idx="22">
                  <c:v>2025-26  (Q3)</c:v>
                </c:pt>
              </c:strCache>
            </c:strRef>
          </c:cat>
          <c:val>
            <c:numRef>
              <c:f>'Quarterly data_corr'!$D$29:$D$51</c:f>
              <c:numCache>
                <c:formatCode>0.0</c:formatCode>
                <c:ptCount val="23"/>
                <c:pt idx="0">
                  <c:v>34.595529683123729</c:v>
                </c:pt>
                <c:pt idx="1">
                  <c:v>33.814809861352593</c:v>
                </c:pt>
                <c:pt idx="2">
                  <c:v>33.291548141362519</c:v>
                </c:pt>
                <c:pt idx="3">
                  <c:v>32.824291295737964</c:v>
                </c:pt>
                <c:pt idx="4">
                  <c:v>32.604234975567451</c:v>
                </c:pt>
                <c:pt idx="5">
                  <c:v>45.496197855446539</c:v>
                </c:pt>
                <c:pt idx="6">
                  <c:v>43.947626684539337</c:v>
                </c:pt>
                <c:pt idx="7">
                  <c:v>41.459303428077796</c:v>
                </c:pt>
                <c:pt idx="8">
                  <c:v>44.224021592442647</c:v>
                </c:pt>
                <c:pt idx="9">
                  <c:v>44.400137842760792</c:v>
                </c:pt>
                <c:pt idx="10">
                  <c:v>44.90698490698491</c:v>
                </c:pt>
                <c:pt idx="11">
                  <c:v>46.578220995458999</c:v>
                </c:pt>
                <c:pt idx="12">
                  <c:v>45.996649916247904</c:v>
                </c:pt>
                <c:pt idx="13">
                  <c:v>46.303823331232202</c:v>
                </c:pt>
                <c:pt idx="14">
                  <c:v>48.965046808110266</c:v>
                </c:pt>
                <c:pt idx="15">
                  <c:v>41.522031589961635</c:v>
                </c:pt>
                <c:pt idx="16">
                  <c:v>36.646212892984906</c:v>
                </c:pt>
                <c:pt idx="17">
                  <c:v>35.667450980392154</c:v>
                </c:pt>
                <c:pt idx="18">
                  <c:v>33.179309006895821</c:v>
                </c:pt>
                <c:pt idx="19">
                  <c:v>30.243275814119798</c:v>
                </c:pt>
                <c:pt idx="20">
                  <c:v>31.151412109190517</c:v>
                </c:pt>
                <c:pt idx="21">
                  <c:v>30.339435857931917</c:v>
                </c:pt>
                <c:pt idx="22">
                  <c:v>28.571653940808989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6A8-4BE7-890E-1B7D61479A95}"/>
            </c:ext>
          </c:extLst>
        </c:ser>
        <c:ser>
          <c:idx val="2"/>
          <c:order val="2"/>
          <c:tx>
            <c:strRef>
              <c:f>'Quarterly data_corr'!$E$28</c:f>
              <c:strCache>
                <c:ptCount val="1"/>
                <c:pt idx="0">
                  <c:v>Prescription medication</c:v>
                </c:pt>
              </c:strCache>
            </c:strRef>
          </c:tx>
          <c:spPr>
            <a:ln w="28575" cap="rnd">
              <a:solidFill>
                <a:srgbClr val="0A5766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603975732541629E-2"/>
                  <c:y val="-3.470621970940733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6A8-4BE7-890E-1B7D61479A9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'Quarterly data_corr'!$A$29:$B$51</c:f>
              <c:strCache>
                <c:ptCount val="23"/>
                <c:pt idx="0">
                  <c:v>2020-21 (Q1)</c:v>
                </c:pt>
                <c:pt idx="1">
                  <c:v>2020-21 (Q2)</c:v>
                </c:pt>
                <c:pt idx="2">
                  <c:v>2020-21 (Q3)</c:v>
                </c:pt>
                <c:pt idx="3">
                  <c:v>2020-21 (Q4)</c:v>
                </c:pt>
                <c:pt idx="4">
                  <c:v>2021-22 (Q1)</c:v>
                </c:pt>
                <c:pt idx="5">
                  <c:v>2021-22 (Q2)</c:v>
                </c:pt>
                <c:pt idx="6">
                  <c:v>2021-22 (Q3)</c:v>
                </c:pt>
                <c:pt idx="7">
                  <c:v>2021-22 (Q4)</c:v>
                </c:pt>
                <c:pt idx="8">
                  <c:v>2022-23 (Q1)</c:v>
                </c:pt>
                <c:pt idx="9">
                  <c:v>2022-23 (Q2)</c:v>
                </c:pt>
                <c:pt idx="10">
                  <c:v>2022-23 (Q3)</c:v>
                </c:pt>
                <c:pt idx="11">
                  <c:v>2022-23 (Q4)</c:v>
                </c:pt>
                <c:pt idx="12">
                  <c:v>2023-24 (Q1)</c:v>
                </c:pt>
                <c:pt idx="13">
                  <c:v>2023-24 (Q2)</c:v>
                </c:pt>
                <c:pt idx="14">
                  <c:v>2023-24 (Q3)</c:v>
                </c:pt>
                <c:pt idx="15">
                  <c:v>2023-24 (Q4)</c:v>
                </c:pt>
                <c:pt idx="16">
                  <c:v>2024-25 (Q1)</c:v>
                </c:pt>
                <c:pt idx="17">
                  <c:v>2024-25 (Q2)</c:v>
                </c:pt>
                <c:pt idx="18">
                  <c:v>2024-25 (Q3)</c:v>
                </c:pt>
                <c:pt idx="19">
                  <c:v>2024-25 (Q4)</c:v>
                </c:pt>
                <c:pt idx="20">
                  <c:v>2025-26  (Q1)</c:v>
                </c:pt>
                <c:pt idx="21">
                  <c:v>2025-26  (Q2)</c:v>
                </c:pt>
                <c:pt idx="22">
                  <c:v>2025-26  (Q3)</c:v>
                </c:pt>
              </c:strCache>
            </c:strRef>
          </c:cat>
          <c:val>
            <c:numRef>
              <c:f>'Quarterly data_corr'!$E$29:$E$51</c:f>
              <c:numCache>
                <c:formatCode>0.0</c:formatCode>
                <c:ptCount val="23"/>
                <c:pt idx="0">
                  <c:v>27.675874567521557</c:v>
                </c:pt>
                <c:pt idx="1">
                  <c:v>28.74370291114975</c:v>
                </c:pt>
                <c:pt idx="2">
                  <c:v>29.21749192420809</c:v>
                </c:pt>
                <c:pt idx="3">
                  <c:v>30.110788004210299</c:v>
                </c:pt>
                <c:pt idx="4">
                  <c:v>26.609269561906373</c:v>
                </c:pt>
                <c:pt idx="5">
                  <c:v>5.6588384868184329</c:v>
                </c:pt>
                <c:pt idx="6">
                  <c:v>4.641309811618834</c:v>
                </c:pt>
                <c:pt idx="7">
                  <c:v>5.1031373127409871</c:v>
                </c:pt>
                <c:pt idx="8">
                  <c:v>4.8178137651821862</c:v>
                </c:pt>
                <c:pt idx="9">
                  <c:v>5.8780091566976811</c:v>
                </c:pt>
                <c:pt idx="10">
                  <c:v>4.2915642915642911</c:v>
                </c:pt>
                <c:pt idx="11">
                  <c:v>1.2358650164722642</c:v>
                </c:pt>
                <c:pt idx="12">
                  <c:v>8.0402010050251257E-2</c:v>
                </c:pt>
                <c:pt idx="13">
                  <c:v>0.12172060773360574</c:v>
                </c:pt>
                <c:pt idx="14">
                  <c:v>0.54335042574210846</c:v>
                </c:pt>
                <c:pt idx="15">
                  <c:v>1.6127157069541098</c:v>
                </c:pt>
                <c:pt idx="16">
                  <c:v>2.3454713449738209</c:v>
                </c:pt>
                <c:pt idx="17">
                  <c:v>3.4274509803921571</c:v>
                </c:pt>
                <c:pt idx="18">
                  <c:v>4.9664027089469318</c:v>
                </c:pt>
                <c:pt idx="19">
                  <c:v>9.0702016924686468</c:v>
                </c:pt>
                <c:pt idx="20">
                  <c:v>9.5211107962595634</c:v>
                </c:pt>
                <c:pt idx="21">
                  <c:v>12.003999147722617</c:v>
                </c:pt>
                <c:pt idx="22">
                  <c:v>13.627184956143118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36A8-4BE7-890E-1B7D61479A95}"/>
            </c:ext>
          </c:extLst>
        </c:ser>
        <c:ser>
          <c:idx val="6"/>
          <c:order val="6"/>
          <c:tx>
            <c:strRef>
              <c:f>'Quarterly data_corr'!$L$28</c:f>
              <c:strCache>
                <c:ptCount val="1"/>
                <c:pt idx="0">
                  <c:v>Vapes</c:v>
                </c:pt>
              </c:strCache>
            </c:strRef>
          </c:tx>
          <c:spPr>
            <a:ln w="28575" cap="rnd">
              <a:solidFill>
                <a:srgbClr val="1C285E"/>
              </a:solidFill>
              <a:round/>
            </a:ln>
            <a:effectLst/>
          </c:spPr>
          <c:marker>
            <c:symbol val="none"/>
          </c:marker>
          <c:dLbls>
            <c:dLbl>
              <c:idx val="22"/>
              <c:layout>
                <c:manualLayout>
                  <c:x val="-1.2450715916165332E-2"/>
                  <c:y val="-2.8133791809940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6A8-4BE7-890E-1B7D61479A9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'Quarterly data_corr'!$L$29:$L$51</c:f>
              <c:numCache>
                <c:formatCode>0.0</c:formatCode>
                <c:ptCount val="23"/>
                <c:pt idx="0">
                  <c:v>4.8959305837772531</c:v>
                </c:pt>
                <c:pt idx="1">
                  <c:v>4.6943961481877761</c:v>
                </c:pt>
                <c:pt idx="2">
                  <c:v>4.6357456246082638</c:v>
                </c:pt>
                <c:pt idx="3">
                  <c:v>6.2333862594330363</c:v>
                </c:pt>
                <c:pt idx="4">
                  <c:v>6.3566940959956</c:v>
                </c:pt>
                <c:pt idx="5">
                  <c:v>8.9956101422505803</c:v>
                </c:pt>
                <c:pt idx="6">
                  <c:v>10.319075089163894</c:v>
                </c:pt>
                <c:pt idx="7">
                  <c:v>12.306946756284106</c:v>
                </c:pt>
                <c:pt idx="8">
                  <c:v>10.825910931174089</c:v>
                </c:pt>
                <c:pt idx="9">
                  <c:v>13.685816964505488</c:v>
                </c:pt>
                <c:pt idx="10">
                  <c:v>14.4003744003744</c:v>
                </c:pt>
                <c:pt idx="11">
                  <c:v>16.465141127237111</c:v>
                </c:pt>
                <c:pt idx="12">
                  <c:v>19.613623673925183</c:v>
                </c:pt>
                <c:pt idx="13">
                  <c:v>19.314452148586085</c:v>
                </c:pt>
                <c:pt idx="14">
                  <c:v>19.391259349861222</c:v>
                </c:pt>
                <c:pt idx="15">
                  <c:v>20.204620571675331</c:v>
                </c:pt>
                <c:pt idx="16">
                  <c:v>33.274893979956879</c:v>
                </c:pt>
                <c:pt idx="17">
                  <c:v>27.61254901960784</c:v>
                </c:pt>
                <c:pt idx="18">
                  <c:v>28.551524664467998</c:v>
                </c:pt>
                <c:pt idx="19">
                  <c:v>28.101865953304817</c:v>
                </c:pt>
                <c:pt idx="20">
                  <c:v>28.013916438399292</c:v>
                </c:pt>
                <c:pt idx="21">
                  <c:v>27.526920492354087</c:v>
                </c:pt>
                <c:pt idx="22">
                  <c:v>29.920489682589764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36A8-4BE7-890E-1B7D61479A95}"/>
            </c:ext>
          </c:extLst>
        </c:ser>
        <c:ser>
          <c:idx val="7"/>
          <c:order val="7"/>
          <c:tx>
            <c:strRef>
              <c:f>'Quarterly data_corr'!$K$28</c:f>
              <c:strCache>
                <c:ptCount val="1"/>
                <c:pt idx="0">
                  <c:v>None/unknown/other</c:v>
                </c:pt>
              </c:strCache>
            </c:strRef>
          </c:tx>
          <c:spPr>
            <a:ln w="28575" cap="rnd">
              <a:solidFill>
                <a:srgbClr val="C7E9FF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6A8-4BE7-890E-1B7D61479A95}"/>
                </c:ext>
              </c:extLst>
            </c:dLbl>
            <c:dLbl>
              <c:idx val="22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36A8-4BE7-890E-1B7D61479A9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'Quarterly data_corr'!$K$29:$K$51</c:f>
              <c:numCache>
                <c:formatCode>0.0</c:formatCode>
                <c:ptCount val="23"/>
                <c:pt idx="0">
                  <c:v>8.855511011038498</c:v>
                </c:pt>
                <c:pt idx="1">
                  <c:v>10.478801658419151</c:v>
                </c:pt>
                <c:pt idx="2">
                  <c:v>12.593414010896293</c:v>
                </c:pt>
                <c:pt idx="3">
                  <c:v>10.315237364637039</c:v>
                </c:pt>
                <c:pt idx="4">
                  <c:v>12.125314661646183</c:v>
                </c:pt>
                <c:pt idx="5">
                  <c:v>11.809436994746564</c:v>
                </c:pt>
                <c:pt idx="6">
                  <c:v>15.273954568303132</c:v>
                </c:pt>
                <c:pt idx="7">
                  <c:v>15.296769979562166</c:v>
                </c:pt>
                <c:pt idx="8">
                  <c:v>16.426450742240217</c:v>
                </c:pt>
                <c:pt idx="9">
                  <c:v>11.884015162703687</c:v>
                </c:pt>
                <c:pt idx="10">
                  <c:v>13.244413244413245</c:v>
                </c:pt>
                <c:pt idx="11">
                  <c:v>11.516338705369067</c:v>
                </c:pt>
                <c:pt idx="12">
                  <c:v>11.622557230597433</c:v>
                </c:pt>
                <c:pt idx="13">
                  <c:v>14.954246092985848</c:v>
                </c:pt>
                <c:pt idx="14">
                  <c:v>12.294773486380956</c:v>
                </c:pt>
                <c:pt idx="15">
                  <c:v>17.095450846219006</c:v>
                </c:pt>
                <c:pt idx="16">
                  <c:v>10.907626335615628</c:v>
                </c:pt>
                <c:pt idx="17">
                  <c:v>16.538039215686272</c:v>
                </c:pt>
                <c:pt idx="18">
                  <c:v>17.585227773760604</c:v>
                </c:pt>
                <c:pt idx="19">
                  <c:v>18.486048390300752</c:v>
                </c:pt>
                <c:pt idx="20">
                  <c:v>16.772141935077613</c:v>
                </c:pt>
                <c:pt idx="21">
                  <c:v>25.784668841066662</c:v>
                </c:pt>
                <c:pt idx="22">
                  <c:v>13.540417744683536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36A8-4BE7-890E-1B7D61479A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6741615"/>
        <c:axId val="376756495"/>
        <c:extLst>
          <c:ext xmlns:c15="http://schemas.microsoft.com/office/drawing/2012/chart" uri="{02D57815-91ED-43cb-92C2-25804820EDAC}">
            <c15:filteredLineSeries>
              <c15:ser>
                <c:idx val="3"/>
                <c:order val="3"/>
                <c:tx>
                  <c:strRef>
                    <c:extLst>
                      <c:ext uri="{02D57815-91ED-43cb-92C2-25804820EDAC}">
                        <c15:formulaRef>
                          <c15:sqref>'Quarterly data_corr'!$F$28</c15:sqref>
                        </c15:formulaRef>
                      </c:ext>
                    </c:extLst>
                    <c:strCache>
                      <c:ptCount val="1"/>
                      <c:pt idx="0">
                        <c:v>NRT &amp; pharmacotherapy </c:v>
                      </c:pt>
                    </c:strCache>
                  </c:strRef>
                </c:tx>
                <c:spPr>
                  <a:ln w="28575" cap="rnd">
                    <a:solidFill>
                      <a:schemeClr val="accent5">
                        <a:shade val="92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>
                      <c:ext uri="{02D57815-91ED-43cb-92C2-25804820EDAC}">
                        <c15:formulaRef>
                          <c15:sqref>'Quarterly data_corr'!$A$29:$B$51</c15:sqref>
                        </c15:formulaRef>
                      </c:ext>
                    </c:extLst>
                    <c:strCache>
                      <c:ptCount val="23"/>
                      <c:pt idx="0">
                        <c:v>2020-21 (Q1)</c:v>
                      </c:pt>
                      <c:pt idx="1">
                        <c:v>2020-21 (Q2)</c:v>
                      </c:pt>
                      <c:pt idx="2">
                        <c:v>2020-21 (Q3)</c:v>
                      </c:pt>
                      <c:pt idx="3">
                        <c:v>2020-21 (Q4)</c:v>
                      </c:pt>
                      <c:pt idx="4">
                        <c:v>2021-22 (Q1)</c:v>
                      </c:pt>
                      <c:pt idx="5">
                        <c:v>2021-22 (Q2)</c:v>
                      </c:pt>
                      <c:pt idx="6">
                        <c:v>2021-22 (Q3)</c:v>
                      </c:pt>
                      <c:pt idx="7">
                        <c:v>2021-22 (Q4)</c:v>
                      </c:pt>
                      <c:pt idx="8">
                        <c:v>2022-23 (Q1)</c:v>
                      </c:pt>
                      <c:pt idx="9">
                        <c:v>2022-23 (Q2)</c:v>
                      </c:pt>
                      <c:pt idx="10">
                        <c:v>2022-23 (Q3)</c:v>
                      </c:pt>
                      <c:pt idx="11">
                        <c:v>2022-23 (Q4)</c:v>
                      </c:pt>
                      <c:pt idx="12">
                        <c:v>2023-24 (Q1)</c:v>
                      </c:pt>
                      <c:pt idx="13">
                        <c:v>2023-24 (Q2)</c:v>
                      </c:pt>
                      <c:pt idx="14">
                        <c:v>2023-24 (Q3)</c:v>
                      </c:pt>
                      <c:pt idx="15">
                        <c:v>2023-24 (Q4)</c:v>
                      </c:pt>
                      <c:pt idx="16">
                        <c:v>2024-25 (Q1)</c:v>
                      </c:pt>
                      <c:pt idx="17">
                        <c:v>2024-25 (Q2)</c:v>
                      </c:pt>
                      <c:pt idx="18">
                        <c:v>2024-25 (Q3)</c:v>
                      </c:pt>
                      <c:pt idx="19">
                        <c:v>2024-25 (Q4)</c:v>
                      </c:pt>
                      <c:pt idx="20">
                        <c:v>2025-26  (Q1)</c:v>
                      </c:pt>
                      <c:pt idx="21">
                        <c:v>2025-26  (Q2)</c:v>
                      </c:pt>
                      <c:pt idx="22">
                        <c:v>2025-26  (Q3)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'Quarterly data_corr'!$F$29:$F$51</c15:sqref>
                        </c15:formulaRef>
                      </c:ext>
                    </c:extLst>
                    <c:numCache>
                      <c:formatCode>0.0</c:formatCode>
                      <c:ptCount val="23"/>
                      <c:pt idx="0">
                        <c:v>1.7683563073205559</c:v>
                      </c:pt>
                      <c:pt idx="1">
                        <c:v>1.743123356069725</c:v>
                      </c:pt>
                      <c:pt idx="2">
                        <c:v>1.5573019622968998</c:v>
                      </c:pt>
                      <c:pt idx="3">
                        <c:v>1.990972829286568</c:v>
                      </c:pt>
                      <c:pt idx="4">
                        <c:v>2.565946734922683</c:v>
                      </c:pt>
                      <c:pt idx="5">
                        <c:v>1.1730275625494759</c:v>
                      </c:pt>
                      <c:pt idx="6">
                        <c:v>0.81863226177083093</c:v>
                      </c:pt>
                      <c:pt idx="7">
                        <c:v>0.88283011314552995</c:v>
                      </c:pt>
                      <c:pt idx="8">
                        <c:v>0.4399460188933873</c:v>
                      </c:pt>
                      <c:pt idx="9">
                        <c:v>0.8245950868901688</c:v>
                      </c:pt>
                      <c:pt idx="10">
                        <c:v>0.64350064350064351</c:v>
                      </c:pt>
                      <c:pt idx="11">
                        <c:v>0.20122874187516693</c:v>
                      </c:pt>
                      <c:pt idx="12">
                        <c:v>2.4567280848687884E-2</c:v>
                      </c:pt>
                      <c:pt idx="13">
                        <c:v>5.4339557023931138E-2</c:v>
                      </c:pt>
                      <c:pt idx="14">
                        <c:v>0.10114315284376911</c:v>
                      </c:pt>
                      <c:pt idx="15">
                        <c:v>0.20594927668620969</c:v>
                      </c:pt>
                      <c:pt idx="16">
                        <c:v>0</c:v>
                      </c:pt>
                      <c:pt idx="17">
                        <c:v>0</c:v>
                      </c:pt>
                      <c:pt idx="18">
                        <c:v>0</c:v>
                      </c:pt>
                      <c:pt idx="19">
                        <c:v>0</c:v>
                      </c:pt>
                      <c:pt idx="20">
                        <c:v>0</c:v>
                      </c:pt>
                      <c:pt idx="21">
                        <c:v>0</c:v>
                      </c:pt>
                      <c:pt idx="22">
                        <c:v>0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C-36A8-4BE7-890E-1B7D61479A95}"/>
                  </c:ext>
                </c:extLst>
              </c15:ser>
            </c15:filteredLineSeries>
            <c15:filteredLine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'Quarterly data_corr'!$G$28</c15:sqref>
                        </c15:formulaRef>
                      </c:ext>
                    </c:extLst>
                    <c:strCache>
                      <c:ptCount val="1"/>
                      <c:pt idx="0">
                        <c:v>NRT and Vape</c:v>
                      </c:pt>
                    </c:strCache>
                  </c:strRef>
                </c:tx>
                <c:spPr>
                  <a:ln w="28575" cap="rnd">
                    <a:solidFill>
                      <a:schemeClr val="accent5">
                        <a:tint val="93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'Quarterly data_corr'!$A$29:$B$51</c15:sqref>
                        </c15:formulaRef>
                      </c:ext>
                    </c:extLst>
                    <c:strCache>
                      <c:ptCount val="23"/>
                      <c:pt idx="0">
                        <c:v>2020-21 (Q1)</c:v>
                      </c:pt>
                      <c:pt idx="1">
                        <c:v>2020-21 (Q2)</c:v>
                      </c:pt>
                      <c:pt idx="2">
                        <c:v>2020-21 (Q3)</c:v>
                      </c:pt>
                      <c:pt idx="3">
                        <c:v>2020-21 (Q4)</c:v>
                      </c:pt>
                      <c:pt idx="4">
                        <c:v>2021-22 (Q1)</c:v>
                      </c:pt>
                      <c:pt idx="5">
                        <c:v>2021-22 (Q2)</c:v>
                      </c:pt>
                      <c:pt idx="6">
                        <c:v>2021-22 (Q3)</c:v>
                      </c:pt>
                      <c:pt idx="7">
                        <c:v>2021-22 (Q4)</c:v>
                      </c:pt>
                      <c:pt idx="8">
                        <c:v>2022-23 (Q1)</c:v>
                      </c:pt>
                      <c:pt idx="9">
                        <c:v>2022-23 (Q2)</c:v>
                      </c:pt>
                      <c:pt idx="10">
                        <c:v>2022-23 (Q3)</c:v>
                      </c:pt>
                      <c:pt idx="11">
                        <c:v>2022-23 (Q4)</c:v>
                      </c:pt>
                      <c:pt idx="12">
                        <c:v>2023-24 (Q1)</c:v>
                      </c:pt>
                      <c:pt idx="13">
                        <c:v>2023-24 (Q2)</c:v>
                      </c:pt>
                      <c:pt idx="14">
                        <c:v>2023-24 (Q3)</c:v>
                      </c:pt>
                      <c:pt idx="15">
                        <c:v>2023-24 (Q4)</c:v>
                      </c:pt>
                      <c:pt idx="16">
                        <c:v>2024-25 (Q1)</c:v>
                      </c:pt>
                      <c:pt idx="17">
                        <c:v>2024-25 (Q2)</c:v>
                      </c:pt>
                      <c:pt idx="18">
                        <c:v>2024-25 (Q3)</c:v>
                      </c:pt>
                      <c:pt idx="19">
                        <c:v>2024-25 (Q4)</c:v>
                      </c:pt>
                      <c:pt idx="20">
                        <c:v>2025-26  (Q1)</c:v>
                      </c:pt>
                      <c:pt idx="21">
                        <c:v>2025-26  (Q2)</c:v>
                      </c:pt>
                      <c:pt idx="22">
                        <c:v>2025-26  (Q3)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'Quarterly data_corr'!$G$29:$G$51</c15:sqref>
                        </c15:formulaRef>
                      </c:ext>
                    </c:extLst>
                    <c:numCache>
                      <c:formatCode>0.0</c:formatCode>
                      <c:ptCount val="23"/>
                      <c:pt idx="0">
                        <c:v>2.8639683672909002</c:v>
                      </c:pt>
                      <c:pt idx="1">
                        <c:v>2.4965449600998619</c:v>
                      </c:pt>
                      <c:pt idx="2">
                        <c:v>2.5095222024010417</c:v>
                      </c:pt>
                      <c:pt idx="3">
                        <c:v>3.7589424294863791</c:v>
                      </c:pt>
                      <c:pt idx="4">
                        <c:v>4.4803587671609586</c:v>
                      </c:pt>
                      <c:pt idx="5">
                        <c:v>6.4048744212824138</c:v>
                      </c:pt>
                      <c:pt idx="6">
                        <c:v>7.1690164444550826</c:v>
                      </c:pt>
                      <c:pt idx="7">
                        <c:v>8.4406143991909133</c:v>
                      </c:pt>
                      <c:pt idx="8">
                        <c:v>7.1875843454790829</c:v>
                      </c:pt>
                      <c:pt idx="9">
                        <c:v>8.4108698862797215</c:v>
                      </c:pt>
                      <c:pt idx="10">
                        <c:v>8.8615888615888618</c:v>
                      </c:pt>
                      <c:pt idx="11">
                        <c:v>10.307185468791737</c:v>
                      </c:pt>
                      <c:pt idx="12">
                        <c:v>12.54718034617532</c:v>
                      </c:pt>
                      <c:pt idx="13">
                        <c:v>10.783141695828895</c:v>
                      </c:pt>
                      <c:pt idx="14">
                        <c:v>9.9402549748318201</c:v>
                      </c:pt>
                      <c:pt idx="15">
                        <c:v>10.337324984636849</c:v>
                      </c:pt>
                      <c:pt idx="16">
                        <c:v>13.390509133123269</c:v>
                      </c:pt>
                      <c:pt idx="17">
                        <c:v>11.076078431372549</c:v>
                      </c:pt>
                      <c:pt idx="18">
                        <c:v>13.310170896456853</c:v>
                      </c:pt>
                      <c:pt idx="19">
                        <c:v>12.121412774297784</c:v>
                      </c:pt>
                      <c:pt idx="20">
                        <c:v>12.041497433959888</c:v>
                      </c:pt>
                      <c:pt idx="21">
                        <c:v>11.735203972923804</c:v>
                      </c:pt>
                      <c:pt idx="22">
                        <c:v>12.970909320376098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D-36A8-4BE7-890E-1B7D61479A95}"/>
                  </c:ext>
                </c:extLst>
              </c15:ser>
            </c15:filteredLineSeries>
            <c15:filteredLine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'Quarterly data_corr'!$H$28</c15:sqref>
                        </c15:formulaRef>
                      </c:ext>
                    </c:extLst>
                    <c:strCache>
                      <c:ptCount val="1"/>
                      <c:pt idx="0">
                        <c:v>Vape</c:v>
                      </c:pt>
                    </c:strCache>
                  </c:strRef>
                </c:tx>
                <c:spPr>
                  <a:ln w="28575" cap="rnd">
                    <a:solidFill>
                      <a:schemeClr val="accent5">
                        <a:tint val="77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'Quarterly data_corr'!$A$29:$B$51</c15:sqref>
                        </c15:formulaRef>
                      </c:ext>
                    </c:extLst>
                    <c:strCache>
                      <c:ptCount val="23"/>
                      <c:pt idx="0">
                        <c:v>2020-21 (Q1)</c:v>
                      </c:pt>
                      <c:pt idx="1">
                        <c:v>2020-21 (Q2)</c:v>
                      </c:pt>
                      <c:pt idx="2">
                        <c:v>2020-21 (Q3)</c:v>
                      </c:pt>
                      <c:pt idx="3">
                        <c:v>2020-21 (Q4)</c:v>
                      </c:pt>
                      <c:pt idx="4">
                        <c:v>2021-22 (Q1)</c:v>
                      </c:pt>
                      <c:pt idx="5">
                        <c:v>2021-22 (Q2)</c:v>
                      </c:pt>
                      <c:pt idx="6">
                        <c:v>2021-22 (Q3)</c:v>
                      </c:pt>
                      <c:pt idx="7">
                        <c:v>2021-22 (Q4)</c:v>
                      </c:pt>
                      <c:pt idx="8">
                        <c:v>2022-23 (Q1)</c:v>
                      </c:pt>
                      <c:pt idx="9">
                        <c:v>2022-23 (Q2)</c:v>
                      </c:pt>
                      <c:pt idx="10">
                        <c:v>2022-23 (Q3)</c:v>
                      </c:pt>
                      <c:pt idx="11">
                        <c:v>2022-23 (Q4)</c:v>
                      </c:pt>
                      <c:pt idx="12">
                        <c:v>2023-24 (Q1)</c:v>
                      </c:pt>
                      <c:pt idx="13">
                        <c:v>2023-24 (Q2)</c:v>
                      </c:pt>
                      <c:pt idx="14">
                        <c:v>2023-24 (Q3)</c:v>
                      </c:pt>
                      <c:pt idx="15">
                        <c:v>2023-24 (Q4)</c:v>
                      </c:pt>
                      <c:pt idx="16">
                        <c:v>2024-25 (Q1)</c:v>
                      </c:pt>
                      <c:pt idx="17">
                        <c:v>2024-25 (Q2)</c:v>
                      </c:pt>
                      <c:pt idx="18">
                        <c:v>2024-25 (Q3)</c:v>
                      </c:pt>
                      <c:pt idx="19">
                        <c:v>2024-25 (Q4)</c:v>
                      </c:pt>
                      <c:pt idx="20">
                        <c:v>2025-26  (Q1)</c:v>
                      </c:pt>
                      <c:pt idx="21">
                        <c:v>2025-26  (Q2)</c:v>
                      </c:pt>
                      <c:pt idx="22">
                        <c:v>2025-26  (Q3)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'Quarterly data_corr'!$H$29:$H$51</c15:sqref>
                        </c15:formulaRef>
                      </c:ext>
                    </c:extLst>
                    <c:numCache>
                      <c:formatCode>0.0</c:formatCode>
                      <c:ptCount val="23"/>
                      <c:pt idx="0">
                        <c:v>2.0319622164863529</c:v>
                      </c:pt>
                      <c:pt idx="1">
                        <c:v>2.1978511880879141</c:v>
                      </c:pt>
                      <c:pt idx="2">
                        <c:v>2.1262234222072225</c:v>
                      </c:pt>
                      <c:pt idx="3">
                        <c:v>2.4744438299466576</c:v>
                      </c:pt>
                      <c:pt idx="4">
                        <c:v>1.8763353288346414</c:v>
                      </c:pt>
                      <c:pt idx="5">
                        <c:v>2.5907357209681674</c:v>
                      </c:pt>
                      <c:pt idx="6">
                        <c:v>3.1500586447088113</c:v>
                      </c:pt>
                      <c:pt idx="7">
                        <c:v>3.8663323570931927</c:v>
                      </c:pt>
                      <c:pt idx="8">
                        <c:v>3.6383265856950064</c:v>
                      </c:pt>
                      <c:pt idx="9">
                        <c:v>5.2749470782257664</c:v>
                      </c:pt>
                      <c:pt idx="10">
                        <c:v>5.5387855387855387</c:v>
                      </c:pt>
                      <c:pt idx="11">
                        <c:v>6.1579556584453741</c:v>
                      </c:pt>
                      <c:pt idx="12">
                        <c:v>7.0664433277498606</c:v>
                      </c:pt>
                      <c:pt idx="13">
                        <c:v>8.5313104527571895</c:v>
                      </c:pt>
                      <c:pt idx="14">
                        <c:v>9.4510043750294024</c:v>
                      </c:pt>
                      <c:pt idx="15">
                        <c:v>9.8672955870384822</c:v>
                      </c:pt>
                      <c:pt idx="16">
                        <c:v>19.884384846833612</c:v>
                      </c:pt>
                      <c:pt idx="17">
                        <c:v>16.536470588235293</c:v>
                      </c:pt>
                      <c:pt idx="18">
                        <c:v>15.241353768011145</c:v>
                      </c:pt>
                      <c:pt idx="19">
                        <c:v>15.980453179007032</c:v>
                      </c:pt>
                      <c:pt idx="20">
                        <c:v>15.972419004439406</c:v>
                      </c:pt>
                      <c:pt idx="21">
                        <c:v>15.791716519430285</c:v>
                      </c:pt>
                      <c:pt idx="22">
                        <c:v>16.949580362213666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E-36A8-4BE7-890E-1B7D61479A95}"/>
                  </c:ext>
                </c:extLst>
              </c15:ser>
            </c15:filteredLineSeries>
          </c:ext>
        </c:extLst>
      </c:lineChart>
      <c:catAx>
        <c:axId val="3767416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756495"/>
        <c:crosses val="autoZero"/>
        <c:auto val="1"/>
        <c:lblAlgn val="ctr"/>
        <c:lblOffset val="100"/>
        <c:noMultiLvlLbl val="0"/>
      </c:catAx>
      <c:valAx>
        <c:axId val="376756495"/>
        <c:scaling>
          <c:orientation val="minMax"/>
          <c:max val="1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%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7416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9.361362539962878E-2"/>
          <c:y val="5.1750380517503802E-2"/>
          <c:w val="0.9"/>
          <c:h val="0.17281824683856528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>
          <a:solidFill>
            <a:sysClr val="windowText" lastClr="000000"/>
          </a:solidFill>
        </a:defRPr>
      </a:pPr>
      <a:endParaRPr lang="en-US"/>
    </a:p>
  </c:txPr>
  <c:externalData r:id="rId4">
    <c:autoUpdate val="0"/>
  </c:externalData>
  <c:userShapes r:id="rId5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2"/>
          <c:order val="2"/>
          <c:tx>
            <c:strRef>
              <c:f>SES!$AD$1</c:f>
              <c:strCache>
                <c:ptCount val="1"/>
                <c:pt idx="0">
                  <c:v>Routine &amp; manual</c:v>
                </c:pt>
              </c:strCache>
            </c:strRef>
          </c:tx>
          <c:spPr>
            <a:ln w="28575" cap="rnd">
              <a:solidFill>
                <a:srgbClr val="FC5D5D"/>
              </a:solidFill>
              <a:round/>
            </a:ln>
            <a:effectLst/>
          </c:spPr>
          <c:marker>
            <c:symbol val="none"/>
          </c:marker>
          <c:cat>
            <c:strRef>
              <c:f>SES!$AA$2:$AA$24</c:f>
              <c:strCache>
                <c:ptCount val="23"/>
                <c:pt idx="0">
                  <c:v>2020-21 (Q1)</c:v>
                </c:pt>
                <c:pt idx="1">
                  <c:v>2020-21 (Q2)</c:v>
                </c:pt>
                <c:pt idx="2">
                  <c:v>2020-21 (Q3)</c:v>
                </c:pt>
                <c:pt idx="3">
                  <c:v>2020-21 (Q4)</c:v>
                </c:pt>
                <c:pt idx="4">
                  <c:v>2021-22 (Q1)</c:v>
                </c:pt>
                <c:pt idx="5">
                  <c:v>2021-22 (Q2)</c:v>
                </c:pt>
                <c:pt idx="6">
                  <c:v>2021-22 (Q3)</c:v>
                </c:pt>
                <c:pt idx="7">
                  <c:v>2021-22 (Q4)</c:v>
                </c:pt>
                <c:pt idx="8">
                  <c:v>2022-23 (Q1)</c:v>
                </c:pt>
                <c:pt idx="9">
                  <c:v>2022-23 (Q2)</c:v>
                </c:pt>
                <c:pt idx="10">
                  <c:v>2022-23 (Q3)</c:v>
                </c:pt>
                <c:pt idx="11">
                  <c:v>2022-23 (Q4)</c:v>
                </c:pt>
                <c:pt idx="12">
                  <c:v>2023-24 (Q1)</c:v>
                </c:pt>
                <c:pt idx="13">
                  <c:v>2023-24 (Q2)</c:v>
                </c:pt>
                <c:pt idx="14">
                  <c:v>2023-24 (Q3)</c:v>
                </c:pt>
                <c:pt idx="15">
                  <c:v>2023-24 (Q4)</c:v>
                </c:pt>
                <c:pt idx="16">
                  <c:v>2024-25 (Q1)</c:v>
                </c:pt>
                <c:pt idx="17">
                  <c:v>2024-25 (Q2)</c:v>
                </c:pt>
                <c:pt idx="18">
                  <c:v>2024-25 (Q3)</c:v>
                </c:pt>
                <c:pt idx="19">
                  <c:v>2024-25 (Q4)</c:v>
                </c:pt>
                <c:pt idx="20">
                  <c:v>2025-26  (Q1)</c:v>
                </c:pt>
                <c:pt idx="21">
                  <c:v>2025-26  (Q2)</c:v>
                </c:pt>
                <c:pt idx="22">
                  <c:v>2025-26  (Q3)</c:v>
                </c:pt>
              </c:strCache>
            </c:strRef>
          </c:cat>
          <c:val>
            <c:numRef>
              <c:f>SES!$AD$2:$AD$24</c:f>
              <c:numCache>
                <c:formatCode>0.0</c:formatCode>
                <c:ptCount val="23"/>
                <c:pt idx="0">
                  <c:v>28.642429567796146</c:v>
                </c:pt>
                <c:pt idx="1">
                  <c:v>27.555614997102225</c:v>
                </c:pt>
                <c:pt idx="2">
                  <c:v>26.288510679330795</c:v>
                </c:pt>
                <c:pt idx="3">
                  <c:v>26.626585552958808</c:v>
                </c:pt>
                <c:pt idx="4">
                  <c:v>26.124849279715693</c:v>
                </c:pt>
                <c:pt idx="5">
                  <c:v>25.523544510278985</c:v>
                </c:pt>
                <c:pt idx="6">
                  <c:v>24.95392201450559</c:v>
                </c:pt>
                <c:pt idx="7">
                  <c:v>26.15831946229536</c:v>
                </c:pt>
                <c:pt idx="8">
                  <c:v>25.163292847503371</c:v>
                </c:pt>
                <c:pt idx="9">
                  <c:v>24.408014571949</c:v>
                </c:pt>
                <c:pt idx="10">
                  <c:v>23.430443430443432</c:v>
                </c:pt>
                <c:pt idx="11">
                  <c:v>23.40308075861455</c:v>
                </c:pt>
                <c:pt idx="12">
                  <c:v>22.831937465103294</c:v>
                </c:pt>
                <c:pt idx="13">
                  <c:v>23.339926532918902</c:v>
                </c:pt>
                <c:pt idx="14">
                  <c:v>22.442019099590723</c:v>
                </c:pt>
                <c:pt idx="15">
                  <c:v>23.152684814562608</c:v>
                </c:pt>
                <c:pt idx="16">
                  <c:v>21.099765452865501</c:v>
                </c:pt>
                <c:pt idx="17">
                  <c:v>22.283921568627452</c:v>
                </c:pt>
                <c:pt idx="18">
                  <c:v>21.951993791996614</c:v>
                </c:pt>
                <c:pt idx="19">
                  <c:v>21.391585331938394</c:v>
                </c:pt>
                <c:pt idx="20">
                  <c:v>19.747489058908723</c:v>
                </c:pt>
                <c:pt idx="21">
                  <c:v>20.589054791601789</c:v>
                </c:pt>
                <c:pt idx="22">
                  <c:v>19.45951915188995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FA8-4B26-8BD3-D477C9BC3035}"/>
            </c:ext>
          </c:extLst>
        </c:ser>
        <c:ser>
          <c:idx val="5"/>
          <c:order val="5"/>
          <c:tx>
            <c:strRef>
              <c:f>SES!$AG$1</c:f>
              <c:strCache>
                <c:ptCount val="1"/>
                <c:pt idx="0">
                  <c:v>Never worked or unemployed for over 1 yr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SES!$AA$2:$AA$24</c:f>
              <c:strCache>
                <c:ptCount val="23"/>
                <c:pt idx="0">
                  <c:v>2020-21 (Q1)</c:v>
                </c:pt>
                <c:pt idx="1">
                  <c:v>2020-21 (Q2)</c:v>
                </c:pt>
                <c:pt idx="2">
                  <c:v>2020-21 (Q3)</c:v>
                </c:pt>
                <c:pt idx="3">
                  <c:v>2020-21 (Q4)</c:v>
                </c:pt>
                <c:pt idx="4">
                  <c:v>2021-22 (Q1)</c:v>
                </c:pt>
                <c:pt idx="5">
                  <c:v>2021-22 (Q2)</c:v>
                </c:pt>
                <c:pt idx="6">
                  <c:v>2021-22 (Q3)</c:v>
                </c:pt>
                <c:pt idx="7">
                  <c:v>2021-22 (Q4)</c:v>
                </c:pt>
                <c:pt idx="8">
                  <c:v>2022-23 (Q1)</c:v>
                </c:pt>
                <c:pt idx="9">
                  <c:v>2022-23 (Q2)</c:v>
                </c:pt>
                <c:pt idx="10">
                  <c:v>2022-23 (Q3)</c:v>
                </c:pt>
                <c:pt idx="11">
                  <c:v>2022-23 (Q4)</c:v>
                </c:pt>
                <c:pt idx="12">
                  <c:v>2023-24 (Q1)</c:v>
                </c:pt>
                <c:pt idx="13">
                  <c:v>2023-24 (Q2)</c:v>
                </c:pt>
                <c:pt idx="14">
                  <c:v>2023-24 (Q3)</c:v>
                </c:pt>
                <c:pt idx="15">
                  <c:v>2023-24 (Q4)</c:v>
                </c:pt>
                <c:pt idx="16">
                  <c:v>2024-25 (Q1)</c:v>
                </c:pt>
                <c:pt idx="17">
                  <c:v>2024-25 (Q2)</c:v>
                </c:pt>
                <c:pt idx="18">
                  <c:v>2024-25 (Q3)</c:v>
                </c:pt>
                <c:pt idx="19">
                  <c:v>2024-25 (Q4)</c:v>
                </c:pt>
                <c:pt idx="20">
                  <c:v>2025-26  (Q1)</c:v>
                </c:pt>
                <c:pt idx="21">
                  <c:v>2025-26  (Q2)</c:v>
                </c:pt>
                <c:pt idx="22">
                  <c:v>2025-26  (Q3)</c:v>
                </c:pt>
              </c:strCache>
            </c:strRef>
          </c:cat>
          <c:val>
            <c:numRef>
              <c:f>SES!$AG$2:$AG$24</c:f>
              <c:numCache>
                <c:formatCode>0.0</c:formatCode>
                <c:ptCount val="23"/>
                <c:pt idx="0">
                  <c:v>16.07721456422648</c:v>
                </c:pt>
                <c:pt idx="1">
                  <c:v>16.50171637466007</c:v>
                </c:pt>
                <c:pt idx="2">
                  <c:v>16.826575382093438</c:v>
                </c:pt>
                <c:pt idx="3">
                  <c:v>18.031149091038838</c:v>
                </c:pt>
                <c:pt idx="4">
                  <c:v>17.009709559367927</c:v>
                </c:pt>
                <c:pt idx="5">
                  <c:v>16.880562285604626</c:v>
                </c:pt>
                <c:pt idx="6">
                  <c:v>16.303229049476986</c:v>
                </c:pt>
                <c:pt idx="7">
                  <c:v>16.166958134046901</c:v>
                </c:pt>
                <c:pt idx="8">
                  <c:v>15.260458839406207</c:v>
                </c:pt>
                <c:pt idx="9">
                  <c:v>14.525180918623542</c:v>
                </c:pt>
                <c:pt idx="10">
                  <c:v>14.360594360594362</c:v>
                </c:pt>
                <c:pt idx="11">
                  <c:v>15.464339773840264</c:v>
                </c:pt>
                <c:pt idx="12">
                  <c:v>16.750418760469014</c:v>
                </c:pt>
                <c:pt idx="13">
                  <c:v>15.308540004781882</c:v>
                </c:pt>
                <c:pt idx="14">
                  <c:v>15.404337394740555</c:v>
                </c:pt>
                <c:pt idx="15">
                  <c:v>16.909432144695977</c:v>
                </c:pt>
                <c:pt idx="16">
                  <c:v>14.96126418536331</c:v>
                </c:pt>
                <c:pt idx="17">
                  <c:v>15.36156862745098</c:v>
                </c:pt>
                <c:pt idx="18">
                  <c:v>15.244881042662387</c:v>
                </c:pt>
                <c:pt idx="19">
                  <c:v>14.103905391267496</c:v>
                </c:pt>
                <c:pt idx="20">
                  <c:v>14.71930984540789</c:v>
                </c:pt>
                <c:pt idx="21">
                  <c:v>15.481946470424335</c:v>
                </c:pt>
                <c:pt idx="22">
                  <c:v>16.463683978040009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FA8-4B26-8BD3-D477C9BC3035}"/>
            </c:ext>
          </c:extLst>
        </c:ser>
        <c:ser>
          <c:idx val="7"/>
          <c:order val="7"/>
          <c:tx>
            <c:strRef>
              <c:f>SES!$AI$1</c:f>
              <c:strCache>
                <c:ptCount val="1"/>
                <c:pt idx="0">
                  <c:v>Retired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SES!$AA$2:$AA$24</c:f>
              <c:strCache>
                <c:ptCount val="23"/>
                <c:pt idx="0">
                  <c:v>2020-21 (Q1)</c:v>
                </c:pt>
                <c:pt idx="1">
                  <c:v>2020-21 (Q2)</c:v>
                </c:pt>
                <c:pt idx="2">
                  <c:v>2020-21 (Q3)</c:v>
                </c:pt>
                <c:pt idx="3">
                  <c:v>2020-21 (Q4)</c:v>
                </c:pt>
                <c:pt idx="4">
                  <c:v>2021-22 (Q1)</c:v>
                </c:pt>
                <c:pt idx="5">
                  <c:v>2021-22 (Q2)</c:v>
                </c:pt>
                <c:pt idx="6">
                  <c:v>2021-22 (Q3)</c:v>
                </c:pt>
                <c:pt idx="7">
                  <c:v>2021-22 (Q4)</c:v>
                </c:pt>
                <c:pt idx="8">
                  <c:v>2022-23 (Q1)</c:v>
                </c:pt>
                <c:pt idx="9">
                  <c:v>2022-23 (Q2)</c:v>
                </c:pt>
                <c:pt idx="10">
                  <c:v>2022-23 (Q3)</c:v>
                </c:pt>
                <c:pt idx="11">
                  <c:v>2022-23 (Q4)</c:v>
                </c:pt>
                <c:pt idx="12">
                  <c:v>2023-24 (Q1)</c:v>
                </c:pt>
                <c:pt idx="13">
                  <c:v>2023-24 (Q2)</c:v>
                </c:pt>
                <c:pt idx="14">
                  <c:v>2023-24 (Q3)</c:v>
                </c:pt>
                <c:pt idx="15">
                  <c:v>2023-24 (Q4)</c:v>
                </c:pt>
                <c:pt idx="16">
                  <c:v>2024-25 (Q1)</c:v>
                </c:pt>
                <c:pt idx="17">
                  <c:v>2024-25 (Q2)</c:v>
                </c:pt>
                <c:pt idx="18">
                  <c:v>2024-25 (Q3)</c:v>
                </c:pt>
                <c:pt idx="19">
                  <c:v>2024-25 (Q4)</c:v>
                </c:pt>
                <c:pt idx="20">
                  <c:v>2025-26  (Q1)</c:v>
                </c:pt>
                <c:pt idx="21">
                  <c:v>2025-26  (Q2)</c:v>
                </c:pt>
                <c:pt idx="22">
                  <c:v>2025-26  (Q3)</c:v>
                </c:pt>
              </c:strCache>
            </c:strRef>
          </c:cat>
          <c:val>
            <c:numRef>
              <c:f>SES!$AI$2:$AI$24</c:f>
              <c:numCache>
                <c:formatCode>0.0</c:formatCode>
                <c:ptCount val="23"/>
                <c:pt idx="0">
                  <c:v>11.417430940743587</c:v>
                </c:pt>
                <c:pt idx="1">
                  <c:v>11.38825732245553</c:v>
                </c:pt>
                <c:pt idx="2">
                  <c:v>10.944506050817223</c:v>
                </c:pt>
                <c:pt idx="3">
                  <c:v>10.914670044422243</c:v>
                </c:pt>
                <c:pt idx="4">
                  <c:v>11.598586931229244</c:v>
                </c:pt>
                <c:pt idx="5">
                  <c:v>13.164775589512317</c:v>
                </c:pt>
                <c:pt idx="6">
                  <c:v>13.495464011298083</c:v>
                </c:pt>
                <c:pt idx="7">
                  <c:v>12.789448178504456</c:v>
                </c:pt>
                <c:pt idx="8">
                  <c:v>14.620782726045883</c:v>
                </c:pt>
                <c:pt idx="9">
                  <c:v>14.355338945502879</c:v>
                </c:pt>
                <c:pt idx="10">
                  <c:v>14.288054288054289</c:v>
                </c:pt>
                <c:pt idx="11">
                  <c:v>14.757367999287684</c:v>
                </c:pt>
                <c:pt idx="12">
                  <c:v>15.524288107202681</c:v>
                </c:pt>
                <c:pt idx="13">
                  <c:v>14.921642358771493</c:v>
                </c:pt>
                <c:pt idx="14">
                  <c:v>15.425506891847391</c:v>
                </c:pt>
                <c:pt idx="15">
                  <c:v>14.378249098971915</c:v>
                </c:pt>
                <c:pt idx="16">
                  <c:v>14.245776966997559</c:v>
                </c:pt>
                <c:pt idx="17">
                  <c:v>14.980392156862745</c:v>
                </c:pt>
                <c:pt idx="18">
                  <c:v>15.31366289836158</c:v>
                </c:pt>
                <c:pt idx="19">
                  <c:v>14.28930884242031</c:v>
                </c:pt>
                <c:pt idx="20">
                  <c:v>14.5492900097604</c:v>
                </c:pt>
                <c:pt idx="21">
                  <c:v>15.245931194991231</c:v>
                </c:pt>
                <c:pt idx="22">
                  <c:v>15.192149933741403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FA8-4B26-8BD3-D477C9BC3035}"/>
            </c:ext>
          </c:extLst>
        </c:ser>
        <c:ser>
          <c:idx val="8"/>
          <c:order val="8"/>
          <c:tx>
            <c:strRef>
              <c:f>SES!$AJ$1</c:f>
              <c:strCache>
                <c:ptCount val="1"/>
                <c:pt idx="0">
                  <c:v>Sick/disabled and unable to work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SES!$AA$2:$AA$24</c:f>
              <c:strCache>
                <c:ptCount val="23"/>
                <c:pt idx="0">
                  <c:v>2020-21 (Q1)</c:v>
                </c:pt>
                <c:pt idx="1">
                  <c:v>2020-21 (Q2)</c:v>
                </c:pt>
                <c:pt idx="2">
                  <c:v>2020-21 (Q3)</c:v>
                </c:pt>
                <c:pt idx="3">
                  <c:v>2020-21 (Q4)</c:v>
                </c:pt>
                <c:pt idx="4">
                  <c:v>2021-22 (Q1)</c:v>
                </c:pt>
                <c:pt idx="5">
                  <c:v>2021-22 (Q2)</c:v>
                </c:pt>
                <c:pt idx="6">
                  <c:v>2021-22 (Q3)</c:v>
                </c:pt>
                <c:pt idx="7">
                  <c:v>2021-22 (Q4)</c:v>
                </c:pt>
                <c:pt idx="8">
                  <c:v>2022-23 (Q1)</c:v>
                </c:pt>
                <c:pt idx="9">
                  <c:v>2022-23 (Q2)</c:v>
                </c:pt>
                <c:pt idx="10">
                  <c:v>2022-23 (Q3)</c:v>
                </c:pt>
                <c:pt idx="11">
                  <c:v>2022-23 (Q4)</c:v>
                </c:pt>
                <c:pt idx="12">
                  <c:v>2023-24 (Q1)</c:v>
                </c:pt>
                <c:pt idx="13">
                  <c:v>2023-24 (Q2)</c:v>
                </c:pt>
                <c:pt idx="14">
                  <c:v>2023-24 (Q3)</c:v>
                </c:pt>
                <c:pt idx="15">
                  <c:v>2023-24 (Q4)</c:v>
                </c:pt>
                <c:pt idx="16">
                  <c:v>2024-25 (Q1)</c:v>
                </c:pt>
                <c:pt idx="17">
                  <c:v>2024-25 (Q2)</c:v>
                </c:pt>
                <c:pt idx="18">
                  <c:v>2024-25 (Q3)</c:v>
                </c:pt>
                <c:pt idx="19">
                  <c:v>2024-25 (Q4)</c:v>
                </c:pt>
                <c:pt idx="20">
                  <c:v>2025-26  (Q1)</c:v>
                </c:pt>
                <c:pt idx="21">
                  <c:v>2025-26  (Q2)</c:v>
                </c:pt>
                <c:pt idx="22">
                  <c:v>2025-26  (Q3)</c:v>
                </c:pt>
              </c:strCache>
            </c:strRef>
          </c:cat>
          <c:val>
            <c:numRef>
              <c:f>SES!$AJ$2:$AJ$24</c:f>
              <c:numCache>
                <c:formatCode>0.0</c:formatCode>
                <c:ptCount val="23"/>
                <c:pt idx="0">
                  <c:v>10.516777417760448</c:v>
                </c:pt>
                <c:pt idx="1">
                  <c:v>10.066425928402657</c:v>
                </c:pt>
                <c:pt idx="2">
                  <c:v>10.522636324188806</c:v>
                </c:pt>
                <c:pt idx="3">
                  <c:v>10.422278914598683</c:v>
                </c:pt>
                <c:pt idx="4">
                  <c:v>11.226281386838153</c:v>
                </c:pt>
                <c:pt idx="5">
                  <c:v>11.708686161153357</c:v>
                </c:pt>
                <c:pt idx="6">
                  <c:v>11.503937573305887</c:v>
                </c:pt>
                <c:pt idx="7">
                  <c:v>11.803375402962432</c:v>
                </c:pt>
                <c:pt idx="8">
                  <c:v>12.855600539811066</c:v>
                </c:pt>
                <c:pt idx="9">
                  <c:v>11.943090631615222</c:v>
                </c:pt>
                <c:pt idx="10">
                  <c:v>12.366912366912366</c:v>
                </c:pt>
                <c:pt idx="11">
                  <c:v>13.058498797969905</c:v>
                </c:pt>
                <c:pt idx="12">
                  <c:v>13.293132328308207</c:v>
                </c:pt>
                <c:pt idx="13">
                  <c:v>13.897885104440629</c:v>
                </c:pt>
                <c:pt idx="14">
                  <c:v>13.927176929952486</c:v>
                </c:pt>
                <c:pt idx="15">
                  <c:v>12.938265043432045</c:v>
                </c:pt>
                <c:pt idx="16">
                  <c:v>13.155961998625884</c:v>
                </c:pt>
                <c:pt idx="17">
                  <c:v>13.792941176470588</c:v>
                </c:pt>
                <c:pt idx="18">
                  <c:v>13.819862083561135</c:v>
                </c:pt>
                <c:pt idx="19">
                  <c:v>12.427328468699924</c:v>
                </c:pt>
                <c:pt idx="20">
                  <c:v>13.078933282957086</c:v>
                </c:pt>
                <c:pt idx="21">
                  <c:v>13.572517332371788</c:v>
                </c:pt>
                <c:pt idx="22">
                  <c:v>13.571969457941565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FA8-4B26-8BD3-D477C9BC3035}"/>
            </c:ext>
          </c:extLst>
        </c:ser>
        <c:ser>
          <c:idx val="9"/>
          <c:order val="9"/>
          <c:tx>
            <c:strRef>
              <c:f>SES!$AK$1</c:f>
              <c:strCache>
                <c:ptCount val="1"/>
                <c:pt idx="0">
                  <c:v>Unable to code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SES!$AA$2:$AA$24</c:f>
              <c:strCache>
                <c:ptCount val="23"/>
                <c:pt idx="0">
                  <c:v>2020-21 (Q1)</c:v>
                </c:pt>
                <c:pt idx="1">
                  <c:v>2020-21 (Q2)</c:v>
                </c:pt>
                <c:pt idx="2">
                  <c:v>2020-21 (Q3)</c:v>
                </c:pt>
                <c:pt idx="3">
                  <c:v>2020-21 (Q4)</c:v>
                </c:pt>
                <c:pt idx="4">
                  <c:v>2021-22 (Q1)</c:v>
                </c:pt>
                <c:pt idx="5">
                  <c:v>2021-22 (Q2)</c:v>
                </c:pt>
                <c:pt idx="6">
                  <c:v>2021-22 (Q3)</c:v>
                </c:pt>
                <c:pt idx="7">
                  <c:v>2021-22 (Q4)</c:v>
                </c:pt>
                <c:pt idx="8">
                  <c:v>2022-23 (Q1)</c:v>
                </c:pt>
                <c:pt idx="9">
                  <c:v>2022-23 (Q2)</c:v>
                </c:pt>
                <c:pt idx="10">
                  <c:v>2022-23 (Q3)</c:v>
                </c:pt>
                <c:pt idx="11">
                  <c:v>2022-23 (Q4)</c:v>
                </c:pt>
                <c:pt idx="12">
                  <c:v>2023-24 (Q1)</c:v>
                </c:pt>
                <c:pt idx="13">
                  <c:v>2023-24 (Q2)</c:v>
                </c:pt>
                <c:pt idx="14">
                  <c:v>2023-24 (Q3)</c:v>
                </c:pt>
                <c:pt idx="15">
                  <c:v>2023-24 (Q4)</c:v>
                </c:pt>
                <c:pt idx="16">
                  <c:v>2024-25 (Q1)</c:v>
                </c:pt>
                <c:pt idx="17">
                  <c:v>2024-25 (Q2)</c:v>
                </c:pt>
                <c:pt idx="18">
                  <c:v>2024-25 (Q3)</c:v>
                </c:pt>
                <c:pt idx="19">
                  <c:v>2024-25 (Q4)</c:v>
                </c:pt>
                <c:pt idx="20">
                  <c:v>2025-26  (Q1)</c:v>
                </c:pt>
                <c:pt idx="21">
                  <c:v>2025-26  (Q2)</c:v>
                </c:pt>
                <c:pt idx="22">
                  <c:v>2025-26  (Q3)</c:v>
                </c:pt>
              </c:strCache>
            </c:strRef>
          </c:cat>
          <c:val>
            <c:numRef>
              <c:f>SES!$AK$2:$AK$24</c:f>
              <c:numCache>
                <c:formatCode>0.0</c:formatCode>
                <c:ptCount val="23"/>
                <c:pt idx="0">
                  <c:v>8.8610028008127859</c:v>
                </c:pt>
                <c:pt idx="1">
                  <c:v>9.1859480183674371</c:v>
                </c:pt>
                <c:pt idx="2">
                  <c:v>10.25505038329878</c:v>
                </c:pt>
                <c:pt idx="3">
                  <c:v>8.0620127379444444</c:v>
                </c:pt>
                <c:pt idx="4">
                  <c:v>10.092441774374379</c:v>
                </c:pt>
                <c:pt idx="5">
                  <c:v>10.588432844771752</c:v>
                </c:pt>
                <c:pt idx="6">
                  <c:v>11.013236948560213</c:v>
                </c:pt>
                <c:pt idx="7">
                  <c:v>10.457006805587746</c:v>
                </c:pt>
                <c:pt idx="8">
                  <c:v>11.713900134952766</c:v>
                </c:pt>
                <c:pt idx="9">
                  <c:v>12.96706542608182</c:v>
                </c:pt>
                <c:pt idx="10">
                  <c:v>13.8996138996139</c:v>
                </c:pt>
                <c:pt idx="11">
                  <c:v>11.416614727094649</c:v>
                </c:pt>
                <c:pt idx="12">
                  <c:v>10.610831937465104</c:v>
                </c:pt>
                <c:pt idx="13">
                  <c:v>10.767926619862195</c:v>
                </c:pt>
                <c:pt idx="14">
                  <c:v>10.255445265089147</c:v>
                </c:pt>
                <c:pt idx="15">
                  <c:v>10.990051321231045</c:v>
                </c:pt>
                <c:pt idx="16">
                  <c:v>16.738136416404085</c:v>
                </c:pt>
                <c:pt idx="17">
                  <c:v>12.12078431372549</c:v>
                </c:pt>
                <c:pt idx="18">
                  <c:v>12.125006613639972</c:v>
                </c:pt>
                <c:pt idx="19">
                  <c:v>14.019149527883354</c:v>
                </c:pt>
                <c:pt idx="20">
                  <c:v>13.878656213595288</c:v>
                </c:pt>
                <c:pt idx="21">
                  <c:v>11.566387491190403</c:v>
                </c:pt>
                <c:pt idx="22">
                  <c:v>12.567047390673313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FA8-4B26-8BD3-D477C9BC3035}"/>
            </c:ext>
          </c:extLst>
        </c:ser>
        <c:ser>
          <c:idx val="11"/>
          <c:order val="10"/>
          <c:tx>
            <c:strRef>
              <c:f>SES!$AM$1</c:f>
              <c:strCache>
                <c:ptCount val="1"/>
                <c:pt idx="0">
                  <c:v>Managerial/professional/intermediate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SES!$AA$2:$AA$24</c:f>
              <c:strCache>
                <c:ptCount val="23"/>
                <c:pt idx="0">
                  <c:v>2020-21 (Q1)</c:v>
                </c:pt>
                <c:pt idx="1">
                  <c:v>2020-21 (Q2)</c:v>
                </c:pt>
                <c:pt idx="2">
                  <c:v>2020-21 (Q3)</c:v>
                </c:pt>
                <c:pt idx="3">
                  <c:v>2020-21 (Q4)</c:v>
                </c:pt>
                <c:pt idx="4">
                  <c:v>2021-22 (Q1)</c:v>
                </c:pt>
                <c:pt idx="5">
                  <c:v>2021-22 (Q2)</c:v>
                </c:pt>
                <c:pt idx="6">
                  <c:v>2021-22 (Q3)</c:v>
                </c:pt>
                <c:pt idx="7">
                  <c:v>2021-22 (Q4)</c:v>
                </c:pt>
                <c:pt idx="8">
                  <c:v>2022-23 (Q1)</c:v>
                </c:pt>
                <c:pt idx="9">
                  <c:v>2022-23 (Q2)</c:v>
                </c:pt>
                <c:pt idx="10">
                  <c:v>2022-23 (Q3)</c:v>
                </c:pt>
                <c:pt idx="11">
                  <c:v>2022-23 (Q4)</c:v>
                </c:pt>
                <c:pt idx="12">
                  <c:v>2023-24 (Q1)</c:v>
                </c:pt>
                <c:pt idx="13">
                  <c:v>2023-24 (Q2)</c:v>
                </c:pt>
                <c:pt idx="14">
                  <c:v>2023-24 (Q3)</c:v>
                </c:pt>
                <c:pt idx="15">
                  <c:v>2023-24 (Q4)</c:v>
                </c:pt>
                <c:pt idx="16">
                  <c:v>2024-25 (Q1)</c:v>
                </c:pt>
                <c:pt idx="17">
                  <c:v>2024-25 (Q2)</c:v>
                </c:pt>
                <c:pt idx="18">
                  <c:v>2024-25 (Q3)</c:v>
                </c:pt>
                <c:pt idx="19">
                  <c:v>2024-25 (Q4)</c:v>
                </c:pt>
                <c:pt idx="20">
                  <c:v>2025-26  (Q1)</c:v>
                </c:pt>
                <c:pt idx="21">
                  <c:v>2025-26  (Q2)</c:v>
                </c:pt>
                <c:pt idx="22">
                  <c:v>2025-26  (Q3)</c:v>
                </c:pt>
              </c:strCache>
            </c:strRef>
          </c:cat>
          <c:val>
            <c:numRef>
              <c:f>SES!$AM$2:$AM$24</c:f>
              <c:numCache>
                <c:formatCode>0.0</c:formatCode>
                <c:ptCount val="23"/>
                <c:pt idx="0">
                  <c:v>18.787412817837335</c:v>
                </c:pt>
                <c:pt idx="1">
                  <c:v>19.526548080781062</c:v>
                </c:pt>
                <c:pt idx="2">
                  <c:v>19.343329636950966</c:v>
                </c:pt>
                <c:pt idx="3">
                  <c:v>19.973953222842667</c:v>
                </c:pt>
                <c:pt idx="4">
                  <c:v>18.223933323461594</c:v>
                </c:pt>
                <c:pt idx="5">
                  <c:v>17.084462782162305</c:v>
                </c:pt>
                <c:pt idx="6">
                  <c:v>17.071594417981188</c:v>
                </c:pt>
                <c:pt idx="7">
                  <c:v>17.186742799351048</c:v>
                </c:pt>
                <c:pt idx="8">
                  <c:v>15.481781376518221</c:v>
                </c:pt>
                <c:pt idx="9">
                  <c:v>17.289420568109094</c:v>
                </c:pt>
                <c:pt idx="10">
                  <c:v>16.796536796536795</c:v>
                </c:pt>
                <c:pt idx="11">
                  <c:v>17.075950494167927</c:v>
                </c:pt>
                <c:pt idx="12">
                  <c:v>16.236739251814626</c:v>
                </c:pt>
                <c:pt idx="13">
                  <c:v>16.477927271936878</c:v>
                </c:pt>
                <c:pt idx="14">
                  <c:v>17.707108246695206</c:v>
                </c:pt>
                <c:pt idx="15">
                  <c:v>16.721752561909348</c:v>
                </c:pt>
                <c:pt idx="16">
                  <c:v>15.446942595181124</c:v>
                </c:pt>
                <c:pt idx="17">
                  <c:v>16.853333333333332</c:v>
                </c:pt>
                <c:pt idx="18">
                  <c:v>17.049082026772016</c:v>
                </c:pt>
                <c:pt idx="19">
                  <c:v>19.16541960773927</c:v>
                </c:pt>
                <c:pt idx="20">
                  <c:v>19.067409716318757</c:v>
                </c:pt>
                <c:pt idx="21">
                  <c:v>18.545228066149836</c:v>
                </c:pt>
                <c:pt idx="22">
                  <c:v>18.143812709030101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FA8-4B26-8BD3-D477C9BC30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25473039"/>
        <c:axId val="525472559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SES!$AB$1</c15:sqref>
                        </c15:formulaRef>
                      </c:ext>
                    </c:extLst>
                    <c:strCache>
                      <c:ptCount val="1"/>
                      <c:pt idx="0">
                        <c:v>Managerial &amp; professional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>
                      <c:ext uri="{02D57815-91ED-43cb-92C2-25804820EDAC}">
                        <c15:formulaRef>
                          <c15:sqref>SES!$AA$2:$AA$24</c15:sqref>
                        </c15:formulaRef>
                      </c:ext>
                    </c:extLst>
                    <c:strCache>
                      <c:ptCount val="23"/>
                      <c:pt idx="0">
                        <c:v>2020-21 (Q1)</c:v>
                      </c:pt>
                      <c:pt idx="1">
                        <c:v>2020-21 (Q2)</c:v>
                      </c:pt>
                      <c:pt idx="2">
                        <c:v>2020-21 (Q3)</c:v>
                      </c:pt>
                      <c:pt idx="3">
                        <c:v>2020-21 (Q4)</c:v>
                      </c:pt>
                      <c:pt idx="4">
                        <c:v>2021-22 (Q1)</c:v>
                      </c:pt>
                      <c:pt idx="5">
                        <c:v>2021-22 (Q2)</c:v>
                      </c:pt>
                      <c:pt idx="6">
                        <c:v>2021-22 (Q3)</c:v>
                      </c:pt>
                      <c:pt idx="7">
                        <c:v>2021-22 (Q4)</c:v>
                      </c:pt>
                      <c:pt idx="8">
                        <c:v>2022-23 (Q1)</c:v>
                      </c:pt>
                      <c:pt idx="9">
                        <c:v>2022-23 (Q2)</c:v>
                      </c:pt>
                      <c:pt idx="10">
                        <c:v>2022-23 (Q3)</c:v>
                      </c:pt>
                      <c:pt idx="11">
                        <c:v>2022-23 (Q4)</c:v>
                      </c:pt>
                      <c:pt idx="12">
                        <c:v>2023-24 (Q1)</c:v>
                      </c:pt>
                      <c:pt idx="13">
                        <c:v>2023-24 (Q2)</c:v>
                      </c:pt>
                      <c:pt idx="14">
                        <c:v>2023-24 (Q3)</c:v>
                      </c:pt>
                      <c:pt idx="15">
                        <c:v>2023-24 (Q4)</c:v>
                      </c:pt>
                      <c:pt idx="16">
                        <c:v>2024-25 (Q1)</c:v>
                      </c:pt>
                      <c:pt idx="17">
                        <c:v>2024-25 (Q2)</c:v>
                      </c:pt>
                      <c:pt idx="18">
                        <c:v>2024-25 (Q3)</c:v>
                      </c:pt>
                      <c:pt idx="19">
                        <c:v>2024-25 (Q4)</c:v>
                      </c:pt>
                      <c:pt idx="20">
                        <c:v>2025-26  (Q1)</c:v>
                      </c:pt>
                      <c:pt idx="21">
                        <c:v>2025-26  (Q2)</c:v>
                      </c:pt>
                      <c:pt idx="22">
                        <c:v>2025-26  (Q3)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SES!$AB$2:$AB$24</c15:sqref>
                        </c15:formulaRef>
                      </c:ext>
                    </c:extLst>
                    <c:numCache>
                      <c:formatCode>0.0</c:formatCode>
                      <c:ptCount val="23"/>
                      <c:pt idx="0">
                        <c:v>10.041737602284584</c:v>
                      </c:pt>
                      <c:pt idx="1">
                        <c:v>10.108778030404352</c:v>
                      </c:pt>
                      <c:pt idx="2">
                        <c:v>9.8886263921700976</c:v>
                      </c:pt>
                      <c:pt idx="3">
                        <c:v>10.634577988689276</c:v>
                      </c:pt>
                      <c:pt idx="4">
                        <c:v>9.4430224441012847</c:v>
                      </c:pt>
                      <c:pt idx="5">
                        <c:v>8.782114328207836</c:v>
                      </c:pt>
                      <c:pt idx="6">
                        <c:v>8.6411183186921043</c:v>
                      </c:pt>
                      <c:pt idx="7">
                        <c:v>9.0221444975874938</c:v>
                      </c:pt>
                      <c:pt idx="8">
                        <c:v>8.0107962213225381</c:v>
                      </c:pt>
                      <c:pt idx="9">
                        <c:v>9.4028454684192386</c:v>
                      </c:pt>
                      <c:pt idx="10">
                        <c:v>9.0487890487890486</c:v>
                      </c:pt>
                      <c:pt idx="11">
                        <c:v>9.1283055827619979</c:v>
                      </c:pt>
                      <c:pt idx="12">
                        <c:v>8.8531546621998878</c:v>
                      </c:pt>
                      <c:pt idx="13">
                        <c:v>9.4420414284782748</c:v>
                      </c:pt>
                      <c:pt idx="14">
                        <c:v>9.6133038528484729</c:v>
                      </c:pt>
                      <c:pt idx="15">
                        <c:v>9.294291551097011</c:v>
                      </c:pt>
                      <c:pt idx="16">
                        <c:v>8.2470563150039098</c:v>
                      </c:pt>
                      <c:pt idx="17">
                        <c:v>9.6141176470588228</c:v>
                      </c:pt>
                      <c:pt idx="18">
                        <c:v>10.045678206733568</c:v>
                      </c:pt>
                      <c:pt idx="19">
                        <c:v>11.159963449033917</c:v>
                      </c:pt>
                      <c:pt idx="20">
                        <c:v>11.136299234910739</c:v>
                      </c:pt>
                      <c:pt idx="21">
                        <c:v>10.969793322734498</c:v>
                      </c:pt>
                      <c:pt idx="22">
                        <c:v>10.309522307061274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7-DFA8-4B26-8BD3-D477C9BC3035}"/>
                  </c:ext>
                </c:extLst>
              </c15:ser>
            </c15:filteredLineSeries>
            <c15:filteredLine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SES!$AC$1</c15:sqref>
                        </c15:formulaRef>
                      </c:ext>
                    </c:extLst>
                    <c:strCache>
                      <c:ptCount val="1"/>
                      <c:pt idx="0">
                        <c:v>Intermediate</c:v>
                      </c:pt>
                    </c:strCache>
                  </c:strRef>
                </c:tx>
                <c:spPr>
                  <a:ln w="28575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SES!$AA$2:$AA$24</c15:sqref>
                        </c15:formulaRef>
                      </c:ext>
                    </c:extLst>
                    <c:strCache>
                      <c:ptCount val="23"/>
                      <c:pt idx="0">
                        <c:v>2020-21 (Q1)</c:v>
                      </c:pt>
                      <c:pt idx="1">
                        <c:v>2020-21 (Q2)</c:v>
                      </c:pt>
                      <c:pt idx="2">
                        <c:v>2020-21 (Q3)</c:v>
                      </c:pt>
                      <c:pt idx="3">
                        <c:v>2020-21 (Q4)</c:v>
                      </c:pt>
                      <c:pt idx="4">
                        <c:v>2021-22 (Q1)</c:v>
                      </c:pt>
                      <c:pt idx="5">
                        <c:v>2021-22 (Q2)</c:v>
                      </c:pt>
                      <c:pt idx="6">
                        <c:v>2021-22 (Q3)</c:v>
                      </c:pt>
                      <c:pt idx="7">
                        <c:v>2021-22 (Q4)</c:v>
                      </c:pt>
                      <c:pt idx="8">
                        <c:v>2022-23 (Q1)</c:v>
                      </c:pt>
                      <c:pt idx="9">
                        <c:v>2022-23 (Q2)</c:v>
                      </c:pt>
                      <c:pt idx="10">
                        <c:v>2022-23 (Q3)</c:v>
                      </c:pt>
                      <c:pt idx="11">
                        <c:v>2022-23 (Q4)</c:v>
                      </c:pt>
                      <c:pt idx="12">
                        <c:v>2023-24 (Q1)</c:v>
                      </c:pt>
                      <c:pt idx="13">
                        <c:v>2023-24 (Q2)</c:v>
                      </c:pt>
                      <c:pt idx="14">
                        <c:v>2023-24 (Q3)</c:v>
                      </c:pt>
                      <c:pt idx="15">
                        <c:v>2023-24 (Q4)</c:v>
                      </c:pt>
                      <c:pt idx="16">
                        <c:v>2024-25 (Q1)</c:v>
                      </c:pt>
                      <c:pt idx="17">
                        <c:v>2024-25 (Q2)</c:v>
                      </c:pt>
                      <c:pt idx="18">
                        <c:v>2024-25 (Q3)</c:v>
                      </c:pt>
                      <c:pt idx="19">
                        <c:v>2024-25 (Q4)</c:v>
                      </c:pt>
                      <c:pt idx="20">
                        <c:v>2025-26  (Q1)</c:v>
                      </c:pt>
                      <c:pt idx="21">
                        <c:v>2025-26  (Q2)</c:v>
                      </c:pt>
                      <c:pt idx="22">
                        <c:v>2025-26  (Q3)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SES!$AC$2:$AC$24</c15:sqref>
                        </c15:formulaRef>
                      </c:ext>
                    </c:extLst>
                    <c:numCache>
                      <c:formatCode>0.0</c:formatCode>
                      <c:ptCount val="23"/>
                      <c:pt idx="0">
                        <c:v>8.7456752155527493</c:v>
                      </c:pt>
                      <c:pt idx="1">
                        <c:v>9.4177700503767117</c:v>
                      </c:pt>
                      <c:pt idx="2">
                        <c:v>9.4547032447808679</c:v>
                      </c:pt>
                      <c:pt idx="3">
                        <c:v>9.3393752341533904</c:v>
                      </c:pt>
                      <c:pt idx="4">
                        <c:v>8.7809108793603112</c:v>
                      </c:pt>
                      <c:pt idx="5">
                        <c:v>8.3023484539544707</c:v>
                      </c:pt>
                      <c:pt idx="6">
                        <c:v>8.4304760992890824</c:v>
                      </c:pt>
                      <c:pt idx="7">
                        <c:v>8.1645983017635544</c:v>
                      </c:pt>
                      <c:pt idx="8">
                        <c:v>7.4709851551956818</c:v>
                      </c:pt>
                      <c:pt idx="9">
                        <c:v>7.8865750996898534</c:v>
                      </c:pt>
                      <c:pt idx="10">
                        <c:v>7.7477477477477477</c:v>
                      </c:pt>
                      <c:pt idx="11">
                        <c:v>7.9476449114059298</c:v>
                      </c:pt>
                      <c:pt idx="12">
                        <c:v>7.3835845896147401</c:v>
                      </c:pt>
                      <c:pt idx="13">
                        <c:v>7.0358858434586047</c:v>
                      </c:pt>
                      <c:pt idx="14">
                        <c:v>8.0938043938467334</c:v>
                      </c:pt>
                      <c:pt idx="15">
                        <c:v>7.4274610108123378</c:v>
                      </c:pt>
                      <c:pt idx="16">
                        <c:v>7.1998862801772132</c:v>
                      </c:pt>
                      <c:pt idx="17">
                        <c:v>7.2392156862745098</c:v>
                      </c:pt>
                      <c:pt idx="18">
                        <c:v>7.0034038200384483</c:v>
                      </c:pt>
                      <c:pt idx="19">
                        <c:v>8.0054561587053534</c:v>
                      </c:pt>
                      <c:pt idx="20">
                        <c:v>7.931110481408016</c:v>
                      </c:pt>
                      <c:pt idx="21">
                        <c:v>7.5754347434153377</c:v>
                      </c:pt>
                      <c:pt idx="22">
                        <c:v>7.8342904019688273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DFA8-4B26-8BD3-D477C9BC3035}"/>
                  </c:ext>
                </c:extLst>
              </c15:ser>
            </c15:filteredLineSeries>
            <c15:filteredLine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SES!$AE$1</c15:sqref>
                        </c15:formulaRef>
                      </c:ext>
                    </c:extLst>
                    <c:strCache>
                      <c:ptCount val="1"/>
                      <c:pt idx="0">
                        <c:v>Full time students</c:v>
                      </c:pt>
                    </c:strCache>
                  </c:strRef>
                </c:tx>
                <c:spPr>
                  <a:ln w="28575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SES!$AA$2:$AA$24</c15:sqref>
                        </c15:formulaRef>
                      </c:ext>
                    </c:extLst>
                    <c:strCache>
                      <c:ptCount val="23"/>
                      <c:pt idx="0">
                        <c:v>2020-21 (Q1)</c:v>
                      </c:pt>
                      <c:pt idx="1">
                        <c:v>2020-21 (Q2)</c:v>
                      </c:pt>
                      <c:pt idx="2">
                        <c:v>2020-21 (Q3)</c:v>
                      </c:pt>
                      <c:pt idx="3">
                        <c:v>2020-21 (Q4)</c:v>
                      </c:pt>
                      <c:pt idx="4">
                        <c:v>2021-22 (Q1)</c:v>
                      </c:pt>
                      <c:pt idx="5">
                        <c:v>2021-22 (Q2)</c:v>
                      </c:pt>
                      <c:pt idx="6">
                        <c:v>2021-22 (Q3)</c:v>
                      </c:pt>
                      <c:pt idx="7">
                        <c:v>2021-22 (Q4)</c:v>
                      </c:pt>
                      <c:pt idx="8">
                        <c:v>2022-23 (Q1)</c:v>
                      </c:pt>
                      <c:pt idx="9">
                        <c:v>2022-23 (Q2)</c:v>
                      </c:pt>
                      <c:pt idx="10">
                        <c:v>2022-23 (Q3)</c:v>
                      </c:pt>
                      <c:pt idx="11">
                        <c:v>2022-23 (Q4)</c:v>
                      </c:pt>
                      <c:pt idx="12">
                        <c:v>2023-24 (Q1)</c:v>
                      </c:pt>
                      <c:pt idx="13">
                        <c:v>2023-24 (Q2)</c:v>
                      </c:pt>
                      <c:pt idx="14">
                        <c:v>2023-24 (Q3)</c:v>
                      </c:pt>
                      <c:pt idx="15">
                        <c:v>2023-24 (Q4)</c:v>
                      </c:pt>
                      <c:pt idx="16">
                        <c:v>2024-25 (Q1)</c:v>
                      </c:pt>
                      <c:pt idx="17">
                        <c:v>2024-25 (Q2)</c:v>
                      </c:pt>
                      <c:pt idx="18">
                        <c:v>2024-25 (Q3)</c:v>
                      </c:pt>
                      <c:pt idx="19">
                        <c:v>2024-25 (Q4)</c:v>
                      </c:pt>
                      <c:pt idx="20">
                        <c:v>2025-26  (Q1)</c:v>
                      </c:pt>
                      <c:pt idx="21">
                        <c:v>2025-26  (Q2)</c:v>
                      </c:pt>
                      <c:pt idx="22">
                        <c:v>2025-26  (Q3)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SES!$AE$2:$AE$24</c15:sqref>
                        </c15:formulaRef>
                      </c:ext>
                    </c:extLst>
                    <c:numCache>
                      <c:formatCode>0.0</c:formatCode>
                      <c:ptCount val="23"/>
                      <c:pt idx="0">
                        <c:v>1.422373551540447</c:v>
                      </c:pt>
                      <c:pt idx="1">
                        <c:v>1.3664125540546566</c:v>
                      </c:pt>
                      <c:pt idx="2">
                        <c:v>1.6971216431223179</c:v>
                      </c:pt>
                      <c:pt idx="3">
                        <c:v>1.4557650794783508</c:v>
                      </c:pt>
                      <c:pt idx="4">
                        <c:v>1.436337867281535</c:v>
                      </c:pt>
                      <c:pt idx="5">
                        <c:v>1.0338954590160001</c:v>
                      </c:pt>
                      <c:pt idx="6">
                        <c:v>1.5439117217607774</c:v>
                      </c:pt>
                      <c:pt idx="7">
                        <c:v>1.3505825835949516</c:v>
                      </c:pt>
                      <c:pt idx="8">
                        <c:v>1.1093117408906883</c:v>
                      </c:pt>
                      <c:pt idx="9">
                        <c:v>0.98459114852557472</c:v>
                      </c:pt>
                      <c:pt idx="10">
                        <c:v>1.1770211770211769</c:v>
                      </c:pt>
                      <c:pt idx="11">
                        <c:v>1.0524441278603864</c:v>
                      </c:pt>
                      <c:pt idx="12">
                        <c:v>1.0653266331658291</c:v>
                      </c:pt>
                      <c:pt idx="13">
                        <c:v>0.99550068467841846</c:v>
                      </c:pt>
                      <c:pt idx="14">
                        <c:v>0.98790986498565192</c:v>
                      </c:pt>
                      <c:pt idx="15">
                        <c:v>1.1642777657825243</c:v>
                      </c:pt>
                      <c:pt idx="16">
                        <c:v>0.82920704115236088</c:v>
                      </c:pt>
                      <c:pt idx="17">
                        <c:v>1.0180392156862745</c:v>
                      </c:pt>
                      <c:pt idx="18">
                        <c:v>1.0528914833953547</c:v>
                      </c:pt>
                      <c:pt idx="19">
                        <c:v>1.2660407093006316</c:v>
                      </c:pt>
                      <c:pt idx="20">
                        <c:v>1.3034854066307735</c:v>
                      </c:pt>
                      <c:pt idx="21">
                        <c:v>1.5881861242685986</c:v>
                      </c:pt>
                      <c:pt idx="22">
                        <c:v>1.3220167855114533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9-DFA8-4B26-8BD3-D477C9BC3035}"/>
                  </c:ext>
                </c:extLst>
              </c15:ser>
            </c15:filteredLineSeries>
            <c15:filteredLine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SES!$AF$1</c15:sqref>
                        </c15:formulaRef>
                      </c:ext>
                    </c:extLst>
                    <c:strCache>
                      <c:ptCount val="1"/>
                      <c:pt idx="0">
                        <c:v>Home carers (unpaid)</c:v>
                      </c:pt>
                    </c:strCache>
                  </c:strRef>
                </c:tx>
                <c:spPr>
                  <a:ln w="28575" cap="rnd">
                    <a:solidFill>
                      <a:schemeClr val="accent5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SES!$AA$2:$AA$24</c15:sqref>
                        </c15:formulaRef>
                      </c:ext>
                    </c:extLst>
                    <c:strCache>
                      <c:ptCount val="23"/>
                      <c:pt idx="0">
                        <c:v>2020-21 (Q1)</c:v>
                      </c:pt>
                      <c:pt idx="1">
                        <c:v>2020-21 (Q2)</c:v>
                      </c:pt>
                      <c:pt idx="2">
                        <c:v>2020-21 (Q3)</c:v>
                      </c:pt>
                      <c:pt idx="3">
                        <c:v>2020-21 (Q4)</c:v>
                      </c:pt>
                      <c:pt idx="4">
                        <c:v>2021-22 (Q1)</c:v>
                      </c:pt>
                      <c:pt idx="5">
                        <c:v>2021-22 (Q2)</c:v>
                      </c:pt>
                      <c:pt idx="6">
                        <c:v>2021-22 (Q3)</c:v>
                      </c:pt>
                      <c:pt idx="7">
                        <c:v>2021-22 (Q4)</c:v>
                      </c:pt>
                      <c:pt idx="8">
                        <c:v>2022-23 (Q1)</c:v>
                      </c:pt>
                      <c:pt idx="9">
                        <c:v>2022-23 (Q2)</c:v>
                      </c:pt>
                      <c:pt idx="10">
                        <c:v>2022-23 (Q3)</c:v>
                      </c:pt>
                      <c:pt idx="11">
                        <c:v>2022-23 (Q4)</c:v>
                      </c:pt>
                      <c:pt idx="12">
                        <c:v>2023-24 (Q1)</c:v>
                      </c:pt>
                      <c:pt idx="13">
                        <c:v>2023-24 (Q2)</c:v>
                      </c:pt>
                      <c:pt idx="14">
                        <c:v>2023-24 (Q3)</c:v>
                      </c:pt>
                      <c:pt idx="15">
                        <c:v>2023-24 (Q4)</c:v>
                      </c:pt>
                      <c:pt idx="16">
                        <c:v>2024-25 (Q1)</c:v>
                      </c:pt>
                      <c:pt idx="17">
                        <c:v>2024-25 (Q2)</c:v>
                      </c:pt>
                      <c:pt idx="18">
                        <c:v>2024-25 (Q3)</c:v>
                      </c:pt>
                      <c:pt idx="19">
                        <c:v>2024-25 (Q4)</c:v>
                      </c:pt>
                      <c:pt idx="20">
                        <c:v>2025-26  (Q1)</c:v>
                      </c:pt>
                      <c:pt idx="21">
                        <c:v>2025-26  (Q2)</c:v>
                      </c:pt>
                      <c:pt idx="22">
                        <c:v>2025-26  (Q3)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SES!$AF$2:$AF$24</c15:sqref>
                        </c15:formulaRef>
                      </c:ext>
                    </c:extLst>
                    <c:numCache>
                      <c:formatCode>0.0</c:formatCode>
                      <c:ptCount val="23"/>
                      <c:pt idx="0">
                        <c:v>4.0199901147784063</c:v>
                      </c:pt>
                      <c:pt idx="1">
                        <c:v>4.1215282421648611</c:v>
                      </c:pt>
                      <c:pt idx="2">
                        <c:v>4.0595921122414547</c:v>
                      </c:pt>
                      <c:pt idx="3">
                        <c:v>4.4636326334005316</c:v>
                      </c:pt>
                      <c:pt idx="4">
                        <c:v>4.2349755674486493</c:v>
                      </c:pt>
                      <c:pt idx="5">
                        <c:v>3.8980977283085854</c:v>
                      </c:pt>
                      <c:pt idx="6">
                        <c:v>4.0381070924192732</c:v>
                      </c:pt>
                      <c:pt idx="7">
                        <c:v>3.9674680263795539</c:v>
                      </c:pt>
                      <c:pt idx="8">
                        <c:v>3.6869095816464235</c:v>
                      </c:pt>
                      <c:pt idx="9">
                        <c:v>3.3771476394427213</c:v>
                      </c:pt>
                      <c:pt idx="10">
                        <c:v>3.5942435942435944</c:v>
                      </c:pt>
                      <c:pt idx="11">
                        <c:v>3.7806072477962784</c:v>
                      </c:pt>
                      <c:pt idx="12">
                        <c:v>3.5533221663874932</c:v>
                      </c:pt>
                      <c:pt idx="13">
                        <c:v>3.5385919533983956</c:v>
                      </c:pt>
                      <c:pt idx="14">
                        <c:v>3.2883285505950979</c:v>
                      </c:pt>
                      <c:pt idx="15">
                        <c:v>3.5094421099835573</c:v>
                      </c:pt>
                      <c:pt idx="16">
                        <c:v>2.9117012959321471</c:v>
                      </c:pt>
                      <c:pt idx="17">
                        <c:v>3.2250980392156863</c:v>
                      </c:pt>
                      <c:pt idx="18">
                        <c:v>3.1075289677430731</c:v>
                      </c:pt>
                      <c:pt idx="19">
                        <c:v>3.1677503939823342</c:v>
                      </c:pt>
                      <c:pt idx="20">
                        <c:v>3.115456062466547</c:v>
                      </c:pt>
                      <c:pt idx="21">
                        <c:v>2.879714159277531</c:v>
                      </c:pt>
                      <c:pt idx="22">
                        <c:v>2.8002145516501544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A-DFA8-4B26-8BD3-D477C9BC3035}"/>
                  </c:ext>
                </c:extLst>
              </c15:ser>
            </c15:filteredLineSeries>
            <c15:filteredLineSeries>
              <c15:ser>
                <c:idx val="6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SES!$AH$1</c15:sqref>
                        </c15:formulaRef>
                      </c:ext>
                    </c:extLst>
                    <c:strCache>
                      <c:ptCount val="1"/>
                      <c:pt idx="0">
                        <c:v>Prisoners</c:v>
                      </c:pt>
                    </c:strCache>
                  </c:strRef>
                </c:tx>
                <c:spPr>
                  <a:ln w="28575" cap="rnd">
                    <a:solidFill>
                      <a:schemeClr val="accent1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SES!$AA$2:$AA$24</c15:sqref>
                        </c15:formulaRef>
                      </c:ext>
                    </c:extLst>
                    <c:strCache>
                      <c:ptCount val="23"/>
                      <c:pt idx="0">
                        <c:v>2020-21 (Q1)</c:v>
                      </c:pt>
                      <c:pt idx="1">
                        <c:v>2020-21 (Q2)</c:v>
                      </c:pt>
                      <c:pt idx="2">
                        <c:v>2020-21 (Q3)</c:v>
                      </c:pt>
                      <c:pt idx="3">
                        <c:v>2020-21 (Q4)</c:v>
                      </c:pt>
                      <c:pt idx="4">
                        <c:v>2021-22 (Q1)</c:v>
                      </c:pt>
                      <c:pt idx="5">
                        <c:v>2021-22 (Q2)</c:v>
                      </c:pt>
                      <c:pt idx="6">
                        <c:v>2021-22 (Q3)</c:v>
                      </c:pt>
                      <c:pt idx="7">
                        <c:v>2021-22 (Q4)</c:v>
                      </c:pt>
                      <c:pt idx="8">
                        <c:v>2022-23 (Q1)</c:v>
                      </c:pt>
                      <c:pt idx="9">
                        <c:v>2022-23 (Q2)</c:v>
                      </c:pt>
                      <c:pt idx="10">
                        <c:v>2022-23 (Q3)</c:v>
                      </c:pt>
                      <c:pt idx="11">
                        <c:v>2022-23 (Q4)</c:v>
                      </c:pt>
                      <c:pt idx="12">
                        <c:v>2023-24 (Q1)</c:v>
                      </c:pt>
                      <c:pt idx="13">
                        <c:v>2023-24 (Q2)</c:v>
                      </c:pt>
                      <c:pt idx="14">
                        <c:v>2023-24 (Q3)</c:v>
                      </c:pt>
                      <c:pt idx="15">
                        <c:v>2023-24 (Q4)</c:v>
                      </c:pt>
                      <c:pt idx="16">
                        <c:v>2024-25 (Q1)</c:v>
                      </c:pt>
                      <c:pt idx="17">
                        <c:v>2024-25 (Q2)</c:v>
                      </c:pt>
                      <c:pt idx="18">
                        <c:v>2024-25 (Q3)</c:v>
                      </c:pt>
                      <c:pt idx="19">
                        <c:v>2024-25 (Q4)</c:v>
                      </c:pt>
                      <c:pt idx="20">
                        <c:v>2025-26  (Q1)</c:v>
                      </c:pt>
                      <c:pt idx="21">
                        <c:v>2025-26  (Q2)</c:v>
                      </c:pt>
                      <c:pt idx="22">
                        <c:v>2025-26  (Q3)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SES!$AH$2:$AH$24</c15:sqref>
                        </c15:formulaRef>
                      </c:ext>
                    </c:extLst>
                    <c:numCache>
                      <c:formatCode>0.0</c:formatCode>
                      <c:ptCount val="23"/>
                      <c:pt idx="0">
                        <c:v>0.25536822450436597</c:v>
                      </c:pt>
                      <c:pt idx="1">
                        <c:v>0.28754848201150196</c:v>
                      </c:pt>
                      <c:pt idx="2">
                        <c:v>6.2677787956221975E-2</c:v>
                      </c:pt>
                      <c:pt idx="3">
                        <c:v>4.9952723315433607E-2</c:v>
                      </c:pt>
                      <c:pt idx="4">
                        <c:v>5.2884310282825295E-2</c:v>
                      </c:pt>
                      <c:pt idx="5">
                        <c:v>0.11754263919207426</c:v>
                      </c:pt>
                      <c:pt idx="6">
                        <c:v>7.6597170692007555E-2</c:v>
                      </c:pt>
                      <c:pt idx="7">
                        <c:v>0.12009860727755421</c:v>
                      </c:pt>
                      <c:pt idx="8">
                        <c:v>0.10796221322537111</c:v>
                      </c:pt>
                      <c:pt idx="9">
                        <c:v>0.15015015015015015</c:v>
                      </c:pt>
                      <c:pt idx="10">
                        <c:v>8.6580086580086577E-2</c:v>
                      </c:pt>
                      <c:pt idx="11">
                        <c:v>-8.9039266316445556E-3</c:v>
                      </c:pt>
                      <c:pt idx="12">
                        <c:v>0.13400335008375211</c:v>
                      </c:pt>
                      <c:pt idx="13">
                        <c:v>0.75205946921120703</c:v>
                      </c:pt>
                      <c:pt idx="14">
                        <c:v>0.56216775650373996</c:v>
                      </c:pt>
                      <c:pt idx="15">
                        <c:v>0.23584513943098206</c:v>
                      </c:pt>
                      <c:pt idx="16">
                        <c:v>0.61124404747802608</c:v>
                      </c:pt>
                      <c:pt idx="17">
                        <c:v>0.36392156862745095</c:v>
                      </c:pt>
                      <c:pt idx="18">
                        <c:v>0.33509109186786828</c:v>
                      </c:pt>
                      <c:pt idx="19">
                        <c:v>0.16951172676828541</c:v>
                      </c:pt>
                      <c:pt idx="20">
                        <c:v>0.53997040395453544</c:v>
                      </c:pt>
                      <c:pt idx="21">
                        <c:v>0.53103436972448503</c:v>
                      </c:pt>
                      <c:pt idx="22">
                        <c:v>0.47958604152205464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B-DFA8-4B26-8BD3-D477C9BC3035}"/>
                  </c:ext>
                </c:extLst>
              </c15:ser>
            </c15:filteredLineSeries>
          </c:ext>
        </c:extLst>
      </c:lineChart>
      <c:catAx>
        <c:axId val="5254730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5472559"/>
        <c:crosses val="autoZero"/>
        <c:auto val="1"/>
        <c:lblAlgn val="ctr"/>
        <c:lblOffset val="100"/>
        <c:noMultiLvlLbl val="0"/>
      </c:catAx>
      <c:valAx>
        <c:axId val="525472559"/>
        <c:scaling>
          <c:orientation val="minMax"/>
          <c:max val="30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54730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>
          <a:solidFill>
            <a:sysClr val="windowText" lastClr="000000"/>
          </a:solidFill>
        </a:defRPr>
      </a:pPr>
      <a:endParaRPr lang="en-US"/>
    </a:p>
  </c:txPr>
  <c:externalData r:id="rId4">
    <c:autoUpdate val="0"/>
  </c:externalData>
  <c:userShapes r:id="rId5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'quit rates'!$B$24</c:f>
              <c:strCache>
                <c:ptCount val="1"/>
                <c:pt idx="0">
                  <c:v>Use</c:v>
                </c:pt>
              </c:strCache>
            </c:strRef>
          </c:tx>
          <c:spPr>
            <a:solidFill>
              <a:srgbClr val="CC99FF">
                <a:alpha val="75000"/>
              </a:srgb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pattFill prst="wdDnDiag">
                <a:fgClr>
                  <a:srgbClr val="C7E9FF"/>
                </a:fgClr>
                <a:bgClr>
                  <a:schemeClr val="bg1"/>
                </a:bgClr>
              </a:pattFill>
              <a:ln>
                <a:solidFill>
                  <a:srgbClr val="C7E9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4C8-48AB-B127-0127EBAEB689}"/>
              </c:ext>
            </c:extLst>
          </c:dPt>
          <c:dPt>
            <c:idx val="1"/>
            <c:invertIfNegative val="0"/>
            <c:bubble3D val="0"/>
            <c:spPr>
              <a:pattFill prst="wdDnDiag">
                <a:fgClr>
                  <a:srgbClr val="1C285E"/>
                </a:fgClr>
                <a:bgClr>
                  <a:schemeClr val="bg1"/>
                </a:bgClr>
              </a:pattFill>
              <a:ln>
                <a:solidFill>
                  <a:srgbClr val="1C285E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4C8-48AB-B127-0127EBAEB689}"/>
              </c:ext>
            </c:extLst>
          </c:dPt>
          <c:dPt>
            <c:idx val="2"/>
            <c:invertIfNegative val="0"/>
            <c:bubble3D val="0"/>
            <c:spPr>
              <a:pattFill prst="wdDnDiag">
                <a:fgClr>
                  <a:srgbClr val="804055"/>
                </a:fgClr>
                <a:bgClr>
                  <a:schemeClr val="bg1"/>
                </a:bgClr>
              </a:pattFill>
              <a:ln>
                <a:solidFill>
                  <a:srgbClr val="80405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4C8-48AB-B127-0127EBAEB689}"/>
              </c:ext>
            </c:extLst>
          </c:dPt>
          <c:dPt>
            <c:idx val="3"/>
            <c:invertIfNegative val="0"/>
            <c:bubble3D val="0"/>
            <c:spPr>
              <a:pattFill prst="wdDnDiag">
                <a:fgClr>
                  <a:srgbClr val="0A5766"/>
                </a:fgClr>
                <a:bgClr>
                  <a:schemeClr val="bg1"/>
                </a:bgClr>
              </a:pattFill>
              <a:ln>
                <a:solidFill>
                  <a:srgbClr val="0A5766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4C8-48AB-B127-0127EBAEB689}"/>
              </c:ext>
            </c:extLst>
          </c:dPt>
          <c:dPt>
            <c:idx val="4"/>
            <c:invertIfNegative val="0"/>
            <c:bubble3D val="0"/>
            <c:spPr>
              <a:pattFill prst="wdDnDiag">
                <a:fgClr>
                  <a:srgbClr val="FFD1E0"/>
                </a:fgClr>
                <a:bgClr>
                  <a:schemeClr val="bg1"/>
                </a:bgClr>
              </a:pattFill>
              <a:ln>
                <a:solidFill>
                  <a:srgbClr val="FFD1E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F4C8-48AB-B127-0127EBAEB689}"/>
              </c:ext>
            </c:extLst>
          </c:dPt>
          <c:dPt>
            <c:idx val="5"/>
            <c:invertIfNegative val="0"/>
            <c:bubble3D val="0"/>
            <c:spPr>
              <a:pattFill prst="wdDnDiag">
                <a:fgClr>
                  <a:srgbClr val="FFE626"/>
                </a:fgClr>
                <a:bgClr>
                  <a:schemeClr val="bg1"/>
                </a:bgClr>
              </a:pattFill>
              <a:ln>
                <a:solidFill>
                  <a:srgbClr val="FFE626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F4C8-48AB-B127-0127EBAEB68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'quit rates'!$B$25:$B$30</c:f>
              <c:numCache>
                <c:formatCode>0.0</c:formatCode>
                <c:ptCount val="6"/>
                <c:pt idx="0">
                  <c:v>16.004215032363749</c:v>
                </c:pt>
                <c:pt idx="1">
                  <c:v>16.467962468375521</c:v>
                </c:pt>
                <c:pt idx="2">
                  <c:v>31.980267264969701</c:v>
                </c:pt>
                <c:pt idx="3">
                  <c:v>8.1789464296610603</c:v>
                </c:pt>
                <c:pt idx="4">
                  <c:v>15.060526550479471</c:v>
                </c:pt>
                <c:pt idx="5">
                  <c:v>12.308082254150493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F4C8-48AB-B127-0127EBAEB689}"/>
            </c:ext>
          </c:extLst>
        </c:ser>
        <c:ser>
          <c:idx val="0"/>
          <c:order val="1"/>
          <c:tx>
            <c:strRef>
              <c:f>'quit rates'!$C$24</c:f>
              <c:strCache>
                <c:ptCount val="1"/>
                <c:pt idx="0">
                  <c:v>Cessation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7E9FF"/>
              </a:solidFill>
              <a:ln>
                <a:solidFill>
                  <a:srgbClr val="C7E9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E-F4C8-48AB-B127-0127EBAEB689}"/>
              </c:ext>
            </c:extLst>
          </c:dPt>
          <c:dPt>
            <c:idx val="1"/>
            <c:invertIfNegative val="0"/>
            <c:bubble3D val="0"/>
            <c:spPr>
              <a:solidFill>
                <a:srgbClr val="1C285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F4C8-48AB-B127-0127EBAEB689}"/>
              </c:ext>
            </c:extLst>
          </c:dPt>
          <c:dPt>
            <c:idx val="2"/>
            <c:invertIfNegative val="0"/>
            <c:bubble3D val="0"/>
            <c:spPr>
              <a:solidFill>
                <a:srgbClr val="80405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2-F4C8-48AB-B127-0127EBAEB689}"/>
              </c:ext>
            </c:extLst>
          </c:dPt>
          <c:dPt>
            <c:idx val="3"/>
            <c:invertIfNegative val="0"/>
            <c:bubble3D val="0"/>
            <c:spPr>
              <a:solidFill>
                <a:srgbClr val="0A576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4-F4C8-48AB-B127-0127EBAEB689}"/>
              </c:ext>
            </c:extLst>
          </c:dPt>
          <c:dPt>
            <c:idx val="4"/>
            <c:invertIfNegative val="0"/>
            <c:bubble3D val="0"/>
            <c:spPr>
              <a:solidFill>
                <a:srgbClr val="FFD1E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6-F4C8-48AB-B127-0127EBAEB689}"/>
              </c:ext>
            </c:extLst>
          </c:dPt>
          <c:dPt>
            <c:idx val="5"/>
            <c:invertIfNegative val="0"/>
            <c:bubble3D val="0"/>
            <c:spPr>
              <a:solidFill>
                <a:srgbClr val="FFE62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8-F4C8-48AB-B127-0127EBAEB68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'quit rates'!$A$25:$A$30</c:f>
              <c:strCache>
                <c:ptCount val="6"/>
                <c:pt idx="0">
                  <c:v>None/unknown/other</c:v>
                </c:pt>
                <c:pt idx="1">
                  <c:v>Vapes</c:v>
                </c:pt>
                <c:pt idx="2">
                  <c:v>Combination NRT</c:v>
                </c:pt>
                <c:pt idx="3">
                  <c:v>Prescription medication</c:v>
                </c:pt>
                <c:pt idx="4">
                  <c:v>Single NRT</c:v>
                </c:pt>
                <c:pt idx="5">
                  <c:v>Vapes + NRT</c:v>
                </c:pt>
              </c:strCache>
            </c:strRef>
          </c:cat>
          <c:val>
            <c:numRef>
              <c:f>'quit rates'!$C$25:$C$30</c:f>
              <c:numCache>
                <c:formatCode>0.0</c:formatCode>
                <c:ptCount val="6"/>
                <c:pt idx="0">
                  <c:v>42.714061560570734</c:v>
                </c:pt>
                <c:pt idx="1">
                  <c:v>52.976385583377272</c:v>
                </c:pt>
                <c:pt idx="2">
                  <c:v>53.576827675282168</c:v>
                </c:pt>
                <c:pt idx="3">
                  <c:v>55.618364418938306</c:v>
                </c:pt>
                <c:pt idx="4">
                  <c:v>56.021317708657982</c:v>
                </c:pt>
                <c:pt idx="5">
                  <c:v>59.46342765616658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9-F4C8-48AB-B127-0127EBAEB6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847439"/>
        <c:axId val="13835439"/>
      </c:barChart>
      <c:catAx>
        <c:axId val="138474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35439"/>
        <c:crosses val="autoZero"/>
        <c:auto val="1"/>
        <c:lblAlgn val="ctr"/>
        <c:lblOffset val="100"/>
        <c:noMultiLvlLbl val="0"/>
      </c:catAx>
      <c:valAx>
        <c:axId val="13835439"/>
        <c:scaling>
          <c:orientation val="minMax"/>
          <c:max val="1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%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4743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</a:defRPr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svg"/><Relationship Id="rId1" Type="http://schemas.openxmlformats.org/officeDocument/2006/relationships/image" Target="../media/image31.svg"/><Relationship Id="rId4" Type="http://schemas.openxmlformats.org/officeDocument/2006/relationships/image" Target="../media/image34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svg"/><Relationship Id="rId1" Type="http://schemas.openxmlformats.org/officeDocument/2006/relationships/image" Target="../media/image31.svg"/><Relationship Id="rId4" Type="http://schemas.openxmlformats.org/officeDocument/2006/relationships/image" Target="../media/image3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5_2#1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A21C45-7928-41F5-B504-3C6D1AFF68C6}" type="doc">
      <dgm:prSet loTypeId="urn:microsoft.com/office/officeart/2005/8/layout/list1" loCatId="list" qsTypeId="urn:microsoft.com/office/officeart/2005/8/quickstyle/simple1#7" qsCatId="simple" csTypeId="urn:microsoft.com/office/officeart/2005/8/colors/colorful4#1" csCatId="colorful" phldr="1"/>
      <dgm:spPr/>
      <dgm:t>
        <a:bodyPr/>
        <a:lstStyle/>
        <a:p>
          <a:endParaRPr lang="en-GB"/>
        </a:p>
      </dgm:t>
    </dgm:pt>
    <dgm:pt modelId="{C1CEB74B-A11B-42F6-857D-14A26153BF76}">
      <dgm:prSet/>
      <dgm:spPr/>
      <dgm:t>
        <a:bodyPr/>
        <a:lstStyle/>
        <a:p>
          <a:r>
            <a:rPr lang="en-GB">
              <a:solidFill>
                <a:schemeClr val="tx1"/>
              </a:solidFill>
            </a:rPr>
            <a:t>Aim</a:t>
          </a:r>
        </a:p>
      </dgm:t>
    </dgm:pt>
    <dgm:pt modelId="{FEF5858F-03BF-4DA3-9CF6-ABCB76FD6C8A}" type="parTrans" cxnId="{98E548A8-698F-4E49-BF3C-0450F230A0EE}">
      <dgm:prSet/>
      <dgm:spPr/>
      <dgm:t>
        <a:bodyPr/>
        <a:lstStyle/>
        <a:p>
          <a:endParaRPr lang="en-GB"/>
        </a:p>
      </dgm:t>
    </dgm:pt>
    <dgm:pt modelId="{58C4CB3D-657F-4F60-97EB-0A5FE7233F40}" type="sibTrans" cxnId="{98E548A8-698F-4E49-BF3C-0450F230A0EE}">
      <dgm:prSet/>
      <dgm:spPr/>
      <dgm:t>
        <a:bodyPr/>
        <a:lstStyle/>
        <a:p>
          <a:endParaRPr lang="en-GB"/>
        </a:p>
      </dgm:t>
    </dgm:pt>
    <dgm:pt modelId="{EB8D298E-E4E0-4489-A112-D39C29102F49}">
      <dgm:prSet/>
      <dgm:spPr/>
      <dgm:t>
        <a:bodyPr/>
        <a:lstStyle/>
        <a:p>
          <a:r>
            <a:rPr lang="en-GB"/>
            <a:t>Reach almost 1 in 5 who smoke in England</a:t>
          </a:r>
        </a:p>
      </dgm:t>
    </dgm:pt>
    <dgm:pt modelId="{9E1E8A99-06ED-42DE-A7BC-B1B2EEE31DD9}" type="parTrans" cxnId="{D2C6BF7C-761F-476F-B763-2057DA6B050D}">
      <dgm:prSet/>
      <dgm:spPr/>
      <dgm:t>
        <a:bodyPr/>
        <a:lstStyle/>
        <a:p>
          <a:endParaRPr lang="en-GB"/>
        </a:p>
      </dgm:t>
    </dgm:pt>
    <dgm:pt modelId="{07EA4FA8-8E33-4565-8188-075662CB7D96}" type="sibTrans" cxnId="{D2C6BF7C-761F-476F-B763-2057DA6B050D}">
      <dgm:prSet/>
      <dgm:spPr/>
      <dgm:t>
        <a:bodyPr/>
        <a:lstStyle/>
        <a:p>
          <a:endParaRPr lang="en-GB"/>
        </a:p>
      </dgm:t>
    </dgm:pt>
    <dgm:pt modelId="{2464C21F-3CFA-4F72-A7E7-519A64C8B519}">
      <dgm:prSet/>
      <dgm:spPr/>
      <dgm:t>
        <a:bodyPr/>
        <a:lstStyle/>
        <a:p>
          <a:r>
            <a:rPr lang="en-GB"/>
            <a:t>Delivery</a:t>
          </a:r>
        </a:p>
      </dgm:t>
    </dgm:pt>
    <dgm:pt modelId="{E718ADD1-D65E-47F1-A305-4533625B7E5B}" type="parTrans" cxnId="{8CB1DD6B-6ED9-4E19-BF62-F71D741696E7}">
      <dgm:prSet/>
      <dgm:spPr/>
      <dgm:t>
        <a:bodyPr/>
        <a:lstStyle/>
        <a:p>
          <a:endParaRPr lang="en-GB"/>
        </a:p>
      </dgm:t>
    </dgm:pt>
    <dgm:pt modelId="{6788DB96-6347-4817-99D0-324F6B76BF3E}" type="sibTrans" cxnId="{8CB1DD6B-6ED9-4E19-BF62-F71D741696E7}">
      <dgm:prSet/>
      <dgm:spPr/>
      <dgm:t>
        <a:bodyPr/>
        <a:lstStyle/>
        <a:p>
          <a:endParaRPr lang="en-GB"/>
        </a:p>
      </dgm:t>
    </dgm:pt>
    <dgm:pt modelId="{B23ECA01-4177-4A53-A715-36C5370A7E78}">
      <dgm:prSet/>
      <dgm:spPr/>
      <dgm:t>
        <a:bodyPr/>
        <a:lstStyle/>
        <a:p>
          <a:r>
            <a:rPr lang="en-GB"/>
            <a:t>Choice of vapes or vouchers to local authorities and partnerships</a:t>
          </a:r>
        </a:p>
      </dgm:t>
    </dgm:pt>
    <dgm:pt modelId="{3F932807-FF47-470B-B294-46A5474A82B2}" type="parTrans" cxnId="{26478049-2E43-42F5-A6EC-D25738B48EA4}">
      <dgm:prSet/>
      <dgm:spPr/>
      <dgm:t>
        <a:bodyPr/>
        <a:lstStyle/>
        <a:p>
          <a:endParaRPr lang="en-GB"/>
        </a:p>
      </dgm:t>
    </dgm:pt>
    <dgm:pt modelId="{07A5229A-291B-457D-8A89-230032424C0E}" type="sibTrans" cxnId="{26478049-2E43-42F5-A6EC-D25738B48EA4}">
      <dgm:prSet/>
      <dgm:spPr/>
      <dgm:t>
        <a:bodyPr/>
        <a:lstStyle/>
        <a:p>
          <a:endParaRPr lang="en-GB"/>
        </a:p>
      </dgm:t>
    </dgm:pt>
    <dgm:pt modelId="{85238165-2A0A-4D1C-BC96-77DD0FB3126D}">
      <dgm:prSet/>
      <dgm:spPr/>
      <dgm:t>
        <a:bodyPr/>
        <a:lstStyle/>
        <a:p>
          <a:r>
            <a:rPr lang="en-GB"/>
            <a:t>Provided alongside behavioural support</a:t>
          </a:r>
        </a:p>
      </dgm:t>
    </dgm:pt>
    <dgm:pt modelId="{22579170-92DF-426A-86D6-21D89CE85510}" type="parTrans" cxnId="{88B672B4-E488-4A37-9CDB-3FC48594C78E}">
      <dgm:prSet/>
      <dgm:spPr/>
      <dgm:t>
        <a:bodyPr/>
        <a:lstStyle/>
        <a:p>
          <a:endParaRPr lang="en-GB"/>
        </a:p>
      </dgm:t>
    </dgm:pt>
    <dgm:pt modelId="{7A460769-C524-4DA5-9760-8F9FA6970438}" type="sibTrans" cxnId="{88B672B4-E488-4A37-9CDB-3FC48594C78E}">
      <dgm:prSet/>
      <dgm:spPr/>
      <dgm:t>
        <a:bodyPr/>
        <a:lstStyle/>
        <a:p>
          <a:endParaRPr lang="en-GB"/>
        </a:p>
      </dgm:t>
    </dgm:pt>
    <dgm:pt modelId="{E58D0D81-5038-4E2A-9974-A5941252D0E8}">
      <dgm:prSet/>
      <dgm:spPr/>
      <dgm:t>
        <a:bodyPr/>
        <a:lstStyle/>
        <a:p>
          <a:r>
            <a:rPr lang="en-GB"/>
            <a:t>Locally defined priority populations</a:t>
          </a:r>
        </a:p>
      </dgm:t>
    </dgm:pt>
    <dgm:pt modelId="{E7C2768A-EBB7-44F1-88E5-A7C60FF6B263}" type="parTrans" cxnId="{E2443590-E9A4-4C1A-9B93-2DB946A4E925}">
      <dgm:prSet/>
      <dgm:spPr/>
      <dgm:t>
        <a:bodyPr/>
        <a:lstStyle/>
        <a:p>
          <a:endParaRPr lang="en-GB"/>
        </a:p>
      </dgm:t>
    </dgm:pt>
    <dgm:pt modelId="{2587ED4D-882A-4DCB-9DE8-8516EEAAE887}" type="sibTrans" cxnId="{E2443590-E9A4-4C1A-9B93-2DB946A4E925}">
      <dgm:prSet/>
      <dgm:spPr/>
      <dgm:t>
        <a:bodyPr/>
        <a:lstStyle/>
        <a:p>
          <a:endParaRPr lang="en-GB"/>
        </a:p>
      </dgm:t>
    </dgm:pt>
    <dgm:pt modelId="{B4F60E7E-2E5E-4B7C-BAA8-DA2D83DF86BC}">
      <dgm:prSet/>
      <dgm:spPr/>
      <dgm:t>
        <a:bodyPr/>
        <a:lstStyle/>
        <a:p>
          <a:r>
            <a:rPr lang="en-GB"/>
            <a:t>Timeline</a:t>
          </a:r>
        </a:p>
      </dgm:t>
    </dgm:pt>
    <dgm:pt modelId="{955FEA3B-215C-4F4A-B16C-26BD3CA6C53F}" type="parTrans" cxnId="{62D0144A-36BC-487F-82C3-B89AB56C950D}">
      <dgm:prSet/>
      <dgm:spPr/>
      <dgm:t>
        <a:bodyPr/>
        <a:lstStyle/>
        <a:p>
          <a:endParaRPr lang="en-GB"/>
        </a:p>
      </dgm:t>
    </dgm:pt>
    <dgm:pt modelId="{0B8216C7-8B04-42AB-80EA-AC5A0031FE1F}" type="sibTrans" cxnId="{62D0144A-36BC-487F-82C3-B89AB56C950D}">
      <dgm:prSet/>
      <dgm:spPr/>
      <dgm:t>
        <a:bodyPr/>
        <a:lstStyle/>
        <a:p>
          <a:endParaRPr lang="en-GB"/>
        </a:p>
      </dgm:t>
    </dgm:pt>
    <dgm:pt modelId="{43FA0E81-9B81-4006-A363-02FA7C879729}">
      <dgm:prSet/>
      <dgm:spPr/>
      <dgm:t>
        <a:bodyPr/>
        <a:lstStyle/>
        <a:p>
          <a:r>
            <a:rPr lang="en-GB"/>
            <a:t>First announced April 2023</a:t>
          </a:r>
        </a:p>
      </dgm:t>
    </dgm:pt>
    <dgm:pt modelId="{E6936DBA-ADDB-458E-8E7E-DC39A5CFC1E3}" type="parTrans" cxnId="{7BF273A8-D812-40C0-B724-404333B45377}">
      <dgm:prSet/>
      <dgm:spPr/>
      <dgm:t>
        <a:bodyPr/>
        <a:lstStyle/>
        <a:p>
          <a:endParaRPr lang="en-GB"/>
        </a:p>
      </dgm:t>
    </dgm:pt>
    <dgm:pt modelId="{5EEB52A3-78D6-4088-ACA1-5DEDFA7DA32D}" type="sibTrans" cxnId="{7BF273A8-D812-40C0-B724-404333B45377}">
      <dgm:prSet/>
      <dgm:spPr/>
      <dgm:t>
        <a:bodyPr/>
        <a:lstStyle/>
        <a:p>
          <a:endParaRPr lang="en-GB"/>
        </a:p>
      </dgm:t>
    </dgm:pt>
    <dgm:pt modelId="{3C5F7DFB-A066-4E59-89CF-651AF31B05E8}">
      <dgm:prSet/>
      <dgm:spPr/>
      <dgm:t>
        <a:bodyPr/>
        <a:lstStyle/>
        <a:p>
          <a:r>
            <a:rPr lang="en-GB"/>
            <a:t>Live approximately from January 2024 to April 2026</a:t>
          </a:r>
        </a:p>
      </dgm:t>
    </dgm:pt>
    <dgm:pt modelId="{5C573CCD-2A5C-42C2-9C40-9FC7091FFEE9}" type="parTrans" cxnId="{8C4F75DC-5937-447A-8386-70948C045641}">
      <dgm:prSet/>
      <dgm:spPr/>
      <dgm:t>
        <a:bodyPr/>
        <a:lstStyle/>
        <a:p>
          <a:endParaRPr lang="en-GB"/>
        </a:p>
      </dgm:t>
    </dgm:pt>
    <dgm:pt modelId="{34103136-A6FC-4777-B39E-513DAD5A250F}" type="sibTrans" cxnId="{8C4F75DC-5937-447A-8386-70948C045641}">
      <dgm:prSet/>
      <dgm:spPr/>
      <dgm:t>
        <a:bodyPr/>
        <a:lstStyle/>
        <a:p>
          <a:endParaRPr lang="en-GB"/>
        </a:p>
      </dgm:t>
    </dgm:pt>
    <dgm:pt modelId="{F2CF48F9-1E5A-4997-922C-C6F9140FE7A5}">
      <dgm:prSet/>
      <dgm:spPr/>
      <dgm:t>
        <a:bodyPr/>
        <a:lstStyle/>
        <a:p>
          <a:r>
            <a:rPr lang="en-GB"/>
            <a:t>No national campaign or branding</a:t>
          </a:r>
        </a:p>
      </dgm:t>
    </dgm:pt>
    <dgm:pt modelId="{159A784D-655F-4234-AD3B-C089BD446467}" type="parTrans" cxnId="{2E2F9408-7443-463D-A44A-859A9FFD5A40}">
      <dgm:prSet/>
      <dgm:spPr/>
      <dgm:t>
        <a:bodyPr/>
        <a:lstStyle/>
        <a:p>
          <a:endParaRPr lang="en-GB"/>
        </a:p>
      </dgm:t>
    </dgm:pt>
    <dgm:pt modelId="{59971893-890D-4568-90EA-357E7FA12471}" type="sibTrans" cxnId="{2E2F9408-7443-463D-A44A-859A9FFD5A40}">
      <dgm:prSet/>
      <dgm:spPr/>
      <dgm:t>
        <a:bodyPr/>
        <a:lstStyle/>
        <a:p>
          <a:endParaRPr lang="en-GB"/>
        </a:p>
      </dgm:t>
    </dgm:pt>
    <dgm:pt modelId="{0C012A4D-CE80-4CEF-A5B2-BBE3CDC4F792}" type="pres">
      <dgm:prSet presAssocID="{12A21C45-7928-41F5-B504-3C6D1AFF68C6}" presName="linear" presStyleCnt="0">
        <dgm:presLayoutVars>
          <dgm:dir/>
          <dgm:animLvl val="lvl"/>
          <dgm:resizeHandles val="exact"/>
        </dgm:presLayoutVars>
      </dgm:prSet>
      <dgm:spPr/>
    </dgm:pt>
    <dgm:pt modelId="{13B7865B-7706-40B6-835F-317BE48891BB}" type="pres">
      <dgm:prSet presAssocID="{C1CEB74B-A11B-42F6-857D-14A26153BF76}" presName="parentLin" presStyleCnt="0"/>
      <dgm:spPr/>
    </dgm:pt>
    <dgm:pt modelId="{BE293B46-CE78-4ED3-9595-4541BC7BAB1F}" type="pres">
      <dgm:prSet presAssocID="{C1CEB74B-A11B-42F6-857D-14A26153BF76}" presName="parentLeftMargin" presStyleLbl="node1" presStyleIdx="0" presStyleCnt="3"/>
      <dgm:spPr/>
    </dgm:pt>
    <dgm:pt modelId="{247594E4-83C6-4DC1-883A-D7473F7DC06C}" type="pres">
      <dgm:prSet presAssocID="{C1CEB74B-A11B-42F6-857D-14A26153BF76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2851AD29-FEF8-4EC0-8CC3-344F6E1CDEE8}" type="pres">
      <dgm:prSet presAssocID="{C1CEB74B-A11B-42F6-857D-14A26153BF76}" presName="negativeSpace" presStyleCnt="0"/>
      <dgm:spPr/>
    </dgm:pt>
    <dgm:pt modelId="{9031F217-AC7A-45DA-8A5E-15AB6FD398BC}" type="pres">
      <dgm:prSet presAssocID="{C1CEB74B-A11B-42F6-857D-14A26153BF76}" presName="childText" presStyleLbl="conFgAcc1" presStyleIdx="0" presStyleCnt="3">
        <dgm:presLayoutVars>
          <dgm:bulletEnabled val="1"/>
        </dgm:presLayoutVars>
      </dgm:prSet>
      <dgm:spPr/>
    </dgm:pt>
    <dgm:pt modelId="{500D9B0A-B7F2-424A-A817-7655C4F9D045}" type="pres">
      <dgm:prSet presAssocID="{58C4CB3D-657F-4F60-97EB-0A5FE7233F40}" presName="spaceBetweenRectangles" presStyleCnt="0"/>
      <dgm:spPr/>
    </dgm:pt>
    <dgm:pt modelId="{50CABE75-A320-4717-AF98-9B9D684E0112}" type="pres">
      <dgm:prSet presAssocID="{2464C21F-3CFA-4F72-A7E7-519A64C8B519}" presName="parentLin" presStyleCnt="0"/>
      <dgm:spPr/>
    </dgm:pt>
    <dgm:pt modelId="{37869A1F-AB54-4885-BFDD-DF18586DAEE3}" type="pres">
      <dgm:prSet presAssocID="{2464C21F-3CFA-4F72-A7E7-519A64C8B519}" presName="parentLeftMargin" presStyleLbl="node1" presStyleIdx="0" presStyleCnt="3"/>
      <dgm:spPr/>
    </dgm:pt>
    <dgm:pt modelId="{FE86CF6E-E9DA-41E3-8C95-650E52A267E6}" type="pres">
      <dgm:prSet presAssocID="{2464C21F-3CFA-4F72-A7E7-519A64C8B519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83B11C56-20B5-4606-A71A-5AC536E9B4C2}" type="pres">
      <dgm:prSet presAssocID="{2464C21F-3CFA-4F72-A7E7-519A64C8B519}" presName="negativeSpace" presStyleCnt="0"/>
      <dgm:spPr/>
    </dgm:pt>
    <dgm:pt modelId="{2055D11B-625C-4558-937B-B03AE174DD6E}" type="pres">
      <dgm:prSet presAssocID="{2464C21F-3CFA-4F72-A7E7-519A64C8B519}" presName="childText" presStyleLbl="conFgAcc1" presStyleIdx="1" presStyleCnt="3">
        <dgm:presLayoutVars>
          <dgm:bulletEnabled val="1"/>
        </dgm:presLayoutVars>
      </dgm:prSet>
      <dgm:spPr/>
    </dgm:pt>
    <dgm:pt modelId="{98C2CE16-203B-407C-B2EE-C5A531D325A1}" type="pres">
      <dgm:prSet presAssocID="{6788DB96-6347-4817-99D0-324F6B76BF3E}" presName="spaceBetweenRectangles" presStyleCnt="0"/>
      <dgm:spPr/>
    </dgm:pt>
    <dgm:pt modelId="{FBDA2CF9-441E-4C16-8345-F5AF4B930990}" type="pres">
      <dgm:prSet presAssocID="{B4F60E7E-2E5E-4B7C-BAA8-DA2D83DF86BC}" presName="parentLin" presStyleCnt="0"/>
      <dgm:spPr/>
    </dgm:pt>
    <dgm:pt modelId="{E51D0A7D-91B5-4DBD-AF9E-74C14E51F9DA}" type="pres">
      <dgm:prSet presAssocID="{B4F60E7E-2E5E-4B7C-BAA8-DA2D83DF86BC}" presName="parentLeftMargin" presStyleLbl="node1" presStyleIdx="1" presStyleCnt="3"/>
      <dgm:spPr/>
    </dgm:pt>
    <dgm:pt modelId="{481A31F8-C156-49CF-98D5-EA613B16535D}" type="pres">
      <dgm:prSet presAssocID="{B4F60E7E-2E5E-4B7C-BAA8-DA2D83DF86BC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EAFB22B9-D0CF-4BBD-821E-C4EF66DBAD55}" type="pres">
      <dgm:prSet presAssocID="{B4F60E7E-2E5E-4B7C-BAA8-DA2D83DF86BC}" presName="negativeSpace" presStyleCnt="0"/>
      <dgm:spPr/>
    </dgm:pt>
    <dgm:pt modelId="{88092CA3-5C33-4343-8996-00C75CF9178A}" type="pres">
      <dgm:prSet presAssocID="{B4F60E7E-2E5E-4B7C-BAA8-DA2D83DF86BC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F5C9D407-784C-4B4A-AD65-514670B4BADE}" type="presOf" srcId="{C1CEB74B-A11B-42F6-857D-14A26153BF76}" destId="{247594E4-83C6-4DC1-883A-D7473F7DC06C}" srcOrd="1" destOrd="0" presId="urn:microsoft.com/office/officeart/2005/8/layout/list1"/>
    <dgm:cxn modelId="{2E2F9408-7443-463D-A44A-859A9FFD5A40}" srcId="{2464C21F-3CFA-4F72-A7E7-519A64C8B519}" destId="{F2CF48F9-1E5A-4997-922C-C6F9140FE7A5}" srcOrd="3" destOrd="0" parTransId="{159A784D-655F-4234-AD3B-C089BD446467}" sibTransId="{59971893-890D-4568-90EA-357E7FA12471}"/>
    <dgm:cxn modelId="{A772F008-0D8E-4462-8762-B0D783AB6B8F}" type="presOf" srcId="{12A21C45-7928-41F5-B504-3C6D1AFF68C6}" destId="{0C012A4D-CE80-4CEF-A5B2-BBE3CDC4F792}" srcOrd="0" destOrd="0" presId="urn:microsoft.com/office/officeart/2005/8/layout/list1"/>
    <dgm:cxn modelId="{BD5AE10C-9A28-442E-9FB2-25026021B9C1}" type="presOf" srcId="{2464C21F-3CFA-4F72-A7E7-519A64C8B519}" destId="{37869A1F-AB54-4885-BFDD-DF18586DAEE3}" srcOrd="0" destOrd="0" presId="urn:microsoft.com/office/officeart/2005/8/layout/list1"/>
    <dgm:cxn modelId="{875EC722-D8CF-41B8-A33A-C65AD9625E72}" type="presOf" srcId="{B23ECA01-4177-4A53-A715-36C5370A7E78}" destId="{2055D11B-625C-4558-937B-B03AE174DD6E}" srcOrd="0" destOrd="0" presId="urn:microsoft.com/office/officeart/2005/8/layout/list1"/>
    <dgm:cxn modelId="{CA94CB26-FEF8-400D-9B8B-511741D5DC83}" type="presOf" srcId="{2464C21F-3CFA-4F72-A7E7-519A64C8B519}" destId="{FE86CF6E-E9DA-41E3-8C95-650E52A267E6}" srcOrd="1" destOrd="0" presId="urn:microsoft.com/office/officeart/2005/8/layout/list1"/>
    <dgm:cxn modelId="{5108732D-6639-4911-9167-D3B4F11EEA27}" type="presOf" srcId="{3C5F7DFB-A066-4E59-89CF-651AF31B05E8}" destId="{88092CA3-5C33-4343-8996-00C75CF9178A}" srcOrd="0" destOrd="1" presId="urn:microsoft.com/office/officeart/2005/8/layout/list1"/>
    <dgm:cxn modelId="{ECDD0264-4FB2-4FC4-A6FC-5A71B2397F06}" type="presOf" srcId="{EB8D298E-E4E0-4489-A112-D39C29102F49}" destId="{9031F217-AC7A-45DA-8A5E-15AB6FD398BC}" srcOrd="0" destOrd="0" presId="urn:microsoft.com/office/officeart/2005/8/layout/list1"/>
    <dgm:cxn modelId="{26478049-2E43-42F5-A6EC-D25738B48EA4}" srcId="{2464C21F-3CFA-4F72-A7E7-519A64C8B519}" destId="{B23ECA01-4177-4A53-A715-36C5370A7E78}" srcOrd="0" destOrd="0" parTransId="{3F932807-FF47-470B-B294-46A5474A82B2}" sibTransId="{07A5229A-291B-457D-8A89-230032424C0E}"/>
    <dgm:cxn modelId="{62D0144A-36BC-487F-82C3-B89AB56C950D}" srcId="{12A21C45-7928-41F5-B504-3C6D1AFF68C6}" destId="{B4F60E7E-2E5E-4B7C-BAA8-DA2D83DF86BC}" srcOrd="2" destOrd="0" parTransId="{955FEA3B-215C-4F4A-B16C-26BD3CA6C53F}" sibTransId="{0B8216C7-8B04-42AB-80EA-AC5A0031FE1F}"/>
    <dgm:cxn modelId="{8CB1DD6B-6ED9-4E19-BF62-F71D741696E7}" srcId="{12A21C45-7928-41F5-B504-3C6D1AFF68C6}" destId="{2464C21F-3CFA-4F72-A7E7-519A64C8B519}" srcOrd="1" destOrd="0" parTransId="{E718ADD1-D65E-47F1-A305-4533625B7E5B}" sibTransId="{6788DB96-6347-4817-99D0-324F6B76BF3E}"/>
    <dgm:cxn modelId="{F70C164F-87FE-463E-AF08-5D7804DAE1D8}" type="presOf" srcId="{C1CEB74B-A11B-42F6-857D-14A26153BF76}" destId="{BE293B46-CE78-4ED3-9595-4541BC7BAB1F}" srcOrd="0" destOrd="0" presId="urn:microsoft.com/office/officeart/2005/8/layout/list1"/>
    <dgm:cxn modelId="{B3704B78-329C-4518-BCE5-9C9733D7BCCD}" type="presOf" srcId="{43FA0E81-9B81-4006-A363-02FA7C879729}" destId="{88092CA3-5C33-4343-8996-00C75CF9178A}" srcOrd="0" destOrd="0" presId="urn:microsoft.com/office/officeart/2005/8/layout/list1"/>
    <dgm:cxn modelId="{D2C6BF7C-761F-476F-B763-2057DA6B050D}" srcId="{C1CEB74B-A11B-42F6-857D-14A26153BF76}" destId="{EB8D298E-E4E0-4489-A112-D39C29102F49}" srcOrd="0" destOrd="0" parTransId="{9E1E8A99-06ED-42DE-A7BC-B1B2EEE31DD9}" sibTransId="{07EA4FA8-8E33-4565-8188-075662CB7D96}"/>
    <dgm:cxn modelId="{F974FC8D-179A-4B74-9858-C89A82BF8AAE}" type="presOf" srcId="{B4F60E7E-2E5E-4B7C-BAA8-DA2D83DF86BC}" destId="{481A31F8-C156-49CF-98D5-EA613B16535D}" srcOrd="1" destOrd="0" presId="urn:microsoft.com/office/officeart/2005/8/layout/list1"/>
    <dgm:cxn modelId="{E2443590-E9A4-4C1A-9B93-2DB946A4E925}" srcId="{2464C21F-3CFA-4F72-A7E7-519A64C8B519}" destId="{E58D0D81-5038-4E2A-9974-A5941252D0E8}" srcOrd="2" destOrd="0" parTransId="{E7C2768A-EBB7-44F1-88E5-A7C60FF6B263}" sibTransId="{2587ED4D-882A-4DCB-9DE8-8516EEAAE887}"/>
    <dgm:cxn modelId="{658A479D-2EEB-4A39-B769-3D42D18CCA33}" type="presOf" srcId="{B4F60E7E-2E5E-4B7C-BAA8-DA2D83DF86BC}" destId="{E51D0A7D-91B5-4DBD-AF9E-74C14E51F9DA}" srcOrd="0" destOrd="0" presId="urn:microsoft.com/office/officeart/2005/8/layout/list1"/>
    <dgm:cxn modelId="{98E548A8-698F-4E49-BF3C-0450F230A0EE}" srcId="{12A21C45-7928-41F5-B504-3C6D1AFF68C6}" destId="{C1CEB74B-A11B-42F6-857D-14A26153BF76}" srcOrd="0" destOrd="0" parTransId="{FEF5858F-03BF-4DA3-9CF6-ABCB76FD6C8A}" sibTransId="{58C4CB3D-657F-4F60-97EB-0A5FE7233F40}"/>
    <dgm:cxn modelId="{7BF273A8-D812-40C0-B724-404333B45377}" srcId="{B4F60E7E-2E5E-4B7C-BAA8-DA2D83DF86BC}" destId="{43FA0E81-9B81-4006-A363-02FA7C879729}" srcOrd="0" destOrd="0" parTransId="{E6936DBA-ADDB-458E-8E7E-DC39A5CFC1E3}" sibTransId="{5EEB52A3-78D6-4088-ACA1-5DEDFA7DA32D}"/>
    <dgm:cxn modelId="{88B672B4-E488-4A37-9CDB-3FC48594C78E}" srcId="{2464C21F-3CFA-4F72-A7E7-519A64C8B519}" destId="{85238165-2A0A-4D1C-BC96-77DD0FB3126D}" srcOrd="1" destOrd="0" parTransId="{22579170-92DF-426A-86D6-21D89CE85510}" sibTransId="{7A460769-C524-4DA5-9760-8F9FA6970438}"/>
    <dgm:cxn modelId="{380597BA-B58A-4425-84B9-215E1274CC0E}" type="presOf" srcId="{85238165-2A0A-4D1C-BC96-77DD0FB3126D}" destId="{2055D11B-625C-4558-937B-B03AE174DD6E}" srcOrd="0" destOrd="1" presId="urn:microsoft.com/office/officeart/2005/8/layout/list1"/>
    <dgm:cxn modelId="{73E6BED2-335A-4E2D-803F-3DCEC11B4F3B}" type="presOf" srcId="{E58D0D81-5038-4E2A-9974-A5941252D0E8}" destId="{2055D11B-625C-4558-937B-B03AE174DD6E}" srcOrd="0" destOrd="2" presId="urn:microsoft.com/office/officeart/2005/8/layout/list1"/>
    <dgm:cxn modelId="{8C4F75DC-5937-447A-8386-70948C045641}" srcId="{B4F60E7E-2E5E-4B7C-BAA8-DA2D83DF86BC}" destId="{3C5F7DFB-A066-4E59-89CF-651AF31B05E8}" srcOrd="1" destOrd="0" parTransId="{5C573CCD-2A5C-42C2-9C40-9FC7091FFEE9}" sibTransId="{34103136-A6FC-4777-B39E-513DAD5A250F}"/>
    <dgm:cxn modelId="{B38E82EC-0F8D-4DB9-BCA9-5D8483EB1594}" type="presOf" srcId="{F2CF48F9-1E5A-4997-922C-C6F9140FE7A5}" destId="{2055D11B-625C-4558-937B-B03AE174DD6E}" srcOrd="0" destOrd="3" presId="urn:microsoft.com/office/officeart/2005/8/layout/list1"/>
    <dgm:cxn modelId="{BED45A6C-1C58-455E-997A-B2E0408C751A}" type="presParOf" srcId="{0C012A4D-CE80-4CEF-A5B2-BBE3CDC4F792}" destId="{13B7865B-7706-40B6-835F-317BE48891BB}" srcOrd="0" destOrd="0" presId="urn:microsoft.com/office/officeart/2005/8/layout/list1"/>
    <dgm:cxn modelId="{E1E289B0-8777-42ED-B889-7AB2FCAE349C}" type="presParOf" srcId="{13B7865B-7706-40B6-835F-317BE48891BB}" destId="{BE293B46-CE78-4ED3-9595-4541BC7BAB1F}" srcOrd="0" destOrd="0" presId="urn:microsoft.com/office/officeart/2005/8/layout/list1"/>
    <dgm:cxn modelId="{F698139E-895E-4A02-9BB1-929698EACAE0}" type="presParOf" srcId="{13B7865B-7706-40B6-835F-317BE48891BB}" destId="{247594E4-83C6-4DC1-883A-D7473F7DC06C}" srcOrd="1" destOrd="0" presId="urn:microsoft.com/office/officeart/2005/8/layout/list1"/>
    <dgm:cxn modelId="{E1F76D16-4C8C-4835-9EB1-6A7895957BFA}" type="presParOf" srcId="{0C012A4D-CE80-4CEF-A5B2-BBE3CDC4F792}" destId="{2851AD29-FEF8-4EC0-8CC3-344F6E1CDEE8}" srcOrd="1" destOrd="0" presId="urn:microsoft.com/office/officeart/2005/8/layout/list1"/>
    <dgm:cxn modelId="{717C3F14-2B6E-4FF8-997F-B7BE1369756D}" type="presParOf" srcId="{0C012A4D-CE80-4CEF-A5B2-BBE3CDC4F792}" destId="{9031F217-AC7A-45DA-8A5E-15AB6FD398BC}" srcOrd="2" destOrd="0" presId="urn:microsoft.com/office/officeart/2005/8/layout/list1"/>
    <dgm:cxn modelId="{CC00F595-A252-48C3-BDE5-DC221E98BDD3}" type="presParOf" srcId="{0C012A4D-CE80-4CEF-A5B2-BBE3CDC4F792}" destId="{500D9B0A-B7F2-424A-A817-7655C4F9D045}" srcOrd="3" destOrd="0" presId="urn:microsoft.com/office/officeart/2005/8/layout/list1"/>
    <dgm:cxn modelId="{684FA859-E453-47D6-A7E0-C408AA99BDAA}" type="presParOf" srcId="{0C012A4D-CE80-4CEF-A5B2-BBE3CDC4F792}" destId="{50CABE75-A320-4717-AF98-9B9D684E0112}" srcOrd="4" destOrd="0" presId="urn:microsoft.com/office/officeart/2005/8/layout/list1"/>
    <dgm:cxn modelId="{C1608714-0DA6-4475-8802-A2E0F4C16D6D}" type="presParOf" srcId="{50CABE75-A320-4717-AF98-9B9D684E0112}" destId="{37869A1F-AB54-4885-BFDD-DF18586DAEE3}" srcOrd="0" destOrd="0" presId="urn:microsoft.com/office/officeart/2005/8/layout/list1"/>
    <dgm:cxn modelId="{C23DBA59-63FA-4215-AFFA-AC260961CBD7}" type="presParOf" srcId="{50CABE75-A320-4717-AF98-9B9D684E0112}" destId="{FE86CF6E-E9DA-41E3-8C95-650E52A267E6}" srcOrd="1" destOrd="0" presId="urn:microsoft.com/office/officeart/2005/8/layout/list1"/>
    <dgm:cxn modelId="{2E7E216F-5DAA-47A5-9AFA-7188A9863515}" type="presParOf" srcId="{0C012A4D-CE80-4CEF-A5B2-BBE3CDC4F792}" destId="{83B11C56-20B5-4606-A71A-5AC536E9B4C2}" srcOrd="5" destOrd="0" presId="urn:microsoft.com/office/officeart/2005/8/layout/list1"/>
    <dgm:cxn modelId="{EA81ACBC-A85A-4DDF-B13E-C98C5EB88913}" type="presParOf" srcId="{0C012A4D-CE80-4CEF-A5B2-BBE3CDC4F792}" destId="{2055D11B-625C-4558-937B-B03AE174DD6E}" srcOrd="6" destOrd="0" presId="urn:microsoft.com/office/officeart/2005/8/layout/list1"/>
    <dgm:cxn modelId="{6C6132BB-61D6-45C3-8607-6055EB945834}" type="presParOf" srcId="{0C012A4D-CE80-4CEF-A5B2-BBE3CDC4F792}" destId="{98C2CE16-203B-407C-B2EE-C5A531D325A1}" srcOrd="7" destOrd="0" presId="urn:microsoft.com/office/officeart/2005/8/layout/list1"/>
    <dgm:cxn modelId="{6E652693-4A57-4D44-ABFF-ADF88BF91388}" type="presParOf" srcId="{0C012A4D-CE80-4CEF-A5B2-BBE3CDC4F792}" destId="{FBDA2CF9-441E-4C16-8345-F5AF4B930990}" srcOrd="8" destOrd="0" presId="urn:microsoft.com/office/officeart/2005/8/layout/list1"/>
    <dgm:cxn modelId="{FCBAA29C-6F26-44B3-AC01-6C6DEBA7C7F3}" type="presParOf" srcId="{FBDA2CF9-441E-4C16-8345-F5AF4B930990}" destId="{E51D0A7D-91B5-4DBD-AF9E-74C14E51F9DA}" srcOrd="0" destOrd="0" presId="urn:microsoft.com/office/officeart/2005/8/layout/list1"/>
    <dgm:cxn modelId="{37248FF2-89B2-4ED2-8C26-44886C0989E7}" type="presParOf" srcId="{FBDA2CF9-441E-4C16-8345-F5AF4B930990}" destId="{481A31F8-C156-49CF-98D5-EA613B16535D}" srcOrd="1" destOrd="0" presId="urn:microsoft.com/office/officeart/2005/8/layout/list1"/>
    <dgm:cxn modelId="{2EAC3B17-A3E8-490A-93AE-97EE61F8F579}" type="presParOf" srcId="{0C012A4D-CE80-4CEF-A5B2-BBE3CDC4F792}" destId="{EAFB22B9-D0CF-4BBD-821E-C4EF66DBAD55}" srcOrd="9" destOrd="0" presId="urn:microsoft.com/office/officeart/2005/8/layout/list1"/>
    <dgm:cxn modelId="{E0A9EB47-8EA3-431A-BB7C-B91AD25198B6}" type="presParOf" srcId="{0C012A4D-CE80-4CEF-A5B2-BBE3CDC4F792}" destId="{88092CA3-5C33-4343-8996-00C75CF9178A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34E1077-6BE1-41A4-9206-629DF794A92B}" type="doc">
      <dgm:prSet loTypeId="urn:microsoft.com/office/officeart/2005/8/layout/list1" loCatId="list" qsTypeId="urn:microsoft.com/office/officeart/2005/8/quickstyle/simple1#2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E705E023-49A2-43F2-B186-5D63E1572F1C}">
      <dgm:prSet phldrT="[Text]" phldr="0"/>
      <dgm:spPr/>
      <dgm:t>
        <a:bodyPr/>
        <a:lstStyle/>
        <a:p>
          <a:pPr algn="l" rtl="0">
            <a:lnSpc>
              <a:spcPct val="90000"/>
            </a:lnSpc>
          </a:pPr>
          <a:r>
            <a:rPr lang="en-GB" sz="1100" b="0">
              <a:latin typeface="Inclusive Sans"/>
              <a:ea typeface="Calibri"/>
              <a:cs typeface="Inclusive Sans"/>
            </a:rPr>
            <a:t>Smoking Toolkit Study - </a:t>
          </a:r>
          <a:r>
            <a:rPr lang="en-GB" sz="900" b="0">
              <a:latin typeface="Inclusive Sans"/>
            </a:rPr>
            <a:t>adults each month in GB, who smoked or recently stopped, Jan to Dec 2024</a:t>
          </a:r>
          <a:endParaRPr lang="en-US" sz="900" b="0">
            <a:latin typeface="Inclusive Sans"/>
          </a:endParaRPr>
        </a:p>
      </dgm:t>
    </dgm:pt>
    <dgm:pt modelId="{C219289B-7A94-47D5-A69B-3E3EC1F21C38}" type="parTrans" cxnId="{2D8F2412-6EFE-4133-AD24-D829A3541904}">
      <dgm:prSet/>
      <dgm:spPr/>
      <dgm:t>
        <a:bodyPr/>
        <a:lstStyle/>
        <a:p>
          <a:endParaRPr lang="en-GB"/>
        </a:p>
      </dgm:t>
    </dgm:pt>
    <dgm:pt modelId="{A118FECF-E4E0-412B-BCA3-6444248B8140}" type="sibTrans" cxnId="{2D8F2412-6EFE-4133-AD24-D829A3541904}">
      <dgm:prSet/>
      <dgm:spPr/>
      <dgm:t>
        <a:bodyPr/>
        <a:lstStyle/>
        <a:p>
          <a:endParaRPr lang="en-GB"/>
        </a:p>
      </dgm:t>
    </dgm:pt>
    <dgm:pt modelId="{E4A70DB3-08E4-4A75-9E67-B6EE10CE89C4}">
      <dgm:prSet phldrT="[Text]" phldr="0"/>
      <dgm:spPr/>
      <dgm:t>
        <a:bodyPr/>
        <a:lstStyle/>
        <a:p>
          <a:pPr algn="l" rtl="0">
            <a:lnSpc>
              <a:spcPct val="90000"/>
            </a:lnSpc>
          </a:pPr>
          <a:r>
            <a:rPr lang="en-GB" sz="1700" b="1">
              <a:latin typeface="Inclusive Sans"/>
            </a:rPr>
            <a:t>Information from applications (Expressions of interest)</a:t>
          </a:r>
          <a:endParaRPr lang="en-US" sz="1700" b="1" dirty="0">
            <a:latin typeface="Inclusive Sans"/>
          </a:endParaRPr>
        </a:p>
      </dgm:t>
    </dgm:pt>
    <dgm:pt modelId="{1C437CA9-B1E3-4150-9817-4D8EC5F07A34}" type="parTrans" cxnId="{26274465-602C-4451-A5DA-EC3AFF78436F}">
      <dgm:prSet/>
      <dgm:spPr/>
      <dgm:t>
        <a:bodyPr/>
        <a:lstStyle/>
        <a:p>
          <a:endParaRPr lang="en-GB"/>
        </a:p>
      </dgm:t>
    </dgm:pt>
    <dgm:pt modelId="{55D46B34-1BD0-4A30-9D9A-E4846D47D92C}" type="sibTrans" cxnId="{26274465-602C-4451-A5DA-EC3AFF78436F}">
      <dgm:prSet/>
      <dgm:spPr/>
      <dgm:t>
        <a:bodyPr/>
        <a:lstStyle/>
        <a:p>
          <a:endParaRPr lang="en-GB"/>
        </a:p>
      </dgm:t>
    </dgm:pt>
    <dgm:pt modelId="{54DC667C-DF3F-4F1E-97BA-A8016DA3271E}">
      <dgm:prSet phldrT="[Text]" phldr="0"/>
      <dgm:spPr/>
      <dgm:t>
        <a:bodyPr/>
        <a:lstStyle/>
        <a:p>
          <a:pPr algn="l">
            <a:lnSpc>
              <a:spcPct val="90000"/>
            </a:lnSpc>
          </a:pPr>
          <a:r>
            <a:rPr lang="en-GB" sz="1300" b="0">
              <a:latin typeface="Inclusive Sans"/>
            </a:rPr>
            <a:t>Summary of training data from National Centre for Smoking Cessation and Training (NCSCT)</a:t>
          </a:r>
          <a:endParaRPr lang="en-US" sz="1300" b="0">
            <a:latin typeface="Inclusive Sans"/>
          </a:endParaRPr>
        </a:p>
      </dgm:t>
    </dgm:pt>
    <dgm:pt modelId="{8B8B4B7B-AA90-4317-87C5-DDD6A9B033DB}" type="parTrans" cxnId="{7E3B4F67-4065-45F3-8363-12E723D80A31}">
      <dgm:prSet/>
      <dgm:spPr/>
      <dgm:t>
        <a:bodyPr/>
        <a:lstStyle/>
        <a:p>
          <a:endParaRPr lang="en-GB"/>
        </a:p>
      </dgm:t>
    </dgm:pt>
    <dgm:pt modelId="{9DC9C6B8-5987-4605-AA38-87A2B97BEE8B}" type="sibTrans" cxnId="{7E3B4F67-4065-45F3-8363-12E723D80A31}">
      <dgm:prSet/>
      <dgm:spPr/>
      <dgm:t>
        <a:bodyPr/>
        <a:lstStyle/>
        <a:p>
          <a:endParaRPr lang="en-GB"/>
        </a:p>
      </dgm:t>
    </dgm:pt>
    <dgm:pt modelId="{39CA3DB0-E2E1-4D20-8283-BB0DFAE04C52}">
      <dgm:prSet phldrT="[Text]" phldr="0"/>
      <dgm:spPr/>
      <dgm:t>
        <a:bodyPr/>
        <a:lstStyle/>
        <a:p>
          <a:pPr algn="l">
            <a:lnSpc>
              <a:spcPct val="90000"/>
            </a:lnSpc>
          </a:pPr>
          <a:r>
            <a:rPr lang="en-GB" sz="1700" b="1">
              <a:latin typeface="Inclusive Sans"/>
            </a:rPr>
            <a:t>Survey data </a:t>
          </a:r>
          <a:endParaRPr lang="en-GB" b="1"/>
        </a:p>
      </dgm:t>
    </dgm:pt>
    <dgm:pt modelId="{5D1F901E-E75C-48E7-B570-5193157E020C}" type="parTrans" cxnId="{E04AE239-5A90-446B-A177-CEEB39B183B3}">
      <dgm:prSet/>
      <dgm:spPr/>
      <dgm:t>
        <a:bodyPr/>
        <a:lstStyle/>
        <a:p>
          <a:endParaRPr lang="en-GB"/>
        </a:p>
      </dgm:t>
    </dgm:pt>
    <dgm:pt modelId="{6291BCEE-893F-45C7-949E-1A266D416054}" type="sibTrans" cxnId="{E04AE239-5A90-446B-A177-CEEB39B183B3}">
      <dgm:prSet/>
      <dgm:spPr/>
      <dgm:t>
        <a:bodyPr/>
        <a:lstStyle/>
        <a:p>
          <a:endParaRPr lang="en-GB"/>
        </a:p>
      </dgm:t>
    </dgm:pt>
    <dgm:pt modelId="{88693463-786C-4F41-93D1-349A04E67B4F}">
      <dgm:prSet phldrT="[Text]" phldr="0"/>
      <dgm:spPr/>
      <dgm:t>
        <a:bodyPr/>
        <a:lstStyle/>
        <a:p>
          <a:pPr rtl="0"/>
          <a:r>
            <a:rPr lang="en-GB" sz="1700" b="0">
              <a:latin typeface="Inclusive Sans"/>
            </a:rPr>
            <a:t>International Tobacco Control Policy Evaluation Project Survey (ITC 4CV) - adults in England who smoked or recently stopped, Jun to Oct 2024 </a:t>
          </a:r>
          <a:endParaRPr lang="en-US" b="0" dirty="0"/>
        </a:p>
      </dgm:t>
    </dgm:pt>
    <dgm:pt modelId="{166EB616-B3FA-4BFD-9C16-49FC54565DA2}" type="parTrans" cxnId="{522409B2-2DCF-465A-83A6-CCA74150CB31}">
      <dgm:prSet/>
      <dgm:spPr/>
      <dgm:t>
        <a:bodyPr/>
        <a:lstStyle/>
        <a:p>
          <a:endParaRPr lang="en-GB"/>
        </a:p>
      </dgm:t>
    </dgm:pt>
    <dgm:pt modelId="{8F5008D1-638B-4061-AB68-16950F641E67}" type="sibTrans" cxnId="{522409B2-2DCF-465A-83A6-CCA74150CB31}">
      <dgm:prSet/>
      <dgm:spPr/>
      <dgm:t>
        <a:bodyPr/>
        <a:lstStyle/>
        <a:p>
          <a:endParaRPr lang="en-GB"/>
        </a:p>
      </dgm:t>
    </dgm:pt>
    <dgm:pt modelId="{885CAA57-1FF8-40AE-B3EC-A8E3D31FDCE9}">
      <dgm:prSet phldrT="[Text]" phldr="0"/>
      <dgm:spPr/>
      <dgm:t>
        <a:bodyPr/>
        <a:lstStyle/>
        <a:p>
          <a:pPr rtl="0">
            <a:lnSpc>
              <a:spcPct val="100000"/>
            </a:lnSpc>
          </a:pPr>
          <a:r>
            <a:rPr lang="en-GB" sz="2100" b="0">
              <a:latin typeface="Inclusive Sans"/>
            </a:rPr>
            <a:t>From October 2023 to October 2024</a:t>
          </a:r>
          <a:endParaRPr lang="en-US" sz="2200" b="0">
            <a:latin typeface="Inclusive Sans"/>
          </a:endParaRPr>
        </a:p>
      </dgm:t>
    </dgm:pt>
    <dgm:pt modelId="{E4B5E189-82CE-49E8-B366-6BAF8957A8EB}" type="parTrans" cxnId="{105E9129-AC92-4E65-907D-6147ED4E94F7}">
      <dgm:prSet/>
      <dgm:spPr/>
      <dgm:t>
        <a:bodyPr/>
        <a:lstStyle/>
        <a:p>
          <a:endParaRPr lang="en-GB"/>
        </a:p>
      </dgm:t>
    </dgm:pt>
    <dgm:pt modelId="{C55440C9-5FFC-42FD-B849-D94FC589B2A8}" type="sibTrans" cxnId="{105E9129-AC92-4E65-907D-6147ED4E94F7}">
      <dgm:prSet/>
      <dgm:spPr/>
      <dgm:t>
        <a:bodyPr/>
        <a:lstStyle/>
        <a:p>
          <a:endParaRPr lang="en-GB"/>
        </a:p>
      </dgm:t>
    </dgm:pt>
    <dgm:pt modelId="{0EF3A03B-6271-4175-ADC7-65857C33EC6B}">
      <dgm:prSet phldrT="[Text]" phldr="0"/>
      <dgm:spPr/>
      <dgm:t>
        <a:bodyPr/>
        <a:lstStyle/>
        <a:p>
          <a:pPr algn="l" rtl="0">
            <a:lnSpc>
              <a:spcPct val="90000"/>
            </a:lnSpc>
          </a:pPr>
          <a:r>
            <a:rPr lang="en-GB" sz="1100" b="0">
              <a:latin typeface="Inclusive Sans"/>
              <a:ea typeface="Calibri"/>
              <a:cs typeface="Inclusive Sans"/>
            </a:rPr>
            <a:t>Semi-structured interviews with 19 commissioners, 35 staff and 19 service users in a range of settings</a:t>
          </a:r>
        </a:p>
      </dgm:t>
    </dgm:pt>
    <dgm:pt modelId="{BA02A440-B6D7-4C46-9B91-D2E36D27E75D}" type="parTrans" cxnId="{1A7EBBCA-46FD-4075-8537-9C9981BC4E4F}">
      <dgm:prSet/>
      <dgm:spPr/>
      <dgm:t>
        <a:bodyPr/>
        <a:lstStyle/>
        <a:p>
          <a:endParaRPr lang="en-GB"/>
        </a:p>
      </dgm:t>
    </dgm:pt>
    <dgm:pt modelId="{650807FF-09B7-41B0-B186-A764B2D67841}" type="sibTrans" cxnId="{1A7EBBCA-46FD-4075-8537-9C9981BC4E4F}">
      <dgm:prSet/>
      <dgm:spPr/>
      <dgm:t>
        <a:bodyPr/>
        <a:lstStyle/>
        <a:p>
          <a:endParaRPr lang="en-GB"/>
        </a:p>
      </dgm:t>
    </dgm:pt>
    <dgm:pt modelId="{24AD3139-72EA-4233-ABFA-09FDBE32E19B}">
      <dgm:prSet phldrT="[Text]" phldr="0"/>
      <dgm:spPr/>
      <dgm:t>
        <a:bodyPr/>
        <a:lstStyle/>
        <a:p>
          <a:pPr algn="l" rtl="0">
            <a:lnSpc>
              <a:spcPct val="90000"/>
            </a:lnSpc>
          </a:pPr>
          <a:r>
            <a:rPr lang="en-GB" sz="1100" b="1">
              <a:latin typeface="Inclusive Sans"/>
              <a:ea typeface="Calibri"/>
              <a:cs typeface="Inclusive Sans"/>
            </a:rPr>
            <a:t>Interviews</a:t>
          </a:r>
        </a:p>
      </dgm:t>
    </dgm:pt>
    <dgm:pt modelId="{06E2863F-D2F5-4BFB-816C-ADA5F02AB3EB}" type="parTrans" cxnId="{83881B11-4D52-46D8-B01D-980EEDC24FDE}">
      <dgm:prSet/>
      <dgm:spPr/>
      <dgm:t>
        <a:bodyPr/>
        <a:lstStyle/>
        <a:p>
          <a:endParaRPr lang="en-GB"/>
        </a:p>
      </dgm:t>
    </dgm:pt>
    <dgm:pt modelId="{27948846-8AA1-4D8A-AA8A-3B4F1D770421}" type="sibTrans" cxnId="{83881B11-4D52-46D8-B01D-980EEDC24FDE}">
      <dgm:prSet/>
      <dgm:spPr/>
      <dgm:t>
        <a:bodyPr/>
        <a:lstStyle/>
        <a:p>
          <a:endParaRPr lang="en-GB"/>
        </a:p>
      </dgm:t>
    </dgm:pt>
    <dgm:pt modelId="{7108868E-FC59-4EE9-A62B-DE1D5DAA9F2D}">
      <dgm:prSet phldrT="[Text]" phldr="0"/>
      <dgm:spPr/>
      <dgm:t>
        <a:bodyPr/>
        <a:lstStyle/>
        <a:p>
          <a:r>
            <a:rPr lang="en-GB" sz="2100" b="1">
              <a:latin typeface="Inclusive Sans"/>
            </a:rPr>
            <a:t>Training data</a:t>
          </a:r>
          <a:endParaRPr lang="en-US" sz="2100"/>
        </a:p>
      </dgm:t>
    </dgm:pt>
    <dgm:pt modelId="{0A94EA38-61B7-4A7E-A95F-709521627C27}" type="parTrans" cxnId="{2B309AA1-F664-4028-A1CC-3FE6952072A3}">
      <dgm:prSet/>
      <dgm:spPr/>
      <dgm:t>
        <a:bodyPr/>
        <a:lstStyle/>
        <a:p>
          <a:endParaRPr lang="en-GB"/>
        </a:p>
      </dgm:t>
    </dgm:pt>
    <dgm:pt modelId="{0E748F8A-03D2-441F-99EB-0690204FD833}" type="sibTrans" cxnId="{2B309AA1-F664-4028-A1CC-3FE6952072A3}">
      <dgm:prSet/>
      <dgm:spPr/>
      <dgm:t>
        <a:bodyPr/>
        <a:lstStyle/>
        <a:p>
          <a:endParaRPr lang="en-GB"/>
        </a:p>
      </dgm:t>
    </dgm:pt>
    <dgm:pt modelId="{7D17B3BB-07B2-4CA0-AD67-827899D8F74F}" type="pres">
      <dgm:prSet presAssocID="{C34E1077-6BE1-41A4-9206-629DF794A92B}" presName="linear" presStyleCnt="0">
        <dgm:presLayoutVars>
          <dgm:dir/>
          <dgm:animLvl val="lvl"/>
          <dgm:resizeHandles val="exact"/>
        </dgm:presLayoutVars>
      </dgm:prSet>
      <dgm:spPr/>
    </dgm:pt>
    <dgm:pt modelId="{64B30AC4-EEFA-4861-9F4B-CFD9DD415CA7}" type="pres">
      <dgm:prSet presAssocID="{24AD3139-72EA-4233-ABFA-09FDBE32E19B}" presName="parentLin" presStyleCnt="0"/>
      <dgm:spPr/>
    </dgm:pt>
    <dgm:pt modelId="{A5C9BB5D-2588-4EAD-9690-F60C50176335}" type="pres">
      <dgm:prSet presAssocID="{24AD3139-72EA-4233-ABFA-09FDBE32E19B}" presName="parentLeftMargin" presStyleLbl="node1" presStyleIdx="0" presStyleCnt="4"/>
      <dgm:spPr/>
    </dgm:pt>
    <dgm:pt modelId="{635D9527-AAEF-45ED-BD92-1CFF9223A87C}" type="pres">
      <dgm:prSet presAssocID="{24AD3139-72EA-4233-ABFA-09FDBE32E19B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95472278-FC8F-4447-88B8-1F0FB63C10A4}" type="pres">
      <dgm:prSet presAssocID="{24AD3139-72EA-4233-ABFA-09FDBE32E19B}" presName="negativeSpace" presStyleCnt="0"/>
      <dgm:spPr/>
    </dgm:pt>
    <dgm:pt modelId="{74D45324-8CD4-4B4C-AF0B-14C8FC34D320}" type="pres">
      <dgm:prSet presAssocID="{24AD3139-72EA-4233-ABFA-09FDBE32E19B}" presName="childText" presStyleLbl="conFgAcc1" presStyleIdx="0" presStyleCnt="4">
        <dgm:presLayoutVars>
          <dgm:bulletEnabled val="1"/>
        </dgm:presLayoutVars>
      </dgm:prSet>
      <dgm:spPr/>
    </dgm:pt>
    <dgm:pt modelId="{B3C7BD2C-2776-4738-9257-8785DE0FFDE8}" type="pres">
      <dgm:prSet presAssocID="{27948846-8AA1-4D8A-AA8A-3B4F1D770421}" presName="spaceBetweenRectangles" presStyleCnt="0"/>
      <dgm:spPr/>
    </dgm:pt>
    <dgm:pt modelId="{527BA203-24AC-43DA-A282-673EC1F794A6}" type="pres">
      <dgm:prSet presAssocID="{39CA3DB0-E2E1-4D20-8283-BB0DFAE04C52}" presName="parentLin" presStyleCnt="0"/>
      <dgm:spPr/>
    </dgm:pt>
    <dgm:pt modelId="{5BDF28AA-692C-43C7-A47E-76362DDAACC6}" type="pres">
      <dgm:prSet presAssocID="{39CA3DB0-E2E1-4D20-8283-BB0DFAE04C52}" presName="parentLeftMargin" presStyleLbl="node1" presStyleIdx="0" presStyleCnt="4"/>
      <dgm:spPr/>
    </dgm:pt>
    <dgm:pt modelId="{4B1BF46C-6B14-45E9-8284-DACF0B725AB9}" type="pres">
      <dgm:prSet presAssocID="{39CA3DB0-E2E1-4D20-8283-BB0DFAE04C52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29D79BA7-18E6-4A78-8168-6CFA4EC37417}" type="pres">
      <dgm:prSet presAssocID="{39CA3DB0-E2E1-4D20-8283-BB0DFAE04C52}" presName="negativeSpace" presStyleCnt="0"/>
      <dgm:spPr/>
    </dgm:pt>
    <dgm:pt modelId="{5D3AC26C-C103-49A4-898C-01C5AA4E395D}" type="pres">
      <dgm:prSet presAssocID="{39CA3DB0-E2E1-4D20-8283-BB0DFAE04C52}" presName="childText" presStyleLbl="conFgAcc1" presStyleIdx="1" presStyleCnt="4">
        <dgm:presLayoutVars>
          <dgm:bulletEnabled val="1"/>
        </dgm:presLayoutVars>
      </dgm:prSet>
      <dgm:spPr/>
    </dgm:pt>
    <dgm:pt modelId="{ECA3266D-3DEB-4A1B-9843-4B6B567FDFAE}" type="pres">
      <dgm:prSet presAssocID="{6291BCEE-893F-45C7-949E-1A266D416054}" presName="spaceBetweenRectangles" presStyleCnt="0"/>
      <dgm:spPr/>
    </dgm:pt>
    <dgm:pt modelId="{4E2CB251-4F68-4B3B-8A86-BF5A63D29F7B}" type="pres">
      <dgm:prSet presAssocID="{E4A70DB3-08E4-4A75-9E67-B6EE10CE89C4}" presName="parentLin" presStyleCnt="0"/>
      <dgm:spPr/>
    </dgm:pt>
    <dgm:pt modelId="{49395182-5456-4B63-BF25-B24A80493AE8}" type="pres">
      <dgm:prSet presAssocID="{E4A70DB3-08E4-4A75-9E67-B6EE10CE89C4}" presName="parentLeftMargin" presStyleLbl="node1" presStyleIdx="1" presStyleCnt="4"/>
      <dgm:spPr/>
    </dgm:pt>
    <dgm:pt modelId="{308DA28F-43C4-4A81-BBE6-9431D7654CAC}" type="pres">
      <dgm:prSet presAssocID="{E4A70DB3-08E4-4A75-9E67-B6EE10CE89C4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9F1C0736-94D6-4886-BE7F-9E12C129D8AF}" type="pres">
      <dgm:prSet presAssocID="{E4A70DB3-08E4-4A75-9E67-B6EE10CE89C4}" presName="negativeSpace" presStyleCnt="0"/>
      <dgm:spPr/>
    </dgm:pt>
    <dgm:pt modelId="{78F085BB-B5F8-4FE2-B069-85BD660788D8}" type="pres">
      <dgm:prSet presAssocID="{E4A70DB3-08E4-4A75-9E67-B6EE10CE89C4}" presName="childText" presStyleLbl="conFgAcc1" presStyleIdx="2" presStyleCnt="4">
        <dgm:presLayoutVars>
          <dgm:bulletEnabled val="1"/>
        </dgm:presLayoutVars>
      </dgm:prSet>
      <dgm:spPr/>
    </dgm:pt>
    <dgm:pt modelId="{4BDBB356-0246-42CF-B8C8-47C3D7C1F9DE}" type="pres">
      <dgm:prSet presAssocID="{55D46B34-1BD0-4A30-9D9A-E4846D47D92C}" presName="spaceBetweenRectangles" presStyleCnt="0"/>
      <dgm:spPr/>
    </dgm:pt>
    <dgm:pt modelId="{2347651C-7DD8-4BA6-800A-083428E3B58A}" type="pres">
      <dgm:prSet presAssocID="{7108868E-FC59-4EE9-A62B-DE1D5DAA9F2D}" presName="parentLin" presStyleCnt="0"/>
      <dgm:spPr/>
    </dgm:pt>
    <dgm:pt modelId="{9319E52E-4214-4871-BCE1-63983724B215}" type="pres">
      <dgm:prSet presAssocID="{7108868E-FC59-4EE9-A62B-DE1D5DAA9F2D}" presName="parentLeftMargin" presStyleLbl="node1" presStyleIdx="2" presStyleCnt="4"/>
      <dgm:spPr/>
    </dgm:pt>
    <dgm:pt modelId="{DA66A157-26EA-4BB6-81CF-D159E009F81D}" type="pres">
      <dgm:prSet presAssocID="{7108868E-FC59-4EE9-A62B-DE1D5DAA9F2D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6AF4B8BB-E538-4CC9-BE24-4D4040A98AA7}" type="pres">
      <dgm:prSet presAssocID="{7108868E-FC59-4EE9-A62B-DE1D5DAA9F2D}" presName="negativeSpace" presStyleCnt="0"/>
      <dgm:spPr/>
    </dgm:pt>
    <dgm:pt modelId="{944074F9-A0D6-4AB2-B9EE-968379B92321}" type="pres">
      <dgm:prSet presAssocID="{7108868E-FC59-4EE9-A62B-DE1D5DAA9F2D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BA9A7E0F-E3BA-411C-B136-65543E617495}" type="presOf" srcId="{39CA3DB0-E2E1-4D20-8283-BB0DFAE04C52}" destId="{4B1BF46C-6B14-45E9-8284-DACF0B725AB9}" srcOrd="1" destOrd="0" presId="urn:microsoft.com/office/officeart/2005/8/layout/list1"/>
    <dgm:cxn modelId="{83881B11-4D52-46D8-B01D-980EEDC24FDE}" srcId="{C34E1077-6BE1-41A4-9206-629DF794A92B}" destId="{24AD3139-72EA-4233-ABFA-09FDBE32E19B}" srcOrd="0" destOrd="0" parTransId="{06E2863F-D2F5-4BFB-816C-ADA5F02AB3EB}" sibTransId="{27948846-8AA1-4D8A-AA8A-3B4F1D770421}"/>
    <dgm:cxn modelId="{2D8F2412-6EFE-4133-AD24-D829A3541904}" srcId="{39CA3DB0-E2E1-4D20-8283-BB0DFAE04C52}" destId="{E705E023-49A2-43F2-B186-5D63E1572F1C}" srcOrd="0" destOrd="0" parTransId="{C219289B-7A94-47D5-A69B-3E3EC1F21C38}" sibTransId="{A118FECF-E4E0-412B-BCA3-6444248B8140}"/>
    <dgm:cxn modelId="{FA048A12-5328-4FE6-9804-9A10C1AC865D}" type="presOf" srcId="{54DC667C-DF3F-4F1E-97BA-A8016DA3271E}" destId="{944074F9-A0D6-4AB2-B9EE-968379B92321}" srcOrd="0" destOrd="0" presId="urn:microsoft.com/office/officeart/2005/8/layout/list1"/>
    <dgm:cxn modelId="{341F1518-A7C9-4560-9119-B326CD805B99}" type="presOf" srcId="{24AD3139-72EA-4233-ABFA-09FDBE32E19B}" destId="{635D9527-AAEF-45ED-BD92-1CFF9223A87C}" srcOrd="1" destOrd="0" presId="urn:microsoft.com/office/officeart/2005/8/layout/list1"/>
    <dgm:cxn modelId="{714AC11B-8EE5-40FD-BD33-570994189E41}" type="presOf" srcId="{C34E1077-6BE1-41A4-9206-629DF794A92B}" destId="{7D17B3BB-07B2-4CA0-AD67-827899D8F74F}" srcOrd="0" destOrd="0" presId="urn:microsoft.com/office/officeart/2005/8/layout/list1"/>
    <dgm:cxn modelId="{E9103C25-F948-4E2B-B5EA-F86DC898FBE2}" type="presOf" srcId="{39CA3DB0-E2E1-4D20-8283-BB0DFAE04C52}" destId="{5BDF28AA-692C-43C7-A47E-76362DDAACC6}" srcOrd="0" destOrd="0" presId="urn:microsoft.com/office/officeart/2005/8/layout/list1"/>
    <dgm:cxn modelId="{105E9129-AC92-4E65-907D-6147ED4E94F7}" srcId="{E4A70DB3-08E4-4A75-9E67-B6EE10CE89C4}" destId="{885CAA57-1FF8-40AE-B3EC-A8E3D31FDCE9}" srcOrd="0" destOrd="0" parTransId="{E4B5E189-82CE-49E8-B366-6BAF8957A8EB}" sibTransId="{C55440C9-5FFC-42FD-B849-D94FC589B2A8}"/>
    <dgm:cxn modelId="{3B99C82B-9E77-4167-AEA5-D0DE6B8EA3B2}" type="presOf" srcId="{885CAA57-1FF8-40AE-B3EC-A8E3D31FDCE9}" destId="{78F085BB-B5F8-4FE2-B069-85BD660788D8}" srcOrd="0" destOrd="0" presId="urn:microsoft.com/office/officeart/2005/8/layout/list1"/>
    <dgm:cxn modelId="{E04AE239-5A90-446B-A177-CEEB39B183B3}" srcId="{C34E1077-6BE1-41A4-9206-629DF794A92B}" destId="{39CA3DB0-E2E1-4D20-8283-BB0DFAE04C52}" srcOrd="1" destOrd="0" parTransId="{5D1F901E-E75C-48E7-B570-5193157E020C}" sibTransId="{6291BCEE-893F-45C7-949E-1A266D416054}"/>
    <dgm:cxn modelId="{26274465-602C-4451-A5DA-EC3AFF78436F}" srcId="{C34E1077-6BE1-41A4-9206-629DF794A92B}" destId="{E4A70DB3-08E4-4A75-9E67-B6EE10CE89C4}" srcOrd="2" destOrd="0" parTransId="{1C437CA9-B1E3-4150-9817-4D8EC5F07A34}" sibTransId="{55D46B34-1BD0-4A30-9D9A-E4846D47D92C}"/>
    <dgm:cxn modelId="{7E3B4F67-4065-45F3-8363-12E723D80A31}" srcId="{7108868E-FC59-4EE9-A62B-DE1D5DAA9F2D}" destId="{54DC667C-DF3F-4F1E-97BA-A8016DA3271E}" srcOrd="0" destOrd="0" parTransId="{8B8B4B7B-AA90-4317-87C5-DDD6A9B033DB}" sibTransId="{9DC9C6B8-5987-4605-AA38-87A2B97BEE8B}"/>
    <dgm:cxn modelId="{F4227370-542C-4D21-9BBC-5AC454DB92F3}" type="presOf" srcId="{E4A70DB3-08E4-4A75-9E67-B6EE10CE89C4}" destId="{49395182-5456-4B63-BF25-B24A80493AE8}" srcOrd="0" destOrd="0" presId="urn:microsoft.com/office/officeart/2005/8/layout/list1"/>
    <dgm:cxn modelId="{72463D51-32C3-43E6-8C09-B9DB4E229868}" type="presOf" srcId="{E4A70DB3-08E4-4A75-9E67-B6EE10CE89C4}" destId="{308DA28F-43C4-4A81-BBE6-9431D7654CAC}" srcOrd="1" destOrd="0" presId="urn:microsoft.com/office/officeart/2005/8/layout/list1"/>
    <dgm:cxn modelId="{EBB56054-E5D7-4C77-A779-4B5F5EF6BB71}" type="presOf" srcId="{24AD3139-72EA-4233-ABFA-09FDBE32E19B}" destId="{A5C9BB5D-2588-4EAD-9690-F60C50176335}" srcOrd="0" destOrd="0" presId="urn:microsoft.com/office/officeart/2005/8/layout/list1"/>
    <dgm:cxn modelId="{4B7D247A-CFDA-458D-A08A-1C89AB85CCEF}" type="presOf" srcId="{88693463-786C-4F41-93D1-349A04E67B4F}" destId="{5D3AC26C-C103-49A4-898C-01C5AA4E395D}" srcOrd="0" destOrd="1" presId="urn:microsoft.com/office/officeart/2005/8/layout/list1"/>
    <dgm:cxn modelId="{2B309AA1-F664-4028-A1CC-3FE6952072A3}" srcId="{C34E1077-6BE1-41A4-9206-629DF794A92B}" destId="{7108868E-FC59-4EE9-A62B-DE1D5DAA9F2D}" srcOrd="3" destOrd="0" parTransId="{0A94EA38-61B7-4A7E-A95F-709521627C27}" sibTransId="{0E748F8A-03D2-441F-99EB-0690204FD833}"/>
    <dgm:cxn modelId="{AD31DAA3-524C-40E4-8569-121D07C68A2B}" type="presOf" srcId="{7108868E-FC59-4EE9-A62B-DE1D5DAA9F2D}" destId="{DA66A157-26EA-4BB6-81CF-D159E009F81D}" srcOrd="1" destOrd="0" presId="urn:microsoft.com/office/officeart/2005/8/layout/list1"/>
    <dgm:cxn modelId="{F188F6AE-3FD8-480E-9B02-2B1CCA7AD4C4}" type="presOf" srcId="{7108868E-FC59-4EE9-A62B-DE1D5DAA9F2D}" destId="{9319E52E-4214-4871-BCE1-63983724B215}" srcOrd="0" destOrd="0" presId="urn:microsoft.com/office/officeart/2005/8/layout/list1"/>
    <dgm:cxn modelId="{522409B2-2DCF-465A-83A6-CCA74150CB31}" srcId="{39CA3DB0-E2E1-4D20-8283-BB0DFAE04C52}" destId="{88693463-786C-4F41-93D1-349A04E67B4F}" srcOrd="1" destOrd="0" parTransId="{166EB616-B3FA-4BFD-9C16-49FC54565DA2}" sibTransId="{8F5008D1-638B-4061-AB68-16950F641E67}"/>
    <dgm:cxn modelId="{1A7EBBCA-46FD-4075-8537-9C9981BC4E4F}" srcId="{24AD3139-72EA-4233-ABFA-09FDBE32E19B}" destId="{0EF3A03B-6271-4175-ADC7-65857C33EC6B}" srcOrd="0" destOrd="0" parTransId="{BA02A440-B6D7-4C46-9B91-D2E36D27E75D}" sibTransId="{650807FF-09B7-41B0-B186-A764B2D67841}"/>
    <dgm:cxn modelId="{ED7FD9D9-73C2-4E0C-BDE9-8A3041669F60}" type="presOf" srcId="{0EF3A03B-6271-4175-ADC7-65857C33EC6B}" destId="{74D45324-8CD4-4B4C-AF0B-14C8FC34D320}" srcOrd="0" destOrd="0" presId="urn:microsoft.com/office/officeart/2005/8/layout/list1"/>
    <dgm:cxn modelId="{9228FCF7-8075-42F1-BFCA-C7375E37C2C2}" type="presOf" srcId="{E705E023-49A2-43F2-B186-5D63E1572F1C}" destId="{5D3AC26C-C103-49A4-898C-01C5AA4E395D}" srcOrd="0" destOrd="0" presId="urn:microsoft.com/office/officeart/2005/8/layout/list1"/>
    <dgm:cxn modelId="{D83CBE84-9457-4998-9E3C-70CC0B5BEEFF}" type="presParOf" srcId="{7D17B3BB-07B2-4CA0-AD67-827899D8F74F}" destId="{64B30AC4-EEFA-4861-9F4B-CFD9DD415CA7}" srcOrd="0" destOrd="0" presId="urn:microsoft.com/office/officeart/2005/8/layout/list1"/>
    <dgm:cxn modelId="{1E4E5917-9B3A-42E2-96F2-6A7E1A5DD7C6}" type="presParOf" srcId="{64B30AC4-EEFA-4861-9F4B-CFD9DD415CA7}" destId="{A5C9BB5D-2588-4EAD-9690-F60C50176335}" srcOrd="0" destOrd="0" presId="urn:microsoft.com/office/officeart/2005/8/layout/list1"/>
    <dgm:cxn modelId="{DA18C78F-9872-4C7C-99DE-CA574AAFB794}" type="presParOf" srcId="{64B30AC4-EEFA-4861-9F4B-CFD9DD415CA7}" destId="{635D9527-AAEF-45ED-BD92-1CFF9223A87C}" srcOrd="1" destOrd="0" presId="urn:microsoft.com/office/officeart/2005/8/layout/list1"/>
    <dgm:cxn modelId="{66DBB425-665C-4320-AD35-4C499FA99285}" type="presParOf" srcId="{7D17B3BB-07B2-4CA0-AD67-827899D8F74F}" destId="{95472278-FC8F-4447-88B8-1F0FB63C10A4}" srcOrd="1" destOrd="0" presId="urn:microsoft.com/office/officeart/2005/8/layout/list1"/>
    <dgm:cxn modelId="{65DDE490-088F-43A1-889A-722A704352CB}" type="presParOf" srcId="{7D17B3BB-07B2-4CA0-AD67-827899D8F74F}" destId="{74D45324-8CD4-4B4C-AF0B-14C8FC34D320}" srcOrd="2" destOrd="0" presId="urn:microsoft.com/office/officeart/2005/8/layout/list1"/>
    <dgm:cxn modelId="{036A9C52-CB8C-4C4B-BF98-B9711C0EF643}" type="presParOf" srcId="{7D17B3BB-07B2-4CA0-AD67-827899D8F74F}" destId="{B3C7BD2C-2776-4738-9257-8785DE0FFDE8}" srcOrd="3" destOrd="0" presId="urn:microsoft.com/office/officeart/2005/8/layout/list1"/>
    <dgm:cxn modelId="{B3AC7244-BBC8-4EA3-ADCB-A2CC63D28E5D}" type="presParOf" srcId="{7D17B3BB-07B2-4CA0-AD67-827899D8F74F}" destId="{527BA203-24AC-43DA-A282-673EC1F794A6}" srcOrd="4" destOrd="0" presId="urn:microsoft.com/office/officeart/2005/8/layout/list1"/>
    <dgm:cxn modelId="{9DA4D84B-897D-4287-83C7-B209DB8DC7D5}" type="presParOf" srcId="{527BA203-24AC-43DA-A282-673EC1F794A6}" destId="{5BDF28AA-692C-43C7-A47E-76362DDAACC6}" srcOrd="0" destOrd="0" presId="urn:microsoft.com/office/officeart/2005/8/layout/list1"/>
    <dgm:cxn modelId="{64AD63F5-E016-4D3E-8500-523CE132C109}" type="presParOf" srcId="{527BA203-24AC-43DA-A282-673EC1F794A6}" destId="{4B1BF46C-6B14-45E9-8284-DACF0B725AB9}" srcOrd="1" destOrd="0" presId="urn:microsoft.com/office/officeart/2005/8/layout/list1"/>
    <dgm:cxn modelId="{C36E5648-F6D7-4933-8C82-80F48515A18B}" type="presParOf" srcId="{7D17B3BB-07B2-4CA0-AD67-827899D8F74F}" destId="{29D79BA7-18E6-4A78-8168-6CFA4EC37417}" srcOrd="5" destOrd="0" presId="urn:microsoft.com/office/officeart/2005/8/layout/list1"/>
    <dgm:cxn modelId="{05EB1081-07A1-4C44-A184-0F980CDAD39F}" type="presParOf" srcId="{7D17B3BB-07B2-4CA0-AD67-827899D8F74F}" destId="{5D3AC26C-C103-49A4-898C-01C5AA4E395D}" srcOrd="6" destOrd="0" presId="urn:microsoft.com/office/officeart/2005/8/layout/list1"/>
    <dgm:cxn modelId="{B6B1DC3F-BA42-437B-B9F1-48682453A69A}" type="presParOf" srcId="{7D17B3BB-07B2-4CA0-AD67-827899D8F74F}" destId="{ECA3266D-3DEB-4A1B-9843-4B6B567FDFAE}" srcOrd="7" destOrd="0" presId="urn:microsoft.com/office/officeart/2005/8/layout/list1"/>
    <dgm:cxn modelId="{A4ABC8F0-0C8C-41DD-9806-72BD818722F1}" type="presParOf" srcId="{7D17B3BB-07B2-4CA0-AD67-827899D8F74F}" destId="{4E2CB251-4F68-4B3B-8A86-BF5A63D29F7B}" srcOrd="8" destOrd="0" presId="urn:microsoft.com/office/officeart/2005/8/layout/list1"/>
    <dgm:cxn modelId="{B54AEF25-F92A-4174-84DB-1A6187D408D2}" type="presParOf" srcId="{4E2CB251-4F68-4B3B-8A86-BF5A63D29F7B}" destId="{49395182-5456-4B63-BF25-B24A80493AE8}" srcOrd="0" destOrd="0" presId="urn:microsoft.com/office/officeart/2005/8/layout/list1"/>
    <dgm:cxn modelId="{0E63B953-2909-473B-8252-392BA0320331}" type="presParOf" srcId="{4E2CB251-4F68-4B3B-8A86-BF5A63D29F7B}" destId="{308DA28F-43C4-4A81-BBE6-9431D7654CAC}" srcOrd="1" destOrd="0" presId="urn:microsoft.com/office/officeart/2005/8/layout/list1"/>
    <dgm:cxn modelId="{35544501-EE24-4F01-87EF-85C7A079BA95}" type="presParOf" srcId="{7D17B3BB-07B2-4CA0-AD67-827899D8F74F}" destId="{9F1C0736-94D6-4886-BE7F-9E12C129D8AF}" srcOrd="9" destOrd="0" presId="urn:microsoft.com/office/officeart/2005/8/layout/list1"/>
    <dgm:cxn modelId="{93951206-2E32-413A-9E35-FAC81153696B}" type="presParOf" srcId="{7D17B3BB-07B2-4CA0-AD67-827899D8F74F}" destId="{78F085BB-B5F8-4FE2-B069-85BD660788D8}" srcOrd="10" destOrd="0" presId="urn:microsoft.com/office/officeart/2005/8/layout/list1"/>
    <dgm:cxn modelId="{15FE32B6-C7C4-4082-BB59-C5FB6024D011}" type="presParOf" srcId="{7D17B3BB-07B2-4CA0-AD67-827899D8F74F}" destId="{4BDBB356-0246-42CF-B8C8-47C3D7C1F9DE}" srcOrd="11" destOrd="0" presId="urn:microsoft.com/office/officeart/2005/8/layout/list1"/>
    <dgm:cxn modelId="{8C4A1253-CCBB-4451-8D6D-A6CBED9F4D9B}" type="presParOf" srcId="{7D17B3BB-07B2-4CA0-AD67-827899D8F74F}" destId="{2347651C-7DD8-4BA6-800A-083428E3B58A}" srcOrd="12" destOrd="0" presId="urn:microsoft.com/office/officeart/2005/8/layout/list1"/>
    <dgm:cxn modelId="{86D23BE5-7B14-40E0-8ACF-8B1A3F53A15B}" type="presParOf" srcId="{2347651C-7DD8-4BA6-800A-083428E3B58A}" destId="{9319E52E-4214-4871-BCE1-63983724B215}" srcOrd="0" destOrd="0" presId="urn:microsoft.com/office/officeart/2005/8/layout/list1"/>
    <dgm:cxn modelId="{F8538E4C-6E06-400E-B29F-56104539FB94}" type="presParOf" srcId="{2347651C-7DD8-4BA6-800A-083428E3B58A}" destId="{DA66A157-26EA-4BB6-81CF-D159E009F81D}" srcOrd="1" destOrd="0" presId="urn:microsoft.com/office/officeart/2005/8/layout/list1"/>
    <dgm:cxn modelId="{F19F6943-3264-45B4-A3EF-36BE0A8A5775}" type="presParOf" srcId="{7D17B3BB-07B2-4CA0-AD67-827899D8F74F}" destId="{6AF4B8BB-E538-4CC9-BE24-4D4040A98AA7}" srcOrd="13" destOrd="0" presId="urn:microsoft.com/office/officeart/2005/8/layout/list1"/>
    <dgm:cxn modelId="{C69AEA73-D369-477A-A6B6-19648FA8101B}" type="presParOf" srcId="{7D17B3BB-07B2-4CA0-AD67-827899D8F74F}" destId="{944074F9-A0D6-4AB2-B9EE-968379B92321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4C0E7F5-7076-4E07-A253-A855B860F1BB}" type="doc">
      <dgm:prSet loTypeId="urn:microsoft.com/office/officeart/2018/2/layout/IconCircleList" loCatId="icon" qsTypeId="urn:microsoft.com/office/officeart/2005/8/quickstyle/simple1#10" qsCatId="simple" csTypeId="urn:microsoft.com/office/officeart/2005/8/colors/colorful5#1" csCatId="colorful" phldr="1"/>
      <dgm:spPr/>
      <dgm:t>
        <a:bodyPr/>
        <a:lstStyle/>
        <a:p>
          <a:endParaRPr lang="en-US"/>
        </a:p>
      </dgm:t>
    </dgm:pt>
    <dgm:pt modelId="{61928D5B-A23E-4D29-B624-15D925F97AF8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E-learning module taken up quickly across employer types, job roles, regions and LAs in England </a:t>
          </a:r>
          <a:endParaRPr lang="en-US"/>
        </a:p>
      </dgm:t>
    </dgm:pt>
    <dgm:pt modelId="{B0547546-8847-4A8E-ADE9-A8809E35CC6F}" type="parTrans" cxnId="{B0B131CF-4B18-452C-80C6-45DEF9999E3F}">
      <dgm:prSet/>
      <dgm:spPr/>
      <dgm:t>
        <a:bodyPr/>
        <a:lstStyle/>
        <a:p>
          <a:endParaRPr lang="en-US"/>
        </a:p>
      </dgm:t>
    </dgm:pt>
    <dgm:pt modelId="{7E016843-AF87-4343-A6B0-BCBC55DC4DC5}" type="sibTrans" cxnId="{B0B131CF-4B18-452C-80C6-45DEF9999E3F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1B2F3FDB-F171-4EAF-B95A-C06B98F48EC6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Viewed as helpful and improved staff confidence </a:t>
          </a:r>
          <a:endParaRPr lang="en-US"/>
        </a:p>
      </dgm:t>
    </dgm:pt>
    <dgm:pt modelId="{E20F700B-DD13-46FB-A82C-1E073B25A38A}" type="parTrans" cxnId="{2802A967-40B6-4FA6-9BA5-1A739FABD57C}">
      <dgm:prSet/>
      <dgm:spPr/>
      <dgm:t>
        <a:bodyPr/>
        <a:lstStyle/>
        <a:p>
          <a:endParaRPr lang="en-US"/>
        </a:p>
      </dgm:t>
    </dgm:pt>
    <dgm:pt modelId="{0DAD9020-A90F-45CD-A274-BBDB8DF7BFF5}" type="sibTrans" cxnId="{2802A967-40B6-4FA6-9BA5-1A739FABD57C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46103853-E864-4142-AB9D-6AA66B98D0BD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/>
            <a:t>LAs often developed additional resources and highlighted need for ongoing training</a:t>
          </a:r>
          <a:endParaRPr lang="en-US" dirty="0"/>
        </a:p>
      </dgm:t>
    </dgm:pt>
    <dgm:pt modelId="{36BDE81B-9872-4B90-B8E7-6727C2709036}" type="parTrans" cxnId="{426686A1-1671-4342-AABF-E39940EEC355}">
      <dgm:prSet/>
      <dgm:spPr/>
      <dgm:t>
        <a:bodyPr/>
        <a:lstStyle/>
        <a:p>
          <a:endParaRPr lang="en-US"/>
        </a:p>
      </dgm:t>
    </dgm:pt>
    <dgm:pt modelId="{AC6FD767-9C96-42DA-8C69-9A8E27F7721C}" type="sibTrans" cxnId="{426686A1-1671-4342-AABF-E39940EEC355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521B130C-2F97-4A4B-BCB8-DD9A95288345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Training important for addressing vaping misperceptions</a:t>
          </a:r>
          <a:endParaRPr lang="en-US"/>
        </a:p>
      </dgm:t>
    </dgm:pt>
    <dgm:pt modelId="{0B36529F-0221-413A-999D-5292936AADA2}" type="parTrans" cxnId="{8D0BAD6E-3BF6-40D5-94E2-B98C00DA40AF}">
      <dgm:prSet/>
      <dgm:spPr/>
      <dgm:t>
        <a:bodyPr/>
        <a:lstStyle/>
        <a:p>
          <a:endParaRPr lang="en-US"/>
        </a:p>
      </dgm:t>
    </dgm:pt>
    <dgm:pt modelId="{AF5053A9-E9C9-4EB4-9216-1C59ED840A47}" type="sibTrans" cxnId="{8D0BAD6E-3BF6-40D5-94E2-B98C00DA40AF}">
      <dgm:prSet/>
      <dgm:spPr/>
      <dgm:t>
        <a:bodyPr/>
        <a:lstStyle/>
        <a:p>
          <a:endParaRPr lang="en-US"/>
        </a:p>
      </dgm:t>
    </dgm:pt>
    <dgm:pt modelId="{70A0CA4E-3C80-4CAD-8192-2CC968197566}" type="pres">
      <dgm:prSet presAssocID="{E4C0E7F5-7076-4E07-A253-A855B860F1BB}" presName="root" presStyleCnt="0">
        <dgm:presLayoutVars>
          <dgm:dir/>
          <dgm:resizeHandles val="exact"/>
        </dgm:presLayoutVars>
      </dgm:prSet>
      <dgm:spPr/>
    </dgm:pt>
    <dgm:pt modelId="{AC0BDED6-4670-4B2F-8F6E-4D053C8A1F60}" type="pres">
      <dgm:prSet presAssocID="{E4C0E7F5-7076-4E07-A253-A855B860F1BB}" presName="container" presStyleCnt="0">
        <dgm:presLayoutVars>
          <dgm:dir/>
          <dgm:resizeHandles val="exact"/>
        </dgm:presLayoutVars>
      </dgm:prSet>
      <dgm:spPr/>
    </dgm:pt>
    <dgm:pt modelId="{887B7B4D-43D8-4481-B8CC-55B185AFED86}" type="pres">
      <dgm:prSet presAssocID="{61928D5B-A23E-4D29-B624-15D925F97AF8}" presName="compNode" presStyleCnt="0"/>
      <dgm:spPr/>
    </dgm:pt>
    <dgm:pt modelId="{0A1D3D81-4A9F-4A80-BB1A-C2ADD549EB30}" type="pres">
      <dgm:prSet presAssocID="{61928D5B-A23E-4D29-B624-15D925F97AF8}" presName="iconBgRect" presStyleLbl="bgShp" presStyleIdx="0" presStyleCnt="4"/>
      <dgm:spPr/>
    </dgm:pt>
    <dgm:pt modelId="{5F13192F-CEDE-4AA4-A60D-0535486DE2D5}" type="pres">
      <dgm:prSet presAssocID="{61928D5B-A23E-4D29-B624-15D925F97AF8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iploma Roll"/>
        </a:ext>
      </dgm:extLst>
    </dgm:pt>
    <dgm:pt modelId="{C9AEE3DA-3ECB-46DD-A7A9-BDB15C49ED67}" type="pres">
      <dgm:prSet presAssocID="{61928D5B-A23E-4D29-B624-15D925F97AF8}" presName="spaceRect" presStyleCnt="0"/>
      <dgm:spPr/>
    </dgm:pt>
    <dgm:pt modelId="{1196D045-B499-4D7D-B054-0C64716DD8FB}" type="pres">
      <dgm:prSet presAssocID="{61928D5B-A23E-4D29-B624-15D925F97AF8}" presName="textRect" presStyleLbl="revTx" presStyleIdx="0" presStyleCnt="4">
        <dgm:presLayoutVars>
          <dgm:chMax val="1"/>
          <dgm:chPref val="1"/>
        </dgm:presLayoutVars>
      </dgm:prSet>
      <dgm:spPr/>
    </dgm:pt>
    <dgm:pt modelId="{B70AA8C5-6C90-4933-BD8D-032722E23465}" type="pres">
      <dgm:prSet presAssocID="{7E016843-AF87-4343-A6B0-BCBC55DC4DC5}" presName="sibTrans" presStyleLbl="sibTrans2D1" presStyleIdx="0" presStyleCnt="0"/>
      <dgm:spPr/>
    </dgm:pt>
    <dgm:pt modelId="{A7EAC0AF-F4FF-4EA6-90E6-117A29C1D00A}" type="pres">
      <dgm:prSet presAssocID="{1B2F3FDB-F171-4EAF-B95A-C06B98F48EC6}" presName="compNode" presStyleCnt="0"/>
      <dgm:spPr/>
    </dgm:pt>
    <dgm:pt modelId="{73A94BD0-EE6D-4CBD-A5AB-CEF30336EE53}" type="pres">
      <dgm:prSet presAssocID="{1B2F3FDB-F171-4EAF-B95A-C06B98F48EC6}" presName="iconBgRect" presStyleLbl="bgShp" presStyleIdx="1" presStyleCnt="4"/>
      <dgm:spPr/>
    </dgm:pt>
    <dgm:pt modelId="{3AD6B2BC-E378-4F5B-8697-EA9EDF765CE2}" type="pres">
      <dgm:prSet presAssocID="{1B2F3FDB-F171-4EAF-B95A-C06B98F48EC6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humbs Up Sign"/>
        </a:ext>
      </dgm:extLst>
    </dgm:pt>
    <dgm:pt modelId="{48D89BC0-0A4D-4F6C-9EFC-D0F06CA6F8ED}" type="pres">
      <dgm:prSet presAssocID="{1B2F3FDB-F171-4EAF-B95A-C06B98F48EC6}" presName="spaceRect" presStyleCnt="0"/>
      <dgm:spPr/>
    </dgm:pt>
    <dgm:pt modelId="{FFF5DAE0-0D1C-486C-9E1F-6047D2E94390}" type="pres">
      <dgm:prSet presAssocID="{1B2F3FDB-F171-4EAF-B95A-C06B98F48EC6}" presName="textRect" presStyleLbl="revTx" presStyleIdx="1" presStyleCnt="4">
        <dgm:presLayoutVars>
          <dgm:chMax val="1"/>
          <dgm:chPref val="1"/>
        </dgm:presLayoutVars>
      </dgm:prSet>
      <dgm:spPr/>
    </dgm:pt>
    <dgm:pt modelId="{55D5CD0E-7B23-4AE3-8DCF-6C2FBB719478}" type="pres">
      <dgm:prSet presAssocID="{0DAD9020-A90F-45CD-A274-BBDB8DF7BFF5}" presName="sibTrans" presStyleLbl="sibTrans2D1" presStyleIdx="0" presStyleCnt="0"/>
      <dgm:spPr/>
    </dgm:pt>
    <dgm:pt modelId="{E8E28A35-05A5-43B9-ADD8-41F20E0F4D6C}" type="pres">
      <dgm:prSet presAssocID="{46103853-E864-4142-AB9D-6AA66B98D0BD}" presName="compNode" presStyleCnt="0"/>
      <dgm:spPr/>
    </dgm:pt>
    <dgm:pt modelId="{3B1681A3-DF47-447F-8B8B-A8FF3360D467}" type="pres">
      <dgm:prSet presAssocID="{46103853-E864-4142-AB9D-6AA66B98D0BD}" presName="iconBgRect" presStyleLbl="bgShp" presStyleIdx="2" presStyleCnt="4"/>
      <dgm:spPr/>
    </dgm:pt>
    <dgm:pt modelId="{3030CFDC-F8EF-481E-AED1-0CFD99059E63}" type="pres">
      <dgm:prSet presAssocID="{46103853-E864-4142-AB9D-6AA66B98D0BD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8AFA8D12-993C-4B3C-8A5E-AD30802C3039}" type="pres">
      <dgm:prSet presAssocID="{46103853-E864-4142-AB9D-6AA66B98D0BD}" presName="spaceRect" presStyleCnt="0"/>
      <dgm:spPr/>
    </dgm:pt>
    <dgm:pt modelId="{899DF5A0-EB94-4A2A-9576-9A5B82F0F25E}" type="pres">
      <dgm:prSet presAssocID="{46103853-E864-4142-AB9D-6AA66B98D0BD}" presName="textRect" presStyleLbl="revTx" presStyleIdx="2" presStyleCnt="4">
        <dgm:presLayoutVars>
          <dgm:chMax val="1"/>
          <dgm:chPref val="1"/>
        </dgm:presLayoutVars>
      </dgm:prSet>
      <dgm:spPr/>
    </dgm:pt>
    <dgm:pt modelId="{63E3E49A-92EB-4A88-BEE4-B7BC19F286F2}" type="pres">
      <dgm:prSet presAssocID="{AC6FD767-9C96-42DA-8C69-9A8E27F7721C}" presName="sibTrans" presStyleLbl="sibTrans2D1" presStyleIdx="0" presStyleCnt="0"/>
      <dgm:spPr/>
    </dgm:pt>
    <dgm:pt modelId="{48E1ED0F-1FD1-4921-A55F-0BC62E8C0BC2}" type="pres">
      <dgm:prSet presAssocID="{521B130C-2F97-4A4B-BCB8-DD9A95288345}" presName="compNode" presStyleCnt="0"/>
      <dgm:spPr/>
    </dgm:pt>
    <dgm:pt modelId="{A1CF9D1A-7D9A-4F4A-A4AA-3AB08C091EFA}" type="pres">
      <dgm:prSet presAssocID="{521B130C-2F97-4A4B-BCB8-DD9A95288345}" presName="iconBgRect" presStyleLbl="bgShp" presStyleIdx="3" presStyleCnt="4"/>
      <dgm:spPr/>
    </dgm:pt>
    <dgm:pt modelId="{327702AE-F545-48BF-9D22-DEB90673516C}" type="pres">
      <dgm:prSet presAssocID="{521B130C-2F97-4A4B-BCB8-DD9A95288345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rama"/>
        </a:ext>
      </dgm:extLst>
    </dgm:pt>
    <dgm:pt modelId="{02B356AB-7EEF-4171-BF4A-D58D3BF0EAB3}" type="pres">
      <dgm:prSet presAssocID="{521B130C-2F97-4A4B-BCB8-DD9A95288345}" presName="spaceRect" presStyleCnt="0"/>
      <dgm:spPr/>
    </dgm:pt>
    <dgm:pt modelId="{9E1202AE-C935-4D36-9C90-C99FDDF2F4C6}" type="pres">
      <dgm:prSet presAssocID="{521B130C-2F97-4A4B-BCB8-DD9A95288345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1F3F6A3D-2E31-4659-88EE-80E68877EBC6}" type="presOf" srcId="{AC6FD767-9C96-42DA-8C69-9A8E27F7721C}" destId="{63E3E49A-92EB-4A88-BEE4-B7BC19F286F2}" srcOrd="0" destOrd="0" presId="urn:microsoft.com/office/officeart/2018/2/layout/IconCircleList"/>
    <dgm:cxn modelId="{8758025C-BD47-44F6-99C7-A63F08FEE4B6}" type="presOf" srcId="{0DAD9020-A90F-45CD-A274-BBDB8DF7BFF5}" destId="{55D5CD0E-7B23-4AE3-8DCF-6C2FBB719478}" srcOrd="0" destOrd="0" presId="urn:microsoft.com/office/officeart/2018/2/layout/IconCircleList"/>
    <dgm:cxn modelId="{A9080D5E-6994-47DC-89E8-A3A2153A9A21}" type="presOf" srcId="{46103853-E864-4142-AB9D-6AA66B98D0BD}" destId="{899DF5A0-EB94-4A2A-9576-9A5B82F0F25E}" srcOrd="0" destOrd="0" presId="urn:microsoft.com/office/officeart/2018/2/layout/IconCircleList"/>
    <dgm:cxn modelId="{2802A967-40B6-4FA6-9BA5-1A739FABD57C}" srcId="{E4C0E7F5-7076-4E07-A253-A855B860F1BB}" destId="{1B2F3FDB-F171-4EAF-B95A-C06B98F48EC6}" srcOrd="1" destOrd="0" parTransId="{E20F700B-DD13-46FB-A82C-1E073B25A38A}" sibTransId="{0DAD9020-A90F-45CD-A274-BBDB8DF7BFF5}"/>
    <dgm:cxn modelId="{8D0BAD6E-3BF6-40D5-94E2-B98C00DA40AF}" srcId="{E4C0E7F5-7076-4E07-A253-A855B860F1BB}" destId="{521B130C-2F97-4A4B-BCB8-DD9A95288345}" srcOrd="3" destOrd="0" parTransId="{0B36529F-0221-413A-999D-5292936AADA2}" sibTransId="{AF5053A9-E9C9-4EB4-9216-1C59ED840A47}"/>
    <dgm:cxn modelId="{F38B6757-3BD3-408B-949D-D2803F3CF178}" type="presOf" srcId="{1B2F3FDB-F171-4EAF-B95A-C06B98F48EC6}" destId="{FFF5DAE0-0D1C-486C-9E1F-6047D2E94390}" srcOrd="0" destOrd="0" presId="urn:microsoft.com/office/officeart/2018/2/layout/IconCircleList"/>
    <dgm:cxn modelId="{86C4937D-37B0-45CA-A069-69CA7EBB0C13}" type="presOf" srcId="{61928D5B-A23E-4D29-B624-15D925F97AF8}" destId="{1196D045-B499-4D7D-B054-0C64716DD8FB}" srcOrd="0" destOrd="0" presId="urn:microsoft.com/office/officeart/2018/2/layout/IconCircleList"/>
    <dgm:cxn modelId="{DC996F89-29C1-41DF-9810-5E2F60755A97}" type="presOf" srcId="{521B130C-2F97-4A4B-BCB8-DD9A95288345}" destId="{9E1202AE-C935-4D36-9C90-C99FDDF2F4C6}" srcOrd="0" destOrd="0" presId="urn:microsoft.com/office/officeart/2018/2/layout/IconCircleList"/>
    <dgm:cxn modelId="{426686A1-1671-4342-AABF-E39940EEC355}" srcId="{E4C0E7F5-7076-4E07-A253-A855B860F1BB}" destId="{46103853-E864-4142-AB9D-6AA66B98D0BD}" srcOrd="2" destOrd="0" parTransId="{36BDE81B-9872-4B90-B8E7-6727C2709036}" sibTransId="{AC6FD767-9C96-42DA-8C69-9A8E27F7721C}"/>
    <dgm:cxn modelId="{4D31BFC0-33F3-45FC-94FC-103B9F6FE75E}" type="presOf" srcId="{E4C0E7F5-7076-4E07-A253-A855B860F1BB}" destId="{70A0CA4E-3C80-4CAD-8192-2CC968197566}" srcOrd="0" destOrd="0" presId="urn:microsoft.com/office/officeart/2018/2/layout/IconCircleList"/>
    <dgm:cxn modelId="{B0B131CF-4B18-452C-80C6-45DEF9999E3F}" srcId="{E4C0E7F5-7076-4E07-A253-A855B860F1BB}" destId="{61928D5B-A23E-4D29-B624-15D925F97AF8}" srcOrd="0" destOrd="0" parTransId="{B0547546-8847-4A8E-ADE9-A8809E35CC6F}" sibTransId="{7E016843-AF87-4343-A6B0-BCBC55DC4DC5}"/>
    <dgm:cxn modelId="{1536ACE6-E858-4B3B-A37D-DE6703469FAF}" type="presOf" srcId="{7E016843-AF87-4343-A6B0-BCBC55DC4DC5}" destId="{B70AA8C5-6C90-4933-BD8D-032722E23465}" srcOrd="0" destOrd="0" presId="urn:microsoft.com/office/officeart/2018/2/layout/IconCircleList"/>
    <dgm:cxn modelId="{41C5D960-DED1-4E30-A748-5BDC78037A20}" type="presParOf" srcId="{70A0CA4E-3C80-4CAD-8192-2CC968197566}" destId="{AC0BDED6-4670-4B2F-8F6E-4D053C8A1F60}" srcOrd="0" destOrd="0" presId="urn:microsoft.com/office/officeart/2018/2/layout/IconCircleList"/>
    <dgm:cxn modelId="{399FCF61-C398-4ECD-8928-5EAF5295BBD9}" type="presParOf" srcId="{AC0BDED6-4670-4B2F-8F6E-4D053C8A1F60}" destId="{887B7B4D-43D8-4481-B8CC-55B185AFED86}" srcOrd="0" destOrd="0" presId="urn:microsoft.com/office/officeart/2018/2/layout/IconCircleList"/>
    <dgm:cxn modelId="{FF78FB2E-6347-4382-B80D-41DFB37CE300}" type="presParOf" srcId="{887B7B4D-43D8-4481-B8CC-55B185AFED86}" destId="{0A1D3D81-4A9F-4A80-BB1A-C2ADD549EB30}" srcOrd="0" destOrd="0" presId="urn:microsoft.com/office/officeart/2018/2/layout/IconCircleList"/>
    <dgm:cxn modelId="{2E9C1806-0BC7-414B-BF1B-A9B73FFC4DFF}" type="presParOf" srcId="{887B7B4D-43D8-4481-B8CC-55B185AFED86}" destId="{5F13192F-CEDE-4AA4-A60D-0535486DE2D5}" srcOrd="1" destOrd="0" presId="urn:microsoft.com/office/officeart/2018/2/layout/IconCircleList"/>
    <dgm:cxn modelId="{14F9C7F3-2370-4082-993A-252A76379A98}" type="presParOf" srcId="{887B7B4D-43D8-4481-B8CC-55B185AFED86}" destId="{C9AEE3DA-3ECB-46DD-A7A9-BDB15C49ED67}" srcOrd="2" destOrd="0" presId="urn:microsoft.com/office/officeart/2018/2/layout/IconCircleList"/>
    <dgm:cxn modelId="{CC5C3D29-ED8D-44B9-9B96-4E0B96375D16}" type="presParOf" srcId="{887B7B4D-43D8-4481-B8CC-55B185AFED86}" destId="{1196D045-B499-4D7D-B054-0C64716DD8FB}" srcOrd="3" destOrd="0" presId="urn:microsoft.com/office/officeart/2018/2/layout/IconCircleList"/>
    <dgm:cxn modelId="{9A5A7A36-99C4-43B4-8D5A-6D4CD7602581}" type="presParOf" srcId="{AC0BDED6-4670-4B2F-8F6E-4D053C8A1F60}" destId="{B70AA8C5-6C90-4933-BD8D-032722E23465}" srcOrd="1" destOrd="0" presId="urn:microsoft.com/office/officeart/2018/2/layout/IconCircleList"/>
    <dgm:cxn modelId="{8D5536BF-9FD0-47CC-87D6-6E3477A33E39}" type="presParOf" srcId="{AC0BDED6-4670-4B2F-8F6E-4D053C8A1F60}" destId="{A7EAC0AF-F4FF-4EA6-90E6-117A29C1D00A}" srcOrd="2" destOrd="0" presId="urn:microsoft.com/office/officeart/2018/2/layout/IconCircleList"/>
    <dgm:cxn modelId="{933448AB-C5AD-4A4D-B8E5-097F1E25CAE3}" type="presParOf" srcId="{A7EAC0AF-F4FF-4EA6-90E6-117A29C1D00A}" destId="{73A94BD0-EE6D-4CBD-A5AB-CEF30336EE53}" srcOrd="0" destOrd="0" presId="urn:microsoft.com/office/officeart/2018/2/layout/IconCircleList"/>
    <dgm:cxn modelId="{607A28F1-A2DA-4063-99FC-F1A98E80AD99}" type="presParOf" srcId="{A7EAC0AF-F4FF-4EA6-90E6-117A29C1D00A}" destId="{3AD6B2BC-E378-4F5B-8697-EA9EDF765CE2}" srcOrd="1" destOrd="0" presId="urn:microsoft.com/office/officeart/2018/2/layout/IconCircleList"/>
    <dgm:cxn modelId="{2D50B464-88B4-433F-A7A2-2E4E539FCEB0}" type="presParOf" srcId="{A7EAC0AF-F4FF-4EA6-90E6-117A29C1D00A}" destId="{48D89BC0-0A4D-4F6C-9EFC-D0F06CA6F8ED}" srcOrd="2" destOrd="0" presId="urn:microsoft.com/office/officeart/2018/2/layout/IconCircleList"/>
    <dgm:cxn modelId="{D328189C-4885-45E4-A0B6-8D1ACB89BCB1}" type="presParOf" srcId="{A7EAC0AF-F4FF-4EA6-90E6-117A29C1D00A}" destId="{FFF5DAE0-0D1C-486C-9E1F-6047D2E94390}" srcOrd="3" destOrd="0" presId="urn:microsoft.com/office/officeart/2018/2/layout/IconCircleList"/>
    <dgm:cxn modelId="{271E90A2-0D2E-4BCA-99B1-1FE6AC4F4BE3}" type="presParOf" srcId="{AC0BDED6-4670-4B2F-8F6E-4D053C8A1F60}" destId="{55D5CD0E-7B23-4AE3-8DCF-6C2FBB719478}" srcOrd="3" destOrd="0" presId="urn:microsoft.com/office/officeart/2018/2/layout/IconCircleList"/>
    <dgm:cxn modelId="{4FF09E29-D650-42C3-BB17-A1D50721015D}" type="presParOf" srcId="{AC0BDED6-4670-4B2F-8F6E-4D053C8A1F60}" destId="{E8E28A35-05A5-43B9-ADD8-41F20E0F4D6C}" srcOrd="4" destOrd="0" presId="urn:microsoft.com/office/officeart/2018/2/layout/IconCircleList"/>
    <dgm:cxn modelId="{28FE49E0-1C88-4DB3-9C26-38EA780FCD1C}" type="presParOf" srcId="{E8E28A35-05A5-43B9-ADD8-41F20E0F4D6C}" destId="{3B1681A3-DF47-447F-8B8B-A8FF3360D467}" srcOrd="0" destOrd="0" presId="urn:microsoft.com/office/officeart/2018/2/layout/IconCircleList"/>
    <dgm:cxn modelId="{CA474894-D516-4585-A119-C9979D6DDB5A}" type="presParOf" srcId="{E8E28A35-05A5-43B9-ADD8-41F20E0F4D6C}" destId="{3030CFDC-F8EF-481E-AED1-0CFD99059E63}" srcOrd="1" destOrd="0" presId="urn:microsoft.com/office/officeart/2018/2/layout/IconCircleList"/>
    <dgm:cxn modelId="{A2F28BE6-9BD6-44CC-B234-7C5FBFFEA3DC}" type="presParOf" srcId="{E8E28A35-05A5-43B9-ADD8-41F20E0F4D6C}" destId="{8AFA8D12-993C-4B3C-8A5E-AD30802C3039}" srcOrd="2" destOrd="0" presId="urn:microsoft.com/office/officeart/2018/2/layout/IconCircleList"/>
    <dgm:cxn modelId="{3EC38F97-BDCB-418B-93C5-0977BE8B32A3}" type="presParOf" srcId="{E8E28A35-05A5-43B9-ADD8-41F20E0F4D6C}" destId="{899DF5A0-EB94-4A2A-9576-9A5B82F0F25E}" srcOrd="3" destOrd="0" presId="urn:microsoft.com/office/officeart/2018/2/layout/IconCircleList"/>
    <dgm:cxn modelId="{CA97CCB1-36B5-489B-B100-1F76679B8C28}" type="presParOf" srcId="{AC0BDED6-4670-4B2F-8F6E-4D053C8A1F60}" destId="{63E3E49A-92EB-4A88-BEE4-B7BC19F286F2}" srcOrd="5" destOrd="0" presId="urn:microsoft.com/office/officeart/2018/2/layout/IconCircleList"/>
    <dgm:cxn modelId="{B0F2412A-D7A6-4E81-A170-5AB0D01F0ECA}" type="presParOf" srcId="{AC0BDED6-4670-4B2F-8F6E-4D053C8A1F60}" destId="{48E1ED0F-1FD1-4921-A55F-0BC62E8C0BC2}" srcOrd="6" destOrd="0" presId="urn:microsoft.com/office/officeart/2018/2/layout/IconCircleList"/>
    <dgm:cxn modelId="{9B6ADB8C-F807-46ED-85B6-F6831B73691D}" type="presParOf" srcId="{48E1ED0F-1FD1-4921-A55F-0BC62E8C0BC2}" destId="{A1CF9D1A-7D9A-4F4A-A4AA-3AB08C091EFA}" srcOrd="0" destOrd="0" presId="urn:microsoft.com/office/officeart/2018/2/layout/IconCircleList"/>
    <dgm:cxn modelId="{C7E1C2A0-3EDE-4235-9146-06D0217AA0D4}" type="presParOf" srcId="{48E1ED0F-1FD1-4921-A55F-0BC62E8C0BC2}" destId="{327702AE-F545-48BF-9D22-DEB90673516C}" srcOrd="1" destOrd="0" presId="urn:microsoft.com/office/officeart/2018/2/layout/IconCircleList"/>
    <dgm:cxn modelId="{5FD5AD8C-2B95-4468-95EA-0A77DC9C29EC}" type="presParOf" srcId="{48E1ED0F-1FD1-4921-A55F-0BC62E8C0BC2}" destId="{02B356AB-7EEF-4171-BF4A-D58D3BF0EAB3}" srcOrd="2" destOrd="0" presId="urn:microsoft.com/office/officeart/2018/2/layout/IconCircleList"/>
    <dgm:cxn modelId="{1D5BA3D7-B430-462A-9FE2-7CD47C7778FE}" type="presParOf" srcId="{48E1ED0F-1FD1-4921-A55F-0BC62E8C0BC2}" destId="{9E1202AE-C935-4D36-9C90-C99FDDF2F4C6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34E1077-6BE1-41A4-9206-629DF794A92B}" type="doc">
      <dgm:prSet loTypeId="urn:microsoft.com/office/officeart/2005/8/layout/list1" loCatId="list" qsTypeId="urn:microsoft.com/office/officeart/2005/8/quickstyle/simple1#3" qsCatId="simple" csTypeId="urn:microsoft.com/office/officeart/2005/8/colors/accent5_2#1" csCatId="accent5" phldr="1"/>
      <dgm:spPr/>
      <dgm:t>
        <a:bodyPr/>
        <a:lstStyle/>
        <a:p>
          <a:endParaRPr lang="en-US"/>
        </a:p>
      </dgm:t>
    </dgm:pt>
    <dgm:pt modelId="{39CA3DB0-E2E1-4D20-8283-BB0DFAE04C52}">
      <dgm:prSet phldrT="[Text]" phldr="0"/>
      <dgm:spPr/>
      <dgm:t>
        <a:bodyPr/>
        <a:lstStyle/>
        <a:p>
          <a:pPr algn="l">
            <a:lnSpc>
              <a:spcPct val="90000"/>
            </a:lnSpc>
          </a:pPr>
          <a:r>
            <a:rPr lang="en-GB" sz="1600" b="1" dirty="0">
              <a:latin typeface="Inclusive Sans"/>
            </a:rPr>
            <a:t>Survey data </a:t>
          </a:r>
          <a:endParaRPr lang="en-GB" sz="1600" b="1" dirty="0"/>
        </a:p>
      </dgm:t>
    </dgm:pt>
    <dgm:pt modelId="{5D1F901E-E75C-48E7-B570-5193157E020C}" type="parTrans" cxnId="{E04AE239-5A90-446B-A177-CEEB39B183B3}">
      <dgm:prSet/>
      <dgm:spPr/>
      <dgm:t>
        <a:bodyPr/>
        <a:lstStyle/>
        <a:p>
          <a:endParaRPr lang="en-GB"/>
        </a:p>
      </dgm:t>
    </dgm:pt>
    <dgm:pt modelId="{6291BCEE-893F-45C7-949E-1A266D416054}" type="sibTrans" cxnId="{E04AE239-5A90-446B-A177-CEEB39B183B3}">
      <dgm:prSet/>
      <dgm:spPr/>
      <dgm:t>
        <a:bodyPr/>
        <a:lstStyle/>
        <a:p>
          <a:endParaRPr lang="en-GB"/>
        </a:p>
      </dgm:t>
    </dgm:pt>
    <dgm:pt modelId="{2E273EFD-0768-4E32-BE96-0E2E1D7B8DA4}">
      <dgm:prSet phldrT="[Text]" phldr="0"/>
      <dgm:spPr/>
      <dgm:t>
        <a:bodyPr/>
        <a:lstStyle/>
        <a:p>
          <a:pPr algn="l">
            <a:lnSpc>
              <a:spcPct val="90000"/>
            </a:lnSpc>
          </a:pPr>
          <a:r>
            <a:rPr lang="en-GB" sz="1600" b="1" dirty="0">
              <a:latin typeface="Inclusive Sans"/>
            </a:rPr>
            <a:t>NHS Digital routine monitoring data on stop smoking services</a:t>
          </a:r>
          <a:endParaRPr lang="en-US" sz="1600" b="1" dirty="0">
            <a:latin typeface="Inclusive Sans"/>
          </a:endParaRPr>
        </a:p>
      </dgm:t>
    </dgm:pt>
    <dgm:pt modelId="{E7FE77CA-9F2B-4418-9942-F9E8269AD5EF}" type="parTrans" cxnId="{5EA8C295-251C-4D35-AC73-5C078A0AB15F}">
      <dgm:prSet/>
      <dgm:spPr/>
      <dgm:t>
        <a:bodyPr/>
        <a:lstStyle/>
        <a:p>
          <a:endParaRPr lang="en-GB"/>
        </a:p>
      </dgm:t>
    </dgm:pt>
    <dgm:pt modelId="{5355738E-307B-4D97-961B-354C28226AB7}" type="sibTrans" cxnId="{5EA8C295-251C-4D35-AC73-5C078A0AB15F}">
      <dgm:prSet/>
      <dgm:spPr/>
      <dgm:t>
        <a:bodyPr/>
        <a:lstStyle/>
        <a:p>
          <a:endParaRPr lang="en-GB"/>
        </a:p>
      </dgm:t>
    </dgm:pt>
    <dgm:pt modelId="{E22B079D-8857-4942-B8A6-13678E63A0C7}">
      <dgm:prSet phldrT="[Text]" phldr="0"/>
      <dgm:spPr/>
      <dgm:t>
        <a:bodyPr/>
        <a:lstStyle/>
        <a:p>
          <a:pPr algn="l" rtl="0">
            <a:lnSpc>
              <a:spcPct val="90000"/>
            </a:lnSpc>
          </a:pPr>
          <a:r>
            <a:rPr lang="en-GB" sz="1600" b="1">
              <a:latin typeface="Inclusive Sans"/>
            </a:rPr>
            <a:t>Episode-level data from 23 local authorities</a:t>
          </a:r>
          <a:endParaRPr lang="en-US" sz="1600" b="1">
            <a:latin typeface="Inclusive Sans"/>
          </a:endParaRPr>
        </a:p>
      </dgm:t>
    </dgm:pt>
    <dgm:pt modelId="{06A15E85-C67E-4B9C-A38B-6F716B7A0501}" type="parTrans" cxnId="{FF980C11-F9CB-4F55-B7C2-A94C8C2A1088}">
      <dgm:prSet/>
      <dgm:spPr/>
      <dgm:t>
        <a:bodyPr/>
        <a:lstStyle/>
        <a:p>
          <a:endParaRPr lang="en-GB"/>
        </a:p>
      </dgm:t>
    </dgm:pt>
    <dgm:pt modelId="{B383B386-1565-4222-92BF-90398CB0EE7E}" type="sibTrans" cxnId="{FF980C11-F9CB-4F55-B7C2-A94C8C2A1088}">
      <dgm:prSet/>
      <dgm:spPr/>
      <dgm:t>
        <a:bodyPr/>
        <a:lstStyle/>
        <a:p>
          <a:endParaRPr lang="en-GB"/>
        </a:p>
      </dgm:t>
    </dgm:pt>
    <dgm:pt modelId="{A697D89B-8566-448A-80B9-BDA346A919A8}" type="pres">
      <dgm:prSet presAssocID="{C34E1077-6BE1-41A4-9206-629DF794A92B}" presName="linear" presStyleCnt="0">
        <dgm:presLayoutVars>
          <dgm:dir/>
          <dgm:animLvl val="lvl"/>
          <dgm:resizeHandles val="exact"/>
        </dgm:presLayoutVars>
      </dgm:prSet>
      <dgm:spPr/>
    </dgm:pt>
    <dgm:pt modelId="{45C9C49C-0278-4D4B-B8D2-0F967CE0D10D}" type="pres">
      <dgm:prSet presAssocID="{39CA3DB0-E2E1-4D20-8283-BB0DFAE04C52}" presName="parentLin" presStyleCnt="0"/>
      <dgm:spPr/>
    </dgm:pt>
    <dgm:pt modelId="{A25C64B4-66C2-4260-ABAA-E1D7BBD18B34}" type="pres">
      <dgm:prSet presAssocID="{39CA3DB0-E2E1-4D20-8283-BB0DFAE04C52}" presName="parentLeftMargin" presStyleLbl="node1" presStyleIdx="0" presStyleCnt="3"/>
      <dgm:spPr/>
    </dgm:pt>
    <dgm:pt modelId="{A9DC1993-9B55-498C-9AD4-A0F57FEA0A2C}" type="pres">
      <dgm:prSet presAssocID="{39CA3DB0-E2E1-4D20-8283-BB0DFAE04C52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94970570-CC0A-49C2-936C-E4FB574D2D89}" type="pres">
      <dgm:prSet presAssocID="{39CA3DB0-E2E1-4D20-8283-BB0DFAE04C52}" presName="negativeSpace" presStyleCnt="0"/>
      <dgm:spPr/>
    </dgm:pt>
    <dgm:pt modelId="{30E78A48-56D7-4ADE-AF7F-8E03CA722382}" type="pres">
      <dgm:prSet presAssocID="{39CA3DB0-E2E1-4D20-8283-BB0DFAE04C52}" presName="childText" presStyleLbl="conFgAcc1" presStyleIdx="0" presStyleCnt="3">
        <dgm:presLayoutVars>
          <dgm:bulletEnabled val="1"/>
        </dgm:presLayoutVars>
      </dgm:prSet>
      <dgm:spPr/>
    </dgm:pt>
    <dgm:pt modelId="{8206DB5F-8A1C-4964-83F3-C0F4CE3CD92D}" type="pres">
      <dgm:prSet presAssocID="{6291BCEE-893F-45C7-949E-1A266D416054}" presName="spaceBetweenRectangles" presStyleCnt="0"/>
      <dgm:spPr/>
    </dgm:pt>
    <dgm:pt modelId="{5A14C1AD-A603-4C8B-AF96-8CB3B015FAB1}" type="pres">
      <dgm:prSet presAssocID="{2E273EFD-0768-4E32-BE96-0E2E1D7B8DA4}" presName="parentLin" presStyleCnt="0"/>
      <dgm:spPr/>
    </dgm:pt>
    <dgm:pt modelId="{9FA1C671-5D2E-4875-B405-C93F3A0CCA10}" type="pres">
      <dgm:prSet presAssocID="{2E273EFD-0768-4E32-BE96-0E2E1D7B8DA4}" presName="parentLeftMargin" presStyleLbl="node1" presStyleIdx="0" presStyleCnt="3"/>
      <dgm:spPr/>
    </dgm:pt>
    <dgm:pt modelId="{5BF05AD8-2377-4DAC-99E1-0BEECAFC3341}" type="pres">
      <dgm:prSet presAssocID="{2E273EFD-0768-4E32-BE96-0E2E1D7B8DA4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65D78509-9EED-4569-9A5A-7FC4C976D5DE}" type="pres">
      <dgm:prSet presAssocID="{2E273EFD-0768-4E32-BE96-0E2E1D7B8DA4}" presName="negativeSpace" presStyleCnt="0"/>
      <dgm:spPr/>
    </dgm:pt>
    <dgm:pt modelId="{1102FDAD-B40F-49E3-9960-5B1C62B8DAD9}" type="pres">
      <dgm:prSet presAssocID="{2E273EFD-0768-4E32-BE96-0E2E1D7B8DA4}" presName="childText" presStyleLbl="conFgAcc1" presStyleIdx="1" presStyleCnt="3">
        <dgm:presLayoutVars>
          <dgm:bulletEnabled val="1"/>
        </dgm:presLayoutVars>
      </dgm:prSet>
      <dgm:spPr/>
    </dgm:pt>
    <dgm:pt modelId="{F4C2470F-33F6-455C-99E7-CF54B6DDE13F}" type="pres">
      <dgm:prSet presAssocID="{5355738E-307B-4D97-961B-354C28226AB7}" presName="spaceBetweenRectangles" presStyleCnt="0"/>
      <dgm:spPr/>
    </dgm:pt>
    <dgm:pt modelId="{3179B7C8-7339-4F00-84F9-B06EB0E012C7}" type="pres">
      <dgm:prSet presAssocID="{E22B079D-8857-4942-B8A6-13678E63A0C7}" presName="parentLin" presStyleCnt="0"/>
      <dgm:spPr/>
    </dgm:pt>
    <dgm:pt modelId="{C2101945-AFBF-4A96-BF39-C6D253806BE1}" type="pres">
      <dgm:prSet presAssocID="{E22B079D-8857-4942-B8A6-13678E63A0C7}" presName="parentLeftMargin" presStyleLbl="node1" presStyleIdx="1" presStyleCnt="3"/>
      <dgm:spPr/>
    </dgm:pt>
    <dgm:pt modelId="{8DDE5080-6EDF-41B7-8C0A-AE249255F21F}" type="pres">
      <dgm:prSet presAssocID="{E22B079D-8857-4942-B8A6-13678E63A0C7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EED3F13B-FCCA-4733-903F-0847065834E7}" type="pres">
      <dgm:prSet presAssocID="{E22B079D-8857-4942-B8A6-13678E63A0C7}" presName="negativeSpace" presStyleCnt="0"/>
      <dgm:spPr/>
    </dgm:pt>
    <dgm:pt modelId="{070BB2D3-D753-487A-970E-1723048362BF}" type="pres">
      <dgm:prSet presAssocID="{E22B079D-8857-4942-B8A6-13678E63A0C7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9D984707-1D14-4C18-A59C-78A0CBCD5FDF}" type="presOf" srcId="{2E273EFD-0768-4E32-BE96-0E2E1D7B8DA4}" destId="{5BF05AD8-2377-4DAC-99E1-0BEECAFC3341}" srcOrd="1" destOrd="0" presId="urn:microsoft.com/office/officeart/2005/8/layout/list1"/>
    <dgm:cxn modelId="{FF980C11-F9CB-4F55-B7C2-A94C8C2A1088}" srcId="{C34E1077-6BE1-41A4-9206-629DF794A92B}" destId="{E22B079D-8857-4942-B8A6-13678E63A0C7}" srcOrd="2" destOrd="0" parTransId="{06A15E85-C67E-4B9C-A38B-6F716B7A0501}" sibTransId="{B383B386-1565-4222-92BF-90398CB0EE7E}"/>
    <dgm:cxn modelId="{92870931-51B7-42A2-B66C-B71E2168BE38}" type="presOf" srcId="{39CA3DB0-E2E1-4D20-8283-BB0DFAE04C52}" destId="{A9DC1993-9B55-498C-9AD4-A0F57FEA0A2C}" srcOrd="1" destOrd="0" presId="urn:microsoft.com/office/officeart/2005/8/layout/list1"/>
    <dgm:cxn modelId="{C00F9433-5DAE-46AE-B589-1C028D97E50D}" type="presOf" srcId="{2E273EFD-0768-4E32-BE96-0E2E1D7B8DA4}" destId="{9FA1C671-5D2E-4875-B405-C93F3A0CCA10}" srcOrd="0" destOrd="0" presId="urn:microsoft.com/office/officeart/2005/8/layout/list1"/>
    <dgm:cxn modelId="{E04AE239-5A90-446B-A177-CEEB39B183B3}" srcId="{C34E1077-6BE1-41A4-9206-629DF794A92B}" destId="{39CA3DB0-E2E1-4D20-8283-BB0DFAE04C52}" srcOrd="0" destOrd="0" parTransId="{5D1F901E-E75C-48E7-B570-5193157E020C}" sibTransId="{6291BCEE-893F-45C7-949E-1A266D416054}"/>
    <dgm:cxn modelId="{781CBA3E-F44F-4C75-BCEF-68696031500E}" type="presOf" srcId="{39CA3DB0-E2E1-4D20-8283-BB0DFAE04C52}" destId="{A25C64B4-66C2-4260-ABAA-E1D7BBD18B34}" srcOrd="0" destOrd="0" presId="urn:microsoft.com/office/officeart/2005/8/layout/list1"/>
    <dgm:cxn modelId="{5E7A4274-0A6D-48CA-BB61-7A3415B69207}" type="presOf" srcId="{E22B079D-8857-4942-B8A6-13678E63A0C7}" destId="{C2101945-AFBF-4A96-BF39-C6D253806BE1}" srcOrd="0" destOrd="0" presId="urn:microsoft.com/office/officeart/2005/8/layout/list1"/>
    <dgm:cxn modelId="{5EA8C295-251C-4D35-AC73-5C078A0AB15F}" srcId="{C34E1077-6BE1-41A4-9206-629DF794A92B}" destId="{2E273EFD-0768-4E32-BE96-0E2E1D7B8DA4}" srcOrd="1" destOrd="0" parTransId="{E7FE77CA-9F2B-4418-9942-F9E8269AD5EF}" sibTransId="{5355738E-307B-4D97-961B-354C28226AB7}"/>
    <dgm:cxn modelId="{01399E97-6FCA-46D3-8544-4F5CECD2C036}" type="presOf" srcId="{E22B079D-8857-4942-B8A6-13678E63A0C7}" destId="{8DDE5080-6EDF-41B7-8C0A-AE249255F21F}" srcOrd="1" destOrd="0" presId="urn:microsoft.com/office/officeart/2005/8/layout/list1"/>
    <dgm:cxn modelId="{D32047F9-F82A-44D8-A185-033485D907E2}" type="presOf" srcId="{C34E1077-6BE1-41A4-9206-629DF794A92B}" destId="{A697D89B-8566-448A-80B9-BDA346A919A8}" srcOrd="0" destOrd="0" presId="urn:microsoft.com/office/officeart/2005/8/layout/list1"/>
    <dgm:cxn modelId="{78DBB2F4-E781-435D-98D6-F2CD3E54E8F5}" type="presParOf" srcId="{A697D89B-8566-448A-80B9-BDA346A919A8}" destId="{45C9C49C-0278-4D4B-B8D2-0F967CE0D10D}" srcOrd="0" destOrd="0" presId="urn:microsoft.com/office/officeart/2005/8/layout/list1"/>
    <dgm:cxn modelId="{EDB4FFF6-58BD-4BC3-8C31-7694069342CA}" type="presParOf" srcId="{45C9C49C-0278-4D4B-B8D2-0F967CE0D10D}" destId="{A25C64B4-66C2-4260-ABAA-E1D7BBD18B34}" srcOrd="0" destOrd="0" presId="urn:microsoft.com/office/officeart/2005/8/layout/list1"/>
    <dgm:cxn modelId="{B4577B1B-BAAC-4F48-AA82-07ECD70B59C1}" type="presParOf" srcId="{45C9C49C-0278-4D4B-B8D2-0F967CE0D10D}" destId="{A9DC1993-9B55-498C-9AD4-A0F57FEA0A2C}" srcOrd="1" destOrd="0" presId="urn:microsoft.com/office/officeart/2005/8/layout/list1"/>
    <dgm:cxn modelId="{B258A43C-2506-42B6-B7A4-5EDB610CC308}" type="presParOf" srcId="{A697D89B-8566-448A-80B9-BDA346A919A8}" destId="{94970570-CC0A-49C2-936C-E4FB574D2D89}" srcOrd="1" destOrd="0" presId="urn:microsoft.com/office/officeart/2005/8/layout/list1"/>
    <dgm:cxn modelId="{E2B06965-AB82-48B8-808A-DFE53CD93746}" type="presParOf" srcId="{A697D89B-8566-448A-80B9-BDA346A919A8}" destId="{30E78A48-56D7-4ADE-AF7F-8E03CA722382}" srcOrd="2" destOrd="0" presId="urn:microsoft.com/office/officeart/2005/8/layout/list1"/>
    <dgm:cxn modelId="{37FBBF33-0EFB-4C59-80D8-1D50BE803BF1}" type="presParOf" srcId="{A697D89B-8566-448A-80B9-BDA346A919A8}" destId="{8206DB5F-8A1C-4964-83F3-C0F4CE3CD92D}" srcOrd="3" destOrd="0" presId="urn:microsoft.com/office/officeart/2005/8/layout/list1"/>
    <dgm:cxn modelId="{58AD7CE2-3931-4977-94AA-543FCDE73BEF}" type="presParOf" srcId="{A697D89B-8566-448A-80B9-BDA346A919A8}" destId="{5A14C1AD-A603-4C8B-AF96-8CB3B015FAB1}" srcOrd="4" destOrd="0" presId="urn:microsoft.com/office/officeart/2005/8/layout/list1"/>
    <dgm:cxn modelId="{50F96B73-0159-45D7-8B00-764743E28838}" type="presParOf" srcId="{5A14C1AD-A603-4C8B-AF96-8CB3B015FAB1}" destId="{9FA1C671-5D2E-4875-B405-C93F3A0CCA10}" srcOrd="0" destOrd="0" presId="urn:microsoft.com/office/officeart/2005/8/layout/list1"/>
    <dgm:cxn modelId="{95CC1BD0-199F-40B9-B445-FFDAE2DF8B4A}" type="presParOf" srcId="{5A14C1AD-A603-4C8B-AF96-8CB3B015FAB1}" destId="{5BF05AD8-2377-4DAC-99E1-0BEECAFC3341}" srcOrd="1" destOrd="0" presId="urn:microsoft.com/office/officeart/2005/8/layout/list1"/>
    <dgm:cxn modelId="{453C056B-E965-4998-AE80-5C4D0840366E}" type="presParOf" srcId="{A697D89B-8566-448A-80B9-BDA346A919A8}" destId="{65D78509-9EED-4569-9A5A-7FC4C976D5DE}" srcOrd="5" destOrd="0" presId="urn:microsoft.com/office/officeart/2005/8/layout/list1"/>
    <dgm:cxn modelId="{456B5F54-6BA7-49D4-8350-C8848E761B13}" type="presParOf" srcId="{A697D89B-8566-448A-80B9-BDA346A919A8}" destId="{1102FDAD-B40F-49E3-9960-5B1C62B8DAD9}" srcOrd="6" destOrd="0" presId="urn:microsoft.com/office/officeart/2005/8/layout/list1"/>
    <dgm:cxn modelId="{481FDE74-B6EF-4B79-BB23-AB00953123D7}" type="presParOf" srcId="{A697D89B-8566-448A-80B9-BDA346A919A8}" destId="{F4C2470F-33F6-455C-99E7-CF54B6DDE13F}" srcOrd="7" destOrd="0" presId="urn:microsoft.com/office/officeart/2005/8/layout/list1"/>
    <dgm:cxn modelId="{358C268F-ABD1-4BD3-9FD9-27F56E29D1DE}" type="presParOf" srcId="{A697D89B-8566-448A-80B9-BDA346A919A8}" destId="{3179B7C8-7339-4F00-84F9-B06EB0E012C7}" srcOrd="8" destOrd="0" presId="urn:microsoft.com/office/officeart/2005/8/layout/list1"/>
    <dgm:cxn modelId="{57DC19E6-0820-4617-B485-2CF5CF2AA085}" type="presParOf" srcId="{3179B7C8-7339-4F00-84F9-B06EB0E012C7}" destId="{C2101945-AFBF-4A96-BF39-C6D253806BE1}" srcOrd="0" destOrd="0" presId="urn:microsoft.com/office/officeart/2005/8/layout/list1"/>
    <dgm:cxn modelId="{FB617378-1E0F-4D00-A198-DEF22E65AF9B}" type="presParOf" srcId="{3179B7C8-7339-4F00-84F9-B06EB0E012C7}" destId="{8DDE5080-6EDF-41B7-8C0A-AE249255F21F}" srcOrd="1" destOrd="0" presId="urn:microsoft.com/office/officeart/2005/8/layout/list1"/>
    <dgm:cxn modelId="{982604B9-56CE-49AD-AAC4-DB2BCCBB5E6D}" type="presParOf" srcId="{A697D89B-8566-448A-80B9-BDA346A919A8}" destId="{EED3F13B-FCCA-4733-903F-0847065834E7}" srcOrd="9" destOrd="0" presId="urn:microsoft.com/office/officeart/2005/8/layout/list1"/>
    <dgm:cxn modelId="{D156A4A5-53FD-4928-A3A9-323E226432D8}" type="presParOf" srcId="{A697D89B-8566-448A-80B9-BDA346A919A8}" destId="{070BB2D3-D753-487A-970E-1723048362BF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E9C28D8-6D02-4CDA-8B41-AB03893884C9}" type="doc">
      <dgm:prSet loTypeId="urn:microsoft.com/office/officeart/2005/8/layout/list1" loCatId="list" qsTypeId="urn:microsoft.com/office/officeart/2005/8/quickstyle/simple1#4" qsCatId="simple" csTypeId="urn:microsoft.com/office/officeart/2005/8/colors/accent1_2#4" csCatId="accent1" phldr="1"/>
      <dgm:spPr/>
      <dgm:t>
        <a:bodyPr/>
        <a:lstStyle/>
        <a:p>
          <a:endParaRPr lang="en-US"/>
        </a:p>
      </dgm:t>
    </dgm:pt>
    <dgm:pt modelId="{4D886FB9-AF99-44BA-8C3C-1833E03A7BC6}">
      <dgm:prSet phldrT="[Text]" phldr="0" custT="0"/>
      <dgm:spPr/>
      <dgm:t>
        <a:bodyPr/>
        <a:lstStyle/>
        <a:p>
          <a:pPr rtl="0"/>
          <a:r>
            <a:rPr lang="en-US" sz="1800" b="0">
              <a:latin typeface="+mn-lt"/>
            </a:rPr>
            <a:t>Cessation more likely</a:t>
          </a:r>
        </a:p>
      </dgm:t>
    </dgm:pt>
    <dgm:pt modelId="{3E3AD888-F6BF-459D-AC64-7B9227E8E455}" type="parTrans" cxnId="{C87439D0-BC76-41BB-B20F-613D4252EDFA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FB8C5D35-D60C-4E96-A258-BDEF5D32486E}" type="sibTrans" cxnId="{C87439D0-BC76-41BB-B20F-613D4252EDFA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35A6CDDA-FD34-41F3-A7F2-845E154F6E91}">
      <dgm:prSet phldrT="[Text]" phldr="0"/>
      <dgm:spPr/>
      <dgm:t>
        <a:bodyPr/>
        <a:lstStyle/>
        <a:p>
          <a:pPr rtl="0"/>
          <a:r>
            <a:rPr lang="en-US" sz="1100" b="0">
              <a:latin typeface="+mn-lt"/>
              <a:ea typeface="Calibri"/>
              <a:cs typeface="Inclusive Sans"/>
            </a:rPr>
            <a:t>Older Swap to Stop services users (</a:t>
          </a:r>
          <a:r>
            <a:rPr lang="en-US" sz="1200" b="0">
              <a:latin typeface="+mn-lt"/>
              <a:cs typeface="Inclusive Sans"/>
            </a:rPr>
            <a:t>45-59 or 60+ versus 18-34)</a:t>
          </a:r>
        </a:p>
      </dgm:t>
    </dgm:pt>
    <dgm:pt modelId="{EFE1B8CA-034D-4DAC-AA0B-CD35D87B1244}" type="parTrans" cxnId="{8CDE1897-2E82-4988-A4A8-1B33B9FCEB79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EBCF9CD1-4C5A-4348-B49D-5FE80845A352}" type="sibTrans" cxnId="{8CDE1897-2E82-4988-A4A8-1B33B9FCEB79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0108E3C3-6133-4843-BBBA-1BB04E14D3A7}">
      <dgm:prSet phldrT="[Text]" phldr="0"/>
      <dgm:spPr/>
      <dgm:t>
        <a:bodyPr/>
        <a:lstStyle/>
        <a:p>
          <a:pPr rtl="0"/>
          <a:r>
            <a:rPr lang="en-US" sz="1100" b="0">
              <a:latin typeface="+mn-lt"/>
              <a:cs typeface="Inclusive Sans"/>
            </a:rPr>
            <a:t>Swap to Stop smoking cessation did not differ by gender or area deprivation or employment in routine and manual occupations </a:t>
          </a:r>
        </a:p>
      </dgm:t>
    </dgm:pt>
    <dgm:pt modelId="{83E548D9-3026-4266-A3F6-65AF6ACECCDD}" type="parTrans" cxnId="{6E405DA6-58FE-44F7-BE08-FC7E280B3BDA}">
      <dgm:prSet/>
      <dgm:spPr/>
      <dgm:t>
        <a:bodyPr/>
        <a:lstStyle/>
        <a:p>
          <a:endParaRPr lang="en-GB">
            <a:latin typeface="+mn-lt"/>
          </a:endParaRPr>
        </a:p>
      </dgm:t>
    </dgm:pt>
    <dgm:pt modelId="{0DA32547-C0BF-491E-8206-2D29A6AF8B32}" type="sibTrans" cxnId="{6E405DA6-58FE-44F7-BE08-FC7E280B3BDA}">
      <dgm:prSet/>
      <dgm:spPr/>
      <dgm:t>
        <a:bodyPr/>
        <a:lstStyle/>
        <a:p>
          <a:endParaRPr lang="en-GB">
            <a:latin typeface="+mn-lt"/>
          </a:endParaRPr>
        </a:p>
      </dgm:t>
    </dgm:pt>
    <dgm:pt modelId="{181A76DF-0E87-4681-840C-E9909AFE1404}">
      <dgm:prSet phldrT="[Text]" phldr="0"/>
      <dgm:spPr/>
      <dgm:t>
        <a:bodyPr/>
        <a:lstStyle/>
        <a:p>
          <a:pPr rtl="0"/>
          <a:r>
            <a:rPr lang="en-US" sz="1100" b="0">
              <a:latin typeface="+mn-lt"/>
              <a:cs typeface="Inclusive Sans"/>
            </a:rPr>
            <a:t>Those smoking less heavily (10 CPD)</a:t>
          </a:r>
        </a:p>
      </dgm:t>
    </dgm:pt>
    <dgm:pt modelId="{1212B600-1B7C-450B-B3A5-CDDACF43C6D8}" type="parTrans" cxnId="{98A3E898-C2BF-4C45-AD62-B9C0D6575352}">
      <dgm:prSet/>
      <dgm:spPr/>
      <dgm:t>
        <a:bodyPr/>
        <a:lstStyle/>
        <a:p>
          <a:endParaRPr lang="en-GB">
            <a:latin typeface="+mn-lt"/>
          </a:endParaRPr>
        </a:p>
      </dgm:t>
    </dgm:pt>
    <dgm:pt modelId="{483932DC-2588-4470-A0F5-8ADA2FF3B8E8}" type="sibTrans" cxnId="{98A3E898-C2BF-4C45-AD62-B9C0D6575352}">
      <dgm:prSet/>
      <dgm:spPr/>
      <dgm:t>
        <a:bodyPr/>
        <a:lstStyle/>
        <a:p>
          <a:endParaRPr lang="en-GB">
            <a:latin typeface="+mn-lt"/>
          </a:endParaRPr>
        </a:p>
      </dgm:t>
    </dgm:pt>
    <dgm:pt modelId="{FB1D033E-FEC0-419B-A79C-8B8017AEA2BD}">
      <dgm:prSet phldrT="[Text]" phldr="0"/>
      <dgm:spPr/>
      <dgm:t>
        <a:bodyPr/>
        <a:lstStyle/>
        <a:p>
          <a:pPr rtl="0"/>
          <a:r>
            <a:rPr lang="en-US" sz="2200" b="0">
              <a:latin typeface="+mn-lt"/>
            </a:rPr>
            <a:t>Cessation less likely </a:t>
          </a:r>
          <a:endParaRPr lang="en-US" sz="2200" b="0">
            <a:latin typeface="+mn-lt"/>
            <a:cs typeface="Inclusive Sans"/>
          </a:endParaRPr>
        </a:p>
      </dgm:t>
    </dgm:pt>
    <dgm:pt modelId="{607FF994-8F5C-4815-A1D2-BCBB80B5043C}" type="parTrans" cxnId="{911896E0-561F-4595-B63C-5CFE29FE55CB}">
      <dgm:prSet/>
      <dgm:spPr/>
      <dgm:t>
        <a:bodyPr/>
        <a:lstStyle/>
        <a:p>
          <a:endParaRPr lang="en-GB">
            <a:latin typeface="+mn-lt"/>
          </a:endParaRPr>
        </a:p>
      </dgm:t>
    </dgm:pt>
    <dgm:pt modelId="{FF4935A6-3197-4726-98A0-51903FDB708B}" type="sibTrans" cxnId="{911896E0-561F-4595-B63C-5CFE29FE55CB}">
      <dgm:prSet/>
      <dgm:spPr/>
      <dgm:t>
        <a:bodyPr/>
        <a:lstStyle/>
        <a:p>
          <a:endParaRPr lang="en-GB">
            <a:latin typeface="+mn-lt"/>
          </a:endParaRPr>
        </a:p>
      </dgm:t>
    </dgm:pt>
    <dgm:pt modelId="{684B93FB-B29E-45B4-A0A1-6D2E7FD01AC9}">
      <dgm:prSet phldrT="[Text]" phldr="0"/>
      <dgm:spPr/>
      <dgm:t>
        <a:bodyPr/>
        <a:lstStyle/>
        <a:p>
          <a:pPr rtl="0"/>
          <a:r>
            <a:rPr lang="en-US" sz="1100" b="0">
              <a:latin typeface="+mn-lt"/>
              <a:cs typeface="Inclusive Sans"/>
            </a:rPr>
            <a:t>Those who had never worked or had been unemployed for over a year, were unable to work, or had unknown occupation status than those in managerial/professional or intermediate occupations. </a:t>
          </a:r>
        </a:p>
      </dgm:t>
    </dgm:pt>
    <dgm:pt modelId="{9B0BE4E2-DC1D-4ABD-A2A2-D64C94A32B7D}" type="parTrans" cxnId="{48CB9B2A-6FE7-4E38-ADB6-8E493DF7AF49}">
      <dgm:prSet/>
      <dgm:spPr/>
      <dgm:t>
        <a:bodyPr/>
        <a:lstStyle/>
        <a:p>
          <a:endParaRPr lang="en-GB">
            <a:latin typeface="+mn-lt"/>
          </a:endParaRPr>
        </a:p>
      </dgm:t>
    </dgm:pt>
    <dgm:pt modelId="{4ABF5B7C-0008-478C-A83C-F63E9291A1BE}" type="sibTrans" cxnId="{48CB9B2A-6FE7-4E38-ADB6-8E493DF7AF49}">
      <dgm:prSet/>
      <dgm:spPr/>
      <dgm:t>
        <a:bodyPr/>
        <a:lstStyle/>
        <a:p>
          <a:endParaRPr lang="en-GB">
            <a:latin typeface="+mn-lt"/>
          </a:endParaRPr>
        </a:p>
      </dgm:t>
    </dgm:pt>
    <dgm:pt modelId="{54910E17-C26B-4BB4-90FF-950113688EF0}">
      <dgm:prSet phldrT="[Text]" phldr="0"/>
      <dgm:spPr/>
      <dgm:t>
        <a:bodyPr/>
        <a:lstStyle/>
        <a:p>
          <a:r>
            <a:rPr lang="en-US" sz="2000" b="0">
              <a:latin typeface="+mn-lt"/>
              <a:cs typeface="Inclusive Sans"/>
            </a:rPr>
            <a:t>Cessation equally </a:t>
          </a:r>
          <a:r>
            <a:rPr lang="en-US" sz="2000" b="0" err="1">
              <a:latin typeface="+mn-lt"/>
              <a:cs typeface="Inclusive Sans"/>
            </a:rPr>
            <a:t>likel</a:t>
          </a:r>
          <a:r>
            <a:rPr lang="en-US" sz="2000" b="0">
              <a:latin typeface="+mn-lt"/>
              <a:cs typeface="Inclusive Sans"/>
            </a:rPr>
            <a:t>y</a:t>
          </a:r>
          <a:endParaRPr lang="en-US" sz="2000" b="0">
            <a:latin typeface="+mn-lt"/>
          </a:endParaRPr>
        </a:p>
      </dgm:t>
    </dgm:pt>
    <dgm:pt modelId="{4683CD74-1DCE-48C2-9C89-7E87CAECE58F}" type="parTrans" cxnId="{F49B813D-1F6F-4779-80A1-C5823DCB288E}">
      <dgm:prSet/>
      <dgm:spPr/>
      <dgm:t>
        <a:bodyPr/>
        <a:lstStyle/>
        <a:p>
          <a:endParaRPr lang="en-GB">
            <a:latin typeface="+mn-lt"/>
          </a:endParaRPr>
        </a:p>
      </dgm:t>
    </dgm:pt>
    <dgm:pt modelId="{EDE6BB13-9538-4377-9E1E-B1ACB0915840}" type="sibTrans" cxnId="{F49B813D-1F6F-4779-80A1-C5823DCB288E}">
      <dgm:prSet/>
      <dgm:spPr/>
      <dgm:t>
        <a:bodyPr/>
        <a:lstStyle/>
        <a:p>
          <a:endParaRPr lang="en-GB">
            <a:latin typeface="+mn-lt"/>
          </a:endParaRPr>
        </a:p>
      </dgm:t>
    </dgm:pt>
    <dgm:pt modelId="{DA4C1853-9AB4-4272-968D-264E9281B735}">
      <dgm:prSet phldrT="[Text]" phldr="0"/>
      <dgm:spPr/>
      <dgm:t>
        <a:bodyPr/>
        <a:lstStyle/>
        <a:p>
          <a:r>
            <a:rPr lang="en-US" sz="1200" b="0">
              <a:latin typeface="+mn-lt"/>
              <a:cs typeface="Inclusive Sans"/>
            </a:rPr>
            <a:t>Service users from other/unknown ethnicities compared with white ethnicities</a:t>
          </a:r>
          <a:endParaRPr lang="en-US" sz="1200" b="0">
            <a:latin typeface="+mn-lt"/>
          </a:endParaRPr>
        </a:p>
      </dgm:t>
    </dgm:pt>
    <dgm:pt modelId="{E57FAF1C-5075-461F-8442-DC564F1AE3DF}" type="parTrans" cxnId="{21386019-366F-42BF-B982-115EE4C7D9E2}">
      <dgm:prSet/>
      <dgm:spPr/>
      <dgm:t>
        <a:bodyPr/>
        <a:lstStyle/>
        <a:p>
          <a:endParaRPr lang="en-GB">
            <a:latin typeface="+mn-lt"/>
          </a:endParaRPr>
        </a:p>
      </dgm:t>
    </dgm:pt>
    <dgm:pt modelId="{91D803D0-3F75-44C5-8D8C-0BA37AB6DFBE}" type="sibTrans" cxnId="{21386019-366F-42BF-B982-115EE4C7D9E2}">
      <dgm:prSet/>
      <dgm:spPr/>
      <dgm:t>
        <a:bodyPr/>
        <a:lstStyle/>
        <a:p>
          <a:endParaRPr lang="en-GB">
            <a:latin typeface="+mn-lt"/>
          </a:endParaRPr>
        </a:p>
      </dgm:t>
    </dgm:pt>
    <dgm:pt modelId="{7A87023E-563D-478A-9AAD-69435C23D60C}">
      <dgm:prSet phldrT="[Text]" phldr="0"/>
      <dgm:spPr/>
      <dgm:t>
        <a:bodyPr/>
        <a:lstStyle/>
        <a:p>
          <a:pPr rtl="0"/>
          <a:r>
            <a:rPr lang="en-US" sz="1500" b="0">
              <a:latin typeface="+mn-lt"/>
            </a:rPr>
            <a:t>Challenges around the recording of the data</a:t>
          </a:r>
          <a:endParaRPr lang="en-US" sz="1500" b="0">
            <a:latin typeface="+mn-lt"/>
            <a:cs typeface="Inclusive Sans"/>
          </a:endParaRPr>
        </a:p>
      </dgm:t>
    </dgm:pt>
    <dgm:pt modelId="{2F7BED15-C3B1-49CA-98A3-42582FC3BF86}" type="parTrans" cxnId="{3FE35EA7-D763-4661-87B9-F30DA7747BFE}">
      <dgm:prSet/>
      <dgm:spPr/>
      <dgm:t>
        <a:bodyPr/>
        <a:lstStyle/>
        <a:p>
          <a:endParaRPr lang="en-GB">
            <a:latin typeface="+mn-lt"/>
          </a:endParaRPr>
        </a:p>
      </dgm:t>
    </dgm:pt>
    <dgm:pt modelId="{6209E1B0-70D3-4E8E-B7FA-6D5A9A5123BD}" type="sibTrans" cxnId="{3FE35EA7-D763-4661-87B9-F30DA7747BFE}">
      <dgm:prSet/>
      <dgm:spPr/>
      <dgm:t>
        <a:bodyPr/>
        <a:lstStyle/>
        <a:p>
          <a:endParaRPr lang="en-GB">
            <a:latin typeface="+mn-lt"/>
          </a:endParaRPr>
        </a:p>
      </dgm:t>
    </dgm:pt>
    <dgm:pt modelId="{2AD0A5DD-7125-4F1D-871C-43439449AEE5}">
      <dgm:prSet phldrT="[Text]" phldr="0"/>
      <dgm:spPr/>
      <dgm:t>
        <a:bodyPr/>
        <a:lstStyle/>
        <a:p>
          <a:r>
            <a:rPr lang="en-US" sz="700" b="0">
              <a:latin typeface="+mn-lt"/>
              <a:ea typeface="Calibri"/>
              <a:cs typeface="Calibri"/>
            </a:rPr>
            <a:t>May underestimate smoking cessation rates</a:t>
          </a:r>
          <a:endParaRPr lang="en-US">
            <a:latin typeface="+mn-lt"/>
          </a:endParaRPr>
        </a:p>
      </dgm:t>
    </dgm:pt>
    <dgm:pt modelId="{3774E121-7AF8-46BE-925D-B79BF3269EA0}" type="parTrans" cxnId="{3A14819E-2F24-4630-A620-BE2DC02B108C}">
      <dgm:prSet/>
      <dgm:spPr/>
      <dgm:t>
        <a:bodyPr/>
        <a:lstStyle/>
        <a:p>
          <a:endParaRPr lang="en-GB">
            <a:latin typeface="+mn-lt"/>
          </a:endParaRPr>
        </a:p>
      </dgm:t>
    </dgm:pt>
    <dgm:pt modelId="{F5D18A6E-6B8D-4E0A-8830-92D9334D1BCF}" type="sibTrans" cxnId="{3A14819E-2F24-4630-A620-BE2DC02B108C}">
      <dgm:prSet/>
      <dgm:spPr/>
      <dgm:t>
        <a:bodyPr/>
        <a:lstStyle/>
        <a:p>
          <a:endParaRPr lang="en-GB">
            <a:latin typeface="+mn-lt"/>
          </a:endParaRPr>
        </a:p>
      </dgm:t>
    </dgm:pt>
    <dgm:pt modelId="{F9B12D8D-1D67-4F3C-A14B-338CE575F046}">
      <dgm:prSet phldrT="[Text]" phldr="0"/>
      <dgm:spPr/>
      <dgm:t>
        <a:bodyPr/>
        <a:lstStyle/>
        <a:p>
          <a:r>
            <a:rPr lang="en-US" sz="1100" b="0">
              <a:latin typeface="+mn-lt"/>
              <a:ea typeface="Calibri"/>
              <a:cs typeface="Calibri"/>
            </a:rPr>
            <a:t>Priority populations were engaged settings often outside established reporting systems</a:t>
          </a:r>
          <a:endParaRPr lang="en-US" sz="700" b="0">
            <a:latin typeface="+mn-lt"/>
            <a:ea typeface="Calibri"/>
            <a:cs typeface="Calibri"/>
          </a:endParaRPr>
        </a:p>
      </dgm:t>
    </dgm:pt>
    <dgm:pt modelId="{42E26E56-B7A2-40A1-BB2D-2D5BF4712603}" type="parTrans" cxnId="{3A42ACEC-0CE5-4D0F-900B-7A6A00A1B228}">
      <dgm:prSet/>
      <dgm:spPr/>
      <dgm:t>
        <a:bodyPr/>
        <a:lstStyle/>
        <a:p>
          <a:endParaRPr lang="en-GB">
            <a:latin typeface="+mn-lt"/>
          </a:endParaRPr>
        </a:p>
      </dgm:t>
    </dgm:pt>
    <dgm:pt modelId="{8002A798-17B4-48B1-B466-A134B5B43B98}" type="sibTrans" cxnId="{3A42ACEC-0CE5-4D0F-900B-7A6A00A1B228}">
      <dgm:prSet/>
      <dgm:spPr/>
      <dgm:t>
        <a:bodyPr/>
        <a:lstStyle/>
        <a:p>
          <a:endParaRPr lang="en-GB">
            <a:latin typeface="+mn-lt"/>
          </a:endParaRPr>
        </a:p>
      </dgm:t>
    </dgm:pt>
    <dgm:pt modelId="{2A4965FA-03A6-4EDD-8F4C-EAA1ACB23820}">
      <dgm:prSet phldrT="[Text]" phldr="0"/>
      <dgm:spPr/>
      <dgm:t>
        <a:bodyPr/>
        <a:lstStyle/>
        <a:p>
          <a:pPr rtl="0"/>
          <a:r>
            <a:rPr lang="en-US" sz="1100" b="0">
              <a:latin typeface="+mn-lt"/>
              <a:ea typeface="Calibri"/>
              <a:cs typeface="Calibri"/>
            </a:rPr>
            <a:t>Lack of guidance, systems varied considerably, difficulty obtaining follow up data</a:t>
          </a:r>
        </a:p>
      </dgm:t>
    </dgm:pt>
    <dgm:pt modelId="{DBBD73DE-7ED7-4174-B8AE-E1197553CA15}" type="parTrans" cxnId="{81A50EC7-673A-4AEB-99CD-DBF372DFC22A}">
      <dgm:prSet/>
      <dgm:spPr/>
      <dgm:t>
        <a:bodyPr/>
        <a:lstStyle/>
        <a:p>
          <a:endParaRPr lang="en-GB">
            <a:latin typeface="+mn-lt"/>
          </a:endParaRPr>
        </a:p>
      </dgm:t>
    </dgm:pt>
    <dgm:pt modelId="{B5DEF515-ADC5-43EC-8948-76757BED48DF}" type="sibTrans" cxnId="{81A50EC7-673A-4AEB-99CD-DBF372DFC22A}">
      <dgm:prSet/>
      <dgm:spPr/>
      <dgm:t>
        <a:bodyPr/>
        <a:lstStyle/>
        <a:p>
          <a:endParaRPr lang="en-GB">
            <a:latin typeface="+mn-lt"/>
          </a:endParaRPr>
        </a:p>
      </dgm:t>
    </dgm:pt>
    <dgm:pt modelId="{CD53397D-A315-4159-A9AC-12B2E0EAD98F}" type="pres">
      <dgm:prSet presAssocID="{6E9C28D8-6D02-4CDA-8B41-AB03893884C9}" presName="linear" presStyleCnt="0">
        <dgm:presLayoutVars>
          <dgm:dir/>
          <dgm:animLvl val="lvl"/>
          <dgm:resizeHandles val="exact"/>
        </dgm:presLayoutVars>
      </dgm:prSet>
      <dgm:spPr/>
    </dgm:pt>
    <dgm:pt modelId="{9B467264-5666-4CF0-8984-8C01B2F888FD}" type="pres">
      <dgm:prSet presAssocID="{4D886FB9-AF99-44BA-8C3C-1833E03A7BC6}" presName="parentLin" presStyleCnt="0"/>
      <dgm:spPr/>
    </dgm:pt>
    <dgm:pt modelId="{BF7674EA-A11A-4ACE-8024-222741C60625}" type="pres">
      <dgm:prSet presAssocID="{4D886FB9-AF99-44BA-8C3C-1833E03A7BC6}" presName="parentLeftMargin" presStyleLbl="node1" presStyleIdx="0" presStyleCnt="4"/>
      <dgm:spPr/>
    </dgm:pt>
    <dgm:pt modelId="{E7AE7C3F-97BF-4E40-B702-752DC8BFEE64}" type="pres">
      <dgm:prSet presAssocID="{4D886FB9-AF99-44BA-8C3C-1833E03A7BC6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5EE8A61B-8011-46FA-9E6E-13FC4E95D264}" type="pres">
      <dgm:prSet presAssocID="{4D886FB9-AF99-44BA-8C3C-1833E03A7BC6}" presName="negativeSpace" presStyleCnt="0"/>
      <dgm:spPr/>
    </dgm:pt>
    <dgm:pt modelId="{44A2013F-3D22-4EAF-853C-9C5AC841B011}" type="pres">
      <dgm:prSet presAssocID="{4D886FB9-AF99-44BA-8C3C-1833E03A7BC6}" presName="childText" presStyleLbl="conFgAcc1" presStyleIdx="0" presStyleCnt="4">
        <dgm:presLayoutVars>
          <dgm:bulletEnabled val="1"/>
        </dgm:presLayoutVars>
      </dgm:prSet>
      <dgm:spPr/>
    </dgm:pt>
    <dgm:pt modelId="{A8C3FA61-C497-4EBD-A393-17BE5EAA8A9E}" type="pres">
      <dgm:prSet presAssocID="{FB8C5D35-D60C-4E96-A258-BDEF5D32486E}" presName="spaceBetweenRectangles" presStyleCnt="0"/>
      <dgm:spPr/>
    </dgm:pt>
    <dgm:pt modelId="{F54D8022-120B-4648-8AB3-0377C107D0B4}" type="pres">
      <dgm:prSet presAssocID="{FB1D033E-FEC0-419B-A79C-8B8017AEA2BD}" presName="parentLin" presStyleCnt="0"/>
      <dgm:spPr/>
    </dgm:pt>
    <dgm:pt modelId="{31AEC605-DBB0-497C-AE79-5E9465148B62}" type="pres">
      <dgm:prSet presAssocID="{FB1D033E-FEC0-419B-A79C-8B8017AEA2BD}" presName="parentLeftMargin" presStyleLbl="node1" presStyleIdx="0" presStyleCnt="4"/>
      <dgm:spPr/>
    </dgm:pt>
    <dgm:pt modelId="{22CE5085-CAAC-41F0-9618-4B75DC46A322}" type="pres">
      <dgm:prSet presAssocID="{FB1D033E-FEC0-419B-A79C-8B8017AEA2BD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050CB394-062C-484E-9366-BEBC7E025DF9}" type="pres">
      <dgm:prSet presAssocID="{FB1D033E-FEC0-419B-A79C-8B8017AEA2BD}" presName="negativeSpace" presStyleCnt="0"/>
      <dgm:spPr/>
    </dgm:pt>
    <dgm:pt modelId="{B4D23555-CEF7-4EB7-9A67-0BCBE0728F0E}" type="pres">
      <dgm:prSet presAssocID="{FB1D033E-FEC0-419B-A79C-8B8017AEA2BD}" presName="childText" presStyleLbl="conFgAcc1" presStyleIdx="1" presStyleCnt="4">
        <dgm:presLayoutVars>
          <dgm:bulletEnabled val="1"/>
        </dgm:presLayoutVars>
      </dgm:prSet>
      <dgm:spPr/>
    </dgm:pt>
    <dgm:pt modelId="{861E4AFE-0E0E-4532-BD80-D9422893E5B8}" type="pres">
      <dgm:prSet presAssocID="{FF4935A6-3197-4726-98A0-51903FDB708B}" presName="spaceBetweenRectangles" presStyleCnt="0"/>
      <dgm:spPr/>
    </dgm:pt>
    <dgm:pt modelId="{4B121E44-BA27-4AE5-B9F3-FF34E73BCDA6}" type="pres">
      <dgm:prSet presAssocID="{54910E17-C26B-4BB4-90FF-950113688EF0}" presName="parentLin" presStyleCnt="0"/>
      <dgm:spPr/>
    </dgm:pt>
    <dgm:pt modelId="{F7264CB3-F8F4-49EA-946C-0BA325442097}" type="pres">
      <dgm:prSet presAssocID="{54910E17-C26B-4BB4-90FF-950113688EF0}" presName="parentLeftMargin" presStyleLbl="node1" presStyleIdx="1" presStyleCnt="4"/>
      <dgm:spPr/>
    </dgm:pt>
    <dgm:pt modelId="{B089DF91-A757-4DE0-AAC3-09BAC11C16FB}" type="pres">
      <dgm:prSet presAssocID="{54910E17-C26B-4BB4-90FF-950113688EF0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2545D054-99DC-4B19-9FC9-54AD2B2D31F7}" type="pres">
      <dgm:prSet presAssocID="{54910E17-C26B-4BB4-90FF-950113688EF0}" presName="negativeSpace" presStyleCnt="0"/>
      <dgm:spPr/>
    </dgm:pt>
    <dgm:pt modelId="{759E98E8-31C9-447E-B9AE-11602F212989}" type="pres">
      <dgm:prSet presAssocID="{54910E17-C26B-4BB4-90FF-950113688EF0}" presName="childText" presStyleLbl="conFgAcc1" presStyleIdx="2" presStyleCnt="4">
        <dgm:presLayoutVars>
          <dgm:bulletEnabled val="1"/>
        </dgm:presLayoutVars>
      </dgm:prSet>
      <dgm:spPr/>
    </dgm:pt>
    <dgm:pt modelId="{033C73BE-33DF-492B-A136-7F29A5505553}" type="pres">
      <dgm:prSet presAssocID="{EDE6BB13-9538-4377-9E1E-B1ACB0915840}" presName="spaceBetweenRectangles" presStyleCnt="0"/>
      <dgm:spPr/>
    </dgm:pt>
    <dgm:pt modelId="{F23BE620-91AC-48B0-B7B2-7BCE0FEC38A7}" type="pres">
      <dgm:prSet presAssocID="{7A87023E-563D-478A-9AAD-69435C23D60C}" presName="parentLin" presStyleCnt="0"/>
      <dgm:spPr/>
    </dgm:pt>
    <dgm:pt modelId="{22AD8085-3F58-441B-877D-DA96A827BE15}" type="pres">
      <dgm:prSet presAssocID="{7A87023E-563D-478A-9AAD-69435C23D60C}" presName="parentLeftMargin" presStyleLbl="node1" presStyleIdx="2" presStyleCnt="4"/>
      <dgm:spPr/>
    </dgm:pt>
    <dgm:pt modelId="{6979FB0F-342B-480B-89FA-7CF7E7761175}" type="pres">
      <dgm:prSet presAssocID="{7A87023E-563D-478A-9AAD-69435C23D60C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8CB74025-AFB1-48F2-95C6-095649613EF4}" type="pres">
      <dgm:prSet presAssocID="{7A87023E-563D-478A-9AAD-69435C23D60C}" presName="negativeSpace" presStyleCnt="0"/>
      <dgm:spPr/>
    </dgm:pt>
    <dgm:pt modelId="{35CB6AEF-2C76-4D88-9F04-5F1FC0D3C455}" type="pres">
      <dgm:prSet presAssocID="{7A87023E-563D-478A-9AAD-69435C23D60C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18122000-C782-4048-8EBD-6D2B8457F045}" type="presOf" srcId="{7A87023E-563D-478A-9AAD-69435C23D60C}" destId="{22AD8085-3F58-441B-877D-DA96A827BE15}" srcOrd="0" destOrd="0" presId="urn:microsoft.com/office/officeart/2005/8/layout/list1"/>
    <dgm:cxn modelId="{36BBC602-2B94-41F8-9BA0-17C25D4366B7}" type="presOf" srcId="{4D886FB9-AF99-44BA-8C3C-1833E03A7BC6}" destId="{BF7674EA-A11A-4ACE-8024-222741C60625}" srcOrd="0" destOrd="0" presId="urn:microsoft.com/office/officeart/2005/8/layout/list1"/>
    <dgm:cxn modelId="{B0E7B805-C542-4CEA-98D3-A9B9BBD8CE9D}" type="presOf" srcId="{35A6CDDA-FD34-41F3-A7F2-845E154F6E91}" destId="{44A2013F-3D22-4EAF-853C-9C5AC841B011}" srcOrd="0" destOrd="0" presId="urn:microsoft.com/office/officeart/2005/8/layout/list1"/>
    <dgm:cxn modelId="{325C5E07-F34E-4B25-A622-AC9BEC8ACA5C}" type="presOf" srcId="{684B93FB-B29E-45B4-A0A1-6D2E7FD01AC9}" destId="{B4D23555-CEF7-4EB7-9A67-0BCBE0728F0E}" srcOrd="0" destOrd="1" presId="urn:microsoft.com/office/officeart/2005/8/layout/list1"/>
    <dgm:cxn modelId="{CED9EB17-C20E-4B6D-BE20-CA3A0E5830F5}" type="presOf" srcId="{54910E17-C26B-4BB4-90FF-950113688EF0}" destId="{B089DF91-A757-4DE0-AAC3-09BAC11C16FB}" srcOrd="1" destOrd="0" presId="urn:microsoft.com/office/officeart/2005/8/layout/list1"/>
    <dgm:cxn modelId="{21386019-366F-42BF-B982-115EE4C7D9E2}" srcId="{FB1D033E-FEC0-419B-A79C-8B8017AEA2BD}" destId="{DA4C1853-9AB4-4272-968D-264E9281B735}" srcOrd="0" destOrd="0" parTransId="{E57FAF1C-5075-461F-8442-DC564F1AE3DF}" sibTransId="{91D803D0-3F75-44C5-8D8C-0BA37AB6DFBE}"/>
    <dgm:cxn modelId="{48CB9B2A-6FE7-4E38-ADB6-8E493DF7AF49}" srcId="{FB1D033E-FEC0-419B-A79C-8B8017AEA2BD}" destId="{684B93FB-B29E-45B4-A0A1-6D2E7FD01AC9}" srcOrd="1" destOrd="0" parTransId="{9B0BE4E2-DC1D-4ABD-A2A2-D64C94A32B7D}" sibTransId="{4ABF5B7C-0008-478C-A83C-F63E9291A1BE}"/>
    <dgm:cxn modelId="{E5572F2C-119C-4645-97F4-67F6ABCDBB06}" type="presOf" srcId="{4D886FB9-AF99-44BA-8C3C-1833E03A7BC6}" destId="{E7AE7C3F-97BF-4E40-B702-752DC8BFEE64}" srcOrd="1" destOrd="0" presId="urn:microsoft.com/office/officeart/2005/8/layout/list1"/>
    <dgm:cxn modelId="{F200813B-2F4A-4770-9685-8A91D2BF2D04}" type="presOf" srcId="{54910E17-C26B-4BB4-90FF-950113688EF0}" destId="{F7264CB3-F8F4-49EA-946C-0BA325442097}" srcOrd="0" destOrd="0" presId="urn:microsoft.com/office/officeart/2005/8/layout/list1"/>
    <dgm:cxn modelId="{F49B813D-1F6F-4779-80A1-C5823DCB288E}" srcId="{6E9C28D8-6D02-4CDA-8B41-AB03893884C9}" destId="{54910E17-C26B-4BB4-90FF-950113688EF0}" srcOrd="2" destOrd="0" parTransId="{4683CD74-1DCE-48C2-9C89-7E87CAECE58F}" sibTransId="{EDE6BB13-9538-4377-9E1E-B1ACB0915840}"/>
    <dgm:cxn modelId="{6261103E-044E-476A-9935-61923329B897}" type="presOf" srcId="{FB1D033E-FEC0-419B-A79C-8B8017AEA2BD}" destId="{31AEC605-DBB0-497C-AE79-5E9465148B62}" srcOrd="0" destOrd="0" presId="urn:microsoft.com/office/officeart/2005/8/layout/list1"/>
    <dgm:cxn modelId="{85545263-C6CE-4CB7-87B7-5F97B61AE66B}" type="presOf" srcId="{F9B12D8D-1D67-4F3C-A14B-338CE575F046}" destId="{35CB6AEF-2C76-4D88-9F04-5F1FC0D3C455}" srcOrd="0" destOrd="1" presId="urn:microsoft.com/office/officeart/2005/8/layout/list1"/>
    <dgm:cxn modelId="{42821C4B-4C5B-42AF-A9A0-D341F632FE90}" type="presOf" srcId="{0108E3C3-6133-4843-BBBA-1BB04E14D3A7}" destId="{759E98E8-31C9-447E-B9AE-11602F212989}" srcOrd="0" destOrd="0" presId="urn:microsoft.com/office/officeart/2005/8/layout/list1"/>
    <dgm:cxn modelId="{EAD81452-8ADF-4AC5-A85B-F933AF64C03F}" type="presOf" srcId="{FB1D033E-FEC0-419B-A79C-8B8017AEA2BD}" destId="{22CE5085-CAAC-41F0-9618-4B75DC46A322}" srcOrd="1" destOrd="0" presId="urn:microsoft.com/office/officeart/2005/8/layout/list1"/>
    <dgm:cxn modelId="{6EB2755A-2137-47EC-A0CE-03631993EB66}" type="presOf" srcId="{2A4965FA-03A6-4EDD-8F4C-EAA1ACB23820}" destId="{35CB6AEF-2C76-4D88-9F04-5F1FC0D3C455}" srcOrd="0" destOrd="0" presId="urn:microsoft.com/office/officeart/2005/8/layout/list1"/>
    <dgm:cxn modelId="{8CDE1897-2E82-4988-A4A8-1B33B9FCEB79}" srcId="{4D886FB9-AF99-44BA-8C3C-1833E03A7BC6}" destId="{35A6CDDA-FD34-41F3-A7F2-845E154F6E91}" srcOrd="0" destOrd="0" parTransId="{EFE1B8CA-034D-4DAC-AA0B-CD35D87B1244}" sibTransId="{EBCF9CD1-4C5A-4348-B49D-5FE80845A352}"/>
    <dgm:cxn modelId="{98A3E898-C2BF-4C45-AD62-B9C0D6575352}" srcId="{4D886FB9-AF99-44BA-8C3C-1833E03A7BC6}" destId="{181A76DF-0E87-4681-840C-E9909AFE1404}" srcOrd="1" destOrd="0" parTransId="{1212B600-1B7C-450B-B3A5-CDDACF43C6D8}" sibTransId="{483932DC-2588-4470-A0F5-8ADA2FF3B8E8}"/>
    <dgm:cxn modelId="{3A14819E-2F24-4630-A620-BE2DC02B108C}" srcId="{7A87023E-563D-478A-9AAD-69435C23D60C}" destId="{2AD0A5DD-7125-4F1D-871C-43439449AEE5}" srcOrd="2" destOrd="0" parTransId="{3774E121-7AF8-46BE-925D-B79BF3269EA0}" sibTransId="{F5D18A6E-6B8D-4E0A-8830-92D9334D1BCF}"/>
    <dgm:cxn modelId="{6E405DA6-58FE-44F7-BE08-FC7E280B3BDA}" srcId="{54910E17-C26B-4BB4-90FF-950113688EF0}" destId="{0108E3C3-6133-4843-BBBA-1BB04E14D3A7}" srcOrd="0" destOrd="0" parTransId="{83E548D9-3026-4266-A3F6-65AF6ACECCDD}" sibTransId="{0DA32547-C0BF-491E-8206-2D29A6AF8B32}"/>
    <dgm:cxn modelId="{3FE35EA7-D763-4661-87B9-F30DA7747BFE}" srcId="{6E9C28D8-6D02-4CDA-8B41-AB03893884C9}" destId="{7A87023E-563D-478A-9AAD-69435C23D60C}" srcOrd="3" destOrd="0" parTransId="{2F7BED15-C3B1-49CA-98A3-42582FC3BF86}" sibTransId="{6209E1B0-70D3-4E8E-B7FA-6D5A9A5123BD}"/>
    <dgm:cxn modelId="{8C8F18C2-8646-4C53-84AD-6EC96A62D6F1}" type="presOf" srcId="{181A76DF-0E87-4681-840C-E9909AFE1404}" destId="{44A2013F-3D22-4EAF-853C-9C5AC841B011}" srcOrd="0" destOrd="1" presId="urn:microsoft.com/office/officeart/2005/8/layout/list1"/>
    <dgm:cxn modelId="{81A50EC7-673A-4AEB-99CD-DBF372DFC22A}" srcId="{7A87023E-563D-478A-9AAD-69435C23D60C}" destId="{2A4965FA-03A6-4EDD-8F4C-EAA1ACB23820}" srcOrd="0" destOrd="0" parTransId="{DBBD73DE-7ED7-4174-B8AE-E1197553CA15}" sibTransId="{B5DEF515-ADC5-43EC-8948-76757BED48DF}"/>
    <dgm:cxn modelId="{C87439D0-BC76-41BB-B20F-613D4252EDFA}" srcId="{6E9C28D8-6D02-4CDA-8B41-AB03893884C9}" destId="{4D886FB9-AF99-44BA-8C3C-1833E03A7BC6}" srcOrd="0" destOrd="0" parTransId="{3E3AD888-F6BF-459D-AC64-7B9227E8E455}" sibTransId="{FB8C5D35-D60C-4E96-A258-BDEF5D32486E}"/>
    <dgm:cxn modelId="{A11D29D4-8321-4472-AFEF-04AFBD45813A}" type="presOf" srcId="{2AD0A5DD-7125-4F1D-871C-43439449AEE5}" destId="{35CB6AEF-2C76-4D88-9F04-5F1FC0D3C455}" srcOrd="0" destOrd="2" presId="urn:microsoft.com/office/officeart/2005/8/layout/list1"/>
    <dgm:cxn modelId="{911896E0-561F-4595-B63C-5CFE29FE55CB}" srcId="{6E9C28D8-6D02-4CDA-8B41-AB03893884C9}" destId="{FB1D033E-FEC0-419B-A79C-8B8017AEA2BD}" srcOrd="1" destOrd="0" parTransId="{607FF994-8F5C-4815-A1D2-BCBB80B5043C}" sibTransId="{FF4935A6-3197-4726-98A0-51903FDB708B}"/>
    <dgm:cxn modelId="{CAFD2AE5-702C-42BA-B7F2-0ED2DE218C70}" type="presOf" srcId="{7A87023E-563D-478A-9AAD-69435C23D60C}" destId="{6979FB0F-342B-480B-89FA-7CF7E7761175}" srcOrd="1" destOrd="0" presId="urn:microsoft.com/office/officeart/2005/8/layout/list1"/>
    <dgm:cxn modelId="{3A42ACEC-0CE5-4D0F-900B-7A6A00A1B228}" srcId="{7A87023E-563D-478A-9AAD-69435C23D60C}" destId="{F9B12D8D-1D67-4F3C-A14B-338CE575F046}" srcOrd="1" destOrd="0" parTransId="{42E26E56-B7A2-40A1-BB2D-2D5BF4712603}" sibTransId="{8002A798-17B4-48B1-B466-A134B5B43B98}"/>
    <dgm:cxn modelId="{9C4841F4-63ED-441A-BF85-56F48B53C8AA}" type="presOf" srcId="{6E9C28D8-6D02-4CDA-8B41-AB03893884C9}" destId="{CD53397D-A315-4159-A9AC-12B2E0EAD98F}" srcOrd="0" destOrd="0" presId="urn:microsoft.com/office/officeart/2005/8/layout/list1"/>
    <dgm:cxn modelId="{51088DF7-0C09-4978-8A50-B528530C0894}" type="presOf" srcId="{DA4C1853-9AB4-4272-968D-264E9281B735}" destId="{B4D23555-CEF7-4EB7-9A67-0BCBE0728F0E}" srcOrd="0" destOrd="0" presId="urn:microsoft.com/office/officeart/2005/8/layout/list1"/>
    <dgm:cxn modelId="{28F40103-0A57-4D7B-8FE9-75553F2729B9}" type="presParOf" srcId="{CD53397D-A315-4159-A9AC-12B2E0EAD98F}" destId="{9B467264-5666-4CF0-8984-8C01B2F888FD}" srcOrd="0" destOrd="0" presId="urn:microsoft.com/office/officeart/2005/8/layout/list1"/>
    <dgm:cxn modelId="{42FD4D63-05FB-4807-AB4F-5D07DDE9300E}" type="presParOf" srcId="{9B467264-5666-4CF0-8984-8C01B2F888FD}" destId="{BF7674EA-A11A-4ACE-8024-222741C60625}" srcOrd="0" destOrd="0" presId="urn:microsoft.com/office/officeart/2005/8/layout/list1"/>
    <dgm:cxn modelId="{72ACA630-FA87-4E64-8576-2BB0A869E604}" type="presParOf" srcId="{9B467264-5666-4CF0-8984-8C01B2F888FD}" destId="{E7AE7C3F-97BF-4E40-B702-752DC8BFEE64}" srcOrd="1" destOrd="0" presId="urn:microsoft.com/office/officeart/2005/8/layout/list1"/>
    <dgm:cxn modelId="{27BDA0EC-5B16-4A0A-A18A-554B2B3981FF}" type="presParOf" srcId="{CD53397D-A315-4159-A9AC-12B2E0EAD98F}" destId="{5EE8A61B-8011-46FA-9E6E-13FC4E95D264}" srcOrd="1" destOrd="0" presId="urn:microsoft.com/office/officeart/2005/8/layout/list1"/>
    <dgm:cxn modelId="{C4186B12-434D-42C1-8181-E37AE1B0FD5B}" type="presParOf" srcId="{CD53397D-A315-4159-A9AC-12B2E0EAD98F}" destId="{44A2013F-3D22-4EAF-853C-9C5AC841B011}" srcOrd="2" destOrd="0" presId="urn:microsoft.com/office/officeart/2005/8/layout/list1"/>
    <dgm:cxn modelId="{D37A18DC-A253-4C42-87C7-F30EA186286B}" type="presParOf" srcId="{CD53397D-A315-4159-A9AC-12B2E0EAD98F}" destId="{A8C3FA61-C497-4EBD-A393-17BE5EAA8A9E}" srcOrd="3" destOrd="0" presId="urn:microsoft.com/office/officeart/2005/8/layout/list1"/>
    <dgm:cxn modelId="{994FFB08-AC71-4351-8E79-C28246217D16}" type="presParOf" srcId="{CD53397D-A315-4159-A9AC-12B2E0EAD98F}" destId="{F54D8022-120B-4648-8AB3-0377C107D0B4}" srcOrd="4" destOrd="0" presId="urn:microsoft.com/office/officeart/2005/8/layout/list1"/>
    <dgm:cxn modelId="{1092E76D-16C2-45FE-BCDC-F80B17FC3259}" type="presParOf" srcId="{F54D8022-120B-4648-8AB3-0377C107D0B4}" destId="{31AEC605-DBB0-497C-AE79-5E9465148B62}" srcOrd="0" destOrd="0" presId="urn:microsoft.com/office/officeart/2005/8/layout/list1"/>
    <dgm:cxn modelId="{A5220986-AA9C-40A8-9104-D90D7FD26B8E}" type="presParOf" srcId="{F54D8022-120B-4648-8AB3-0377C107D0B4}" destId="{22CE5085-CAAC-41F0-9618-4B75DC46A322}" srcOrd="1" destOrd="0" presId="urn:microsoft.com/office/officeart/2005/8/layout/list1"/>
    <dgm:cxn modelId="{F2735FDD-F22E-49E4-B7DC-3433CED0F1B3}" type="presParOf" srcId="{CD53397D-A315-4159-A9AC-12B2E0EAD98F}" destId="{050CB394-062C-484E-9366-BEBC7E025DF9}" srcOrd="5" destOrd="0" presId="urn:microsoft.com/office/officeart/2005/8/layout/list1"/>
    <dgm:cxn modelId="{E94D0368-A19F-4723-9B19-97E257318251}" type="presParOf" srcId="{CD53397D-A315-4159-A9AC-12B2E0EAD98F}" destId="{B4D23555-CEF7-4EB7-9A67-0BCBE0728F0E}" srcOrd="6" destOrd="0" presId="urn:microsoft.com/office/officeart/2005/8/layout/list1"/>
    <dgm:cxn modelId="{B22325B3-83CA-4582-859A-4B851563F16B}" type="presParOf" srcId="{CD53397D-A315-4159-A9AC-12B2E0EAD98F}" destId="{861E4AFE-0E0E-4532-BD80-D9422893E5B8}" srcOrd="7" destOrd="0" presId="urn:microsoft.com/office/officeart/2005/8/layout/list1"/>
    <dgm:cxn modelId="{735A0553-0C7C-470E-AD61-A261C6D26959}" type="presParOf" srcId="{CD53397D-A315-4159-A9AC-12B2E0EAD98F}" destId="{4B121E44-BA27-4AE5-B9F3-FF34E73BCDA6}" srcOrd="8" destOrd="0" presId="urn:microsoft.com/office/officeart/2005/8/layout/list1"/>
    <dgm:cxn modelId="{8D98FAEA-8D25-4A73-A6EA-7CD2F2991C4F}" type="presParOf" srcId="{4B121E44-BA27-4AE5-B9F3-FF34E73BCDA6}" destId="{F7264CB3-F8F4-49EA-946C-0BA325442097}" srcOrd="0" destOrd="0" presId="urn:microsoft.com/office/officeart/2005/8/layout/list1"/>
    <dgm:cxn modelId="{A21233AA-57F5-4007-AE12-FC5481E19990}" type="presParOf" srcId="{4B121E44-BA27-4AE5-B9F3-FF34E73BCDA6}" destId="{B089DF91-A757-4DE0-AAC3-09BAC11C16FB}" srcOrd="1" destOrd="0" presId="urn:microsoft.com/office/officeart/2005/8/layout/list1"/>
    <dgm:cxn modelId="{BF25D52E-5F56-4D66-89BD-3D77E1255478}" type="presParOf" srcId="{CD53397D-A315-4159-A9AC-12B2E0EAD98F}" destId="{2545D054-99DC-4B19-9FC9-54AD2B2D31F7}" srcOrd="9" destOrd="0" presId="urn:microsoft.com/office/officeart/2005/8/layout/list1"/>
    <dgm:cxn modelId="{23DFFFCA-38C3-4ADA-9CC4-DDB6F6C68DD6}" type="presParOf" srcId="{CD53397D-A315-4159-A9AC-12B2E0EAD98F}" destId="{759E98E8-31C9-447E-B9AE-11602F212989}" srcOrd="10" destOrd="0" presId="urn:microsoft.com/office/officeart/2005/8/layout/list1"/>
    <dgm:cxn modelId="{D1C10982-EA10-4769-A0C6-0A79762A9E40}" type="presParOf" srcId="{CD53397D-A315-4159-A9AC-12B2E0EAD98F}" destId="{033C73BE-33DF-492B-A136-7F29A5505553}" srcOrd="11" destOrd="0" presId="urn:microsoft.com/office/officeart/2005/8/layout/list1"/>
    <dgm:cxn modelId="{01C71105-A26A-47F3-83DC-E5D384E1BE2D}" type="presParOf" srcId="{CD53397D-A315-4159-A9AC-12B2E0EAD98F}" destId="{F23BE620-91AC-48B0-B7B2-7BCE0FEC38A7}" srcOrd="12" destOrd="0" presId="urn:microsoft.com/office/officeart/2005/8/layout/list1"/>
    <dgm:cxn modelId="{9D0BA5F1-3D55-4BA6-B8CE-733438466CA4}" type="presParOf" srcId="{F23BE620-91AC-48B0-B7B2-7BCE0FEC38A7}" destId="{22AD8085-3F58-441B-877D-DA96A827BE15}" srcOrd="0" destOrd="0" presId="urn:microsoft.com/office/officeart/2005/8/layout/list1"/>
    <dgm:cxn modelId="{CAD1F166-A338-47AF-944C-55DD035663D7}" type="presParOf" srcId="{F23BE620-91AC-48B0-B7B2-7BCE0FEC38A7}" destId="{6979FB0F-342B-480B-89FA-7CF7E7761175}" srcOrd="1" destOrd="0" presId="urn:microsoft.com/office/officeart/2005/8/layout/list1"/>
    <dgm:cxn modelId="{7D51674C-4002-4672-88F7-C347D47570E9}" type="presParOf" srcId="{CD53397D-A315-4159-A9AC-12B2E0EAD98F}" destId="{8CB74025-AFB1-48F2-95C6-095649613EF4}" srcOrd="13" destOrd="0" presId="urn:microsoft.com/office/officeart/2005/8/layout/list1"/>
    <dgm:cxn modelId="{F6F5C3CC-C14B-4EA7-971C-D2750EBC832D}" type="presParOf" srcId="{CD53397D-A315-4159-A9AC-12B2E0EAD98F}" destId="{35CB6AEF-2C76-4D88-9F04-5F1FC0D3C455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31F217-AC7A-45DA-8A5E-15AB6FD398BC}">
      <dsp:nvSpPr>
        <dsp:cNvPr id="0" name=""/>
        <dsp:cNvSpPr/>
      </dsp:nvSpPr>
      <dsp:spPr>
        <a:xfrm>
          <a:off x="0" y="356880"/>
          <a:ext cx="10515600" cy="79301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395732" rIns="816127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900" kern="1200"/>
            <a:t>Reach almost 1 in 5 who smoke in England</a:t>
          </a:r>
        </a:p>
      </dsp:txBody>
      <dsp:txXfrm>
        <a:off x="0" y="356880"/>
        <a:ext cx="10515600" cy="793012"/>
      </dsp:txXfrm>
    </dsp:sp>
    <dsp:sp modelId="{247594E4-83C6-4DC1-883A-D7473F7DC06C}">
      <dsp:nvSpPr>
        <dsp:cNvPr id="0" name=""/>
        <dsp:cNvSpPr/>
      </dsp:nvSpPr>
      <dsp:spPr>
        <a:xfrm>
          <a:off x="525780" y="76440"/>
          <a:ext cx="7360920" cy="56088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>
              <a:solidFill>
                <a:schemeClr val="tx1"/>
              </a:solidFill>
            </a:rPr>
            <a:t>Aim</a:t>
          </a:r>
        </a:p>
      </dsp:txBody>
      <dsp:txXfrm>
        <a:off x="553160" y="103820"/>
        <a:ext cx="7306160" cy="506120"/>
      </dsp:txXfrm>
    </dsp:sp>
    <dsp:sp modelId="{2055D11B-625C-4558-937B-B03AE174DD6E}">
      <dsp:nvSpPr>
        <dsp:cNvPr id="0" name=""/>
        <dsp:cNvSpPr/>
      </dsp:nvSpPr>
      <dsp:spPr>
        <a:xfrm>
          <a:off x="0" y="1532932"/>
          <a:ext cx="10515600" cy="17057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4303115"/>
              <a:satOff val="-2381"/>
              <a:lumOff val="-2294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395732" rIns="816127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900" kern="1200"/>
            <a:t>Choice of vapes or vouchers to local authorities and partnerships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900" kern="1200"/>
            <a:t>Provided alongside behavioural support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900" kern="1200"/>
            <a:t>Locally defined priority populations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900" kern="1200"/>
            <a:t>No national campaign or branding</a:t>
          </a:r>
        </a:p>
      </dsp:txBody>
      <dsp:txXfrm>
        <a:off x="0" y="1532932"/>
        <a:ext cx="10515600" cy="1705725"/>
      </dsp:txXfrm>
    </dsp:sp>
    <dsp:sp modelId="{FE86CF6E-E9DA-41E3-8C95-650E52A267E6}">
      <dsp:nvSpPr>
        <dsp:cNvPr id="0" name=""/>
        <dsp:cNvSpPr/>
      </dsp:nvSpPr>
      <dsp:spPr>
        <a:xfrm>
          <a:off x="525780" y="1252492"/>
          <a:ext cx="7360920" cy="560880"/>
        </a:xfrm>
        <a:prstGeom prst="roundRect">
          <a:avLst/>
        </a:prstGeom>
        <a:solidFill>
          <a:schemeClr val="accent4">
            <a:hueOff val="4303115"/>
            <a:satOff val="-2381"/>
            <a:lumOff val="-2294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Delivery</a:t>
          </a:r>
        </a:p>
      </dsp:txBody>
      <dsp:txXfrm>
        <a:off x="553160" y="1279872"/>
        <a:ext cx="7306160" cy="506120"/>
      </dsp:txXfrm>
    </dsp:sp>
    <dsp:sp modelId="{88092CA3-5C33-4343-8996-00C75CF9178A}">
      <dsp:nvSpPr>
        <dsp:cNvPr id="0" name=""/>
        <dsp:cNvSpPr/>
      </dsp:nvSpPr>
      <dsp:spPr>
        <a:xfrm>
          <a:off x="0" y="3621697"/>
          <a:ext cx="10515600" cy="11072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8606230"/>
              <a:satOff val="-4763"/>
              <a:lumOff val="-4588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395732" rIns="816127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900" kern="1200"/>
            <a:t>First announced April 2023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900" kern="1200"/>
            <a:t>Live approximately from January 2024 to April 2026</a:t>
          </a:r>
        </a:p>
      </dsp:txBody>
      <dsp:txXfrm>
        <a:off x="0" y="3621697"/>
        <a:ext cx="10515600" cy="1107225"/>
      </dsp:txXfrm>
    </dsp:sp>
    <dsp:sp modelId="{481A31F8-C156-49CF-98D5-EA613B16535D}">
      <dsp:nvSpPr>
        <dsp:cNvPr id="0" name=""/>
        <dsp:cNvSpPr/>
      </dsp:nvSpPr>
      <dsp:spPr>
        <a:xfrm>
          <a:off x="525780" y="3341257"/>
          <a:ext cx="7360920" cy="560880"/>
        </a:xfrm>
        <a:prstGeom prst="roundRect">
          <a:avLst/>
        </a:prstGeom>
        <a:solidFill>
          <a:schemeClr val="accent4">
            <a:hueOff val="8606230"/>
            <a:satOff val="-4763"/>
            <a:lumOff val="-4588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Timeline</a:t>
          </a:r>
        </a:p>
      </dsp:txBody>
      <dsp:txXfrm>
        <a:off x="553160" y="3368637"/>
        <a:ext cx="7306160" cy="5061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D45324-8CD4-4B4C-AF0B-14C8FC34D320}">
      <dsp:nvSpPr>
        <dsp:cNvPr id="0" name=""/>
        <dsp:cNvSpPr/>
      </dsp:nvSpPr>
      <dsp:spPr>
        <a:xfrm>
          <a:off x="0" y="362395"/>
          <a:ext cx="11523252" cy="90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4332" tIns="333248" rIns="894332" bIns="113792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b="0" kern="1200">
              <a:latin typeface="Inclusive Sans"/>
              <a:ea typeface="Calibri"/>
              <a:cs typeface="Inclusive Sans"/>
            </a:rPr>
            <a:t>Semi-structured interviews with 19 commissioners, 35 staff and 19 service users in a range of settings</a:t>
          </a:r>
        </a:p>
      </dsp:txBody>
      <dsp:txXfrm>
        <a:off x="0" y="362395"/>
        <a:ext cx="11523252" cy="907200"/>
      </dsp:txXfrm>
    </dsp:sp>
    <dsp:sp modelId="{635D9527-AAEF-45ED-BD92-1CFF9223A87C}">
      <dsp:nvSpPr>
        <dsp:cNvPr id="0" name=""/>
        <dsp:cNvSpPr/>
      </dsp:nvSpPr>
      <dsp:spPr>
        <a:xfrm>
          <a:off x="576162" y="126235"/>
          <a:ext cx="8066276" cy="4723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86" tIns="0" rIns="304886" bIns="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>
              <a:latin typeface="Inclusive Sans"/>
              <a:ea typeface="Calibri"/>
              <a:cs typeface="Inclusive Sans"/>
            </a:rPr>
            <a:t>Interviews</a:t>
          </a:r>
        </a:p>
      </dsp:txBody>
      <dsp:txXfrm>
        <a:off x="599219" y="149292"/>
        <a:ext cx="8020162" cy="426206"/>
      </dsp:txXfrm>
    </dsp:sp>
    <dsp:sp modelId="{5D3AC26C-C103-49A4-898C-01C5AA4E395D}">
      <dsp:nvSpPr>
        <dsp:cNvPr id="0" name=""/>
        <dsp:cNvSpPr/>
      </dsp:nvSpPr>
      <dsp:spPr>
        <a:xfrm>
          <a:off x="0" y="1592155"/>
          <a:ext cx="11523252" cy="138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4332" tIns="333248" rIns="894332" bIns="113792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b="0" kern="1200">
              <a:latin typeface="Inclusive Sans"/>
              <a:ea typeface="Calibri"/>
              <a:cs typeface="Inclusive Sans"/>
            </a:rPr>
            <a:t>Smoking Toolkit Study - </a:t>
          </a:r>
          <a:r>
            <a:rPr lang="en-GB" sz="1600" b="0" kern="1200">
              <a:latin typeface="Inclusive Sans"/>
            </a:rPr>
            <a:t>adults each month in GB, who smoked or recently stopped, Jan to Dec 2024</a:t>
          </a:r>
          <a:endParaRPr lang="en-US" sz="1600" b="0" kern="1200">
            <a:latin typeface="Inclusive Sans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b="0" kern="1200">
              <a:latin typeface="Inclusive Sans"/>
            </a:rPr>
            <a:t>International Tobacco Control Policy Evaluation Project Survey (ITC 4CV) - adults in England who smoked or recently stopped, Jun to Oct 2024 </a:t>
          </a:r>
          <a:endParaRPr lang="en-US" sz="1600" b="0" kern="1200" dirty="0"/>
        </a:p>
      </dsp:txBody>
      <dsp:txXfrm>
        <a:off x="0" y="1592155"/>
        <a:ext cx="11523252" cy="1386000"/>
      </dsp:txXfrm>
    </dsp:sp>
    <dsp:sp modelId="{4B1BF46C-6B14-45E9-8284-DACF0B725AB9}">
      <dsp:nvSpPr>
        <dsp:cNvPr id="0" name=""/>
        <dsp:cNvSpPr/>
      </dsp:nvSpPr>
      <dsp:spPr>
        <a:xfrm>
          <a:off x="576162" y="1355995"/>
          <a:ext cx="8066276" cy="4723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86" tIns="0" rIns="304886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>
              <a:latin typeface="Inclusive Sans"/>
            </a:rPr>
            <a:t>Survey data </a:t>
          </a:r>
          <a:endParaRPr lang="en-GB" sz="1600" b="1" kern="1200"/>
        </a:p>
      </dsp:txBody>
      <dsp:txXfrm>
        <a:off x="599219" y="1379052"/>
        <a:ext cx="8020162" cy="426206"/>
      </dsp:txXfrm>
    </dsp:sp>
    <dsp:sp modelId="{78F085BB-B5F8-4FE2-B069-85BD660788D8}">
      <dsp:nvSpPr>
        <dsp:cNvPr id="0" name=""/>
        <dsp:cNvSpPr/>
      </dsp:nvSpPr>
      <dsp:spPr>
        <a:xfrm>
          <a:off x="0" y="3300715"/>
          <a:ext cx="11523252" cy="693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4332" tIns="333248" rIns="894332" bIns="113792" numCol="1" spcCol="1270" anchor="t" anchorCtr="0">
          <a:noAutofit/>
        </a:bodyPr>
        <a:lstStyle/>
        <a:p>
          <a:pPr marL="171450" lvl="1" indent="-171450" algn="l" defTabSz="711200" rtl="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b="0" kern="1200">
              <a:latin typeface="Inclusive Sans"/>
            </a:rPr>
            <a:t>From October 2023 to October 2024</a:t>
          </a:r>
          <a:endParaRPr lang="en-US" sz="1600" b="0" kern="1200">
            <a:latin typeface="Inclusive Sans"/>
          </a:endParaRPr>
        </a:p>
      </dsp:txBody>
      <dsp:txXfrm>
        <a:off x="0" y="3300715"/>
        <a:ext cx="11523252" cy="693000"/>
      </dsp:txXfrm>
    </dsp:sp>
    <dsp:sp modelId="{308DA28F-43C4-4A81-BBE6-9431D7654CAC}">
      <dsp:nvSpPr>
        <dsp:cNvPr id="0" name=""/>
        <dsp:cNvSpPr/>
      </dsp:nvSpPr>
      <dsp:spPr>
        <a:xfrm>
          <a:off x="576162" y="3064555"/>
          <a:ext cx="8066276" cy="4723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86" tIns="0" rIns="304886" bIns="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>
              <a:latin typeface="Inclusive Sans"/>
            </a:rPr>
            <a:t>Information from applications (Expressions of interest)</a:t>
          </a:r>
          <a:endParaRPr lang="en-US" sz="1600" b="1" kern="1200" dirty="0">
            <a:latin typeface="Inclusive Sans"/>
          </a:endParaRPr>
        </a:p>
      </dsp:txBody>
      <dsp:txXfrm>
        <a:off x="599219" y="3087612"/>
        <a:ext cx="8020162" cy="426206"/>
      </dsp:txXfrm>
    </dsp:sp>
    <dsp:sp modelId="{944074F9-A0D6-4AB2-B9EE-968379B92321}">
      <dsp:nvSpPr>
        <dsp:cNvPr id="0" name=""/>
        <dsp:cNvSpPr/>
      </dsp:nvSpPr>
      <dsp:spPr>
        <a:xfrm>
          <a:off x="0" y="4316275"/>
          <a:ext cx="11523252" cy="667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4332" tIns="333248" rIns="89433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b="0" kern="1200">
              <a:latin typeface="Inclusive Sans"/>
            </a:rPr>
            <a:t>Summary of training data from National Centre for Smoking Cessation and Training (NCSCT)</a:t>
          </a:r>
          <a:endParaRPr lang="en-US" sz="1600" b="0" kern="1200">
            <a:latin typeface="Inclusive Sans"/>
          </a:endParaRPr>
        </a:p>
      </dsp:txBody>
      <dsp:txXfrm>
        <a:off x="0" y="4316275"/>
        <a:ext cx="11523252" cy="667800"/>
      </dsp:txXfrm>
    </dsp:sp>
    <dsp:sp modelId="{DA66A157-26EA-4BB6-81CF-D159E009F81D}">
      <dsp:nvSpPr>
        <dsp:cNvPr id="0" name=""/>
        <dsp:cNvSpPr/>
      </dsp:nvSpPr>
      <dsp:spPr>
        <a:xfrm>
          <a:off x="576162" y="4080115"/>
          <a:ext cx="8066276" cy="4723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86" tIns="0" rIns="304886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>
              <a:latin typeface="Inclusive Sans"/>
            </a:rPr>
            <a:t>Training data</a:t>
          </a:r>
          <a:endParaRPr lang="en-US" sz="1600" kern="1200"/>
        </a:p>
      </dsp:txBody>
      <dsp:txXfrm>
        <a:off x="599219" y="4103172"/>
        <a:ext cx="8020162" cy="42620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1D3D81-4A9F-4A80-BB1A-C2ADD549EB30}">
      <dsp:nvSpPr>
        <dsp:cNvPr id="0" name=""/>
        <dsp:cNvSpPr/>
      </dsp:nvSpPr>
      <dsp:spPr>
        <a:xfrm>
          <a:off x="26397" y="411193"/>
          <a:ext cx="1472628" cy="1472628"/>
        </a:xfrm>
        <a:prstGeom prst="ellipse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13192F-CEDE-4AA4-A60D-0535486DE2D5}">
      <dsp:nvSpPr>
        <dsp:cNvPr id="0" name=""/>
        <dsp:cNvSpPr/>
      </dsp:nvSpPr>
      <dsp:spPr>
        <a:xfrm>
          <a:off x="335649" y="720445"/>
          <a:ext cx="854124" cy="85412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96D045-B499-4D7D-B054-0C64716DD8FB}">
      <dsp:nvSpPr>
        <dsp:cNvPr id="0" name=""/>
        <dsp:cNvSpPr/>
      </dsp:nvSpPr>
      <dsp:spPr>
        <a:xfrm>
          <a:off x="1814589" y="411193"/>
          <a:ext cx="3471195" cy="14726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E-learning module taken up quickly across employer types, job roles, regions and LAs in England </a:t>
          </a:r>
          <a:endParaRPr lang="en-US" sz="2100" kern="1200"/>
        </a:p>
      </dsp:txBody>
      <dsp:txXfrm>
        <a:off x="1814589" y="411193"/>
        <a:ext cx="3471195" cy="1472628"/>
      </dsp:txXfrm>
    </dsp:sp>
    <dsp:sp modelId="{73A94BD0-EE6D-4CBD-A5AB-CEF30336EE53}">
      <dsp:nvSpPr>
        <dsp:cNvPr id="0" name=""/>
        <dsp:cNvSpPr/>
      </dsp:nvSpPr>
      <dsp:spPr>
        <a:xfrm>
          <a:off x="5890614" y="411193"/>
          <a:ext cx="1472628" cy="1472628"/>
        </a:xfrm>
        <a:prstGeom prst="ellipse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D6B2BC-E378-4F5B-8697-EA9EDF765CE2}">
      <dsp:nvSpPr>
        <dsp:cNvPr id="0" name=""/>
        <dsp:cNvSpPr/>
      </dsp:nvSpPr>
      <dsp:spPr>
        <a:xfrm>
          <a:off x="6199866" y="720445"/>
          <a:ext cx="854124" cy="85412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F5DAE0-0D1C-486C-9E1F-6047D2E94390}">
      <dsp:nvSpPr>
        <dsp:cNvPr id="0" name=""/>
        <dsp:cNvSpPr/>
      </dsp:nvSpPr>
      <dsp:spPr>
        <a:xfrm>
          <a:off x="7678805" y="411193"/>
          <a:ext cx="3471195" cy="14726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Viewed as helpful and improved staff confidence </a:t>
          </a:r>
          <a:endParaRPr lang="en-US" sz="2100" kern="1200"/>
        </a:p>
      </dsp:txBody>
      <dsp:txXfrm>
        <a:off x="7678805" y="411193"/>
        <a:ext cx="3471195" cy="1472628"/>
      </dsp:txXfrm>
    </dsp:sp>
    <dsp:sp modelId="{3B1681A3-DF47-447F-8B8B-A8FF3360D467}">
      <dsp:nvSpPr>
        <dsp:cNvPr id="0" name=""/>
        <dsp:cNvSpPr/>
      </dsp:nvSpPr>
      <dsp:spPr>
        <a:xfrm>
          <a:off x="26397" y="2655508"/>
          <a:ext cx="1472628" cy="1472628"/>
        </a:xfrm>
        <a:prstGeom prst="ellipse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30CFDC-F8EF-481E-AED1-0CFD99059E63}">
      <dsp:nvSpPr>
        <dsp:cNvPr id="0" name=""/>
        <dsp:cNvSpPr/>
      </dsp:nvSpPr>
      <dsp:spPr>
        <a:xfrm>
          <a:off x="335649" y="2964760"/>
          <a:ext cx="854124" cy="85412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9DF5A0-EB94-4A2A-9576-9A5B82F0F25E}">
      <dsp:nvSpPr>
        <dsp:cNvPr id="0" name=""/>
        <dsp:cNvSpPr/>
      </dsp:nvSpPr>
      <dsp:spPr>
        <a:xfrm>
          <a:off x="1814589" y="2655508"/>
          <a:ext cx="3471195" cy="14726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LAs often developed additional resources and highlighted need for ongoing training</a:t>
          </a:r>
          <a:endParaRPr lang="en-US" sz="2100" kern="1200" dirty="0"/>
        </a:p>
      </dsp:txBody>
      <dsp:txXfrm>
        <a:off x="1814589" y="2655508"/>
        <a:ext cx="3471195" cy="1472628"/>
      </dsp:txXfrm>
    </dsp:sp>
    <dsp:sp modelId="{A1CF9D1A-7D9A-4F4A-A4AA-3AB08C091EFA}">
      <dsp:nvSpPr>
        <dsp:cNvPr id="0" name=""/>
        <dsp:cNvSpPr/>
      </dsp:nvSpPr>
      <dsp:spPr>
        <a:xfrm>
          <a:off x="5890614" y="2655508"/>
          <a:ext cx="1472628" cy="1472628"/>
        </a:xfrm>
        <a:prstGeom prst="ellipse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7702AE-F545-48BF-9D22-DEB90673516C}">
      <dsp:nvSpPr>
        <dsp:cNvPr id="0" name=""/>
        <dsp:cNvSpPr/>
      </dsp:nvSpPr>
      <dsp:spPr>
        <a:xfrm>
          <a:off x="6199866" y="2964760"/>
          <a:ext cx="854124" cy="85412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1202AE-C935-4D36-9C90-C99FDDF2F4C6}">
      <dsp:nvSpPr>
        <dsp:cNvPr id="0" name=""/>
        <dsp:cNvSpPr/>
      </dsp:nvSpPr>
      <dsp:spPr>
        <a:xfrm>
          <a:off x="7678805" y="2655508"/>
          <a:ext cx="3471195" cy="14726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Training important for addressing vaping misperceptions</a:t>
          </a:r>
          <a:endParaRPr lang="en-US" sz="2100" kern="1200"/>
        </a:p>
      </dsp:txBody>
      <dsp:txXfrm>
        <a:off x="7678805" y="2655508"/>
        <a:ext cx="3471195" cy="147262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E78A48-56D7-4ADE-AF7F-8E03CA722382}">
      <dsp:nvSpPr>
        <dsp:cNvPr id="0" name=""/>
        <dsp:cNvSpPr/>
      </dsp:nvSpPr>
      <dsp:spPr>
        <a:xfrm>
          <a:off x="0" y="1097353"/>
          <a:ext cx="11456526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DC1993-9B55-498C-9AD4-A0F57FEA0A2C}">
      <dsp:nvSpPr>
        <dsp:cNvPr id="0" name=""/>
        <dsp:cNvSpPr/>
      </dsp:nvSpPr>
      <dsp:spPr>
        <a:xfrm>
          <a:off x="572826" y="831673"/>
          <a:ext cx="8019568" cy="53136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3121" tIns="0" rIns="303121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>
              <a:latin typeface="Inclusive Sans"/>
            </a:rPr>
            <a:t>Survey data </a:t>
          </a:r>
          <a:endParaRPr lang="en-GB" sz="1800" b="1" kern="1200" dirty="0"/>
        </a:p>
      </dsp:txBody>
      <dsp:txXfrm>
        <a:off x="598765" y="857612"/>
        <a:ext cx="7967690" cy="479482"/>
      </dsp:txXfrm>
    </dsp:sp>
    <dsp:sp modelId="{1102FDAD-B40F-49E3-9960-5B1C62B8DAD9}">
      <dsp:nvSpPr>
        <dsp:cNvPr id="0" name=""/>
        <dsp:cNvSpPr/>
      </dsp:nvSpPr>
      <dsp:spPr>
        <a:xfrm>
          <a:off x="0" y="1913833"/>
          <a:ext cx="11456526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F05AD8-2377-4DAC-99E1-0BEECAFC3341}">
      <dsp:nvSpPr>
        <dsp:cNvPr id="0" name=""/>
        <dsp:cNvSpPr/>
      </dsp:nvSpPr>
      <dsp:spPr>
        <a:xfrm>
          <a:off x="572826" y="1648153"/>
          <a:ext cx="8019568" cy="53136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3121" tIns="0" rIns="303121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>
              <a:latin typeface="Inclusive Sans"/>
            </a:rPr>
            <a:t>NHS Digital routine monitoring data on stop smoking services</a:t>
          </a:r>
          <a:endParaRPr lang="en-US" sz="1800" b="1" kern="1200" dirty="0">
            <a:latin typeface="Inclusive Sans"/>
          </a:endParaRPr>
        </a:p>
      </dsp:txBody>
      <dsp:txXfrm>
        <a:off x="598765" y="1674092"/>
        <a:ext cx="7967690" cy="479482"/>
      </dsp:txXfrm>
    </dsp:sp>
    <dsp:sp modelId="{070BB2D3-D753-487A-970E-1723048362BF}">
      <dsp:nvSpPr>
        <dsp:cNvPr id="0" name=""/>
        <dsp:cNvSpPr/>
      </dsp:nvSpPr>
      <dsp:spPr>
        <a:xfrm>
          <a:off x="0" y="2730313"/>
          <a:ext cx="11456526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DE5080-6EDF-41B7-8C0A-AE249255F21F}">
      <dsp:nvSpPr>
        <dsp:cNvPr id="0" name=""/>
        <dsp:cNvSpPr/>
      </dsp:nvSpPr>
      <dsp:spPr>
        <a:xfrm>
          <a:off x="572826" y="2464633"/>
          <a:ext cx="8019568" cy="53136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3121" tIns="0" rIns="303121" bIns="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>
              <a:latin typeface="Inclusive Sans"/>
            </a:rPr>
            <a:t>Episode-level data from 23 local authorities</a:t>
          </a:r>
          <a:endParaRPr lang="en-US" sz="1800" b="1" kern="1200">
            <a:latin typeface="Inclusive Sans"/>
          </a:endParaRPr>
        </a:p>
      </dsp:txBody>
      <dsp:txXfrm>
        <a:off x="598765" y="2490572"/>
        <a:ext cx="7967690" cy="47948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A2013F-3D22-4EAF-853C-9C5AC841B011}">
      <dsp:nvSpPr>
        <dsp:cNvPr id="0" name=""/>
        <dsp:cNvSpPr/>
      </dsp:nvSpPr>
      <dsp:spPr>
        <a:xfrm>
          <a:off x="0" y="241562"/>
          <a:ext cx="10319073" cy="8158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875" tIns="291592" rIns="800875" bIns="99568" numCol="1" spcCol="1270" anchor="t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0" kern="1200">
              <a:latin typeface="+mn-lt"/>
              <a:ea typeface="Calibri"/>
              <a:cs typeface="Inclusive Sans"/>
            </a:rPr>
            <a:t>Older Swap to Stop services users (</a:t>
          </a:r>
          <a:r>
            <a:rPr lang="en-US" sz="1400" b="0" kern="1200">
              <a:latin typeface="+mn-lt"/>
              <a:cs typeface="Inclusive Sans"/>
            </a:rPr>
            <a:t>45-59 or 60+ versus 18-34)</a:t>
          </a:r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0" kern="1200">
              <a:latin typeface="+mn-lt"/>
              <a:cs typeface="Inclusive Sans"/>
            </a:rPr>
            <a:t>Those smoking less heavily (10 CPD)</a:t>
          </a:r>
        </a:p>
      </dsp:txBody>
      <dsp:txXfrm>
        <a:off x="0" y="241562"/>
        <a:ext cx="10319073" cy="815850"/>
      </dsp:txXfrm>
    </dsp:sp>
    <dsp:sp modelId="{E7AE7C3F-97BF-4E40-B702-752DC8BFEE64}">
      <dsp:nvSpPr>
        <dsp:cNvPr id="0" name=""/>
        <dsp:cNvSpPr/>
      </dsp:nvSpPr>
      <dsp:spPr>
        <a:xfrm>
          <a:off x="515953" y="34922"/>
          <a:ext cx="7223351" cy="41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025" tIns="0" rIns="273025" bIns="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kern="1200">
              <a:latin typeface="+mn-lt"/>
            </a:rPr>
            <a:t>Cessation more likely</a:t>
          </a:r>
        </a:p>
      </dsp:txBody>
      <dsp:txXfrm>
        <a:off x="536128" y="55097"/>
        <a:ext cx="7183001" cy="372930"/>
      </dsp:txXfrm>
    </dsp:sp>
    <dsp:sp modelId="{B4D23555-CEF7-4EB7-9A67-0BCBE0728F0E}">
      <dsp:nvSpPr>
        <dsp:cNvPr id="0" name=""/>
        <dsp:cNvSpPr/>
      </dsp:nvSpPr>
      <dsp:spPr>
        <a:xfrm>
          <a:off x="0" y="1339652"/>
          <a:ext cx="10319073" cy="10143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875" tIns="291592" rIns="800875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0" kern="1200">
              <a:latin typeface="+mn-lt"/>
              <a:cs typeface="Inclusive Sans"/>
            </a:rPr>
            <a:t>Service users from other/unknown ethnicities compared with white ethnicities</a:t>
          </a:r>
          <a:endParaRPr lang="en-US" sz="1400" b="0" kern="1200">
            <a:latin typeface="+mn-lt"/>
          </a:endParaRPr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0" kern="1200">
              <a:latin typeface="+mn-lt"/>
              <a:cs typeface="Inclusive Sans"/>
            </a:rPr>
            <a:t>Those who had never worked or had been unemployed for over a year, were unable to work, or had unknown occupation status than those in managerial/professional or intermediate occupations. </a:t>
          </a:r>
        </a:p>
      </dsp:txBody>
      <dsp:txXfrm>
        <a:off x="0" y="1339652"/>
        <a:ext cx="10319073" cy="1014300"/>
      </dsp:txXfrm>
    </dsp:sp>
    <dsp:sp modelId="{22CE5085-CAAC-41F0-9618-4B75DC46A322}">
      <dsp:nvSpPr>
        <dsp:cNvPr id="0" name=""/>
        <dsp:cNvSpPr/>
      </dsp:nvSpPr>
      <dsp:spPr>
        <a:xfrm>
          <a:off x="515953" y="1133012"/>
          <a:ext cx="7223351" cy="41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025" tIns="0" rIns="273025" bIns="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kern="1200">
              <a:latin typeface="+mn-lt"/>
            </a:rPr>
            <a:t>Cessation less likely </a:t>
          </a:r>
          <a:endParaRPr lang="en-US" sz="1400" b="0" kern="1200">
            <a:latin typeface="+mn-lt"/>
            <a:cs typeface="Inclusive Sans"/>
          </a:endParaRPr>
        </a:p>
      </dsp:txBody>
      <dsp:txXfrm>
        <a:off x="536128" y="1153187"/>
        <a:ext cx="7183001" cy="372930"/>
      </dsp:txXfrm>
    </dsp:sp>
    <dsp:sp modelId="{759E98E8-31C9-447E-B9AE-11602F212989}">
      <dsp:nvSpPr>
        <dsp:cNvPr id="0" name=""/>
        <dsp:cNvSpPr/>
      </dsp:nvSpPr>
      <dsp:spPr>
        <a:xfrm>
          <a:off x="0" y="2636192"/>
          <a:ext cx="10319073" cy="793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875" tIns="291592" rIns="800875" bIns="99568" numCol="1" spcCol="1270" anchor="t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0" kern="1200">
              <a:latin typeface="+mn-lt"/>
              <a:cs typeface="Inclusive Sans"/>
            </a:rPr>
            <a:t>Swap to Stop smoking cessation did not differ by gender or area deprivation or employment in routine and manual occupations </a:t>
          </a:r>
        </a:p>
      </dsp:txBody>
      <dsp:txXfrm>
        <a:off x="0" y="2636192"/>
        <a:ext cx="10319073" cy="793800"/>
      </dsp:txXfrm>
    </dsp:sp>
    <dsp:sp modelId="{B089DF91-A757-4DE0-AAC3-09BAC11C16FB}">
      <dsp:nvSpPr>
        <dsp:cNvPr id="0" name=""/>
        <dsp:cNvSpPr/>
      </dsp:nvSpPr>
      <dsp:spPr>
        <a:xfrm>
          <a:off x="515953" y="2429552"/>
          <a:ext cx="7223351" cy="41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025" tIns="0" rIns="273025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kern="1200">
              <a:latin typeface="+mn-lt"/>
              <a:cs typeface="Inclusive Sans"/>
            </a:rPr>
            <a:t>Cessation equally </a:t>
          </a:r>
          <a:r>
            <a:rPr lang="en-US" sz="1400" b="0" kern="1200" err="1">
              <a:latin typeface="+mn-lt"/>
              <a:cs typeface="Inclusive Sans"/>
            </a:rPr>
            <a:t>likel</a:t>
          </a:r>
          <a:r>
            <a:rPr lang="en-US" sz="1400" b="0" kern="1200">
              <a:latin typeface="+mn-lt"/>
              <a:cs typeface="Inclusive Sans"/>
            </a:rPr>
            <a:t>y</a:t>
          </a:r>
          <a:endParaRPr lang="en-US" sz="1400" b="0" kern="1200">
            <a:latin typeface="+mn-lt"/>
          </a:endParaRPr>
        </a:p>
      </dsp:txBody>
      <dsp:txXfrm>
        <a:off x="536128" y="2449727"/>
        <a:ext cx="7183001" cy="372930"/>
      </dsp:txXfrm>
    </dsp:sp>
    <dsp:sp modelId="{35CB6AEF-2C76-4D88-9F04-5F1FC0D3C455}">
      <dsp:nvSpPr>
        <dsp:cNvPr id="0" name=""/>
        <dsp:cNvSpPr/>
      </dsp:nvSpPr>
      <dsp:spPr>
        <a:xfrm>
          <a:off x="0" y="3712232"/>
          <a:ext cx="10319073" cy="10363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875" tIns="291592" rIns="800875" bIns="99568" numCol="1" spcCol="1270" anchor="t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0" kern="1200">
              <a:latin typeface="+mn-lt"/>
              <a:ea typeface="Calibri"/>
              <a:cs typeface="Calibri"/>
            </a:rPr>
            <a:t>Lack of guidance, systems varied considerably, difficulty obtaining follow up data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0" kern="1200">
              <a:latin typeface="+mn-lt"/>
              <a:ea typeface="Calibri"/>
              <a:cs typeface="Calibri"/>
            </a:rPr>
            <a:t>Priority populations were engaged settings often outside established reporting systems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0" kern="1200">
              <a:latin typeface="+mn-lt"/>
              <a:ea typeface="Calibri"/>
              <a:cs typeface="Calibri"/>
            </a:rPr>
            <a:t>May underestimate smoking cessation rates</a:t>
          </a:r>
          <a:endParaRPr lang="en-US" sz="1400" kern="1200">
            <a:latin typeface="+mn-lt"/>
          </a:endParaRPr>
        </a:p>
      </dsp:txBody>
      <dsp:txXfrm>
        <a:off x="0" y="3712232"/>
        <a:ext cx="10319073" cy="1036350"/>
      </dsp:txXfrm>
    </dsp:sp>
    <dsp:sp modelId="{6979FB0F-342B-480B-89FA-7CF7E7761175}">
      <dsp:nvSpPr>
        <dsp:cNvPr id="0" name=""/>
        <dsp:cNvSpPr/>
      </dsp:nvSpPr>
      <dsp:spPr>
        <a:xfrm>
          <a:off x="515953" y="3505592"/>
          <a:ext cx="7223351" cy="41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025" tIns="0" rIns="273025" bIns="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kern="1200">
              <a:latin typeface="+mn-lt"/>
            </a:rPr>
            <a:t>Challenges around the recording of the data</a:t>
          </a:r>
          <a:endParaRPr lang="en-US" sz="1400" b="0" kern="1200">
            <a:latin typeface="+mn-lt"/>
            <a:cs typeface="Inclusive Sans"/>
          </a:endParaRPr>
        </a:p>
      </dsp:txBody>
      <dsp:txXfrm>
        <a:off x="536128" y="3525767"/>
        <a:ext cx="7183001" cy="3729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1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0.69276</cdr:x>
      <cdr:y>0.28781</cdr:y>
    </cdr:from>
    <cdr:to>
      <cdr:x>0.69276</cdr:x>
      <cdr:y>0.81789</cdr:y>
    </cdr:to>
    <cdr:cxnSp macro="">
      <cdr:nvCxnSpPr>
        <cdr:cNvPr id="2" name="Straight Connector 1">
          <a:extLst xmlns:a="http://schemas.openxmlformats.org/drawingml/2006/main">
            <a:ext uri="{FF2B5EF4-FFF2-40B4-BE49-F238E27FC236}">
              <a16:creationId xmlns:a16="http://schemas.microsoft.com/office/drawing/2014/main" id="{87797F1E-A95C-E0F8-53CD-C678DA98B928}"/>
            </a:ext>
          </a:extLst>
        </cdr:cNvPr>
        <cdr:cNvCxnSpPr/>
      </cdr:nvCxnSpPr>
      <cdr:spPr>
        <a:xfrm xmlns:a="http://schemas.openxmlformats.org/drawingml/2006/main" flipV="1">
          <a:off x="4736830" y="1442234"/>
          <a:ext cx="0" cy="2656205"/>
        </a:xfrm>
        <a:prstGeom xmlns:a="http://schemas.openxmlformats.org/drawingml/2006/main" prst="line">
          <a:avLst/>
        </a:prstGeom>
        <a:ln xmlns:a="http://schemas.openxmlformats.org/drawingml/2006/main" w="12700">
          <a:prstDash val="sys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0.65683</cdr:x>
      <cdr:y>0.08629</cdr:y>
    </cdr:from>
    <cdr:to>
      <cdr:x>0.65683</cdr:x>
      <cdr:y>0.6019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2C27258C-A41D-04B4-DF16-D66535273A79}"/>
            </a:ext>
          </a:extLst>
        </cdr:cNvPr>
        <cdr:cNvCxnSpPr/>
      </cdr:nvCxnSpPr>
      <cdr:spPr>
        <a:xfrm xmlns:a="http://schemas.openxmlformats.org/drawingml/2006/main" flipV="1">
          <a:off x="4019910" y="353683"/>
          <a:ext cx="0" cy="2113472"/>
        </a:xfrm>
        <a:prstGeom xmlns:a="http://schemas.openxmlformats.org/drawingml/2006/main" prst="line">
          <a:avLst/>
        </a:prstGeom>
        <a:ln xmlns:a="http://schemas.openxmlformats.org/drawingml/2006/main" w="12700">
          <a:prstDash val="sys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340E26-EB12-421C-B5ED-6B17D85706DD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14625F-274A-453B-B350-3B8D10A5E1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376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29BB56-0512-40D9-BE15-5ABE733259C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12743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29BB56-0512-40D9-BE15-5ABE733259C7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49954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>
              <a:lnSpc>
                <a:spcPct val="90000"/>
              </a:lnSpc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14625F-274A-453B-B350-3B8D10A5E12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47817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14625F-274A-453B-B350-3B8D10A5E126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6305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14625F-274A-453B-B350-3B8D10A5E126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90946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14625F-274A-453B-B350-3B8D10A5E126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72793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14625F-274A-453B-B350-3B8D10A5E126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18069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0B2420-2E9E-CE26-72EB-79FD3B0C02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F7CF03-2FF5-807A-AEF9-EF5144090B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552F83-004A-CA63-164C-E4453FB577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>
              <a:lnSpc>
                <a:spcPct val="9000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EAE332-9AAC-83BD-0B73-F5469BBD61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14625F-274A-453B-B350-3B8D10A5E126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1940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14625F-274A-453B-B350-3B8D10A5E126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67495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14625F-274A-453B-B350-3B8D10A5E126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20414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14625F-274A-453B-B350-3B8D10A5E126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02355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03F4FF-A04F-267F-5663-28A97BA35B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CF6E43-C261-4E50-5EE3-FC10975D71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A18083-48EA-A24F-FA73-3450EB8C31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CA43EB-4860-A17B-F554-006B507858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14625F-274A-453B-B350-3B8D10A5E126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52203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14625F-274A-453B-B350-3B8D10A5E126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85459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14625F-274A-453B-B350-3B8D10A5E126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58077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1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2.png"/><Relationship Id="rId9" Type="http://schemas.openxmlformats.org/officeDocument/2006/relationships/image" Target="../media/image18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1.png"/><Relationship Id="rId9" Type="http://schemas.openxmlformats.org/officeDocument/2006/relationships/image" Target="../media/image7.png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1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96264281-ED71-672D-6F2D-F91F1FCE7E5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2" t="12491" b="5297"/>
          <a:stretch>
            <a:fillRect/>
          </a:stretch>
        </p:blipFill>
        <p:spPr bwMode="auto">
          <a:xfrm>
            <a:off x="192491" y="0"/>
            <a:ext cx="4910168" cy="1238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2D3E14-665F-EF25-CCD4-8CC8775EDA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5532" y="2210920"/>
            <a:ext cx="6070409" cy="1238693"/>
          </a:xfrm>
        </p:spPr>
        <p:txBody>
          <a:bodyPr anchor="t" anchorCtr="0">
            <a:noAutofit/>
          </a:bodyPr>
          <a:lstStyle>
            <a:lvl1pPr algn="l">
              <a:defRPr sz="4500" b="1" i="0">
                <a:latin typeface="Inclusive Sans" pitchFamily="2" charset="0"/>
                <a:cs typeface="Inclusive Sans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470A26-3361-A503-0ED7-CD9E970F37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6564" y="3647333"/>
            <a:ext cx="6070409" cy="729652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836585-B205-5492-EEC1-810D3BD6F0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6564" y="4931963"/>
            <a:ext cx="6545330" cy="276999"/>
          </a:xfrm>
          <a:prstGeom prst="rect">
            <a:avLst/>
          </a:prstGeom>
        </p:spPr>
        <p:txBody>
          <a:bodyPr lIns="0" tIns="0" rIns="0" bIns="0"/>
          <a:lstStyle>
            <a:lvl1pPr>
              <a:defRPr sz="1800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defRPr>
            </a:lvl1pPr>
          </a:lstStyle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25BED44-2D6B-BA3C-5E68-CF633168C0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8667" y="4559066"/>
            <a:ext cx="3454800" cy="249299"/>
          </a:xfrm>
        </p:spPr>
        <p:txBody>
          <a:bodyPr wrap="square" lIns="0" tIns="0" rIns="0" bIns="0" anchor="b" anchorCtr="0">
            <a:spAutoFit/>
          </a:bodyPr>
          <a:lstStyle>
            <a:lvl1pPr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Presenter name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D3541EE-7335-AEE5-B608-9A89C5AA0F3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3596" y="1762005"/>
            <a:ext cx="4467321" cy="422405"/>
          </a:xfrm>
          <a:ln w="12700">
            <a:solidFill>
              <a:schemeClr val="tx1"/>
            </a:solidFill>
          </a:ln>
        </p:spPr>
        <p:txBody>
          <a:bodyPr wrap="square" lIns="111600" tIns="72000" rIns="111600" bIns="72000" anchor="ctr" anchorCtr="0">
            <a:no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Policy Research Unit in Addictions</a:t>
            </a:r>
            <a:endParaRPr lang="en-US"/>
          </a:p>
        </p:txBody>
      </p:sp>
      <p:pic>
        <p:nvPicPr>
          <p:cNvPr id="12" name="Picture 11" descr="A red and black background&#10;&#10;AI-generated content may be incorrect.">
            <a:extLst>
              <a:ext uri="{FF2B5EF4-FFF2-40B4-BE49-F238E27FC236}">
                <a16:creationId xmlns:a16="http://schemas.microsoft.com/office/drawing/2014/main" id="{5D2D50AC-A07C-841C-81D4-A5B16F5BED0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17083" y="0"/>
            <a:ext cx="48768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648A2C1-0006-2B47-BA6D-6CC9044B127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918" y="5377016"/>
            <a:ext cx="696665" cy="69666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536DFD0-7195-74A2-3072-4A5180EE05B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873" y="5541746"/>
            <a:ext cx="1122702" cy="34055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1A28CE8-966C-F245-E953-BE1A0E8BB9B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927" y="5291791"/>
            <a:ext cx="1551621" cy="84046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088920A-0C5C-6A8A-7CF6-8DE80A0D5F88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524" y="5016911"/>
            <a:ext cx="1377291" cy="137729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ECF29502-1077-E564-A317-0BD3CD76C79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0139" y="5617517"/>
            <a:ext cx="1143260" cy="114326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3328C472-54D3-3BF3-6574-060D1DA3B62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873" y="5625475"/>
            <a:ext cx="1184966" cy="1184966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CAED0BBA-7741-9AAE-1D34-4504D852BC34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0174" y="5919020"/>
            <a:ext cx="588016" cy="588016"/>
          </a:xfrm>
          <a:prstGeom prst="rect">
            <a:avLst/>
          </a:prstGeom>
        </p:spPr>
      </p:pic>
      <p:pic>
        <p:nvPicPr>
          <p:cNvPr id="35" name="Picture 34" descr="A blue and red numbers on a black background&#10;&#10;AI-generated content may be incorrect.">
            <a:extLst>
              <a:ext uri="{FF2B5EF4-FFF2-40B4-BE49-F238E27FC236}">
                <a16:creationId xmlns:a16="http://schemas.microsoft.com/office/drawing/2014/main" id="{FD4AB9CA-147E-6230-9450-15428873DE41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5829208" y="5485532"/>
            <a:ext cx="943067" cy="8669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C415BE6-5F5B-91C6-CBB8-C4D069DB68D4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5" t="8541" r="3861" b="7311"/>
          <a:stretch>
            <a:fillRect/>
          </a:stretch>
        </p:blipFill>
        <p:spPr>
          <a:xfrm>
            <a:off x="290263" y="5923949"/>
            <a:ext cx="1137015" cy="588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196229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orient="horz" pos="3997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1 - scheme or service log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D3E14-665F-EF25-CCD4-8CC8775EDA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7600" y="2533630"/>
            <a:ext cx="6070409" cy="1238693"/>
          </a:xfrm>
        </p:spPr>
        <p:txBody>
          <a:bodyPr anchor="t" anchorCtr="0">
            <a:noAutofit/>
          </a:bodyPr>
          <a:lstStyle>
            <a:lvl1pPr algn="l">
              <a:defRPr sz="4500" b="1" i="0">
                <a:latin typeface="Inclusive Sans" pitchFamily="2" charset="0"/>
                <a:cs typeface="Inclusive Sans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470A26-3361-A503-0ED7-CD9E970F37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7600" y="4019106"/>
            <a:ext cx="6070409" cy="1238693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836585-B205-5492-EEC1-810D3BD6F0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7600" y="6119048"/>
            <a:ext cx="6545330" cy="276999"/>
          </a:xfrm>
          <a:prstGeom prst="rect">
            <a:avLst/>
          </a:prstGeom>
        </p:spPr>
        <p:txBody>
          <a:bodyPr lIns="0" tIns="0" rIns="0" bIns="0"/>
          <a:lstStyle>
            <a:lvl1pPr>
              <a:defRPr sz="1800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defRPr>
            </a:lvl1pPr>
          </a:lstStyle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25BED44-2D6B-BA3C-5E68-CF633168C0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7600" y="5847424"/>
            <a:ext cx="3454800" cy="249299"/>
          </a:xfrm>
        </p:spPr>
        <p:txBody>
          <a:bodyPr wrap="square" lIns="0" tIns="0" rIns="0" bIns="0" anchor="b" anchorCtr="0">
            <a:spAutoFit/>
          </a:bodyPr>
          <a:lstStyle>
            <a:lvl1pPr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Presenter name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D3541EE-7335-AEE5-B608-9A89C5AA0F3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07597" y="1979628"/>
            <a:ext cx="3960000" cy="422405"/>
          </a:xfrm>
          <a:ln w="12700">
            <a:solidFill>
              <a:schemeClr val="tx1"/>
            </a:solidFill>
          </a:ln>
        </p:spPr>
        <p:txBody>
          <a:bodyPr wrap="square" lIns="111600" tIns="72000" rIns="111600" bIns="72000" anchor="ctr" anchorCtr="0">
            <a:no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pic>
        <p:nvPicPr>
          <p:cNvPr id="6" name="Picture 5" descr="A blue and red numbers on a black background&#10;&#10;AI-generated content may be incorrect.">
            <a:extLst>
              <a:ext uri="{FF2B5EF4-FFF2-40B4-BE49-F238E27FC236}">
                <a16:creationId xmlns:a16="http://schemas.microsoft.com/office/drawing/2014/main" id="{09662F93-AC1F-96AE-F839-83FBE53173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29208" y="5485532"/>
            <a:ext cx="943067" cy="866976"/>
          </a:xfrm>
          <a:prstGeom prst="rect">
            <a:avLst/>
          </a:prstGeom>
        </p:spPr>
      </p:pic>
      <p:pic>
        <p:nvPicPr>
          <p:cNvPr id="12" name="Picture 11" descr="A red and black background&#10;&#10;AI-generated content may be incorrect.">
            <a:extLst>
              <a:ext uri="{FF2B5EF4-FFF2-40B4-BE49-F238E27FC236}">
                <a16:creationId xmlns:a16="http://schemas.microsoft.com/office/drawing/2014/main" id="{5D2D50AC-A07C-841C-81D4-A5B16F5BED0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17083" y="0"/>
            <a:ext cx="48768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A42E970-2A19-E1E3-5F15-B7F99FD666A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918" y="5377016"/>
            <a:ext cx="696665" cy="6966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D1C0037-8589-FD78-497F-470CF56888D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873" y="5541746"/>
            <a:ext cx="1122702" cy="3405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59261B8-269E-1F1C-1296-BFFC2B46102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927" y="5291791"/>
            <a:ext cx="1551621" cy="84046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3283245-2B6B-BB67-655F-328E1138189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524" y="5016911"/>
            <a:ext cx="1377291" cy="137729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04FABDA-1070-D926-AE72-3608ABA1544B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0139" y="5617517"/>
            <a:ext cx="1143260" cy="114326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E1170EE-F96D-D48F-969A-10EF77CEFF2D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873" y="5625475"/>
            <a:ext cx="1184966" cy="118496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8381A60-B9FB-B8BA-58FB-3A516623B15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0174" y="5919020"/>
            <a:ext cx="588016" cy="58801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BD485AF-09EF-B463-D062-7C6E2E42E59C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5" t="8541" r="3861" b="7311"/>
          <a:stretch>
            <a:fillRect/>
          </a:stretch>
        </p:blipFill>
        <p:spPr>
          <a:xfrm>
            <a:off x="290263" y="5923949"/>
            <a:ext cx="1137015" cy="588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384667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orient="horz" pos="3997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0F78364F-8DBD-7D82-EEFB-984BEAE0BC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4" t="15576" r="6365" b="16963"/>
          <a:stretch>
            <a:fillRect/>
          </a:stretch>
        </p:blipFill>
        <p:spPr>
          <a:xfrm>
            <a:off x="440531" y="5485533"/>
            <a:ext cx="610716" cy="469974"/>
          </a:xfrm>
          <a:prstGeom prst="rect">
            <a:avLst/>
          </a:prstGeom>
          <a:solidFill>
            <a:srgbClr val="1C285E"/>
          </a:solidFill>
          <a:ln>
            <a:solidFill>
              <a:srgbClr val="1C285E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2D3E14-665F-EF25-CCD4-8CC8775EDA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7600" y="2190307"/>
            <a:ext cx="6070409" cy="1238693"/>
          </a:xfrm>
        </p:spPr>
        <p:txBody>
          <a:bodyPr anchor="t" anchorCtr="0">
            <a:noAutofit/>
          </a:bodyPr>
          <a:lstStyle>
            <a:lvl1pPr algn="l">
              <a:defRPr sz="4500" b="1" i="0">
                <a:solidFill>
                  <a:schemeClr val="bg1"/>
                </a:solidFill>
                <a:latin typeface="Inclusive Sans" pitchFamily="2" charset="0"/>
                <a:cs typeface="Inclusive Sans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470A26-3361-A503-0ED7-CD9E970F37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7600" y="3630363"/>
            <a:ext cx="6070409" cy="866977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bg1"/>
                </a:solidFill>
                <a:latin typeface="Inclusive Sans" pitchFamily="2" charset="0"/>
                <a:cs typeface="Inclusive Sans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836585-B205-5492-EEC1-810D3BD6F0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7600" y="4948986"/>
            <a:ext cx="6545330" cy="276999"/>
          </a:xfrm>
          <a:prstGeom prst="rect">
            <a:avLst/>
          </a:prstGeom>
        </p:spPr>
        <p:txBody>
          <a:bodyPr lIns="0" tIns="0" rIns="0" bIns="0"/>
          <a:lstStyle>
            <a:lvl1pPr>
              <a:defRPr sz="1800">
                <a:solidFill>
                  <a:schemeClr val="bg1"/>
                </a:solidFill>
                <a:latin typeface="Inclusive Sans" pitchFamily="2" charset="0"/>
                <a:cs typeface="Inclusive Sans" pitchFamily="2" charset="0"/>
              </a:defRPr>
            </a:lvl1pPr>
          </a:lstStyle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25BED44-2D6B-BA3C-5E68-CF633168C0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7600" y="4564789"/>
            <a:ext cx="3454800" cy="249299"/>
          </a:xfrm>
        </p:spPr>
        <p:txBody>
          <a:bodyPr wrap="square" lIns="0" tIns="0" rIns="0" bIns="0" anchor="b" anchorCtr="0">
            <a:spAutoFit/>
          </a:bodyPr>
          <a:lstStyle>
            <a:lvl1pPr>
              <a:buNone/>
              <a:defRPr sz="1800">
                <a:solidFill>
                  <a:schemeClr val="bg1"/>
                </a:solidFill>
                <a:latin typeface="Inclusive Sans" pitchFamily="2" charset="0"/>
                <a:cs typeface="Inclusive Sans" pitchFamily="2" charset="0"/>
              </a:defRPr>
            </a:lvl1pPr>
          </a:lstStyle>
          <a:p>
            <a:pPr lvl="0"/>
            <a:r>
              <a:rPr lang="en-GB"/>
              <a:t>Presenter name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D3541EE-7335-AEE5-B608-9A89C5AA0F3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8132" y="1701027"/>
            <a:ext cx="4357698" cy="422405"/>
          </a:xfrm>
          <a:ln w="12700">
            <a:solidFill>
              <a:schemeClr val="bg1"/>
            </a:solidFill>
          </a:ln>
        </p:spPr>
        <p:txBody>
          <a:bodyPr lIns="111600" tIns="72000" rIns="111600" bIns="72000" anchor="ctr" anchorCtr="0">
            <a:no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bg1"/>
                </a:solidFill>
                <a:latin typeface="Inclusive Sans" pitchFamily="2" charset="0"/>
                <a:cs typeface="Inclusive Sans" pitchFamily="2" charset="0"/>
              </a:defRPr>
            </a:lvl1pPr>
          </a:lstStyle>
          <a:p>
            <a:pPr lvl="0"/>
            <a:r>
              <a:rPr lang="en-GB"/>
              <a:t>Policy Research Unit in Addictions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F7B331-B6BA-5263-C62D-9AAC27F1A0C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829208" y="5485532"/>
            <a:ext cx="943066" cy="866976"/>
          </a:xfrm>
          <a:prstGeom prst="rect">
            <a:avLst/>
          </a:prstGeom>
        </p:spPr>
      </p:pic>
      <p:pic>
        <p:nvPicPr>
          <p:cNvPr id="7" name="Picture 6" descr="A red and black background&#10;&#10;AI-generated content may be incorrect.">
            <a:extLst>
              <a:ext uri="{FF2B5EF4-FFF2-40B4-BE49-F238E27FC236}">
                <a16:creationId xmlns:a16="http://schemas.microsoft.com/office/drawing/2014/main" id="{EF5CD5C4-B047-289F-9E49-0128B1935B2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17083" y="0"/>
            <a:ext cx="4876800" cy="6858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22309E0-0893-95A9-2B93-CFB100937EB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8930"/>
            <a:ext cx="5133883" cy="1509244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8809C016-15A2-CDEA-4EB7-1954485BA1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5203" y="5290822"/>
            <a:ext cx="1555201" cy="84240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8594DE74-2E57-1BD4-9B0D-FB1D628D22E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486" y="5534556"/>
            <a:ext cx="1084567" cy="34200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64836A00-555F-8B2C-B61A-68CCA0C528C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6839" y="5494212"/>
            <a:ext cx="1323401" cy="406307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E59BA85A-666A-F910-4D4D-B6140F4B196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320" y="5863306"/>
            <a:ext cx="1184966" cy="669506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E1F5B4F4-760C-9E69-D958-7573F433DB7F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620" y="6026346"/>
            <a:ext cx="1218098" cy="382484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D0EB5050-CEB3-712F-09F4-6C7E9805CB08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98" y="5872082"/>
            <a:ext cx="1189618" cy="669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622730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orient="horz" pos="3997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2 - scheme or service log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D3E14-665F-EF25-CCD4-8CC8775EDA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7600" y="2533630"/>
            <a:ext cx="6070409" cy="1238693"/>
          </a:xfrm>
        </p:spPr>
        <p:txBody>
          <a:bodyPr anchor="t" anchorCtr="0">
            <a:noAutofit/>
          </a:bodyPr>
          <a:lstStyle>
            <a:lvl1pPr algn="l">
              <a:defRPr sz="4500" b="1" i="0">
                <a:solidFill>
                  <a:schemeClr val="bg1"/>
                </a:solidFill>
                <a:latin typeface="Inclusive Sans" pitchFamily="2" charset="0"/>
                <a:cs typeface="Inclusive Sans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470A26-3361-A503-0ED7-CD9E970F37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7600" y="4019106"/>
            <a:ext cx="6070409" cy="1238693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bg1"/>
                </a:solidFill>
                <a:latin typeface="Inclusive Sans" pitchFamily="2" charset="0"/>
                <a:cs typeface="Inclusive Sans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836585-B205-5492-EEC1-810D3BD6F0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7600" y="6119048"/>
            <a:ext cx="6545330" cy="276999"/>
          </a:xfrm>
          <a:prstGeom prst="rect">
            <a:avLst/>
          </a:prstGeom>
        </p:spPr>
        <p:txBody>
          <a:bodyPr lIns="0" tIns="0" rIns="0" bIns="0"/>
          <a:lstStyle>
            <a:lvl1pPr>
              <a:defRPr sz="1800">
                <a:solidFill>
                  <a:schemeClr val="bg1"/>
                </a:solidFill>
                <a:latin typeface="Inclusive Sans" pitchFamily="2" charset="0"/>
                <a:cs typeface="Inclusive Sans" pitchFamily="2" charset="0"/>
              </a:defRPr>
            </a:lvl1pPr>
          </a:lstStyle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25BED44-2D6B-BA3C-5E68-CF633168C0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7600" y="5847424"/>
            <a:ext cx="3454800" cy="249299"/>
          </a:xfrm>
        </p:spPr>
        <p:txBody>
          <a:bodyPr wrap="square" lIns="0" tIns="0" rIns="0" bIns="0" anchor="b" anchorCtr="0">
            <a:spAutoFit/>
          </a:bodyPr>
          <a:lstStyle>
            <a:lvl1pPr>
              <a:buNone/>
              <a:defRPr sz="1800">
                <a:solidFill>
                  <a:schemeClr val="bg1"/>
                </a:solidFill>
                <a:latin typeface="Inclusive Sans" pitchFamily="2" charset="0"/>
                <a:cs typeface="Inclusive Sans" pitchFamily="2" charset="0"/>
              </a:defRPr>
            </a:lvl1pPr>
          </a:lstStyle>
          <a:p>
            <a:pPr lvl="0"/>
            <a:r>
              <a:rPr lang="en-GB"/>
              <a:t>Presenter name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D3541EE-7335-AEE5-B608-9A89C5AA0F3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07598" y="1979628"/>
            <a:ext cx="3960000" cy="422405"/>
          </a:xfrm>
          <a:ln w="12700">
            <a:solidFill>
              <a:schemeClr val="bg1"/>
            </a:solidFill>
          </a:ln>
        </p:spPr>
        <p:txBody>
          <a:bodyPr lIns="111600" tIns="72000" rIns="111600" bIns="72000" anchor="ctr" anchorCtr="0">
            <a:no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bg1"/>
                </a:solidFill>
                <a:latin typeface="Inclusive Sans" pitchFamily="2" charset="0"/>
                <a:cs typeface="Inclusive Sans" pitchFamily="2" charset="0"/>
              </a:defRPr>
            </a:lvl1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F7B331-B6BA-5263-C62D-9AAC27F1A0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829208" y="5485532"/>
            <a:ext cx="943066" cy="866976"/>
          </a:xfrm>
          <a:prstGeom prst="rect">
            <a:avLst/>
          </a:prstGeom>
        </p:spPr>
      </p:pic>
      <p:pic>
        <p:nvPicPr>
          <p:cNvPr id="7" name="Picture 6" descr="A red and black background&#10;&#10;AI-generated content may be incorrect.">
            <a:extLst>
              <a:ext uri="{FF2B5EF4-FFF2-40B4-BE49-F238E27FC236}">
                <a16:creationId xmlns:a16="http://schemas.microsoft.com/office/drawing/2014/main" id="{EF5CD5C4-B047-289F-9E49-0128B1935B2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17083" y="0"/>
            <a:ext cx="4876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541428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orient="horz" pos="3997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ivider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B1014-6259-32E0-9F18-5254067B1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600" y="1121019"/>
            <a:ext cx="5900344" cy="2413489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4500" b="1">
                <a:latin typeface="Inclusive Sans" pitchFamily="2" charset="0"/>
                <a:cs typeface="Inclusive Sans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D3169F-A0AF-635B-631A-F6AF4C8980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7600" y="3747600"/>
            <a:ext cx="5900344" cy="1500187"/>
          </a:xfrm>
        </p:spPr>
        <p:txBody>
          <a:bodyPr>
            <a:noAutofit/>
          </a:bodyPr>
          <a:lstStyle>
            <a:lvl1pPr marL="0" indent="0">
              <a:buNone/>
              <a:defRPr sz="2500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6797FD-1832-6DAF-F883-565CC6833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36520" y="6408001"/>
            <a:ext cx="3981450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>
                <a:latin typeface="Inclusive Sans" pitchFamily="2" charset="0"/>
                <a:cs typeface="Inclusive Sans" pitchFamily="2" charset="0"/>
              </a:defRPr>
            </a:lvl1pPr>
          </a:lstStyle>
          <a:p>
            <a:r>
              <a:rPr lang="en-US"/>
              <a:t>Swap to Stop evaluation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046000-5461-3E45-AE53-91BE93344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Inclusive Sans" pitchFamily="2" charset="0"/>
                <a:cs typeface="Inclusive Sans" pitchFamily="2" charset="0"/>
              </a:defRPr>
            </a:lvl1pPr>
          </a:lstStyle>
          <a:p>
            <a:fld id="{5E5A60D2-E0FE-D345-A8D4-0AC8EF13F9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3F23D8-4EAA-CDD3-D0A0-E845AC715AE8}"/>
              </a:ext>
            </a:extLst>
          </p:cNvPr>
          <p:cNvSpPr txBox="1"/>
          <p:nvPr userDrawn="1"/>
        </p:nvSpPr>
        <p:spPr>
          <a:xfrm>
            <a:off x="507600" y="6408001"/>
            <a:ext cx="58320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>
                <a:latin typeface="Inclusive Sans" pitchFamily="2" charset="0"/>
                <a:cs typeface="Inclusive Sans" pitchFamily="2" charset="0"/>
              </a:rPr>
              <a:t>NIHR </a:t>
            </a:r>
            <a:r>
              <a:rPr lang="en-US" sz="1200">
                <a:latin typeface="Inclusive Sans" pitchFamily="2" charset="0"/>
                <a:cs typeface="Inclusive Sans" pitchFamily="2" charset="0"/>
              </a:rPr>
              <a:t> |</a:t>
            </a:r>
          </a:p>
        </p:txBody>
      </p:sp>
    </p:spTree>
    <p:extLst>
      <p:ext uri="{BB962C8B-B14F-4D97-AF65-F5344CB8AC3E}">
        <p14:creationId xmlns:p14="http://schemas.microsoft.com/office/powerpoint/2010/main" val="1961625328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ivider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B1014-6259-32E0-9F18-5254067B1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600" y="1121019"/>
            <a:ext cx="5900344" cy="2413489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4500" b="1">
                <a:latin typeface="Inclusive Sans" pitchFamily="2" charset="0"/>
                <a:cs typeface="Inclusive Sans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D3169F-A0AF-635B-631A-F6AF4C8980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7600" y="3747600"/>
            <a:ext cx="5900344" cy="1500187"/>
          </a:xfrm>
        </p:spPr>
        <p:txBody>
          <a:bodyPr>
            <a:noAutofit/>
          </a:bodyPr>
          <a:lstStyle>
            <a:lvl1pPr marL="0" indent="0">
              <a:buNone/>
              <a:defRPr sz="2500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6797FD-1832-6DAF-F883-565CC6833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36520" y="6408001"/>
            <a:ext cx="3981450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>
                <a:latin typeface="Inclusive Sans" pitchFamily="2" charset="0"/>
                <a:cs typeface="Inclusive Sans" pitchFamily="2" charset="0"/>
              </a:defRPr>
            </a:lvl1pPr>
          </a:lstStyle>
          <a:p>
            <a:r>
              <a:rPr lang="en-US"/>
              <a:t>Swap to Stop evaluation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046000-5461-3E45-AE53-91BE93344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Inclusive Sans" pitchFamily="2" charset="0"/>
                <a:cs typeface="Inclusive Sans" pitchFamily="2" charset="0"/>
              </a:defRPr>
            </a:lvl1pPr>
          </a:lstStyle>
          <a:p>
            <a:fld id="{5E5A60D2-E0FE-D345-A8D4-0AC8EF13F9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3F23D8-4EAA-CDD3-D0A0-E845AC715AE8}"/>
              </a:ext>
            </a:extLst>
          </p:cNvPr>
          <p:cNvSpPr txBox="1"/>
          <p:nvPr userDrawn="1"/>
        </p:nvSpPr>
        <p:spPr>
          <a:xfrm>
            <a:off x="507600" y="6408001"/>
            <a:ext cx="58320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>
                <a:latin typeface="Inclusive Sans" pitchFamily="2" charset="0"/>
                <a:cs typeface="Inclusive Sans" pitchFamily="2" charset="0"/>
              </a:rPr>
              <a:t>NIHR </a:t>
            </a:r>
            <a:r>
              <a:rPr lang="en-US" sz="1200">
                <a:latin typeface="Inclusive Sans" pitchFamily="2" charset="0"/>
                <a:cs typeface="Inclusive Sans" pitchFamily="2" charset="0"/>
              </a:rPr>
              <a:t> |</a:t>
            </a:r>
          </a:p>
        </p:txBody>
      </p:sp>
    </p:spTree>
    <p:extLst>
      <p:ext uri="{BB962C8B-B14F-4D97-AF65-F5344CB8AC3E}">
        <p14:creationId xmlns:p14="http://schemas.microsoft.com/office/powerpoint/2010/main" val="1078956187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 slide_1 column">
    <p:bg>
      <p:bgPr>
        <a:blipFill dpi="0" rotWithShape="1">
          <a:blip r:embed="rId2">
            <a:lum/>
          </a:blip>
          <a:srcRect/>
          <a:stretch>
            <a:fillRect t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1F28C-9C1C-A802-0993-A176AABDB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600" y="473186"/>
            <a:ext cx="10818541" cy="510225"/>
          </a:xfrm>
        </p:spPr>
        <p:txBody>
          <a:bodyPr anchor="t" anchorCtr="0">
            <a:noAutofit/>
          </a:bodyPr>
          <a:lstStyle>
            <a:lvl1pPr fontAlgn="t">
              <a:lnSpc>
                <a:spcPct val="90000"/>
              </a:lnSpc>
              <a:defRPr sz="3500" b="1">
                <a:latin typeface="Inclusive Sans" pitchFamily="2" charset="0"/>
                <a:cs typeface="Inclusive Sans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DEAA4F-2BAF-C701-98CD-F03A2DFDE0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Inclusive Sans" pitchFamily="2" charset="0"/>
                <a:cs typeface="Inclusive Sans" pitchFamily="2" charset="0"/>
              </a:defRPr>
            </a:lvl1pPr>
          </a:lstStyle>
          <a:p>
            <a:fld id="{5E5A60D2-E0FE-D345-A8D4-0AC8EF13F9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C685AB-F1BC-0B09-A1F2-2B92DDCE3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Inclusive Sans" pitchFamily="2" charset="0"/>
                <a:cs typeface="Inclusive Sans" pitchFamily="2" charset="0"/>
              </a:defRPr>
            </a:lvl1pPr>
          </a:lstStyle>
          <a:p>
            <a:r>
              <a:rPr lang="en-US"/>
              <a:t>Swap to Stop evaluation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2656EAB-9322-DF71-B2DB-0B9E16EACC2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07599" y="1746000"/>
            <a:ext cx="10818541" cy="4276800"/>
          </a:xfrm>
        </p:spPr>
        <p:txBody>
          <a:bodyPr>
            <a:noAutofit/>
          </a:bodyPr>
          <a:lstStyle>
            <a:lvl1pPr marL="0" indent="0">
              <a:spcAft>
                <a:spcPts val="800"/>
              </a:spcAft>
              <a:buNone/>
              <a:defRPr sz="2000" b="1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None/>
              <a:defRPr sz="1700">
                <a:latin typeface="Inclusive Sans" pitchFamily="2" charset="0"/>
                <a:cs typeface="Inclusive Sans" pitchFamily="2" charset="0"/>
              </a:defRPr>
            </a:lvl2pPr>
            <a:lvl3pPr marL="633600" indent="-31680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700">
                <a:latin typeface="Inclusive Sans" pitchFamily="2" charset="0"/>
                <a:cs typeface="Inclusive Sans" pitchFamily="2" charset="0"/>
              </a:defRPr>
            </a:lvl3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A4B4C1-DA9F-94D0-83B1-D3EA30DB1A67}"/>
              </a:ext>
            </a:extLst>
          </p:cNvPr>
          <p:cNvSpPr txBox="1"/>
          <p:nvPr userDrawn="1"/>
        </p:nvSpPr>
        <p:spPr>
          <a:xfrm>
            <a:off x="507600" y="6408001"/>
            <a:ext cx="629094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>
                <a:latin typeface="Inclusive Sans" pitchFamily="2" charset="0"/>
                <a:cs typeface="Inclusive Sans" pitchFamily="2" charset="0"/>
              </a:rPr>
              <a:t>NIHR </a:t>
            </a:r>
            <a:r>
              <a:rPr lang="en-US" sz="1200">
                <a:latin typeface="Inclusive Sans" pitchFamily="2" charset="0"/>
                <a:cs typeface="Inclusive Sans" pitchFamily="2" charset="0"/>
              </a:rPr>
              <a:t> |</a:t>
            </a:r>
          </a:p>
        </p:txBody>
      </p:sp>
    </p:spTree>
    <p:extLst>
      <p:ext uri="{BB962C8B-B14F-4D97-AF65-F5344CB8AC3E}">
        <p14:creationId xmlns:p14="http://schemas.microsoft.com/office/powerpoint/2010/main" val="199743046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 slide_2 column">
    <p:bg>
      <p:bgPr>
        <a:blipFill dpi="0" rotWithShape="1">
          <a:blip r:embed="rId2">
            <a:lum/>
          </a:blip>
          <a:srcRect/>
          <a:stretch>
            <a:fillRect t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1F28C-9C1C-A802-0993-A176AABDB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600" y="473187"/>
            <a:ext cx="10818541" cy="563762"/>
          </a:xfrm>
        </p:spPr>
        <p:txBody>
          <a:bodyPr anchor="t" anchorCtr="0">
            <a:noAutofit/>
          </a:bodyPr>
          <a:lstStyle>
            <a:lvl1pPr fontAlgn="t">
              <a:lnSpc>
                <a:spcPct val="90000"/>
              </a:lnSpc>
              <a:defRPr sz="3500" b="1">
                <a:latin typeface="Inclusive Sans" pitchFamily="2" charset="0"/>
                <a:cs typeface="Inclusive Sans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DEAA4F-2BAF-C701-98CD-F03A2DFDE0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Inclusive Sans" pitchFamily="2" charset="0"/>
                <a:cs typeface="Inclusive Sans" pitchFamily="2" charset="0"/>
              </a:defRPr>
            </a:lvl1pPr>
          </a:lstStyle>
          <a:p>
            <a:fld id="{5E5A60D2-E0FE-D345-A8D4-0AC8EF13F9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C685AB-F1BC-0B09-A1F2-2B92DDCE3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Inclusive Sans" pitchFamily="2" charset="0"/>
                <a:cs typeface="Inclusive Sans" pitchFamily="2" charset="0"/>
              </a:defRPr>
            </a:lvl1pPr>
          </a:lstStyle>
          <a:p>
            <a:r>
              <a:rPr lang="en-US"/>
              <a:t>Swap to Stop evaluation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2656EAB-9322-DF71-B2DB-0B9E16EACC2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07599" y="1746000"/>
            <a:ext cx="5415219" cy="4276800"/>
          </a:xfrm>
        </p:spPr>
        <p:txBody>
          <a:bodyPr>
            <a:noAutofit/>
          </a:bodyPr>
          <a:lstStyle>
            <a:lvl1pPr marL="0" indent="0">
              <a:spcAft>
                <a:spcPts val="800"/>
              </a:spcAft>
              <a:buNone/>
              <a:defRPr sz="2000" b="1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None/>
              <a:defRPr sz="1700">
                <a:latin typeface="Inclusive Sans" pitchFamily="2" charset="0"/>
                <a:cs typeface="Inclusive Sans" pitchFamily="2" charset="0"/>
              </a:defRPr>
            </a:lvl2pPr>
            <a:lvl3pPr marL="633600" indent="-31680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700">
                <a:latin typeface="Inclusive Sans" pitchFamily="2" charset="0"/>
                <a:cs typeface="Inclusive Sans" pitchFamily="2" charset="0"/>
              </a:defRPr>
            </a:lvl3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B08ECBED-9E6C-F23F-0CE7-7606C88ADE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53326" y="1746000"/>
            <a:ext cx="5415219" cy="4276800"/>
          </a:xfrm>
        </p:spPr>
        <p:txBody>
          <a:bodyPr>
            <a:noAutofit/>
          </a:bodyPr>
          <a:lstStyle>
            <a:lvl1pPr marL="0" indent="0">
              <a:spcAft>
                <a:spcPts val="800"/>
              </a:spcAft>
              <a:buNone/>
              <a:defRPr sz="2000" b="1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None/>
              <a:defRPr sz="1700">
                <a:latin typeface="Inclusive Sans" pitchFamily="2" charset="0"/>
                <a:cs typeface="Inclusive Sans" pitchFamily="2" charset="0"/>
              </a:defRPr>
            </a:lvl2pPr>
            <a:lvl3pPr marL="633600" indent="-31680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700">
                <a:latin typeface="Inclusive Sans" pitchFamily="2" charset="0"/>
                <a:cs typeface="Inclusive Sans" pitchFamily="2" charset="0"/>
              </a:defRPr>
            </a:lvl3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77BD1B-89F4-8572-D1C0-D294B70BCD08}"/>
              </a:ext>
            </a:extLst>
          </p:cNvPr>
          <p:cNvSpPr txBox="1"/>
          <p:nvPr userDrawn="1"/>
        </p:nvSpPr>
        <p:spPr>
          <a:xfrm>
            <a:off x="507600" y="6408001"/>
            <a:ext cx="629094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>
                <a:latin typeface="Inclusive Sans" pitchFamily="2" charset="0"/>
                <a:cs typeface="Inclusive Sans" pitchFamily="2" charset="0"/>
              </a:rPr>
              <a:t>NIHR </a:t>
            </a:r>
            <a:r>
              <a:rPr lang="en-US" sz="1200">
                <a:latin typeface="Inclusive Sans" pitchFamily="2" charset="0"/>
                <a:cs typeface="Inclusive Sans" pitchFamily="2" charset="0"/>
              </a:rPr>
              <a:t> |</a:t>
            </a:r>
          </a:p>
        </p:txBody>
      </p:sp>
    </p:spTree>
    <p:extLst>
      <p:ext uri="{BB962C8B-B14F-4D97-AF65-F5344CB8AC3E}">
        <p14:creationId xmlns:p14="http://schemas.microsoft.com/office/powerpoint/2010/main" val="1119564055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 slide_1 column_bullets">
    <p:bg>
      <p:bgPr>
        <a:blipFill dpi="0" rotWithShape="1">
          <a:blip r:embed="rId2">
            <a:lum/>
          </a:blip>
          <a:srcRect/>
          <a:stretch>
            <a:fillRect t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1F28C-9C1C-A802-0993-A176AABDB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600" y="473186"/>
            <a:ext cx="10818541" cy="526055"/>
          </a:xfrm>
        </p:spPr>
        <p:txBody>
          <a:bodyPr anchor="t" anchorCtr="0">
            <a:noAutofit/>
          </a:bodyPr>
          <a:lstStyle>
            <a:lvl1pPr fontAlgn="t">
              <a:lnSpc>
                <a:spcPct val="90000"/>
              </a:lnSpc>
              <a:defRPr sz="3500" b="1">
                <a:latin typeface="Inclusive Sans" pitchFamily="2" charset="0"/>
                <a:cs typeface="Inclusive Sans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DEAA4F-2BAF-C701-98CD-F03A2DFDE0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Inclusive Sans" pitchFamily="2" charset="0"/>
                <a:cs typeface="Inclusive Sans" pitchFamily="2" charset="0"/>
              </a:defRPr>
            </a:lvl1pPr>
          </a:lstStyle>
          <a:p>
            <a:fld id="{5E5A60D2-E0FE-D345-A8D4-0AC8EF13F9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C685AB-F1BC-0B09-A1F2-2B92DDCE3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Inclusive Sans" pitchFamily="2" charset="0"/>
                <a:cs typeface="Inclusive Sans" pitchFamily="2" charset="0"/>
              </a:defRPr>
            </a:lvl1pPr>
          </a:lstStyle>
          <a:p>
            <a:r>
              <a:rPr lang="en-US"/>
              <a:t>Swap to Stop evaluation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85CF5AF-7B43-D56A-E800-8540D687F1B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07600" y="1746000"/>
            <a:ext cx="10818540" cy="4276800"/>
          </a:xfrm>
        </p:spPr>
        <p:txBody>
          <a:bodyPr>
            <a:noAutofit/>
          </a:bodyPr>
          <a:lstStyle>
            <a:lvl1pPr marL="316800" indent="-316800">
              <a:spcAft>
                <a:spcPts val="1000"/>
              </a:spcAft>
              <a:defRPr sz="1700">
                <a:latin typeface="Inclusive Sans" pitchFamily="2" charset="0"/>
                <a:cs typeface="Inclusive Sans" pitchFamily="2" charset="0"/>
              </a:defRPr>
            </a:lvl1pPr>
            <a:lvl2pPr marL="633600" indent="-316800">
              <a:spcAft>
                <a:spcPts val="1000"/>
              </a:spcAft>
              <a:defRPr sz="1700">
                <a:latin typeface="Inclusive Sans" pitchFamily="2" charset="0"/>
                <a:cs typeface="Inclusive Sans" pitchFamily="2" charset="0"/>
              </a:defRPr>
            </a:lvl2pPr>
            <a:lvl3pPr marL="950400" indent="-316800">
              <a:spcAft>
                <a:spcPts val="1000"/>
              </a:spcAft>
              <a:defRPr sz="1700">
                <a:latin typeface="Inclusive Sans" pitchFamily="2" charset="0"/>
                <a:cs typeface="Inclusive Sans" pitchFamily="2" charset="0"/>
              </a:defRPr>
            </a:lvl3pPr>
            <a:lvl4pPr>
              <a:defRPr sz="1700"/>
            </a:lvl4pPr>
            <a:lvl5pPr>
              <a:defRPr sz="17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4D7EC6-027D-7B62-4463-F4F567EFC760}"/>
              </a:ext>
            </a:extLst>
          </p:cNvPr>
          <p:cNvSpPr txBox="1"/>
          <p:nvPr userDrawn="1"/>
        </p:nvSpPr>
        <p:spPr>
          <a:xfrm>
            <a:off x="507600" y="6408001"/>
            <a:ext cx="629094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>
                <a:latin typeface="Inclusive Sans" pitchFamily="2" charset="0"/>
                <a:cs typeface="Inclusive Sans" pitchFamily="2" charset="0"/>
              </a:rPr>
              <a:t>NIHR </a:t>
            </a:r>
            <a:r>
              <a:rPr lang="en-US" sz="1200">
                <a:latin typeface="Inclusive Sans" pitchFamily="2" charset="0"/>
                <a:cs typeface="Inclusive Sans" pitchFamily="2" charset="0"/>
              </a:rPr>
              <a:t> |</a:t>
            </a:r>
          </a:p>
        </p:txBody>
      </p:sp>
    </p:spTree>
    <p:extLst>
      <p:ext uri="{BB962C8B-B14F-4D97-AF65-F5344CB8AC3E}">
        <p14:creationId xmlns:p14="http://schemas.microsoft.com/office/powerpoint/2010/main" val="1482173504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 w/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1F28C-9C1C-A802-0993-A176AABDB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600" y="473186"/>
            <a:ext cx="5588399" cy="992931"/>
          </a:xfrm>
        </p:spPr>
        <p:txBody>
          <a:bodyPr anchor="t" anchorCtr="0">
            <a:noAutofit/>
          </a:bodyPr>
          <a:lstStyle>
            <a:lvl1pPr fontAlgn="t">
              <a:lnSpc>
                <a:spcPct val="90000"/>
              </a:lnSpc>
              <a:defRPr sz="3500" b="1">
                <a:latin typeface="Inclusive Sans" pitchFamily="2" charset="0"/>
                <a:cs typeface="Inclusive Sans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DEAA4F-2BAF-C701-98CD-F03A2DFDE0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Inclusive Sans" pitchFamily="2" charset="0"/>
                <a:cs typeface="Inclusive Sans" pitchFamily="2" charset="0"/>
              </a:defRPr>
            </a:lvl1pPr>
          </a:lstStyle>
          <a:p>
            <a:fld id="{5E5A60D2-E0FE-D345-A8D4-0AC8EF13F9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C685AB-F1BC-0B09-A1F2-2B92DDCE3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Inclusive Sans" pitchFamily="2" charset="0"/>
                <a:cs typeface="Inclusive Sans" pitchFamily="2" charset="0"/>
              </a:defRPr>
            </a:lvl1pPr>
          </a:lstStyle>
          <a:p>
            <a:r>
              <a:rPr lang="en-US"/>
              <a:t>Swap to Stop evaluation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2656EAB-9322-DF71-B2DB-0B9E16EACC2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07599" y="1857600"/>
            <a:ext cx="5588401" cy="3881992"/>
          </a:xfrm>
        </p:spPr>
        <p:txBody>
          <a:bodyPr>
            <a:noAutofit/>
          </a:bodyPr>
          <a:lstStyle>
            <a:lvl1pPr marL="0" indent="0">
              <a:spcAft>
                <a:spcPts val="800"/>
              </a:spcAft>
              <a:buNone/>
              <a:defRPr sz="2000" b="1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None/>
              <a:defRPr sz="1700">
                <a:latin typeface="Inclusive Sans" pitchFamily="2" charset="0"/>
                <a:cs typeface="Inclusive Sans" pitchFamily="2" charset="0"/>
              </a:defRPr>
            </a:lvl2pPr>
            <a:lvl3pPr marL="633600" indent="-31680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700">
                <a:latin typeface="Inclusive Sans" pitchFamily="2" charset="0"/>
                <a:cs typeface="Inclusive Sans" pitchFamily="2" charset="0"/>
              </a:defRPr>
            </a:lvl3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63CC1056-1F7E-7F8A-ACE7-DEE8E44657D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48423" y="570600"/>
            <a:ext cx="4935977" cy="5716800"/>
          </a:xfrm>
          <a:solidFill>
            <a:schemeClr val="tx2"/>
          </a:solidFill>
        </p:spPr>
        <p:txBody>
          <a:bodyPr/>
          <a:lstStyle>
            <a:lvl1pPr>
              <a:defRPr>
                <a:latin typeface="Inclusive Sans" pitchFamily="2" charset="0"/>
                <a:cs typeface="Inclusive Sans" pitchFamily="2" charset="0"/>
              </a:defRPr>
            </a:lvl1pPr>
          </a:lstStyle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FE2A6C-D945-EB0B-77EE-30B4B37EC913}"/>
              </a:ext>
            </a:extLst>
          </p:cNvPr>
          <p:cNvSpPr txBox="1"/>
          <p:nvPr userDrawn="1"/>
        </p:nvSpPr>
        <p:spPr>
          <a:xfrm>
            <a:off x="507600" y="6408001"/>
            <a:ext cx="629094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>
                <a:latin typeface="Inclusive Sans" pitchFamily="2" charset="0"/>
                <a:cs typeface="Inclusive Sans" pitchFamily="2" charset="0"/>
              </a:rPr>
              <a:t>NIHR </a:t>
            </a:r>
            <a:r>
              <a:rPr lang="en-US" sz="1200">
                <a:latin typeface="Inclusive Sans" pitchFamily="2" charset="0"/>
                <a:cs typeface="Inclusive Sans" pitchFamily="2" charset="0"/>
              </a:rPr>
              <a:t> |</a:t>
            </a:r>
          </a:p>
        </p:txBody>
      </p:sp>
    </p:spTree>
    <p:extLst>
      <p:ext uri="{BB962C8B-B14F-4D97-AF65-F5344CB8AC3E}">
        <p14:creationId xmlns:p14="http://schemas.microsoft.com/office/powerpoint/2010/main" val="3343619257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1F28C-9C1C-A802-0993-A176AABDB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600" y="473187"/>
            <a:ext cx="10818541" cy="609656"/>
          </a:xfrm>
        </p:spPr>
        <p:txBody>
          <a:bodyPr anchor="t" anchorCtr="0">
            <a:noAutofit/>
          </a:bodyPr>
          <a:lstStyle>
            <a:lvl1pPr fontAlgn="t">
              <a:lnSpc>
                <a:spcPct val="90000"/>
              </a:lnSpc>
              <a:defRPr sz="3500" b="1">
                <a:latin typeface="Inclusive Sans" pitchFamily="2" charset="0"/>
                <a:cs typeface="Inclusive Sans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DEAA4F-2BAF-C701-98CD-F03A2DFDE0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Inclusive Sans" pitchFamily="2" charset="0"/>
                <a:cs typeface="Inclusive Sans" pitchFamily="2" charset="0"/>
              </a:defRPr>
            </a:lvl1pPr>
          </a:lstStyle>
          <a:p>
            <a:fld id="{5E5A60D2-E0FE-D345-A8D4-0AC8EF13F9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C685AB-F1BC-0B09-A1F2-2B92DDCE3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Inclusive Sans" pitchFamily="2" charset="0"/>
                <a:cs typeface="Inclusive Sans" pitchFamily="2" charset="0"/>
              </a:defRPr>
            </a:lvl1pPr>
          </a:lstStyle>
          <a:p>
            <a:r>
              <a:rPr lang="en-US"/>
              <a:t>Swap to Stop evaluation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A4B4C1-DA9F-94D0-83B1-D3EA30DB1A67}"/>
              </a:ext>
            </a:extLst>
          </p:cNvPr>
          <p:cNvSpPr txBox="1"/>
          <p:nvPr userDrawn="1"/>
        </p:nvSpPr>
        <p:spPr>
          <a:xfrm>
            <a:off x="507600" y="6408001"/>
            <a:ext cx="629094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>
                <a:latin typeface="Inclusive Sans" pitchFamily="2" charset="0"/>
                <a:cs typeface="Inclusive Sans" pitchFamily="2" charset="0"/>
              </a:rPr>
              <a:t>NIHR </a:t>
            </a:r>
            <a:r>
              <a:rPr lang="en-US" sz="1200">
                <a:latin typeface="Inclusive Sans" pitchFamily="2" charset="0"/>
                <a:cs typeface="Inclusive Sans" pitchFamily="2" charset="0"/>
              </a:rPr>
              <a:t> |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A37B0C1F-24DA-788D-FE1A-B61ED9B91EE5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507999" y="1307432"/>
            <a:ext cx="11176399" cy="4539331"/>
          </a:xfrm>
        </p:spPr>
        <p:txBody>
          <a:bodyPr/>
          <a:lstStyle>
            <a:lvl1pPr>
              <a:defRPr>
                <a:latin typeface="Inclusive Sans" pitchFamily="2" charset="0"/>
                <a:cs typeface="Inclusive Sans" pitchFamily="2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066816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only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DEAA4F-2BAF-C701-98CD-F03A2DFDE0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Inclusive Sans" pitchFamily="2" charset="0"/>
                <a:cs typeface="Inclusive Sans" pitchFamily="2" charset="0"/>
              </a:defRPr>
            </a:lvl1pPr>
          </a:lstStyle>
          <a:p>
            <a:fld id="{5E5A60D2-E0FE-D345-A8D4-0AC8EF13F9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C685AB-F1BC-0B09-A1F2-2B92DDCE3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Inclusive Sans" pitchFamily="2" charset="0"/>
                <a:cs typeface="Inclusive Sans" pitchFamily="2" charset="0"/>
              </a:defRPr>
            </a:lvl1pPr>
          </a:lstStyle>
          <a:p>
            <a:r>
              <a:rPr lang="en-US"/>
              <a:t>Swap to Stop evaluation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A4B4C1-DA9F-94D0-83B1-D3EA30DB1A67}"/>
              </a:ext>
            </a:extLst>
          </p:cNvPr>
          <p:cNvSpPr txBox="1"/>
          <p:nvPr userDrawn="1"/>
        </p:nvSpPr>
        <p:spPr>
          <a:xfrm>
            <a:off x="507600" y="6408001"/>
            <a:ext cx="629094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>
                <a:latin typeface="Inclusive Sans" pitchFamily="2" charset="0"/>
                <a:cs typeface="Inclusive Sans" pitchFamily="2" charset="0"/>
              </a:rPr>
              <a:t>NIHR </a:t>
            </a:r>
            <a:r>
              <a:rPr lang="en-US" sz="1200">
                <a:latin typeface="Inclusive Sans" pitchFamily="2" charset="0"/>
                <a:cs typeface="Inclusive Sans" pitchFamily="2" charset="0"/>
              </a:rPr>
              <a:t> |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E52D0D9-B691-80DA-6309-876F9440701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07600" y="590400"/>
            <a:ext cx="11113200" cy="5677200"/>
          </a:xfrm>
          <a:solidFill>
            <a:schemeClr val="accent2"/>
          </a:solidFill>
        </p:spPr>
        <p:txBody>
          <a:bodyPr/>
          <a:lstStyle>
            <a:lvl1pPr>
              <a:defRPr>
                <a:latin typeface="Inclusive Sans" pitchFamily="2" charset="0"/>
                <a:cs typeface="Inclusive Sans" pitchFamily="2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702263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1F28C-9C1C-A802-0993-A176AABDB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600" y="473187"/>
            <a:ext cx="10818541" cy="516628"/>
          </a:xfrm>
        </p:spPr>
        <p:txBody>
          <a:bodyPr anchor="t" anchorCtr="0">
            <a:noAutofit/>
          </a:bodyPr>
          <a:lstStyle>
            <a:lvl1pPr fontAlgn="t">
              <a:lnSpc>
                <a:spcPct val="90000"/>
              </a:lnSpc>
              <a:defRPr sz="3500" b="1">
                <a:latin typeface="Inclusive Sans" pitchFamily="2" charset="0"/>
                <a:cs typeface="Inclusive Sans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DEAA4F-2BAF-C701-98CD-F03A2DFDE0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Inclusive Sans" pitchFamily="2" charset="0"/>
                <a:cs typeface="Inclusive Sans" pitchFamily="2" charset="0"/>
              </a:defRPr>
            </a:lvl1pPr>
          </a:lstStyle>
          <a:p>
            <a:fld id="{5E5A60D2-E0FE-D345-A8D4-0AC8EF13F9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C685AB-F1BC-0B09-A1F2-2B92DDCE3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Inclusive Sans" pitchFamily="2" charset="0"/>
                <a:cs typeface="Inclusive Sans" pitchFamily="2" charset="0"/>
              </a:defRPr>
            </a:lvl1pPr>
          </a:lstStyle>
          <a:p>
            <a:r>
              <a:rPr lang="en-US"/>
              <a:t>Swap to Stop evaluation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2656EAB-9322-DF71-B2DB-0B9E16EACC2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07601" y="1441103"/>
            <a:ext cx="3545784" cy="4544705"/>
          </a:xfrm>
          <a:solidFill>
            <a:schemeClr val="accent4">
              <a:alpha val="61000"/>
            </a:schemeClr>
          </a:solidFill>
        </p:spPr>
        <p:txBody>
          <a:bodyPr lIns="255600" tIns="1440000" rIns="255600" bIns="255600">
            <a:noAutofit/>
          </a:bodyPr>
          <a:lstStyle>
            <a:lvl1pPr marL="0" indent="0">
              <a:spcAft>
                <a:spcPts val="800"/>
              </a:spcAft>
              <a:buNone/>
              <a:defRPr sz="2000" b="1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None/>
              <a:defRPr sz="1700">
                <a:latin typeface="Inclusive Sans" pitchFamily="2" charset="0"/>
                <a:cs typeface="Inclusive Sans" pitchFamily="2" charset="0"/>
              </a:defRPr>
            </a:lvl2pPr>
            <a:lvl3pPr marL="633600" indent="-31680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700">
                <a:latin typeface="Inclusive Sans" pitchFamily="2" charset="0"/>
                <a:cs typeface="Inclusive Sans" pitchFamily="2" charset="0"/>
              </a:defRPr>
            </a:lvl3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77BD1B-89F4-8572-D1C0-D294B70BCD08}"/>
              </a:ext>
            </a:extLst>
          </p:cNvPr>
          <p:cNvSpPr txBox="1"/>
          <p:nvPr userDrawn="1"/>
        </p:nvSpPr>
        <p:spPr>
          <a:xfrm>
            <a:off x="507600" y="6408001"/>
            <a:ext cx="629094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>
                <a:latin typeface="Inclusive Sans" pitchFamily="2" charset="0"/>
                <a:cs typeface="Inclusive Sans" pitchFamily="2" charset="0"/>
              </a:rPr>
              <a:t>NIHR </a:t>
            </a:r>
            <a:r>
              <a:rPr lang="en-US" sz="1200">
                <a:latin typeface="Inclusive Sans" pitchFamily="2" charset="0"/>
                <a:cs typeface="Inclusive Sans" pitchFamily="2" charset="0"/>
              </a:rPr>
              <a:t> |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17B4CF0-4C3D-2F7F-DDD1-B451D48062A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3200" y="1669730"/>
            <a:ext cx="979200" cy="990000"/>
          </a:xfrm>
          <a:solidFill>
            <a:schemeClr val="accent2"/>
          </a:solidFill>
        </p:spPr>
        <p:txBody>
          <a:bodyPr>
            <a:normAutofit/>
          </a:bodyPr>
          <a:lstStyle>
            <a:lvl1pPr marL="0" indent="0">
              <a:buNone/>
              <a:defRPr sz="1100">
                <a:latin typeface="Inclusive Sans" pitchFamily="2" charset="0"/>
                <a:cs typeface="Inclusive Sans" pitchFamily="2" charset="0"/>
              </a:defRPr>
            </a:lvl1pPr>
          </a:lstStyle>
          <a:p>
            <a:endParaRPr lang="en-US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7EDE85AF-778F-55FD-D1D1-6AA349DD12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23108" y="1441103"/>
            <a:ext cx="3545784" cy="4544705"/>
          </a:xfrm>
          <a:solidFill>
            <a:schemeClr val="accent4">
              <a:alpha val="60000"/>
            </a:schemeClr>
          </a:solidFill>
        </p:spPr>
        <p:txBody>
          <a:bodyPr lIns="255600" tIns="1440000" rIns="255600" bIns="255600">
            <a:noAutofit/>
          </a:bodyPr>
          <a:lstStyle>
            <a:lvl1pPr marL="0" indent="0">
              <a:spcAft>
                <a:spcPts val="800"/>
              </a:spcAft>
              <a:buNone/>
              <a:defRPr sz="2000" b="1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None/>
              <a:defRPr sz="1700">
                <a:latin typeface="Inclusive Sans" pitchFamily="2" charset="0"/>
                <a:cs typeface="Inclusive Sans" pitchFamily="2" charset="0"/>
              </a:defRPr>
            </a:lvl2pPr>
            <a:lvl3pPr marL="633600" indent="-31680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700">
                <a:latin typeface="Inclusive Sans" pitchFamily="2" charset="0"/>
                <a:cs typeface="Inclusive Sans" pitchFamily="2" charset="0"/>
              </a:defRPr>
            </a:lvl3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E12E3480-F40D-0C44-DFF4-A03E5348D20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78707" y="1669730"/>
            <a:ext cx="979200" cy="990000"/>
          </a:xfrm>
          <a:solidFill>
            <a:schemeClr val="accent2"/>
          </a:solidFill>
        </p:spPr>
        <p:txBody>
          <a:bodyPr>
            <a:normAutofit/>
          </a:bodyPr>
          <a:lstStyle>
            <a:lvl1pPr marL="0" indent="0">
              <a:buNone/>
              <a:defRPr sz="1100">
                <a:latin typeface="Inclusive Sans" pitchFamily="2" charset="0"/>
                <a:cs typeface="Inclusive Sans" pitchFamily="2" charset="0"/>
              </a:defRPr>
            </a:lvl1pPr>
          </a:lstStyle>
          <a:p>
            <a:endParaRPr lang="en-US"/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2F7235D1-0E20-6800-3FAF-5DFE74AA0EF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38615" y="1441103"/>
            <a:ext cx="3545784" cy="4544705"/>
          </a:xfrm>
          <a:solidFill>
            <a:schemeClr val="accent4">
              <a:alpha val="60000"/>
            </a:schemeClr>
          </a:solidFill>
        </p:spPr>
        <p:txBody>
          <a:bodyPr lIns="255600" tIns="1440000" rIns="255600" bIns="255600">
            <a:noAutofit/>
          </a:bodyPr>
          <a:lstStyle>
            <a:lvl1pPr marL="0" indent="0">
              <a:spcAft>
                <a:spcPts val="800"/>
              </a:spcAft>
              <a:buNone/>
              <a:defRPr sz="2000" b="1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None/>
              <a:defRPr sz="1700">
                <a:latin typeface="Inclusive Sans" pitchFamily="2" charset="0"/>
                <a:cs typeface="Inclusive Sans" pitchFamily="2" charset="0"/>
              </a:defRPr>
            </a:lvl2pPr>
            <a:lvl3pPr marL="633600" indent="-31680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700">
                <a:latin typeface="Inclusive Sans" pitchFamily="2" charset="0"/>
                <a:cs typeface="Inclusive Sans" pitchFamily="2" charset="0"/>
              </a:defRPr>
            </a:lvl3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601323E2-1FA2-DF9B-6B16-FECC2E79120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394214" y="1669730"/>
            <a:ext cx="979200" cy="990000"/>
          </a:xfrm>
          <a:solidFill>
            <a:schemeClr val="accent2"/>
          </a:solidFill>
        </p:spPr>
        <p:txBody>
          <a:bodyPr>
            <a:normAutofit/>
          </a:bodyPr>
          <a:lstStyle>
            <a:lvl1pPr marL="0" indent="0">
              <a:buNone/>
              <a:defRPr sz="1100">
                <a:latin typeface="Inclusive Sans" pitchFamily="2" charset="0"/>
                <a:cs typeface="Inclusive Sans" pitchFamily="2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39541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llustra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1F28C-9C1C-A802-0993-A176AABDB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600" y="473187"/>
            <a:ext cx="5927319" cy="461686"/>
          </a:xfrm>
        </p:spPr>
        <p:txBody>
          <a:bodyPr anchor="t" anchorCtr="0">
            <a:noAutofit/>
          </a:bodyPr>
          <a:lstStyle>
            <a:lvl1pPr fontAlgn="t">
              <a:lnSpc>
                <a:spcPct val="90000"/>
              </a:lnSpc>
              <a:defRPr sz="3500" b="1">
                <a:latin typeface="Inclusive Sans" pitchFamily="2" charset="0"/>
                <a:cs typeface="Inclusive Sans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DEAA4F-2BAF-C701-98CD-F03A2DFDE0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Inclusive Sans" pitchFamily="2" charset="0"/>
                <a:cs typeface="Inclusive Sans" pitchFamily="2" charset="0"/>
              </a:defRPr>
            </a:lvl1pPr>
          </a:lstStyle>
          <a:p>
            <a:fld id="{5E5A60D2-E0FE-D345-A8D4-0AC8EF13F9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C685AB-F1BC-0B09-A1F2-2B92DDCE3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Inclusive Sans" pitchFamily="2" charset="0"/>
                <a:cs typeface="Inclusive Sans" pitchFamily="2" charset="0"/>
              </a:defRPr>
            </a:lvl1pPr>
          </a:lstStyle>
          <a:p>
            <a:r>
              <a:rPr lang="en-US"/>
              <a:t>Swap to Stop evaluation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2656EAB-9322-DF71-B2DB-0B9E16EACC2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07599" y="1514901"/>
            <a:ext cx="5588401" cy="4508629"/>
          </a:xfrm>
        </p:spPr>
        <p:txBody>
          <a:bodyPr>
            <a:noAutofit/>
          </a:bodyPr>
          <a:lstStyle>
            <a:lvl1pPr marL="0" indent="0">
              <a:spcAft>
                <a:spcPts val="800"/>
              </a:spcAft>
              <a:buNone/>
              <a:defRPr sz="2000" b="1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None/>
              <a:defRPr sz="1700">
                <a:latin typeface="Inclusive Sans" pitchFamily="2" charset="0"/>
                <a:cs typeface="Inclusive Sans" pitchFamily="2" charset="0"/>
              </a:defRPr>
            </a:lvl2pPr>
            <a:lvl3pPr marL="633600" indent="-31680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700">
                <a:latin typeface="Inclusive Sans" pitchFamily="2" charset="0"/>
                <a:cs typeface="Inclusive Sans" pitchFamily="2" charset="0"/>
              </a:defRPr>
            </a:lvl3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63CC1056-1F7E-7F8A-ACE7-DEE8E44657D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82938" y="614150"/>
            <a:ext cx="4810836" cy="5629701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latin typeface="Inclusive Sans" pitchFamily="2" charset="0"/>
                <a:cs typeface="Inclusive Sans" pitchFamily="2" charset="0"/>
              </a:defRPr>
            </a:lvl1pPr>
          </a:lstStyle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FE2A6C-D945-EB0B-77EE-30B4B37EC913}"/>
              </a:ext>
            </a:extLst>
          </p:cNvPr>
          <p:cNvSpPr txBox="1"/>
          <p:nvPr userDrawn="1"/>
        </p:nvSpPr>
        <p:spPr>
          <a:xfrm>
            <a:off x="507600" y="6408001"/>
            <a:ext cx="629094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>
                <a:latin typeface="Inclusive Sans" pitchFamily="2" charset="0"/>
                <a:cs typeface="Inclusive Sans" pitchFamily="2" charset="0"/>
              </a:rPr>
              <a:t>NIHR </a:t>
            </a:r>
            <a:r>
              <a:rPr lang="en-US" sz="1200">
                <a:latin typeface="Inclusive Sans" pitchFamily="2" charset="0"/>
                <a:cs typeface="Inclusive Sans" pitchFamily="2" charset="0"/>
              </a:rPr>
              <a:t> |</a:t>
            </a:r>
          </a:p>
        </p:txBody>
      </p:sp>
    </p:spTree>
    <p:extLst>
      <p:ext uri="{BB962C8B-B14F-4D97-AF65-F5344CB8AC3E}">
        <p14:creationId xmlns:p14="http://schemas.microsoft.com/office/powerpoint/2010/main" val="43010912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gn off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D3E14-665F-EF25-CCD4-8CC8775EDAC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7599" y="2301992"/>
            <a:ext cx="9175487" cy="1418084"/>
          </a:xfrm>
        </p:spPr>
        <p:txBody>
          <a:bodyPr anchor="t" anchorCtr="0">
            <a:noAutofit/>
          </a:bodyPr>
          <a:lstStyle>
            <a:lvl1pPr algn="l">
              <a:defRPr sz="7000" b="1" i="0" spc="-150">
                <a:latin typeface="Inclusive Sans" pitchFamily="2" charset="0"/>
                <a:cs typeface="Inclusive Sans" pitchFamily="2" charset="0"/>
              </a:defRPr>
            </a:lvl1pPr>
          </a:lstStyle>
          <a:p>
            <a:r>
              <a:rPr lang="en-GB"/>
              <a:t>Thank you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470A26-3361-A503-0ED7-CD9E970F371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7600" y="3766458"/>
            <a:ext cx="6070409" cy="1657047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500" spc="0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Contact information</a:t>
            </a:r>
            <a:endParaRPr lang="en-US"/>
          </a:p>
        </p:txBody>
      </p:sp>
      <p:pic>
        <p:nvPicPr>
          <p:cNvPr id="4" name="Picture 3" descr="A blue and red numbers on a black background&#10;&#10;AI-generated content may be incorrect.">
            <a:extLst>
              <a:ext uri="{FF2B5EF4-FFF2-40B4-BE49-F238E27FC236}">
                <a16:creationId xmlns:a16="http://schemas.microsoft.com/office/drawing/2014/main" id="{466CFCF0-3C18-184C-680B-6BC3980598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29208" y="5485532"/>
            <a:ext cx="943067" cy="866976"/>
          </a:xfrm>
          <a:prstGeom prst="rect">
            <a:avLst/>
          </a:prstGeom>
        </p:spPr>
      </p:pic>
      <p:pic>
        <p:nvPicPr>
          <p:cNvPr id="7" name="Picture 6" descr="A red and black background&#10;&#10;AI-generated content may be incorrect.">
            <a:extLst>
              <a:ext uri="{FF2B5EF4-FFF2-40B4-BE49-F238E27FC236}">
                <a16:creationId xmlns:a16="http://schemas.microsoft.com/office/drawing/2014/main" id="{68AD74A1-E9D3-0010-BDBA-799C9878044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17083" y="0"/>
            <a:ext cx="4876800" cy="6858000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40AA57D3-3C06-AF0C-8519-BADB21E63663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2" t="12491" b="5297"/>
          <a:stretch>
            <a:fillRect/>
          </a:stretch>
        </p:blipFill>
        <p:spPr bwMode="auto">
          <a:xfrm>
            <a:off x="222172" y="23296"/>
            <a:ext cx="4910168" cy="1238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1192705-CCEB-531A-8415-E4BB3F4BE80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918" y="5377016"/>
            <a:ext cx="696665" cy="69666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EFA9408-FC44-5496-7A15-29FAEB22C8E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873" y="5541746"/>
            <a:ext cx="1122702" cy="34055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9754317-C1D5-B046-9BB9-07BD61847E5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927" y="5291791"/>
            <a:ext cx="1551621" cy="84046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4CB2A41-DDA5-5309-7080-3F941118179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524" y="5016911"/>
            <a:ext cx="1377291" cy="137729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D01612D-0AA4-9CA4-F921-2F52696197D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0139" y="5617517"/>
            <a:ext cx="1143260" cy="114326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8D44B00-9B0D-4A5B-BF0A-9966F743670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873" y="5625475"/>
            <a:ext cx="1184966" cy="118496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86607CD-84BB-2D43-2063-F285709CA16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0174" y="5919020"/>
            <a:ext cx="588016" cy="58801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6778509-1089-2E78-228F-A8284957D491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5" t="8541" r="3861" b="7311"/>
          <a:stretch>
            <a:fillRect/>
          </a:stretch>
        </p:blipFill>
        <p:spPr>
          <a:xfrm>
            <a:off x="290263" y="5923949"/>
            <a:ext cx="1137015" cy="588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077794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orient="horz" pos="3997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gn off slide - separate log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D3E14-665F-EF25-CCD4-8CC8775EDAC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7599" y="2301992"/>
            <a:ext cx="9175487" cy="1418084"/>
          </a:xfrm>
        </p:spPr>
        <p:txBody>
          <a:bodyPr anchor="t" anchorCtr="0">
            <a:noAutofit/>
          </a:bodyPr>
          <a:lstStyle>
            <a:lvl1pPr algn="l">
              <a:defRPr sz="7000" b="1" i="0" spc="-150">
                <a:latin typeface="Inclusive Sans" pitchFamily="2" charset="0"/>
                <a:cs typeface="Inclusive Sans" pitchFamily="2" charset="0"/>
              </a:defRPr>
            </a:lvl1pPr>
          </a:lstStyle>
          <a:p>
            <a:r>
              <a:rPr lang="en-GB"/>
              <a:t>Thank you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470A26-3361-A503-0ED7-CD9E970F371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7600" y="3766458"/>
            <a:ext cx="6070409" cy="1657047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500" spc="0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Contact information</a:t>
            </a:r>
            <a:endParaRPr lang="en-US"/>
          </a:p>
        </p:txBody>
      </p:sp>
      <p:pic>
        <p:nvPicPr>
          <p:cNvPr id="4" name="Picture 3" descr="A blue and red numbers on a black background&#10;&#10;AI-generated content may be incorrect.">
            <a:extLst>
              <a:ext uri="{FF2B5EF4-FFF2-40B4-BE49-F238E27FC236}">
                <a16:creationId xmlns:a16="http://schemas.microsoft.com/office/drawing/2014/main" id="{466CFCF0-3C18-184C-680B-6BC3980598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29208" y="5485532"/>
            <a:ext cx="943067" cy="866976"/>
          </a:xfrm>
          <a:prstGeom prst="rect">
            <a:avLst/>
          </a:prstGeom>
        </p:spPr>
      </p:pic>
      <p:pic>
        <p:nvPicPr>
          <p:cNvPr id="7" name="Picture 6" descr="A red and black background&#10;&#10;AI-generated content may be incorrect.">
            <a:extLst>
              <a:ext uri="{FF2B5EF4-FFF2-40B4-BE49-F238E27FC236}">
                <a16:creationId xmlns:a16="http://schemas.microsoft.com/office/drawing/2014/main" id="{68AD74A1-E9D3-0010-BDBA-799C9878044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17083" y="0"/>
            <a:ext cx="48768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01DD58B-BE24-796D-328D-60387E53D14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918" y="5377016"/>
            <a:ext cx="696665" cy="69666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B1D5EDB-4471-DA18-9051-0DBCBAD93C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873" y="5541746"/>
            <a:ext cx="1122702" cy="3405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EA98A3D-B918-6E12-D4C5-FB7E0A54512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927" y="5291791"/>
            <a:ext cx="1551621" cy="84046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5147007-C4A4-7E2F-5378-64B5C83EDEC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524" y="5016911"/>
            <a:ext cx="1377291" cy="137729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6C98483-38FB-1C49-7ADD-B7BAA4628806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0139" y="5617517"/>
            <a:ext cx="1143260" cy="114326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34A4408-0FE8-F552-3364-92F3F71562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873" y="5625475"/>
            <a:ext cx="1184966" cy="118496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7B990A3-2BB4-8B67-4CB5-337F6907003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0174" y="5919020"/>
            <a:ext cx="588016" cy="58801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4CAABE7-D426-9566-C3D6-A7D715CB59F4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5" t="8541" r="3861" b="7311"/>
          <a:stretch>
            <a:fillRect/>
          </a:stretch>
        </p:blipFill>
        <p:spPr>
          <a:xfrm>
            <a:off x="290263" y="5923949"/>
            <a:ext cx="1137015" cy="588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634261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orient="horz" pos="3997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51E7E-E412-32AF-DBE8-5E1E391F8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54AA2F-C4D7-B558-9B97-7C60523178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2506FD-9ED5-A10F-E86F-38904C998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0CE0E-4E11-4B4B-8B34-5E8CF59CB52D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2910E9-BCCB-5A1F-9720-198810569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Swap to Stop evaluation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0F87E0-5472-65F8-ED79-F62C204F7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0F102-9A92-4139-B1BC-B80E33804B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6500836"/>
      </p:ext>
    </p:extLst>
  </p:cSld>
  <p:clrMapOvr>
    <a:masterClrMapping/>
  </p:clrMapOvr>
  <p:hf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AD8DB-B261-447B-B2D1-26304D66C45F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Swap to Stop evaluation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879B3-3ACE-45DA-9357-806102D815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7456538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364D74-9AA3-4C33-6D41-D64CF7EAC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600" y="365125"/>
            <a:ext cx="10818541" cy="1325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EA4953-D1AD-E2D7-D752-E9B4B90B64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7600" y="1825625"/>
            <a:ext cx="10818540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A8E161-6C6E-2742-1699-7E49B1817E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87062" y="6408650"/>
            <a:ext cx="897337" cy="184666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r">
              <a:defRPr sz="1200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defRPr>
            </a:lvl1pPr>
          </a:lstStyle>
          <a:p>
            <a:fld id="{5E5A60D2-E0FE-D345-A8D4-0AC8EF13F9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F24DB5-939A-7013-29CC-9C6DD242B9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36694" y="6408651"/>
            <a:ext cx="4152540" cy="184666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200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defRPr>
            </a:lvl1pPr>
          </a:lstStyle>
          <a:p>
            <a:r>
              <a:rPr lang="en-US"/>
              <a:t>Swap to Stop evaluation</a:t>
            </a:r>
          </a:p>
        </p:txBody>
      </p:sp>
    </p:spTree>
    <p:extLst>
      <p:ext uri="{BB962C8B-B14F-4D97-AF65-F5344CB8AC3E}">
        <p14:creationId xmlns:p14="http://schemas.microsoft.com/office/powerpoint/2010/main" val="83697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5" r:id="rId2"/>
    <p:sldLayoutId id="2147483662" r:id="rId3"/>
    <p:sldLayoutId id="2147483676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4" r:id="rId15"/>
    <p:sldLayoutId id="2147483673" r:id="rId16"/>
    <p:sldLayoutId id="2147483677" r:id="rId17"/>
    <p:sldLayoutId id="2147483678" r:id="rId1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Inclusive Sans" pitchFamily="2" charset="0"/>
          <a:ea typeface="+mj-ea"/>
          <a:cs typeface="Inclusive Sans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6"/>
          </a:solidFill>
          <a:latin typeface="Inclusive Sans" pitchFamily="2" charset="0"/>
          <a:ea typeface="+mn-ea"/>
          <a:cs typeface="Inclusive Sans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6"/>
          </a:solidFill>
          <a:latin typeface="Inclusive Sans" pitchFamily="2" charset="0"/>
          <a:ea typeface="+mn-ea"/>
          <a:cs typeface="Inclusive Sans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–"/>
        <a:defRPr sz="2000" kern="1200">
          <a:solidFill>
            <a:schemeClr val="accent6"/>
          </a:solidFill>
          <a:latin typeface="Inclusive Sans" pitchFamily="2" charset="0"/>
          <a:ea typeface="+mn-ea"/>
          <a:cs typeface="Inclusive Sans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Inclusive Sans" pitchFamily="2" charset="0"/>
          <a:ea typeface="+mn-ea"/>
          <a:cs typeface="Inclusive Sans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Inclusive Sans" pitchFamily="2" charset="0"/>
          <a:ea typeface="+mn-ea"/>
          <a:cs typeface="Inclusive Sans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11/add.14656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s://www.nice.org.uk/guidance/ng209" TargetMode="External"/><Relationship Id="rId5" Type="http://schemas.openxmlformats.org/officeDocument/2006/relationships/hyperlink" Target="https://doi.org/10.1002/14651858.CD010216.pub8" TargetMode="External"/><Relationship Id="rId4" Type="http://schemas.openxmlformats.org/officeDocument/2006/relationships/hyperlink" Target="https://digital.nhs.uk/data-and-information/publications/statistical/statistics-on-nhs-stop-smoking-services-in-england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kclpure.kcl.ac.uk/ws/portalfiles/portal/390540538/NIHR_PRU_Swap_to_Stop_Evaluation.pdf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7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11/add.70332" TargetMode="External"/><Relationship Id="rId7" Type="http://schemas.openxmlformats.org/officeDocument/2006/relationships/image" Target="../media/image37.jpg"/><Relationship Id="rId2" Type="http://schemas.openxmlformats.org/officeDocument/2006/relationships/hyperlink" Target="https://doi.org/10.1093/ntr/ntag077" TargetMode="Externa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doi.org/10.1186/s12889-026-28769-0" TargetMode="External"/><Relationship Id="rId5" Type="http://schemas.openxmlformats.org/officeDocument/2006/relationships/hyperlink" Target="https://osf.io/bzex2/" TargetMode="External"/><Relationship Id="rId4" Type="http://schemas.openxmlformats.org/officeDocument/2006/relationships/hyperlink" Target="https://doi.org/10.1111/add.7046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31A8FC-AA9F-E07B-FF7C-D8851EA873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726CC9A8-22E8-411C-64AD-6DA72A6B21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1875" y="1940024"/>
            <a:ext cx="6070409" cy="1238693"/>
          </a:xfrm>
        </p:spPr>
        <p:txBody>
          <a:bodyPr/>
          <a:lstStyle/>
          <a:p>
            <a:r>
              <a:rPr lang="en-US" dirty="0"/>
              <a:t>Swap to Stop Evaluation – selected findings 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4685170-4A27-4A1E-9A06-7BE8BB6995F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21875" y="1209610"/>
            <a:ext cx="4357698" cy="422405"/>
          </a:xfrm>
        </p:spPr>
        <p:txBody>
          <a:bodyPr/>
          <a:lstStyle/>
          <a:p>
            <a:r>
              <a:rPr lang="en-GB"/>
              <a:t>Policy Research Unit in Addictions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1C87DCEB-BAD0-576F-895A-DB7DD0675F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1875" y="3953092"/>
            <a:ext cx="6070409" cy="866977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>
                <a:latin typeface="Inclusive Sans"/>
                <a:cs typeface="Inclusive Sans"/>
              </a:rPr>
              <a:t>Professor Leonie Brose</a:t>
            </a:r>
          </a:p>
          <a:p>
            <a:r>
              <a:rPr lang="en-US" dirty="0">
                <a:latin typeface="Inclusive Sans"/>
                <a:cs typeface="Inclusive Sans"/>
              </a:rPr>
              <a:t>October 2028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2292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6E2CB4-05A6-5CE3-DC0C-014C99013C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4D862-7848-3E16-C317-176F9B8AB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Background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69D214-7E62-29A3-B680-4A82B80A0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5A60D2-E0FE-D345-A8D4-0AC8EF13F9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C285E"/>
                </a:solidFill>
                <a:effectLst/>
                <a:uLnTx/>
                <a:uFillTx/>
                <a:latin typeface="Inclusive Sans" pitchFamily="2" charset="0"/>
                <a:ea typeface="+mn-ea"/>
                <a:cs typeface="Inclusive Sans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1C285E"/>
              </a:solidFill>
              <a:effectLst/>
              <a:uLnTx/>
              <a:uFillTx/>
              <a:latin typeface="Inclusive Sans" pitchFamily="2" charset="0"/>
              <a:ea typeface="+mn-ea"/>
              <a:cs typeface="Inclusive Sans" pitchFamily="2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DB4AC4-595A-D5D1-8798-4194E5C3A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Swap to Stop evaluation</a:t>
            </a:r>
          </a:p>
        </p:txBody>
      </p:sp>
    </p:spTree>
    <p:extLst>
      <p:ext uri="{BB962C8B-B14F-4D97-AF65-F5344CB8AC3E}">
        <p14:creationId xmlns:p14="http://schemas.microsoft.com/office/powerpoint/2010/main" val="2399279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B2544-E7B7-7C1C-6811-A34FDC6B7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/>
              <a:t>Vapes (e-cigarettes) for smoking cessation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FF3B57-74D8-C96F-341E-3D6F57BBDF36}"/>
              </a:ext>
            </a:extLst>
          </p:cNvPr>
          <p:cNvSpPr txBox="1"/>
          <p:nvPr/>
        </p:nvSpPr>
        <p:spPr>
          <a:xfrm>
            <a:off x="1161826" y="5688449"/>
            <a:ext cx="1072417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rabicPeriod"/>
              <a:defRPr/>
            </a:pPr>
            <a:r>
              <a:rPr lang="en-GB" sz="1400" dirty="0">
                <a:latin typeface="Aptos" panose="020B0004020202020204" pitchFamily="34" charset="0"/>
              </a:rPr>
              <a:t>Jackson et al (2019) </a:t>
            </a:r>
            <a:r>
              <a:rPr lang="da-DK" sz="1400" dirty="0">
                <a:latin typeface="Aptos" panose="020B0004020202020204" pitchFamily="34" charset="0"/>
                <a:hlinkClick r:id="rId3"/>
              </a:rPr>
              <a:t>https://doi.org/</a:t>
            </a:r>
            <a:r>
              <a:rPr lang="en-GB" sz="1400" dirty="0">
                <a:latin typeface="Aptos" panose="020B0004020202020204" pitchFamily="34" charset="0"/>
                <a:hlinkClick r:id="rId3"/>
              </a:rPr>
              <a:t>10.1111/add.14656</a:t>
            </a:r>
            <a:r>
              <a:rPr lang="en-GB" sz="1400" dirty="0">
                <a:latin typeface="Aptos" panose="020B0004020202020204" pitchFamily="34" charset="0"/>
              </a:rPr>
              <a:t> 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en-GB" sz="1400" dirty="0">
                <a:latin typeface="Aptos" panose="020B0004020202020204" pitchFamily="34" charset="0"/>
              </a:rPr>
              <a:t>NHS Digital (2025) </a:t>
            </a:r>
            <a:r>
              <a:rPr lang="en-GB" sz="1400" dirty="0">
                <a:latin typeface="Aptos" panose="020B0004020202020204" pitchFamily="34" charset="0"/>
                <a:hlinkClick r:id="rId4"/>
              </a:rPr>
              <a:t>https://digital.nhs.uk/data-and-information/publications/statistical/statistics-on-nhs-stop-smoking-services-in-england</a:t>
            </a:r>
            <a:endParaRPr lang="en-GB" sz="1400" dirty="0">
              <a:latin typeface="Aptos" panose="020B0004020202020204" pitchFamily="34" charset="0"/>
            </a:endParaRP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da-DK" sz="1400" dirty="0">
                <a:latin typeface="Aptos" panose="020B0004020202020204" pitchFamily="34" charset="0"/>
              </a:rPr>
              <a:t>Lindson et al (2024) </a:t>
            </a:r>
            <a:r>
              <a:rPr lang="da-DK" sz="1400" dirty="0">
                <a:latin typeface="Aptos" panose="020B0004020202020204" pitchFamily="34" charset="0"/>
                <a:hlinkClick r:id="rId5"/>
              </a:rPr>
              <a:t>https://doi.org/10.1002/14651858.CD010216.pub8</a:t>
            </a:r>
            <a:r>
              <a:rPr lang="da-DK" sz="1400" dirty="0">
                <a:latin typeface="Aptos" panose="020B0004020202020204" pitchFamily="34" charset="0"/>
              </a:rPr>
              <a:t> </a:t>
            </a:r>
            <a:endParaRPr lang="en-GB" sz="1400" dirty="0">
              <a:latin typeface="Aptos" panose="020B0004020202020204" pitchFamily="34" charset="0"/>
            </a:endParaRP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en-GB" sz="1400" dirty="0">
                <a:latin typeface="Aptos" panose="020B0004020202020204" pitchFamily="34" charset="0"/>
                <a:hlinkClick r:id="rId6"/>
              </a:rPr>
              <a:t>https://www.nice.org.uk/guidance/ng209</a:t>
            </a:r>
            <a:r>
              <a:rPr lang="en-GB" sz="1400" dirty="0">
                <a:latin typeface="Aptos" panose="020B0004020202020204" pitchFamily="34" charset="0"/>
              </a:rPr>
              <a:t>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DB5D76-C2FB-366E-80EE-B0D7826E11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A60D2-E0FE-D345-A8D4-0AC8EF13F903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8064728D-4728-708B-5DAD-7CAEB119E2C6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/>
        <p:txBody>
          <a:bodyPr/>
          <a:lstStyle/>
          <a:p>
            <a:pPr lvl="0"/>
            <a:r>
              <a:rPr lang="en-GB" dirty="0"/>
              <a:t>Vapes</a:t>
            </a:r>
          </a:p>
          <a:p>
            <a:pPr lvl="1"/>
            <a:r>
              <a:rPr lang="en-GB" dirty="0"/>
              <a:t>Work better than NRT</a:t>
            </a:r>
          </a:p>
          <a:p>
            <a:pPr lvl="1"/>
            <a:r>
              <a:rPr lang="en-GB" dirty="0"/>
              <a:t>Are similarly effective as prescription med but used much more often, so help more people stop smoking</a:t>
            </a:r>
          </a:p>
          <a:p>
            <a:pPr lvl="0"/>
            <a:r>
              <a:rPr lang="en-GB" dirty="0"/>
              <a:t>NICE guideline NG209 </a:t>
            </a:r>
          </a:p>
          <a:p>
            <a:pPr lvl="1"/>
            <a:r>
              <a:rPr lang="en-GB" dirty="0"/>
              <a:t>Ensure vapes accessible to adults who smoke</a:t>
            </a:r>
          </a:p>
          <a:p>
            <a:pPr lvl="1"/>
            <a:r>
              <a:rPr lang="en-GB" dirty="0"/>
              <a:t>Advise vapes among the options more likely to result in success</a:t>
            </a:r>
          </a:p>
        </p:txBody>
      </p:sp>
    </p:spTree>
    <p:extLst>
      <p:ext uri="{BB962C8B-B14F-4D97-AF65-F5344CB8AC3E}">
        <p14:creationId xmlns:p14="http://schemas.microsoft.com/office/powerpoint/2010/main" val="3474301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4A43F-541F-DCD5-E1FA-432D05EA3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151" y="365125"/>
            <a:ext cx="11287124" cy="1006475"/>
          </a:xfrm>
        </p:spPr>
        <p:txBody>
          <a:bodyPr>
            <a:normAutofit/>
          </a:bodyPr>
          <a:lstStyle/>
          <a:p>
            <a:r>
              <a:rPr lang="en-GB" sz="3600"/>
              <a:t>Swap to stop scheme to support smoking cessation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06D7F0E-BEE0-0972-864F-1570CB4BC62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2426702"/>
              </p:ext>
            </p:extLst>
          </p:nvPr>
        </p:nvGraphicFramePr>
        <p:xfrm>
          <a:off x="838200" y="1371600"/>
          <a:ext cx="10515600" cy="4805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BE7AE5-BE76-6E46-8487-ACBF66819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0F102-9A92-4139-B1BC-B80E33804B53}" type="slidenum">
              <a:rPr lang="en-GB" smtClean="0"/>
              <a:t>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B379AD-6844-CCDA-8AD0-7BB185610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Swap to Stop evaluation</a:t>
            </a:r>
          </a:p>
        </p:txBody>
      </p:sp>
    </p:spTree>
    <p:extLst>
      <p:ext uri="{BB962C8B-B14F-4D97-AF65-F5344CB8AC3E}">
        <p14:creationId xmlns:p14="http://schemas.microsoft.com/office/powerpoint/2010/main" val="3015308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46AAC-1B21-5D67-F842-B33F52C9C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E7488-14CB-5956-D7B7-3D1026DB6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Findings – Process</a:t>
            </a:r>
            <a:br>
              <a:rPr lang="en-US" dirty="0"/>
            </a:br>
            <a:r>
              <a:rPr lang="en-GB" b="0" dirty="0"/>
              <a:t>How was Swap to Stop implemented?</a:t>
            </a:r>
            <a:endParaRPr lang="en-US" b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122C48-98A3-4E69-90F4-325D20798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5A60D2-E0FE-D345-A8D4-0AC8EF13F9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C285E"/>
                </a:solidFill>
                <a:effectLst/>
                <a:uLnTx/>
                <a:uFillTx/>
                <a:latin typeface="Inclusive Sans" pitchFamily="2" charset="0"/>
                <a:ea typeface="+mn-ea"/>
                <a:cs typeface="Inclusive Sans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1C285E"/>
              </a:solidFill>
              <a:effectLst/>
              <a:uLnTx/>
              <a:uFillTx/>
              <a:latin typeface="Inclusive Sans" pitchFamily="2" charset="0"/>
              <a:ea typeface="+mn-ea"/>
              <a:cs typeface="Inclusive Sans" pitchFamily="2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EE08395-2CEB-D62B-F664-6F1E1BB6F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Swap to Stop evaluation</a:t>
            </a:r>
          </a:p>
        </p:txBody>
      </p:sp>
    </p:spTree>
    <p:extLst>
      <p:ext uri="{BB962C8B-B14F-4D97-AF65-F5344CB8AC3E}">
        <p14:creationId xmlns:p14="http://schemas.microsoft.com/office/powerpoint/2010/main" val="1649226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A08EF-5142-477D-1C56-F89466BB4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Methods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4F62CA3-4ECA-201B-CC08-737D36FF9CA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A60D2-E0FE-D345-A8D4-0AC8EF13F903}" type="slidenum">
              <a:rPr lang="en-US" smtClean="0"/>
              <a:pPr/>
              <a:t>6</a:t>
            </a:fld>
            <a:endParaRPr lang="en-US"/>
          </a:p>
        </p:txBody>
      </p:sp>
      <p:graphicFrame>
        <p:nvGraphicFramePr>
          <p:cNvPr id="30" name="Diagram 29">
            <a:extLst>
              <a:ext uri="{FF2B5EF4-FFF2-40B4-BE49-F238E27FC236}">
                <a16:creationId xmlns:a16="http://schemas.microsoft.com/office/drawing/2014/main" id="{1915BEA8-8BA7-37F6-DCB0-FF4A57BAAC0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56518382"/>
              </p:ext>
            </p:extLst>
          </p:nvPr>
        </p:nvGraphicFramePr>
        <p:xfrm>
          <a:off x="339465" y="1306063"/>
          <a:ext cx="11523252" cy="51103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E7DB27-E230-C621-9BCC-73D62BC37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Swap to Stop evaluation</a:t>
            </a:r>
          </a:p>
        </p:txBody>
      </p:sp>
    </p:spTree>
    <p:extLst>
      <p:ext uri="{BB962C8B-B14F-4D97-AF65-F5344CB8AC3E}">
        <p14:creationId xmlns:p14="http://schemas.microsoft.com/office/powerpoint/2010/main" val="30277065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CACB8-9113-A8DB-6D80-D22478E5E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600" y="309145"/>
            <a:ext cx="10818541" cy="526055"/>
          </a:xfrm>
        </p:spPr>
        <p:txBody>
          <a:bodyPr>
            <a:normAutofit fontScale="90000"/>
          </a:bodyPr>
          <a:lstStyle/>
          <a:p>
            <a:r>
              <a:rPr lang="en-GB"/>
              <a:t>How did commissioners and staff experience the set up and implementation of Swap to Stop?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24CB4C5-973D-5105-580A-2E78497355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A60D2-E0FE-D345-A8D4-0AC8EF13F903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507B32-27EA-3DFB-B70C-5A844E663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Swap to Stop evaluation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87AB4D-D97F-85C8-933F-DA247AB179A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GB" sz="1800" dirty="0"/>
              <a:t>Ambitious national vision and alignment with smoking policy</a:t>
            </a:r>
          </a:p>
          <a:p>
            <a:r>
              <a:rPr lang="en-GB" sz="1800" dirty="0"/>
              <a:t>Existing infrastructure (where available) facilitated implementation</a:t>
            </a:r>
          </a:p>
          <a:p>
            <a:r>
              <a:rPr lang="en-GB" sz="1800" dirty="0"/>
              <a:t>Rapid implementation created challenges</a:t>
            </a:r>
          </a:p>
          <a:p>
            <a:r>
              <a:rPr lang="en-GB" sz="1800" dirty="0"/>
              <a:t>Trusted central procurement platform</a:t>
            </a:r>
          </a:p>
          <a:p>
            <a:r>
              <a:rPr lang="en-GB" sz="1800" dirty="0"/>
              <a:t>Flexible delivery mechanisms</a:t>
            </a:r>
          </a:p>
          <a:p>
            <a:endParaRPr lang="en-GB" sz="1800" dirty="0"/>
          </a:p>
          <a:p>
            <a:endParaRPr lang="en-GB" sz="1800" dirty="0"/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F08F4953-2397-50CB-B483-9179CFE6606A}"/>
              </a:ext>
            </a:extLst>
          </p:cNvPr>
          <p:cNvSpPr/>
          <p:nvPr/>
        </p:nvSpPr>
        <p:spPr>
          <a:xfrm>
            <a:off x="4512788" y="4637730"/>
            <a:ext cx="3940864" cy="1410071"/>
          </a:xfrm>
          <a:prstGeom prst="wedgeRoundRectCallout">
            <a:avLst>
              <a:gd name="adj1" fmla="val -63297"/>
              <a:gd name="adj2" fmla="val -40969"/>
              <a:gd name="adj3" fmla="val 16667"/>
            </a:avLst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GB" i="1" dirty="0"/>
              <a:t>“…building the plane on the runway and screwing on the fuselage in midair…”</a:t>
            </a:r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DD9EF7E1-DC13-F8A2-2DBC-A58DD58AF267}"/>
              </a:ext>
            </a:extLst>
          </p:cNvPr>
          <p:cNvSpPr/>
          <p:nvPr/>
        </p:nvSpPr>
        <p:spPr>
          <a:xfrm>
            <a:off x="8109584" y="2911393"/>
            <a:ext cx="3842161" cy="1946013"/>
          </a:xfrm>
          <a:prstGeom prst="wedgeRoundRectCallout">
            <a:avLst>
              <a:gd name="adj1" fmla="val -63297"/>
              <a:gd name="adj2" fmla="val -40969"/>
              <a:gd name="adj3" fmla="val 16667"/>
            </a:avLst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i="1" dirty="0">
                <a:latin typeface="Aptos"/>
                <a:cs typeface="Inclusive Sans"/>
              </a:rPr>
              <a:t>"Like people were left to their own devices and I can understand you want innovation, but at the same time then there didn't seem to be any major guidance like actually if we're spending and investing so much resource.</a:t>
            </a:r>
            <a:r>
              <a:rPr lang="en-US" dirty="0">
                <a:latin typeface="Aptos"/>
                <a:cs typeface="Inclusive Sans"/>
              </a:rPr>
              <a:t>”</a:t>
            </a:r>
            <a:endParaRPr lang="en-GB" sz="1600" i="1" dirty="0">
              <a:latin typeface="Aptos"/>
              <a:cs typeface="Inclusive San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9FB877-FBCF-E916-9EAA-65A85E3C2990}"/>
              </a:ext>
            </a:extLst>
          </p:cNvPr>
          <p:cNvSpPr txBox="1"/>
          <p:nvPr/>
        </p:nvSpPr>
        <p:spPr>
          <a:xfrm>
            <a:off x="9144897" y="6347094"/>
            <a:ext cx="22797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400" kern="100" dirty="0">
                <a:solidFill>
                  <a:srgbClr val="1C285E"/>
                </a:solidFill>
                <a:effectLst/>
                <a:latin typeface="Inclusive Sans"/>
                <a:ea typeface="Aptos" panose="020B0004020202020204" pitchFamily="34" charset="0"/>
                <a:cs typeface="Inclusive Sans"/>
              </a:rPr>
              <a:t>Sawyer et al, in prep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432440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81CC5-F170-4838-CCA5-60AD34743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Uptake and proposed delivery 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2BDD7B-1CAE-05FB-48F1-9518DE8341A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A60D2-E0FE-D345-A8D4-0AC8EF13F903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ED73647-A386-F032-D37C-1DCA3AAD5F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6870" y="1616779"/>
            <a:ext cx="5718544" cy="479187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29385F3-85B1-968B-B6DC-BB7D48CBC22C}"/>
              </a:ext>
            </a:extLst>
          </p:cNvPr>
          <p:cNvSpPr txBox="1"/>
          <p:nvPr/>
        </p:nvSpPr>
        <p:spPr>
          <a:xfrm>
            <a:off x="341844" y="2021730"/>
            <a:ext cx="6091229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lnSpc>
                <a:spcPct val="100000"/>
              </a:lnSpc>
              <a:buFont typeface="Arial"/>
              <a:buChar char="•"/>
            </a:pPr>
            <a:r>
              <a:rPr lang="en-GB" dirty="0"/>
              <a:t>Government support encouraged LAs’ participation, the process was easy, concerns about short-term funding led to rushed applications</a:t>
            </a:r>
            <a:endParaRPr lang="en-US" dirty="0"/>
          </a:p>
          <a:p>
            <a:pPr marL="285750" indent="-285750">
              <a:lnSpc>
                <a:spcPct val="100000"/>
              </a:lnSpc>
              <a:buFont typeface="Arial"/>
              <a:buChar char="•"/>
            </a:pPr>
            <a:r>
              <a:rPr lang="en-GB" dirty="0"/>
              <a:t>Areas often submitted multiple bids, starting small, scaling up, demand sometimes misjudged</a:t>
            </a:r>
            <a:endParaRPr lang="en-US" dirty="0"/>
          </a:p>
          <a:p>
            <a:pPr marL="285750" indent="-285750">
              <a:lnSpc>
                <a:spcPct val="100000"/>
              </a:lnSpc>
              <a:buFont typeface="Arial"/>
              <a:buChar char="•"/>
            </a:pPr>
            <a:r>
              <a:rPr lang="en-GB" dirty="0"/>
              <a:t>Lack of national communications led to some cautious, inconsistent promotion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112985-030A-D350-E0B5-2930F9F3A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Swap to Stop evaluation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53EECA-F96F-9E04-DE43-3B5E6ED0486D}"/>
              </a:ext>
            </a:extLst>
          </p:cNvPr>
          <p:cNvSpPr txBox="1"/>
          <p:nvPr/>
        </p:nvSpPr>
        <p:spPr>
          <a:xfrm>
            <a:off x="8688857" y="6239373"/>
            <a:ext cx="254687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400" kern="100" dirty="0">
                <a:solidFill>
                  <a:srgbClr val="1C285E"/>
                </a:solidFill>
                <a:effectLst/>
                <a:latin typeface="Inclusive Sans"/>
                <a:ea typeface="Aptos" panose="020B0004020202020204" pitchFamily="34" charset="0"/>
                <a:cs typeface="Inclusive Sans"/>
              </a:rPr>
              <a:t>Sawyer et al, in prep; Moore et al, 2026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33103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DEE1DB-472D-A79D-1D4D-E07AE8C62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CE9217B-19BF-2649-F96C-624F64FC8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600" y="441802"/>
            <a:ext cx="10818541" cy="526055"/>
          </a:xfrm>
        </p:spPr>
        <p:txBody>
          <a:bodyPr/>
          <a:lstStyle/>
          <a:p>
            <a:r>
              <a:rPr lang="en-GB" dirty="0"/>
              <a:t>Awareness, participation and interest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8AD7A0F-DA74-5816-AC76-863885291F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00" y="1417207"/>
            <a:ext cx="6610923" cy="499144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EB8780B-AC65-D205-E128-11CB437F1A5B}"/>
              </a:ext>
            </a:extLst>
          </p:cNvPr>
          <p:cNvSpPr txBox="1"/>
          <p:nvPr/>
        </p:nvSpPr>
        <p:spPr>
          <a:xfrm>
            <a:off x="7118523" y="1417207"/>
            <a:ext cx="4801120" cy="522194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16800" indent="-316800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6"/>
                </a:solidFill>
              </a:rPr>
              <a:t>Level of awareness reported in surveys not high enough to reach 1 in 5 of all who smoke</a:t>
            </a:r>
          </a:p>
          <a:p>
            <a:pPr marL="316800" indent="-316800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6"/>
                </a:solidFill>
              </a:rPr>
              <a:t>Higher awareness among those more dependent on smoking and higher use of vapes for smoking cessation indicate some success in reaching the target population</a:t>
            </a:r>
          </a:p>
          <a:p>
            <a:pPr marL="316800" indent="-316800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6"/>
                </a:solidFill>
              </a:rPr>
              <a:t>Household surveys miss many people experiencing disadvantage</a:t>
            </a:r>
          </a:p>
          <a:p>
            <a:pPr marL="316800" indent="-316800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6"/>
                </a:solidFill>
              </a:rPr>
              <a:t>Additional efforts needed to increase awareness among priority groups experiencing more disadvantages</a:t>
            </a:r>
            <a:endParaRPr lang="en-US" sz="2000" dirty="0">
              <a:cs typeface="Inclusive Sans"/>
            </a:endParaRPr>
          </a:p>
          <a:p>
            <a:pPr algn="r"/>
            <a:r>
              <a:rPr lang="en-US" dirty="0"/>
              <a:t>Skumlien et al, 2026</a:t>
            </a:r>
            <a:endParaRPr lang="en-GB" dirty="0">
              <a:cs typeface="Inclusive Sans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1186859-EEA8-12FF-F8D4-ED0F7D465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Swap to Stop evaluation</a:t>
            </a:r>
          </a:p>
        </p:txBody>
      </p:sp>
    </p:spTree>
    <p:extLst>
      <p:ext uri="{BB962C8B-B14F-4D97-AF65-F5344CB8AC3E}">
        <p14:creationId xmlns:p14="http://schemas.microsoft.com/office/powerpoint/2010/main" val="993026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A2E34-F912-AB49-DCD0-99051C4DC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Reaching priority populations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DA1EDF3-A3DF-93DC-C997-E13B991ED65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A60D2-E0FE-D345-A8D4-0AC8EF13F903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12A960-5B56-6A82-4D60-4367E201A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Swap to Stop evaluation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61071DE-BF81-910B-B641-9F269ACD6ED1}"/>
              </a:ext>
            </a:extLst>
          </p:cNvPr>
          <p:cNvSpPr txBox="1"/>
          <p:nvPr/>
        </p:nvSpPr>
        <p:spPr>
          <a:xfrm>
            <a:off x="0" y="1387988"/>
            <a:ext cx="7315200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000"/>
              </a:spcAft>
              <a:buNone/>
            </a:pPr>
            <a:r>
              <a:rPr lang="en-GB" sz="1400" kern="100" dirty="0">
                <a:solidFill>
                  <a:srgbClr val="1C285E"/>
                </a:solidFill>
                <a:effectLst/>
                <a:latin typeface="Inclusive Sans"/>
                <a:ea typeface="Aptos" panose="020B0004020202020204" pitchFamily="34" charset="0"/>
                <a:cs typeface="Inclusive Sans"/>
              </a:rPr>
              <a:t>Percentage of 115 applications planning ‘specific’ services (only available to certain populations) or ‘targeted’ services (accessible to all but with stated focus)</a:t>
            </a:r>
            <a:endParaRPr lang="en-GB" sz="1400" kern="100" dirty="0">
              <a:solidFill>
                <a:schemeClr val="accent6"/>
              </a:solidFill>
              <a:latin typeface="Inclusive Sans"/>
              <a:ea typeface="Aptos" panose="020B0004020202020204" pitchFamily="34" charset="0"/>
              <a:cs typeface="Inclusive San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EE74279-5558-C6C7-6A17-141B195B3C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32827"/>
            <a:ext cx="6157993" cy="492517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190C730-A534-F803-C6C9-65B8824230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7993" y="2721685"/>
            <a:ext cx="5982149" cy="340975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78FB3E0-7C22-D44F-A962-A8AD738781E8}"/>
              </a:ext>
            </a:extLst>
          </p:cNvPr>
          <p:cNvSpPr txBox="1"/>
          <p:nvPr/>
        </p:nvSpPr>
        <p:spPr>
          <a:xfrm>
            <a:off x="8688857" y="6384814"/>
            <a:ext cx="254687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400" kern="100" dirty="0">
                <a:solidFill>
                  <a:srgbClr val="1C285E"/>
                </a:solidFill>
                <a:effectLst/>
                <a:latin typeface="Inclusive Sans"/>
                <a:ea typeface="Aptos" panose="020B0004020202020204" pitchFamily="34" charset="0"/>
                <a:cs typeface="Inclusive Sans"/>
              </a:rPr>
              <a:t>Moore et al, 2026</a:t>
            </a:r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8B11525-BA73-92DA-9B8F-628DADEE9B2A}"/>
              </a:ext>
            </a:extLst>
          </p:cNvPr>
          <p:cNvSpPr txBox="1"/>
          <p:nvPr/>
        </p:nvSpPr>
        <p:spPr>
          <a:xfrm>
            <a:off x="6407972" y="2259812"/>
            <a:ext cx="4691062" cy="30777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000"/>
              </a:spcAft>
              <a:buNone/>
            </a:pPr>
            <a:r>
              <a:rPr lang="en-GB" sz="1400" kern="100" dirty="0">
                <a:solidFill>
                  <a:srgbClr val="1C285E"/>
                </a:solidFill>
                <a:effectLst/>
                <a:latin typeface="Inclusive Sans"/>
                <a:ea typeface="Aptos" panose="020B0004020202020204" pitchFamily="34" charset="0"/>
                <a:cs typeface="Inclusive Sans"/>
              </a:rPr>
              <a:t>Planned delivery routes (early-</a:t>
            </a:r>
            <a:r>
              <a:rPr lang="en-GB" sz="1400" kern="100" dirty="0" err="1">
                <a:solidFill>
                  <a:srgbClr val="1C285E"/>
                </a:solidFill>
                <a:effectLst/>
                <a:latin typeface="Inclusive Sans"/>
                <a:ea typeface="Aptos" panose="020B0004020202020204" pitchFamily="34" charset="0"/>
                <a:cs typeface="Inclusive Sans"/>
              </a:rPr>
              <a:t>ish</a:t>
            </a:r>
            <a:r>
              <a:rPr lang="en-GB" sz="1400" kern="100" dirty="0">
                <a:solidFill>
                  <a:srgbClr val="1C285E"/>
                </a:solidFill>
                <a:effectLst/>
                <a:latin typeface="Inclusive Sans"/>
                <a:ea typeface="Aptos" panose="020B0004020202020204" pitchFamily="34" charset="0"/>
                <a:cs typeface="Inclusive Sans"/>
              </a:rPr>
              <a:t> applications)</a:t>
            </a:r>
            <a:endParaRPr lang="en-GB" sz="1400" kern="100" dirty="0">
              <a:solidFill>
                <a:schemeClr val="accent6"/>
              </a:solidFill>
              <a:latin typeface="Inclusive Sans"/>
              <a:ea typeface="Aptos" panose="020B0004020202020204" pitchFamily="34" charset="0"/>
              <a:cs typeface="Inclusive Sans"/>
            </a:endParaRPr>
          </a:p>
        </p:txBody>
      </p:sp>
    </p:spTree>
    <p:extLst>
      <p:ext uri="{BB962C8B-B14F-4D97-AF65-F5344CB8AC3E}">
        <p14:creationId xmlns:p14="http://schemas.microsoft.com/office/powerpoint/2010/main" val="25833097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59728-651D-FB1E-A248-D878D5F37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Views on type and length of support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A95FF70-9B74-AE38-419D-FA9884DC2F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A60D2-E0FE-D345-A8D4-0AC8EF13F903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4DF0C2-094F-4E9C-E58C-2B8773AFE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Swap to Stop evaluation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5983D7-CE21-3123-3F97-7A9B3C227B0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42278" y="1682885"/>
            <a:ext cx="9843247" cy="3735421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GB" dirty="0"/>
              <a:t>Overall, Swap to Stop was delivered as a package combining free vape provision with behavioural support, often for 12 weeks</a:t>
            </a:r>
          </a:p>
          <a:p>
            <a:pPr>
              <a:spcBef>
                <a:spcPts val="0"/>
              </a:spcBef>
            </a:pPr>
            <a:r>
              <a:rPr lang="en-GB" dirty="0"/>
              <a:t>Well received by service users, with high perceived helpfulness and acceptability of devices. </a:t>
            </a:r>
          </a:p>
          <a:p>
            <a:pPr>
              <a:spcBef>
                <a:spcPts val="0"/>
              </a:spcBef>
            </a:pPr>
            <a:r>
              <a:rPr lang="en-GB" dirty="0"/>
              <a:t>Flexibility in device choice and delivery supported engagement and transition from smoking. </a:t>
            </a:r>
          </a:p>
          <a:p>
            <a:pPr>
              <a:spcBef>
                <a:spcPts val="0"/>
              </a:spcBef>
            </a:pPr>
            <a:r>
              <a:rPr lang="en-GB" dirty="0"/>
              <a:t>Views on the optimal duration of support varied, reflecting a balance between resource constraints and the need for sustained, tailored support, particularly for individuals with higher dependence or more complex needs.</a:t>
            </a:r>
          </a:p>
          <a:p>
            <a:pPr>
              <a:spcBef>
                <a:spcPts val="0"/>
              </a:spcBef>
            </a:pP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8A4928-50BF-3122-59AF-2BF5F5F6A3B3}"/>
              </a:ext>
            </a:extLst>
          </p:cNvPr>
          <p:cNvSpPr txBox="1"/>
          <p:nvPr/>
        </p:nvSpPr>
        <p:spPr>
          <a:xfrm>
            <a:off x="9144897" y="6347094"/>
            <a:ext cx="22797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400" kern="100" dirty="0">
                <a:solidFill>
                  <a:srgbClr val="1C285E"/>
                </a:solidFill>
                <a:effectLst/>
                <a:latin typeface="Inclusive Sans"/>
                <a:ea typeface="Aptos" panose="020B0004020202020204" pitchFamily="34" charset="0"/>
                <a:cs typeface="Inclusive Sans"/>
              </a:rPr>
              <a:t>Sawyer et al, in prep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98225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8870D-E033-58D6-41A1-9571348A5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600" y="473187"/>
            <a:ext cx="10818541" cy="609656"/>
          </a:xfrm>
        </p:spPr>
        <p:txBody>
          <a:bodyPr anchor="t">
            <a:normAutofit/>
          </a:bodyPr>
          <a:lstStyle/>
          <a:p>
            <a:r>
              <a:rPr lang="en-GB"/>
              <a:t>Staff training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43E244-65FA-91D9-3F80-02414D23D73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787062" y="6408650"/>
            <a:ext cx="897337" cy="184666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5E5A60D2-E0FE-D345-A8D4-0AC8EF13F903}" type="slidenum">
              <a:rPr lang="en-US" smtClean="0"/>
              <a:pPr>
                <a:spcAft>
                  <a:spcPts val="600"/>
                </a:spcAft>
              </a:pPr>
              <a:t>12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81E0CB-F61F-6271-95E8-3D9CF9652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36694" y="6408651"/>
            <a:ext cx="4152540" cy="184666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Swap to Stop evaluation</a:t>
            </a:r>
          </a:p>
        </p:txBody>
      </p:sp>
      <p:graphicFrame>
        <p:nvGraphicFramePr>
          <p:cNvPr id="7" name="Text Placeholder 4">
            <a:extLst>
              <a:ext uri="{FF2B5EF4-FFF2-40B4-BE49-F238E27FC236}">
                <a16:creationId xmlns:a16="http://schemas.microsoft.com/office/drawing/2014/main" id="{9BC65FFC-6D91-07E8-A409-119BA0D57A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34649541"/>
              </p:ext>
            </p:extLst>
          </p:nvPr>
        </p:nvGraphicFramePr>
        <p:xfrm>
          <a:off x="507999" y="1307432"/>
          <a:ext cx="11176399" cy="45393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150739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7885B-D979-BA3D-3F64-EA14A614EF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CCF93-F425-6014-B587-48047CEEB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Findings – Impact</a:t>
            </a:r>
            <a:br>
              <a:rPr lang="en-US" dirty="0"/>
            </a:br>
            <a:r>
              <a:rPr lang="en-GB" b="0" dirty="0"/>
              <a:t>What difference did Swap to Stop make?</a:t>
            </a:r>
            <a:endParaRPr lang="en-US" b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E9BE20-B29F-66E4-A02C-71AB1AE36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5A60D2-E0FE-D345-A8D4-0AC8EF13F9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C285E"/>
                </a:solidFill>
                <a:effectLst/>
                <a:uLnTx/>
                <a:uFillTx/>
                <a:latin typeface="Inclusive Sans" pitchFamily="2" charset="0"/>
                <a:ea typeface="+mn-ea"/>
                <a:cs typeface="Inclusive Sans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1C285E"/>
              </a:solidFill>
              <a:effectLst/>
              <a:uLnTx/>
              <a:uFillTx/>
              <a:latin typeface="Inclusive Sans" pitchFamily="2" charset="0"/>
              <a:ea typeface="+mn-ea"/>
              <a:cs typeface="Inclusive Sans" pitchFamily="2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3E68540-A099-2F2E-4CC5-1854BC9338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A5C7DE-E8E0-8852-9796-657370565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Swap to Stop evaluation</a:t>
            </a:r>
          </a:p>
        </p:txBody>
      </p:sp>
    </p:spTree>
    <p:extLst>
      <p:ext uri="{BB962C8B-B14F-4D97-AF65-F5344CB8AC3E}">
        <p14:creationId xmlns:p14="http://schemas.microsoft.com/office/powerpoint/2010/main" val="12937822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322C0C-E945-FAE1-870F-BA28BFB841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81207-1133-DFB9-739F-E7C32D848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Methods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E83791A-8F32-E9BF-284A-1AC6067586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A60D2-E0FE-D345-A8D4-0AC8EF13F903}" type="slidenum">
              <a:rPr lang="en-US" smtClean="0"/>
              <a:pPr/>
              <a:t>14</a:t>
            </a:fld>
            <a:endParaRPr lang="en-US"/>
          </a:p>
        </p:txBody>
      </p:sp>
      <p:graphicFrame>
        <p:nvGraphicFramePr>
          <p:cNvPr id="30" name="Diagram 29">
            <a:extLst>
              <a:ext uri="{FF2B5EF4-FFF2-40B4-BE49-F238E27FC236}">
                <a16:creationId xmlns:a16="http://schemas.microsoft.com/office/drawing/2014/main" id="{0B5DDFD1-7F79-AC4C-B5F6-9C47B5EAEF0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82528376"/>
              </p:ext>
            </p:extLst>
          </p:nvPr>
        </p:nvGraphicFramePr>
        <p:xfrm>
          <a:off x="507600" y="1083538"/>
          <a:ext cx="11456526" cy="40155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B999F3-522A-B348-52A4-C06E51407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Swap to Stop evaluation</a:t>
            </a:r>
          </a:p>
        </p:txBody>
      </p:sp>
    </p:spTree>
    <p:extLst>
      <p:ext uri="{BB962C8B-B14F-4D97-AF65-F5344CB8AC3E}">
        <p14:creationId xmlns:p14="http://schemas.microsoft.com/office/powerpoint/2010/main" val="37947130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E314D-FD20-C196-01A2-1C9E7364D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599" y="204283"/>
            <a:ext cx="10818541" cy="526055"/>
          </a:xfrm>
        </p:spPr>
        <p:txBody>
          <a:bodyPr/>
          <a:lstStyle/>
          <a:p>
            <a:r>
              <a:rPr lang="en-GB"/>
              <a:t>Did the type of support used for smoking cessation change with Swap to Stop?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9B132E-8FF1-9392-8382-7EF7AD2F850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A60D2-E0FE-D345-A8D4-0AC8EF13F903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F6F8D9-AED0-C407-C1A6-2723216D8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Swap to Stop evaluation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A91426-1470-6924-11C7-44E85797CD4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07599" y="1551447"/>
            <a:ext cx="4049950" cy="42768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GB"/>
              <a:t>Smoking Toolkit Study: Monthly survey England Dec 2021-Dec 2024</a:t>
            </a:r>
          </a:p>
          <a:p>
            <a:pPr>
              <a:spcBef>
                <a:spcPts val="0"/>
              </a:spcBef>
            </a:pPr>
            <a:r>
              <a:rPr lang="en-GB"/>
              <a:t>Introduction of Swap to Stop in December 2023 associated with a 1.5 absolute percentage point increase in the proportion of people in England using vapes in past-year quit attempts that persisted to December 2024</a:t>
            </a:r>
          </a:p>
          <a:p>
            <a:pPr>
              <a:spcBef>
                <a:spcPts val="0"/>
              </a:spcBef>
            </a:pPr>
            <a:r>
              <a:rPr lang="en-GB"/>
              <a:t>Equates to roughly 125,000 additional quit attempts using vapes which may be attributable to Swap to Stop</a:t>
            </a:r>
          </a:p>
          <a:p>
            <a:pPr>
              <a:spcBef>
                <a:spcPts val="0"/>
              </a:spcBef>
            </a:pPr>
            <a:r>
              <a:rPr lang="en-GB"/>
              <a:t>Statistical comparison with Scotland/Wales not possible because they were already on a different trajectory </a:t>
            </a:r>
          </a:p>
        </p:txBody>
      </p:sp>
      <p:pic>
        <p:nvPicPr>
          <p:cNvPr id="8" name="Picture 7" descr="A graph showing the amount of vape use&#10;&#10;AI-generated content may be incorrect.">
            <a:extLst>
              <a:ext uri="{FF2B5EF4-FFF2-40B4-BE49-F238E27FC236}">
                <a16:creationId xmlns:a16="http://schemas.microsoft.com/office/drawing/2014/main" id="{443CB7D1-8C5E-B569-5613-50A9FD0C59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3"/>
          <a:stretch>
            <a:fillRect/>
          </a:stretch>
        </p:blipFill>
        <p:spPr bwMode="auto">
          <a:xfrm>
            <a:off x="5116235" y="1481918"/>
            <a:ext cx="6119495" cy="3284855"/>
          </a:xfrm>
          <a:prstGeom prst="rect">
            <a:avLst/>
          </a:prstGeom>
          <a:noFill/>
          <a:ln>
            <a:solidFill>
              <a:schemeClr val="bg2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3EAC79B-5A1A-A659-D498-A8111BFF9948}"/>
              </a:ext>
            </a:extLst>
          </p:cNvPr>
          <p:cNvSpPr txBox="1"/>
          <p:nvPr/>
        </p:nvSpPr>
        <p:spPr>
          <a:xfrm>
            <a:off x="5127154" y="4829458"/>
            <a:ext cx="60976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buNone/>
            </a:pPr>
            <a:r>
              <a:rPr lang="en-GB" sz="1600" kern="100">
                <a:solidFill>
                  <a:srgbClr val="1C285E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Prevalence of vape use in past-year smoking cessation attempts in adults who smoked in the past year.</a:t>
            </a:r>
          </a:p>
        </p:txBody>
      </p:sp>
    </p:spTree>
    <p:extLst>
      <p:ext uri="{BB962C8B-B14F-4D97-AF65-F5344CB8AC3E}">
        <p14:creationId xmlns:p14="http://schemas.microsoft.com/office/powerpoint/2010/main" val="30386688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C27C6-F2F9-0B66-39FD-66849B596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Type of support - Service monitoring data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43DF027-8C57-5DE6-000E-03ECAB132A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A60D2-E0FE-D345-A8D4-0AC8EF13F903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35F885-6464-E482-157A-53F2BB791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Swap to Stop evaluation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123088-4210-9E2B-CFBE-BCEF7F49A293}"/>
              </a:ext>
            </a:extLst>
          </p:cNvPr>
          <p:cNvSpPr txBox="1"/>
          <p:nvPr/>
        </p:nvSpPr>
        <p:spPr>
          <a:xfrm>
            <a:off x="363747" y="1710863"/>
            <a:ext cx="4320982" cy="343170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1700" dirty="0"/>
              <a:t>Proportion of episodes using different types of support April 2020 to December 2025; NHS Digital Quarterly Returns. </a:t>
            </a:r>
            <a:endParaRPr lang="en-GB" sz="1700" dirty="0">
              <a:cs typeface="Inclusive Sans"/>
            </a:endParaRPr>
          </a:p>
          <a:p>
            <a:endParaRPr lang="en-GB" sz="1700" dirty="0">
              <a:cs typeface="Inclusive Sans"/>
            </a:endParaRPr>
          </a:p>
          <a:p>
            <a:r>
              <a:rPr lang="en-GB" sz="1700" dirty="0">
                <a:solidFill>
                  <a:schemeClr val="accent6"/>
                </a:solidFill>
                <a:latin typeface="Inclusive Sans"/>
                <a:cs typeface="Inclusive Sans"/>
              </a:rPr>
              <a:t>Substantial and sustained increase in vapes: around 20% in 2023/24 to around 30% in 2024/25.</a:t>
            </a:r>
          </a:p>
          <a:p>
            <a:endParaRPr lang="en-GB" sz="1700" dirty="0">
              <a:solidFill>
                <a:schemeClr val="accent6"/>
              </a:solidFill>
              <a:latin typeface="Inclusive Sans"/>
              <a:cs typeface="Inclusive Sans"/>
            </a:endParaRPr>
          </a:p>
          <a:p>
            <a:r>
              <a:rPr lang="en-US" sz="1600" dirty="0">
                <a:solidFill>
                  <a:srgbClr val="3C3C3C"/>
                </a:solidFill>
                <a:cs typeface="Inclusive Sans"/>
              </a:rPr>
              <a:t>Proportion of LAs not providing vapes at all declined sharply from over 20% in 2020/21 and 2021/22 to 1-2% in 2024/25 and 2025/26</a:t>
            </a:r>
            <a:endParaRPr lang="en-GB" sz="1600" dirty="0">
              <a:cs typeface="Inclusive Sans"/>
            </a:endParaRP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FC950DE3-2523-4DC4-BC5C-E746BF07125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82945246"/>
              </p:ext>
            </p:extLst>
          </p:nvPr>
        </p:nvGraphicFramePr>
        <p:xfrm>
          <a:off x="4488501" y="1397634"/>
          <a:ext cx="6980409" cy="51101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248160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38F026-1829-DDE4-9EBD-D889A2B43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600" y="264683"/>
            <a:ext cx="10818541" cy="526055"/>
          </a:xfrm>
        </p:spPr>
        <p:txBody>
          <a:bodyPr/>
          <a:lstStyle/>
          <a:p>
            <a:r>
              <a:rPr lang="en-GB"/>
              <a:t>Has there been a change in the service user population seen by stop smoking services?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53E60AD-8399-C3CB-499D-9C4013D9C0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A60D2-E0FE-D345-A8D4-0AC8EF13F903}" type="slidenum">
              <a:rPr lang="en-US" smtClean="0"/>
              <a:pPr/>
              <a:t>17</a:t>
            </a:fld>
            <a:endParaRPr lang="en-US"/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7D464E7B-35F8-A449-3105-751F3A80F5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09934438"/>
              </p:ext>
            </p:extLst>
          </p:nvPr>
        </p:nvGraphicFramePr>
        <p:xfrm>
          <a:off x="4358397" y="1472746"/>
          <a:ext cx="7568119" cy="5108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DFC9CE27-62E6-299C-C27B-737212D98224}"/>
              </a:ext>
            </a:extLst>
          </p:cNvPr>
          <p:cNvSpPr txBox="1"/>
          <p:nvPr/>
        </p:nvSpPr>
        <p:spPr>
          <a:xfrm>
            <a:off x="360009" y="1990689"/>
            <a:ext cx="3626544" cy="36933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accent6"/>
                </a:solidFill>
                <a:latin typeface="Inclusive Sans"/>
                <a:cs typeface="Inclusive Sans"/>
              </a:rPr>
              <a:t>While the largest proportion of service users continues to come from routine and manual occupations, this proportion has been declining over time from 28.6% in 2020/21 Q1 to 19.5% in 2025/26 Q3</a:t>
            </a:r>
          </a:p>
          <a:p>
            <a:endParaRPr lang="en-US" dirty="0">
              <a:solidFill>
                <a:schemeClr val="accent6"/>
              </a:solidFill>
              <a:latin typeface="Inclusive Sans"/>
              <a:cs typeface="Inclusive Sans"/>
            </a:endParaRPr>
          </a:p>
          <a:p>
            <a:r>
              <a:rPr lang="en-US" dirty="0">
                <a:solidFill>
                  <a:schemeClr val="accent6"/>
                </a:solidFill>
                <a:latin typeface="Inclusive Sans"/>
                <a:cs typeface="Inclusive Sans"/>
              </a:rPr>
              <a:t>No indication of a reversal since the start of Swap to Stop. </a:t>
            </a:r>
          </a:p>
          <a:p>
            <a:endParaRPr lang="en-US" dirty="0">
              <a:solidFill>
                <a:schemeClr val="accent6"/>
              </a:solidFill>
              <a:latin typeface="Inclusive Sans"/>
              <a:cs typeface="Inclusive Sans"/>
            </a:endParaRPr>
          </a:p>
          <a:p>
            <a:endParaRPr lang="en-US" dirty="0">
              <a:solidFill>
                <a:schemeClr val="accent6"/>
              </a:solidFill>
              <a:latin typeface="Inclusive Sans"/>
              <a:cs typeface="Inclusive Sans"/>
            </a:endParaRPr>
          </a:p>
          <a:p>
            <a:endParaRPr lang="en-US" dirty="0">
              <a:solidFill>
                <a:schemeClr val="accent6"/>
              </a:solidFill>
              <a:latin typeface="Inclusive Sans"/>
              <a:cs typeface="Inclusive San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354B0E-9FD3-96C6-31C6-B4032CA3D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Swap to Stop evaluation</a:t>
            </a:r>
          </a:p>
        </p:txBody>
      </p:sp>
    </p:spTree>
    <p:extLst>
      <p:ext uri="{BB962C8B-B14F-4D97-AF65-F5344CB8AC3E}">
        <p14:creationId xmlns:p14="http://schemas.microsoft.com/office/powerpoint/2010/main" val="18069495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3CAA6-5E78-9DF4-567A-6AFDD5875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Did people who used vapes stop smoking?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327A43-D008-C2F0-8E27-65DD5E2EBCA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A60D2-E0FE-D345-A8D4-0AC8EF13F903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5CF620-9029-FF9D-D170-1C9856118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Swap to Stop evaluation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E281FA-4FF9-73D3-D293-B46961241A5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276278" y="2727820"/>
            <a:ext cx="4915722" cy="1952250"/>
          </a:xfrm>
        </p:spPr>
        <p:txBody>
          <a:bodyPr vert="horz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n-GB" dirty="0">
                <a:latin typeface="Inclusive Sans"/>
                <a:cs typeface="Inclusive Sans"/>
              </a:rPr>
              <a:t>In routine monitoring data, vapes, NRT and prescription medication have similar rates of short-term smoking cessation success.</a:t>
            </a:r>
            <a:endParaRPr lang="en-GB" dirty="0"/>
          </a:p>
          <a:p>
            <a:pPr marL="0" indent="0">
              <a:buNone/>
            </a:pPr>
            <a:r>
              <a:rPr lang="en-GB" dirty="0">
                <a:latin typeface="Inclusive Sans"/>
                <a:cs typeface="Inclusive Sans"/>
              </a:rPr>
              <a:t>Accounting for other factors that predict cessation, each type of support was associated with increased chances of success compared with not using the support</a:t>
            </a:r>
            <a:endParaRPr lang="en-GB" dirty="0">
              <a:latin typeface="Inclusive Sans"/>
            </a:endParaRP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CD4EDAD9-5476-89D4-4B2C-C78DD5AD87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22320588"/>
              </p:ext>
            </p:extLst>
          </p:nvPr>
        </p:nvGraphicFramePr>
        <p:xfrm>
          <a:off x="72200" y="1471353"/>
          <a:ext cx="6902531" cy="44438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578810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6612D-0617-67BC-D5CA-ADE6A0BE2B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96D2C3D-1323-7A98-6392-0585B30137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A60D2-E0FE-D345-A8D4-0AC8EF13F903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F7008B-A4F3-F716-8152-FBF047033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Swap to Stop evaluation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F3E67A2-2464-A566-3D85-6058EFA77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600" y="473186"/>
            <a:ext cx="10818541" cy="526055"/>
          </a:xfrm>
        </p:spPr>
        <p:txBody>
          <a:bodyPr/>
          <a:lstStyle/>
          <a:p>
            <a:r>
              <a:rPr lang="en-GB" dirty="0"/>
              <a:t>Which swap to stop clients stopped smoking? 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078D6630-A411-661B-2A63-0D79B0A1946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57537000"/>
              </p:ext>
            </p:extLst>
          </p:nvPr>
        </p:nvGraphicFramePr>
        <p:xfrm>
          <a:off x="914283" y="1367366"/>
          <a:ext cx="10319073" cy="4783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91" name="Arrow: Down 1390">
            <a:extLst>
              <a:ext uri="{FF2B5EF4-FFF2-40B4-BE49-F238E27FC236}">
                <a16:creationId xmlns:a16="http://schemas.microsoft.com/office/drawing/2014/main" id="{CF78A22B-B3F2-AFFE-F54D-996CEF21F83E}"/>
              </a:ext>
            </a:extLst>
          </p:cNvPr>
          <p:cNvSpPr/>
          <p:nvPr/>
        </p:nvSpPr>
        <p:spPr>
          <a:xfrm>
            <a:off x="296333" y="3026833"/>
            <a:ext cx="423333" cy="4445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2" name="Arrow: Down 1391">
            <a:extLst>
              <a:ext uri="{FF2B5EF4-FFF2-40B4-BE49-F238E27FC236}">
                <a16:creationId xmlns:a16="http://schemas.microsoft.com/office/drawing/2014/main" id="{A613A71C-D4DE-6ECF-4AD0-4F95206E510B}"/>
              </a:ext>
            </a:extLst>
          </p:cNvPr>
          <p:cNvSpPr/>
          <p:nvPr/>
        </p:nvSpPr>
        <p:spPr>
          <a:xfrm rot="10800000">
            <a:off x="296333" y="1788583"/>
            <a:ext cx="423333" cy="4445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3" name="Equals 1392">
            <a:extLst>
              <a:ext uri="{FF2B5EF4-FFF2-40B4-BE49-F238E27FC236}">
                <a16:creationId xmlns:a16="http://schemas.microsoft.com/office/drawing/2014/main" id="{A41B188D-C811-62F0-EECC-9550F8E44D12}"/>
              </a:ext>
            </a:extLst>
          </p:cNvPr>
          <p:cNvSpPr/>
          <p:nvPr/>
        </p:nvSpPr>
        <p:spPr>
          <a:xfrm>
            <a:off x="232833" y="4127500"/>
            <a:ext cx="550333" cy="508000"/>
          </a:xfrm>
          <a:prstGeom prst="mathEqual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217" name="Graphic 2216">
            <a:extLst>
              <a:ext uri="{FF2B5EF4-FFF2-40B4-BE49-F238E27FC236}">
                <a16:creationId xmlns:a16="http://schemas.microsoft.com/office/drawing/2014/main" id="{48BE5B93-0935-FA9E-0A88-1C63416CAF3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6051" y="5278967"/>
            <a:ext cx="723900" cy="681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3428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C06E33F-1E1C-0650-5C73-20211720A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Recommendations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73B5D3-5ABD-ECC5-E1C0-CC008A24D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Swap to Stop evaluation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23DD6C5-19A3-285D-2CBC-12DB56BF2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A60D2-E0FE-D345-A8D4-0AC8EF13F903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4314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EE034D7-9B15-13A1-4BB4-D38119217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Recommendations 1-5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FDEBEF0-9945-7FEC-DE3C-35467556CC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07600" y="1746000"/>
            <a:ext cx="10818540" cy="4538068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+mj-lt"/>
              <a:buAutoNum type="arabicPeriod"/>
            </a:pPr>
            <a:r>
              <a:rPr lang="en-GB" b="1"/>
              <a:t>Maintain and expand simple, trusted procurement systems with low-cost, approved products.</a:t>
            </a:r>
            <a:r>
              <a:rPr lang="en-GB"/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GB" b="1"/>
              <a:t>Continue providing a choice of vape devices and liquids, flexibility in delivery, and ongoing troubleshooting support to maximise acceptability and engagement. </a:t>
            </a:r>
            <a:r>
              <a:rPr lang="en-GB"/>
              <a:t>Behavioural support should be tailored to individual needs, recognising that the type and duration of support required to achieve smoking cessation may vary between participants. </a:t>
            </a:r>
          </a:p>
          <a:p>
            <a:pPr marL="342900" indent="-342900">
              <a:buFont typeface="+mj-lt"/>
              <a:buAutoNum type="arabicPeriod"/>
            </a:pPr>
            <a:r>
              <a:rPr lang="en-GB" b="1"/>
              <a:t>Continue to embed smoking cessation support within trusted services and priority population settings</a:t>
            </a:r>
            <a:r>
              <a:rPr lang="en-GB"/>
              <a:t>, particularly those serving people experiencing deprivation, homelessness, mental health conditions, other and multiple health inequalities. </a:t>
            </a:r>
          </a:p>
          <a:p>
            <a:pPr marL="342900" indent="-342900">
              <a:buFont typeface="+mj-lt"/>
              <a:buAutoNum type="arabicPeriod"/>
            </a:pPr>
            <a:r>
              <a:rPr lang="en-GB" b="1"/>
              <a:t>Invest in workforce development by providing regular training and refresher sessions and ensuring that staff across a wide range of services are equipped to support smoking cessation. </a:t>
            </a:r>
            <a:r>
              <a:rPr lang="en-GB"/>
              <a:t>Training should be flexible and proportionate to staff roles, expertise, and level of involvement in smoking cessation support.</a:t>
            </a:r>
          </a:p>
          <a:p>
            <a:pPr marL="342900" indent="-342900">
              <a:buFont typeface="+mj-lt"/>
              <a:buAutoNum type="arabicPeriod"/>
            </a:pPr>
            <a:r>
              <a:rPr lang="en-GB" b="1"/>
              <a:t>Continue routinely offering vapes alongside behavioural support as part of standard stop smoking support</a:t>
            </a:r>
            <a:r>
              <a:rPr lang="en-GB"/>
              <a:t>. Support organisational culture change where needed to integrate vaping as an option for smoking cessation.</a:t>
            </a:r>
          </a:p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3DCB78-6594-089C-DCF4-50B0261BB72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A60D2-E0FE-D345-A8D4-0AC8EF13F903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AC21EE-B1FE-D819-348E-C9BCB784A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Swap to Stop evaluation</a:t>
            </a:r>
          </a:p>
        </p:txBody>
      </p:sp>
    </p:spTree>
    <p:extLst>
      <p:ext uri="{BB962C8B-B14F-4D97-AF65-F5344CB8AC3E}">
        <p14:creationId xmlns:p14="http://schemas.microsoft.com/office/powerpoint/2010/main" val="39172950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7ED6E-B807-5941-8A06-2B932F647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Recommendations 6 - 10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17758B5-D32E-46B9-92E5-B276B1250D9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A60D2-E0FE-D345-A8D4-0AC8EF13F903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EEF535-E0BF-1EB7-7986-120E0CD77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Swap to Stop evaluation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DD0161-E5E9-A01C-91C9-7FD17C5ACF0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342900" indent="-342900">
              <a:buFont typeface="+mj-lt"/>
              <a:buAutoNum type="arabicPeriod" startAt="6"/>
            </a:pPr>
            <a:r>
              <a:rPr lang="en-GB" b="1" dirty="0"/>
              <a:t>Improve targeting and equity. </a:t>
            </a:r>
          </a:p>
          <a:p>
            <a:pPr marL="342900" indent="-342900">
              <a:buFont typeface="+mj-lt"/>
              <a:buAutoNum type="arabicPeriod" startAt="6"/>
            </a:pPr>
            <a:r>
              <a:rPr lang="en-GB" b="1" dirty="0"/>
              <a:t>Strengthen awareness and communication to address vaping misperceptions</a:t>
            </a:r>
            <a:r>
              <a:rPr lang="en-GB" dirty="0"/>
              <a:t>. </a:t>
            </a:r>
          </a:p>
          <a:p>
            <a:pPr marL="342900" indent="-342900">
              <a:buFont typeface="+mj-lt"/>
              <a:buAutoNum type="arabicPeriod" startAt="6"/>
            </a:pPr>
            <a:r>
              <a:rPr lang="en-GB" b="1" dirty="0"/>
              <a:t>Improve monitoring and evaluation. </a:t>
            </a:r>
            <a:br>
              <a:rPr lang="en-GB" dirty="0"/>
            </a:br>
            <a:r>
              <a:rPr lang="en-GB" dirty="0"/>
              <a:t>Consider flexibility in outcome measures.</a:t>
            </a:r>
          </a:p>
          <a:p>
            <a:pPr marL="342900" indent="-342900">
              <a:buFont typeface="+mj-lt"/>
              <a:buAutoNum type="arabicPeriod" startAt="6"/>
            </a:pPr>
            <a:r>
              <a:rPr lang="en-GB" b="1" dirty="0"/>
              <a:t>Ensure long-term sustainability and planning. </a:t>
            </a:r>
            <a:endParaRPr lang="en-GB" dirty="0"/>
          </a:p>
          <a:p>
            <a:pPr marL="342900" indent="-342900">
              <a:buFont typeface="+mj-lt"/>
              <a:buAutoNum type="arabicPeriod" startAt="6"/>
            </a:pPr>
            <a:r>
              <a:rPr lang="en-GB" b="1" dirty="0"/>
              <a:t>Develop vaping cessation pathways.</a:t>
            </a:r>
            <a:r>
              <a:rPr lang="en-GB" dirty="0"/>
              <a:t> Establish clear guidance and support for vaping cessation as the evidence base develops, while ensuring quitting vaping does not increase relapse to smoking. </a:t>
            </a:r>
          </a:p>
          <a:p>
            <a:pPr marL="0" indent="0">
              <a:buNone/>
            </a:pPr>
            <a:endParaRPr lang="en-GB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rgbClr val="000000"/>
                </a:solidFill>
              </a:rPr>
              <a:t>Full report: </a:t>
            </a:r>
            <a:r>
              <a:rPr lang="en-GB" dirty="0">
                <a:solidFill>
                  <a:srgbClr val="00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kclpure.kcl.ac.uk/ws/portalfiles/portal/390540538/NIHR_PRU_Swap_to_Stop_Evaluation</a:t>
            </a:r>
            <a:r>
              <a:rPr lang="en-GB" dirty="0">
                <a:solidFill>
                  <a:srgbClr val="804055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.pdf</a:t>
            </a:r>
            <a:endParaRPr lang="en-GB" dirty="0">
              <a:solidFill>
                <a:srgbClr val="804055"/>
              </a:solidFill>
            </a:endParaRPr>
          </a:p>
          <a:p>
            <a:pPr marL="0" indent="0">
              <a:buNone/>
            </a:pPr>
            <a:r>
              <a:rPr lang="en-GB" dirty="0"/>
              <a:t> Or scan the QR code at the top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A552672-468F-AF91-D348-1CF6CC1797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05" t="20322" r="9016" b="23608"/>
          <a:stretch>
            <a:fillRect/>
          </a:stretch>
        </p:blipFill>
        <p:spPr>
          <a:xfrm>
            <a:off x="9475460" y="1385091"/>
            <a:ext cx="2573105" cy="2499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4199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58616-3A1E-531E-8413-BCFC1AB82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Publications from this evaluation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ECED9DC-15A4-7642-3FB3-081174998C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A60D2-E0FE-D345-A8D4-0AC8EF13F903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69E8E1-1770-9FA4-8B2F-02837D377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Swap to Stop evaluation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668089-D953-5941-0CAF-E85E13D8789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07600" y="1395804"/>
            <a:ext cx="5415219" cy="5326009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GB" sz="1600"/>
              <a:t>Out</a:t>
            </a:r>
            <a:endParaRPr lang="en-GB" sz="1400"/>
          </a:p>
          <a:p>
            <a:pPr marL="342900" indent="-342900">
              <a:spcBef>
                <a:spcPts val="0"/>
              </a:spcBef>
              <a:buFont typeface="+mj-lt"/>
              <a:buAutoNum type="arabicPeriod"/>
            </a:pPr>
            <a:r>
              <a:rPr lang="en-GB" sz="1400" b="0"/>
              <a:t>Brose LS, Buss V, Brown J, McNeill A, Simonavičius E (2026). Awareness of a national initiative to provide free vapes for smoking cessation (Swap to Stop): a survey of adults in England. </a:t>
            </a:r>
            <a:r>
              <a:rPr lang="en-GB" sz="1400" b="0" i="1"/>
              <a:t>Nicotine &amp; Tobacco Research</a:t>
            </a:r>
            <a:r>
              <a:rPr lang="en-GB" sz="1400" b="0"/>
              <a:t>, </a:t>
            </a:r>
            <a:r>
              <a:rPr lang="en-GB" sz="1400" b="0" u="sng">
                <a:hlinkClick r:id="rId2"/>
              </a:rPr>
              <a:t>doi.org/10.1093/</a:t>
            </a:r>
            <a:r>
              <a:rPr lang="en-GB" sz="1400" b="0" u="sng" err="1">
                <a:hlinkClick r:id="rId2"/>
              </a:rPr>
              <a:t>ntr</a:t>
            </a:r>
            <a:r>
              <a:rPr lang="en-GB" sz="1400" b="0" u="sng">
                <a:hlinkClick r:id="rId2"/>
              </a:rPr>
              <a:t>/ntag077</a:t>
            </a:r>
            <a:endParaRPr lang="en-GB" sz="1400" b="0"/>
          </a:p>
          <a:p>
            <a:pPr marL="342900" indent="-342900">
              <a:spcBef>
                <a:spcPts val="0"/>
              </a:spcBef>
              <a:buFont typeface="+mj-lt"/>
              <a:buAutoNum type="arabicPeriod"/>
            </a:pPr>
            <a:r>
              <a:rPr lang="en-GB" sz="1400" b="0"/>
              <a:t>Buss VH, Beard E, Shahab L, Simonavičius E, Bauld L, Brown J, Brose L (2026). Associations between the national ‘Swap to Stop’ programme offering free vapes for smoking cessation and quit attempts in England: results from a population-based survey. </a:t>
            </a:r>
            <a:r>
              <a:rPr lang="it-IT" sz="1400" b="0" i="1"/>
              <a:t>Addiction</a:t>
            </a:r>
            <a:r>
              <a:rPr lang="it-IT" sz="1400" b="0"/>
              <a:t>, 121(6), </a:t>
            </a:r>
            <a:r>
              <a:rPr lang="it-IT" sz="1400" b="0" u="sng">
                <a:hlinkClick r:id="rId3"/>
              </a:rPr>
              <a:t>doi.org/10.1111/add.70332</a:t>
            </a:r>
            <a:endParaRPr lang="en-GB" sz="1400" b="0"/>
          </a:p>
          <a:p>
            <a:pPr marL="342900" indent="-342900">
              <a:spcBef>
                <a:spcPts val="0"/>
              </a:spcBef>
              <a:buFont typeface="+mj-lt"/>
              <a:buAutoNum type="arabicPeriod"/>
            </a:pPr>
            <a:r>
              <a:rPr lang="it-IT" sz="1400" b="0"/>
              <a:t>Moore E, Gillespie D, Simonavičius E, Brose L (2026). </a:t>
            </a:r>
            <a:r>
              <a:rPr lang="en-GB" sz="1400" b="0"/>
              <a:t>Early insights from a national scheme providing vaping devices for smoking cessation. </a:t>
            </a:r>
            <a:r>
              <a:rPr lang="en-GB" sz="1400" b="0" i="1"/>
              <a:t>Addiction, </a:t>
            </a:r>
            <a:r>
              <a:rPr lang="en-GB" sz="1400" b="0" u="sng">
                <a:hlinkClick r:id="rId4"/>
              </a:rPr>
              <a:t>doi.org/10.1111/add.70462</a:t>
            </a:r>
            <a:endParaRPr lang="en-GB" sz="1400" b="0"/>
          </a:p>
          <a:p>
            <a:pPr marL="342900" indent="-342900">
              <a:spcBef>
                <a:spcPts val="0"/>
              </a:spcBef>
              <a:buFont typeface="+mj-lt"/>
              <a:buAutoNum type="arabicPeriod"/>
            </a:pPr>
            <a:r>
              <a:rPr lang="en-GB" sz="1400" b="0"/>
              <a:t>Simonavicius E, McNeill A, Gillespie D, Moore E, Brown J, Buss V, Gregory A, Brose L (2025). Mixed methods evaluation of ‘Swap to Stop’, </a:t>
            </a:r>
            <a:r>
              <a:rPr lang="en-GB" sz="1400" b="0" u="sng">
                <a:hlinkClick r:id="rId5"/>
              </a:rPr>
              <a:t>osf.io/bzex2/</a:t>
            </a:r>
            <a:endParaRPr lang="en-GB" sz="1400" b="0"/>
          </a:p>
          <a:p>
            <a:pPr marL="342900" indent="-342900">
              <a:spcBef>
                <a:spcPts val="0"/>
              </a:spcBef>
              <a:buFont typeface="+mj-lt"/>
              <a:buAutoNum type="arabicPeriod"/>
            </a:pPr>
            <a:r>
              <a:rPr lang="en-GB" sz="1400" b="0"/>
              <a:t>Skumlien M, East K, Simonavičius E, Hyland A, Fong GT, Li G, Quah ACK, Boudreau C, McNeill A, Brose L (under review). Awareness and use of a free vapes programme for smoking cessation in England. </a:t>
            </a:r>
            <a:r>
              <a:rPr lang="en-US" sz="1400" b="0" i="1"/>
              <a:t>BMC Public Health </a:t>
            </a:r>
            <a:r>
              <a:rPr lang="en-US" sz="1400" b="0"/>
              <a:t>(2026). </a:t>
            </a:r>
            <a:r>
              <a:rPr lang="en-US" sz="1400" b="0">
                <a:hlinkClick r:id="rId6"/>
              </a:rPr>
              <a:t>doi.org/10.1186/s12889-026-28769-0</a:t>
            </a:r>
            <a:r>
              <a:rPr lang="en-US" sz="1400" b="0"/>
              <a:t> </a:t>
            </a:r>
            <a:endParaRPr lang="en-GB" sz="1400" b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4E44F30-0DA6-4C1D-FFDF-9AA8D8A01A2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0" y="1395805"/>
            <a:ext cx="5415219" cy="42768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GB" sz="1400" dirty="0"/>
              <a:t>In prep</a:t>
            </a:r>
          </a:p>
          <a:p>
            <a:pPr marL="342900" indent="-342900">
              <a:spcBef>
                <a:spcPts val="0"/>
              </a:spcBef>
              <a:buFont typeface="+mj-lt"/>
              <a:buAutoNum type="arabicPeriod"/>
            </a:pPr>
            <a:r>
              <a:rPr lang="en-GB" sz="1400" b="0" dirty="0"/>
              <a:t>Brose, L, Soar K. </a:t>
            </a:r>
            <a:r>
              <a:rPr lang="en-US" sz="1400" b="0" dirty="0"/>
              <a:t>Free vapes for smoking cessation and smoking outcomes: an analysis of routinely collected stop smoking service data. </a:t>
            </a:r>
            <a:endParaRPr lang="en-GB" sz="1400" b="0" dirty="0"/>
          </a:p>
          <a:p>
            <a:pPr marL="342900" indent="-342900">
              <a:spcBef>
                <a:spcPts val="0"/>
              </a:spcBef>
              <a:buFont typeface="+mj-lt"/>
              <a:buAutoNum type="arabicPeriod"/>
            </a:pPr>
            <a:r>
              <a:rPr lang="en-US" sz="1400" b="0" dirty="0"/>
              <a:t>Sawyer K, </a:t>
            </a:r>
            <a:r>
              <a:rPr lang="en-GB" sz="1400" b="0" dirty="0"/>
              <a:t>Jennings S, Skumlien M, De Oliveira JPW, Simonavičius E, Walsh H, McNeill A, Brose L. </a:t>
            </a:r>
            <a:r>
              <a:rPr lang="en-US" sz="1400" b="0" dirty="0"/>
              <a:t>Evaluating the ‘Swap to Stop’ initiative to provide free nicotine vapes for smoking cessation: a qualitative analysis of commissioners, staff and service users’ perspectives and experiences</a:t>
            </a:r>
            <a:endParaRPr lang="en-GB" sz="1400" b="0" dirty="0"/>
          </a:p>
          <a:p>
            <a:pPr marL="342900" indent="-342900">
              <a:spcBef>
                <a:spcPts val="0"/>
              </a:spcBef>
              <a:buFont typeface="+mj-lt"/>
              <a:buAutoNum type="arabicPeriod"/>
            </a:pPr>
            <a:r>
              <a:rPr lang="en-CA" sz="1400" b="0" dirty="0"/>
              <a:t>Sawyer K, East K, Skumlien M, D’Mello K, Dhungel B, Yong H, Borland R, Gartner C, Cummings M, Hyland A, Fong G, McNeill A, Brose </a:t>
            </a:r>
            <a:r>
              <a:rPr lang="en-US" sz="1400" b="0" dirty="0"/>
              <a:t>L. Trends in vaping harm perceptions in Australia, Canada, England and United States: Findings from the ITC4 Country Smoking and Vaping Survey (2016-2024)</a:t>
            </a:r>
            <a:endParaRPr lang="en-GB" sz="1400" b="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F4A92A9-C31B-3835-F0EB-E8B2857F6E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05" t="18980" r="9016" b="23608"/>
          <a:stretch>
            <a:fillRect/>
          </a:stretch>
        </p:blipFill>
        <p:spPr>
          <a:xfrm>
            <a:off x="8141216" y="4771628"/>
            <a:ext cx="1811801" cy="1801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98755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ustom 1">
      <a:dk1>
        <a:srgbClr val="1C285E"/>
      </a:dk1>
      <a:lt1>
        <a:srgbClr val="FFFFFF"/>
      </a:lt1>
      <a:dk2>
        <a:srgbClr val="FFD1E0"/>
      </a:dk2>
      <a:lt2>
        <a:srgbClr val="C3C5FF"/>
      </a:lt2>
      <a:accent1>
        <a:srgbClr val="FC5D5D"/>
      </a:accent1>
      <a:accent2>
        <a:srgbClr val="FAF3EB"/>
      </a:accent2>
      <a:accent3>
        <a:srgbClr val="C7E9FF"/>
      </a:accent3>
      <a:accent4>
        <a:srgbClr val="C5DCE5"/>
      </a:accent4>
      <a:accent5>
        <a:srgbClr val="804055"/>
      </a:accent5>
      <a:accent6>
        <a:srgbClr val="3C3C3C"/>
      </a:accent6>
      <a:hlink>
        <a:srgbClr val="804055"/>
      </a:hlink>
      <a:folHlink>
        <a:srgbClr val="3E439C"/>
      </a:folHlink>
    </a:clrScheme>
    <a:fontScheme name="Inclusive Sans">
      <a:majorFont>
        <a:latin typeface="Inclusive Sans"/>
        <a:ea typeface=""/>
        <a:cs typeface=""/>
      </a:majorFont>
      <a:minorFont>
        <a:latin typeface="Inclusive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" panose="0211000402020202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 2013 - 202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2013 - 2022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 2013 - 2022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 2013 - 202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2013 - 2022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 2013 - 2022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924553EA454694B8CD2AA52A00C529E" ma:contentTypeVersion="19" ma:contentTypeDescription="Create a new document." ma:contentTypeScope="" ma:versionID="9a73247520979a37329493271bd6bd99">
  <xsd:schema xmlns:xsd="http://www.w3.org/2001/XMLSchema" xmlns:xs="http://www.w3.org/2001/XMLSchema" xmlns:p="http://schemas.microsoft.com/office/2006/metadata/properties" xmlns:ns2="3a4543a0-6766-456e-a2ee-4414459d9a0a" xmlns:ns3="af7b454b-5578-4b92-ad2d-05626e091018" targetNamespace="http://schemas.microsoft.com/office/2006/metadata/properties" ma:root="true" ma:fieldsID="b171e7d4135380a71933e1557f0faca3" ns2:_="" ns3:_="">
    <xsd:import namespace="3a4543a0-6766-456e-a2ee-4414459d9a0a"/>
    <xsd:import namespace="af7b454b-5578-4b92-ad2d-05626e09101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4543a0-6766-456e-a2ee-4414459d9a0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6d2e6d8-cbd0-4db0-ba36-afbb08a2ca2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7b454b-5578-4b92-ad2d-05626e091018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c5b07f2-ba60-4e2c-beaf-204d65fe82c0}" ma:internalName="TaxCatchAll" ma:showField="CatchAllData" ma:web="af7b454b-5578-4b92-ad2d-05626e09101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f7b454b-5578-4b92-ad2d-05626e091018" xsi:nil="true"/>
    <lcf76f155ced4ddcb4097134ff3c332f xmlns="3a4543a0-6766-456e-a2ee-4414459d9a0a">
      <Terms xmlns="http://schemas.microsoft.com/office/infopath/2007/PartnerControls"/>
    </lcf76f155ced4ddcb4097134ff3c332f>
    <SharedWithUsers xmlns="af7b454b-5578-4b92-ad2d-05626e091018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83D28689-2686-4323-903A-95F1B1AE86A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F2C6929-2F16-4408-9C85-D32AFBD1A0E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a4543a0-6766-456e-a2ee-4414459d9a0a"/>
    <ds:schemaRef ds:uri="af7b454b-5578-4b92-ad2d-05626e09101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F41249D-34B2-4E74-AF45-FFA6B4445F2F}">
  <ds:schemaRefs>
    <ds:schemaRef ds:uri="http://purl.org/dc/terms/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fc1a249b-98ae-4c03-b6c6-591ec704673f"/>
    <ds:schemaRef ds:uri="fe1012fd-084b-4c1c-9c85-9e17dcc8c26b"/>
    <ds:schemaRef ds:uri="http://schemas.microsoft.com/sharepoint/v3"/>
    <ds:schemaRef ds:uri="http://www.w3.org/XML/1998/namespace"/>
    <ds:schemaRef ds:uri="af7b454b-5578-4b92-ad2d-05626e091018"/>
    <ds:schemaRef ds:uri="3a4543a0-6766-456e-a2ee-4414459d9a0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2019</Words>
  <Application>Microsoft Office PowerPoint</Application>
  <PresentationFormat>Widescreen</PresentationFormat>
  <Paragraphs>203</Paragraphs>
  <Slides>23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Aptos</vt:lpstr>
      <vt:lpstr>Inclusive Sans</vt:lpstr>
      <vt:lpstr>1_Office Theme</vt:lpstr>
      <vt:lpstr>Swap to Stop Evaluation – selected findings  </vt:lpstr>
      <vt:lpstr>Background</vt:lpstr>
      <vt:lpstr>Vapes (e-cigarettes) for smoking cessation</vt:lpstr>
      <vt:lpstr>Swap to stop scheme to support smoking cessation</vt:lpstr>
      <vt:lpstr>Findings – Process How was Swap to Stop implemented?</vt:lpstr>
      <vt:lpstr>Methods</vt:lpstr>
      <vt:lpstr>How did commissioners and staff experience the set up and implementation of Swap to Stop? </vt:lpstr>
      <vt:lpstr>Uptake and proposed delivery  </vt:lpstr>
      <vt:lpstr>Awareness, participation and interest </vt:lpstr>
      <vt:lpstr>Reaching priority populations</vt:lpstr>
      <vt:lpstr>Views on type and length of support</vt:lpstr>
      <vt:lpstr>Staff training</vt:lpstr>
      <vt:lpstr>Findings – Impact What difference did Swap to Stop make?</vt:lpstr>
      <vt:lpstr>Methods</vt:lpstr>
      <vt:lpstr>Did the type of support used for smoking cessation change with Swap to Stop? </vt:lpstr>
      <vt:lpstr>Type of support - Service monitoring data</vt:lpstr>
      <vt:lpstr>Has there been a change in the service user population seen by stop smoking services?</vt:lpstr>
      <vt:lpstr>Did people who used vapes stop smoking? </vt:lpstr>
      <vt:lpstr>Which swap to stop clients stopped smoking? </vt:lpstr>
      <vt:lpstr>Recommendations</vt:lpstr>
      <vt:lpstr>Recommendations 1-5</vt:lpstr>
      <vt:lpstr>Recommendations 6 - 10</vt:lpstr>
      <vt:lpstr>Publications from this evaluation</vt:lpstr>
    </vt:vector>
  </TitlesOfParts>
  <Company>University of Leeds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Alice Ford</dc:creator>
  <cp:lastModifiedBy>Noah Traill</cp:lastModifiedBy>
  <cp:revision>1</cp:revision>
  <dcterms:created xsi:type="dcterms:W3CDTF">2026-02-07T14:03:06Z</dcterms:created>
  <dcterms:modified xsi:type="dcterms:W3CDTF">2026-11-04T14:04:00Z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0x0101008924553EA454694B8CD2AA52A00C529E</vt:lpwstr>
  </property>
  <property fmtid="{D5CDD505-2E9C-101B-9397-08002B2CF9AE}" pid="3" name="MediaServiceImageTags">
    <vt:lpwstr/>
  </property>
  <property fmtid="{D5CDD505-2E9C-101B-9397-08002B2CF9AE}" pid="4" name="Order">
    <vt:r8>569400</vt:r8>
  </property>
  <property fmtid="{D5CDD505-2E9C-101B-9397-08002B2CF9AE}" pid="5" name="ComplianceAsset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</Properties>
</file>