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72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394" r:id="rId15"/>
  </p:sldIdLst>
  <p:sldSz cx="18288000" cy="10287000"/>
  <p:notesSz cx="6858000" cy="9144000"/>
  <p:embeddedFontLst>
    <p:embeddedFont>
      <p:font typeface="Inter 1" panose="020B0604020202020204" charset="0"/>
      <p:regular r:id="rId17"/>
    </p:embeddedFont>
    <p:embeddedFont>
      <p:font typeface="Inter 3" panose="020B0604020202020204" charset="0"/>
      <p:regular r:id="rId18"/>
    </p:embeddedFont>
    <p:embeddedFont>
      <p:font typeface="Inter 4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64D21-0354-4562-B89E-8CAAC0A0872C}" v="37" dt="2025-06-03T12:03:05.275"/>
    <p1510:client id="{E2B3A0AB-C520-4B70-8282-7BA6AFF9B841}" v="37" dt="2025-06-03T13:31:50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9370" autoAdjust="0"/>
  </p:normalViewPr>
  <p:slideViewPr>
    <p:cSldViewPr>
      <p:cViewPr varScale="1">
        <p:scale>
          <a:sx n="29" d="100"/>
          <a:sy n="29" d="100"/>
        </p:scale>
        <p:origin x="992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AB6F9-DFCD-4010-01FE-3851D68B3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81DA3-BCF9-A5D8-1872-899C19C9C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E5F39-82F9-008D-6C3E-A1F899C94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FB432-469D-1445-C2E9-84CAF5EB7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34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DE0BF-AB4A-A1F3-159D-9FC367E7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5CEFA-70F9-6892-B0FA-59C5AFA1E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86522-4B98-9C4F-8D9A-82E66F697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highlight>
                  <a:srgbClr val="FFFF00"/>
                </a:highlight>
              </a:rPr>
              <a:t>Use this as a template to map stakeholders.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974-7E67-56C8-85FF-B78C03F5A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75401-AEB2-4C62-82F3-C64BD3A28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2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57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A89E-B486-AB7D-C052-58ED7F591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82370-DA24-A8EC-39B5-8E5C812E3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24D7A-D0E7-2D99-DC6D-4B03115C3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BB17-27C6-ECAB-47D7-1E4BCFA07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9DF3D-0F26-4482-FFC7-8A9056D12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ACC2C-B010-CDC3-E265-8971D48D0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258EC-D65F-3373-E524-0958955C0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C12AA-7762-4EE2-1836-A2564D142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84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52464-16DC-DC3D-D0C7-8CEC0E6D4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9E7B0-03A1-73BE-587A-5AA528486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6A766-DDCB-B30A-879B-218A5E44D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7BB4B-D254-8C23-C27C-231EECC6C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6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24AFF-09CF-B59C-24F5-8ED4B48F4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867EF-975C-39A1-EAC0-DEC59B1C3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32CC9-AFAF-6B9B-2D7B-2CA4EC5FE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32B0C-2A03-AFCB-D38B-0C7CEBD7C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AEAE3-AB99-BABA-4E2E-D8D02CA2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E0DA5-C117-8B70-E05C-8D4F9DB68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970B8-774C-7D18-87D8-82F23F900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3A5B-C813-B207-0533-F18560225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01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8F64-FBB4-8BCA-A2D8-6F2E83D4D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91592-ACAB-EE44-E8F8-C89EBA197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37947-3E78-0BA1-7927-3C8332745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DA9F6-B073-FC2E-C99E-E0E0ADDE6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8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2D4D3-B150-DF61-03F2-65577677C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A724D-4CF7-9360-C991-2AC782F1B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5994C-0EFE-8613-C8BC-1D592CDD6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C4226-30C5-DB21-9636-0346C410A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17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11352897" y="3351895"/>
            <a:ext cx="10287002" cy="3583208"/>
          </a:xfrm>
          <a:custGeom>
            <a:avLst/>
            <a:gdLst/>
            <a:ahLst/>
            <a:cxnLst/>
            <a:rect l="l" t="t" r="r" b="b"/>
            <a:pathLst>
              <a:path w="10893561" h="12299883">
                <a:moveTo>
                  <a:pt x="0" y="0"/>
                </a:moveTo>
                <a:lnTo>
                  <a:pt x="10893561" y="0"/>
                </a:lnTo>
                <a:lnTo>
                  <a:pt x="10893561" y="12299883"/>
                </a:lnTo>
                <a:lnTo>
                  <a:pt x="0" y="12299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9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477345" y="-9718465"/>
            <a:ext cx="15362980" cy="15362980"/>
          </a:xfrm>
          <a:custGeom>
            <a:avLst/>
            <a:gdLst/>
            <a:ahLst/>
            <a:cxnLst/>
            <a:rect l="l" t="t" r="r" b="b"/>
            <a:pathLst>
              <a:path w="15362980" h="15362980">
                <a:moveTo>
                  <a:pt x="0" y="0"/>
                </a:moveTo>
                <a:lnTo>
                  <a:pt x="15362980" y="0"/>
                </a:lnTo>
                <a:lnTo>
                  <a:pt x="15362980" y="15362980"/>
                </a:lnTo>
                <a:lnTo>
                  <a:pt x="0" y="15362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35075" y="2731739"/>
            <a:ext cx="11482627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4"/>
              </a:lnSpc>
            </a:pPr>
            <a:r>
              <a:rPr lang="en-US" sz="6901" dirty="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The Three Biggest Killers - </a:t>
            </a:r>
          </a:p>
          <a:p>
            <a:pPr algn="l">
              <a:lnSpc>
                <a:spcPts val="8074"/>
              </a:lnSpc>
            </a:pPr>
            <a:r>
              <a:rPr lang="en-US" sz="6901" dirty="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Stakeholder mapping and analysis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167818" y="1515371"/>
            <a:ext cx="5729234" cy="7861447"/>
            <a:chOff x="0" y="0"/>
            <a:chExt cx="4589780" cy="62979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94044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>
              <a:blip r:embed="rId8"/>
              <a:stretch>
                <a:fillRect l="-10467" r="-1046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93152" y="6201375"/>
            <a:ext cx="1173826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79"/>
              </a:lnSpc>
            </a:pPr>
            <a:r>
              <a:rPr lang="en-US" sz="4000" dirty="0">
                <a:solidFill>
                  <a:srgbClr val="000000"/>
                </a:solidFill>
                <a:latin typeface="Inter 3"/>
                <a:ea typeface="Inter 3"/>
                <a:cs typeface="Inter 3"/>
                <a:sym typeface="Inter 3"/>
              </a:rPr>
              <a:t>A template to support you in developing your own approach </a:t>
            </a:r>
          </a:p>
          <a:p>
            <a:pPr algn="l">
              <a:lnSpc>
                <a:spcPts val="5379"/>
              </a:lnSpc>
            </a:pPr>
            <a:endParaRPr lang="en-US" sz="5223" dirty="0">
              <a:solidFill>
                <a:srgbClr val="000000"/>
              </a:solidFill>
              <a:latin typeface="Inter 3"/>
              <a:ea typeface="Inter 3"/>
              <a:cs typeface="Inter 3"/>
              <a:sym typeface="Inter 3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28700" y="8594912"/>
            <a:ext cx="1584012" cy="918727"/>
          </a:xfrm>
          <a:custGeom>
            <a:avLst/>
            <a:gdLst/>
            <a:ahLst/>
            <a:cxnLst/>
            <a:rect l="l" t="t" r="r" b="b"/>
            <a:pathLst>
              <a:path w="1584012" h="918727">
                <a:moveTo>
                  <a:pt x="0" y="0"/>
                </a:moveTo>
                <a:lnTo>
                  <a:pt x="1584012" y="0"/>
                </a:lnTo>
                <a:lnTo>
                  <a:pt x="1584012" y="918727"/>
                </a:lnTo>
                <a:lnTo>
                  <a:pt x="0" y="918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893734" y="8594912"/>
            <a:ext cx="2702139" cy="918727"/>
          </a:xfrm>
          <a:custGeom>
            <a:avLst/>
            <a:gdLst/>
            <a:ahLst/>
            <a:cxnLst/>
            <a:rect l="l" t="t" r="r" b="b"/>
            <a:pathLst>
              <a:path w="2702139" h="918727">
                <a:moveTo>
                  <a:pt x="0" y="0"/>
                </a:moveTo>
                <a:lnTo>
                  <a:pt x="2702139" y="0"/>
                </a:lnTo>
                <a:lnTo>
                  <a:pt x="2702139" y="918727"/>
                </a:lnTo>
                <a:lnTo>
                  <a:pt x="0" y="9187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5881623" y="8594912"/>
            <a:ext cx="1080661" cy="918727"/>
          </a:xfrm>
          <a:custGeom>
            <a:avLst/>
            <a:gdLst/>
            <a:ahLst/>
            <a:cxnLst/>
            <a:rect l="l" t="t" r="r" b="b"/>
            <a:pathLst>
              <a:path w="1080661" h="918727">
                <a:moveTo>
                  <a:pt x="0" y="0"/>
                </a:moveTo>
                <a:lnTo>
                  <a:pt x="1080661" y="0"/>
                </a:lnTo>
                <a:lnTo>
                  <a:pt x="1080661" y="918727"/>
                </a:lnTo>
                <a:lnTo>
                  <a:pt x="0" y="9187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33752-3ABE-DEE3-9AF3-FF762B0F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C4AD3F3-F9C9-2288-5306-005D89E82D60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934291A-2B7F-6DB5-73FD-78B2C5952B31}"/>
              </a:ext>
            </a:extLst>
          </p:cNvPr>
          <p:cNvSpPr txBox="1"/>
          <p:nvPr/>
        </p:nvSpPr>
        <p:spPr>
          <a:xfrm>
            <a:off x="1028700" y="723900"/>
            <a:ext cx="16641117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Supra-local stakeholder analysis example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DC1A34D-A963-6F8D-D6E2-FF2C064122E7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9F2FCC-B44E-FB7B-1103-E4A957B3A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68931"/>
              </p:ext>
            </p:extLst>
          </p:nvPr>
        </p:nvGraphicFramePr>
        <p:xfrm>
          <a:off x="762000" y="1943100"/>
          <a:ext cx="15621000" cy="7141324"/>
        </p:xfrm>
        <a:graphic>
          <a:graphicData uri="http://schemas.openxmlformats.org/drawingml/2006/table">
            <a:tbl>
              <a:tblPr firstRow="1" bandRow="1"/>
              <a:tblGrid>
                <a:gridCol w="2640530">
                  <a:extLst>
                    <a:ext uri="{9D8B030D-6E8A-4147-A177-3AD203B41FA5}">
                      <a16:colId xmlns:a16="http://schemas.microsoft.com/office/drawing/2014/main" val="1910300324"/>
                    </a:ext>
                  </a:extLst>
                </a:gridCol>
                <a:gridCol w="1103223">
                  <a:extLst>
                    <a:ext uri="{9D8B030D-6E8A-4147-A177-3AD203B41FA5}">
                      <a16:colId xmlns:a16="http://schemas.microsoft.com/office/drawing/2014/main" val="577598848"/>
                    </a:ext>
                  </a:extLst>
                </a:gridCol>
                <a:gridCol w="1772198">
                  <a:extLst>
                    <a:ext uri="{9D8B030D-6E8A-4147-A177-3AD203B41FA5}">
                      <a16:colId xmlns:a16="http://schemas.microsoft.com/office/drawing/2014/main" val="2627464417"/>
                    </a:ext>
                  </a:extLst>
                </a:gridCol>
                <a:gridCol w="1810304">
                  <a:extLst>
                    <a:ext uri="{9D8B030D-6E8A-4147-A177-3AD203B41FA5}">
                      <a16:colId xmlns:a16="http://schemas.microsoft.com/office/drawing/2014/main" val="1643679221"/>
                    </a:ext>
                  </a:extLst>
                </a:gridCol>
                <a:gridCol w="8294745">
                  <a:extLst>
                    <a:ext uri="{9D8B030D-6E8A-4147-A177-3AD203B41FA5}">
                      <a16:colId xmlns:a16="http://schemas.microsoft.com/office/drawing/2014/main" val="1634521511"/>
                    </a:ext>
                  </a:extLst>
                </a:gridCol>
              </a:tblGrid>
              <a:tr h="1054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Stakeholder Role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Tier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Estimated reaction to project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Management Approach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Justification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11051"/>
                  </a:ext>
                </a:extLst>
              </a:tr>
              <a:tr h="1356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Mayor (combined authority)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Positive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Keep satisfied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May have some interest in the topic area (likely more interest in GM due to devolved responsibility around health), ideology around public health will depend on political leanings, legitimate/referent power.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96945"/>
                  </a:ext>
                </a:extLst>
              </a:tr>
              <a:tr h="1054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Combined authority colleagues (relevant to public health)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1/3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Positive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Keep informed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High degree of interest in harmful products, likely to have high degree of interest with the project, core public health ideology, expert/referent power.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84768"/>
                  </a:ext>
                </a:extLst>
              </a:tr>
              <a:tr h="1054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Place-based partnership leads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Positive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Manage closely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Likely to have a high degree of interest in </a:t>
                      </a:r>
                      <a:r>
                        <a:rPr lang="en-GB" sz="2000" b="0">
                          <a:latin typeface="Inter 3" panose="020B0604020202020204" charset="0"/>
                          <a:ea typeface="Inter 3" panose="020B0604020202020204" charset="0"/>
                        </a:rPr>
                        <a:t>harmful products </a:t>
                      </a:r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and likely to be interested in the project, may have core public health ideology, legitimate/expert/referent power.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00891"/>
                  </a:ext>
                </a:extLst>
              </a:tr>
              <a:tr h="1054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Acute trust (senior management colleagues)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Neutral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Keep satisfied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Likely to have a high degree of interest around the clinical outcomes related to harmful products, unlikely to have a core public health ideology or population health focus, legitimate/referent power.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7419"/>
                  </a:ext>
                </a:extLst>
              </a:tr>
              <a:tr h="1054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Clinicians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Neutral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Monitor</a:t>
                      </a:r>
                    </a:p>
                    <a:p>
                      <a:endParaRPr lang="en-GB" sz="2000" b="0" dirty="0">
                        <a:latin typeface="Inter 3" panose="020B0604020202020204" charset="0"/>
                        <a:ea typeface="Inter 3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Likely to have a high degree of interest around the clinical outcomes related to harmful products, unlikely to have a core public health ideology or population health focus, expert (clinical) power.</a:t>
                      </a:r>
                      <a:endParaRPr lang="en-GB" sz="2000" b="1" dirty="0">
                        <a:latin typeface="Inter 3" panose="020B0604020202020204" charset="0"/>
                        <a:ea typeface="Inter 3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10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EBE07-CB81-9DE6-A82F-59CB80116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98EC8BA-F80B-6F3F-5AE6-BF62684BF7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D8D6F7A-5265-073C-33C4-59F154290625}"/>
              </a:ext>
            </a:extLst>
          </p:cNvPr>
          <p:cNvSpPr txBox="1"/>
          <p:nvPr/>
        </p:nvSpPr>
        <p:spPr>
          <a:xfrm>
            <a:off x="845190" y="833165"/>
            <a:ext cx="15963900" cy="1055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0000"/>
                </a:solidFill>
                <a:latin typeface="Inter 1"/>
                <a:ea typeface="Inter 1"/>
                <a:sym typeface="Inter 1"/>
              </a:rPr>
              <a:t>Stakeholder map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9E6060-81E1-55C6-D41C-FD20B34957DF}"/>
              </a:ext>
            </a:extLst>
          </p:cNvPr>
          <p:cNvGraphicFramePr>
            <a:graphicFrameLocks noGrp="1"/>
          </p:cNvGraphicFramePr>
          <p:nvPr/>
        </p:nvGraphicFramePr>
        <p:xfrm>
          <a:off x="2159190" y="2468642"/>
          <a:ext cx="14905654" cy="5581984"/>
        </p:xfrm>
        <a:graphic>
          <a:graphicData uri="http://schemas.openxmlformats.org/drawingml/2006/table">
            <a:tbl>
              <a:tblPr firstRow="1" bandRow="1"/>
              <a:tblGrid>
                <a:gridCol w="7452827">
                  <a:extLst>
                    <a:ext uri="{9D8B030D-6E8A-4147-A177-3AD203B41FA5}">
                      <a16:colId xmlns:a16="http://schemas.microsoft.com/office/drawing/2014/main" val="3168638411"/>
                    </a:ext>
                  </a:extLst>
                </a:gridCol>
                <a:gridCol w="7452827">
                  <a:extLst>
                    <a:ext uri="{9D8B030D-6E8A-4147-A177-3AD203B41FA5}">
                      <a16:colId xmlns:a16="http://schemas.microsoft.com/office/drawing/2014/main" val="662911791"/>
                    </a:ext>
                  </a:extLst>
                </a:gridCol>
              </a:tblGrid>
              <a:tr h="2790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3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Keep Satisfied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30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Manage Closely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76836"/>
                  </a:ext>
                </a:extLst>
              </a:tr>
              <a:tr h="2790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3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Monitor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" lastClr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3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Keep Informed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" lastClr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647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E1AB34-F262-F710-8679-DE81212F12FD}"/>
              </a:ext>
            </a:extLst>
          </p:cNvPr>
          <p:cNvSpPr txBox="1"/>
          <p:nvPr/>
        </p:nvSpPr>
        <p:spPr>
          <a:xfrm rot="16200000">
            <a:off x="-401705" y="5514571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Degree of power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9668C4-4E7C-391F-45EB-2A4058CEFA9B}"/>
              </a:ext>
            </a:extLst>
          </p:cNvPr>
          <p:cNvCxnSpPr>
            <a:cxnSpLocks/>
          </p:cNvCxnSpPr>
          <p:nvPr/>
        </p:nvCxnSpPr>
        <p:spPr>
          <a:xfrm>
            <a:off x="1799184" y="8383860"/>
            <a:ext cx="15265696" cy="0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24A651-D328-C15C-36F2-50A4D88675F2}"/>
              </a:ext>
            </a:extLst>
          </p:cNvPr>
          <p:cNvCxnSpPr>
            <a:cxnSpLocks/>
          </p:cNvCxnSpPr>
          <p:nvPr/>
        </p:nvCxnSpPr>
        <p:spPr>
          <a:xfrm flipV="1">
            <a:off x="1799184" y="2468642"/>
            <a:ext cx="0" cy="5915218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D2DA52-C803-408F-04D7-487D0AA8B539}"/>
              </a:ext>
            </a:extLst>
          </p:cNvPr>
          <p:cNvSpPr txBox="1"/>
          <p:nvPr/>
        </p:nvSpPr>
        <p:spPr>
          <a:xfrm>
            <a:off x="8117826" y="8455868"/>
            <a:ext cx="3618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Degree of interest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81F4F341-30CA-DFC4-B9C4-8FA33186C373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84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5969" y="2145265"/>
            <a:ext cx="16641116" cy="5696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marR="0" lvl="1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Stakeholders can be found across the system at different levels: 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Regional level (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e.g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 DHSC region)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Supra-local or system-level (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e.g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 ICB or Combined Authority)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Local or place-level (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e.g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 Local Authority)</a:t>
            </a:r>
          </a:p>
          <a:p>
            <a:pPr marL="302259" marR="0" lvl="1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3" panose="020B0604020202020204" charset="0"/>
              <a:ea typeface="Inter 3" panose="020B0604020202020204" charset="0"/>
              <a:cs typeface="Inter 4"/>
              <a:sym typeface="Inter 4"/>
            </a:endParaRPr>
          </a:p>
          <a:p>
            <a:pPr marL="302259" marR="0" lvl="1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The roles of the key stakeholders for this project should be mapped according to these different levels and in the context of their relevance to the topic area (harmful products). </a:t>
            </a:r>
          </a:p>
          <a:p>
            <a:pPr marL="0" marR="0" lvl="0" indent="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4"/>
              <a:ea typeface="Inter 4"/>
              <a:cs typeface="Inter 4"/>
              <a:sym typeface="Inter 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23900"/>
            <a:ext cx="16641117" cy="8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Stakeholder Mapping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E30F0F8-4A8C-81DA-3179-8766E84E531D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7D586-A38E-9E69-B571-DC8AE14FF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7F541B4-664E-CEC2-46B3-C0BEAACB4120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6C7F817-A17D-CC41-A56C-908AE7FB40F2}"/>
              </a:ext>
            </a:extLst>
          </p:cNvPr>
          <p:cNvSpPr txBox="1"/>
          <p:nvPr/>
        </p:nvSpPr>
        <p:spPr>
          <a:xfrm>
            <a:off x="785969" y="2145265"/>
            <a:ext cx="16641116" cy="6978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marR="0" lvl="1" indent="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To </a:t>
            </a:r>
            <a:r>
              <a:rPr lang="en-GB" sz="3500" dirty="0">
                <a:solidFill>
                  <a:srgbClr val="000000"/>
                </a:solidFill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inform how 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stakeholders are managed for this project, they can be classified in three tiers across the system, as follows: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Tier 1: Key stakeholders within a public health sphere of influence e.g. ICB leads, DPHs, local authority topic leads (or equivalent). 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Tier 2: Stakeholders who need to be engaged with the purpose of the project during the development phase, so they can be supportive at launch (likely outside of public health).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Tier 3: Political and senior organisational stakeholders who will need to facilitate eventual action (e.g. budget holders, people with ‘sign-off’ powers).</a:t>
            </a:r>
          </a:p>
          <a:p>
            <a:pPr marL="0" marR="0" lvl="0" indent="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4"/>
              <a:ea typeface="Inter 4"/>
              <a:cs typeface="Inter 4"/>
              <a:sym typeface="Inter 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1100AF9-96D9-666C-E1E5-C2DABE6FF87F}"/>
              </a:ext>
            </a:extLst>
          </p:cNvPr>
          <p:cNvSpPr txBox="1"/>
          <p:nvPr/>
        </p:nvSpPr>
        <p:spPr>
          <a:xfrm>
            <a:off x="1028700" y="723900"/>
            <a:ext cx="16641117" cy="8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Stakeholder Analysis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0DC2F85-7C01-20D6-3297-7FDB00D51C58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41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2ACF7-974F-0622-FD7C-7113A541E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D2E98DE-407B-48E7-D1EE-0A495193589A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D567EAA-9E9C-85CB-49C6-7CB88C7DDC3A}"/>
              </a:ext>
            </a:extLst>
          </p:cNvPr>
          <p:cNvSpPr txBox="1"/>
          <p:nvPr/>
        </p:nvSpPr>
        <p:spPr>
          <a:xfrm>
            <a:off x="762000" y="1747285"/>
            <a:ext cx="9524454" cy="761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marR="0" lvl="1" indent="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Depending on the degree of power and interest a stakeholder has they can be managed in different ways: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Manage closely – aim to get them on side, and keep closely involved throughout.  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Keep satisfied – keep closely enough informed and on side such that power can be harnessed if needed. 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Keep informed – keep updated on key progress, recognising value of their input. </a:t>
            </a:r>
          </a:p>
          <a:p>
            <a:pPr marL="759459" marR="0" lvl="1" indent="-45720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  <a:cs typeface="Inter 4"/>
                <a:sym typeface="Inter 4"/>
              </a:rPr>
              <a:t>Monitor (minimum effort) – keep loosely informed.</a:t>
            </a:r>
          </a:p>
          <a:p>
            <a:pPr marL="0" marR="0" lvl="0" indent="0" algn="l" defTabSz="914400" rtl="0" eaLnBrk="1" fontAlgn="auto" latinLnBrk="0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4"/>
              <a:ea typeface="Inter 4"/>
              <a:cs typeface="Inter 4"/>
              <a:sym typeface="Inter 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0954659-0FE2-E1B3-7774-FED269428B08}"/>
              </a:ext>
            </a:extLst>
          </p:cNvPr>
          <p:cNvSpPr txBox="1"/>
          <p:nvPr/>
        </p:nvSpPr>
        <p:spPr>
          <a:xfrm>
            <a:off x="1028700" y="723900"/>
            <a:ext cx="16641117" cy="8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Stakeholder management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0869991-C9D5-E02C-CBC1-ED764968B980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0A19FD-A3D7-336E-C5F6-D95D5B166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6454" y="2552700"/>
            <a:ext cx="7086600" cy="58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F668F-F043-8655-3C29-E2E21B8D1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E6596F3-94E7-B908-B967-52D3CA98B234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0188A08-43E3-EDB0-6BA1-5C60DF721A8F}"/>
              </a:ext>
            </a:extLst>
          </p:cNvPr>
          <p:cNvSpPr txBox="1"/>
          <p:nvPr/>
        </p:nvSpPr>
        <p:spPr>
          <a:xfrm>
            <a:off x="1028700" y="723900"/>
            <a:ext cx="16641117" cy="8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Regional stakeholder mapping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19F5826-FE43-DAD8-BC0F-2E8570E6B5E5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D080266-A248-73BB-4668-8269CB506D84}"/>
              </a:ext>
            </a:extLst>
          </p:cNvPr>
          <p:cNvSpPr/>
          <p:nvPr/>
        </p:nvSpPr>
        <p:spPr>
          <a:xfrm>
            <a:off x="5924775" y="4203073"/>
            <a:ext cx="4297680" cy="228600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3" panose="020B0604020202020204" charset="0"/>
              <a:ea typeface="Inter 3" panose="020B060402020202020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D2EF9C0-8226-934D-4B0C-BC5F90DA1C1F}"/>
              </a:ext>
            </a:extLst>
          </p:cNvPr>
          <p:cNvSpPr txBox="1"/>
          <p:nvPr/>
        </p:nvSpPr>
        <p:spPr>
          <a:xfrm>
            <a:off x="6866198" y="4869970"/>
            <a:ext cx="2295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prstClr val="white"/>
                </a:solidFill>
                <a:latin typeface="Inter 3" panose="020B0604020202020204" charset="0"/>
                <a:ea typeface="Inter 3" panose="020B0604020202020204" charset="0"/>
              </a:rPr>
              <a:t>Regional partners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4F2234-4947-7F64-D385-124F82859918}"/>
              </a:ext>
            </a:extLst>
          </p:cNvPr>
          <p:cNvSpPr txBox="1"/>
          <p:nvPr/>
        </p:nvSpPr>
        <p:spPr>
          <a:xfrm>
            <a:off x="11713434" y="4874121"/>
            <a:ext cx="2199134" cy="477054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ADPH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AE00C0-3720-07F6-E335-1E631391B210}"/>
              </a:ext>
            </a:extLst>
          </p:cNvPr>
          <p:cNvSpPr txBox="1"/>
          <p:nvPr/>
        </p:nvSpPr>
        <p:spPr>
          <a:xfrm>
            <a:off x="11135902" y="5890617"/>
            <a:ext cx="40278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Relevant ADPH network leads for alcohol/obesity/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inequalities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46D984-8E0A-3A31-4C13-E2BEAE960F88}"/>
              </a:ext>
            </a:extLst>
          </p:cNvPr>
          <p:cNvSpPr txBox="1"/>
          <p:nvPr/>
        </p:nvSpPr>
        <p:spPr>
          <a:xfrm>
            <a:off x="4754607" y="6826708"/>
            <a:ext cx="2662592" cy="477054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Academics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A48500-78A7-CC5B-B8DC-56C3FA6823DE}"/>
              </a:ext>
            </a:extLst>
          </p:cNvPr>
          <p:cNvSpPr txBox="1"/>
          <p:nvPr/>
        </p:nvSpPr>
        <p:spPr>
          <a:xfrm>
            <a:off x="7245202" y="3447334"/>
            <a:ext cx="1656826" cy="477054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OHID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CC5FE2-34D5-F750-5D2F-135714594D68}"/>
              </a:ext>
            </a:extLst>
          </p:cNvPr>
          <p:cNvSpPr txBox="1"/>
          <p:nvPr/>
        </p:nvSpPr>
        <p:spPr>
          <a:xfrm>
            <a:off x="3733801" y="2960651"/>
            <a:ext cx="29594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Programme managers alcohol/obesity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9C32B0-5FBC-8883-2907-D3D31A75D5F2}"/>
              </a:ext>
            </a:extLst>
          </p:cNvPr>
          <p:cNvSpPr txBox="1"/>
          <p:nvPr/>
        </p:nvSpPr>
        <p:spPr>
          <a:xfrm>
            <a:off x="2209800" y="4705825"/>
            <a:ext cx="2544807" cy="1631216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Other regions (for collaboration and learning)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7E865C-1E9A-13B5-DF14-DBFD5B5D9EC7}"/>
              </a:ext>
            </a:extLst>
          </p:cNvPr>
          <p:cNvSpPr txBox="1"/>
          <p:nvPr/>
        </p:nvSpPr>
        <p:spPr>
          <a:xfrm>
            <a:off x="9685269" y="2896846"/>
            <a:ext cx="20281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Knowledge and intelligence colleagues  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AE4078-E15D-965E-E1A5-6BA6B176A456}"/>
              </a:ext>
            </a:extLst>
          </p:cNvPr>
          <p:cNvCxnSpPr>
            <a:cxnSpLocks/>
          </p:cNvCxnSpPr>
          <p:nvPr/>
        </p:nvCxnSpPr>
        <p:spPr>
          <a:xfrm flipV="1">
            <a:off x="10212904" y="5233363"/>
            <a:ext cx="1500530" cy="13418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86E81B5-1CCD-B0A1-C27D-89A89FB04192}"/>
              </a:ext>
            </a:extLst>
          </p:cNvPr>
          <p:cNvCxnSpPr>
            <a:cxnSpLocks/>
          </p:cNvCxnSpPr>
          <p:nvPr/>
        </p:nvCxnSpPr>
        <p:spPr>
          <a:xfrm flipH="1">
            <a:off x="12284414" y="5433753"/>
            <a:ext cx="288586" cy="490394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FEBC733-BF2D-F844-8637-D59679D72F7A}"/>
              </a:ext>
            </a:extLst>
          </p:cNvPr>
          <p:cNvCxnSpPr>
            <a:cxnSpLocks/>
            <a:stCxn id="66" idx="0"/>
            <a:endCxn id="71" idx="2"/>
          </p:cNvCxnSpPr>
          <p:nvPr/>
        </p:nvCxnSpPr>
        <p:spPr>
          <a:xfrm flipV="1">
            <a:off x="8073615" y="3924388"/>
            <a:ext cx="0" cy="27868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AF42F99-0B25-67B1-4AA6-5B5A6AC35055}"/>
              </a:ext>
            </a:extLst>
          </p:cNvPr>
          <p:cNvCxnSpPr>
            <a:cxnSpLocks/>
            <a:stCxn id="66" idx="2"/>
            <a:endCxn id="73" idx="3"/>
          </p:cNvCxnSpPr>
          <p:nvPr/>
        </p:nvCxnSpPr>
        <p:spPr>
          <a:xfrm flipH="1">
            <a:off x="4754607" y="5346073"/>
            <a:ext cx="1170168" cy="175360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9D00DA-4C2F-5ED0-487A-9D45E388DD16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6085903" y="6343514"/>
            <a:ext cx="893977" cy="483194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3E0EE21-4761-32DC-1483-05DB016DE54B}"/>
              </a:ext>
            </a:extLst>
          </p:cNvPr>
          <p:cNvSpPr txBox="1"/>
          <p:nvPr/>
        </p:nvSpPr>
        <p:spPr>
          <a:xfrm>
            <a:off x="1009650" y="1890497"/>
            <a:ext cx="14916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prstClr val="black"/>
                </a:solidFill>
                <a:highlight>
                  <a:srgbClr val="FFFF00"/>
                </a:highlight>
                <a:latin typeface="Inter 3" panose="020B0604020202020204" charset="0"/>
                <a:ea typeface="Inter 3" panose="020B0604020202020204" charset="0"/>
              </a:rPr>
              <a:t>Below is an example of a map for regional partners. You should undertake your own mapping process to define this for your area.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6B85E38-5973-066D-A6A3-A133BFA0DDB2}"/>
              </a:ext>
            </a:extLst>
          </p:cNvPr>
          <p:cNvCxnSpPr>
            <a:cxnSpLocks/>
            <a:stCxn id="71" idx="1"/>
          </p:cNvCxnSpPr>
          <p:nvPr/>
        </p:nvCxnSpPr>
        <p:spPr>
          <a:xfrm flipH="1" flipV="1">
            <a:off x="6085903" y="3659812"/>
            <a:ext cx="1159299" cy="2604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5F7AD80-2AB9-D032-1939-269BF5B14A99}"/>
              </a:ext>
            </a:extLst>
          </p:cNvPr>
          <p:cNvCxnSpPr>
            <a:stCxn id="71" idx="3"/>
            <a:endCxn id="74" idx="1"/>
          </p:cNvCxnSpPr>
          <p:nvPr/>
        </p:nvCxnSpPr>
        <p:spPr>
          <a:xfrm>
            <a:off x="8902028" y="3685861"/>
            <a:ext cx="783241" cy="2659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AD5FFBB-A951-A42F-BF11-CF4AA6E8C2BC}"/>
              </a:ext>
            </a:extLst>
          </p:cNvPr>
          <p:cNvSpPr txBox="1"/>
          <p:nvPr/>
        </p:nvSpPr>
        <p:spPr>
          <a:xfrm>
            <a:off x="8330646" y="6819869"/>
            <a:ext cx="2382892" cy="861774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Businesses/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‘industry’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C794E6A-CD0A-E417-FFA3-B0DC09D3B06E}"/>
              </a:ext>
            </a:extLst>
          </p:cNvPr>
          <p:cNvCxnSpPr>
            <a:cxnSpLocks/>
          </p:cNvCxnSpPr>
          <p:nvPr/>
        </p:nvCxnSpPr>
        <p:spPr>
          <a:xfrm flipH="1" flipV="1">
            <a:off x="9482637" y="6187959"/>
            <a:ext cx="323533" cy="63874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87218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8037B-EE16-CEB0-BD13-6F6E8F674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60FC511-A22F-B344-C1B3-A383472380B1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16D1F1A-7E69-E61D-46F0-6F2347494044}"/>
              </a:ext>
            </a:extLst>
          </p:cNvPr>
          <p:cNvSpPr txBox="1"/>
          <p:nvPr/>
        </p:nvSpPr>
        <p:spPr>
          <a:xfrm>
            <a:off x="1028700" y="723900"/>
            <a:ext cx="16641117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Regional stakeholder analysis example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2E34BF5-B9AC-2F2F-2803-D489091BD1FA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A3E9D7-7BA0-9CD3-3A99-59B841E17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67796"/>
              </p:ext>
            </p:extLst>
          </p:nvPr>
        </p:nvGraphicFramePr>
        <p:xfrm>
          <a:off x="1078546" y="2019300"/>
          <a:ext cx="16295053" cy="6953617"/>
        </p:xfrm>
        <a:graphic>
          <a:graphicData uri="http://schemas.openxmlformats.org/drawingml/2006/table">
            <a:tbl>
              <a:tblPr firstRow="1" bandRow="1"/>
              <a:tblGrid>
                <a:gridCol w="2754470">
                  <a:extLst>
                    <a:ext uri="{9D8B030D-6E8A-4147-A177-3AD203B41FA5}">
                      <a16:colId xmlns:a16="http://schemas.microsoft.com/office/drawing/2014/main" val="1910300324"/>
                    </a:ext>
                  </a:extLst>
                </a:gridCol>
                <a:gridCol w="1150827">
                  <a:extLst>
                    <a:ext uri="{9D8B030D-6E8A-4147-A177-3AD203B41FA5}">
                      <a16:colId xmlns:a16="http://schemas.microsoft.com/office/drawing/2014/main" val="577598848"/>
                    </a:ext>
                  </a:extLst>
                </a:gridCol>
                <a:gridCol w="1848669">
                  <a:extLst>
                    <a:ext uri="{9D8B030D-6E8A-4147-A177-3AD203B41FA5}">
                      <a16:colId xmlns:a16="http://schemas.microsoft.com/office/drawing/2014/main" val="2627464417"/>
                    </a:ext>
                  </a:extLst>
                </a:gridCol>
                <a:gridCol w="1888419">
                  <a:extLst>
                    <a:ext uri="{9D8B030D-6E8A-4147-A177-3AD203B41FA5}">
                      <a16:colId xmlns:a16="http://schemas.microsoft.com/office/drawing/2014/main" val="1643679221"/>
                    </a:ext>
                  </a:extLst>
                </a:gridCol>
                <a:gridCol w="8652668">
                  <a:extLst>
                    <a:ext uri="{9D8B030D-6E8A-4147-A177-3AD203B41FA5}">
                      <a16:colId xmlns:a16="http://schemas.microsoft.com/office/drawing/2014/main" val="1634521511"/>
                    </a:ext>
                  </a:extLst>
                </a:gridCol>
              </a:tblGrid>
              <a:tr h="111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Stakeholder Role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Tier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Estimated reaction to project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Management Approach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Justification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11051"/>
                  </a:ext>
                </a:extLst>
              </a:tr>
              <a:tr h="986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OHID Programme Manager(s)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Positive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Keep informed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High degree of interest in harmful products, likely to have high degree of interest with the project, core public health ideology, expert/referent/informational power.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06558"/>
                  </a:ext>
                </a:extLst>
              </a:tr>
              <a:tr h="1109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Leads in other regional programmes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Positive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Keep informed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High degree of interest in harmful products, specialist public health knowledge and ideology, expert/referent power outside of the region.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52898"/>
                  </a:ext>
                </a:extLst>
              </a:tr>
              <a:tr h="792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Academics (regional)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Positive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Keep informed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Relevant academics likely to have a high degree of interest and expert power (perhaps informational power too).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17816"/>
                  </a:ext>
                </a:extLst>
              </a:tr>
              <a:tr h="1016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Businesses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Neutral/</a:t>
                      </a:r>
                    </a:p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Negative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Keep satisfied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High degree of interest in harmful products, but likely to have low interest in the project, will not be driven ideologically by population health, reward/coercive power.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16308"/>
                  </a:ext>
                </a:extLst>
              </a:tr>
              <a:tr h="111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Businesses (with malign motives)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n/a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Negative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System partners to consider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High degree of interest in harmful products, may be interested in the project for malign reasons, driven by corporate motives, reward/coercive power.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5080"/>
                  </a:ext>
                </a:extLst>
              </a:tr>
              <a:tr h="792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Regional ADPH colleagues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Positive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Keep informed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latin typeface="Inter 3" panose="020B0604020202020204" charset="0"/>
                          <a:ea typeface="Inter 3" panose="020B0604020202020204" charset="0"/>
                        </a:rPr>
                        <a:t>High degree of interest in harmful products across both regions, core public health ideology, expert/referent/informational power.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9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8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104F6-E741-8461-0CFD-F3109174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9432777-7686-5318-F26F-9422EA1958F6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C0C048D-BB57-E5D4-EE0C-A37843612146}"/>
              </a:ext>
            </a:extLst>
          </p:cNvPr>
          <p:cNvSpPr txBox="1"/>
          <p:nvPr/>
        </p:nvSpPr>
        <p:spPr>
          <a:xfrm>
            <a:off x="1028700" y="723900"/>
            <a:ext cx="16641117" cy="8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Supra-local stakeholder mapping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22F345B-8482-46F8-9B37-6317E1A06E32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20129D-7E0B-3AE8-56CB-973224A03A05}"/>
              </a:ext>
            </a:extLst>
          </p:cNvPr>
          <p:cNvSpPr txBox="1"/>
          <p:nvPr/>
        </p:nvSpPr>
        <p:spPr>
          <a:xfrm>
            <a:off x="1009650" y="1890497"/>
            <a:ext cx="14916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Inter 3" panose="020B0604020202020204" charset="0"/>
                <a:ea typeface="Inter 3" panose="020B0604020202020204" charset="0"/>
                <a:cs typeface="+mn-cs"/>
              </a:rPr>
              <a:t>Below is an example of a map for </a:t>
            </a:r>
            <a:r>
              <a:rPr lang="en-GB" sz="2500" dirty="0">
                <a:solidFill>
                  <a:prstClr val="black"/>
                </a:solidFill>
                <a:highlight>
                  <a:srgbClr val="FFFF00"/>
                </a:highlight>
                <a:latin typeface="Inter 3" panose="020B0604020202020204" charset="0"/>
                <a:ea typeface="Inter 3" panose="020B0604020202020204" charset="0"/>
              </a:rPr>
              <a:t>supra-local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Inter 3" panose="020B0604020202020204" charset="0"/>
                <a:ea typeface="Inter 3" panose="020B0604020202020204" charset="0"/>
                <a:cs typeface="+mn-cs"/>
              </a:rPr>
              <a:t> partners. You should undertake your own mapping process to define this for your area.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664931-D8C2-2055-3D47-FAB514B6459B}"/>
              </a:ext>
            </a:extLst>
          </p:cNvPr>
          <p:cNvSpPr/>
          <p:nvPr/>
        </p:nvSpPr>
        <p:spPr>
          <a:xfrm>
            <a:off x="6705600" y="4411258"/>
            <a:ext cx="4297680" cy="228600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3" panose="020B0604020202020204" charset="0"/>
              <a:ea typeface="Inter 3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0BFC8-66EB-741B-CCFD-0B3B5A74B20E}"/>
              </a:ext>
            </a:extLst>
          </p:cNvPr>
          <p:cNvSpPr txBox="1"/>
          <p:nvPr/>
        </p:nvSpPr>
        <p:spPr>
          <a:xfrm>
            <a:off x="7726179" y="5200315"/>
            <a:ext cx="2295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Inter 3" panose="020B0604020202020204" charset="0"/>
                <a:ea typeface="Inter 3" panose="020B0604020202020204" charset="0"/>
              </a:rPr>
              <a:t>Supra-local partners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4ED37-6EE8-A394-C98D-9D79CF6A5754}"/>
              </a:ext>
            </a:extLst>
          </p:cNvPr>
          <p:cNvSpPr txBox="1"/>
          <p:nvPr/>
        </p:nvSpPr>
        <p:spPr>
          <a:xfrm>
            <a:off x="11584521" y="4437842"/>
            <a:ext cx="2199134" cy="1015663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Integrated Care System (ICB/ICP)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F0CAB-2797-4C5A-2098-FEF207D952B7}"/>
              </a:ext>
            </a:extLst>
          </p:cNvPr>
          <p:cNvSpPr txBox="1"/>
          <p:nvPr/>
        </p:nvSpPr>
        <p:spPr>
          <a:xfrm>
            <a:off x="12372692" y="5989372"/>
            <a:ext cx="181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Relevant boards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4E487-EFDB-AEAC-01C8-F406096AC622}"/>
              </a:ext>
            </a:extLst>
          </p:cNvPr>
          <p:cNvSpPr txBox="1"/>
          <p:nvPr/>
        </p:nvSpPr>
        <p:spPr>
          <a:xfrm>
            <a:off x="11065666" y="5619891"/>
            <a:ext cx="165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ICB/ICP chairs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48C31-BB96-D10F-D118-2941DC54AB18}"/>
              </a:ext>
            </a:extLst>
          </p:cNvPr>
          <p:cNvSpPr txBox="1"/>
          <p:nvPr/>
        </p:nvSpPr>
        <p:spPr>
          <a:xfrm>
            <a:off x="11978731" y="3122176"/>
            <a:ext cx="119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Data leads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785BE-D044-B829-DE09-E13826828934}"/>
              </a:ext>
            </a:extLst>
          </p:cNvPr>
          <p:cNvSpPr txBox="1"/>
          <p:nvPr/>
        </p:nvSpPr>
        <p:spPr>
          <a:xfrm>
            <a:off x="8398263" y="6983581"/>
            <a:ext cx="950976" cy="400110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NHS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BA7D0E-4AB1-4DC1-D721-A801DF7AEE05}"/>
              </a:ext>
            </a:extLst>
          </p:cNvPr>
          <p:cNvSpPr txBox="1"/>
          <p:nvPr/>
        </p:nvSpPr>
        <p:spPr>
          <a:xfrm>
            <a:off x="6293551" y="7121103"/>
            <a:ext cx="137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Acute Trusts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DF91E-648E-E01F-A6D5-8193ACF3469D}"/>
              </a:ext>
            </a:extLst>
          </p:cNvPr>
          <p:cNvSpPr txBox="1"/>
          <p:nvPr/>
        </p:nvSpPr>
        <p:spPr>
          <a:xfrm>
            <a:off x="9795309" y="7061025"/>
            <a:ext cx="187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Mental Health Providers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BE51A-FBA8-2034-F07A-BBFC45CA98D1}"/>
              </a:ext>
            </a:extLst>
          </p:cNvPr>
          <p:cNvSpPr txBox="1"/>
          <p:nvPr/>
        </p:nvSpPr>
        <p:spPr>
          <a:xfrm>
            <a:off x="8334458" y="7777432"/>
            <a:ext cx="215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Ambulance Trusts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FC1BE-75E7-1A7E-4576-D74B0370296E}"/>
              </a:ext>
            </a:extLst>
          </p:cNvPr>
          <p:cNvSpPr txBox="1"/>
          <p:nvPr/>
        </p:nvSpPr>
        <p:spPr>
          <a:xfrm>
            <a:off x="3626438" y="7248863"/>
            <a:ext cx="1650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Provider collaboratives (chair)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00935-9112-E5F5-6501-7576BB9AD2BA}"/>
              </a:ext>
            </a:extLst>
          </p:cNvPr>
          <p:cNvSpPr txBox="1"/>
          <p:nvPr/>
        </p:nvSpPr>
        <p:spPr>
          <a:xfrm>
            <a:off x="5263328" y="5833354"/>
            <a:ext cx="1771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Clinical leads/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clinicians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BFB7BB-C067-0BD4-E125-DAD9D10D6508}"/>
              </a:ext>
            </a:extLst>
          </p:cNvPr>
          <p:cNvSpPr txBox="1"/>
          <p:nvPr/>
        </p:nvSpPr>
        <p:spPr>
          <a:xfrm>
            <a:off x="6259631" y="8220791"/>
            <a:ext cx="1650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Board chair and chief exec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A4332C-8E2F-E952-3DD5-272873524EA6}"/>
              </a:ext>
            </a:extLst>
          </p:cNvPr>
          <p:cNvSpPr txBox="1"/>
          <p:nvPr/>
        </p:nvSpPr>
        <p:spPr>
          <a:xfrm>
            <a:off x="7909904" y="2956186"/>
            <a:ext cx="1927694" cy="707886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Place-based partnerships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76217-2310-31F8-62F1-6D5785D0EC91}"/>
              </a:ext>
            </a:extLst>
          </p:cNvPr>
          <p:cNvSpPr txBox="1"/>
          <p:nvPr/>
        </p:nvSpPr>
        <p:spPr>
          <a:xfrm>
            <a:off x="5894645" y="3081925"/>
            <a:ext cx="1490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Chair/lead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0FBF0A-E566-1A1A-C8D1-99E9FC75779B}"/>
              </a:ext>
            </a:extLst>
          </p:cNvPr>
          <p:cNvSpPr txBox="1"/>
          <p:nvPr/>
        </p:nvSpPr>
        <p:spPr>
          <a:xfrm>
            <a:off x="3541166" y="5200315"/>
            <a:ext cx="1656826" cy="707886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Combined authorities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8B968E-FF5C-50C7-6907-555203860B4A}"/>
              </a:ext>
            </a:extLst>
          </p:cNvPr>
          <p:cNvSpPr txBox="1"/>
          <p:nvPr/>
        </p:nvSpPr>
        <p:spPr>
          <a:xfrm>
            <a:off x="5025450" y="4092973"/>
            <a:ext cx="1656826" cy="400110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Academics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46A2C-A09A-C3CF-F3C7-D0A0A9C3F06B}"/>
              </a:ext>
            </a:extLst>
          </p:cNvPr>
          <p:cNvSpPr txBox="1"/>
          <p:nvPr/>
        </p:nvSpPr>
        <p:spPr>
          <a:xfrm>
            <a:off x="3038421" y="3103076"/>
            <a:ext cx="213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Collaboratives, alliances etc.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D0EC8F-643F-6A82-F8B0-FD21513D0B77}"/>
              </a:ext>
            </a:extLst>
          </p:cNvPr>
          <p:cNvCxnSpPr>
            <a:endCxn id="5" idx="1"/>
          </p:cNvCxnSpPr>
          <p:nvPr/>
        </p:nvCxnSpPr>
        <p:spPr>
          <a:xfrm flipV="1">
            <a:off x="10816127" y="4945674"/>
            <a:ext cx="768394" cy="8372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5CFDB7-D338-6D07-27CA-75324A8CC811}"/>
              </a:ext>
            </a:extLst>
          </p:cNvPr>
          <p:cNvCxnSpPr>
            <a:cxnSpLocks/>
          </p:cNvCxnSpPr>
          <p:nvPr/>
        </p:nvCxnSpPr>
        <p:spPr>
          <a:xfrm flipV="1">
            <a:off x="12014589" y="3756139"/>
            <a:ext cx="301320" cy="70038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65D37-DE15-C99A-5E26-9F3B8D087515}"/>
              </a:ext>
            </a:extLst>
          </p:cNvPr>
          <p:cNvCxnSpPr/>
          <p:nvPr/>
        </p:nvCxnSpPr>
        <p:spPr>
          <a:xfrm flipV="1">
            <a:off x="13429572" y="3918299"/>
            <a:ext cx="354083" cy="53822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46DED0-FBF6-5CDB-0525-745EFCAAE9E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2684088" y="5453505"/>
            <a:ext cx="112478" cy="52892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C4BE36-4B9B-D59E-5953-9A9F7BB9318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1978731" y="6194716"/>
            <a:ext cx="393961" cy="14859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866B02-9068-33C2-2357-D09DF8BBE67F}"/>
              </a:ext>
            </a:extLst>
          </p:cNvPr>
          <p:cNvCxnSpPr>
            <a:cxnSpLocks/>
          </p:cNvCxnSpPr>
          <p:nvPr/>
        </p:nvCxnSpPr>
        <p:spPr>
          <a:xfrm flipV="1">
            <a:off x="13559525" y="6101279"/>
            <a:ext cx="623679" cy="11896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FEC493-D090-DFD4-56DE-43215BF644E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49239" y="7183636"/>
            <a:ext cx="672084" cy="24294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F5CB6F-2790-4A3B-B4D9-280DBACD3D1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310391" y="7183636"/>
            <a:ext cx="1087872" cy="244334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F661CB-7C8E-6EEB-7AA8-68FD9F35D51A}"/>
              </a:ext>
            </a:extLst>
          </p:cNvPr>
          <p:cNvCxnSpPr>
            <a:stCxn id="11" idx="2"/>
          </p:cNvCxnSpPr>
          <p:nvPr/>
        </p:nvCxnSpPr>
        <p:spPr>
          <a:xfrm>
            <a:off x="8873751" y="7383691"/>
            <a:ext cx="0" cy="282490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766C15-73D0-3E76-F42B-FA053281500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970428" y="7828989"/>
            <a:ext cx="11210" cy="37996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35AACF-06D2-E688-4BC6-A1070BA2DF1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503669" y="6341185"/>
            <a:ext cx="477969" cy="77991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2B7FA8-8340-660D-E695-F812792A6F3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252767" y="7475046"/>
            <a:ext cx="1040784" cy="165828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D7D880-8AB6-7E72-1F36-7F3A0CD041DA}"/>
              </a:ext>
            </a:extLst>
          </p:cNvPr>
          <p:cNvCxnSpPr>
            <a:cxnSpLocks/>
            <a:stCxn id="2" idx="0"/>
            <a:endCxn id="18" idx="2"/>
          </p:cNvCxnSpPr>
          <p:nvPr/>
        </p:nvCxnSpPr>
        <p:spPr>
          <a:xfrm flipV="1">
            <a:off x="8854440" y="3664072"/>
            <a:ext cx="19311" cy="747186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340480-EB6E-02E0-900F-6FF8EF8C087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284459" y="3310129"/>
            <a:ext cx="625445" cy="57176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CB0911-DFF4-6C38-5401-B3B7BABD74C6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5096854" y="3777638"/>
            <a:ext cx="757009" cy="31533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49E06D-23DC-AB1D-85B6-0F6258DECB3E}"/>
              </a:ext>
            </a:extLst>
          </p:cNvPr>
          <p:cNvCxnSpPr>
            <a:stCxn id="2" idx="1"/>
            <a:endCxn id="21" idx="3"/>
          </p:cNvCxnSpPr>
          <p:nvPr/>
        </p:nvCxnSpPr>
        <p:spPr>
          <a:xfrm flipH="1" flipV="1">
            <a:off x="6682276" y="4293028"/>
            <a:ext cx="652705" cy="45300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7F0BCE-9D16-4439-D474-35A780B84644}"/>
              </a:ext>
            </a:extLst>
          </p:cNvPr>
          <p:cNvCxnSpPr>
            <a:stCxn id="2" idx="2"/>
            <a:endCxn id="20" idx="3"/>
          </p:cNvCxnSpPr>
          <p:nvPr/>
        </p:nvCxnSpPr>
        <p:spPr>
          <a:xfrm flipH="1">
            <a:off x="5197992" y="5554258"/>
            <a:ext cx="1507608" cy="0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041709-9EF4-22A7-7947-03BC46B804B6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3816344" y="4656193"/>
            <a:ext cx="553235" cy="54412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232C84E-7273-A8E1-591A-8B467F8C0562}"/>
              </a:ext>
            </a:extLst>
          </p:cNvPr>
          <p:cNvCxnSpPr>
            <a:stCxn id="20" idx="2"/>
          </p:cNvCxnSpPr>
          <p:nvPr/>
        </p:nvCxnSpPr>
        <p:spPr>
          <a:xfrm flipH="1">
            <a:off x="3661246" y="5908201"/>
            <a:ext cx="708333" cy="44826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1D4493-C94D-A521-047B-E9986F48F80E}"/>
              </a:ext>
            </a:extLst>
          </p:cNvPr>
          <p:cNvCxnSpPr/>
          <p:nvPr/>
        </p:nvCxnSpPr>
        <p:spPr>
          <a:xfrm flipV="1">
            <a:off x="8873751" y="6697258"/>
            <a:ext cx="0" cy="29111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83B9270-29E9-EF00-5A09-355E16996DF7}"/>
              </a:ext>
            </a:extLst>
          </p:cNvPr>
          <p:cNvSpPr txBox="1"/>
          <p:nvPr/>
        </p:nvSpPr>
        <p:spPr>
          <a:xfrm>
            <a:off x="12329925" y="7500486"/>
            <a:ext cx="1656826" cy="707886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Businesses/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‘industry’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A74BB0-487F-0607-F6ED-2D0BD32CEFB6}"/>
              </a:ext>
            </a:extLst>
          </p:cNvPr>
          <p:cNvCxnSpPr>
            <a:cxnSpLocks/>
          </p:cNvCxnSpPr>
          <p:nvPr/>
        </p:nvCxnSpPr>
        <p:spPr>
          <a:xfrm flipH="1" flipV="1">
            <a:off x="10468655" y="6302414"/>
            <a:ext cx="1847254" cy="1162531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FA2012-CBFB-D030-A984-4F640AE47BB5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9837598" y="3310129"/>
            <a:ext cx="1833427" cy="1130996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5FE875B-FF83-852E-A7B1-D89A9607A1B2}"/>
              </a:ext>
            </a:extLst>
          </p:cNvPr>
          <p:cNvSpPr txBox="1"/>
          <p:nvPr/>
        </p:nvSpPr>
        <p:spPr>
          <a:xfrm>
            <a:off x="14414988" y="5802583"/>
            <a:ext cx="219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Workstreams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436848-B1B4-84D4-323A-2B9AB6FD955A}"/>
              </a:ext>
            </a:extLst>
          </p:cNvPr>
          <p:cNvSpPr txBox="1"/>
          <p:nvPr/>
        </p:nvSpPr>
        <p:spPr>
          <a:xfrm>
            <a:off x="13781743" y="3423390"/>
            <a:ext cx="133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Inter 3" panose="020B0604020202020204" charset="0"/>
                <a:ea typeface="Inter 3" panose="020B0604020202020204" charset="0"/>
              </a:rPr>
              <a:t>Comms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3F16A0-75E9-669B-FF9B-4BCA8D50D60A}"/>
              </a:ext>
            </a:extLst>
          </p:cNvPr>
          <p:cNvSpPr txBox="1"/>
          <p:nvPr/>
        </p:nvSpPr>
        <p:spPr>
          <a:xfrm>
            <a:off x="2387393" y="3949882"/>
            <a:ext cx="156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Public health colleagues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8E09509-2474-9808-1634-31852070486B}"/>
              </a:ext>
            </a:extLst>
          </p:cNvPr>
          <p:cNvSpPr txBox="1"/>
          <p:nvPr/>
        </p:nvSpPr>
        <p:spPr>
          <a:xfrm>
            <a:off x="2571809" y="6411716"/>
            <a:ext cx="114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Mayor  </a:t>
            </a:r>
          </a:p>
        </p:txBody>
      </p:sp>
    </p:spTree>
    <p:extLst>
      <p:ext uri="{BB962C8B-B14F-4D97-AF65-F5344CB8AC3E}">
        <p14:creationId xmlns:p14="http://schemas.microsoft.com/office/powerpoint/2010/main" val="162536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4ACA6-171D-5DAE-F87D-501C83551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F8E24A9-6936-142E-785A-0559B2E098BC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655AD50-8B12-CD8B-9C1B-E4B827CEAC06}"/>
              </a:ext>
            </a:extLst>
          </p:cNvPr>
          <p:cNvSpPr txBox="1"/>
          <p:nvPr/>
        </p:nvSpPr>
        <p:spPr>
          <a:xfrm>
            <a:off x="1028700" y="723900"/>
            <a:ext cx="16641117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Supra-local stakeholder analysis example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44FF000-5DCE-25FF-72C8-93B8D8BF698C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A5634E-5024-6410-654D-F2E9B8E5D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07299"/>
              </p:ext>
            </p:extLst>
          </p:nvPr>
        </p:nvGraphicFramePr>
        <p:xfrm>
          <a:off x="1219200" y="2204416"/>
          <a:ext cx="15392402" cy="7019068"/>
        </p:xfrm>
        <a:graphic>
          <a:graphicData uri="http://schemas.openxmlformats.org/drawingml/2006/table">
            <a:tbl>
              <a:tblPr firstRow="1" bandRow="1"/>
              <a:tblGrid>
                <a:gridCol w="2243238">
                  <a:extLst>
                    <a:ext uri="{9D8B030D-6E8A-4147-A177-3AD203B41FA5}">
                      <a16:colId xmlns:a16="http://schemas.microsoft.com/office/drawing/2014/main" val="1910300324"/>
                    </a:ext>
                  </a:extLst>
                </a:gridCol>
                <a:gridCol w="1445729">
                  <a:extLst>
                    <a:ext uri="{9D8B030D-6E8A-4147-A177-3AD203B41FA5}">
                      <a16:colId xmlns:a16="http://schemas.microsoft.com/office/drawing/2014/main" val="577598848"/>
                    </a:ext>
                  </a:extLst>
                </a:gridCol>
                <a:gridCol w="1863656">
                  <a:extLst>
                    <a:ext uri="{9D8B030D-6E8A-4147-A177-3AD203B41FA5}">
                      <a16:colId xmlns:a16="http://schemas.microsoft.com/office/drawing/2014/main" val="2627464417"/>
                    </a:ext>
                  </a:extLst>
                </a:gridCol>
                <a:gridCol w="1880332">
                  <a:extLst>
                    <a:ext uri="{9D8B030D-6E8A-4147-A177-3AD203B41FA5}">
                      <a16:colId xmlns:a16="http://schemas.microsoft.com/office/drawing/2014/main" val="1643679221"/>
                    </a:ext>
                  </a:extLst>
                </a:gridCol>
                <a:gridCol w="7959447">
                  <a:extLst>
                    <a:ext uri="{9D8B030D-6E8A-4147-A177-3AD203B41FA5}">
                      <a16:colId xmlns:a16="http://schemas.microsoft.com/office/drawing/2014/main" val="1634521511"/>
                    </a:ext>
                  </a:extLst>
                </a:gridCol>
              </a:tblGrid>
              <a:tr h="109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Stakeholder Role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Tier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Estimated reaction to project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Management Approach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Inter 3" panose="020B0604020202020204" charset="0"/>
                          <a:ea typeface="Inter 3" panose="020B0604020202020204" charset="0"/>
                        </a:rPr>
                        <a:t>Justification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11051"/>
                  </a:ext>
                </a:extLst>
              </a:tr>
              <a:tr h="109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Local MPs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Unknown (should seek to determine)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Keep satisfied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Degree of interest will vary depending on the individual MP, their personal experiences and political ideology. Legitimate/referent power.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96945"/>
                  </a:ext>
                </a:extLst>
              </a:tr>
              <a:tr h="109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Educational colleagues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Neutral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Monitor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Likely to have a low degree of interest, expert power (lack of direct relevance).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34776"/>
                  </a:ext>
                </a:extLst>
              </a:tr>
              <a:tr h="109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Police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Neutral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Monitor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Likely to have a low degree of interest, legitimate/coercive power. </a:t>
                      </a:r>
                    </a:p>
                    <a:p>
                      <a:endParaRPr lang="en-GB" sz="2000" b="0" dirty="0">
                        <a:latin typeface="Inter 3" panose="020B0604020202020204" charset="0"/>
                        <a:ea typeface="Inter 3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1350"/>
                  </a:ext>
                </a:extLst>
              </a:tr>
              <a:tr h="109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Primary care network clinical leads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Positive/</a:t>
                      </a:r>
                    </a:p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neutral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Keep satisfied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Likely to have a high degree of interest around the clinical outcomes related to harmful products, unlikely to have a core public health ideology or population health focus, legitimate/referent power.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85944"/>
                  </a:ext>
                </a:extLst>
              </a:tr>
              <a:tr h="109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VCSE colleagues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1/2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Positive/</a:t>
                      </a:r>
                    </a:p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neutral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Monitor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dirty="0">
                          <a:latin typeface="Inter 3" panose="020B0604020202020204" charset="0"/>
                          <a:ea typeface="Inter 3" panose="020B0604020202020204" charset="0"/>
                        </a:rPr>
                        <a:t>May have interest in harmful products and around the clinical outcomes (depending on the organisation), unlikely to have a core public health ideology or population health focus, expert/referent power.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21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3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D0A7F-3E8B-1A51-561B-24F4EDBF3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5B3341C-CB3B-BC37-33F6-EFE01A1C1063}"/>
              </a:ext>
            </a:extLst>
          </p:cNvPr>
          <p:cNvSpPr/>
          <p:nvPr/>
        </p:nvSpPr>
        <p:spPr>
          <a:xfrm flipH="1">
            <a:off x="-113754" y="9253005"/>
            <a:ext cx="18745362" cy="1058119"/>
          </a:xfrm>
          <a:custGeom>
            <a:avLst/>
            <a:gdLst/>
            <a:ahLst/>
            <a:cxnLst/>
            <a:rect l="l" t="t" r="r" b="b"/>
            <a:pathLst>
              <a:path w="18745362" h="1058119">
                <a:moveTo>
                  <a:pt x="18745362" y="0"/>
                </a:moveTo>
                <a:lnTo>
                  <a:pt x="0" y="0"/>
                </a:lnTo>
                <a:lnTo>
                  <a:pt x="0" y="1058119"/>
                </a:lnTo>
                <a:lnTo>
                  <a:pt x="18745362" y="1058119"/>
                </a:lnTo>
                <a:lnTo>
                  <a:pt x="187453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7364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45FC80A-D31D-5E6E-E896-9188133CDC5A}"/>
              </a:ext>
            </a:extLst>
          </p:cNvPr>
          <p:cNvSpPr txBox="1"/>
          <p:nvPr/>
        </p:nvSpPr>
        <p:spPr>
          <a:xfrm>
            <a:off x="1028700" y="723900"/>
            <a:ext cx="16641117" cy="8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1"/>
                <a:ea typeface="Inter 1"/>
                <a:cs typeface="Inter 1"/>
                <a:sym typeface="Inter 1"/>
              </a:rPr>
              <a:t>Local stakeholder mapping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C8143A7-D131-CFD2-023B-7B508D2EB1E8}"/>
              </a:ext>
            </a:extLst>
          </p:cNvPr>
          <p:cNvSpPr/>
          <p:nvPr/>
        </p:nvSpPr>
        <p:spPr>
          <a:xfrm>
            <a:off x="0" y="0"/>
            <a:ext cx="8050846" cy="4426469"/>
          </a:xfrm>
          <a:custGeom>
            <a:avLst/>
            <a:gdLst/>
            <a:ahLst/>
            <a:cxnLst/>
            <a:rect l="l" t="t" r="r" b="b"/>
            <a:pathLst>
              <a:path w="27810117" h="27810117">
                <a:moveTo>
                  <a:pt x="0" y="0"/>
                </a:moveTo>
                <a:lnTo>
                  <a:pt x="27810116" y="0"/>
                </a:lnTo>
                <a:lnTo>
                  <a:pt x="27810116" y="27810117"/>
                </a:lnTo>
                <a:lnTo>
                  <a:pt x="0" y="27810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5432" t="-528269" r="1" b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F816D3-301D-2E03-A541-99123CF878F9}"/>
              </a:ext>
            </a:extLst>
          </p:cNvPr>
          <p:cNvSpPr txBox="1"/>
          <p:nvPr/>
        </p:nvSpPr>
        <p:spPr>
          <a:xfrm>
            <a:off x="1009650" y="1890497"/>
            <a:ext cx="14916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Inter 3" panose="020B0604020202020204" charset="0"/>
                <a:ea typeface="Inter 3" panose="020B0604020202020204" charset="0"/>
                <a:cs typeface="+mn-cs"/>
              </a:rPr>
              <a:t>Below is an example of a map for local partners. You should undertake your own mapping process to define this for your area.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A5A1618-8831-BF81-5176-F2B055A93585}"/>
              </a:ext>
            </a:extLst>
          </p:cNvPr>
          <p:cNvSpPr/>
          <p:nvPr/>
        </p:nvSpPr>
        <p:spPr>
          <a:xfrm>
            <a:off x="6860356" y="4795872"/>
            <a:ext cx="4297680" cy="228600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3" panose="020B0604020202020204" charset="0"/>
              <a:ea typeface="Inter 3" panose="020B060402020202020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E6C656-26B6-5764-29AC-8418597E50C0}"/>
              </a:ext>
            </a:extLst>
          </p:cNvPr>
          <p:cNvSpPr txBox="1"/>
          <p:nvPr/>
        </p:nvSpPr>
        <p:spPr>
          <a:xfrm>
            <a:off x="7861624" y="5729025"/>
            <a:ext cx="229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Inter 3" panose="020B0604020202020204" charset="0"/>
                <a:ea typeface="Inter 3" panose="020B0604020202020204" charset="0"/>
              </a:rPr>
              <a:t>‘Place’ partners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F642E6-4D7D-31F9-90C7-7A36CE135EEB}"/>
              </a:ext>
            </a:extLst>
          </p:cNvPr>
          <p:cNvSpPr txBox="1"/>
          <p:nvPr/>
        </p:nvSpPr>
        <p:spPr>
          <a:xfrm>
            <a:off x="11813441" y="4212178"/>
            <a:ext cx="2199134" cy="400110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Local authority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1C44A6-80DB-B77E-42C7-1833A88E7C2F}"/>
              </a:ext>
            </a:extLst>
          </p:cNvPr>
          <p:cNvSpPr txBox="1"/>
          <p:nvPr/>
        </p:nvSpPr>
        <p:spPr>
          <a:xfrm>
            <a:off x="10552765" y="3471103"/>
            <a:ext cx="181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Relevant boards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4FCA68-B266-A7BB-1951-BF7907270F8B}"/>
              </a:ext>
            </a:extLst>
          </p:cNvPr>
          <p:cNvSpPr txBox="1"/>
          <p:nvPr/>
        </p:nvSpPr>
        <p:spPr>
          <a:xfrm>
            <a:off x="11239069" y="5961203"/>
            <a:ext cx="4207548" cy="3170099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Trading standards.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Environmental health.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Planning.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Licensing.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Transport.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Housing.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Early years/education.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Regeneration.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Community safety.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Estates.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9C790D-3DE6-ACAA-20C0-7E6B6FA0506A}"/>
              </a:ext>
            </a:extLst>
          </p:cNvPr>
          <p:cNvSpPr txBox="1"/>
          <p:nvPr/>
        </p:nvSpPr>
        <p:spPr>
          <a:xfrm>
            <a:off x="9505883" y="2570951"/>
            <a:ext cx="165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Health and Wellbeing Board (chair)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1E1A10-1870-804F-FD93-EE3E15115A22}"/>
              </a:ext>
            </a:extLst>
          </p:cNvPr>
          <p:cNvSpPr txBox="1"/>
          <p:nvPr/>
        </p:nvSpPr>
        <p:spPr>
          <a:xfrm>
            <a:off x="11437594" y="2646258"/>
            <a:ext cx="237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Councillors (portfolio holders)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B90423-7889-327A-7B90-08226FF8835F}"/>
              </a:ext>
            </a:extLst>
          </p:cNvPr>
          <p:cNvSpPr txBox="1"/>
          <p:nvPr/>
        </p:nvSpPr>
        <p:spPr>
          <a:xfrm>
            <a:off x="2833572" y="7628487"/>
            <a:ext cx="137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Sport and leisure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DC4C04-F8EA-7469-0F77-CB6799E3A370}"/>
              </a:ext>
            </a:extLst>
          </p:cNvPr>
          <p:cNvSpPr txBox="1"/>
          <p:nvPr/>
        </p:nvSpPr>
        <p:spPr>
          <a:xfrm>
            <a:off x="5360882" y="8461733"/>
            <a:ext cx="1390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Healthwatch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49BDDC-AC2A-1033-044C-D943F727A2E5}"/>
              </a:ext>
            </a:extLst>
          </p:cNvPr>
          <p:cNvSpPr txBox="1"/>
          <p:nvPr/>
        </p:nvSpPr>
        <p:spPr>
          <a:xfrm>
            <a:off x="8992588" y="7109574"/>
            <a:ext cx="2066915" cy="1015663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Local businesses/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employers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19F682-5A19-7F6C-E136-95D8F2A45CA6}"/>
              </a:ext>
            </a:extLst>
          </p:cNvPr>
          <p:cNvSpPr txBox="1"/>
          <p:nvPr/>
        </p:nvSpPr>
        <p:spPr>
          <a:xfrm>
            <a:off x="7709490" y="2976411"/>
            <a:ext cx="1656826" cy="400110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Local MPs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C088C1-BB76-4FF8-314B-052C4C2DD46D}"/>
              </a:ext>
            </a:extLst>
          </p:cNvPr>
          <p:cNvSpPr txBox="1"/>
          <p:nvPr/>
        </p:nvSpPr>
        <p:spPr>
          <a:xfrm>
            <a:off x="4732186" y="6549206"/>
            <a:ext cx="1656826" cy="1015663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Community service providers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FD2940-C941-C14B-FF80-7DADB05FB9FD}"/>
              </a:ext>
            </a:extLst>
          </p:cNvPr>
          <p:cNvSpPr txBox="1"/>
          <p:nvPr/>
        </p:nvSpPr>
        <p:spPr>
          <a:xfrm>
            <a:off x="1147532" y="5691627"/>
            <a:ext cx="139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Clinical leads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547412-2DE9-F78F-638F-E549FEE27C93}"/>
              </a:ext>
            </a:extLst>
          </p:cNvPr>
          <p:cNvSpPr txBox="1"/>
          <p:nvPr/>
        </p:nvSpPr>
        <p:spPr>
          <a:xfrm>
            <a:off x="1484173" y="6785744"/>
            <a:ext cx="88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PCNs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32620B-E6EF-1996-4B3E-FCE125204107}"/>
              </a:ext>
            </a:extLst>
          </p:cNvPr>
          <p:cNvSpPr txBox="1"/>
          <p:nvPr/>
        </p:nvSpPr>
        <p:spPr>
          <a:xfrm>
            <a:off x="5656973" y="2950395"/>
            <a:ext cx="1656826" cy="400110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Academics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5EDD48-0481-66BD-2B6A-E59510A487E5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0528655" y="4411711"/>
            <a:ext cx="1284786" cy="71893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7143ADE-C710-7B50-8E88-037ADDBE3E1F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12539446" y="3416542"/>
            <a:ext cx="373562" cy="795636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341A80-1C99-4BB5-1BB1-6CF389304A83}"/>
              </a:ext>
            </a:extLst>
          </p:cNvPr>
          <p:cNvCxnSpPr>
            <a:cxnSpLocks/>
          </p:cNvCxnSpPr>
          <p:nvPr/>
        </p:nvCxnSpPr>
        <p:spPr>
          <a:xfrm flipV="1">
            <a:off x="13921572" y="3570185"/>
            <a:ext cx="378304" cy="61660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3D6FB00-17A3-12A9-9659-48BFCD19A16D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2913008" y="5680612"/>
            <a:ext cx="429835" cy="280591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D2DA38-98DF-3A9F-C64B-E0134EDD0641}"/>
              </a:ext>
            </a:extLst>
          </p:cNvPr>
          <p:cNvCxnSpPr>
            <a:cxnSpLocks/>
            <a:stCxn id="81" idx="2"/>
            <a:endCxn id="57" idx="0"/>
          </p:cNvCxnSpPr>
          <p:nvPr/>
        </p:nvCxnSpPr>
        <p:spPr>
          <a:xfrm>
            <a:off x="12780637" y="5961203"/>
            <a:ext cx="562206" cy="0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0A03F2-8EA8-330B-221A-2DE8AD0B8C76}"/>
              </a:ext>
            </a:extLst>
          </p:cNvPr>
          <p:cNvCxnSpPr>
            <a:cxnSpLocks/>
          </p:cNvCxnSpPr>
          <p:nvPr/>
        </p:nvCxnSpPr>
        <p:spPr>
          <a:xfrm flipH="1" flipV="1">
            <a:off x="8768182" y="4107180"/>
            <a:ext cx="28282" cy="68869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343FCB8-5FC8-4BA7-00E5-76A17B7D4EDC}"/>
              </a:ext>
            </a:extLst>
          </p:cNvPr>
          <p:cNvCxnSpPr>
            <a:cxnSpLocks/>
          </p:cNvCxnSpPr>
          <p:nvPr/>
        </p:nvCxnSpPr>
        <p:spPr>
          <a:xfrm flipH="1" flipV="1">
            <a:off x="6971695" y="3409191"/>
            <a:ext cx="1070482" cy="154646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BE66D5-4ACE-E693-59FA-C5F1D5F70FCA}"/>
              </a:ext>
            </a:extLst>
          </p:cNvPr>
          <p:cNvCxnSpPr>
            <a:cxnSpLocks/>
            <a:stCxn id="53" idx="3"/>
          </p:cNvCxnSpPr>
          <p:nvPr/>
        </p:nvCxnSpPr>
        <p:spPr>
          <a:xfrm flipH="1">
            <a:off x="6379107" y="6747095"/>
            <a:ext cx="1110630" cy="28531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1A3579A-4037-D386-7B0E-BA1CE0257EEF}"/>
              </a:ext>
            </a:extLst>
          </p:cNvPr>
          <p:cNvCxnSpPr>
            <a:cxnSpLocks/>
          </p:cNvCxnSpPr>
          <p:nvPr/>
        </p:nvCxnSpPr>
        <p:spPr>
          <a:xfrm flipH="1">
            <a:off x="2558167" y="6640247"/>
            <a:ext cx="2174019" cy="35409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5D4CBAA-9831-B328-EAAE-A18431CE2159}"/>
              </a:ext>
            </a:extLst>
          </p:cNvPr>
          <p:cNvCxnSpPr>
            <a:cxnSpLocks/>
          </p:cNvCxnSpPr>
          <p:nvPr/>
        </p:nvCxnSpPr>
        <p:spPr>
          <a:xfrm>
            <a:off x="1828800" y="6403056"/>
            <a:ext cx="0" cy="197851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683D9FA-DFB2-C906-9723-EF072BC399E1}"/>
              </a:ext>
            </a:extLst>
          </p:cNvPr>
          <p:cNvSpPr txBox="1"/>
          <p:nvPr/>
        </p:nvSpPr>
        <p:spPr>
          <a:xfrm>
            <a:off x="14589104" y="5013483"/>
            <a:ext cx="1823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Data/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intelligence leads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3834A2-E407-B4FF-5519-FB26FB1E27C1}"/>
              </a:ext>
            </a:extLst>
          </p:cNvPr>
          <p:cNvSpPr txBox="1"/>
          <p:nvPr/>
        </p:nvSpPr>
        <p:spPr>
          <a:xfrm>
            <a:off x="15483008" y="2329544"/>
            <a:ext cx="1894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Topic Leads (or equivalent)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9E768F-2665-6067-9352-4FC703CDAD76}"/>
              </a:ext>
            </a:extLst>
          </p:cNvPr>
          <p:cNvSpPr txBox="1"/>
          <p:nvPr/>
        </p:nvSpPr>
        <p:spPr>
          <a:xfrm>
            <a:off x="11875381" y="5253317"/>
            <a:ext cx="181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Relevant teams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88DFE12-6E77-D80E-1706-4A657D7F7B72}"/>
              </a:ext>
            </a:extLst>
          </p:cNvPr>
          <p:cNvCxnSpPr>
            <a:cxnSpLocks/>
          </p:cNvCxnSpPr>
          <p:nvPr/>
        </p:nvCxnSpPr>
        <p:spPr>
          <a:xfrm flipH="1" flipV="1">
            <a:off x="12056627" y="4645477"/>
            <a:ext cx="131464" cy="448354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D232D3A-2658-9A2D-3D63-C1B9BBB97F83}"/>
              </a:ext>
            </a:extLst>
          </p:cNvPr>
          <p:cNvCxnSpPr>
            <a:cxnSpLocks/>
          </p:cNvCxnSpPr>
          <p:nvPr/>
        </p:nvCxnSpPr>
        <p:spPr>
          <a:xfrm flipH="1" flipV="1">
            <a:off x="11711298" y="4020729"/>
            <a:ext cx="396010" cy="21506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D9037D-A26E-6063-11D6-FE79EB8F896F}"/>
              </a:ext>
            </a:extLst>
          </p:cNvPr>
          <p:cNvCxnSpPr>
            <a:cxnSpLocks/>
          </p:cNvCxnSpPr>
          <p:nvPr/>
        </p:nvCxnSpPr>
        <p:spPr>
          <a:xfrm>
            <a:off x="14767454" y="3198839"/>
            <a:ext cx="539385" cy="58966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815A871-ACD6-6C27-6C78-9C8600C6074C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14012575" y="4412233"/>
            <a:ext cx="520174" cy="15834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7F4F072-6F11-4388-FE73-E1D3677F4DFB}"/>
              </a:ext>
            </a:extLst>
          </p:cNvPr>
          <p:cNvCxnSpPr>
            <a:cxnSpLocks/>
          </p:cNvCxnSpPr>
          <p:nvPr/>
        </p:nvCxnSpPr>
        <p:spPr>
          <a:xfrm>
            <a:off x="13637260" y="4595966"/>
            <a:ext cx="1063683" cy="52430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038864D-E09D-620C-625A-534DE757851A}"/>
              </a:ext>
            </a:extLst>
          </p:cNvPr>
          <p:cNvSpPr txBox="1"/>
          <p:nvPr/>
        </p:nvSpPr>
        <p:spPr>
          <a:xfrm>
            <a:off x="3319832" y="3768331"/>
            <a:ext cx="2466841" cy="707886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Educational settings 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075B606-299C-844A-0FF2-AB94F36F66BF}"/>
              </a:ext>
            </a:extLst>
          </p:cNvPr>
          <p:cNvCxnSpPr>
            <a:cxnSpLocks/>
            <a:stCxn id="53" idx="1"/>
            <a:endCxn id="87" idx="3"/>
          </p:cNvCxnSpPr>
          <p:nvPr/>
        </p:nvCxnSpPr>
        <p:spPr>
          <a:xfrm flipH="1" flipV="1">
            <a:off x="5786673" y="4122274"/>
            <a:ext cx="1703064" cy="100837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130A53A-C11A-080F-36DB-A860D6448EB2}"/>
              </a:ext>
            </a:extLst>
          </p:cNvPr>
          <p:cNvCxnSpPr>
            <a:cxnSpLocks/>
          </p:cNvCxnSpPr>
          <p:nvPr/>
        </p:nvCxnSpPr>
        <p:spPr>
          <a:xfrm flipV="1">
            <a:off x="4211953" y="7396108"/>
            <a:ext cx="520233" cy="23192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E8AB630-8ACD-6999-1346-87D2BBE9D0E7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9979330" y="6575469"/>
            <a:ext cx="46716" cy="53410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BF684EA-8DDF-5774-F118-1AB33D34603B}"/>
              </a:ext>
            </a:extLst>
          </p:cNvPr>
          <p:cNvSpPr txBox="1"/>
          <p:nvPr/>
        </p:nvSpPr>
        <p:spPr>
          <a:xfrm>
            <a:off x="6541707" y="7594831"/>
            <a:ext cx="2029414" cy="707886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Lived experience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4A10BC-109C-FF37-903F-568473DD0657}"/>
              </a:ext>
            </a:extLst>
          </p:cNvPr>
          <p:cNvSpPr txBox="1"/>
          <p:nvPr/>
        </p:nvSpPr>
        <p:spPr>
          <a:xfrm>
            <a:off x="7052009" y="8482651"/>
            <a:ext cx="269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Community champions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6395D98-C47D-CE88-E536-B2C1C1F882A9}"/>
              </a:ext>
            </a:extLst>
          </p:cNvPr>
          <p:cNvSpPr txBox="1"/>
          <p:nvPr/>
        </p:nvSpPr>
        <p:spPr>
          <a:xfrm>
            <a:off x="6134798" y="6169217"/>
            <a:ext cx="104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VCSE 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A512A12-6C8F-8CB5-CF6D-81DBAF427B28}"/>
              </a:ext>
            </a:extLst>
          </p:cNvPr>
          <p:cNvCxnSpPr>
            <a:cxnSpLocks/>
            <a:endCxn id="93" idx="1"/>
          </p:cNvCxnSpPr>
          <p:nvPr/>
        </p:nvCxnSpPr>
        <p:spPr>
          <a:xfrm flipV="1">
            <a:off x="5709087" y="6369272"/>
            <a:ext cx="425711" cy="179934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4B6765D-D6DF-8C9A-DD07-A0F4EFB7F9B8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7556414" y="6979948"/>
            <a:ext cx="981489" cy="61488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C59C18B-B2C3-D1AC-BC25-63D59EE10257}"/>
              </a:ext>
            </a:extLst>
          </p:cNvPr>
          <p:cNvCxnSpPr>
            <a:cxnSpLocks/>
            <a:endCxn id="91" idx="2"/>
          </p:cNvCxnSpPr>
          <p:nvPr/>
        </p:nvCxnSpPr>
        <p:spPr>
          <a:xfrm flipH="1" flipV="1">
            <a:off x="7556414" y="8302717"/>
            <a:ext cx="485763" cy="236456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2DE2D4-99DD-B604-8B5F-0FABE673AB2D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6100300" y="7948774"/>
            <a:ext cx="441407" cy="475646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4554C8F-52BC-12BC-6929-6F787CA0FF2F}"/>
              </a:ext>
            </a:extLst>
          </p:cNvPr>
          <p:cNvSpPr txBox="1"/>
          <p:nvPr/>
        </p:nvSpPr>
        <p:spPr>
          <a:xfrm>
            <a:off x="4246437" y="7966633"/>
            <a:ext cx="177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Citizens Advice 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69400AC-6BA4-4A82-06E7-7AA0D94AFA3A}"/>
              </a:ext>
            </a:extLst>
          </p:cNvPr>
          <p:cNvCxnSpPr>
            <a:cxnSpLocks/>
          </p:cNvCxnSpPr>
          <p:nvPr/>
        </p:nvCxnSpPr>
        <p:spPr>
          <a:xfrm flipH="1">
            <a:off x="5151549" y="7564869"/>
            <a:ext cx="49694" cy="36613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57DD055-A9F0-927F-F862-D76FE0397B3B}"/>
              </a:ext>
            </a:extLst>
          </p:cNvPr>
          <p:cNvSpPr txBox="1"/>
          <p:nvPr/>
        </p:nvSpPr>
        <p:spPr>
          <a:xfrm>
            <a:off x="1590311" y="4669599"/>
            <a:ext cx="102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Police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8EB2B7-12E1-2222-FD53-C0B17C78F45B}"/>
              </a:ext>
            </a:extLst>
          </p:cNvPr>
          <p:cNvSpPr txBox="1"/>
          <p:nvPr/>
        </p:nvSpPr>
        <p:spPr>
          <a:xfrm>
            <a:off x="4084243" y="5235334"/>
            <a:ext cx="2016546" cy="707886"/>
          </a:xfrm>
          <a:prstGeom prst="rect">
            <a:avLst/>
          </a:prstGeom>
          <a:noFill/>
          <a:ln w="127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Anchor institutions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00F7B5E-2409-BD15-BA77-B38C50E4B94A}"/>
              </a:ext>
            </a:extLst>
          </p:cNvPr>
          <p:cNvSpPr txBox="1"/>
          <p:nvPr/>
        </p:nvSpPr>
        <p:spPr>
          <a:xfrm>
            <a:off x="1701653" y="7250431"/>
            <a:ext cx="149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Cultural venues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086F3DF-F3D7-C380-0229-D1221AD17261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2948039" y="7057038"/>
            <a:ext cx="1784147" cy="33110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F966CBF-CC8C-DCA8-1CE7-93A9485E3EC8}"/>
              </a:ext>
            </a:extLst>
          </p:cNvPr>
          <p:cNvCxnSpPr>
            <a:cxnSpLocks/>
          </p:cNvCxnSpPr>
          <p:nvPr/>
        </p:nvCxnSpPr>
        <p:spPr>
          <a:xfrm flipH="1" flipV="1">
            <a:off x="2612763" y="5068831"/>
            <a:ext cx="1390447" cy="503085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BF3B147-65DA-F5A9-8E45-42F7712F2FBE}"/>
              </a:ext>
            </a:extLst>
          </p:cNvPr>
          <p:cNvCxnSpPr>
            <a:cxnSpLocks/>
            <a:endCxn id="101" idx="3"/>
          </p:cNvCxnSpPr>
          <p:nvPr/>
        </p:nvCxnSpPr>
        <p:spPr>
          <a:xfrm flipH="1" flipV="1">
            <a:off x="6100789" y="5589277"/>
            <a:ext cx="890312" cy="2183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A4C7919-0208-C8A6-4370-A185CA5A5466}"/>
              </a:ext>
            </a:extLst>
          </p:cNvPr>
          <p:cNvCxnSpPr>
            <a:cxnSpLocks/>
            <a:stCxn id="101" idx="2"/>
            <a:endCxn id="64" idx="0"/>
          </p:cNvCxnSpPr>
          <p:nvPr/>
        </p:nvCxnSpPr>
        <p:spPr>
          <a:xfrm>
            <a:off x="5092516" y="5943220"/>
            <a:ext cx="468083" cy="605986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41A5284-9F8A-F7BA-F3A1-9B60A0CB153F}"/>
              </a:ext>
            </a:extLst>
          </p:cNvPr>
          <p:cNvCxnSpPr>
            <a:cxnSpLocks/>
          </p:cNvCxnSpPr>
          <p:nvPr/>
        </p:nvCxnSpPr>
        <p:spPr>
          <a:xfrm>
            <a:off x="4850697" y="4552210"/>
            <a:ext cx="651029" cy="693873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D7570C2-D514-87A7-D83B-BB5F17D5D3D1}"/>
              </a:ext>
            </a:extLst>
          </p:cNvPr>
          <p:cNvSpPr txBox="1"/>
          <p:nvPr/>
        </p:nvSpPr>
        <p:spPr>
          <a:xfrm>
            <a:off x="9310765" y="8668058"/>
            <a:ext cx="162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‘Industry’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FBBCCF4-6325-CC22-7ED9-24B0F17E18A0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9979330" y="8125237"/>
            <a:ext cx="46716" cy="530232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D773D37-89F4-C865-CD5B-A5753A9EF809}"/>
              </a:ext>
            </a:extLst>
          </p:cNvPr>
          <p:cNvSpPr txBox="1"/>
          <p:nvPr/>
        </p:nvSpPr>
        <p:spPr>
          <a:xfrm>
            <a:off x="15446617" y="3667713"/>
            <a:ext cx="16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DPH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11F133C-2771-C3F2-F7A1-6DD9E513386E}"/>
              </a:ext>
            </a:extLst>
          </p:cNvPr>
          <p:cNvCxnSpPr>
            <a:cxnSpLocks/>
            <a:endCxn id="116" idx="3"/>
          </p:cNvCxnSpPr>
          <p:nvPr/>
        </p:nvCxnSpPr>
        <p:spPr>
          <a:xfrm>
            <a:off x="15032565" y="2877633"/>
            <a:ext cx="517368" cy="1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0093CCF-74C2-3C6B-1A9D-BFC90B8798BB}"/>
              </a:ext>
            </a:extLst>
          </p:cNvPr>
          <p:cNvSpPr txBox="1"/>
          <p:nvPr/>
        </p:nvSpPr>
        <p:spPr>
          <a:xfrm>
            <a:off x="14700943" y="4300907"/>
            <a:ext cx="133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Inter 3" panose="020B0604020202020204" charset="0"/>
                <a:ea typeface="Inter 3" panose="020B0604020202020204" charset="0"/>
              </a:rPr>
              <a:t>Comms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DF217C2-85D4-C98C-FE92-4D72B28F472B}"/>
              </a:ext>
            </a:extLst>
          </p:cNvPr>
          <p:cNvSpPr txBox="1"/>
          <p:nvPr/>
        </p:nvSpPr>
        <p:spPr>
          <a:xfrm>
            <a:off x="13984975" y="2369802"/>
            <a:ext cx="156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Public health </a:t>
            </a:r>
            <a:r>
              <a:rPr lang="en-GB" sz="2000" kern="0" dirty="0">
                <a:solidFill>
                  <a:prstClr val="black"/>
                </a:solidFill>
                <a:latin typeface="Inter 3" panose="020B0604020202020204" charset="0"/>
                <a:ea typeface="Inter 3" panose="020B0604020202020204" charset="0"/>
              </a:rPr>
              <a:t>team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3" panose="020B0604020202020204" charset="0"/>
                <a:ea typeface="Inter 3" panose="020B060402020202020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2345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8" ma:contentTypeDescription="Create a new document." ma:contentTypeScope="" ma:versionID="8b33c38a0e226c53622aeb70fe150581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58f030107127aa6bb1f50f09fa2b205f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8C6711-F276-49F2-996A-D22304092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82A78A-0D00-4494-99E7-14284C833214}">
  <ds:schemaRefs>
    <ds:schemaRef ds:uri="http://schemas.microsoft.com/office/2006/metadata/properties"/>
    <ds:schemaRef ds:uri="http://schemas.microsoft.com/office/infopath/2007/PartnerControls"/>
    <ds:schemaRef ds:uri="3a4543a0-6766-456e-a2ee-4414459d9a0a"/>
    <ds:schemaRef ds:uri="af7b454b-5578-4b92-ad2d-05626e091018"/>
  </ds:schemaRefs>
</ds:datastoreItem>
</file>

<file path=customXml/itemProps3.xml><?xml version="1.0" encoding="utf-8"?>
<ds:datastoreItem xmlns:ds="http://schemas.openxmlformats.org/officeDocument/2006/customXml" ds:itemID="{97F5D2BE-58B9-4DBE-A263-1EBD61FB93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1244</Words>
  <Application>Microsoft Office PowerPoint</Application>
  <PresentationFormat>Custom</PresentationFormat>
  <Paragraphs>224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Inter 1</vt:lpstr>
      <vt:lpstr>Inter 4</vt:lpstr>
      <vt:lpstr>Arial</vt:lpstr>
      <vt:lpstr>Inter 3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Biggest Killers presentation</dc:title>
  <dc:creator>Noah Traill</dc:creator>
  <cp:lastModifiedBy>Noah Traill</cp:lastModifiedBy>
  <cp:revision>2</cp:revision>
  <dcterms:created xsi:type="dcterms:W3CDTF">2006-08-16T00:00:00Z</dcterms:created>
  <dcterms:modified xsi:type="dcterms:W3CDTF">2025-06-26T14:51:56Z</dcterms:modified>
  <dc:identifier>DAGe6F7rdW4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MediaServiceImageTags">
    <vt:lpwstr/>
  </property>
</Properties>
</file>