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86" r:id="rId6"/>
    <p:sldMasterId id="2147483660" r:id="rId7"/>
    <p:sldMasterId id="2147483698" r:id="rId8"/>
  </p:sldMasterIdLst>
  <p:notesMasterIdLst>
    <p:notesMasterId r:id="rId29"/>
  </p:notesMasterIdLst>
  <p:sldIdLst>
    <p:sldId id="267" r:id="rId9"/>
    <p:sldId id="269" r:id="rId10"/>
    <p:sldId id="366" r:id="rId11"/>
    <p:sldId id="816" r:id="rId12"/>
    <p:sldId id="744" r:id="rId13"/>
    <p:sldId id="410" r:id="rId14"/>
    <p:sldId id="827" r:id="rId15"/>
    <p:sldId id="413" r:id="rId16"/>
    <p:sldId id="751" r:id="rId17"/>
    <p:sldId id="866" r:id="rId18"/>
    <p:sldId id="749" r:id="rId19"/>
    <p:sldId id="753" r:id="rId20"/>
    <p:sldId id="831" r:id="rId21"/>
    <p:sldId id="835" r:id="rId22"/>
    <p:sldId id="378" r:id="rId23"/>
    <p:sldId id="864" r:id="rId24"/>
    <p:sldId id="379" r:id="rId25"/>
    <p:sldId id="759" r:id="rId26"/>
    <p:sldId id="794" r:id="rId27"/>
    <p:sldId id="802"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4721A-08C7-83A7-B33C-80006E562990}" name="Lynsey Clark" initials="LC" userId="Lynsey Clark" providerId="None"/>
  <p188:author id="{F271768C-42BF-F1C2-49EB-E405F02DA0B3}" name="Amy Murgatroyd" initials="AM" userId="S::amy.murgatroyd@ash.org.uk::3e34fdfa-ac50-4786-9f6d-6e61b1097c2e" providerId="AD"/>
  <p188:author id="{22F5BEA0-53BC-F431-7479-FDD4AD207290}" name="Jelena Pupavac" initials="JP" userId="S::jelena.pupavac@ash.org.uk::56d1d3ff-9366-4cc3-8a93-a090fc6730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C84E2"/>
    <a:srgbClr val="FDBFF0"/>
    <a:srgbClr val="FDA9EB"/>
    <a:srgbClr val="FDE8FE"/>
    <a:srgbClr val="5E28F8"/>
    <a:srgbClr val="25F9A8"/>
    <a:srgbClr val="DFB6FE"/>
    <a:srgbClr val="056E93"/>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B0C7A-1DCC-4C29-8BFF-BB3067200EFD}" v="6" dt="2022-09-08T11:01:18.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0" autoAdjust="0"/>
    <p:restoredTop sz="87707" autoAdjust="0"/>
  </p:normalViewPr>
  <p:slideViewPr>
    <p:cSldViewPr snapToGrid="0">
      <p:cViewPr varScale="1">
        <p:scale>
          <a:sx n="73" d="100"/>
          <a:sy n="73" d="100"/>
        </p:scale>
        <p:origin x="96" y="110"/>
      </p:cViewPr>
      <p:guideLst/>
    </p:cSldViewPr>
  </p:slideViewPr>
  <p:outlineViewPr>
    <p:cViewPr>
      <p:scale>
        <a:sx n="33" d="100"/>
        <a:sy n="33" d="100"/>
      </p:scale>
      <p:origin x="0" y="-2722"/>
    </p:cViewPr>
  </p:outlineViewPr>
  <p:notesTextViewPr>
    <p:cViewPr>
      <p:scale>
        <a:sx n="1" d="1"/>
        <a:sy n="1" d="1"/>
      </p:scale>
      <p:origin x="0" y="0"/>
    </p:cViewPr>
  </p:notesTextViewPr>
  <p:sorterViewPr>
    <p:cViewPr>
      <p:scale>
        <a:sx n="100" d="100"/>
        <a:sy n="100" d="100"/>
      </p:scale>
      <p:origin x="0" y="-14496"/>
    </p:cViewPr>
  </p:sorterViewPr>
  <p:notesViewPr>
    <p:cSldViewPr snapToGrid="0">
      <p:cViewPr varScale="1">
        <p:scale>
          <a:sx n="60" d="100"/>
          <a:sy n="60" d="100"/>
        </p:scale>
        <p:origin x="230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ya Dixon" userId="29105c51-46aa-476c-bb65-36d0f8cc42fd" providerId="ADAL" clId="{422B0C7A-1DCC-4C29-8BFF-BB3067200EFD}"/>
    <pc:docChg chg="custSel addSld delSld modSld">
      <pc:chgData name="Sonya Dixon" userId="29105c51-46aa-476c-bb65-36d0f8cc42fd" providerId="ADAL" clId="{422B0C7A-1DCC-4C29-8BFF-BB3067200EFD}" dt="2022-09-08T11:25:16.776" v="821" actId="6549"/>
      <pc:docMkLst>
        <pc:docMk/>
      </pc:docMkLst>
      <pc:sldChg chg="modSp mod">
        <pc:chgData name="Sonya Dixon" userId="29105c51-46aa-476c-bb65-36d0f8cc42fd" providerId="ADAL" clId="{422B0C7A-1DCC-4C29-8BFF-BB3067200EFD}" dt="2022-09-08T11:25:16.776" v="821" actId="6549"/>
        <pc:sldMkLst>
          <pc:docMk/>
          <pc:sldMk cId="2981980022" sldId="269"/>
        </pc:sldMkLst>
        <pc:spChg chg="mod">
          <ac:chgData name="Sonya Dixon" userId="29105c51-46aa-476c-bb65-36d0f8cc42fd" providerId="ADAL" clId="{422B0C7A-1DCC-4C29-8BFF-BB3067200EFD}" dt="2022-09-08T11:25:16.776" v="821" actId="6549"/>
          <ac:spMkLst>
            <pc:docMk/>
            <pc:sldMk cId="2981980022" sldId="269"/>
            <ac:spMk id="4" creationId="{0D413EB0-D523-42B8-95C5-ACDFD32D44BD}"/>
          </ac:spMkLst>
        </pc:spChg>
      </pc:sldChg>
      <pc:sldChg chg="delCm">
        <pc:chgData name="Sonya Dixon" userId="29105c51-46aa-476c-bb65-36d0f8cc42fd" providerId="ADAL" clId="{422B0C7A-1DCC-4C29-8BFF-BB3067200EFD}" dt="2022-09-08T11:23:23.179" v="701"/>
        <pc:sldMkLst>
          <pc:docMk/>
          <pc:sldMk cId="3520262040" sldId="379"/>
        </pc:sldMkLst>
      </pc:sldChg>
      <pc:sldChg chg="modSp mod delCm">
        <pc:chgData name="Sonya Dixon" userId="29105c51-46aa-476c-bb65-36d0f8cc42fd" providerId="ADAL" clId="{422B0C7A-1DCC-4C29-8BFF-BB3067200EFD}" dt="2022-09-08T11:24:28.041" v="741"/>
        <pc:sldMkLst>
          <pc:docMk/>
          <pc:sldMk cId="3524598206" sldId="753"/>
        </pc:sldMkLst>
        <pc:spChg chg="mod">
          <ac:chgData name="Sonya Dixon" userId="29105c51-46aa-476c-bb65-36d0f8cc42fd" providerId="ADAL" clId="{422B0C7A-1DCC-4C29-8BFF-BB3067200EFD}" dt="2022-09-08T11:24:18.455" v="740" actId="20577"/>
          <ac:spMkLst>
            <pc:docMk/>
            <pc:sldMk cId="3524598206" sldId="753"/>
            <ac:spMk id="4" creationId="{B985FECA-82C0-49BC-A055-D9DB96CE65E2}"/>
          </ac:spMkLst>
        </pc:spChg>
      </pc:sldChg>
      <pc:sldChg chg="delCm">
        <pc:chgData name="Sonya Dixon" userId="29105c51-46aa-476c-bb65-36d0f8cc42fd" providerId="ADAL" clId="{422B0C7A-1DCC-4C29-8BFF-BB3067200EFD}" dt="2022-09-08T11:03:22.899" v="108"/>
        <pc:sldMkLst>
          <pc:docMk/>
          <pc:sldMk cId="4131768572" sldId="759"/>
        </pc:sldMkLst>
      </pc:sldChg>
      <pc:sldChg chg="delSp modSp add mod">
        <pc:chgData name="Sonya Dixon" userId="29105c51-46aa-476c-bb65-36d0f8cc42fd" providerId="ADAL" clId="{422B0C7A-1DCC-4C29-8BFF-BB3067200EFD}" dt="2022-09-08T11:20:48.020" v="700" actId="948"/>
        <pc:sldMkLst>
          <pc:docMk/>
          <pc:sldMk cId="2120603153" sldId="794"/>
        </pc:sldMkLst>
        <pc:spChg chg="del">
          <ac:chgData name="Sonya Dixon" userId="29105c51-46aa-476c-bb65-36d0f8cc42fd" providerId="ADAL" clId="{422B0C7A-1DCC-4C29-8BFF-BB3067200EFD}" dt="2022-09-08T11:18:48.701" v="623" actId="478"/>
          <ac:spMkLst>
            <pc:docMk/>
            <pc:sldMk cId="2120603153" sldId="794"/>
            <ac:spMk id="2" creationId="{9827610B-A54B-4A7C-8755-D8357992BB97}"/>
          </ac:spMkLst>
        </pc:spChg>
        <pc:spChg chg="mod">
          <ac:chgData name="Sonya Dixon" userId="29105c51-46aa-476c-bb65-36d0f8cc42fd" providerId="ADAL" clId="{422B0C7A-1DCC-4C29-8BFF-BB3067200EFD}" dt="2022-09-08T11:02:40.501" v="104" actId="6549"/>
          <ac:spMkLst>
            <pc:docMk/>
            <pc:sldMk cId="2120603153" sldId="794"/>
            <ac:spMk id="6" creationId="{9F35B824-9105-49DC-B049-303B98149E5B}"/>
          </ac:spMkLst>
        </pc:spChg>
        <pc:spChg chg="mod">
          <ac:chgData name="Sonya Dixon" userId="29105c51-46aa-476c-bb65-36d0f8cc42fd" providerId="ADAL" clId="{422B0C7A-1DCC-4C29-8BFF-BB3067200EFD}" dt="2022-09-08T11:20:48.020" v="700" actId="948"/>
          <ac:spMkLst>
            <pc:docMk/>
            <pc:sldMk cId="2120603153" sldId="794"/>
            <ac:spMk id="8" creationId="{CE37E754-8ABE-4B8A-94BA-56A6438EBDDB}"/>
          </ac:spMkLst>
        </pc:spChg>
      </pc:sldChg>
      <pc:sldChg chg="modSp add del mod">
        <pc:chgData name="Sonya Dixon" userId="29105c51-46aa-476c-bb65-36d0f8cc42fd" providerId="ADAL" clId="{422B0C7A-1DCC-4C29-8BFF-BB3067200EFD}" dt="2022-09-08T10:41:34.900" v="12" actId="47"/>
        <pc:sldMkLst>
          <pc:docMk/>
          <pc:sldMk cId="2170380792" sldId="795"/>
        </pc:sldMkLst>
        <pc:spChg chg="mod">
          <ac:chgData name="Sonya Dixon" userId="29105c51-46aa-476c-bb65-36d0f8cc42fd" providerId="ADAL" clId="{422B0C7A-1DCC-4C29-8BFF-BB3067200EFD}" dt="2022-09-08T10:39:06.276" v="5" actId="21"/>
          <ac:spMkLst>
            <pc:docMk/>
            <pc:sldMk cId="2170380792" sldId="795"/>
            <ac:spMk id="8" creationId="{CE37E754-8ABE-4B8A-94BA-56A6438EBDDB}"/>
          </ac:spMkLst>
        </pc:spChg>
      </pc:sldChg>
      <pc:sldChg chg="delCm">
        <pc:chgData name="Sonya Dixon" userId="29105c51-46aa-476c-bb65-36d0f8cc42fd" providerId="ADAL" clId="{422B0C7A-1DCC-4C29-8BFF-BB3067200EFD}" dt="2022-09-08T11:24:34.500" v="742"/>
        <pc:sldMkLst>
          <pc:docMk/>
          <pc:sldMk cId="2953705361" sldId="816"/>
        </pc:sldMkLst>
      </pc:sldChg>
      <pc:sldChg chg="modSp add del mod">
        <pc:chgData name="Sonya Dixon" userId="29105c51-46aa-476c-bb65-36d0f8cc42fd" providerId="ADAL" clId="{422B0C7A-1DCC-4C29-8BFF-BB3067200EFD}" dt="2022-09-08T10:43:59.910" v="64" actId="47"/>
        <pc:sldMkLst>
          <pc:docMk/>
          <pc:sldMk cId="3449793819" sldId="872"/>
        </pc:sldMkLst>
        <pc:spChg chg="mod">
          <ac:chgData name="Sonya Dixon" userId="29105c51-46aa-476c-bb65-36d0f8cc42fd" providerId="ADAL" clId="{422B0C7A-1DCC-4C29-8BFF-BB3067200EFD}" dt="2022-09-08T10:43:53.022" v="61" actId="21"/>
          <ac:spMkLst>
            <pc:docMk/>
            <pc:sldMk cId="3449793819" sldId="872"/>
            <ac:spMk id="8" creationId="{CE37E754-8ABE-4B8A-94BA-56A6438EBDDB}"/>
          </ac:spMkLst>
        </pc:spChg>
      </pc:sldChg>
      <pc:sldChg chg="modSp add del mod">
        <pc:chgData name="Sonya Dixon" userId="29105c51-46aa-476c-bb65-36d0f8cc42fd" providerId="ADAL" clId="{422B0C7A-1DCC-4C29-8BFF-BB3067200EFD}" dt="2022-09-08T10:44:22.389" v="68" actId="47"/>
        <pc:sldMkLst>
          <pc:docMk/>
          <pc:sldMk cId="2171650091" sldId="874"/>
        </pc:sldMkLst>
        <pc:spChg chg="mod">
          <ac:chgData name="Sonya Dixon" userId="29105c51-46aa-476c-bb65-36d0f8cc42fd" providerId="ADAL" clId="{422B0C7A-1DCC-4C29-8BFF-BB3067200EFD}" dt="2022-09-08T10:44:07.734" v="65" actId="21"/>
          <ac:spMkLst>
            <pc:docMk/>
            <pc:sldMk cId="2171650091" sldId="874"/>
            <ac:spMk id="8" creationId="{CE37E754-8ABE-4B8A-94BA-56A6438EBD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64CDA34D-54F3-4CCA-BA58-1A74BC7F98BD}" type="datetimeFigureOut">
              <a:rPr lang="en-GB" smtClean="0"/>
              <a:t>08/09/2022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7A966538-A9FE-420E-B102-4B8FF8181BD0}" type="slidenum">
              <a:rPr lang="en-GB" smtClean="0"/>
              <a:t>‹#›</a:t>
            </a:fld>
            <a:endParaRPr lang="en-GB" dirty="0"/>
          </a:p>
        </p:txBody>
      </p:sp>
    </p:spTree>
    <p:extLst>
      <p:ext uri="{BB962C8B-B14F-4D97-AF65-F5344CB8AC3E}">
        <p14:creationId xmlns:p14="http://schemas.microsoft.com/office/powerpoint/2010/main" val="73725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966538-A9FE-420E-B102-4B8FF8181BD0}" type="slidenum">
              <a:rPr lang="en-GB" smtClean="0"/>
              <a:t>2</a:t>
            </a:fld>
            <a:endParaRPr lang="en-GB" dirty="0"/>
          </a:p>
        </p:txBody>
      </p:sp>
    </p:spTree>
    <p:extLst>
      <p:ext uri="{BB962C8B-B14F-4D97-AF65-F5344CB8AC3E}">
        <p14:creationId xmlns:p14="http://schemas.microsoft.com/office/powerpoint/2010/main" val="303050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08255984-672E-4FCE-8AE8-6B5822B473D2}" type="slidenum">
              <a:rPr lang="en-GB">
                <a:solidFill>
                  <a:prstClr val="black"/>
                </a:solidFill>
                <a:latin typeface="Calibri" panose="020F0502020204030204"/>
              </a:rPr>
              <a:pPr defTabSz="931774">
                <a:defRPr/>
              </a:pPr>
              <a:t>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42663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08255984-672E-4FCE-8AE8-6B5822B473D2}" type="slidenum">
              <a:rPr lang="en-GB">
                <a:solidFill>
                  <a:prstClr val="black"/>
                </a:solidFill>
                <a:latin typeface="Calibri" panose="020F0502020204030204"/>
              </a:rPr>
              <a:pPr defTabSz="931774">
                <a:defRPr/>
              </a:pPr>
              <a:t>10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18266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966538-A9FE-420E-B102-4B8FF8181BD0}" type="slidenum">
              <a:rPr lang="en-GB" smtClean="0"/>
              <a:t>12</a:t>
            </a:fld>
            <a:endParaRPr lang="en-GB" dirty="0"/>
          </a:p>
        </p:txBody>
      </p:sp>
    </p:spTree>
    <p:extLst>
      <p:ext uri="{BB962C8B-B14F-4D97-AF65-F5344CB8AC3E}">
        <p14:creationId xmlns:p14="http://schemas.microsoft.com/office/powerpoint/2010/main" val="324411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966538-A9FE-420E-B102-4B8FF8181BD0}" type="slidenum">
              <a:rPr lang="en-GB" smtClean="0"/>
              <a:t>13</a:t>
            </a:fld>
            <a:endParaRPr lang="en-GB" dirty="0"/>
          </a:p>
        </p:txBody>
      </p:sp>
    </p:spTree>
    <p:extLst>
      <p:ext uri="{BB962C8B-B14F-4D97-AF65-F5344CB8AC3E}">
        <p14:creationId xmlns:p14="http://schemas.microsoft.com/office/powerpoint/2010/main" val="155789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966538-A9FE-420E-B102-4B8FF8181BD0}" type="slidenum">
              <a:rPr lang="en-GB" smtClean="0"/>
              <a:t>14</a:t>
            </a:fld>
            <a:endParaRPr lang="en-GB" dirty="0"/>
          </a:p>
        </p:txBody>
      </p:sp>
    </p:spTree>
    <p:extLst>
      <p:ext uri="{BB962C8B-B14F-4D97-AF65-F5344CB8AC3E}">
        <p14:creationId xmlns:p14="http://schemas.microsoft.com/office/powerpoint/2010/main" val="11637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966538-A9FE-420E-B102-4B8FF8181BD0}" type="slidenum">
              <a:rPr lang="en-GB" smtClean="0"/>
              <a:t>19</a:t>
            </a:fld>
            <a:endParaRPr lang="en-GB" dirty="0"/>
          </a:p>
        </p:txBody>
      </p:sp>
    </p:spTree>
    <p:extLst>
      <p:ext uri="{BB962C8B-B14F-4D97-AF65-F5344CB8AC3E}">
        <p14:creationId xmlns:p14="http://schemas.microsoft.com/office/powerpoint/2010/main" val="315310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FA2F-CAC5-44DC-9B35-B499E2648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5CB901-187A-4DAC-8D6E-FA3FD0559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6426B8E-3B82-4100-A0B2-F99798551D81}"/>
              </a:ext>
            </a:extLst>
          </p:cNvPr>
          <p:cNvSpPr>
            <a:spLocks noGrp="1"/>
          </p:cNvSpPr>
          <p:nvPr>
            <p:ph type="sldNum" sz="quarter" idx="12"/>
          </p:nvPr>
        </p:nvSpPr>
        <p:spPr>
          <a:xfrm>
            <a:off x="11623040" y="6492875"/>
            <a:ext cx="568960" cy="365125"/>
          </a:xfrm>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155923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6939-68C8-4BE6-B3AB-80F4E2D4A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AD882-1111-43E7-AFC3-15D61EA8B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A4F51-2957-4237-B930-C79F3193FFE8}"/>
              </a:ext>
            </a:extLst>
          </p:cNvPr>
          <p:cNvSpPr>
            <a:spLocks noGrp="1"/>
          </p:cNvSpPr>
          <p:nvPr>
            <p:ph type="dt" sz="half" idx="10"/>
          </p:nvPr>
        </p:nvSpPr>
        <p:spPr>
          <a:xfrm>
            <a:off x="838200" y="6356350"/>
            <a:ext cx="2743200" cy="365125"/>
          </a:xfrm>
          <a:prstGeom prst="rect">
            <a:avLst/>
          </a:prstGeom>
        </p:spPr>
        <p:txBody>
          <a:bodyPr/>
          <a:lstStyle/>
          <a:p>
            <a:fld id="{0E44B50B-C31C-4CF8-95AC-1A07B1B0076E}" type="datetime1">
              <a:rPr lang="en-GB" smtClean="0"/>
              <a:t>08/09/2022</a:t>
            </a:fld>
            <a:endParaRPr lang="en-GB" dirty="0"/>
          </a:p>
        </p:txBody>
      </p:sp>
      <p:sp>
        <p:nvSpPr>
          <p:cNvPr id="5" name="Footer Placeholder 4">
            <a:extLst>
              <a:ext uri="{FF2B5EF4-FFF2-40B4-BE49-F238E27FC236}">
                <a16:creationId xmlns:a16="http://schemas.microsoft.com/office/drawing/2014/main" id="{A4C6905E-EE0C-4F73-BF56-1F7FE64E3FB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FE36C22-53A1-40E9-9282-86F59EAF1606}"/>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346239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DE1CE-74FC-4762-AC90-41D44AC493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44CB0-096C-4E6F-88E8-32588DE079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CB1A0-913C-44E3-8BF3-214E635F3D4A}"/>
              </a:ext>
            </a:extLst>
          </p:cNvPr>
          <p:cNvSpPr>
            <a:spLocks noGrp="1"/>
          </p:cNvSpPr>
          <p:nvPr>
            <p:ph type="dt" sz="half" idx="10"/>
          </p:nvPr>
        </p:nvSpPr>
        <p:spPr>
          <a:xfrm>
            <a:off x="838200" y="6356350"/>
            <a:ext cx="2743200" cy="365125"/>
          </a:xfrm>
          <a:prstGeom prst="rect">
            <a:avLst/>
          </a:prstGeom>
        </p:spPr>
        <p:txBody>
          <a:bodyPr/>
          <a:lstStyle/>
          <a:p>
            <a:fld id="{69D9DE9F-AF68-44CB-B53A-B110E2A3DF52}" type="datetime1">
              <a:rPr lang="en-GB" smtClean="0"/>
              <a:t>08/09/2022</a:t>
            </a:fld>
            <a:endParaRPr lang="en-GB" dirty="0"/>
          </a:p>
        </p:txBody>
      </p:sp>
      <p:sp>
        <p:nvSpPr>
          <p:cNvPr id="5" name="Footer Placeholder 4">
            <a:extLst>
              <a:ext uri="{FF2B5EF4-FFF2-40B4-BE49-F238E27FC236}">
                <a16:creationId xmlns:a16="http://schemas.microsoft.com/office/drawing/2014/main" id="{81F41A3F-6D7F-4071-94C1-DD727A7F32B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8062663-BE3B-47F2-BE4E-D1594199B1DB}"/>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149922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048F-31F5-43CA-BE67-971A880C3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6A3158-6443-4E0E-9ED5-A69632795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Slide Number Placeholder 5">
            <a:extLst>
              <a:ext uri="{FF2B5EF4-FFF2-40B4-BE49-F238E27FC236}">
                <a16:creationId xmlns:a16="http://schemas.microsoft.com/office/drawing/2014/main" id="{AEB53693-C788-47F7-B4ED-38E755470826}"/>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333093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9B7B-538E-4E1F-8078-131A9EB31A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E8228A-82D8-4F45-A932-3F5879436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0AA9F-0AD9-4C35-BDBB-AF88509B22EB}"/>
              </a:ext>
            </a:extLst>
          </p:cNvPr>
          <p:cNvSpPr>
            <a:spLocks noGrp="1"/>
          </p:cNvSpPr>
          <p:nvPr>
            <p:ph type="dt" sz="half" idx="10"/>
          </p:nvPr>
        </p:nvSpPr>
        <p:spPr>
          <a:xfrm>
            <a:off x="838200" y="6356350"/>
            <a:ext cx="2743200" cy="365125"/>
          </a:xfrm>
          <a:prstGeom prst="rect">
            <a:avLst/>
          </a:prstGeom>
        </p:spPr>
        <p:txBody>
          <a:bodyPr/>
          <a:lstStyle/>
          <a:p>
            <a:fld id="{4887BEE2-A4C5-4430-91FC-DE215D949BB5}" type="datetime1">
              <a:rPr lang="en-GB" smtClean="0"/>
              <a:t>08/09/2022</a:t>
            </a:fld>
            <a:endParaRPr lang="en-GB" dirty="0"/>
          </a:p>
        </p:txBody>
      </p:sp>
      <p:sp>
        <p:nvSpPr>
          <p:cNvPr id="5" name="Footer Placeholder 4">
            <a:extLst>
              <a:ext uri="{FF2B5EF4-FFF2-40B4-BE49-F238E27FC236}">
                <a16:creationId xmlns:a16="http://schemas.microsoft.com/office/drawing/2014/main" id="{4FCBCC8B-3D4E-4711-949E-F6B979AFCCE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E47F5EB-882E-472B-9D82-5E9C57E603AF}"/>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413990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A841-0268-4B30-AE04-77F62738E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699F7F-2CCE-47B6-8599-8FC70EDBD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B2A204-F72D-4E88-ADBB-10D6F73D1E4C}"/>
              </a:ext>
            </a:extLst>
          </p:cNvPr>
          <p:cNvSpPr>
            <a:spLocks noGrp="1"/>
          </p:cNvSpPr>
          <p:nvPr>
            <p:ph type="dt" sz="half" idx="10"/>
          </p:nvPr>
        </p:nvSpPr>
        <p:spPr>
          <a:xfrm>
            <a:off x="838200" y="6356350"/>
            <a:ext cx="2743200" cy="365125"/>
          </a:xfrm>
          <a:prstGeom prst="rect">
            <a:avLst/>
          </a:prstGeom>
        </p:spPr>
        <p:txBody>
          <a:bodyPr/>
          <a:lstStyle/>
          <a:p>
            <a:fld id="{F3396845-F076-41D8-B324-1A2E40F6CE81}" type="datetime1">
              <a:rPr lang="en-GB" smtClean="0"/>
              <a:t>08/09/2022</a:t>
            </a:fld>
            <a:endParaRPr lang="en-GB" dirty="0"/>
          </a:p>
        </p:txBody>
      </p:sp>
      <p:sp>
        <p:nvSpPr>
          <p:cNvPr id="5" name="Footer Placeholder 4">
            <a:extLst>
              <a:ext uri="{FF2B5EF4-FFF2-40B4-BE49-F238E27FC236}">
                <a16:creationId xmlns:a16="http://schemas.microsoft.com/office/drawing/2014/main" id="{28D20D45-5616-4EAF-9408-1BA54ADA68A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AF4B74D-DB85-40B3-8C83-7EB8241EE010}"/>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17270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C711-EB8C-42D5-A794-BDCDBC73F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50113F-EA65-40D6-AF70-E00DAC280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76607D-1324-4D8C-846B-E07DBBC1A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16E480-C83F-4DBF-9FA6-6AACD8B76135}"/>
              </a:ext>
            </a:extLst>
          </p:cNvPr>
          <p:cNvSpPr>
            <a:spLocks noGrp="1"/>
          </p:cNvSpPr>
          <p:nvPr>
            <p:ph type="dt" sz="half" idx="10"/>
          </p:nvPr>
        </p:nvSpPr>
        <p:spPr>
          <a:xfrm>
            <a:off x="838200" y="6356350"/>
            <a:ext cx="2743200" cy="365125"/>
          </a:xfrm>
          <a:prstGeom prst="rect">
            <a:avLst/>
          </a:prstGeom>
        </p:spPr>
        <p:txBody>
          <a:bodyPr/>
          <a:lstStyle/>
          <a:p>
            <a:fld id="{CCDC193F-8AB4-4D2B-9C2E-4731FBF86155}" type="datetime1">
              <a:rPr lang="en-GB" smtClean="0"/>
              <a:t>08/09/2022</a:t>
            </a:fld>
            <a:endParaRPr lang="en-GB" dirty="0"/>
          </a:p>
        </p:txBody>
      </p:sp>
      <p:sp>
        <p:nvSpPr>
          <p:cNvPr id="6" name="Footer Placeholder 5">
            <a:extLst>
              <a:ext uri="{FF2B5EF4-FFF2-40B4-BE49-F238E27FC236}">
                <a16:creationId xmlns:a16="http://schemas.microsoft.com/office/drawing/2014/main" id="{C7C796CB-BD8B-4468-9D75-6DC5AB7D86F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ECB19CF5-E50E-4438-BAF5-C138E0DDB343}"/>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354871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C12C-37C3-4180-B0F4-EF71B20EFF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9A70B-3E87-4D20-8793-D8F2F22C9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3CB6E1-4E6B-4314-9F49-03D2FC5C4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FD81D7-3100-4D2F-B8E1-AC5768775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2326A-1F31-47F2-89B8-67FA3537CB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BD233B-4D55-409F-AE49-15565C648375}"/>
              </a:ext>
            </a:extLst>
          </p:cNvPr>
          <p:cNvSpPr>
            <a:spLocks noGrp="1"/>
          </p:cNvSpPr>
          <p:nvPr>
            <p:ph type="dt" sz="half" idx="10"/>
          </p:nvPr>
        </p:nvSpPr>
        <p:spPr>
          <a:xfrm>
            <a:off x="838200" y="6356350"/>
            <a:ext cx="2743200" cy="365125"/>
          </a:xfrm>
          <a:prstGeom prst="rect">
            <a:avLst/>
          </a:prstGeom>
        </p:spPr>
        <p:txBody>
          <a:bodyPr/>
          <a:lstStyle/>
          <a:p>
            <a:fld id="{C8FA2B33-C6EA-474D-BE10-0318D331AB95}" type="datetime1">
              <a:rPr lang="en-GB" smtClean="0"/>
              <a:t>08/09/2022</a:t>
            </a:fld>
            <a:endParaRPr lang="en-GB" dirty="0"/>
          </a:p>
        </p:txBody>
      </p:sp>
      <p:sp>
        <p:nvSpPr>
          <p:cNvPr id="8" name="Footer Placeholder 7">
            <a:extLst>
              <a:ext uri="{FF2B5EF4-FFF2-40B4-BE49-F238E27FC236}">
                <a16:creationId xmlns:a16="http://schemas.microsoft.com/office/drawing/2014/main" id="{B5895DFE-8D13-45A0-8DBA-E9443E913CD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C35A2572-71F8-461B-9357-612EF8533BA5}"/>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134851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364C-DADA-41B5-B788-AD9F8137AB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9558A6-5D0E-4D0B-8704-02305D032777}"/>
              </a:ext>
            </a:extLst>
          </p:cNvPr>
          <p:cNvSpPr>
            <a:spLocks noGrp="1"/>
          </p:cNvSpPr>
          <p:nvPr>
            <p:ph type="dt" sz="half" idx="10"/>
          </p:nvPr>
        </p:nvSpPr>
        <p:spPr>
          <a:xfrm>
            <a:off x="838200" y="6356350"/>
            <a:ext cx="2743200" cy="365125"/>
          </a:xfrm>
          <a:prstGeom prst="rect">
            <a:avLst/>
          </a:prstGeom>
        </p:spPr>
        <p:txBody>
          <a:bodyPr/>
          <a:lstStyle/>
          <a:p>
            <a:fld id="{AA9EE7E7-70AA-4FDD-BAFA-A590BBDF08F1}" type="datetime1">
              <a:rPr lang="en-GB" smtClean="0"/>
              <a:t>08/09/2022</a:t>
            </a:fld>
            <a:endParaRPr lang="en-GB" dirty="0"/>
          </a:p>
        </p:txBody>
      </p:sp>
      <p:sp>
        <p:nvSpPr>
          <p:cNvPr id="4" name="Footer Placeholder 3">
            <a:extLst>
              <a:ext uri="{FF2B5EF4-FFF2-40B4-BE49-F238E27FC236}">
                <a16:creationId xmlns:a16="http://schemas.microsoft.com/office/drawing/2014/main" id="{F2E7865E-FCE9-4041-B9A0-B962A1C6899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36238B10-B18C-4DAD-98DA-94D3ECD6A83B}"/>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835346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20378-981B-41D2-869A-C166EB495637}"/>
              </a:ext>
            </a:extLst>
          </p:cNvPr>
          <p:cNvSpPr>
            <a:spLocks noGrp="1"/>
          </p:cNvSpPr>
          <p:nvPr>
            <p:ph type="dt" sz="half" idx="10"/>
          </p:nvPr>
        </p:nvSpPr>
        <p:spPr>
          <a:xfrm>
            <a:off x="838200" y="6356350"/>
            <a:ext cx="2743200" cy="365125"/>
          </a:xfrm>
          <a:prstGeom prst="rect">
            <a:avLst/>
          </a:prstGeom>
        </p:spPr>
        <p:txBody>
          <a:bodyPr/>
          <a:lstStyle/>
          <a:p>
            <a:fld id="{F505220E-3759-4FA5-AA71-A72C722B67D2}" type="datetime1">
              <a:rPr lang="en-GB" smtClean="0"/>
              <a:t>08/09/2022</a:t>
            </a:fld>
            <a:endParaRPr lang="en-GB" dirty="0"/>
          </a:p>
        </p:txBody>
      </p:sp>
      <p:sp>
        <p:nvSpPr>
          <p:cNvPr id="3" name="Footer Placeholder 2">
            <a:extLst>
              <a:ext uri="{FF2B5EF4-FFF2-40B4-BE49-F238E27FC236}">
                <a16:creationId xmlns:a16="http://schemas.microsoft.com/office/drawing/2014/main" id="{1594BCCB-A756-49AD-B452-06B6644EC3C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DDEC6248-7846-4555-81D0-E85F5E66DFA1}"/>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2324263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9554-C021-4190-9B36-3DAE3DF30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C532F2-FC3D-4B82-A4F1-4C5581630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66AEF9-E215-4C78-9947-B4A5656CD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345AC-255E-4DB3-AE7E-5310D0AD3C8F}"/>
              </a:ext>
            </a:extLst>
          </p:cNvPr>
          <p:cNvSpPr>
            <a:spLocks noGrp="1"/>
          </p:cNvSpPr>
          <p:nvPr>
            <p:ph type="dt" sz="half" idx="10"/>
          </p:nvPr>
        </p:nvSpPr>
        <p:spPr>
          <a:xfrm>
            <a:off x="838200" y="6356350"/>
            <a:ext cx="2743200" cy="365125"/>
          </a:xfrm>
          <a:prstGeom prst="rect">
            <a:avLst/>
          </a:prstGeom>
        </p:spPr>
        <p:txBody>
          <a:bodyPr/>
          <a:lstStyle/>
          <a:p>
            <a:fld id="{D4C871D7-81CE-4DAF-A2A4-E32365237774}" type="datetime1">
              <a:rPr lang="en-GB" smtClean="0"/>
              <a:t>08/09/2022</a:t>
            </a:fld>
            <a:endParaRPr lang="en-GB" dirty="0"/>
          </a:p>
        </p:txBody>
      </p:sp>
      <p:sp>
        <p:nvSpPr>
          <p:cNvPr id="6" name="Footer Placeholder 5">
            <a:extLst>
              <a:ext uri="{FF2B5EF4-FFF2-40B4-BE49-F238E27FC236}">
                <a16:creationId xmlns:a16="http://schemas.microsoft.com/office/drawing/2014/main" id="{60596273-B4E5-445A-AFA6-8C29A616C9A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9AD7622-A26D-4D0D-82B8-A3C21B5E1112}"/>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420202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724C-58F7-45FB-9351-DD01AF8114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857DCF-5886-437E-9D11-1F92CC126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A817B-AD73-4476-BC82-DD07F25577E7}"/>
              </a:ext>
            </a:extLst>
          </p:cNvPr>
          <p:cNvSpPr>
            <a:spLocks noGrp="1"/>
          </p:cNvSpPr>
          <p:nvPr>
            <p:ph type="dt" sz="half" idx="10"/>
          </p:nvPr>
        </p:nvSpPr>
        <p:spPr>
          <a:xfrm>
            <a:off x="838200" y="6356350"/>
            <a:ext cx="2743200" cy="365125"/>
          </a:xfrm>
          <a:prstGeom prst="rect">
            <a:avLst/>
          </a:prstGeom>
        </p:spPr>
        <p:txBody>
          <a:bodyPr/>
          <a:lstStyle/>
          <a:p>
            <a:fld id="{0407B009-90FB-48B4-A630-C845C1AEC6FC}" type="datetime1">
              <a:rPr lang="en-GB" smtClean="0"/>
              <a:t>08/09/2022</a:t>
            </a:fld>
            <a:endParaRPr lang="en-GB" dirty="0"/>
          </a:p>
        </p:txBody>
      </p:sp>
      <p:sp>
        <p:nvSpPr>
          <p:cNvPr id="5" name="Footer Placeholder 4">
            <a:extLst>
              <a:ext uri="{FF2B5EF4-FFF2-40B4-BE49-F238E27FC236}">
                <a16:creationId xmlns:a16="http://schemas.microsoft.com/office/drawing/2014/main" id="{7FD7B4F5-00E4-496F-B08A-06FD7061213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5E09AC98-260B-44BD-ABE6-767789770BE5}"/>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1909862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1CFB-28B8-4EF3-BC7B-C07DAFCEE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3012CC-22A2-45AF-9900-13F889E38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D6E21DB-ADF7-4441-88BC-3E4381CDF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BF659-0149-4E08-8071-70CCB2770E36}"/>
              </a:ext>
            </a:extLst>
          </p:cNvPr>
          <p:cNvSpPr>
            <a:spLocks noGrp="1"/>
          </p:cNvSpPr>
          <p:nvPr>
            <p:ph type="dt" sz="half" idx="10"/>
          </p:nvPr>
        </p:nvSpPr>
        <p:spPr>
          <a:xfrm>
            <a:off x="838200" y="6356350"/>
            <a:ext cx="2743200" cy="365125"/>
          </a:xfrm>
          <a:prstGeom prst="rect">
            <a:avLst/>
          </a:prstGeom>
        </p:spPr>
        <p:txBody>
          <a:bodyPr/>
          <a:lstStyle/>
          <a:p>
            <a:fld id="{B3B20A85-80A2-449B-973F-425E96081891}" type="datetime1">
              <a:rPr lang="en-GB" smtClean="0"/>
              <a:t>08/09/2022</a:t>
            </a:fld>
            <a:endParaRPr lang="en-GB" dirty="0"/>
          </a:p>
        </p:txBody>
      </p:sp>
      <p:sp>
        <p:nvSpPr>
          <p:cNvPr id="6" name="Footer Placeholder 5">
            <a:extLst>
              <a:ext uri="{FF2B5EF4-FFF2-40B4-BE49-F238E27FC236}">
                <a16:creationId xmlns:a16="http://schemas.microsoft.com/office/drawing/2014/main" id="{17FE46AB-A95A-4470-BBB8-C696C0573B9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28A3FEE6-7E58-4DB7-959C-4CEAA73E0402}"/>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204094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6BAD-65BB-41CA-82BB-C718ACDBAE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A383BE-C9C2-4AF9-93F4-4DF2616E8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4BD13-98C1-4C88-BC2A-243568A181A5}"/>
              </a:ext>
            </a:extLst>
          </p:cNvPr>
          <p:cNvSpPr>
            <a:spLocks noGrp="1"/>
          </p:cNvSpPr>
          <p:nvPr>
            <p:ph type="dt" sz="half" idx="10"/>
          </p:nvPr>
        </p:nvSpPr>
        <p:spPr>
          <a:xfrm>
            <a:off x="838200" y="6356350"/>
            <a:ext cx="2743200" cy="365125"/>
          </a:xfrm>
          <a:prstGeom prst="rect">
            <a:avLst/>
          </a:prstGeom>
        </p:spPr>
        <p:txBody>
          <a:bodyPr/>
          <a:lstStyle/>
          <a:p>
            <a:fld id="{1A4E4230-07FA-4EF1-93A3-48DCD66EEE91}" type="datetime1">
              <a:rPr lang="en-GB" smtClean="0"/>
              <a:t>08/09/2022</a:t>
            </a:fld>
            <a:endParaRPr lang="en-GB" dirty="0"/>
          </a:p>
        </p:txBody>
      </p:sp>
      <p:sp>
        <p:nvSpPr>
          <p:cNvPr id="5" name="Footer Placeholder 4">
            <a:extLst>
              <a:ext uri="{FF2B5EF4-FFF2-40B4-BE49-F238E27FC236}">
                <a16:creationId xmlns:a16="http://schemas.microsoft.com/office/drawing/2014/main" id="{0ADD6D88-2C0D-4C1B-8D4B-E098DC8FD59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638CC95-4841-4C33-8457-5D0D282541DB}"/>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351364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301DE-D5A7-458F-8BC8-A75FD55B07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6D270A-803D-4BEF-BCC7-FBA9AA851D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88CE7D-F0D8-441E-991C-392ED65D0146}"/>
              </a:ext>
            </a:extLst>
          </p:cNvPr>
          <p:cNvSpPr>
            <a:spLocks noGrp="1"/>
          </p:cNvSpPr>
          <p:nvPr>
            <p:ph type="dt" sz="half" idx="10"/>
          </p:nvPr>
        </p:nvSpPr>
        <p:spPr>
          <a:xfrm>
            <a:off x="838200" y="6356350"/>
            <a:ext cx="2743200" cy="365125"/>
          </a:xfrm>
          <a:prstGeom prst="rect">
            <a:avLst/>
          </a:prstGeom>
        </p:spPr>
        <p:txBody>
          <a:bodyPr/>
          <a:lstStyle/>
          <a:p>
            <a:fld id="{F6500E7D-7087-4F04-8FA0-E92CF05D30FF}" type="datetime1">
              <a:rPr lang="en-GB" smtClean="0"/>
              <a:t>08/09/2022</a:t>
            </a:fld>
            <a:endParaRPr lang="en-GB" dirty="0"/>
          </a:p>
        </p:txBody>
      </p:sp>
      <p:sp>
        <p:nvSpPr>
          <p:cNvPr id="5" name="Footer Placeholder 4">
            <a:extLst>
              <a:ext uri="{FF2B5EF4-FFF2-40B4-BE49-F238E27FC236}">
                <a16:creationId xmlns:a16="http://schemas.microsoft.com/office/drawing/2014/main" id="{7B3B4932-E1AB-42F1-839F-48145E60FF5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BFCF14-ED4B-498A-9C71-44AC4968040B}"/>
              </a:ext>
            </a:extLst>
          </p:cNvPr>
          <p:cNvSpPr>
            <a:spLocks noGrp="1"/>
          </p:cNvSpPr>
          <p:nvPr>
            <p:ph type="sldNum" sz="quarter" idx="12"/>
          </p:nvPr>
        </p:nvSpPr>
        <p:spPr>
          <a:xfrm>
            <a:off x="8610600" y="6356350"/>
            <a:ext cx="2743200" cy="365125"/>
          </a:xfrm>
          <a:prstGeom prst="rect">
            <a:avLst/>
          </a:prstGeom>
        </p:spPr>
        <p:txBody>
          <a:bodyPr/>
          <a:lstStyle/>
          <a:p>
            <a:fld id="{7BC63A77-6577-40E3-9D5D-E207F028E70D}" type="slidenum">
              <a:rPr lang="en-GB" smtClean="0"/>
              <a:t>‹#›</a:t>
            </a:fld>
            <a:endParaRPr lang="en-GB" dirty="0"/>
          </a:p>
        </p:txBody>
      </p:sp>
    </p:spTree>
    <p:extLst>
      <p:ext uri="{BB962C8B-B14F-4D97-AF65-F5344CB8AC3E}">
        <p14:creationId xmlns:p14="http://schemas.microsoft.com/office/powerpoint/2010/main" val="892517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5174-3B95-4154-89DA-48F646AAE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B0320-90A2-4876-9C3D-5ACB48884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36F4A-E87B-4F92-9DEF-F14AA871A3B2}"/>
              </a:ext>
            </a:extLst>
          </p:cNvPr>
          <p:cNvSpPr>
            <a:spLocks noGrp="1"/>
          </p:cNvSpPr>
          <p:nvPr>
            <p:ph type="dt" sz="half" idx="10"/>
          </p:nvPr>
        </p:nvSpPr>
        <p:spPr>
          <a:xfrm>
            <a:off x="838200" y="6356350"/>
            <a:ext cx="2743200" cy="365125"/>
          </a:xfrm>
          <a:prstGeom prst="rect">
            <a:avLst/>
          </a:prstGeom>
        </p:spPr>
        <p:txBody>
          <a:bodyPr/>
          <a:lstStyle/>
          <a:p>
            <a:fld id="{FD019334-6418-4E8F-BBB5-31AFC3383871}" type="datetime1">
              <a:rPr lang="en-GB" smtClean="0"/>
              <a:t>08/09/2022</a:t>
            </a:fld>
            <a:endParaRPr lang="en-GB" dirty="0"/>
          </a:p>
        </p:txBody>
      </p:sp>
      <p:sp>
        <p:nvSpPr>
          <p:cNvPr id="5" name="Footer Placeholder 4">
            <a:extLst>
              <a:ext uri="{FF2B5EF4-FFF2-40B4-BE49-F238E27FC236}">
                <a16:creationId xmlns:a16="http://schemas.microsoft.com/office/drawing/2014/main" id="{A53692F9-7151-4D3B-8F1B-411620CA05D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823649C-CC2D-4E66-8E84-633706B9F0ED}"/>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1553153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F98D-1C00-468C-BC98-C4CA180D5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64C160-5E8F-4A24-A026-3C87F1C28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E75DF7-2274-4717-92E9-F3050C2C7874}"/>
              </a:ext>
            </a:extLst>
          </p:cNvPr>
          <p:cNvSpPr>
            <a:spLocks noGrp="1"/>
          </p:cNvSpPr>
          <p:nvPr>
            <p:ph type="dt" sz="half" idx="10"/>
          </p:nvPr>
        </p:nvSpPr>
        <p:spPr>
          <a:xfrm>
            <a:off x="838200" y="6356350"/>
            <a:ext cx="2743200" cy="365125"/>
          </a:xfrm>
          <a:prstGeom prst="rect">
            <a:avLst/>
          </a:prstGeom>
        </p:spPr>
        <p:txBody>
          <a:bodyPr/>
          <a:lstStyle/>
          <a:p>
            <a:fld id="{995D273B-8B5B-4CCF-BB12-66FD5CA680B4}" type="datetime1">
              <a:rPr lang="en-GB" smtClean="0"/>
              <a:t>08/09/2022</a:t>
            </a:fld>
            <a:endParaRPr lang="en-GB" dirty="0"/>
          </a:p>
        </p:txBody>
      </p:sp>
      <p:sp>
        <p:nvSpPr>
          <p:cNvPr id="5" name="Footer Placeholder 4">
            <a:extLst>
              <a:ext uri="{FF2B5EF4-FFF2-40B4-BE49-F238E27FC236}">
                <a16:creationId xmlns:a16="http://schemas.microsoft.com/office/drawing/2014/main" id="{DAA60166-7E81-4240-B153-FFB024EC78A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51CB754-C51E-48BD-B0AA-0028BC5A28E3}"/>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113297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8CFE-4D8E-49FD-9374-61F3DF048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E525B6-8B4A-49E8-8BF1-85EBA69FE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8BF50-F694-494C-A5E1-C8FEC8B39280}"/>
              </a:ext>
            </a:extLst>
          </p:cNvPr>
          <p:cNvSpPr>
            <a:spLocks noGrp="1"/>
          </p:cNvSpPr>
          <p:nvPr>
            <p:ph type="dt" sz="half" idx="10"/>
          </p:nvPr>
        </p:nvSpPr>
        <p:spPr>
          <a:xfrm>
            <a:off x="838200" y="6356350"/>
            <a:ext cx="2743200" cy="365125"/>
          </a:xfrm>
          <a:prstGeom prst="rect">
            <a:avLst/>
          </a:prstGeom>
        </p:spPr>
        <p:txBody>
          <a:bodyPr/>
          <a:lstStyle/>
          <a:p>
            <a:fld id="{46AA0CEC-C1E0-417D-89CD-1D9E4433A960}" type="datetime1">
              <a:rPr lang="en-GB" smtClean="0"/>
              <a:t>08/09/2022</a:t>
            </a:fld>
            <a:endParaRPr lang="en-GB" dirty="0"/>
          </a:p>
        </p:txBody>
      </p:sp>
      <p:sp>
        <p:nvSpPr>
          <p:cNvPr id="5" name="Footer Placeholder 4">
            <a:extLst>
              <a:ext uri="{FF2B5EF4-FFF2-40B4-BE49-F238E27FC236}">
                <a16:creationId xmlns:a16="http://schemas.microsoft.com/office/drawing/2014/main" id="{4768B32A-591F-4EF4-B36D-AB29BE33FA4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1D30C5B-51F4-49C5-A0DE-8AD79E2C21CC}"/>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4180071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E378-3AD9-4F95-A331-FAF42AEF4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0C4F54-062D-4767-BCA7-F34C03AB4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BE0784-7E98-4A19-B1A6-9953EF2BE9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A64AA7-7C97-4202-B082-CB0E0153EFA1}"/>
              </a:ext>
            </a:extLst>
          </p:cNvPr>
          <p:cNvSpPr>
            <a:spLocks noGrp="1"/>
          </p:cNvSpPr>
          <p:nvPr>
            <p:ph type="dt" sz="half" idx="10"/>
          </p:nvPr>
        </p:nvSpPr>
        <p:spPr>
          <a:xfrm>
            <a:off x="838200" y="6356350"/>
            <a:ext cx="2743200" cy="365125"/>
          </a:xfrm>
          <a:prstGeom prst="rect">
            <a:avLst/>
          </a:prstGeom>
        </p:spPr>
        <p:txBody>
          <a:bodyPr/>
          <a:lstStyle/>
          <a:p>
            <a:fld id="{1278AF48-23C6-4AA1-B2B2-8823D413D3B3}" type="datetime1">
              <a:rPr lang="en-GB" smtClean="0"/>
              <a:t>08/09/2022</a:t>
            </a:fld>
            <a:endParaRPr lang="en-GB" dirty="0"/>
          </a:p>
        </p:txBody>
      </p:sp>
      <p:sp>
        <p:nvSpPr>
          <p:cNvPr id="6" name="Footer Placeholder 5">
            <a:extLst>
              <a:ext uri="{FF2B5EF4-FFF2-40B4-BE49-F238E27FC236}">
                <a16:creationId xmlns:a16="http://schemas.microsoft.com/office/drawing/2014/main" id="{5A31997B-EF9A-49AF-9C22-EC74CCB2827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7ECB0A94-5389-4360-8D75-18F0A66A75C1}"/>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4019542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37EB-6C81-4456-88D1-7F6EBC6E84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0DC42E-06FF-4D0C-BF1C-0FB6AC484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A5A68-9997-4A68-83D1-0AEAD8D4B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FE060C-99A7-49B0-BDAF-33CF98A1F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A80C3-A99B-4B56-902B-28C49B4001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7FDACA-7177-41E1-8D3D-35335CC6D84C}"/>
              </a:ext>
            </a:extLst>
          </p:cNvPr>
          <p:cNvSpPr>
            <a:spLocks noGrp="1"/>
          </p:cNvSpPr>
          <p:nvPr>
            <p:ph type="dt" sz="half" idx="10"/>
          </p:nvPr>
        </p:nvSpPr>
        <p:spPr>
          <a:xfrm>
            <a:off x="838200" y="6356350"/>
            <a:ext cx="2743200" cy="365125"/>
          </a:xfrm>
          <a:prstGeom prst="rect">
            <a:avLst/>
          </a:prstGeom>
        </p:spPr>
        <p:txBody>
          <a:bodyPr/>
          <a:lstStyle/>
          <a:p>
            <a:fld id="{F242B903-D15B-4379-BE23-3F52DE2CE03B}" type="datetime1">
              <a:rPr lang="en-GB" smtClean="0"/>
              <a:t>08/09/2022</a:t>
            </a:fld>
            <a:endParaRPr lang="en-GB" dirty="0"/>
          </a:p>
        </p:txBody>
      </p:sp>
      <p:sp>
        <p:nvSpPr>
          <p:cNvPr id="8" name="Footer Placeholder 7">
            <a:extLst>
              <a:ext uri="{FF2B5EF4-FFF2-40B4-BE49-F238E27FC236}">
                <a16:creationId xmlns:a16="http://schemas.microsoft.com/office/drawing/2014/main" id="{A53D1294-B245-45EC-9B7C-FA313DEB1FF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AB82D388-082D-4F13-8A3A-33CBB97B382B}"/>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196558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8F95-5106-4DAF-8A97-D7AAD622B5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80F04B-ED64-4A44-AC1E-340A9694DB5F}"/>
              </a:ext>
            </a:extLst>
          </p:cNvPr>
          <p:cNvSpPr>
            <a:spLocks noGrp="1"/>
          </p:cNvSpPr>
          <p:nvPr>
            <p:ph type="dt" sz="half" idx="10"/>
          </p:nvPr>
        </p:nvSpPr>
        <p:spPr>
          <a:xfrm>
            <a:off x="838200" y="6356350"/>
            <a:ext cx="2743200" cy="365125"/>
          </a:xfrm>
          <a:prstGeom prst="rect">
            <a:avLst/>
          </a:prstGeom>
        </p:spPr>
        <p:txBody>
          <a:bodyPr/>
          <a:lstStyle/>
          <a:p>
            <a:fld id="{9AFBE467-F20F-4ED5-A72F-013C4A4ADA69}" type="datetime1">
              <a:rPr lang="en-GB" smtClean="0"/>
              <a:t>08/09/2022</a:t>
            </a:fld>
            <a:endParaRPr lang="en-GB" dirty="0"/>
          </a:p>
        </p:txBody>
      </p:sp>
      <p:sp>
        <p:nvSpPr>
          <p:cNvPr id="4" name="Footer Placeholder 3">
            <a:extLst>
              <a:ext uri="{FF2B5EF4-FFF2-40B4-BE49-F238E27FC236}">
                <a16:creationId xmlns:a16="http://schemas.microsoft.com/office/drawing/2014/main" id="{DD041457-BD82-4FBF-857B-13FB5E1153C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16ED02A0-42A7-4F9F-AA95-A4DB8D11C86D}"/>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560335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06118-95BF-4ADE-9CBF-3BE6BD8E2204}"/>
              </a:ext>
            </a:extLst>
          </p:cNvPr>
          <p:cNvSpPr>
            <a:spLocks noGrp="1"/>
          </p:cNvSpPr>
          <p:nvPr>
            <p:ph type="dt" sz="half" idx="10"/>
          </p:nvPr>
        </p:nvSpPr>
        <p:spPr>
          <a:xfrm>
            <a:off x="838200" y="6356350"/>
            <a:ext cx="2743200" cy="365125"/>
          </a:xfrm>
          <a:prstGeom prst="rect">
            <a:avLst/>
          </a:prstGeom>
        </p:spPr>
        <p:txBody>
          <a:bodyPr/>
          <a:lstStyle/>
          <a:p>
            <a:fld id="{E4972B79-86E9-4C90-83C7-273AF3D93CB8}" type="datetime1">
              <a:rPr lang="en-GB" smtClean="0"/>
              <a:t>08/09/2022</a:t>
            </a:fld>
            <a:endParaRPr lang="en-GB" dirty="0"/>
          </a:p>
        </p:txBody>
      </p:sp>
      <p:sp>
        <p:nvSpPr>
          <p:cNvPr id="3" name="Footer Placeholder 2">
            <a:extLst>
              <a:ext uri="{FF2B5EF4-FFF2-40B4-BE49-F238E27FC236}">
                <a16:creationId xmlns:a16="http://schemas.microsoft.com/office/drawing/2014/main" id="{332A80FB-C844-4800-B246-AAC63D6C316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CDEAF4C9-BAA3-4DE9-A2BC-120D99E88C14}"/>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390550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F89-C3E3-48BA-AA65-66B5A908B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215E01-467D-4BA9-BE05-A2AAD8ABF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DBADD-D0C6-4844-8740-7ABD1F852DFF}"/>
              </a:ext>
            </a:extLst>
          </p:cNvPr>
          <p:cNvSpPr>
            <a:spLocks noGrp="1"/>
          </p:cNvSpPr>
          <p:nvPr>
            <p:ph type="dt" sz="half" idx="10"/>
          </p:nvPr>
        </p:nvSpPr>
        <p:spPr>
          <a:xfrm>
            <a:off x="838200" y="6356350"/>
            <a:ext cx="2743200" cy="365125"/>
          </a:xfrm>
          <a:prstGeom prst="rect">
            <a:avLst/>
          </a:prstGeom>
        </p:spPr>
        <p:txBody>
          <a:bodyPr/>
          <a:lstStyle/>
          <a:p>
            <a:fld id="{178D88BC-38FF-439B-A829-6C573AB6FA88}" type="datetime1">
              <a:rPr lang="en-GB" smtClean="0"/>
              <a:t>08/09/2022</a:t>
            </a:fld>
            <a:endParaRPr lang="en-GB" dirty="0"/>
          </a:p>
        </p:txBody>
      </p:sp>
      <p:sp>
        <p:nvSpPr>
          <p:cNvPr id="5" name="Footer Placeholder 4">
            <a:extLst>
              <a:ext uri="{FF2B5EF4-FFF2-40B4-BE49-F238E27FC236}">
                <a16:creationId xmlns:a16="http://schemas.microsoft.com/office/drawing/2014/main" id="{FD2BEA4B-52DB-411E-BA36-FCB243F432C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94BD8F6-C5F2-48C4-A132-64D88B5DA749}"/>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3800186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4C3A-3490-4076-8633-1E09AC29A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ACBB78-781A-4870-8697-B86E304C1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04FD60-B236-4192-9923-380DE8FA6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55450-41E9-41C4-A29D-DBD7947B8B48}"/>
              </a:ext>
            </a:extLst>
          </p:cNvPr>
          <p:cNvSpPr>
            <a:spLocks noGrp="1"/>
          </p:cNvSpPr>
          <p:nvPr>
            <p:ph type="dt" sz="half" idx="10"/>
          </p:nvPr>
        </p:nvSpPr>
        <p:spPr>
          <a:xfrm>
            <a:off x="838200" y="6356350"/>
            <a:ext cx="2743200" cy="365125"/>
          </a:xfrm>
          <a:prstGeom prst="rect">
            <a:avLst/>
          </a:prstGeom>
        </p:spPr>
        <p:txBody>
          <a:bodyPr/>
          <a:lstStyle/>
          <a:p>
            <a:fld id="{15A75A84-DB95-4B3C-9C28-0A29C873E034}" type="datetime1">
              <a:rPr lang="en-GB" smtClean="0"/>
              <a:t>08/09/2022</a:t>
            </a:fld>
            <a:endParaRPr lang="en-GB" dirty="0"/>
          </a:p>
        </p:txBody>
      </p:sp>
      <p:sp>
        <p:nvSpPr>
          <p:cNvPr id="6" name="Footer Placeholder 5">
            <a:extLst>
              <a:ext uri="{FF2B5EF4-FFF2-40B4-BE49-F238E27FC236}">
                <a16:creationId xmlns:a16="http://schemas.microsoft.com/office/drawing/2014/main" id="{AA04A095-3FE1-4F33-952D-91CC5263462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23146DB5-2583-428D-AF32-3E2FF366E89D}"/>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2875876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77FB-466E-4F02-B0AD-9AFDF3238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31E611-A5F0-4476-A4FF-0FC301791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22584FB-EAB6-40DD-A375-8E2C1C1BE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DC7F8-41C3-4780-B1B4-41463ABF3CB6}"/>
              </a:ext>
            </a:extLst>
          </p:cNvPr>
          <p:cNvSpPr>
            <a:spLocks noGrp="1"/>
          </p:cNvSpPr>
          <p:nvPr>
            <p:ph type="dt" sz="half" idx="10"/>
          </p:nvPr>
        </p:nvSpPr>
        <p:spPr>
          <a:xfrm>
            <a:off x="838200" y="6356350"/>
            <a:ext cx="2743200" cy="365125"/>
          </a:xfrm>
          <a:prstGeom prst="rect">
            <a:avLst/>
          </a:prstGeom>
        </p:spPr>
        <p:txBody>
          <a:bodyPr/>
          <a:lstStyle/>
          <a:p>
            <a:fld id="{28315157-B1DD-443E-8C73-047C935BD6B6}" type="datetime1">
              <a:rPr lang="en-GB" smtClean="0"/>
              <a:t>08/09/2022</a:t>
            </a:fld>
            <a:endParaRPr lang="en-GB" dirty="0"/>
          </a:p>
        </p:txBody>
      </p:sp>
      <p:sp>
        <p:nvSpPr>
          <p:cNvPr id="6" name="Footer Placeholder 5">
            <a:extLst>
              <a:ext uri="{FF2B5EF4-FFF2-40B4-BE49-F238E27FC236}">
                <a16:creationId xmlns:a16="http://schemas.microsoft.com/office/drawing/2014/main" id="{826AD261-21DD-42D4-AEE1-D185EE08BDB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6BA89F38-0835-4691-B849-FC9E691A1FC4}"/>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4165718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A1FE-CFD2-4522-B4CB-A97706416F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198E1E-D9DC-4E8E-9309-58D47D2D47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BDAE9-D907-484F-B728-90FFE775B870}"/>
              </a:ext>
            </a:extLst>
          </p:cNvPr>
          <p:cNvSpPr>
            <a:spLocks noGrp="1"/>
          </p:cNvSpPr>
          <p:nvPr>
            <p:ph type="dt" sz="half" idx="10"/>
          </p:nvPr>
        </p:nvSpPr>
        <p:spPr>
          <a:xfrm>
            <a:off x="838200" y="6356350"/>
            <a:ext cx="2743200" cy="365125"/>
          </a:xfrm>
          <a:prstGeom prst="rect">
            <a:avLst/>
          </a:prstGeom>
        </p:spPr>
        <p:txBody>
          <a:bodyPr/>
          <a:lstStyle/>
          <a:p>
            <a:fld id="{48AD87C9-0B65-4B08-B4EC-7E9F4510846E}" type="datetime1">
              <a:rPr lang="en-GB" smtClean="0"/>
              <a:t>08/09/2022</a:t>
            </a:fld>
            <a:endParaRPr lang="en-GB" dirty="0"/>
          </a:p>
        </p:txBody>
      </p:sp>
      <p:sp>
        <p:nvSpPr>
          <p:cNvPr id="5" name="Footer Placeholder 4">
            <a:extLst>
              <a:ext uri="{FF2B5EF4-FFF2-40B4-BE49-F238E27FC236}">
                <a16:creationId xmlns:a16="http://schemas.microsoft.com/office/drawing/2014/main" id="{8CE030AA-926E-4F86-8161-138E85B3396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5FEDB869-CDCD-4936-A00A-DA8771F4142D}"/>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711411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58075-67AB-4854-85DA-41ED90E6D1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1345CC-26D5-4A67-B4C7-0FF4E929DF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B1E69-7593-4B78-9F89-C0459259D9D3}"/>
              </a:ext>
            </a:extLst>
          </p:cNvPr>
          <p:cNvSpPr>
            <a:spLocks noGrp="1"/>
          </p:cNvSpPr>
          <p:nvPr>
            <p:ph type="dt" sz="half" idx="10"/>
          </p:nvPr>
        </p:nvSpPr>
        <p:spPr>
          <a:xfrm>
            <a:off x="838200" y="6356350"/>
            <a:ext cx="2743200" cy="365125"/>
          </a:xfrm>
          <a:prstGeom prst="rect">
            <a:avLst/>
          </a:prstGeom>
        </p:spPr>
        <p:txBody>
          <a:bodyPr/>
          <a:lstStyle/>
          <a:p>
            <a:fld id="{CBCB09B3-1A86-494C-AC0A-1D177FCCB996}" type="datetime1">
              <a:rPr lang="en-GB" smtClean="0"/>
              <a:t>08/09/2022</a:t>
            </a:fld>
            <a:endParaRPr lang="en-GB" dirty="0"/>
          </a:p>
        </p:txBody>
      </p:sp>
      <p:sp>
        <p:nvSpPr>
          <p:cNvPr id="5" name="Footer Placeholder 4">
            <a:extLst>
              <a:ext uri="{FF2B5EF4-FFF2-40B4-BE49-F238E27FC236}">
                <a16:creationId xmlns:a16="http://schemas.microsoft.com/office/drawing/2014/main" id="{9FC289C7-ED25-45D0-AE98-B56F68CAC5A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67D13AC8-6DF0-4619-ACA1-5DD083D1A847}"/>
              </a:ext>
            </a:extLst>
          </p:cNvPr>
          <p:cNvSpPr>
            <a:spLocks noGrp="1"/>
          </p:cNvSpPr>
          <p:nvPr>
            <p:ph type="sldNum" sz="quarter" idx="12"/>
          </p:nvPr>
        </p:nvSpPr>
        <p:spPr>
          <a:xfrm>
            <a:off x="8610600" y="6356350"/>
            <a:ext cx="2743200" cy="365125"/>
          </a:xfrm>
          <a:prstGeom prst="rect">
            <a:avLst/>
          </a:prstGeom>
        </p:spPr>
        <p:txBody>
          <a:bodyPr/>
          <a:lstStyle/>
          <a:p>
            <a:fld id="{866141F6-D839-488E-997C-4F37E470C571}" type="slidenum">
              <a:rPr lang="en-GB" smtClean="0"/>
              <a:t>‹#›</a:t>
            </a:fld>
            <a:endParaRPr lang="en-GB" dirty="0"/>
          </a:p>
        </p:txBody>
      </p:sp>
    </p:spTree>
    <p:extLst>
      <p:ext uri="{BB962C8B-B14F-4D97-AF65-F5344CB8AC3E}">
        <p14:creationId xmlns:p14="http://schemas.microsoft.com/office/powerpoint/2010/main" val="4070828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1401-A05E-764F-A3F4-DDA3FA9A0F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D36AD9-4D01-8D40-8C9D-BE2003341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92D7A5AA-93A1-A643-B86B-01F442C2B68E}"/>
              </a:ext>
            </a:extLst>
          </p:cNvPr>
          <p:cNvSpPr>
            <a:spLocks noGrp="1"/>
          </p:cNvSpPr>
          <p:nvPr>
            <p:ph type="sldNum" sz="quarter" idx="12"/>
          </p:nvPr>
        </p:nvSpPr>
        <p:spPr>
          <a:xfrm>
            <a:off x="0" y="6492875"/>
            <a:ext cx="12192000" cy="365125"/>
          </a:xfrm>
          <a:prstGeom prst="rect">
            <a:avLst/>
          </a:prstGeom>
        </p:spPr>
        <p:txBody>
          <a:bodyPr/>
          <a:lstStyle>
            <a:lvl1pPr algn="ctr">
              <a:defRPr/>
            </a:lvl1pPr>
          </a:lstStyle>
          <a:p>
            <a:fld id="{1EA1CB91-1772-DA4F-8812-7CBEF7FF6128}" type="slidenum">
              <a:rPr lang="en-US" smtClean="0"/>
              <a:pPr/>
              <a:t>‹#›</a:t>
            </a:fld>
            <a:endParaRPr lang="en-US" dirty="0"/>
          </a:p>
        </p:txBody>
      </p:sp>
    </p:spTree>
    <p:extLst>
      <p:ext uri="{BB962C8B-B14F-4D97-AF65-F5344CB8AC3E}">
        <p14:creationId xmlns:p14="http://schemas.microsoft.com/office/powerpoint/2010/main" val="1519189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CE3B-0B69-044C-8330-49CF1CC395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122E83-AF98-0544-8A9C-AFCA51650B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00BAEC-800D-9647-8C56-E0B133728A73}"/>
              </a:ext>
            </a:extLst>
          </p:cNvPr>
          <p:cNvSpPr>
            <a:spLocks noGrp="1"/>
          </p:cNvSpPr>
          <p:nvPr>
            <p:ph type="dt" sz="half" idx="10"/>
          </p:nvPr>
        </p:nvSpPr>
        <p:spPr>
          <a:xfrm>
            <a:off x="838200" y="6356350"/>
            <a:ext cx="2743200" cy="365125"/>
          </a:xfrm>
          <a:prstGeom prst="rect">
            <a:avLst/>
          </a:prstGeom>
        </p:spPr>
        <p:txBody>
          <a:bodyPr/>
          <a:lstStyle/>
          <a:p>
            <a:fld id="{ED78BCB0-A9FF-4015-9C07-C48870840EFC}" type="datetime1">
              <a:rPr lang="en-GB" smtClean="0"/>
              <a:t>08/09/2022</a:t>
            </a:fld>
            <a:endParaRPr lang="en-US" dirty="0"/>
          </a:p>
        </p:txBody>
      </p:sp>
      <p:sp>
        <p:nvSpPr>
          <p:cNvPr id="5" name="Footer Placeholder 4">
            <a:extLst>
              <a:ext uri="{FF2B5EF4-FFF2-40B4-BE49-F238E27FC236}">
                <a16:creationId xmlns:a16="http://schemas.microsoft.com/office/drawing/2014/main" id="{34F7FB76-14B1-EB44-A0DC-ED2C60E791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0FA6C5C-70D3-0E40-8919-E6E7E9B5C68B}"/>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4039683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7F40-DF98-42E3-986A-A9B456C0B6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C1C9D-1F61-4AC6-92BA-FD257D86F8E9}"/>
              </a:ext>
            </a:extLst>
          </p:cNvPr>
          <p:cNvSpPr>
            <a:spLocks noGrp="1"/>
          </p:cNvSpPr>
          <p:nvPr>
            <p:ph type="dt" sz="half" idx="10"/>
          </p:nvPr>
        </p:nvSpPr>
        <p:spPr>
          <a:xfrm>
            <a:off x="838200" y="6356350"/>
            <a:ext cx="2743200" cy="365125"/>
          </a:xfrm>
          <a:prstGeom prst="rect">
            <a:avLst/>
          </a:prstGeom>
        </p:spPr>
        <p:txBody>
          <a:bodyPr/>
          <a:lstStyle/>
          <a:p>
            <a:fld id="{A536E574-5D3F-4C59-B3D9-D04A44CD4470}" type="datetime1">
              <a:rPr lang="en-GB" smtClean="0"/>
              <a:t>08/09/2022</a:t>
            </a:fld>
            <a:endParaRPr lang="en-US" dirty="0"/>
          </a:p>
        </p:txBody>
      </p:sp>
      <p:sp>
        <p:nvSpPr>
          <p:cNvPr id="4" name="Footer Placeholder 3">
            <a:extLst>
              <a:ext uri="{FF2B5EF4-FFF2-40B4-BE49-F238E27FC236}">
                <a16:creationId xmlns:a16="http://schemas.microsoft.com/office/drawing/2014/main" id="{59A2042C-16E7-4204-B03C-66976154EA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9C896E-6850-4C45-ADDA-6088ED2C9991}"/>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829301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BFF1-F5FF-4804-8E1F-62A618943A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844883-C2AE-4BF6-92D0-CE1FA2A32096}"/>
              </a:ext>
            </a:extLst>
          </p:cNvPr>
          <p:cNvSpPr>
            <a:spLocks noGrp="1"/>
          </p:cNvSpPr>
          <p:nvPr>
            <p:ph type="dt" sz="half" idx="10"/>
          </p:nvPr>
        </p:nvSpPr>
        <p:spPr>
          <a:xfrm>
            <a:off x="838200" y="6356350"/>
            <a:ext cx="2743200" cy="365125"/>
          </a:xfrm>
          <a:prstGeom prst="rect">
            <a:avLst/>
          </a:prstGeom>
        </p:spPr>
        <p:txBody>
          <a:bodyPr/>
          <a:lstStyle/>
          <a:p>
            <a:fld id="{4CDF7D16-9635-47AB-B3CD-9B52CADAE4E7}" type="datetime1">
              <a:rPr lang="en-GB" smtClean="0"/>
              <a:t>08/09/2022</a:t>
            </a:fld>
            <a:endParaRPr lang="en-US" dirty="0"/>
          </a:p>
        </p:txBody>
      </p:sp>
      <p:sp>
        <p:nvSpPr>
          <p:cNvPr id="4" name="Footer Placeholder 3">
            <a:extLst>
              <a:ext uri="{FF2B5EF4-FFF2-40B4-BE49-F238E27FC236}">
                <a16:creationId xmlns:a16="http://schemas.microsoft.com/office/drawing/2014/main" id="{54A7D330-CACA-4166-8A1B-BD915CFD5A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9AC155D-D55C-4A01-9045-21B1156089EE}"/>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947767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8183-3E2E-C542-9711-B53E257625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571145-EB38-1749-BCBF-4F0FA373E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1B0E77-5207-8D45-8214-28A13CBACB1A}"/>
              </a:ext>
            </a:extLst>
          </p:cNvPr>
          <p:cNvSpPr>
            <a:spLocks noGrp="1"/>
          </p:cNvSpPr>
          <p:nvPr>
            <p:ph type="dt" sz="half" idx="10"/>
          </p:nvPr>
        </p:nvSpPr>
        <p:spPr>
          <a:xfrm>
            <a:off x="838200" y="6356350"/>
            <a:ext cx="2743200" cy="365125"/>
          </a:xfrm>
          <a:prstGeom prst="rect">
            <a:avLst/>
          </a:prstGeom>
        </p:spPr>
        <p:txBody>
          <a:bodyPr/>
          <a:lstStyle/>
          <a:p>
            <a:fld id="{8CF197B2-467F-4B91-9A42-61819CD90926}" type="datetime1">
              <a:rPr lang="en-GB" smtClean="0"/>
              <a:t>08/09/2022</a:t>
            </a:fld>
            <a:endParaRPr lang="en-US" dirty="0"/>
          </a:p>
        </p:txBody>
      </p:sp>
      <p:sp>
        <p:nvSpPr>
          <p:cNvPr id="5" name="Footer Placeholder 4">
            <a:extLst>
              <a:ext uri="{FF2B5EF4-FFF2-40B4-BE49-F238E27FC236}">
                <a16:creationId xmlns:a16="http://schemas.microsoft.com/office/drawing/2014/main" id="{3791128E-9840-AA4E-BE7A-69F361B781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1E70258-BC55-6C47-A71E-D2B6B81AC2FB}"/>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638123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8B86-E94C-394A-AB4E-43B656D5BA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59E9EE-459A-6045-BAA0-08DC28C9972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D38DFF-FACD-7041-B06D-DE0BF8EB8C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FDD1DB-730E-B04A-8FCB-6AAF4060333F}"/>
              </a:ext>
            </a:extLst>
          </p:cNvPr>
          <p:cNvSpPr>
            <a:spLocks noGrp="1"/>
          </p:cNvSpPr>
          <p:nvPr>
            <p:ph type="dt" sz="half" idx="10"/>
          </p:nvPr>
        </p:nvSpPr>
        <p:spPr>
          <a:xfrm>
            <a:off x="838200" y="6356350"/>
            <a:ext cx="2743200" cy="365125"/>
          </a:xfrm>
          <a:prstGeom prst="rect">
            <a:avLst/>
          </a:prstGeom>
        </p:spPr>
        <p:txBody>
          <a:bodyPr/>
          <a:lstStyle/>
          <a:p>
            <a:fld id="{DFD6D711-EA14-43AA-8C34-4AF6A6060321}" type="datetime1">
              <a:rPr lang="en-GB" smtClean="0"/>
              <a:t>08/09/2022</a:t>
            </a:fld>
            <a:endParaRPr lang="en-US" dirty="0"/>
          </a:p>
        </p:txBody>
      </p:sp>
      <p:sp>
        <p:nvSpPr>
          <p:cNvPr id="6" name="Footer Placeholder 5">
            <a:extLst>
              <a:ext uri="{FF2B5EF4-FFF2-40B4-BE49-F238E27FC236}">
                <a16:creationId xmlns:a16="http://schemas.microsoft.com/office/drawing/2014/main" id="{9F3A4109-E908-8045-8F22-6F49E3D0D8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3A7C365-4957-8846-81B2-EDD8ACFA2BDE}"/>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56908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4DEF-81F4-4E9D-9059-80ACD67C0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C4D5BB-B0FE-49B3-B44E-B15B20FED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C977C1-CECE-4F99-97D1-75F80D877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51FFE2-89E0-4C9D-ABA2-3E5DD28AE73B}"/>
              </a:ext>
            </a:extLst>
          </p:cNvPr>
          <p:cNvSpPr>
            <a:spLocks noGrp="1"/>
          </p:cNvSpPr>
          <p:nvPr>
            <p:ph type="dt" sz="half" idx="10"/>
          </p:nvPr>
        </p:nvSpPr>
        <p:spPr>
          <a:xfrm>
            <a:off x="838200" y="6356350"/>
            <a:ext cx="2743200" cy="365125"/>
          </a:xfrm>
          <a:prstGeom prst="rect">
            <a:avLst/>
          </a:prstGeom>
        </p:spPr>
        <p:txBody>
          <a:bodyPr/>
          <a:lstStyle/>
          <a:p>
            <a:fld id="{208F9390-A420-44BC-A3B4-C0E9BB6BDDE9}" type="datetime1">
              <a:rPr lang="en-GB" smtClean="0"/>
              <a:t>08/09/2022</a:t>
            </a:fld>
            <a:endParaRPr lang="en-GB" dirty="0"/>
          </a:p>
        </p:txBody>
      </p:sp>
      <p:sp>
        <p:nvSpPr>
          <p:cNvPr id="6" name="Footer Placeholder 5">
            <a:extLst>
              <a:ext uri="{FF2B5EF4-FFF2-40B4-BE49-F238E27FC236}">
                <a16:creationId xmlns:a16="http://schemas.microsoft.com/office/drawing/2014/main" id="{59397BC4-0E1F-4D0C-97CE-70BB1D3038C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757C9D9-813D-42B9-87D2-C57F57F5F383}"/>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569278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8BE8-4EC7-AB49-B147-AA062D83CA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873004-3896-604F-B1C7-2EB5DD9C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D92AC6-2659-CE4D-9B06-241490DAD4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1CD086-88D7-6347-983F-123FE7FC4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3E719D-2E44-CA4E-B1FF-5E935BD70B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37C011-FE26-C143-9FA3-19CC79FF6E66}"/>
              </a:ext>
            </a:extLst>
          </p:cNvPr>
          <p:cNvSpPr>
            <a:spLocks noGrp="1"/>
          </p:cNvSpPr>
          <p:nvPr>
            <p:ph type="dt" sz="half" idx="10"/>
          </p:nvPr>
        </p:nvSpPr>
        <p:spPr>
          <a:xfrm>
            <a:off x="838200" y="6356350"/>
            <a:ext cx="2743200" cy="365125"/>
          </a:xfrm>
          <a:prstGeom prst="rect">
            <a:avLst/>
          </a:prstGeom>
        </p:spPr>
        <p:txBody>
          <a:bodyPr/>
          <a:lstStyle/>
          <a:p>
            <a:fld id="{33FD9A24-6E29-4905-AA34-8C15A07CCDBF}" type="datetime1">
              <a:rPr lang="en-GB" smtClean="0"/>
              <a:t>08/09/2022</a:t>
            </a:fld>
            <a:endParaRPr lang="en-US" dirty="0"/>
          </a:p>
        </p:txBody>
      </p:sp>
      <p:sp>
        <p:nvSpPr>
          <p:cNvPr id="8" name="Footer Placeholder 7">
            <a:extLst>
              <a:ext uri="{FF2B5EF4-FFF2-40B4-BE49-F238E27FC236}">
                <a16:creationId xmlns:a16="http://schemas.microsoft.com/office/drawing/2014/main" id="{CE9B5531-69CC-AA44-8009-BB6CC98A27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FD66F3F-B874-824A-9ABB-BE1B4A90C82F}"/>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4284238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05C3-C3D5-D940-A1F7-435AF92C560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43219A-8132-CD4D-9F4F-F22AD96EAC35}"/>
              </a:ext>
            </a:extLst>
          </p:cNvPr>
          <p:cNvSpPr>
            <a:spLocks noGrp="1"/>
          </p:cNvSpPr>
          <p:nvPr>
            <p:ph type="dt" sz="half" idx="10"/>
          </p:nvPr>
        </p:nvSpPr>
        <p:spPr>
          <a:xfrm>
            <a:off x="838200" y="6356350"/>
            <a:ext cx="2743200" cy="365125"/>
          </a:xfrm>
          <a:prstGeom prst="rect">
            <a:avLst/>
          </a:prstGeom>
        </p:spPr>
        <p:txBody>
          <a:bodyPr/>
          <a:lstStyle/>
          <a:p>
            <a:fld id="{D19EE7C5-40B4-4195-99FC-17CB3A0950E0}" type="datetime1">
              <a:rPr lang="en-GB" smtClean="0"/>
              <a:t>08/09/2022</a:t>
            </a:fld>
            <a:endParaRPr lang="en-US" dirty="0"/>
          </a:p>
        </p:txBody>
      </p:sp>
      <p:sp>
        <p:nvSpPr>
          <p:cNvPr id="4" name="Footer Placeholder 3">
            <a:extLst>
              <a:ext uri="{FF2B5EF4-FFF2-40B4-BE49-F238E27FC236}">
                <a16:creationId xmlns:a16="http://schemas.microsoft.com/office/drawing/2014/main" id="{A1822639-8F66-974B-8BCE-651D5018CC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4B64751-4202-234F-A6E8-8B393657A87C}"/>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10993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5001DA4-F392-4C8D-A460-CA1DACAE3259}"/>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2827695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D185-3222-6A41-8280-F73214E548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82B245B-EBEB-314B-B1F6-171A23BE6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57DD63-FF5C-CC4F-8A00-FF5FE1B2E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05022E-BB09-BF42-B19F-52B14012F1DC}"/>
              </a:ext>
            </a:extLst>
          </p:cNvPr>
          <p:cNvSpPr>
            <a:spLocks noGrp="1"/>
          </p:cNvSpPr>
          <p:nvPr>
            <p:ph type="dt" sz="half" idx="10"/>
          </p:nvPr>
        </p:nvSpPr>
        <p:spPr>
          <a:xfrm>
            <a:off x="838200" y="6356350"/>
            <a:ext cx="2743200" cy="365125"/>
          </a:xfrm>
          <a:prstGeom prst="rect">
            <a:avLst/>
          </a:prstGeom>
        </p:spPr>
        <p:txBody>
          <a:bodyPr/>
          <a:lstStyle/>
          <a:p>
            <a:fld id="{BDC3A444-6FED-48A6-98EC-560F34CE4B6F}" type="datetime1">
              <a:rPr lang="en-GB" smtClean="0"/>
              <a:t>08/09/2022</a:t>
            </a:fld>
            <a:endParaRPr lang="en-US" dirty="0"/>
          </a:p>
        </p:txBody>
      </p:sp>
      <p:sp>
        <p:nvSpPr>
          <p:cNvPr id="6" name="Footer Placeholder 5">
            <a:extLst>
              <a:ext uri="{FF2B5EF4-FFF2-40B4-BE49-F238E27FC236}">
                <a16:creationId xmlns:a16="http://schemas.microsoft.com/office/drawing/2014/main" id="{0E82664A-9606-3C49-9788-0BA1CC6799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0726B63-CA16-454F-8915-5F6FD69CD987}"/>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2742124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6709-BE76-C143-9251-887C96D76F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FEA0E7-55DA-A14D-A685-D68459780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8CFA32-0D32-1049-8B49-D3924B868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9F11C4-55A1-2848-94A5-F480103EC777}"/>
              </a:ext>
            </a:extLst>
          </p:cNvPr>
          <p:cNvSpPr>
            <a:spLocks noGrp="1"/>
          </p:cNvSpPr>
          <p:nvPr>
            <p:ph type="dt" sz="half" idx="10"/>
          </p:nvPr>
        </p:nvSpPr>
        <p:spPr>
          <a:xfrm>
            <a:off x="838200" y="6356350"/>
            <a:ext cx="2743200" cy="365125"/>
          </a:xfrm>
          <a:prstGeom prst="rect">
            <a:avLst/>
          </a:prstGeom>
        </p:spPr>
        <p:txBody>
          <a:bodyPr/>
          <a:lstStyle/>
          <a:p>
            <a:fld id="{261C8487-E53C-4CE8-9B95-6A958BDED64E}" type="datetime1">
              <a:rPr lang="en-GB" smtClean="0"/>
              <a:t>08/09/2022</a:t>
            </a:fld>
            <a:endParaRPr lang="en-US" dirty="0"/>
          </a:p>
        </p:txBody>
      </p:sp>
      <p:sp>
        <p:nvSpPr>
          <p:cNvPr id="6" name="Footer Placeholder 5">
            <a:extLst>
              <a:ext uri="{FF2B5EF4-FFF2-40B4-BE49-F238E27FC236}">
                <a16:creationId xmlns:a16="http://schemas.microsoft.com/office/drawing/2014/main" id="{5931268B-221F-6E4C-92AF-B1181FF3FE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D012AB2-9790-0E46-ABC9-124638990AD5}"/>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615100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3579-925A-ED45-A7CB-BEDAC8233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3FABD8-B6FC-F94D-AC7D-6C06862CD4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8117AF-E632-A14F-8496-EF40F9473DC0}"/>
              </a:ext>
            </a:extLst>
          </p:cNvPr>
          <p:cNvSpPr>
            <a:spLocks noGrp="1"/>
          </p:cNvSpPr>
          <p:nvPr>
            <p:ph type="dt" sz="half" idx="10"/>
          </p:nvPr>
        </p:nvSpPr>
        <p:spPr>
          <a:xfrm>
            <a:off x="838200" y="6356350"/>
            <a:ext cx="2743200" cy="365125"/>
          </a:xfrm>
          <a:prstGeom prst="rect">
            <a:avLst/>
          </a:prstGeom>
        </p:spPr>
        <p:txBody>
          <a:bodyPr/>
          <a:lstStyle/>
          <a:p>
            <a:fld id="{2A7098A1-A1E3-4C28-B96C-5A1F2F32A39B}" type="datetime1">
              <a:rPr lang="en-GB" smtClean="0"/>
              <a:t>08/09/2022</a:t>
            </a:fld>
            <a:endParaRPr lang="en-US" dirty="0"/>
          </a:p>
        </p:txBody>
      </p:sp>
      <p:sp>
        <p:nvSpPr>
          <p:cNvPr id="5" name="Footer Placeholder 4">
            <a:extLst>
              <a:ext uri="{FF2B5EF4-FFF2-40B4-BE49-F238E27FC236}">
                <a16:creationId xmlns:a16="http://schemas.microsoft.com/office/drawing/2014/main" id="{AAB9E8F5-8AD0-B448-A2A7-546658A5C7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507ABC-E39D-2E44-AB14-0E51CAB140DC}"/>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886637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B7B40-CEB7-AE44-9674-CA6ECA70AFF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F30FF9-20E9-6D4F-86BD-BE55F95986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A01320-DCB0-5849-AFFB-11CE87736A8A}"/>
              </a:ext>
            </a:extLst>
          </p:cNvPr>
          <p:cNvSpPr>
            <a:spLocks noGrp="1"/>
          </p:cNvSpPr>
          <p:nvPr>
            <p:ph type="dt" sz="half" idx="10"/>
          </p:nvPr>
        </p:nvSpPr>
        <p:spPr>
          <a:xfrm>
            <a:off x="838200" y="6356350"/>
            <a:ext cx="2743200" cy="365125"/>
          </a:xfrm>
          <a:prstGeom prst="rect">
            <a:avLst/>
          </a:prstGeom>
        </p:spPr>
        <p:txBody>
          <a:bodyPr/>
          <a:lstStyle/>
          <a:p>
            <a:fld id="{7C379F64-20A1-4016-8A6B-CCA4C84BF6A8}" type="datetime1">
              <a:rPr lang="en-GB" smtClean="0"/>
              <a:t>08/09/2022</a:t>
            </a:fld>
            <a:endParaRPr lang="en-US" dirty="0"/>
          </a:p>
        </p:txBody>
      </p:sp>
      <p:sp>
        <p:nvSpPr>
          <p:cNvPr id="5" name="Footer Placeholder 4">
            <a:extLst>
              <a:ext uri="{FF2B5EF4-FFF2-40B4-BE49-F238E27FC236}">
                <a16:creationId xmlns:a16="http://schemas.microsoft.com/office/drawing/2014/main" id="{C87B5CF2-373D-614D-A7E7-2102379F25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7BD510-C5FE-5D40-87A9-63BF13C5661D}"/>
              </a:ext>
            </a:extLst>
          </p:cNvPr>
          <p:cNvSpPr>
            <a:spLocks noGrp="1"/>
          </p:cNvSpPr>
          <p:nvPr>
            <p:ph type="sldNum" sz="quarter" idx="12"/>
          </p:nvPr>
        </p:nvSpPr>
        <p:spPr>
          <a:xfrm>
            <a:off x="8610600" y="6356350"/>
            <a:ext cx="2743200" cy="365125"/>
          </a:xfrm>
          <a:prstGeom prst="rect">
            <a:avLst/>
          </a:prstGeom>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809611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1401-A05E-764F-A3F4-DDA3FA9A0F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D36AD9-4D01-8D40-8C9D-BE2003341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EEF832-1AF8-BF46-94EE-447196AD7A4E}"/>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AEC7843D-07A7-564A-AFC8-19CD4B199E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D7A5AA-93A1-A643-B86B-01F442C2B68E}"/>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018013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CE3B-0B69-044C-8330-49CF1CC395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122E83-AF98-0544-8A9C-AFCA51650B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00BAEC-800D-9647-8C56-E0B133728A73}"/>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34F7FB76-14B1-EB44-A0DC-ED2C60E791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A6C5C-70D3-0E40-8919-E6E7E9B5C68B}"/>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916698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7F40-DF98-42E3-986A-A9B456C0B6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C1C9D-1F61-4AC6-92BA-FD257D86F8E9}"/>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4" name="Footer Placeholder 3">
            <a:extLst>
              <a:ext uri="{FF2B5EF4-FFF2-40B4-BE49-F238E27FC236}">
                <a16:creationId xmlns:a16="http://schemas.microsoft.com/office/drawing/2014/main" id="{59A2042C-16E7-4204-B03C-66976154EA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89C896E-6850-4C45-ADDA-6088ED2C9991}"/>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67640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27D7-BD86-4363-A8FA-A05DE73EA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72FC5D-FC9C-4582-BFED-5B0FA3968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AF188-0F9B-4E00-BFF3-77779F538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7B3BD-1E2D-4848-B51B-571AE6C5C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72AE0-39C6-4FE9-9BFF-C9CFF444A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BBC752-D798-4B79-8422-589B6BD806B2}"/>
              </a:ext>
            </a:extLst>
          </p:cNvPr>
          <p:cNvSpPr>
            <a:spLocks noGrp="1"/>
          </p:cNvSpPr>
          <p:nvPr>
            <p:ph type="dt" sz="half" idx="10"/>
          </p:nvPr>
        </p:nvSpPr>
        <p:spPr>
          <a:xfrm>
            <a:off x="838200" y="6356350"/>
            <a:ext cx="2743200" cy="365125"/>
          </a:xfrm>
          <a:prstGeom prst="rect">
            <a:avLst/>
          </a:prstGeom>
        </p:spPr>
        <p:txBody>
          <a:bodyPr/>
          <a:lstStyle/>
          <a:p>
            <a:fld id="{5B99E1A5-F148-4379-8EC7-30B71719AC5F}" type="datetime1">
              <a:rPr lang="en-GB" smtClean="0"/>
              <a:t>08/09/2022</a:t>
            </a:fld>
            <a:endParaRPr lang="en-GB" dirty="0"/>
          </a:p>
        </p:txBody>
      </p:sp>
      <p:sp>
        <p:nvSpPr>
          <p:cNvPr id="8" name="Footer Placeholder 7">
            <a:extLst>
              <a:ext uri="{FF2B5EF4-FFF2-40B4-BE49-F238E27FC236}">
                <a16:creationId xmlns:a16="http://schemas.microsoft.com/office/drawing/2014/main" id="{05712963-0158-40CB-B593-13FB44A2654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D7C2F0A3-38E1-43B6-9E18-332560A6CBEE}"/>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3097511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BFF1-F5FF-4804-8E1F-62A618943A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844883-C2AE-4BF6-92D0-CE1FA2A32096}"/>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4" name="Footer Placeholder 3">
            <a:extLst>
              <a:ext uri="{FF2B5EF4-FFF2-40B4-BE49-F238E27FC236}">
                <a16:creationId xmlns:a16="http://schemas.microsoft.com/office/drawing/2014/main" id="{54A7D330-CACA-4166-8A1B-BD915CFD5A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AC155D-D55C-4A01-9045-21B1156089EE}"/>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626125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8183-3E2E-C542-9711-B53E257625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571145-EB38-1749-BCBF-4F0FA373E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1B0E77-5207-8D45-8214-28A13CBACB1A}"/>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3791128E-9840-AA4E-BE7A-69F361B78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E70258-BC55-6C47-A71E-D2B6B81AC2FB}"/>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772042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8B86-E94C-394A-AB4E-43B656D5BA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59E9EE-459A-6045-BAA0-08DC28C9972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D38DFF-FACD-7041-B06D-DE0BF8EB8C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FDD1DB-730E-B04A-8FCB-6AAF4060333F}"/>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6" name="Footer Placeholder 5">
            <a:extLst>
              <a:ext uri="{FF2B5EF4-FFF2-40B4-BE49-F238E27FC236}">
                <a16:creationId xmlns:a16="http://schemas.microsoft.com/office/drawing/2014/main" id="{9F3A4109-E908-8045-8F22-6F49E3D0D8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7C365-4957-8846-81B2-EDD8ACFA2BDE}"/>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486285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8BE8-4EC7-AB49-B147-AA062D83CA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873004-3896-604F-B1C7-2EB5DD9C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D92AC6-2659-CE4D-9B06-241490DAD4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1CD086-88D7-6347-983F-123FE7FC4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3E719D-2E44-CA4E-B1FF-5E935BD70B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37C011-FE26-C143-9FA3-19CC79FF6E66}"/>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8" name="Footer Placeholder 7">
            <a:extLst>
              <a:ext uri="{FF2B5EF4-FFF2-40B4-BE49-F238E27FC236}">
                <a16:creationId xmlns:a16="http://schemas.microsoft.com/office/drawing/2014/main" id="{CE9B5531-69CC-AA44-8009-BB6CC98A27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D66F3F-B874-824A-9ABB-BE1B4A90C82F}"/>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348192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05C3-C3D5-D940-A1F7-435AF92C560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43219A-8132-CD4D-9F4F-F22AD96EAC35}"/>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4" name="Footer Placeholder 3">
            <a:extLst>
              <a:ext uri="{FF2B5EF4-FFF2-40B4-BE49-F238E27FC236}">
                <a16:creationId xmlns:a16="http://schemas.microsoft.com/office/drawing/2014/main" id="{A1822639-8F66-974B-8BCE-651D5018CC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B64751-4202-234F-A6E8-8B393657A87C}"/>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2953269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68161-5BB3-3C41-9162-7C4252B0F557}"/>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3" name="Footer Placeholder 2">
            <a:extLst>
              <a:ext uri="{FF2B5EF4-FFF2-40B4-BE49-F238E27FC236}">
                <a16:creationId xmlns:a16="http://schemas.microsoft.com/office/drawing/2014/main" id="{EF2E4609-6634-914B-A90D-4A77CF42F5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71629-AAAC-E646-881F-02F85BF2DD56}"/>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27966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D185-3222-6A41-8280-F73214E548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82B245B-EBEB-314B-B1F6-171A23BE6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57DD63-FF5C-CC4F-8A00-FF5FE1B2E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05022E-BB09-BF42-B19F-52B14012F1DC}"/>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6" name="Footer Placeholder 5">
            <a:extLst>
              <a:ext uri="{FF2B5EF4-FFF2-40B4-BE49-F238E27FC236}">
                <a16:creationId xmlns:a16="http://schemas.microsoft.com/office/drawing/2014/main" id="{0E82664A-9606-3C49-9788-0BA1CC6799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726B63-CA16-454F-8915-5F6FD69CD987}"/>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1612449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6709-BE76-C143-9251-887C96D76F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FEA0E7-55DA-A14D-A685-D68459780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8CFA32-0D32-1049-8B49-D3924B868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9F11C4-55A1-2848-94A5-F480103EC777}"/>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6" name="Footer Placeholder 5">
            <a:extLst>
              <a:ext uri="{FF2B5EF4-FFF2-40B4-BE49-F238E27FC236}">
                <a16:creationId xmlns:a16="http://schemas.microsoft.com/office/drawing/2014/main" id="{5931268B-221F-6E4C-92AF-B1181FF3FE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012AB2-9790-0E46-ABC9-124638990AD5}"/>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2808270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3579-925A-ED45-A7CB-BEDAC8233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3FABD8-B6FC-F94D-AC7D-6C06862CD4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8117AF-E632-A14F-8496-EF40F9473DC0}"/>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AAB9E8F5-8AD0-B448-A2A7-546658A5C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507ABC-E39D-2E44-AB14-0E51CAB140DC}"/>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934287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B7B40-CEB7-AE44-9674-CA6ECA70AFF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F30FF9-20E9-6D4F-86BD-BE55F95986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A01320-DCB0-5849-AFFB-11CE87736A8A}"/>
              </a:ext>
            </a:extLst>
          </p:cNvPr>
          <p:cNvSpPr>
            <a:spLocks noGrp="1"/>
          </p:cNvSpPr>
          <p:nvPr>
            <p:ph type="dt" sz="half" idx="10"/>
          </p:nvPr>
        </p:nvSpPr>
        <p:spPr/>
        <p:txBody>
          <a:body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C87B5CF2-373D-614D-A7E7-2102379F25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7BD510-C5FE-5D40-87A9-63BF13C5661D}"/>
              </a:ext>
            </a:extLst>
          </p:cNvPr>
          <p:cNvSpPr>
            <a:spLocks noGrp="1"/>
          </p:cNvSpPr>
          <p:nvPr>
            <p:ph type="sldNum" sz="quarter" idx="12"/>
          </p:nvPr>
        </p:nvSpPr>
        <p:spPr/>
        <p:txBody>
          <a:bodyPr/>
          <a:lstStyle/>
          <a:p>
            <a:fld id="{1EA1CB91-1772-DA4F-8812-7CBEF7FF6128}" type="slidenum">
              <a:rPr lang="en-US" smtClean="0"/>
              <a:t>‹#›</a:t>
            </a:fld>
            <a:endParaRPr lang="en-US" dirty="0"/>
          </a:p>
        </p:txBody>
      </p:sp>
    </p:spTree>
    <p:extLst>
      <p:ext uri="{BB962C8B-B14F-4D97-AF65-F5344CB8AC3E}">
        <p14:creationId xmlns:p14="http://schemas.microsoft.com/office/powerpoint/2010/main" val="304176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2D03-5A48-437A-AB06-DB837CD185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8FCA95-C10E-42C6-B9AB-3B9FE3AC8DBF}"/>
              </a:ext>
            </a:extLst>
          </p:cNvPr>
          <p:cNvSpPr>
            <a:spLocks noGrp="1"/>
          </p:cNvSpPr>
          <p:nvPr>
            <p:ph type="dt" sz="half" idx="10"/>
          </p:nvPr>
        </p:nvSpPr>
        <p:spPr>
          <a:xfrm>
            <a:off x="838200" y="6356350"/>
            <a:ext cx="2743200" cy="365125"/>
          </a:xfrm>
          <a:prstGeom prst="rect">
            <a:avLst/>
          </a:prstGeom>
        </p:spPr>
        <p:txBody>
          <a:bodyPr/>
          <a:lstStyle/>
          <a:p>
            <a:fld id="{BC7221BD-EF79-4F31-B92B-6EBB4A466679}" type="datetime1">
              <a:rPr lang="en-GB" smtClean="0"/>
              <a:t>08/09/2022</a:t>
            </a:fld>
            <a:endParaRPr lang="en-GB" dirty="0"/>
          </a:p>
        </p:txBody>
      </p:sp>
      <p:sp>
        <p:nvSpPr>
          <p:cNvPr id="4" name="Footer Placeholder 3">
            <a:extLst>
              <a:ext uri="{FF2B5EF4-FFF2-40B4-BE49-F238E27FC236}">
                <a16:creationId xmlns:a16="http://schemas.microsoft.com/office/drawing/2014/main" id="{DFDC482F-C02E-4AE5-A869-6EA9DA37344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C837269D-9C6F-43FE-940D-2D4B19D9C731}"/>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118729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28BD9-B621-48D7-A010-E84446829439}"/>
              </a:ext>
            </a:extLst>
          </p:cNvPr>
          <p:cNvSpPr>
            <a:spLocks noGrp="1"/>
          </p:cNvSpPr>
          <p:nvPr>
            <p:ph type="dt" sz="half" idx="10"/>
          </p:nvPr>
        </p:nvSpPr>
        <p:spPr>
          <a:xfrm>
            <a:off x="838200" y="6356350"/>
            <a:ext cx="2743200" cy="365125"/>
          </a:xfrm>
          <a:prstGeom prst="rect">
            <a:avLst/>
          </a:prstGeom>
        </p:spPr>
        <p:txBody>
          <a:bodyPr/>
          <a:lstStyle/>
          <a:p>
            <a:fld id="{92AE2364-133C-48EF-9362-04AEC2BDFDF2}" type="datetime1">
              <a:rPr lang="en-GB" smtClean="0"/>
              <a:t>08/09/2022</a:t>
            </a:fld>
            <a:endParaRPr lang="en-GB" dirty="0"/>
          </a:p>
        </p:txBody>
      </p:sp>
      <p:sp>
        <p:nvSpPr>
          <p:cNvPr id="3" name="Footer Placeholder 2">
            <a:extLst>
              <a:ext uri="{FF2B5EF4-FFF2-40B4-BE49-F238E27FC236}">
                <a16:creationId xmlns:a16="http://schemas.microsoft.com/office/drawing/2014/main" id="{C1199F3F-1C4B-40D2-8A3D-E01BB449BBD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E258342F-AD60-4F5C-A473-3B7CE90F0C16}"/>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32244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9073-FEEF-4E9E-8032-02FBF1861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7BED21-049C-45EE-B077-EBDCCDB21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56F90D3A-03A8-422E-8C75-D5F2F61E0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A58C3-C20E-4183-8C8B-6716F194F729}"/>
              </a:ext>
            </a:extLst>
          </p:cNvPr>
          <p:cNvSpPr>
            <a:spLocks noGrp="1"/>
          </p:cNvSpPr>
          <p:nvPr>
            <p:ph type="dt" sz="half" idx="10"/>
          </p:nvPr>
        </p:nvSpPr>
        <p:spPr>
          <a:xfrm>
            <a:off x="838200" y="6356350"/>
            <a:ext cx="2743200" cy="365125"/>
          </a:xfrm>
          <a:prstGeom prst="rect">
            <a:avLst/>
          </a:prstGeom>
        </p:spPr>
        <p:txBody>
          <a:bodyPr/>
          <a:lstStyle/>
          <a:p>
            <a:fld id="{6211A03D-388D-490C-A087-86047E90D14D}" type="datetime1">
              <a:rPr lang="en-GB" smtClean="0"/>
              <a:t>08/09/2022</a:t>
            </a:fld>
            <a:endParaRPr lang="en-GB" dirty="0"/>
          </a:p>
        </p:txBody>
      </p:sp>
      <p:sp>
        <p:nvSpPr>
          <p:cNvPr id="6" name="Footer Placeholder 5">
            <a:extLst>
              <a:ext uri="{FF2B5EF4-FFF2-40B4-BE49-F238E27FC236}">
                <a16:creationId xmlns:a16="http://schemas.microsoft.com/office/drawing/2014/main" id="{84F84FE5-3498-421F-BF00-BCBF97815C3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59EAA6C8-5CCC-40C9-B668-48EC0CAD590B}"/>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109352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926B-BA1B-4B20-9995-1E56D9788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E9EDB7-3632-4B9E-AE47-36B286B6F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2970E35-2C54-48A4-8D21-756C4688E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6AE93-A2C4-4255-B380-6CCB9953ADB6}"/>
              </a:ext>
            </a:extLst>
          </p:cNvPr>
          <p:cNvSpPr>
            <a:spLocks noGrp="1"/>
          </p:cNvSpPr>
          <p:nvPr>
            <p:ph type="dt" sz="half" idx="10"/>
          </p:nvPr>
        </p:nvSpPr>
        <p:spPr>
          <a:xfrm>
            <a:off x="838200" y="6356350"/>
            <a:ext cx="2743200" cy="365125"/>
          </a:xfrm>
          <a:prstGeom prst="rect">
            <a:avLst/>
          </a:prstGeom>
        </p:spPr>
        <p:txBody>
          <a:bodyPr/>
          <a:lstStyle/>
          <a:p>
            <a:fld id="{74D45347-74BC-4329-8F38-67F0A5434B32}" type="datetime1">
              <a:rPr lang="en-GB" smtClean="0"/>
              <a:t>08/09/2022</a:t>
            </a:fld>
            <a:endParaRPr lang="en-GB" dirty="0"/>
          </a:p>
        </p:txBody>
      </p:sp>
      <p:sp>
        <p:nvSpPr>
          <p:cNvPr id="6" name="Footer Placeholder 5">
            <a:extLst>
              <a:ext uri="{FF2B5EF4-FFF2-40B4-BE49-F238E27FC236}">
                <a16:creationId xmlns:a16="http://schemas.microsoft.com/office/drawing/2014/main" id="{B1F67DDA-EA52-4154-A0DE-594DEE3AB3E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A235B43-AB66-4A84-8DD7-274304A11123}"/>
              </a:ext>
            </a:extLst>
          </p:cNvPr>
          <p:cNvSpPr>
            <a:spLocks noGrp="1"/>
          </p:cNvSpPr>
          <p:nvPr>
            <p:ph type="sldNum" sz="quarter" idx="12"/>
          </p:nvPr>
        </p:nvSpPr>
        <p:spPr/>
        <p:txBody>
          <a:bodyPr/>
          <a:lstStyle/>
          <a:p>
            <a:fld id="{DCA1C3DA-BD94-4CE0-8DF0-2352939305FA}" type="slidenum">
              <a:rPr lang="en-GB" smtClean="0"/>
              <a:t>‹#›</a:t>
            </a:fld>
            <a:endParaRPr lang="en-GB" dirty="0"/>
          </a:p>
        </p:txBody>
      </p:sp>
    </p:spTree>
    <p:extLst>
      <p:ext uri="{BB962C8B-B14F-4D97-AF65-F5344CB8AC3E}">
        <p14:creationId xmlns:p14="http://schemas.microsoft.com/office/powerpoint/2010/main" val="29068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388C9-782D-40B9-B141-ADDF672EC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950E6F-D8D7-4445-A940-49CEA0D8D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FA56B2C-76F5-47F6-9D6A-551E47C08FDC}"/>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151629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A6776-2E72-4503-A7A4-A45C1CFB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686931-964C-43A4-83B2-627345482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0C13BCA1-AF87-46C2-A6E9-6924C6C5D5E5}"/>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13539751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8212E-9155-4A19-A55E-CD2F40CD3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2E7114-1C8F-496F-9DBA-5774EEA65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18D6885E-13E0-46E3-AB48-0D5B9E6E8594}"/>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10379286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44C13-0B04-4C4F-8C32-86D9623A0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C5E114-AAF5-E34C-B747-C1B641964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79E5A659-6A88-4CF9-8E28-80EDDEFDC649}"/>
              </a:ext>
            </a:extLst>
          </p:cNvPr>
          <p:cNvSpPr>
            <a:spLocks noGrp="1"/>
          </p:cNvSpPr>
          <p:nvPr>
            <p:ph type="sldNum" sz="quarter" idx="4"/>
          </p:nvPr>
        </p:nvSpPr>
        <p:spPr>
          <a:xfrm>
            <a:off x="0" y="6492875"/>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A1C3DA-BD94-4CE0-8DF0-2352939305FA}" type="slidenum">
              <a:rPr lang="en-GB" smtClean="0"/>
              <a:pPr/>
              <a:t>‹#›</a:t>
            </a:fld>
            <a:endParaRPr lang="en-GB" dirty="0"/>
          </a:p>
        </p:txBody>
      </p:sp>
    </p:spTree>
    <p:extLst>
      <p:ext uri="{BB962C8B-B14F-4D97-AF65-F5344CB8AC3E}">
        <p14:creationId xmlns:p14="http://schemas.microsoft.com/office/powerpoint/2010/main" val="1817676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44C13-0B04-4C4F-8C32-86D9623A0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C5E114-AAF5-E34C-B747-C1B641964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603050-5A44-0443-BFE9-1DA0E96D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76F99-684E-144F-A721-DE2DB25B6994}" type="datetimeFigureOut">
              <a:rPr lang="en-US" smtClean="0"/>
              <a:t>9/8/2022</a:t>
            </a:fld>
            <a:endParaRPr lang="en-US" dirty="0"/>
          </a:p>
        </p:txBody>
      </p:sp>
      <p:sp>
        <p:nvSpPr>
          <p:cNvPr id="5" name="Footer Placeholder 4">
            <a:extLst>
              <a:ext uri="{FF2B5EF4-FFF2-40B4-BE49-F238E27FC236}">
                <a16:creationId xmlns:a16="http://schemas.microsoft.com/office/drawing/2014/main" id="{0AB68547-6C25-8E4C-AB26-7941AB810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625843-850F-5D42-93BB-B459EE211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CB91-1772-DA4F-8812-7CBEF7FF6128}" type="slidenum">
              <a:rPr lang="en-US" smtClean="0"/>
              <a:t>‹#›</a:t>
            </a:fld>
            <a:endParaRPr lang="en-US" dirty="0"/>
          </a:p>
        </p:txBody>
      </p:sp>
    </p:spTree>
    <p:extLst>
      <p:ext uri="{BB962C8B-B14F-4D97-AF65-F5344CB8AC3E}">
        <p14:creationId xmlns:p14="http://schemas.microsoft.com/office/powerpoint/2010/main" val="2807741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2.xml"/><Relationship Id="rId5" Type="http://schemas.openxmlformats.org/officeDocument/2006/relationships/image" Target="../media/image3.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902293-44DD-4B9B-866E-467935625604}"/>
              </a:ext>
            </a:extLst>
          </p:cNvPr>
          <p:cNvSpPr txBox="1"/>
          <p:nvPr/>
        </p:nvSpPr>
        <p:spPr>
          <a:xfrm>
            <a:off x="7024294" y="2494879"/>
            <a:ext cx="4970696" cy="2954655"/>
          </a:xfrm>
          <a:prstGeom prst="rect">
            <a:avLst/>
          </a:prstGeom>
          <a:noFill/>
        </p:spPr>
        <p:txBody>
          <a:bodyPr wrap="square" rtlCol="0">
            <a:spAutoFit/>
          </a:bodyPr>
          <a:lstStyle/>
          <a:p>
            <a:pPr algn="ctr"/>
            <a:r>
              <a:rPr lang="en-GB" sz="2400" b="1" dirty="0">
                <a:solidFill>
                  <a:schemeClr val="accent1">
                    <a:lumMod val="75000"/>
                  </a:schemeClr>
                </a:solidFill>
                <a:latin typeface="Open Sans" panose="020B0606030504020204" pitchFamily="34" charset="0"/>
              </a:rPr>
              <a:t>Webinar 1</a:t>
            </a:r>
          </a:p>
          <a:p>
            <a:pPr algn="ctr"/>
            <a:endParaRPr lang="en-GB" sz="2400" b="1" dirty="0">
              <a:solidFill>
                <a:schemeClr val="accent1">
                  <a:lumMod val="75000"/>
                </a:schemeClr>
              </a:solidFill>
              <a:latin typeface="Open Sans" panose="020B0606030504020204" pitchFamily="34" charset="0"/>
            </a:endParaRPr>
          </a:p>
          <a:p>
            <a:pPr algn="ctr"/>
            <a:r>
              <a:rPr lang="en-GB" sz="2400" b="1" dirty="0">
                <a:solidFill>
                  <a:schemeClr val="accent1">
                    <a:lumMod val="75000"/>
                  </a:schemeClr>
                </a:solidFill>
                <a:latin typeface="Open Sans" panose="020B0606030504020204" pitchFamily="34" charset="0"/>
              </a:rPr>
              <a:t>Smokers:</a:t>
            </a:r>
          </a:p>
          <a:p>
            <a:pPr algn="ctr"/>
            <a:r>
              <a:rPr lang="en-GB" sz="2400" b="1" i="1" dirty="0">
                <a:solidFill>
                  <a:schemeClr val="accent1">
                    <a:lumMod val="75000"/>
                  </a:schemeClr>
                </a:solidFill>
                <a:latin typeface="Open Sans" panose="020B0606030504020204" pitchFamily="34" charset="0"/>
              </a:rPr>
              <a:t>Covid and the Cost of Living Crisis</a:t>
            </a:r>
          </a:p>
          <a:p>
            <a:pPr algn="ctr"/>
            <a:endParaRPr lang="en-GB" sz="2400" b="1" dirty="0">
              <a:solidFill>
                <a:schemeClr val="accent1">
                  <a:lumMod val="75000"/>
                </a:schemeClr>
              </a:solidFill>
              <a:latin typeface="Open Sans" panose="020B0606030504020204" pitchFamily="34" charset="0"/>
            </a:endParaRPr>
          </a:p>
          <a:p>
            <a:pPr algn="ctr"/>
            <a:r>
              <a:rPr lang="en-GB" sz="2400" b="1" dirty="0">
                <a:solidFill>
                  <a:schemeClr val="accent1">
                    <a:lumMod val="75000"/>
                  </a:schemeClr>
                </a:solidFill>
                <a:latin typeface="Open Sans" panose="020B0606030504020204" pitchFamily="34" charset="0"/>
              </a:rPr>
              <a:t>15 September 2022 </a:t>
            </a:r>
          </a:p>
          <a:p>
            <a:pPr algn="ctr"/>
            <a:endParaRPr lang="en-GB" sz="1800" b="1" dirty="0">
              <a:solidFill>
                <a:schemeClr val="accent1">
                  <a:lumMod val="60000"/>
                  <a:lumOff val="40000"/>
                </a:schemeClr>
              </a:solidFill>
            </a:endParaRPr>
          </a:p>
        </p:txBody>
      </p:sp>
      <p:pic>
        <p:nvPicPr>
          <p:cNvPr id="1026" name="Picture 2">
            <a:extLst>
              <a:ext uri="{FF2B5EF4-FFF2-40B4-BE49-F238E27FC236}">
                <a16:creationId xmlns:a16="http://schemas.microsoft.com/office/drawing/2014/main" id="{B53A5B2D-DE12-44BD-9DD2-63C413BE0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294" y="799786"/>
            <a:ext cx="1932697" cy="1129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ng Cancer in Never Smokers is Genetically Different than Smoker&amp;amp;#39;s Tumors  | Moffitt">
            <a:extLst>
              <a:ext uri="{FF2B5EF4-FFF2-40B4-BE49-F238E27FC236}">
                <a16:creationId xmlns:a16="http://schemas.microsoft.com/office/drawing/2014/main" id="{4BC91391-5A84-4223-B1C2-446282E7FFF4}"/>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694"/>
          <a:stretch/>
        </p:blipFill>
        <p:spPr bwMode="auto">
          <a:xfrm>
            <a:off x="0" y="0"/>
            <a:ext cx="6906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1600B37-C972-462F-91C8-E884A5D91638}"/>
              </a:ext>
            </a:extLst>
          </p:cNvPr>
          <p:cNvSpPr>
            <a:spLocks noGrp="1"/>
          </p:cNvSpPr>
          <p:nvPr>
            <p:ph type="sldNum" sz="quarter" idx="4"/>
          </p:nvPr>
        </p:nvSpPr>
        <p:spPr>
          <a:xfrm>
            <a:off x="10623390" y="6492875"/>
            <a:ext cx="2743200" cy="365125"/>
          </a:xfrm>
        </p:spPr>
        <p:txBody>
          <a:bodyPr/>
          <a:lstStyle/>
          <a:p>
            <a:fld id="{1EA1CB91-1772-DA4F-8812-7CBEF7FF6128}" type="slidenum">
              <a:rPr lang="en-US" smtClean="0"/>
              <a:t>1</a:t>
            </a:fld>
            <a:endParaRPr lang="en-US" dirty="0"/>
          </a:p>
        </p:txBody>
      </p:sp>
      <p:pic>
        <p:nvPicPr>
          <p:cNvPr id="7" name="Picture 6" descr="Logo&#10;&#10;Description automatically generated">
            <a:extLst>
              <a:ext uri="{FF2B5EF4-FFF2-40B4-BE49-F238E27FC236}">
                <a16:creationId xmlns:a16="http://schemas.microsoft.com/office/drawing/2014/main" id="{B2B7AD7D-127F-4BF8-BC6E-2C2CDF230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685" y="5449534"/>
            <a:ext cx="2471357" cy="901386"/>
          </a:xfrm>
          <a:prstGeom prst="rect">
            <a:avLst/>
          </a:prstGeom>
        </p:spPr>
      </p:pic>
    </p:spTree>
    <p:extLst>
      <p:ext uri="{BB962C8B-B14F-4D97-AF65-F5344CB8AC3E}">
        <p14:creationId xmlns:p14="http://schemas.microsoft.com/office/powerpoint/2010/main" val="203781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ite and gray cigarette stick">
            <a:extLst>
              <a:ext uri="{FF2B5EF4-FFF2-40B4-BE49-F238E27FC236}">
                <a16:creationId xmlns:a16="http://schemas.microsoft.com/office/drawing/2014/main" id="{7E5C4D77-C1FA-415D-8844-CBE5872DE8D4}"/>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367" r="25587"/>
          <a:stretch/>
        </p:blipFill>
        <p:spPr bwMode="auto">
          <a:xfrm>
            <a:off x="0" y="0"/>
            <a:ext cx="2653858"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1167D273-43EC-46AC-AF0B-F87E3E372154}"/>
              </a:ext>
            </a:extLst>
          </p:cNvPr>
          <p:cNvSpPr/>
          <p:nvPr/>
        </p:nvSpPr>
        <p:spPr>
          <a:xfrm flipV="1">
            <a:off x="-13368" y="-2"/>
            <a:ext cx="2680594" cy="6858001"/>
          </a:xfrm>
          <a:prstGeom prst="rect">
            <a:avLst/>
          </a:prstGeom>
          <a:gradFill flip="none" rotWithShape="1">
            <a:gsLst>
              <a:gs pos="0">
                <a:schemeClr val="accent1">
                  <a:lumMod val="5000"/>
                  <a:lumOff val="95000"/>
                  <a:alpha val="0"/>
                </a:schemeClr>
              </a:gs>
              <a:gs pos="52000">
                <a:schemeClr val="bg1">
                  <a:alpha val="49000"/>
                </a:schemeClr>
              </a:gs>
              <a:gs pos="82000">
                <a:schemeClr val="bg1">
                  <a:alpha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9149692-C9C5-4CD3-8632-2F86D880CCAA}"/>
              </a:ext>
            </a:extLst>
          </p:cNvPr>
          <p:cNvSpPr/>
          <p:nvPr/>
        </p:nvSpPr>
        <p:spPr>
          <a:xfrm>
            <a:off x="189608" y="345945"/>
            <a:ext cx="2334135" cy="18649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MH SUFFERERS</a:t>
            </a:r>
          </a:p>
        </p:txBody>
      </p:sp>
      <p:sp>
        <p:nvSpPr>
          <p:cNvPr id="24" name="Rectangle 23">
            <a:extLst>
              <a:ext uri="{FF2B5EF4-FFF2-40B4-BE49-F238E27FC236}">
                <a16:creationId xmlns:a16="http://schemas.microsoft.com/office/drawing/2014/main" id="{F319402F-A64D-47B5-8A3D-9AE4A950DC25}"/>
              </a:ext>
            </a:extLst>
          </p:cNvPr>
          <p:cNvSpPr/>
          <p:nvPr/>
        </p:nvSpPr>
        <p:spPr>
          <a:xfrm>
            <a:off x="3064040" y="434727"/>
            <a:ext cx="8551855" cy="5988545"/>
          </a:xfrm>
          <a:prstGeom prst="rect">
            <a:avLst/>
          </a:prstGeom>
          <a:solidFill>
            <a:srgbClr val="C14D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Ins="648000" rtlCol="0" anchor="ctr"/>
          <a:lstStyle/>
          <a:p>
            <a:pPr algn="ctr">
              <a:lnSpc>
                <a:spcPts val="3700"/>
              </a:lnSpc>
            </a:pP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Some days I really do hate it. </a:t>
            </a:r>
          </a:p>
          <a:p>
            <a:pPr algn="ctr">
              <a:lnSpc>
                <a:spcPts val="3700"/>
              </a:lnSpc>
            </a:pP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Both pregnancies I gave up and another time I gave up for two years, so I can do it. And I think just where I'm constantly worried about the increase in prices and, you know, everything like that, gets on top of you, and I think ‘Oh I know, I'll have a fag, that'll make me feel better.’ Sort of goes hand in hand: stress and a fag.</a:t>
            </a:r>
          </a:p>
          <a:p>
            <a:pPr algn="r">
              <a:lnSpc>
                <a:spcPts val="3700"/>
              </a:lnSpc>
              <a:spcBef>
                <a:spcPts val="600"/>
              </a:spcBef>
            </a:pPr>
            <a:r>
              <a:rPr lang="en-US" sz="1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MH sufferer, 22-34, southern coastal town</a:t>
            </a:r>
            <a:endParaRPr lang="en-GB" sz="1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A picture containing wheel, vector graphics&#10;&#10;Description automatically generated">
            <a:extLst>
              <a:ext uri="{FF2B5EF4-FFF2-40B4-BE49-F238E27FC236}">
                <a16:creationId xmlns:a16="http://schemas.microsoft.com/office/drawing/2014/main" id="{CFBB5A85-5995-432F-A231-368F4245F566}"/>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4046096" y="861837"/>
            <a:ext cx="670277" cy="440916"/>
          </a:xfrm>
          <a:prstGeom prst="rect">
            <a:avLst/>
          </a:prstGeom>
        </p:spPr>
      </p:pic>
      <p:pic>
        <p:nvPicPr>
          <p:cNvPr id="27" name="Picture 26" descr="A picture containing wheel, vector graphics&#10;&#10;Description automatically generated">
            <a:extLst>
              <a:ext uri="{FF2B5EF4-FFF2-40B4-BE49-F238E27FC236}">
                <a16:creationId xmlns:a16="http://schemas.microsoft.com/office/drawing/2014/main" id="{4A5B7C65-AEC5-4F02-94A4-C29FF1DD03D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flipV="1">
            <a:off x="10387110" y="5078176"/>
            <a:ext cx="670277" cy="440916"/>
          </a:xfrm>
          <a:prstGeom prst="rect">
            <a:avLst/>
          </a:prstGeom>
        </p:spPr>
      </p:pic>
      <p:pic>
        <p:nvPicPr>
          <p:cNvPr id="8" name="Picture 7" descr="Logo&#10;&#10;Description automatically generated">
            <a:extLst>
              <a:ext uri="{FF2B5EF4-FFF2-40B4-BE49-F238E27FC236}">
                <a16:creationId xmlns:a16="http://schemas.microsoft.com/office/drawing/2014/main" id="{E353D10B-6F28-4DE4-A706-D9243A3F4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324"/>
            <a:ext cx="1391910" cy="507676"/>
          </a:xfrm>
          <a:prstGeom prst="rect">
            <a:avLst/>
          </a:prstGeom>
        </p:spPr>
      </p:pic>
    </p:spTree>
    <p:extLst>
      <p:ext uri="{BB962C8B-B14F-4D97-AF65-F5344CB8AC3E}">
        <p14:creationId xmlns:p14="http://schemas.microsoft.com/office/powerpoint/2010/main" val="50155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ign&#10;&#10;Description automatically generated with low confidence">
            <a:extLst>
              <a:ext uri="{FF2B5EF4-FFF2-40B4-BE49-F238E27FC236}">
                <a16:creationId xmlns:a16="http://schemas.microsoft.com/office/drawing/2014/main" id="{AB3C15EC-C121-4CA0-BD31-49D62D3B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080" y="17892"/>
            <a:ext cx="1371600" cy="500268"/>
          </a:xfrm>
          <a:prstGeom prst="rect">
            <a:avLst/>
          </a:prstGeom>
        </p:spPr>
      </p:pic>
      <p:pic>
        <p:nvPicPr>
          <p:cNvPr id="5" name="Picture 6" descr="Lung Cancer in Never Smokers is Genetically Different than Smoker&amp;amp;#39;s Tumors  | Moffitt">
            <a:extLst>
              <a:ext uri="{FF2B5EF4-FFF2-40B4-BE49-F238E27FC236}">
                <a16:creationId xmlns:a16="http://schemas.microsoft.com/office/drawing/2014/main" id="{B57E7AE2-FF33-4884-9551-256A250287AB}"/>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694"/>
          <a:stretch/>
        </p:blipFill>
        <p:spPr bwMode="auto">
          <a:xfrm>
            <a:off x="0" y="0"/>
            <a:ext cx="6906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35B824-9105-49DC-B049-303B98149E5B}"/>
              </a:ext>
            </a:extLst>
          </p:cNvPr>
          <p:cNvSpPr txBox="1"/>
          <p:nvPr/>
        </p:nvSpPr>
        <p:spPr>
          <a:xfrm>
            <a:off x="457200" y="4750101"/>
            <a:ext cx="11734800" cy="584775"/>
          </a:xfrm>
          <a:prstGeom prst="rect">
            <a:avLst/>
          </a:prstGeom>
          <a:solidFill>
            <a:schemeClr val="tx1"/>
          </a:solidFill>
        </p:spPr>
        <p:txBody>
          <a:bodyPr wrap="square" rtlCol="0">
            <a:spAutoFit/>
          </a:bodyPr>
          <a:lstStyle/>
          <a:p>
            <a:pPr algn="r"/>
            <a:r>
              <a:rPr lang="en-GB" sz="3200" b="1" dirty="0">
                <a:solidFill>
                  <a:srgbClr val="0070C0"/>
                </a:solidFill>
                <a:effectLst/>
                <a:latin typeface="Open Sans" panose="020B0606030504020204" pitchFamily="34" charset="0"/>
                <a:ea typeface="Calibri" panose="020F0502020204030204" pitchFamily="34" charset="0"/>
              </a:rPr>
              <a:t>Quitting &amp; Lapsing</a:t>
            </a:r>
          </a:p>
        </p:txBody>
      </p:sp>
      <p:sp>
        <p:nvSpPr>
          <p:cNvPr id="2" name="Slide Number Placeholder 1">
            <a:extLst>
              <a:ext uri="{FF2B5EF4-FFF2-40B4-BE49-F238E27FC236}">
                <a16:creationId xmlns:a16="http://schemas.microsoft.com/office/drawing/2014/main" id="{B973270D-8833-4BE2-9767-EA5D7A03F074}"/>
              </a:ext>
            </a:extLst>
          </p:cNvPr>
          <p:cNvSpPr>
            <a:spLocks noGrp="1"/>
          </p:cNvSpPr>
          <p:nvPr>
            <p:ph type="sldNum" sz="quarter" idx="12"/>
          </p:nvPr>
        </p:nvSpPr>
        <p:spPr/>
        <p:txBody>
          <a:bodyPr/>
          <a:lstStyle/>
          <a:p>
            <a:fld id="{DCA1C3DA-BD94-4CE0-8DF0-2352939305FA}" type="slidenum">
              <a:rPr lang="en-GB" smtClean="0"/>
              <a:t>11</a:t>
            </a:fld>
            <a:endParaRPr lang="en-GB" dirty="0"/>
          </a:p>
        </p:txBody>
      </p:sp>
    </p:spTree>
    <p:extLst>
      <p:ext uri="{BB962C8B-B14F-4D97-AF65-F5344CB8AC3E}">
        <p14:creationId xmlns:p14="http://schemas.microsoft.com/office/powerpoint/2010/main" val="179272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180955" y="860359"/>
            <a:ext cx="8849941" cy="2009363"/>
          </a:xfrm>
          <a:prstGeom prst="rect">
            <a:avLst/>
          </a:prstGeom>
        </p:spPr>
        <p:txBody>
          <a:bodyPr vert="horz" lIns="91440" tIns="45720" rIns="91440" bIns="45720" rtlCol="0">
            <a:noAutofit/>
          </a:bodyPr>
          <a:lstStyle/>
          <a:p>
            <a:pPr algn="just">
              <a:lnSpc>
                <a:spcPts val="2300"/>
              </a:lnSpc>
              <a:spcBef>
                <a:spcPts val="300"/>
              </a:spcBef>
              <a:spcAft>
                <a:spcPts val="300"/>
              </a:spcAft>
            </a:pPr>
            <a:r>
              <a:rPr lang="en-US" sz="1400" b="1" dirty="0">
                <a:latin typeface="Open Sans" panose="020B0606030504020204" pitchFamily="34" charset="0"/>
                <a:cs typeface="Times New Roman" panose="02020603050405020304" pitchFamily="18" charset="0"/>
              </a:rPr>
              <a:t>Barriers to quitting are dominated by mental health concerns</a:t>
            </a:r>
            <a:r>
              <a:rPr lang="en-US" sz="1400" dirty="0">
                <a:latin typeface="Open Sans" panose="020B0606030504020204" pitchFamily="34" charset="0"/>
                <a:cs typeface="Times New Roman" panose="02020603050405020304" pitchFamily="18" charset="0"/>
              </a:rPr>
              <a:t>: inability to cope with life’s stresses; fear of falling into depression – enhanced by pandemic and </a:t>
            </a:r>
            <a:r>
              <a:rPr lang="en-US" sz="1400" dirty="0" err="1">
                <a:latin typeface="Open Sans" panose="020B0606030504020204" pitchFamily="34" charset="0"/>
                <a:cs typeface="Times New Roman" panose="02020603050405020304" pitchFamily="18" charset="0"/>
              </a:rPr>
              <a:t>CoL</a:t>
            </a:r>
            <a:r>
              <a:rPr lang="en-US" sz="1400" dirty="0">
                <a:latin typeface="Open Sans" panose="020B0606030504020204" pitchFamily="34" charset="0"/>
                <a:cs typeface="Times New Roman" panose="02020603050405020304" pitchFamily="18" charset="0"/>
              </a:rPr>
              <a:t> crisis</a:t>
            </a: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Strong sense, particularly – but by no mean exclusively - amongst those who suffer from MH issues that life is </a:t>
            </a:r>
            <a:r>
              <a:rPr lang="en-US" sz="1400" b="1" dirty="0">
                <a:latin typeface="Open Sans" panose="020B0606030504020204" pitchFamily="34" charset="0"/>
                <a:cs typeface="Times New Roman" panose="02020603050405020304" pitchFamily="18" charset="0"/>
              </a:rPr>
              <a:t>so difficult</a:t>
            </a:r>
            <a:r>
              <a:rPr lang="en-US" sz="1400" dirty="0">
                <a:latin typeface="Open Sans" panose="020B0606030504020204" pitchFamily="34" charset="0"/>
                <a:cs typeface="Times New Roman" panose="02020603050405020304" pitchFamily="18" charset="0"/>
              </a:rPr>
              <a:t>, quitting would layer on </a:t>
            </a:r>
            <a:r>
              <a:rPr lang="en-US" sz="1400" i="1" dirty="0">
                <a:latin typeface="Open Sans" panose="020B0606030504020204" pitchFamily="34" charset="0"/>
                <a:cs typeface="Times New Roman" panose="02020603050405020304" pitchFamily="18" charset="0"/>
              </a:rPr>
              <a:t>more</a:t>
            </a:r>
            <a:r>
              <a:rPr lang="en-US" sz="1400" dirty="0">
                <a:latin typeface="Open Sans" panose="020B0606030504020204" pitchFamily="34" charset="0"/>
                <a:cs typeface="Times New Roman" panose="02020603050405020304" pitchFamily="18" charset="0"/>
              </a:rPr>
              <a:t> difficulty, </a:t>
            </a:r>
            <a:r>
              <a:rPr lang="en-US" sz="1400" i="1" dirty="0">
                <a:latin typeface="Open Sans" panose="020B0606030504020204" pitchFamily="34" charset="0"/>
                <a:cs typeface="Times New Roman" panose="02020603050405020304" pitchFamily="18" charset="0"/>
              </a:rPr>
              <a:t>more</a:t>
            </a:r>
            <a:r>
              <a:rPr lang="en-US" sz="1400" dirty="0">
                <a:latin typeface="Open Sans" panose="020B0606030504020204" pitchFamily="34" charset="0"/>
                <a:cs typeface="Times New Roman" panose="02020603050405020304" pitchFamily="18" charset="0"/>
              </a:rPr>
              <a:t> anxiety, </a:t>
            </a:r>
            <a:r>
              <a:rPr lang="en-US" sz="1400" i="1" dirty="0">
                <a:latin typeface="Open Sans" panose="020B0606030504020204" pitchFamily="34" charset="0"/>
                <a:cs typeface="Times New Roman" panose="02020603050405020304" pitchFamily="18" charset="0"/>
              </a:rPr>
              <a:t>more</a:t>
            </a:r>
            <a:r>
              <a:rPr lang="en-US" sz="1400" dirty="0">
                <a:latin typeface="Open Sans" panose="020B0606030504020204" pitchFamily="34" charset="0"/>
                <a:cs typeface="Times New Roman" panose="02020603050405020304" pitchFamily="18" charset="0"/>
              </a:rPr>
              <a:t> stress – and remove their main coping mechanism and a key pleasure</a:t>
            </a: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82" y="6241818"/>
            <a:ext cx="1371600" cy="500268"/>
          </a:xfrm>
          <a:prstGeom prst="rect">
            <a:avLst/>
          </a:prstGeom>
        </p:spPr>
      </p:pic>
      <p:pic>
        <p:nvPicPr>
          <p:cNvPr id="7170" name="Picture 2" descr="Selective Focus Photography of Man Lighting Cigarette">
            <a:extLst>
              <a:ext uri="{FF2B5EF4-FFF2-40B4-BE49-F238E27FC236}">
                <a16:creationId xmlns:a16="http://schemas.microsoft.com/office/drawing/2014/main" id="{A44F9B6A-70A6-4DFB-9530-244C06FE512E}"/>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8933" r="19354"/>
          <a:stretch/>
        </p:blipFill>
        <p:spPr bwMode="auto">
          <a:xfrm>
            <a:off x="9255760" y="0"/>
            <a:ext cx="2936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4211A07-B0B1-45F1-B04A-A6931100F5C2}"/>
              </a:ext>
            </a:extLst>
          </p:cNvPr>
          <p:cNvSpPr/>
          <p:nvPr/>
        </p:nvSpPr>
        <p:spPr>
          <a:xfrm>
            <a:off x="9255760" y="0"/>
            <a:ext cx="2936240"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A33BD065-2DFE-49D0-BC0F-7AEA53E426B8}"/>
              </a:ext>
            </a:extLst>
          </p:cNvPr>
          <p:cNvGrpSpPr/>
          <p:nvPr/>
        </p:nvGrpSpPr>
        <p:grpSpPr>
          <a:xfrm>
            <a:off x="0" y="478175"/>
            <a:ext cx="5609640" cy="361637"/>
            <a:chOff x="0" y="478175"/>
            <a:chExt cx="5609640" cy="361637"/>
          </a:xfrm>
        </p:grpSpPr>
        <p:sp>
          <p:nvSpPr>
            <p:cNvPr id="20" name="TextBox 19">
              <a:extLst>
                <a:ext uri="{FF2B5EF4-FFF2-40B4-BE49-F238E27FC236}">
                  <a16:creationId xmlns:a16="http://schemas.microsoft.com/office/drawing/2014/main" id="{416DE1FA-9FF7-43C3-948B-45F1E8DA3C62}"/>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Barriers to quitting</a:t>
              </a:r>
              <a:endParaRPr lang="en-GB" sz="1750" dirty="0"/>
            </a:p>
          </p:txBody>
        </p:sp>
        <p:sp>
          <p:nvSpPr>
            <p:cNvPr id="21" name="Flowchart: Connector 20">
              <a:extLst>
                <a:ext uri="{FF2B5EF4-FFF2-40B4-BE49-F238E27FC236}">
                  <a16:creationId xmlns:a16="http://schemas.microsoft.com/office/drawing/2014/main" id="{1D13DB82-7872-48B1-8644-BE2AC1A7DD07}"/>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A96F2CD0-6C96-4209-A889-478A92420B3A}"/>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a:extLst>
                <a:ext uri="{FF2B5EF4-FFF2-40B4-BE49-F238E27FC236}">
                  <a16:creationId xmlns:a16="http://schemas.microsoft.com/office/drawing/2014/main" id="{8A46A200-FEDF-4C42-833B-1E9F5B30F9BA}"/>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Slide Number Placeholder 1">
            <a:extLst>
              <a:ext uri="{FF2B5EF4-FFF2-40B4-BE49-F238E27FC236}">
                <a16:creationId xmlns:a16="http://schemas.microsoft.com/office/drawing/2014/main" id="{4E87D5DE-44A8-4561-8CA5-1BBACCEF74D2}"/>
              </a:ext>
            </a:extLst>
          </p:cNvPr>
          <p:cNvSpPr>
            <a:spLocks noGrp="1"/>
          </p:cNvSpPr>
          <p:nvPr>
            <p:ph type="sldNum" sz="quarter" idx="12"/>
          </p:nvPr>
        </p:nvSpPr>
        <p:spPr/>
        <p:txBody>
          <a:bodyPr/>
          <a:lstStyle/>
          <a:p>
            <a:pPr algn="r"/>
            <a:fld id="{DCA1C3DA-BD94-4CE0-8DF0-2352939305FA}" type="slidenum">
              <a:rPr lang="en-GB" smtClean="0">
                <a:solidFill>
                  <a:schemeClr val="bg1"/>
                </a:solidFill>
              </a:rPr>
              <a:pPr algn="r"/>
              <a:t>12</a:t>
            </a:fld>
            <a:endParaRPr lang="en-GB" dirty="0">
              <a:solidFill>
                <a:schemeClr val="bg1"/>
              </a:solidFill>
            </a:endParaRPr>
          </a:p>
        </p:txBody>
      </p:sp>
      <p:pic>
        <p:nvPicPr>
          <p:cNvPr id="16" name="Picture 15" descr="Logo&#10;&#10;Description automatically generated">
            <a:extLst>
              <a:ext uri="{FF2B5EF4-FFF2-40B4-BE49-F238E27FC236}">
                <a16:creationId xmlns:a16="http://schemas.microsoft.com/office/drawing/2014/main" id="{EE33C694-AFE3-4A49-B742-3A038C7C1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9610" y="0"/>
            <a:ext cx="1391910" cy="507676"/>
          </a:xfrm>
          <a:prstGeom prst="rect">
            <a:avLst/>
          </a:prstGeom>
        </p:spPr>
      </p:pic>
      <p:sp>
        <p:nvSpPr>
          <p:cNvPr id="17" name="TextBox 16">
            <a:extLst>
              <a:ext uri="{FF2B5EF4-FFF2-40B4-BE49-F238E27FC236}">
                <a16:creationId xmlns:a16="http://schemas.microsoft.com/office/drawing/2014/main" id="{20E251D6-683D-0DF2-3ACC-49B79E928CDF}"/>
              </a:ext>
            </a:extLst>
          </p:cNvPr>
          <p:cNvSpPr txBox="1"/>
          <p:nvPr/>
        </p:nvSpPr>
        <p:spPr>
          <a:xfrm>
            <a:off x="180954" y="2476733"/>
            <a:ext cx="8849941" cy="1107589"/>
          </a:xfrm>
          <a:prstGeom prst="rect">
            <a:avLst/>
          </a:prstGeom>
        </p:spPr>
        <p:txBody>
          <a:bodyPr vert="horz" lIns="91440" tIns="45720" rIns="91440" bIns="45720" rtlCol="0">
            <a:noAutofit/>
          </a:bodyPr>
          <a:lstStyle/>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Many find it </a:t>
            </a:r>
            <a:r>
              <a:rPr lang="en-US" sz="1400" b="1" dirty="0">
                <a:latin typeface="Open Sans" panose="020B0606030504020204" pitchFamily="34" charset="0"/>
                <a:cs typeface="Times New Roman" panose="02020603050405020304" pitchFamily="18" charset="0"/>
              </a:rPr>
              <a:t>difficult to believe the message that quitting can help your mental health</a:t>
            </a:r>
            <a:endParaRPr lang="en-US" sz="1400" dirty="0">
              <a:latin typeface="Open Sans" panose="020B0606030504020204" pitchFamily="34" charset="0"/>
              <a:cs typeface="Times New Roman" panose="02020603050405020304" pitchFamily="18" charset="0"/>
            </a:endParaRP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Younger </a:t>
            </a:r>
            <a:r>
              <a:rPr lang="en-US" sz="1400" b="1" dirty="0">
                <a:latin typeface="Open Sans" panose="020B0606030504020204" pitchFamily="34" charset="0"/>
                <a:cs typeface="Times New Roman" panose="02020603050405020304" pitchFamily="18" charset="0"/>
              </a:rPr>
              <a:t>don’t feel it’s a pressing priority</a:t>
            </a:r>
            <a:endParaRPr lang="en-US" sz="1400" dirty="0">
              <a:latin typeface="Open Sans" panose="020B0606030504020204" pitchFamily="34" charset="0"/>
              <a:cs typeface="Times New Roman" panose="02020603050405020304" pitchFamily="18" charset="0"/>
            </a:endParaRP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Some talk about pressure to quit making them feel obstinate not to</a:t>
            </a: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Others fear specific impacts of quitting: weight gain; drinking more </a:t>
            </a: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Others </a:t>
            </a:r>
            <a:r>
              <a:rPr lang="en-US" sz="1400" b="1" dirty="0">
                <a:latin typeface="Open Sans" panose="020B0606030504020204" pitchFamily="34" charset="0"/>
                <a:cs typeface="Times New Roman" panose="02020603050405020304" pitchFamily="18" charset="0"/>
              </a:rPr>
              <a:t>fear failure; </a:t>
            </a:r>
            <a:r>
              <a:rPr lang="en-US" sz="1400" dirty="0">
                <a:latin typeface="Open Sans" panose="020B0606030504020204" pitchFamily="34" charset="0"/>
                <a:cs typeface="Times New Roman" panose="02020603050405020304" pitchFamily="18" charset="0"/>
              </a:rPr>
              <a:t>worry that you will always have the tendency, the craving</a:t>
            </a:r>
          </a:p>
          <a:p>
            <a:pPr algn="just">
              <a:lnSpc>
                <a:spcPts val="2300"/>
              </a:lnSpc>
              <a:spcBef>
                <a:spcPts val="300"/>
              </a:spcBef>
              <a:spcAft>
                <a:spcPts val="300"/>
              </a:spcAft>
            </a:pPr>
            <a:r>
              <a:rPr lang="en-US" sz="1400" dirty="0">
                <a:latin typeface="Open Sans" panose="020B0606030504020204" pitchFamily="34" charset="0"/>
                <a:cs typeface="Times New Roman" panose="02020603050405020304" pitchFamily="18" charset="0"/>
              </a:rPr>
              <a:t>Some are </a:t>
            </a:r>
            <a:r>
              <a:rPr lang="en-US" sz="1400" b="1" dirty="0">
                <a:latin typeface="Open Sans" panose="020B0606030504020204" pitchFamily="34" charset="0"/>
                <a:cs typeface="Times New Roman" panose="02020603050405020304" pitchFamily="18" charset="0"/>
              </a:rPr>
              <a:t>defeatist</a:t>
            </a:r>
            <a:r>
              <a:rPr lang="en-US" sz="1400" dirty="0">
                <a:latin typeface="Open Sans" panose="020B0606030504020204" pitchFamily="34" charset="0"/>
                <a:cs typeface="Times New Roman" panose="02020603050405020304" pitchFamily="18" charset="0"/>
              </a:rPr>
              <a:t>, quitting feels </a:t>
            </a:r>
            <a:r>
              <a:rPr lang="en-US" sz="1400" b="1" dirty="0">
                <a:latin typeface="Open Sans" panose="020B0606030504020204" pitchFamily="34" charset="0"/>
                <a:cs typeface="Times New Roman" panose="02020603050405020304" pitchFamily="18" charset="0"/>
              </a:rPr>
              <a:t>impossible</a:t>
            </a:r>
            <a:r>
              <a:rPr lang="en-US" sz="1400" dirty="0">
                <a:latin typeface="Open Sans" panose="020B0606030504020204" pitchFamily="34" charset="0"/>
                <a:cs typeface="Times New Roman" panose="02020603050405020304" pitchFamily="18" charset="0"/>
              </a:rPr>
              <a:t>, </a:t>
            </a:r>
            <a:r>
              <a:rPr lang="en-US" sz="1400" b="1" dirty="0">
                <a:latin typeface="Open Sans" panose="020B0606030504020204" pitchFamily="34" charset="0"/>
                <a:cs typeface="Times New Roman" panose="02020603050405020304" pitchFamily="18" charset="0"/>
              </a:rPr>
              <a:t>too difficult</a:t>
            </a:r>
            <a:r>
              <a:rPr lang="en-US" sz="1400" dirty="0">
                <a:latin typeface="Open Sans" panose="020B0606030504020204" pitchFamily="34" charset="0"/>
                <a:cs typeface="Times New Roman" panose="02020603050405020304" pitchFamily="18" charset="0"/>
              </a:rPr>
              <a:t>… find it hard to imagine being quit for good</a:t>
            </a:r>
          </a:p>
          <a:p>
            <a:pPr algn="just">
              <a:lnSpc>
                <a:spcPts val="2300"/>
              </a:lnSpc>
              <a:spcBef>
                <a:spcPts val="300"/>
              </a:spcBef>
              <a:spcAft>
                <a:spcPts val="30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Many are able to justify not quitting yet: often the idea that you have to be ‘ready – there’s no point trying until you are…and they are not</a:t>
            </a:r>
          </a:p>
          <a:p>
            <a:pPr algn="just">
              <a:lnSpc>
                <a:spcPts val="2300"/>
              </a:lnSpc>
              <a:spcBef>
                <a:spcPts val="300"/>
              </a:spcBef>
              <a:spcAft>
                <a:spcPts val="300"/>
              </a:spcAft>
            </a:pPr>
            <a:endParaRPr lang="en-US" sz="1400" dirty="0">
              <a:latin typeface="Open Sans" panose="020B0606030504020204" pitchFamily="34" charset="0"/>
              <a:cs typeface="Times New Roman" panose="02020603050405020304" pitchFamily="18" charset="0"/>
            </a:endParaRPr>
          </a:p>
          <a:p>
            <a:pPr algn="just">
              <a:lnSpc>
                <a:spcPts val="2300"/>
              </a:lnSpc>
              <a:spcBef>
                <a:spcPts val="300"/>
              </a:spcBef>
              <a:spcAft>
                <a:spcPts val="300"/>
              </a:spcAft>
            </a:pPr>
            <a:endParaRPr lang="en-GB" sz="1400" b="1" dirty="0">
              <a:latin typeface="Open Sans" panose="020B0606030504020204" pitchFamily="34" charset="0"/>
              <a:cs typeface="Times New Roman" panose="02020603050405020304" pitchFamily="18" charset="0"/>
            </a:endParaRPr>
          </a:p>
          <a:p>
            <a:pPr algn="just">
              <a:lnSpc>
                <a:spcPts val="2300"/>
              </a:lnSpc>
              <a:spcBef>
                <a:spcPts val="300"/>
              </a:spcBef>
              <a:spcAft>
                <a:spcPts val="300"/>
              </a:spcAft>
            </a:pPr>
            <a:endParaRPr lang="en-US" sz="1400" dirty="0">
              <a:latin typeface="Open Sans" panose="020B0606030504020204" pitchFamily="34" charset="0"/>
              <a:cs typeface="Times New Roman" panose="02020603050405020304" pitchFamily="18" charset="0"/>
            </a:endParaRPr>
          </a:p>
          <a:p>
            <a:pPr algn="just">
              <a:lnSpc>
                <a:spcPts val="2300"/>
              </a:lnSpc>
              <a:spcBef>
                <a:spcPts val="300"/>
              </a:spcBef>
              <a:spcAft>
                <a:spcPts val="300"/>
              </a:spcAft>
            </a:pPr>
            <a:endParaRPr lang="en-US" sz="1400" dirty="0">
              <a:latin typeface="Open Sans" panose="020B0606030504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522A9D-9CDF-93B1-F90E-8F1337039609}"/>
              </a:ext>
            </a:extLst>
          </p:cNvPr>
          <p:cNvSpPr txBox="1"/>
          <p:nvPr/>
        </p:nvSpPr>
        <p:spPr>
          <a:xfrm>
            <a:off x="195745" y="4509525"/>
            <a:ext cx="8849941" cy="2009363"/>
          </a:xfrm>
          <a:prstGeom prst="rect">
            <a:avLst/>
          </a:prstGeom>
        </p:spPr>
        <p:txBody>
          <a:bodyPr vert="horz" lIns="91440" tIns="45720" rIns="91440" bIns="45720" rtlCol="0">
            <a:noAutofit/>
          </a:bodyPr>
          <a:lstStyle/>
          <a:p>
            <a:pPr algn="just">
              <a:lnSpc>
                <a:spcPts val="2300"/>
              </a:lnSpc>
              <a:spcBef>
                <a:spcPts val="300"/>
              </a:spcBef>
              <a:spcAft>
                <a:spcPts val="300"/>
              </a:spcAft>
            </a:pPr>
            <a:endParaRPr lang="en-US" sz="14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EA68C40-57B9-A70C-C981-24DC509FC2BE}"/>
              </a:ext>
            </a:extLst>
          </p:cNvPr>
          <p:cNvSpPr txBox="1"/>
          <p:nvPr/>
        </p:nvSpPr>
        <p:spPr>
          <a:xfrm>
            <a:off x="195745" y="5553133"/>
            <a:ext cx="8926857" cy="1135311"/>
          </a:xfrm>
          <a:prstGeom prst="rect">
            <a:avLst/>
          </a:prstGeom>
          <a:solidFill>
            <a:srgbClr val="B14EFC">
              <a:alpha val="36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ts val="2100"/>
              </a:lnSpc>
            </a:pPr>
            <a:r>
              <a:rPr lang="en-US" dirty="0"/>
              <a:t>“I’m just set on doing what I did before: setting that date in my head and sticking into that. And then once I get to that point, that's when I'll stop. It’s just with everything, the build up of stuff and stressing out all the time. I can't quite get that set in my head.”</a:t>
            </a:r>
          </a:p>
          <a:p>
            <a:pPr algn="r">
              <a:lnSpc>
                <a:spcPts val="2100"/>
              </a:lnSpc>
            </a:pPr>
            <a:r>
              <a:rPr lang="en-US" sz="1000" b="1" dirty="0"/>
              <a:t>Social Housing, Northern coastal town, 35-44</a:t>
            </a:r>
          </a:p>
        </p:txBody>
      </p:sp>
      <p:sp>
        <p:nvSpPr>
          <p:cNvPr id="10" name="TextBox 9">
            <a:extLst>
              <a:ext uri="{FF2B5EF4-FFF2-40B4-BE49-F238E27FC236}">
                <a16:creationId xmlns:a16="http://schemas.microsoft.com/office/drawing/2014/main" id="{282A2C51-9FF3-6BBC-11D5-8F41FAFF5635}"/>
              </a:ext>
            </a:extLst>
          </p:cNvPr>
          <p:cNvSpPr txBox="1"/>
          <p:nvPr/>
        </p:nvSpPr>
        <p:spPr>
          <a:xfrm>
            <a:off x="180953" y="3955306"/>
            <a:ext cx="8849941" cy="507659"/>
          </a:xfrm>
          <a:prstGeom prst="rect">
            <a:avLst/>
          </a:prstGeom>
        </p:spPr>
        <p:txBody>
          <a:bodyPr vert="horz" lIns="91440" tIns="45720" rIns="91440" bIns="45720" rtlCol="0">
            <a:noAutofit/>
          </a:bodyPr>
          <a:lstStyle/>
          <a:p>
            <a:pPr algn="just">
              <a:lnSpc>
                <a:spcPts val="2600"/>
              </a:lnSpc>
              <a:spcBef>
                <a:spcPts val="400"/>
              </a:spcBef>
              <a:spcAft>
                <a:spcPts val="400"/>
              </a:spcAft>
            </a:pPr>
            <a:endParaRPr lang="en-US" sz="14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459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02909" y="1055384"/>
            <a:ext cx="8849941" cy="4747231"/>
          </a:xfrm>
          <a:prstGeom prst="rect">
            <a:avLst/>
          </a:prstGeom>
        </p:spPr>
        <p:txBody>
          <a:bodyPr vert="horz" lIns="91440" tIns="45720" rIns="91440" bIns="45720" rtlCol="0">
            <a:noAutofit/>
          </a:bodyPr>
          <a:lstStyle/>
          <a:p>
            <a:pPr algn="just">
              <a:lnSpc>
                <a:spcPts val="2600"/>
              </a:lnSpc>
              <a:spcBef>
                <a:spcPts val="600"/>
              </a:spcBef>
              <a:spcAft>
                <a:spcPts val="6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 y="6373601"/>
            <a:ext cx="1371600" cy="500268"/>
          </a:xfrm>
          <a:prstGeom prst="rect">
            <a:avLst/>
          </a:prstGeom>
        </p:spPr>
      </p:pic>
      <p:sp>
        <p:nvSpPr>
          <p:cNvPr id="15" name="TextBox 14">
            <a:extLst>
              <a:ext uri="{FF2B5EF4-FFF2-40B4-BE49-F238E27FC236}">
                <a16:creationId xmlns:a16="http://schemas.microsoft.com/office/drawing/2014/main" id="{D24F8E16-E3A6-40C5-BFAE-27C84F248D7E}"/>
              </a:ext>
            </a:extLst>
          </p:cNvPr>
          <p:cNvSpPr txBox="1"/>
          <p:nvPr/>
        </p:nvSpPr>
        <p:spPr>
          <a:xfrm>
            <a:off x="2960247" y="887116"/>
            <a:ext cx="8881002" cy="6885668"/>
          </a:xfrm>
          <a:prstGeom prst="rect">
            <a:avLst/>
          </a:prstGeom>
          <a:noFill/>
        </p:spPr>
        <p:txBody>
          <a:bodyPr wrap="square">
            <a:spAutoFit/>
          </a:bodyPr>
          <a:lstStyle/>
          <a:p>
            <a:pPr>
              <a:lnSpc>
                <a:spcPct val="150000"/>
              </a:lnSpc>
              <a:spcBef>
                <a:spcPts val="600"/>
              </a:spcBef>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Covid and lockdown had differing effects on smokers </a:t>
            </a:r>
            <a:r>
              <a:rPr lang="en-US" sz="1600" dirty="0">
                <a:latin typeface="Open Sans" panose="020B0606030504020204" pitchFamily="34" charset="0"/>
                <a:ea typeface="Open Sans" panose="020B0606030504020204" pitchFamily="34" charset="0"/>
                <a:cs typeface="Open Sans" panose="020B0606030504020204" pitchFamily="34" charset="0"/>
              </a:rPr>
              <a:t>– some smoked more, because of increased stress, anxiety….and boredom</a:t>
            </a:r>
          </a:p>
          <a:p>
            <a:pPr>
              <a:lnSpc>
                <a:spcPct val="150000"/>
              </a:lnSpc>
              <a:spcBef>
                <a:spcPts val="600"/>
              </a:spcBef>
            </a:pPr>
            <a:r>
              <a:rPr lang="en-US" sz="1600" dirty="0">
                <a:latin typeface="Open Sans" panose="020B0606030504020204" pitchFamily="34" charset="0"/>
                <a:ea typeface="Open Sans" panose="020B0606030504020204" pitchFamily="34" charset="0"/>
                <a:cs typeface="Open Sans" panose="020B0606030504020204" pitchFamily="34" charset="0"/>
              </a:rPr>
              <a:t>For others,</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lockdown</a:t>
            </a:r>
            <a:r>
              <a:rPr lang="en-US" sz="1600" b="1" dirty="0">
                <a:latin typeface="Open Sans" panose="020B0606030504020204" pitchFamily="34" charset="0"/>
                <a:ea typeface="Open Sans" panose="020B0606030504020204" pitchFamily="34" charset="0"/>
                <a:cs typeface="Open Sans" panose="020B0606030504020204" pitchFamily="34" charset="0"/>
              </a:rPr>
              <a:t> and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anticipation and actual experience of having Covid, did trigger a quit attempt</a:t>
            </a:r>
          </a:p>
          <a:p>
            <a:pPr marL="742950" lvl="1" indent="-285750">
              <a:lnSpc>
                <a:spcPct val="150000"/>
              </a:lnSpc>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increased exercise [for some - those daily walks!] made lack of fitness obvious / triggered increase in desire to be fit</a:t>
            </a:r>
          </a:p>
          <a:p>
            <a:pPr marL="742950" lvl="1" indent="-285750">
              <a:lnSpc>
                <a:spcPct val="150000"/>
              </a:lnSpc>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anticipation / fear of having Covid</a:t>
            </a:r>
          </a:p>
          <a:p>
            <a:pPr marL="742950" lvl="1" indent="-285750">
              <a:lnSpc>
                <a:spcPct val="150000"/>
              </a:lnSpc>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reality of suffering from a Covid infection</a:t>
            </a:r>
          </a:p>
          <a:p>
            <a:pPr marL="742950" lvl="1" indent="-285750">
              <a:lnSpc>
                <a:spcPct val="150000"/>
              </a:lnSpc>
              <a:spcBef>
                <a:spcPts val="600"/>
              </a:spcBef>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50000"/>
              </a:lnSpc>
              <a:spcBef>
                <a:spcPts val="600"/>
              </a:spcBef>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6C79AC3B-966A-C663-E367-0A81541B3FEB}"/>
              </a:ext>
            </a:extLst>
          </p:cNvPr>
          <p:cNvSpPr txBox="1"/>
          <p:nvPr/>
        </p:nvSpPr>
        <p:spPr>
          <a:xfrm>
            <a:off x="2937512" y="4938451"/>
            <a:ext cx="8881002" cy="791692"/>
          </a:xfrm>
          <a:prstGeom prst="rect">
            <a:avLst/>
          </a:prstGeom>
          <a:noFill/>
        </p:spPr>
        <p:txBody>
          <a:bodyPr wrap="square">
            <a:spAutoFit/>
          </a:bodyPr>
          <a:lstStyle/>
          <a:p>
            <a:pPr>
              <a:lnSpc>
                <a:spcPct val="150000"/>
              </a:lnSpc>
              <a:spcBef>
                <a:spcPts val="600"/>
              </a:spcBef>
            </a:pPr>
            <a:r>
              <a:rPr lang="en-US" sz="1600" dirty="0">
                <a:latin typeface="Open Sans" panose="020B0606030504020204" pitchFamily="34" charset="0"/>
                <a:ea typeface="Open Sans" panose="020B0606030504020204" pitchFamily="34" charset="0"/>
                <a:cs typeface="Open Sans" panose="020B0606030504020204" pitchFamily="34" charset="0"/>
              </a:rPr>
              <a:t>There was also mention of </a:t>
            </a:r>
            <a:r>
              <a:rPr lang="en-US" sz="1600" b="1" dirty="0">
                <a:latin typeface="Open Sans" panose="020B0606030504020204" pitchFamily="34" charset="0"/>
                <a:ea typeface="Open Sans" panose="020B0606030504020204" pitchFamily="34" charset="0"/>
                <a:cs typeface="Open Sans" panose="020B0606030504020204" pitchFamily="34" charset="0"/>
              </a:rPr>
              <a:t>comms campaigns, </a:t>
            </a:r>
            <a:r>
              <a:rPr lang="en-US" sz="1600" dirty="0">
                <a:latin typeface="Open Sans" panose="020B0606030504020204" pitchFamily="34" charset="0"/>
                <a:ea typeface="Open Sans" panose="020B0606030504020204" pitchFamily="34" charset="0"/>
                <a:cs typeface="Open Sans" panose="020B0606030504020204" pitchFamily="34" charset="0"/>
              </a:rPr>
              <a:t>and general communications of increased risk for smokers from Covid</a:t>
            </a:r>
          </a:p>
        </p:txBody>
      </p:sp>
      <p:sp>
        <p:nvSpPr>
          <p:cNvPr id="29" name="TextBox 28">
            <a:extLst>
              <a:ext uri="{FF2B5EF4-FFF2-40B4-BE49-F238E27FC236}">
                <a16:creationId xmlns:a16="http://schemas.microsoft.com/office/drawing/2014/main" id="{4DEFC440-0128-505A-8F0F-31A20923CAEF}"/>
              </a:ext>
            </a:extLst>
          </p:cNvPr>
          <p:cNvSpPr txBox="1"/>
          <p:nvPr/>
        </p:nvSpPr>
        <p:spPr>
          <a:xfrm>
            <a:off x="3010228" y="5821348"/>
            <a:ext cx="8967388" cy="574260"/>
          </a:xfrm>
          <a:prstGeom prst="rect">
            <a:avLst/>
          </a:prstGeom>
          <a:solidFill>
            <a:srgbClr val="5E28F8">
              <a:alpha val="57647"/>
            </a:srgbClr>
          </a:solidFill>
        </p:spPr>
        <p:txBody>
          <a:bodyPr wrap="square" rtlCol="0" anchor="ctr" anchorCtr="0">
            <a:spAutoFit/>
          </a:bodyPr>
          <a:lstStyle>
            <a:defPPr>
              <a:defRPr lang="en-US"/>
            </a:defPPr>
            <a:lvl1pPr algn="ctr">
              <a:lnSpc>
                <a:spcPts val="2000"/>
              </a:lnSpc>
              <a:defRPr sz="1400" i="1">
                <a:latin typeface="Open Sans" panose="020B0606030504020204" pitchFamily="34" charset="0"/>
                <a:cs typeface="Times New Roman" panose="02020603050405020304" pitchFamily="18" charset="0"/>
              </a:defRPr>
            </a:lvl1pPr>
          </a:lstStyle>
          <a:p>
            <a:r>
              <a:rPr lang="en-GB" dirty="0">
                <a:solidFill>
                  <a:schemeClr val="bg1"/>
                </a:solidFill>
              </a:rPr>
              <a:t>“I saw messages on the TV that smoking could make Covid worse and it was a wake up call, a big wake up call.”</a:t>
            </a:r>
          </a:p>
          <a:p>
            <a:pPr algn="r"/>
            <a:r>
              <a:rPr lang="en-GB" sz="1000" b="1" dirty="0">
                <a:solidFill>
                  <a:schemeClr val="bg1"/>
                </a:solidFill>
              </a:rPr>
              <a:t>Quitter who doesn’t vape</a:t>
            </a:r>
          </a:p>
        </p:txBody>
      </p:sp>
      <p:pic>
        <p:nvPicPr>
          <p:cNvPr id="24" name="Picture 4" descr="No smoking sign isolated on white with clipping path A no smoking sign isolated on white with clipping path quit smoking stock pictures, royalty-free photos &amp; images">
            <a:extLst>
              <a:ext uri="{FF2B5EF4-FFF2-40B4-BE49-F238E27FC236}">
                <a16:creationId xmlns:a16="http://schemas.microsoft.com/office/drawing/2014/main" id="{8E4A2562-002F-D712-2600-A587005F0D0B}"/>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588" t="7652" r="5194" b="6611"/>
          <a:stretch/>
        </p:blipFill>
        <p:spPr bwMode="auto">
          <a:xfrm>
            <a:off x="264365" y="2604052"/>
            <a:ext cx="2350433" cy="22091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4211A07-B0B1-45F1-B04A-A6931100F5C2}"/>
              </a:ext>
            </a:extLst>
          </p:cNvPr>
          <p:cNvSpPr/>
          <p:nvPr/>
        </p:nvSpPr>
        <p:spPr>
          <a:xfrm>
            <a:off x="11909" y="-2"/>
            <a:ext cx="2763029" cy="6877879"/>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A33BD065-2DFE-49D0-BC0F-7AEA53E426B8}"/>
              </a:ext>
            </a:extLst>
          </p:cNvPr>
          <p:cNvGrpSpPr/>
          <p:nvPr/>
        </p:nvGrpSpPr>
        <p:grpSpPr>
          <a:xfrm>
            <a:off x="0" y="478175"/>
            <a:ext cx="5609640" cy="361637"/>
            <a:chOff x="0" y="478175"/>
            <a:chExt cx="5609640" cy="361637"/>
          </a:xfrm>
        </p:grpSpPr>
        <p:sp>
          <p:nvSpPr>
            <p:cNvPr id="20" name="TextBox 19">
              <a:extLst>
                <a:ext uri="{FF2B5EF4-FFF2-40B4-BE49-F238E27FC236}">
                  <a16:creationId xmlns:a16="http://schemas.microsoft.com/office/drawing/2014/main" id="{416DE1FA-9FF7-43C3-948B-45F1E8DA3C62}"/>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Triggers to quit: The pandemic</a:t>
              </a:r>
              <a:endParaRPr lang="en-GB" sz="1750" dirty="0"/>
            </a:p>
          </p:txBody>
        </p:sp>
        <p:sp>
          <p:nvSpPr>
            <p:cNvPr id="21" name="Flowchart: Connector 20">
              <a:extLst>
                <a:ext uri="{FF2B5EF4-FFF2-40B4-BE49-F238E27FC236}">
                  <a16:creationId xmlns:a16="http://schemas.microsoft.com/office/drawing/2014/main" id="{1D13DB82-7872-48B1-8644-BE2AC1A7DD07}"/>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A96F2CD0-6C96-4209-A889-478A92420B3A}"/>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a:extLst>
                <a:ext uri="{FF2B5EF4-FFF2-40B4-BE49-F238E27FC236}">
                  <a16:creationId xmlns:a16="http://schemas.microsoft.com/office/drawing/2014/main" id="{8A46A200-FEDF-4C42-833B-1E9F5B30F9BA}"/>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a:extLst>
              <a:ext uri="{FF2B5EF4-FFF2-40B4-BE49-F238E27FC236}">
                <a16:creationId xmlns:a16="http://schemas.microsoft.com/office/drawing/2014/main" id="{4DEB05CB-24D2-4D62-B11D-5C2663A7C624}"/>
              </a:ext>
            </a:extLst>
          </p:cNvPr>
          <p:cNvSpPr/>
          <p:nvPr/>
        </p:nvSpPr>
        <p:spPr>
          <a:xfrm>
            <a:off x="3003393" y="4331225"/>
            <a:ext cx="8894672" cy="609975"/>
          </a:xfrm>
          <a:prstGeom prst="rect">
            <a:avLst/>
          </a:prstGeom>
          <a:solidFill>
            <a:srgbClr val="5E28F8">
              <a:alpha val="57647"/>
            </a:srgbClr>
          </a:solidFill>
        </p:spPr>
        <p:txBody>
          <a:bodyPr wrap="square" rtlCol="0" anchor="ctr" anchorCtr="0">
            <a:spAutoFit/>
          </a:bodyPr>
          <a:lstStyle/>
          <a:p>
            <a:pPr algn="ctr">
              <a:lnSpc>
                <a:spcPts val="2000"/>
              </a:lnSpc>
            </a:pPr>
            <a:r>
              <a:rPr lang="en-US" sz="1400" i="1" dirty="0">
                <a:solidFill>
                  <a:schemeClr val="bg1"/>
                </a:solidFill>
                <a:latin typeface="Open Sans" panose="020B0606030504020204" pitchFamily="34" charset="0"/>
                <a:cs typeface="Times New Roman" panose="02020603050405020304" pitchFamily="18" charset="0"/>
              </a:rPr>
              <a:t>I got into cycling which made me want to be healthier, but it was also the cost, trying to save some money.</a:t>
            </a:r>
          </a:p>
          <a:p>
            <a:pPr algn="r">
              <a:lnSpc>
                <a:spcPts val="2000"/>
              </a:lnSpc>
            </a:pPr>
            <a:r>
              <a:rPr lang="en-US" sz="1400" i="1" dirty="0">
                <a:solidFill>
                  <a:schemeClr val="bg1"/>
                </a:solidFill>
                <a:latin typeface="Open Sans" panose="020B0606030504020204" pitchFamily="34" charset="0"/>
                <a:cs typeface="Times New Roman" panose="02020603050405020304" pitchFamily="18" charset="0"/>
              </a:rPr>
              <a:t>	 </a:t>
            </a:r>
            <a:r>
              <a:rPr lang="en-US" sz="1000" b="1" i="1" dirty="0">
                <a:solidFill>
                  <a:schemeClr val="bg1"/>
                </a:solidFill>
                <a:latin typeface="Open Sans" panose="020B0606030504020204" pitchFamily="34" charset="0"/>
                <a:cs typeface="Times New Roman" panose="02020603050405020304" pitchFamily="18" charset="0"/>
              </a:rPr>
              <a:t>Quitter who currently vapes</a:t>
            </a:r>
            <a:endParaRPr lang="en-GB" sz="1000" b="1" i="1" dirty="0">
              <a:solidFill>
                <a:schemeClr val="bg1"/>
              </a:solidFill>
              <a:latin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19792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02909" y="1055384"/>
            <a:ext cx="8849941" cy="4747231"/>
          </a:xfrm>
          <a:prstGeom prst="rect">
            <a:avLst/>
          </a:prstGeom>
        </p:spPr>
        <p:txBody>
          <a:bodyPr vert="horz" lIns="91440" tIns="45720" rIns="91440" bIns="45720" rtlCol="0">
            <a:noAutofit/>
          </a:bodyPr>
          <a:lstStyle/>
          <a:p>
            <a:pPr algn="just">
              <a:lnSpc>
                <a:spcPts val="2600"/>
              </a:lnSpc>
              <a:spcBef>
                <a:spcPts val="600"/>
              </a:spcBef>
              <a:spcAft>
                <a:spcPts val="6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Logo&#10;&#10;Description automatically generated">
            <a:extLst>
              <a:ext uri="{FF2B5EF4-FFF2-40B4-BE49-F238E27FC236}">
                <a16:creationId xmlns:a16="http://schemas.microsoft.com/office/drawing/2014/main" id="{12EEB5A9-D636-4EEA-B6EC-08A13874C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 y="6350008"/>
            <a:ext cx="1391910" cy="507676"/>
          </a:xfrm>
          <a:prstGeom prst="rect">
            <a:avLst/>
          </a:prstGeom>
        </p:spPr>
      </p:pic>
      <p:sp>
        <p:nvSpPr>
          <p:cNvPr id="15" name="TextBox 14">
            <a:extLst>
              <a:ext uri="{FF2B5EF4-FFF2-40B4-BE49-F238E27FC236}">
                <a16:creationId xmlns:a16="http://schemas.microsoft.com/office/drawing/2014/main" id="{D24F8E16-E3A6-40C5-BFAE-27C84F248D7E}"/>
              </a:ext>
            </a:extLst>
          </p:cNvPr>
          <p:cNvSpPr txBox="1"/>
          <p:nvPr/>
        </p:nvSpPr>
        <p:spPr>
          <a:xfrm>
            <a:off x="3098061" y="900885"/>
            <a:ext cx="8681060" cy="7206012"/>
          </a:xfrm>
          <a:prstGeom prst="rect">
            <a:avLst/>
          </a:prstGeom>
          <a:noFill/>
        </p:spPr>
        <p:txBody>
          <a:bodyPr wrap="square">
            <a:spAutoFit/>
          </a:bodyPr>
          <a:lstStyle/>
          <a:p>
            <a:pPr>
              <a:lnSpc>
                <a:spcPts val="26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The hurdles that quitters face and the pitfalls smokers fear, tend to be the ones that do cause the relapse </a:t>
            </a:r>
          </a:p>
          <a:p>
            <a:pPr marL="285750" indent="-285750">
              <a:lnSpc>
                <a:spcPts val="26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Stress</a:t>
            </a:r>
            <a:r>
              <a:rPr lang="en-US" sz="1400" dirty="0">
                <a:latin typeface="Open Sans" panose="020B0606030504020204" pitchFamily="34" charset="0"/>
                <a:ea typeface="Open Sans" panose="020B0606030504020204" pitchFamily="34" charset="0"/>
                <a:cs typeface="Open Sans" panose="020B0606030504020204" pitchFamily="34" charset="0"/>
              </a:rPr>
              <a:t> – day-to-day or major event</a:t>
            </a:r>
          </a:p>
          <a:p>
            <a:pPr marL="285750" indent="-285750">
              <a:lnSpc>
                <a:spcPts val="26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Boredom </a:t>
            </a:r>
            <a:r>
              <a:rPr lang="en-US" sz="1400" dirty="0">
                <a:latin typeface="Open Sans" panose="020B0606030504020204" pitchFamily="34" charset="0"/>
                <a:ea typeface="Open Sans" panose="020B0606030504020204" pitchFamily="34" charset="0"/>
                <a:cs typeface="Open Sans" panose="020B0606030504020204" pitchFamily="34" charset="0"/>
              </a:rPr>
              <a:t>– particularly an issue during lockdown</a:t>
            </a:r>
          </a:p>
          <a:p>
            <a:pPr marL="285750" indent="-285750">
              <a:lnSpc>
                <a:spcPts val="23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Mood </a:t>
            </a:r>
            <a:r>
              <a:rPr lang="en-US" sz="1400" dirty="0">
                <a:latin typeface="Open Sans" panose="020B0606030504020204" pitchFamily="34" charset="0"/>
                <a:ea typeface="Open Sans" panose="020B0606030504020204" pitchFamily="34" charset="0"/>
                <a:cs typeface="Open Sans" panose="020B0606030504020204" pitchFamily="34" charset="0"/>
              </a:rPr>
              <a:t>swings / being grumpy…linked to stress</a:t>
            </a:r>
          </a:p>
          <a:p>
            <a:pPr marL="285750" indent="-285750">
              <a:lnSpc>
                <a:spcPts val="23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Feeling ill</a:t>
            </a:r>
            <a:r>
              <a:rPr lang="en-US" sz="1400" dirty="0">
                <a:latin typeface="Open Sans" panose="020B0606030504020204" pitchFamily="34" charset="0"/>
                <a:ea typeface="Open Sans" panose="020B0606030504020204" pitchFamily="34" charset="0"/>
                <a:cs typeface="Open Sans" panose="020B0606030504020204" pitchFamily="34" charset="0"/>
              </a:rPr>
              <a:t> / feelings of nicotine withdrawal</a:t>
            </a:r>
          </a:p>
          <a:p>
            <a:pPr marL="285750" indent="-285750">
              <a:lnSpc>
                <a:spcPts val="23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Social situations </a:t>
            </a:r>
            <a:r>
              <a:rPr lang="en-US" sz="1400" dirty="0">
                <a:latin typeface="Open Sans" panose="020B0606030504020204" pitchFamily="34" charset="0"/>
                <a:ea typeface="Open Sans" panose="020B0606030504020204" pitchFamily="34" charset="0"/>
                <a:cs typeface="Open Sans" panose="020B0606030504020204" pitchFamily="34" charset="0"/>
              </a:rPr>
              <a:t>with </a:t>
            </a:r>
            <a:r>
              <a:rPr lang="en-US" sz="1400" b="1" dirty="0">
                <a:latin typeface="Open Sans" panose="020B0606030504020204" pitchFamily="34" charset="0"/>
                <a:ea typeface="Open Sans" panose="020B0606030504020204" pitchFamily="34" charset="0"/>
                <a:cs typeface="Open Sans" panose="020B0606030504020204" pitchFamily="34" charset="0"/>
              </a:rPr>
              <a:t>alcohol</a:t>
            </a:r>
            <a:r>
              <a:rPr lang="en-US" sz="1400" dirty="0">
                <a:latin typeface="Open Sans" panose="020B0606030504020204" pitchFamily="34" charset="0"/>
                <a:ea typeface="Open Sans" panose="020B0606030504020204" pitchFamily="34" charset="0"/>
                <a:cs typeface="Open Sans" panose="020B0606030504020204" pitchFamily="34" charset="0"/>
              </a:rPr>
              <a:t>, including going on holiday</a:t>
            </a:r>
          </a:p>
          <a:p>
            <a:pPr marL="285750" indent="-285750">
              <a:lnSpc>
                <a:spcPts val="23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Weight gain – </a:t>
            </a:r>
            <a:r>
              <a:rPr lang="en-US" sz="1400" dirty="0">
                <a:latin typeface="Open Sans" panose="020B0606030504020204" pitchFamily="34" charset="0"/>
                <a:ea typeface="Open Sans" panose="020B0606030504020204" pitchFamily="34" charset="0"/>
                <a:cs typeface="Open Sans" panose="020B0606030504020204" pitchFamily="34" charset="0"/>
              </a:rPr>
              <a:t>some make a conscious decision to start again</a:t>
            </a:r>
          </a:p>
          <a:p>
            <a:pPr marL="285750" indent="-285750">
              <a:lnSpc>
                <a:spcPts val="2300"/>
              </a:lnSpc>
              <a:spcBef>
                <a:spcPts val="600"/>
              </a:spcBef>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Giving in to temptation </a:t>
            </a:r>
            <a:r>
              <a:rPr lang="en-US" sz="1400" dirty="0">
                <a:latin typeface="Open Sans" panose="020B0606030504020204" pitchFamily="34" charset="0"/>
                <a:ea typeface="Open Sans" panose="020B0606030504020204" pitchFamily="34" charset="0"/>
                <a:cs typeface="Open Sans" panose="020B0606030504020204" pitchFamily="34" charset="0"/>
              </a:rPr>
              <a:t>– without a specific prompt</a:t>
            </a:r>
          </a:p>
          <a:p>
            <a:pPr>
              <a:lnSpc>
                <a:spcPct val="1500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The words ‘</a:t>
            </a:r>
            <a:r>
              <a:rPr lang="en-US" sz="1400" b="1" i="1" dirty="0">
                <a:latin typeface="Open Sans" panose="020B0606030504020204" pitchFamily="34" charset="0"/>
                <a:ea typeface="Open Sans" panose="020B0606030504020204" pitchFamily="34" charset="0"/>
                <a:cs typeface="Open Sans" panose="020B0606030504020204" pitchFamily="34" charset="0"/>
              </a:rPr>
              <a:t>disappointed</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i="1" dirty="0">
                <a:latin typeface="Open Sans" panose="020B0606030504020204" pitchFamily="34" charset="0"/>
                <a:ea typeface="Open Sans" panose="020B0606030504020204" pitchFamily="34" charset="0"/>
                <a:cs typeface="Open Sans" panose="020B0606030504020204" pitchFamily="34" charset="0"/>
              </a:rPr>
              <a:t>frustrated</a:t>
            </a:r>
            <a:r>
              <a:rPr lang="en-US" sz="1400" dirty="0">
                <a:latin typeface="Open Sans" panose="020B0606030504020204" pitchFamily="34" charset="0"/>
                <a:ea typeface="Open Sans" panose="020B0606030504020204" pitchFamily="34" charset="0"/>
                <a:cs typeface="Open Sans" panose="020B0606030504020204" pitchFamily="34" charset="0"/>
              </a:rPr>
              <a:t>’ and ‘</a:t>
            </a:r>
            <a:r>
              <a:rPr lang="en-US" sz="1400" b="1" i="1" dirty="0">
                <a:latin typeface="Open Sans" panose="020B0606030504020204" pitchFamily="34" charset="0"/>
                <a:ea typeface="Open Sans" panose="020B0606030504020204" pitchFamily="34" charset="0"/>
                <a:cs typeface="Open Sans" panose="020B0606030504020204" pitchFamily="34" charset="0"/>
              </a:rPr>
              <a:t>gutted</a:t>
            </a:r>
            <a:r>
              <a:rPr lang="en-US" sz="1400" dirty="0">
                <a:latin typeface="Open Sans" panose="020B0606030504020204" pitchFamily="34" charset="0"/>
                <a:ea typeface="Open Sans" panose="020B0606030504020204" pitchFamily="34" charset="0"/>
                <a:cs typeface="Open Sans" panose="020B0606030504020204" pitchFamily="34" charset="0"/>
              </a:rPr>
              <a:t>’ are commonly used to describe feelings after a failed attempt to quit</a:t>
            </a:r>
          </a:p>
          <a:p>
            <a:pPr>
              <a:lnSpc>
                <a:spcPct val="1500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Some </a:t>
            </a:r>
            <a:r>
              <a:rPr lang="en-US" sz="1400" b="1" dirty="0">
                <a:latin typeface="Open Sans" panose="020B0606030504020204" pitchFamily="34" charset="0"/>
                <a:ea typeface="Open Sans" panose="020B0606030504020204" pitchFamily="34" charset="0"/>
                <a:cs typeface="Open Sans" panose="020B0606030504020204" pitchFamily="34" charset="0"/>
              </a:rPr>
              <a:t>lose hope </a:t>
            </a:r>
            <a:r>
              <a:rPr lang="en-US" sz="1400" dirty="0">
                <a:latin typeface="Open Sans" panose="020B0606030504020204" pitchFamily="34" charset="0"/>
                <a:ea typeface="Open Sans" panose="020B0606030504020204" pitchFamily="34" charset="0"/>
                <a:cs typeface="Open Sans" panose="020B0606030504020204" pitchFamily="34" charset="0"/>
              </a:rPr>
              <a:t>and think they will never be able to quit</a:t>
            </a:r>
          </a:p>
          <a:p>
            <a:pPr>
              <a:lnSpc>
                <a:spcPts val="23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Many </a:t>
            </a:r>
            <a:r>
              <a:rPr lang="en-US" sz="1400" b="1" dirty="0">
                <a:latin typeface="Open Sans" panose="020B0606030504020204" pitchFamily="34" charset="0"/>
                <a:ea typeface="Open Sans" panose="020B0606030504020204" pitchFamily="34" charset="0"/>
                <a:cs typeface="Open Sans" panose="020B0606030504020204" pitchFamily="34" charset="0"/>
              </a:rPr>
              <a:t>say they feel happier when they are smoking </a:t>
            </a:r>
            <a:r>
              <a:rPr lang="en-US" sz="1400" dirty="0">
                <a:latin typeface="Open Sans" panose="020B0606030504020204" pitchFamily="34" charset="0"/>
                <a:ea typeface="Open Sans" panose="020B0606030504020204" pitchFamily="34" charset="0"/>
                <a:cs typeface="Open Sans" panose="020B0606030504020204" pitchFamily="34" charset="0"/>
              </a:rPr>
              <a:t>– in sharp contrast to the mood when quitting</a:t>
            </a:r>
          </a:p>
          <a:p>
            <a:pPr>
              <a:lnSpc>
                <a:spcPts val="23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Some are </a:t>
            </a:r>
            <a:r>
              <a:rPr lang="en-US" sz="1400" b="1" dirty="0">
                <a:latin typeface="Open Sans" panose="020B0606030504020204" pitchFamily="34" charset="0"/>
                <a:ea typeface="Open Sans" panose="020B0606030504020204" pitchFamily="34" charset="0"/>
                <a:cs typeface="Open Sans" panose="020B0606030504020204" pitchFamily="34" charset="0"/>
              </a:rPr>
              <a:t>not sure they want to try again</a:t>
            </a:r>
          </a:p>
          <a:p>
            <a:pPr>
              <a:lnSpc>
                <a:spcPts val="2300"/>
              </a:lnSpc>
              <a:spcBef>
                <a:spcPts val="600"/>
              </a:spcBef>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nSpc>
                <a:spcPts val="2300"/>
              </a:lnSpc>
              <a:spcBef>
                <a:spcPts val="600"/>
              </a:spcBef>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300"/>
              </a:lnSpc>
              <a:spcBef>
                <a:spcPts val="600"/>
              </a:spcBef>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600"/>
              </a:lnSpc>
              <a:spcBef>
                <a:spcPts val="600"/>
              </a:spcBef>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600"/>
              </a:lnSpc>
              <a:spcBef>
                <a:spcPts val="600"/>
              </a:spcBef>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A black and white sign&#10;&#10;Description automatically generated with low confidence">
            <a:extLst>
              <a:ext uri="{FF2B5EF4-FFF2-40B4-BE49-F238E27FC236}">
                <a16:creationId xmlns:a16="http://schemas.microsoft.com/office/drawing/2014/main" id="{54649C5C-266D-C494-A813-E288DA9F1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9" y="6373601"/>
            <a:ext cx="1371600" cy="500268"/>
          </a:xfrm>
          <a:prstGeom prst="rect">
            <a:avLst/>
          </a:prstGeom>
        </p:spPr>
      </p:pic>
      <p:pic>
        <p:nvPicPr>
          <p:cNvPr id="24" name="Picture 4" descr="No smoking sign isolated on white with clipping path A no smoking sign isolated on white with clipping path quit smoking stock pictures, royalty-free photos &amp; images">
            <a:extLst>
              <a:ext uri="{FF2B5EF4-FFF2-40B4-BE49-F238E27FC236}">
                <a16:creationId xmlns:a16="http://schemas.microsoft.com/office/drawing/2014/main" id="{85A59E54-D277-E2E4-E319-D7EA56144430}"/>
              </a:ext>
            </a:extLst>
          </p:cNvPr>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588" t="7652" r="5194" b="6611"/>
          <a:stretch/>
        </p:blipFill>
        <p:spPr bwMode="auto">
          <a:xfrm>
            <a:off x="264365" y="2604052"/>
            <a:ext cx="2350433" cy="22091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B0D25F2-BE84-387C-9D4B-C6853F2C23A3}"/>
              </a:ext>
            </a:extLst>
          </p:cNvPr>
          <p:cNvSpPr/>
          <p:nvPr/>
        </p:nvSpPr>
        <p:spPr>
          <a:xfrm>
            <a:off x="11909" y="-1"/>
            <a:ext cx="2763029" cy="685800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A33BD065-2DFE-49D0-BC0F-7AEA53E426B8}"/>
              </a:ext>
            </a:extLst>
          </p:cNvPr>
          <p:cNvGrpSpPr/>
          <p:nvPr/>
        </p:nvGrpSpPr>
        <p:grpSpPr>
          <a:xfrm>
            <a:off x="0" y="478175"/>
            <a:ext cx="5609640" cy="361637"/>
            <a:chOff x="0" y="478175"/>
            <a:chExt cx="5609640" cy="361637"/>
          </a:xfrm>
        </p:grpSpPr>
        <p:sp>
          <p:nvSpPr>
            <p:cNvPr id="20" name="TextBox 19">
              <a:extLst>
                <a:ext uri="{FF2B5EF4-FFF2-40B4-BE49-F238E27FC236}">
                  <a16:creationId xmlns:a16="http://schemas.microsoft.com/office/drawing/2014/main" id="{416DE1FA-9FF7-43C3-948B-45F1E8DA3C62}"/>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Relapsing - the causes</a:t>
              </a:r>
              <a:endParaRPr lang="en-GB" sz="1750" dirty="0"/>
            </a:p>
          </p:txBody>
        </p:sp>
        <p:sp>
          <p:nvSpPr>
            <p:cNvPr id="21" name="Flowchart: Connector 20">
              <a:extLst>
                <a:ext uri="{FF2B5EF4-FFF2-40B4-BE49-F238E27FC236}">
                  <a16:creationId xmlns:a16="http://schemas.microsoft.com/office/drawing/2014/main" id="{1D13DB82-7872-48B1-8644-BE2AC1A7DD07}"/>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A96F2CD0-6C96-4209-A889-478A92420B3A}"/>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a:extLst>
                <a:ext uri="{FF2B5EF4-FFF2-40B4-BE49-F238E27FC236}">
                  <a16:creationId xmlns:a16="http://schemas.microsoft.com/office/drawing/2014/main" id="{8A46A200-FEDF-4C42-833B-1E9F5B30F9BA}"/>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34771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ign&#10;&#10;Description automatically generated with low confidence">
            <a:extLst>
              <a:ext uri="{FF2B5EF4-FFF2-40B4-BE49-F238E27FC236}">
                <a16:creationId xmlns:a16="http://schemas.microsoft.com/office/drawing/2014/main" id="{AB3C15EC-C121-4CA0-BD31-49D62D3B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920" y="0"/>
            <a:ext cx="1371600" cy="500268"/>
          </a:xfrm>
          <a:prstGeom prst="rect">
            <a:avLst/>
          </a:prstGeom>
        </p:spPr>
      </p:pic>
      <p:pic>
        <p:nvPicPr>
          <p:cNvPr id="5" name="Picture 6" descr="Lung Cancer in Never Smokers is Genetically Different than Smoker&amp;amp;#39;s Tumors  | Moffitt">
            <a:extLst>
              <a:ext uri="{FF2B5EF4-FFF2-40B4-BE49-F238E27FC236}">
                <a16:creationId xmlns:a16="http://schemas.microsoft.com/office/drawing/2014/main" id="{B57E7AE2-FF33-4884-9551-256A250287AB}"/>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694"/>
          <a:stretch/>
        </p:blipFill>
        <p:spPr bwMode="auto">
          <a:xfrm>
            <a:off x="0" y="0"/>
            <a:ext cx="6906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35B824-9105-49DC-B049-303B98149E5B}"/>
              </a:ext>
            </a:extLst>
          </p:cNvPr>
          <p:cNvSpPr txBox="1"/>
          <p:nvPr/>
        </p:nvSpPr>
        <p:spPr>
          <a:xfrm>
            <a:off x="457200" y="4750101"/>
            <a:ext cx="11734800" cy="830997"/>
          </a:xfrm>
          <a:prstGeom prst="rect">
            <a:avLst/>
          </a:prstGeom>
          <a:solidFill>
            <a:schemeClr val="tx1"/>
          </a:solidFill>
        </p:spPr>
        <p:txBody>
          <a:bodyPr wrap="square" rtlCol="0">
            <a:spAutoFit/>
          </a:bodyPr>
          <a:lstStyle/>
          <a:p>
            <a:pPr algn="r"/>
            <a:r>
              <a:rPr lang="en-GB" sz="1600" b="1" dirty="0">
                <a:solidFill>
                  <a:schemeClr val="bg1"/>
                </a:solidFill>
                <a:effectLst/>
                <a:latin typeface="Open Sans" panose="020B0606030504020204" pitchFamily="34" charset="0"/>
                <a:ea typeface="Calibri" panose="020F0502020204030204" pitchFamily="34" charset="0"/>
              </a:rPr>
              <a:t>Insight into Smokers: Primary Research</a:t>
            </a:r>
            <a:endParaRPr lang="en-GB" sz="1600" b="1" dirty="0">
              <a:solidFill>
                <a:schemeClr val="bg1"/>
              </a:solidFill>
              <a:latin typeface="Open Sans" panose="020B0606030504020204" pitchFamily="34" charset="0"/>
            </a:endParaRPr>
          </a:p>
          <a:p>
            <a:pPr algn="r"/>
            <a:r>
              <a:rPr lang="en-GB" sz="3200" b="1" dirty="0">
                <a:solidFill>
                  <a:srgbClr val="0070C0"/>
                </a:solidFill>
                <a:effectLst/>
                <a:latin typeface="Open Sans" panose="020B0606030504020204" pitchFamily="34" charset="0"/>
                <a:ea typeface="Calibri" panose="020F0502020204030204" pitchFamily="34" charset="0"/>
              </a:rPr>
              <a:t>Quitting: Support Services </a:t>
            </a:r>
          </a:p>
        </p:txBody>
      </p:sp>
      <p:sp>
        <p:nvSpPr>
          <p:cNvPr id="2" name="Slide Number Placeholder 1">
            <a:extLst>
              <a:ext uri="{FF2B5EF4-FFF2-40B4-BE49-F238E27FC236}">
                <a16:creationId xmlns:a16="http://schemas.microsoft.com/office/drawing/2014/main" id="{027C5457-2222-495F-B815-0BF74751FF48}"/>
              </a:ext>
            </a:extLst>
          </p:cNvPr>
          <p:cNvSpPr>
            <a:spLocks noGrp="1"/>
          </p:cNvSpPr>
          <p:nvPr>
            <p:ph type="sldNum" sz="quarter" idx="12"/>
          </p:nvPr>
        </p:nvSpPr>
        <p:spPr/>
        <p:txBody>
          <a:bodyPr/>
          <a:lstStyle/>
          <a:p>
            <a:fld id="{DCA1C3DA-BD94-4CE0-8DF0-2352939305FA}" type="slidenum">
              <a:rPr lang="en-GB" smtClean="0"/>
              <a:t>15</a:t>
            </a:fld>
            <a:endParaRPr lang="en-GB" dirty="0"/>
          </a:p>
        </p:txBody>
      </p:sp>
    </p:spTree>
    <p:extLst>
      <p:ext uri="{BB962C8B-B14F-4D97-AF65-F5344CB8AC3E}">
        <p14:creationId xmlns:p14="http://schemas.microsoft.com/office/powerpoint/2010/main" val="403544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11646" y="934983"/>
            <a:ext cx="9083366" cy="4310257"/>
          </a:xfrm>
          <a:prstGeom prst="rect">
            <a:avLst/>
          </a:prstGeom>
        </p:spPr>
        <p:txBody>
          <a:bodyPr vert="horz" lIns="91440" tIns="45720" rIns="91440" bIns="45720" rtlCol="0">
            <a:noAutofit/>
          </a:bodyPr>
          <a:lstStyle/>
          <a:p>
            <a:pPr>
              <a:lnSpc>
                <a:spcPts val="1900"/>
              </a:lnSpc>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For most, looking for help is </a:t>
            </a:r>
            <a:r>
              <a:rPr lang="en-US" sz="1400" b="1" dirty="0">
                <a:latin typeface="Open Sans" panose="020B0606030504020204" pitchFamily="34" charset="0"/>
                <a:ea typeface="Open Sans" panose="020B0606030504020204" pitchFamily="34" charset="0"/>
                <a:cs typeface="Open Sans" panose="020B0606030504020204" pitchFamily="34" charset="0"/>
              </a:rPr>
              <a:t>not top of mind. </a:t>
            </a:r>
            <a:r>
              <a:rPr lang="en-US" sz="1400" dirty="0">
                <a:latin typeface="Open Sans" panose="020B0606030504020204" pitchFamily="34" charset="0"/>
                <a:ea typeface="Open Sans" panose="020B0606030504020204" pitchFamily="34" charset="0"/>
                <a:cs typeface="Open Sans" panose="020B0606030504020204" pitchFamily="34" charset="0"/>
              </a:rPr>
              <a:t>Very few sought support from smoking cessation services</a:t>
            </a:r>
          </a:p>
          <a:p>
            <a:pPr>
              <a:lnSpc>
                <a:spcPts val="1900"/>
              </a:lnSpc>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Some </a:t>
            </a:r>
            <a:r>
              <a:rPr lang="en-US" sz="1400" b="1" dirty="0">
                <a:latin typeface="Open Sans" panose="020B0606030504020204" pitchFamily="34" charset="0"/>
                <a:ea typeface="Open Sans" panose="020B0606030504020204" pitchFamily="34" charset="0"/>
                <a:cs typeface="Open Sans" panose="020B0606030504020204" pitchFamily="34" charset="0"/>
              </a:rPr>
              <a:t>reject out of hand</a:t>
            </a:r>
            <a:r>
              <a:rPr lang="en-US" sz="1400" dirty="0">
                <a:latin typeface="Open Sans" panose="020B0606030504020204" pitchFamily="34" charset="0"/>
                <a:ea typeface="Open Sans" panose="020B0606030504020204" pitchFamily="34" charset="0"/>
                <a:cs typeface="Open Sans" panose="020B0606030504020204" pitchFamily="34" charset="0"/>
              </a:rPr>
              <a:t>, often because they are ‘</a:t>
            </a:r>
            <a:r>
              <a:rPr lang="en-US" sz="1400" i="1" dirty="0">
                <a:latin typeface="Open Sans" panose="020B0606030504020204" pitchFamily="34" charset="0"/>
                <a:ea typeface="Open Sans" panose="020B0606030504020204" pitchFamily="34" charset="0"/>
                <a:cs typeface="Open Sans" panose="020B0606030504020204" pitchFamily="34" charset="0"/>
              </a:rPr>
              <a:t>not the sort of people that would do that</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a:lnSpc>
                <a:spcPts val="1900"/>
              </a:lnSpc>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For some, it’s about not wanting to </a:t>
            </a:r>
            <a:r>
              <a:rPr lang="en-US" sz="1400" b="1" dirty="0">
                <a:latin typeface="Open Sans" panose="020B0606030504020204" pitchFamily="34" charset="0"/>
                <a:ea typeface="Open Sans" panose="020B0606030504020204" pitchFamily="34" charset="0"/>
                <a:cs typeface="Open Sans" panose="020B0606030504020204" pitchFamily="34" charset="0"/>
              </a:rPr>
              <a:t>ask for help</a:t>
            </a:r>
            <a:r>
              <a:rPr lang="en-US" sz="1400" dirty="0">
                <a:latin typeface="Open Sans" panose="020B0606030504020204" pitchFamily="34" charset="0"/>
                <a:ea typeface="Open Sans" panose="020B0606030504020204" pitchFamily="34" charset="0"/>
                <a:cs typeface="Open Sans" panose="020B0606030504020204" pitchFamily="34" charset="0"/>
              </a:rPr>
              <a:t>; others feel it would be </a:t>
            </a:r>
            <a:r>
              <a:rPr lang="en-US" sz="1400" b="1" dirty="0">
                <a:latin typeface="Open Sans" panose="020B0606030504020204" pitchFamily="34" charset="0"/>
                <a:ea typeface="Open Sans" panose="020B0606030504020204" pitchFamily="34" charset="0"/>
                <a:cs typeface="Open Sans" panose="020B0606030504020204" pitchFamily="34" charset="0"/>
              </a:rPr>
              <a:t>extra pressure</a:t>
            </a:r>
            <a:r>
              <a:rPr lang="en-US" sz="1400" dirty="0">
                <a:latin typeface="Open Sans" panose="020B0606030504020204" pitchFamily="34" charset="0"/>
                <a:ea typeface="Open Sans" panose="020B0606030504020204" pitchFamily="34" charset="0"/>
                <a:cs typeface="Open Sans" panose="020B0606030504020204" pitchFamily="34" charset="0"/>
              </a:rPr>
              <a:t>; or a </a:t>
            </a:r>
            <a:r>
              <a:rPr lang="en-US" sz="1400" b="1" dirty="0">
                <a:latin typeface="Open Sans" panose="020B0606030504020204" pitchFamily="34" charset="0"/>
                <a:ea typeface="Open Sans" panose="020B0606030504020204" pitchFamily="34" charset="0"/>
                <a:cs typeface="Open Sans" panose="020B0606030504020204" pitchFamily="34" charset="0"/>
              </a:rPr>
              <a:t>reminder</a:t>
            </a:r>
            <a:r>
              <a:rPr lang="en-US" sz="1400" dirty="0">
                <a:latin typeface="Open Sans" panose="020B0606030504020204" pitchFamily="34" charset="0"/>
                <a:ea typeface="Open Sans" panose="020B0606030504020204" pitchFamily="34" charset="0"/>
                <a:cs typeface="Open Sans" panose="020B0606030504020204" pitchFamily="34" charset="0"/>
              </a:rPr>
              <a:t> of something they are trying to ignore / forget</a:t>
            </a:r>
          </a:p>
          <a:p>
            <a:pPr>
              <a:lnSpc>
                <a:spcPts val="1900"/>
              </a:lnSpc>
              <a:spcBef>
                <a:spcPts val="600"/>
              </a:spcBef>
              <a:spcAft>
                <a:spcPts val="6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Some feel engaging with a </a:t>
            </a:r>
            <a:r>
              <a:rPr lang="en-US" sz="1400" b="1" dirty="0">
                <a:effectLst/>
                <a:latin typeface="Open Sans" panose="020B0606030504020204" pitchFamily="34" charset="0"/>
                <a:ea typeface="Open Sans" panose="020B0606030504020204" pitchFamily="34" charset="0"/>
                <a:cs typeface="Open Sans" panose="020B0606030504020204" pitchFamily="34" charset="0"/>
              </a:rPr>
              <a:t>stranger</a:t>
            </a:r>
            <a:r>
              <a:rPr lang="en-US" sz="1400" dirty="0">
                <a:effectLst/>
                <a:latin typeface="Open Sans" panose="020B0606030504020204" pitchFamily="34" charset="0"/>
                <a:ea typeface="Open Sans" panose="020B0606030504020204" pitchFamily="34" charset="0"/>
                <a:cs typeface="Open Sans" panose="020B0606030504020204" pitchFamily="34" charset="0"/>
              </a:rPr>
              <a:t> might be unco</a:t>
            </a:r>
            <a:r>
              <a:rPr lang="en-US" sz="1400" dirty="0">
                <a:latin typeface="Open Sans" panose="020B0606030504020204" pitchFamily="34" charset="0"/>
                <a:ea typeface="Open Sans" panose="020B0606030504020204" pitchFamily="34" charset="0"/>
                <a:cs typeface="Open Sans" panose="020B0606030504020204" pitchFamily="34" charset="0"/>
              </a:rPr>
              <a:t>mfortable</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1900"/>
              </a:lnSpc>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Many don’t reject but are </a:t>
            </a:r>
            <a:r>
              <a:rPr lang="en-US" sz="1400" b="1" dirty="0">
                <a:latin typeface="Open Sans" panose="020B0606030504020204" pitchFamily="34" charset="0"/>
                <a:ea typeface="Open Sans" panose="020B0606030504020204" pitchFamily="34" charset="0"/>
                <a:cs typeface="Open Sans" panose="020B0606030504020204" pitchFamily="34" charset="0"/>
              </a:rPr>
              <a:t>uninterested</a:t>
            </a:r>
            <a:r>
              <a:rPr lang="en-US" sz="1400" dirty="0">
                <a:latin typeface="Open Sans" panose="020B0606030504020204" pitchFamily="34" charset="0"/>
                <a:ea typeface="Open Sans" panose="020B0606030504020204" pitchFamily="34" charset="0"/>
                <a:cs typeface="Open Sans" panose="020B0606030504020204" pitchFamily="34" charset="0"/>
              </a:rPr>
              <a:t>, but often not something they have thought about much or at all</a:t>
            </a:r>
          </a:p>
          <a:p>
            <a:pPr>
              <a:lnSpc>
                <a:spcPts val="1900"/>
              </a:lnSpc>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Some believe that services are no longer as accessible or affordable as they were in the past</a:t>
            </a:r>
          </a:p>
          <a:p>
            <a:pPr>
              <a:lnSpc>
                <a:spcPts val="2100"/>
              </a:lnSpc>
            </a:pPr>
            <a:r>
              <a:rPr lang="en-US" sz="1400" dirty="0">
                <a:latin typeface="Open Sans" panose="020B0606030504020204" pitchFamily="34" charset="0"/>
                <a:ea typeface="Open Sans" panose="020B0606030504020204" pitchFamily="34" charset="0"/>
                <a:cs typeface="Open Sans" panose="020B0606030504020204" pitchFamily="34" charset="0"/>
              </a:rPr>
              <a:t>Mixed experiences and stories regarding NRT</a:t>
            </a:r>
          </a:p>
          <a:p>
            <a:pPr>
              <a:lnSpc>
                <a:spcPts val="26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Notable numbers have an attitude that it’s all </a:t>
            </a:r>
            <a:r>
              <a:rPr lang="en-US" sz="1400" b="1" dirty="0">
                <a:latin typeface="Open Sans" panose="020B0606030504020204" pitchFamily="34" charset="0"/>
                <a:ea typeface="Open Sans" panose="020B0606030504020204" pitchFamily="34" charset="0"/>
                <a:cs typeface="Open Sans" panose="020B0606030504020204" pitchFamily="34" charset="0"/>
              </a:rPr>
              <a:t>down to the smoker personally </a:t>
            </a:r>
            <a:r>
              <a:rPr lang="en-US" sz="1400" dirty="0">
                <a:latin typeface="Open Sans" panose="020B0606030504020204" pitchFamily="34" charset="0"/>
                <a:ea typeface="Open Sans" panose="020B0606030504020204" pitchFamily="34" charset="0"/>
                <a:cs typeface="Open Sans" panose="020B0606030504020204" pitchFamily="34" charset="0"/>
              </a:rPr>
              <a:t>to quit – it’s about </a:t>
            </a:r>
            <a:r>
              <a:rPr lang="en-US" sz="1400" b="1" dirty="0">
                <a:latin typeface="Open Sans" panose="020B0606030504020204" pitchFamily="34" charset="0"/>
                <a:ea typeface="Open Sans" panose="020B0606030504020204" pitchFamily="34" charset="0"/>
                <a:cs typeface="Open Sans" panose="020B0606030504020204" pitchFamily="34" charset="0"/>
              </a:rPr>
              <a:t>willpower</a:t>
            </a:r>
            <a:r>
              <a:rPr lang="en-US" sz="1400" dirty="0">
                <a:latin typeface="Open Sans" panose="020B0606030504020204" pitchFamily="34" charset="0"/>
                <a:ea typeface="Open Sans" panose="020B0606030504020204" pitchFamily="34" charset="0"/>
                <a:cs typeface="Open Sans" panose="020B0606030504020204" pitchFamily="34" charset="0"/>
              </a:rPr>
              <a:t> and </a:t>
            </a:r>
            <a:r>
              <a:rPr lang="en-US" sz="1400" b="1" dirty="0">
                <a:latin typeface="Open Sans" panose="020B0606030504020204" pitchFamily="34" charset="0"/>
                <a:ea typeface="Open Sans" panose="020B0606030504020204" pitchFamily="34" charset="0"/>
                <a:cs typeface="Open Sans" panose="020B0606030504020204" pitchFamily="34" charset="0"/>
              </a:rPr>
              <a:t>determination</a:t>
            </a:r>
            <a:r>
              <a:rPr lang="en-US" sz="1400" dirty="0">
                <a:latin typeface="Open Sans" panose="020B0606030504020204" pitchFamily="34" charset="0"/>
                <a:ea typeface="Open Sans" panose="020B0606030504020204" pitchFamily="34" charset="0"/>
                <a:cs typeface="Open Sans" panose="020B0606030504020204" pitchFamily="34" charset="0"/>
              </a:rPr>
              <a:t>, and that without those in abundance, no support in the world will make any difference.  Comes back again to ‘being ready’</a:t>
            </a:r>
          </a:p>
          <a:p>
            <a:pPr>
              <a:lnSpc>
                <a:spcPts val="26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Many say they </a:t>
            </a:r>
            <a:r>
              <a:rPr lang="en-US" sz="1400" b="1" dirty="0">
                <a:latin typeface="Open Sans" panose="020B0606030504020204" pitchFamily="34" charset="0"/>
                <a:ea typeface="Open Sans" panose="020B0606030504020204" pitchFamily="34" charset="0"/>
                <a:cs typeface="Open Sans" panose="020B0606030504020204" pitchFamily="34" charset="0"/>
              </a:rPr>
              <a:t>would go it alone first </a:t>
            </a:r>
            <a:r>
              <a:rPr lang="en-US" sz="1400" dirty="0">
                <a:latin typeface="Open Sans" panose="020B0606030504020204" pitchFamily="34" charset="0"/>
                <a:ea typeface="Open Sans" panose="020B0606030504020204" pitchFamily="34" charset="0"/>
                <a:cs typeface="Open Sans" panose="020B0606030504020204" pitchFamily="34" charset="0"/>
              </a:rPr>
              <a:t>and see support as a possible plan B</a:t>
            </a: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2" y="6241818"/>
            <a:ext cx="1371600" cy="500268"/>
          </a:xfrm>
          <a:prstGeom prst="rect">
            <a:avLst/>
          </a:prstGeom>
        </p:spPr>
      </p:pic>
      <p:pic>
        <p:nvPicPr>
          <p:cNvPr id="1030" name="Picture 6" descr="Stop smoking - Hillingdon Council">
            <a:extLst>
              <a:ext uri="{FF2B5EF4-FFF2-40B4-BE49-F238E27FC236}">
                <a16:creationId xmlns:a16="http://schemas.microsoft.com/office/drawing/2014/main" id="{91034EC8-3B6A-4403-926A-9402D49BC9D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0924" t="330" r="29830" b="-330"/>
          <a:stretch/>
        </p:blipFill>
        <p:spPr bwMode="auto">
          <a:xfrm>
            <a:off x="9506661" y="0"/>
            <a:ext cx="2685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B7C2F14-2518-4C54-A084-3AA043AE4B5B}"/>
              </a:ext>
            </a:extLst>
          </p:cNvPr>
          <p:cNvSpPr/>
          <p:nvPr/>
        </p:nvSpPr>
        <p:spPr>
          <a:xfrm>
            <a:off x="9506660" y="3233"/>
            <a:ext cx="2685339"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Logo&#10;&#10;Description automatically generated">
            <a:extLst>
              <a:ext uri="{FF2B5EF4-FFF2-40B4-BE49-F238E27FC236}">
                <a16:creationId xmlns:a16="http://schemas.microsoft.com/office/drawing/2014/main" id="{3758724D-BAB5-4ADC-8280-D8C011201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273" y="11539"/>
            <a:ext cx="1391910" cy="507676"/>
          </a:xfrm>
          <a:prstGeom prst="rect">
            <a:avLst/>
          </a:prstGeom>
        </p:spPr>
      </p:pic>
      <p:grpSp>
        <p:nvGrpSpPr>
          <p:cNvPr id="12" name="Group 11">
            <a:extLst>
              <a:ext uri="{FF2B5EF4-FFF2-40B4-BE49-F238E27FC236}">
                <a16:creationId xmlns:a16="http://schemas.microsoft.com/office/drawing/2014/main" id="{C0C1AD79-A6D4-404C-9327-DFF8BA5A0A95}"/>
              </a:ext>
            </a:extLst>
          </p:cNvPr>
          <p:cNvGrpSpPr/>
          <p:nvPr/>
        </p:nvGrpSpPr>
        <p:grpSpPr>
          <a:xfrm>
            <a:off x="0" y="478175"/>
            <a:ext cx="5609640" cy="361637"/>
            <a:chOff x="0" y="478175"/>
            <a:chExt cx="5609640" cy="361637"/>
          </a:xfrm>
        </p:grpSpPr>
        <p:sp>
          <p:nvSpPr>
            <p:cNvPr id="15" name="TextBox 14">
              <a:extLst>
                <a:ext uri="{FF2B5EF4-FFF2-40B4-BE49-F238E27FC236}">
                  <a16:creationId xmlns:a16="http://schemas.microsoft.com/office/drawing/2014/main" id="{911FBDDD-9E60-4BE7-BB04-78E333883331}"/>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Attitudes to seeking help</a:t>
              </a:r>
              <a:endParaRPr lang="en-GB" sz="1750" dirty="0"/>
            </a:p>
          </p:txBody>
        </p:sp>
        <p:sp>
          <p:nvSpPr>
            <p:cNvPr id="16" name="Flowchart: Connector 15">
              <a:extLst>
                <a:ext uri="{FF2B5EF4-FFF2-40B4-BE49-F238E27FC236}">
                  <a16:creationId xmlns:a16="http://schemas.microsoft.com/office/drawing/2014/main" id="{50B1A229-F875-4682-8A52-3C3D3145C249}"/>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a:extLst>
                <a:ext uri="{FF2B5EF4-FFF2-40B4-BE49-F238E27FC236}">
                  <a16:creationId xmlns:a16="http://schemas.microsoft.com/office/drawing/2014/main" id="{7BF61FFE-4501-4C21-BE0A-4126643346F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a:extLst>
                <a:ext uri="{FF2B5EF4-FFF2-40B4-BE49-F238E27FC236}">
                  <a16:creationId xmlns:a16="http://schemas.microsoft.com/office/drawing/2014/main" id="{05275E51-6461-448F-A001-E676ED53CB15}"/>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A119C88-79F0-4F10-95D8-0C24DCF8785C}"/>
              </a:ext>
            </a:extLst>
          </p:cNvPr>
          <p:cNvSpPr txBox="1"/>
          <p:nvPr/>
        </p:nvSpPr>
        <p:spPr>
          <a:xfrm>
            <a:off x="211644" y="4125291"/>
            <a:ext cx="9083366" cy="1202083"/>
          </a:xfrm>
          <a:prstGeom prst="rect">
            <a:avLst/>
          </a:prstGeom>
        </p:spPr>
        <p:txBody>
          <a:bodyPr vert="horz" lIns="91440" tIns="45720" rIns="91440" bIns="45720" rtlCol="0">
            <a:noAutofit/>
          </a:bodyPr>
          <a:lstStyle/>
          <a:p>
            <a:pPr>
              <a:lnSpc>
                <a:spcPts val="2400"/>
              </a:lnSpc>
              <a:spcBef>
                <a:spcPts val="6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E738A4D-A8E6-02EC-C263-EFB883FDB127}"/>
              </a:ext>
            </a:extLst>
          </p:cNvPr>
          <p:cNvSpPr/>
          <p:nvPr/>
        </p:nvSpPr>
        <p:spPr>
          <a:xfrm>
            <a:off x="253184" y="5345391"/>
            <a:ext cx="8860671" cy="1202083"/>
          </a:xfrm>
          <a:prstGeom prst="rect">
            <a:avLst/>
          </a:prstGeom>
          <a:solidFill>
            <a:schemeClr val="accent5">
              <a:lumMod val="50000"/>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ctr"/>
          <a:lstStyle/>
          <a:p>
            <a:pPr defTabSz="877888">
              <a:lnSpc>
                <a:spcPts val="1800"/>
              </a:lnSpc>
              <a:spcBef>
                <a:spcPts val="300"/>
              </a:spcBef>
              <a:tabLst>
                <a:tab pos="7626350" algn="l"/>
                <a:tab pos="8069263" algn="l"/>
              </a:tabLst>
            </a:pP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don’t think any support groups would help me at all, there is only one person who can make me stop smoking and that's me. I don’t think I need to talk to anyone else who is going through the same thing as me...</a:t>
            </a:r>
          </a:p>
          <a:p>
            <a:pPr defTabSz="877888">
              <a:lnSpc>
                <a:spcPts val="1800"/>
              </a:lnSpc>
              <a:spcBef>
                <a:spcPts val="300"/>
              </a:spcBef>
              <a:tabLst>
                <a:tab pos="7626350" algn="l"/>
                <a:tab pos="8069263" algn="l"/>
              </a:tabLst>
            </a:pP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No-one else can stop smoking for me.”</a:t>
            </a:r>
          </a:p>
          <a:p>
            <a:pPr algn="r" defTabSz="877888">
              <a:lnSpc>
                <a:spcPts val="1800"/>
              </a:lnSpc>
              <a:spcBef>
                <a:spcPts val="300"/>
              </a:spcBef>
              <a:tabLst>
                <a:tab pos="7626350" algn="l"/>
                <a:tab pos="8069263" algn="l"/>
              </a:tabLst>
            </a:pPr>
            <a:r>
              <a:rPr lang="en-US" sz="1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Living below the poverty line, Male, North/Mids </a:t>
            </a: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312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2" y="6241818"/>
            <a:ext cx="1371600" cy="500268"/>
          </a:xfrm>
          <a:prstGeom prst="rect">
            <a:avLst/>
          </a:prstGeom>
        </p:spPr>
      </p:pic>
      <p:pic>
        <p:nvPicPr>
          <p:cNvPr id="1030" name="Picture 6" descr="Stop smoking - Hillingdon Council">
            <a:extLst>
              <a:ext uri="{FF2B5EF4-FFF2-40B4-BE49-F238E27FC236}">
                <a16:creationId xmlns:a16="http://schemas.microsoft.com/office/drawing/2014/main" id="{91034EC8-3B6A-4403-926A-9402D49BC9D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0924" t="330" r="29830" b="-330"/>
          <a:stretch/>
        </p:blipFill>
        <p:spPr bwMode="auto">
          <a:xfrm>
            <a:off x="9506661" y="0"/>
            <a:ext cx="2685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B7C2F14-2518-4C54-A084-3AA043AE4B5B}"/>
              </a:ext>
            </a:extLst>
          </p:cNvPr>
          <p:cNvSpPr/>
          <p:nvPr/>
        </p:nvSpPr>
        <p:spPr>
          <a:xfrm>
            <a:off x="9506660" y="3233"/>
            <a:ext cx="2685339"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Logo&#10;&#10;Description automatically generated">
            <a:extLst>
              <a:ext uri="{FF2B5EF4-FFF2-40B4-BE49-F238E27FC236}">
                <a16:creationId xmlns:a16="http://schemas.microsoft.com/office/drawing/2014/main" id="{3758724D-BAB5-4ADC-8280-D8C011201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273" y="1600"/>
            <a:ext cx="1391910" cy="507676"/>
          </a:xfrm>
          <a:prstGeom prst="rect">
            <a:avLst/>
          </a:prstGeom>
        </p:spPr>
      </p:pic>
      <p:grpSp>
        <p:nvGrpSpPr>
          <p:cNvPr id="12" name="Group 11">
            <a:extLst>
              <a:ext uri="{FF2B5EF4-FFF2-40B4-BE49-F238E27FC236}">
                <a16:creationId xmlns:a16="http://schemas.microsoft.com/office/drawing/2014/main" id="{C0C1AD79-A6D4-404C-9327-DFF8BA5A0A95}"/>
              </a:ext>
            </a:extLst>
          </p:cNvPr>
          <p:cNvGrpSpPr/>
          <p:nvPr/>
        </p:nvGrpSpPr>
        <p:grpSpPr>
          <a:xfrm>
            <a:off x="0" y="478175"/>
            <a:ext cx="5609640" cy="361637"/>
            <a:chOff x="0" y="478175"/>
            <a:chExt cx="5609640" cy="361637"/>
          </a:xfrm>
        </p:grpSpPr>
        <p:sp>
          <p:nvSpPr>
            <p:cNvPr id="15" name="TextBox 14">
              <a:extLst>
                <a:ext uri="{FF2B5EF4-FFF2-40B4-BE49-F238E27FC236}">
                  <a16:creationId xmlns:a16="http://schemas.microsoft.com/office/drawing/2014/main" id="{911FBDDD-9E60-4BE7-BB04-78E333883331}"/>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Awareness of support services</a:t>
              </a:r>
              <a:endParaRPr lang="en-GB" sz="1750" dirty="0"/>
            </a:p>
          </p:txBody>
        </p:sp>
        <p:sp>
          <p:nvSpPr>
            <p:cNvPr id="16" name="Flowchart: Connector 15">
              <a:extLst>
                <a:ext uri="{FF2B5EF4-FFF2-40B4-BE49-F238E27FC236}">
                  <a16:creationId xmlns:a16="http://schemas.microsoft.com/office/drawing/2014/main" id="{50B1A229-F875-4682-8A52-3C3D3145C249}"/>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a:extLst>
                <a:ext uri="{FF2B5EF4-FFF2-40B4-BE49-F238E27FC236}">
                  <a16:creationId xmlns:a16="http://schemas.microsoft.com/office/drawing/2014/main" id="{7BF61FFE-4501-4C21-BE0A-4126643346F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a:extLst>
                <a:ext uri="{FF2B5EF4-FFF2-40B4-BE49-F238E27FC236}">
                  <a16:creationId xmlns:a16="http://schemas.microsoft.com/office/drawing/2014/main" id="{05275E51-6461-448F-A001-E676ED53CB15}"/>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A119C88-79F0-4F10-95D8-0C24DCF8785C}"/>
              </a:ext>
            </a:extLst>
          </p:cNvPr>
          <p:cNvSpPr txBox="1"/>
          <p:nvPr/>
        </p:nvSpPr>
        <p:spPr>
          <a:xfrm>
            <a:off x="152418" y="937293"/>
            <a:ext cx="9011902" cy="5554659"/>
          </a:xfrm>
          <a:prstGeom prst="rect">
            <a:avLst/>
          </a:prstGeom>
        </p:spPr>
        <p:txBody>
          <a:bodyPr vert="horz" lIns="91440" tIns="45720" rIns="91440" bIns="45720" rtlCol="0">
            <a:noAutofit/>
          </a:bodyPr>
          <a:lstStyle/>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Most mention </a:t>
            </a:r>
            <a:r>
              <a:rPr lang="en-US" sz="1600" b="1" dirty="0">
                <a:latin typeface="Open Sans" panose="020B0606030504020204" pitchFamily="34" charset="0"/>
                <a:ea typeface="Open Sans" panose="020B0606030504020204" pitchFamily="34" charset="0"/>
                <a:cs typeface="Open Sans" panose="020B0606030504020204" pitchFamily="34" charset="0"/>
              </a:rPr>
              <a:t>GP</a:t>
            </a:r>
            <a:r>
              <a:rPr lang="en-US" sz="1600" dirty="0">
                <a:latin typeface="Open Sans" panose="020B0606030504020204" pitchFamily="34" charset="0"/>
                <a:ea typeface="Open Sans" panose="020B0606030504020204" pitchFamily="34" charset="0"/>
                <a:cs typeface="Open Sans" panose="020B0606030504020204" pitchFamily="34" charset="0"/>
              </a:rPr>
              <a:t> as first potential port of call, though some do have negative perceptions of GP attitudes…can be seen as condescending, nagging, blaming all ailments on smoking</a:t>
            </a:r>
          </a:p>
          <a:p>
            <a:pPr>
              <a:lnSpc>
                <a:spcPts val="2900"/>
              </a:lnSpc>
              <a:spcBef>
                <a:spcPts val="400"/>
              </a:spcBef>
              <a:spcAft>
                <a:spcPts val="400"/>
              </a:spcAft>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Some question whether it’s a good use of precious GP time to be dealing with this issue</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Local </a:t>
            </a:r>
            <a:r>
              <a:rPr lang="en-US" sz="1600" b="1" dirty="0">
                <a:latin typeface="Open Sans" panose="020B0606030504020204" pitchFamily="34" charset="0"/>
                <a:ea typeface="Open Sans" panose="020B0606030504020204" pitchFamily="34" charset="0"/>
                <a:cs typeface="Open Sans" panose="020B0606030504020204" pitchFamily="34" charset="0"/>
              </a:rPr>
              <a:t>pharmacist</a:t>
            </a:r>
            <a:r>
              <a:rPr lang="en-US" sz="1600" dirty="0">
                <a:latin typeface="Open Sans" panose="020B0606030504020204" pitchFamily="34" charset="0"/>
                <a:ea typeface="Open Sans" panose="020B0606030504020204" pitchFamily="34" charset="0"/>
                <a:cs typeface="Open Sans" panose="020B0606030504020204" pitchFamily="34" charset="0"/>
              </a:rPr>
              <a:t> also seen as an option and fewer negative comments compared to GPs</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Both GP and pharmacist linked to dispensing NRT and are generally seen as </a:t>
            </a:r>
            <a:r>
              <a:rPr lang="en-US" sz="1600" b="1" dirty="0">
                <a:latin typeface="Open Sans" panose="020B0606030504020204" pitchFamily="34" charset="0"/>
                <a:ea typeface="Open Sans" panose="020B0606030504020204" pitchFamily="34" charset="0"/>
                <a:cs typeface="Open Sans" panose="020B0606030504020204" pitchFamily="34" charset="0"/>
              </a:rPr>
              <a:t>credible and reliable sources</a:t>
            </a:r>
            <a:r>
              <a:rPr lang="en-US" sz="1600" dirty="0">
                <a:latin typeface="Open Sans" panose="020B0606030504020204" pitchFamily="34" charset="0"/>
                <a:ea typeface="Open Sans" panose="020B0606030504020204" pitchFamily="34" charset="0"/>
                <a:cs typeface="Open Sans" panose="020B0606030504020204" pitchFamily="34" charset="0"/>
              </a:rPr>
              <a:t> of advice and information</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Several recall Quit Smoking posters advertising Stop Smoking programmes in local chemists, GP surgeries, some supermarkets. Most remember seeing something, somewhere…</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Some recall of college-based services amongst NEETS</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Few mention ‘NHS’ Stop Smoking options</a:t>
            </a:r>
          </a:p>
          <a:p>
            <a:pPr>
              <a:lnSpc>
                <a:spcPts val="2900"/>
              </a:lnSpc>
              <a:spcBef>
                <a:spcPts val="400"/>
              </a:spcBef>
              <a:spcAft>
                <a:spcPts val="400"/>
              </a:spcAft>
            </a:pPr>
            <a:r>
              <a:rPr lang="en-US" sz="1600" dirty="0">
                <a:latin typeface="Open Sans" panose="020B0606030504020204" pitchFamily="34" charset="0"/>
                <a:ea typeface="Open Sans" panose="020B0606030504020204" pitchFamily="34" charset="0"/>
                <a:cs typeface="Open Sans" panose="020B0606030504020204" pitchFamily="34" charset="0"/>
              </a:rPr>
              <a:t>General </a:t>
            </a:r>
            <a:r>
              <a:rPr lang="en-US" sz="1600" b="1" dirty="0">
                <a:latin typeface="Open Sans" panose="020B0606030504020204" pitchFamily="34" charset="0"/>
                <a:ea typeface="Open Sans" panose="020B0606030504020204" pitchFamily="34" charset="0"/>
                <a:cs typeface="Open Sans" panose="020B0606030504020204" pitchFamily="34" charset="0"/>
              </a:rPr>
              <a:t>lack of knowledge</a:t>
            </a:r>
            <a:r>
              <a:rPr lang="en-US" sz="1600" dirty="0">
                <a:latin typeface="Open Sans" panose="020B0606030504020204" pitchFamily="34" charset="0"/>
                <a:ea typeface="Open Sans" panose="020B0606030504020204" pitchFamily="34" charset="0"/>
                <a:cs typeface="Open Sans" panose="020B0606030504020204" pitchFamily="34" charset="0"/>
              </a:rPr>
              <a:t> about what various options actually entail. Talk of programmes, NRT, free vapes, counselling groups</a:t>
            </a:r>
          </a:p>
          <a:p>
            <a:pPr>
              <a:lnSpc>
                <a:spcPts val="2900"/>
              </a:lnSpc>
              <a:spcBef>
                <a:spcPts val="400"/>
              </a:spcBef>
              <a:spcAft>
                <a:spcPts val="400"/>
              </a:spcAft>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nSpc>
                <a:spcPts val="2900"/>
              </a:lnSpc>
              <a:spcBef>
                <a:spcPts val="400"/>
              </a:spcBef>
              <a:spcAft>
                <a:spcPts val="400"/>
              </a:spcAft>
            </a:pPr>
            <a:r>
              <a:rPr lang="en-US" sz="1600" b="1" dirty="0">
                <a:latin typeface="Open Sans" panose="020B0606030504020204" pitchFamily="34" charset="0"/>
                <a:ea typeface="Open Sans" panose="020B0606030504020204" pitchFamily="34" charset="0"/>
                <a:cs typeface="Open Sans" panose="020B0606030504020204" pitchFamily="34" charset="0"/>
              </a:rPr>
              <a:t>		</a:t>
            </a:r>
          </a:p>
          <a:p>
            <a:pPr>
              <a:lnSpc>
                <a:spcPts val="2900"/>
              </a:lnSpc>
              <a:spcBef>
                <a:spcPts val="400"/>
              </a:spcBef>
              <a:spcAft>
                <a:spcPts val="400"/>
              </a:spcAft>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just">
              <a:lnSpc>
                <a:spcPts val="2900"/>
              </a:lnSpc>
              <a:spcBef>
                <a:spcPts val="400"/>
              </a:spcBef>
              <a:spcAft>
                <a:spcPts val="4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165696F-7C7D-41C5-B6B5-E2E05EB670E8}"/>
              </a:ext>
            </a:extLst>
          </p:cNvPr>
          <p:cNvSpPr>
            <a:spLocks noGrp="1"/>
          </p:cNvSpPr>
          <p:nvPr>
            <p:ph type="sldNum" sz="quarter" idx="12"/>
          </p:nvPr>
        </p:nvSpPr>
        <p:spPr/>
        <p:txBody>
          <a:bodyPr/>
          <a:lstStyle/>
          <a:p>
            <a:fld id="{DCA1C3DA-BD94-4CE0-8DF0-2352939305FA}" type="slidenum">
              <a:rPr lang="en-GB" smtClean="0"/>
              <a:t>17</a:t>
            </a:fld>
            <a:endParaRPr lang="en-GB" dirty="0"/>
          </a:p>
        </p:txBody>
      </p:sp>
      <p:sp>
        <p:nvSpPr>
          <p:cNvPr id="13" name="TextBox 12">
            <a:extLst>
              <a:ext uri="{FF2B5EF4-FFF2-40B4-BE49-F238E27FC236}">
                <a16:creationId xmlns:a16="http://schemas.microsoft.com/office/drawing/2014/main" id="{6D8A585E-8435-48B0-859E-386CBE834172}"/>
              </a:ext>
            </a:extLst>
          </p:cNvPr>
          <p:cNvSpPr txBox="1"/>
          <p:nvPr/>
        </p:nvSpPr>
        <p:spPr>
          <a:xfrm>
            <a:off x="152417" y="1747721"/>
            <a:ext cx="8926857" cy="551818"/>
          </a:xfrm>
          <a:prstGeom prst="rect">
            <a:avLst/>
          </a:prstGeom>
          <a:solidFill>
            <a:srgbClr val="31D7ED">
              <a:alpha val="36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ts val="1900"/>
              </a:lnSpc>
            </a:pPr>
            <a:r>
              <a:rPr lang="en-GB" dirty="0"/>
              <a:t>'I think they do exaggerate though.’</a:t>
            </a:r>
          </a:p>
          <a:p>
            <a:pPr algn="r">
              <a:lnSpc>
                <a:spcPts val="1900"/>
              </a:lnSpc>
            </a:pPr>
            <a:r>
              <a:rPr lang="en-US" sz="1000" b="1" dirty="0"/>
              <a:t>Recently diagnosed with COPD, LGBTQ smoker, Female, 50, Midlands</a:t>
            </a:r>
          </a:p>
        </p:txBody>
      </p:sp>
    </p:spTree>
    <p:extLst>
      <p:ext uri="{BB962C8B-B14F-4D97-AF65-F5344CB8AC3E}">
        <p14:creationId xmlns:p14="http://schemas.microsoft.com/office/powerpoint/2010/main" val="352026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82" y="6241818"/>
            <a:ext cx="1371600" cy="500268"/>
          </a:xfrm>
          <a:prstGeom prst="rect">
            <a:avLst/>
          </a:prstGeom>
        </p:spPr>
      </p:pic>
      <p:pic>
        <p:nvPicPr>
          <p:cNvPr id="1030" name="Picture 6" descr="Stop smoking - Hillingdon Council">
            <a:extLst>
              <a:ext uri="{FF2B5EF4-FFF2-40B4-BE49-F238E27FC236}">
                <a16:creationId xmlns:a16="http://schemas.microsoft.com/office/drawing/2014/main" id="{91034EC8-3B6A-4403-926A-9402D49BC9D7}"/>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0924" t="330" r="29830" b="-330"/>
          <a:stretch/>
        </p:blipFill>
        <p:spPr bwMode="auto">
          <a:xfrm>
            <a:off x="9506661" y="0"/>
            <a:ext cx="2685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B7C2F14-2518-4C54-A084-3AA043AE4B5B}"/>
              </a:ext>
            </a:extLst>
          </p:cNvPr>
          <p:cNvSpPr/>
          <p:nvPr/>
        </p:nvSpPr>
        <p:spPr>
          <a:xfrm>
            <a:off x="9506660" y="3233"/>
            <a:ext cx="2685339"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Logo&#10;&#10;Description automatically generated">
            <a:extLst>
              <a:ext uri="{FF2B5EF4-FFF2-40B4-BE49-F238E27FC236}">
                <a16:creationId xmlns:a16="http://schemas.microsoft.com/office/drawing/2014/main" id="{3758724D-BAB5-4ADC-8280-D8C011201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9731" y="19010"/>
            <a:ext cx="1391910" cy="507676"/>
          </a:xfrm>
          <a:prstGeom prst="rect">
            <a:avLst/>
          </a:prstGeom>
        </p:spPr>
      </p:pic>
      <p:grpSp>
        <p:nvGrpSpPr>
          <p:cNvPr id="12" name="Group 11">
            <a:extLst>
              <a:ext uri="{FF2B5EF4-FFF2-40B4-BE49-F238E27FC236}">
                <a16:creationId xmlns:a16="http://schemas.microsoft.com/office/drawing/2014/main" id="{C0C1AD79-A6D4-404C-9327-DFF8BA5A0A95}"/>
              </a:ext>
            </a:extLst>
          </p:cNvPr>
          <p:cNvGrpSpPr/>
          <p:nvPr/>
        </p:nvGrpSpPr>
        <p:grpSpPr>
          <a:xfrm>
            <a:off x="0" y="478175"/>
            <a:ext cx="5609640" cy="361637"/>
            <a:chOff x="0" y="478175"/>
            <a:chExt cx="5609640" cy="361637"/>
          </a:xfrm>
        </p:grpSpPr>
        <p:sp>
          <p:nvSpPr>
            <p:cNvPr id="15" name="TextBox 14">
              <a:extLst>
                <a:ext uri="{FF2B5EF4-FFF2-40B4-BE49-F238E27FC236}">
                  <a16:creationId xmlns:a16="http://schemas.microsoft.com/office/drawing/2014/main" id="{911FBDDD-9E60-4BE7-BB04-78E333883331}"/>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Preferences for support</a:t>
              </a:r>
              <a:endParaRPr lang="en-GB" sz="1750" dirty="0"/>
            </a:p>
          </p:txBody>
        </p:sp>
        <p:sp>
          <p:nvSpPr>
            <p:cNvPr id="16" name="Flowchart: Connector 15">
              <a:extLst>
                <a:ext uri="{FF2B5EF4-FFF2-40B4-BE49-F238E27FC236}">
                  <a16:creationId xmlns:a16="http://schemas.microsoft.com/office/drawing/2014/main" id="{50B1A229-F875-4682-8A52-3C3D3145C249}"/>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a:extLst>
                <a:ext uri="{FF2B5EF4-FFF2-40B4-BE49-F238E27FC236}">
                  <a16:creationId xmlns:a16="http://schemas.microsoft.com/office/drawing/2014/main" id="{7BF61FFE-4501-4C21-BE0A-4126643346F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a:extLst>
                <a:ext uri="{FF2B5EF4-FFF2-40B4-BE49-F238E27FC236}">
                  <a16:creationId xmlns:a16="http://schemas.microsoft.com/office/drawing/2014/main" id="{05275E51-6461-448F-A001-E676ED53CB15}"/>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A119C88-79F0-4F10-95D8-0C24DCF8785C}"/>
              </a:ext>
            </a:extLst>
          </p:cNvPr>
          <p:cNvSpPr txBox="1"/>
          <p:nvPr/>
        </p:nvSpPr>
        <p:spPr>
          <a:xfrm>
            <a:off x="85995" y="920711"/>
            <a:ext cx="9420663" cy="3075205"/>
          </a:xfrm>
          <a:prstGeom prst="rect">
            <a:avLst/>
          </a:prstGeom>
        </p:spPr>
        <p:txBody>
          <a:bodyPr vert="horz" lIns="91440" tIns="45720" rIns="91440" bIns="45720" rtlCol="0">
            <a:noAutofit/>
          </a:bodyPr>
          <a:lstStyle/>
          <a:p>
            <a:pPr>
              <a:lnSpc>
                <a:spcPts val="2300"/>
              </a:lnSpc>
              <a:spcBef>
                <a:spcPts val="400"/>
              </a:spcBef>
              <a:spcAft>
                <a:spcPts val="400"/>
              </a:spcAft>
            </a:pPr>
            <a:r>
              <a:rPr lang="en-US" sz="1500" dirty="0">
                <a:latin typeface="Open Sans" panose="020B0606030504020204" pitchFamily="34" charset="0"/>
                <a:ea typeface="Open Sans" panose="020B0606030504020204" pitchFamily="34" charset="0"/>
                <a:cs typeface="Open Sans" panose="020B0606030504020204" pitchFamily="34" charset="0"/>
              </a:rPr>
              <a:t>A minority were </a:t>
            </a:r>
            <a:r>
              <a:rPr lang="en-US" sz="1500" b="1" dirty="0">
                <a:latin typeface="Open Sans" panose="020B0606030504020204" pitchFamily="34" charset="0"/>
                <a:ea typeface="Open Sans" panose="020B0606030504020204" pitchFamily="34" charset="0"/>
                <a:cs typeface="Open Sans" panose="020B0606030504020204" pitchFamily="34" charset="0"/>
              </a:rPr>
              <a:t>open to the idea </a:t>
            </a:r>
            <a:r>
              <a:rPr lang="en-US" sz="1500" dirty="0">
                <a:latin typeface="Open Sans" panose="020B0606030504020204" pitchFamily="34" charset="0"/>
                <a:ea typeface="Open Sans" panose="020B0606030504020204" pitchFamily="34" charset="0"/>
                <a:cs typeface="Open Sans" panose="020B0606030504020204" pitchFamily="34" charset="0"/>
              </a:rPr>
              <a:t>that support would help</a:t>
            </a:r>
          </a:p>
          <a:p>
            <a:pPr>
              <a:lnSpc>
                <a:spcPts val="2300"/>
              </a:lnSpc>
              <a:spcBef>
                <a:spcPts val="400"/>
              </a:spcBef>
              <a:spcAft>
                <a:spcPts val="400"/>
              </a:spcAft>
            </a:pPr>
            <a:r>
              <a:rPr lang="en-US" sz="1500" dirty="0">
                <a:latin typeface="Open Sans" panose="020B0606030504020204" pitchFamily="34" charset="0"/>
                <a:ea typeface="Open Sans" panose="020B0606030504020204" pitchFamily="34" charset="0"/>
                <a:cs typeface="Open Sans" panose="020B0606030504020204" pitchFamily="34" charset="0"/>
              </a:rPr>
              <a:t>Some, but not all, are </a:t>
            </a:r>
            <a:r>
              <a:rPr lang="en-US" sz="1500" b="1" dirty="0">
                <a:latin typeface="Open Sans" panose="020B0606030504020204" pitchFamily="34" charset="0"/>
                <a:ea typeface="Open Sans" panose="020B0606030504020204" pitchFamily="34" charset="0"/>
                <a:cs typeface="Open Sans" panose="020B0606030504020204" pitchFamily="34" charset="0"/>
              </a:rPr>
              <a:t>interested and encouraged </a:t>
            </a:r>
            <a:r>
              <a:rPr lang="en-US" sz="1500" dirty="0">
                <a:latin typeface="Open Sans" panose="020B0606030504020204" pitchFamily="34" charset="0"/>
                <a:ea typeface="Open Sans" panose="020B0606030504020204" pitchFamily="34" charset="0"/>
                <a:cs typeface="Open Sans" panose="020B0606030504020204" pitchFamily="34" charset="0"/>
              </a:rPr>
              <a:t>by the statistic that you’re three times more likely to succeed with support…increased chance of success isn’t always associated with support services</a:t>
            </a:r>
          </a:p>
          <a:p>
            <a:pPr>
              <a:lnSpc>
                <a:spcPts val="2300"/>
              </a:lnSpc>
              <a:spcBef>
                <a:spcPts val="400"/>
              </a:spcBef>
              <a:spcAft>
                <a:spcPts val="400"/>
              </a:spcAft>
            </a:pPr>
            <a:r>
              <a:rPr lang="en-US" sz="1500" dirty="0">
                <a:latin typeface="Open Sans" panose="020B0606030504020204" pitchFamily="34" charset="0"/>
                <a:ea typeface="Open Sans" panose="020B0606030504020204" pitchFamily="34" charset="0"/>
                <a:cs typeface="Open Sans" panose="020B0606030504020204" pitchFamily="34" charset="0"/>
              </a:rPr>
              <a:t>Many express a preference for </a:t>
            </a:r>
            <a:r>
              <a:rPr lang="en-US" sz="1500" b="1" dirty="0">
                <a:latin typeface="Open Sans" panose="020B0606030504020204" pitchFamily="34" charset="0"/>
                <a:ea typeface="Open Sans" panose="020B0606030504020204" pitchFamily="34" charset="0"/>
                <a:cs typeface="Open Sans" panose="020B0606030504020204" pitchFamily="34" charset="0"/>
              </a:rPr>
              <a:t>remote</a:t>
            </a:r>
            <a:r>
              <a:rPr lang="en-US" sz="1500" dirty="0">
                <a:latin typeface="Open Sans" panose="020B0606030504020204" pitchFamily="34" charset="0"/>
                <a:ea typeface="Open Sans" panose="020B0606030504020204" pitchFamily="34" charset="0"/>
                <a:cs typeface="Open Sans" panose="020B0606030504020204" pitchFamily="34" charset="0"/>
              </a:rPr>
              <a:t> support: it feels more anonymous and possibly less judgmental. Comments that you can find advice and support on the </a:t>
            </a:r>
            <a:r>
              <a:rPr lang="en-US" sz="1500" b="1" dirty="0">
                <a:latin typeface="Open Sans" panose="020B0606030504020204" pitchFamily="34" charset="0"/>
                <a:ea typeface="Open Sans" panose="020B0606030504020204" pitchFamily="34" charset="0"/>
                <a:cs typeface="Open Sans" panose="020B0606030504020204" pitchFamily="34" charset="0"/>
              </a:rPr>
              <a:t>internet</a:t>
            </a:r>
            <a:r>
              <a:rPr lang="en-US" sz="1500" dirty="0">
                <a:latin typeface="Open Sans" panose="020B0606030504020204" pitchFamily="34" charset="0"/>
                <a:ea typeface="Open Sans" panose="020B0606030504020204" pitchFamily="34" charset="0"/>
                <a:cs typeface="Open Sans" panose="020B0606030504020204" pitchFamily="34" charset="0"/>
              </a:rPr>
              <a:t> generally</a:t>
            </a:r>
          </a:p>
          <a:p>
            <a:pPr>
              <a:lnSpc>
                <a:spcPts val="2300"/>
              </a:lnSpc>
              <a:spcBef>
                <a:spcPts val="400"/>
              </a:spcBef>
              <a:spcAft>
                <a:spcPts val="400"/>
              </a:spcAft>
            </a:pPr>
            <a:r>
              <a:rPr lang="en-US" sz="1500" dirty="0">
                <a:latin typeface="Open Sans" panose="020B0606030504020204" pitchFamily="34" charset="0"/>
                <a:ea typeface="Open Sans" panose="020B0606030504020204" pitchFamily="34" charset="0"/>
                <a:cs typeface="Open Sans" panose="020B0606030504020204" pitchFamily="34" charset="0"/>
              </a:rPr>
              <a:t>Greatest interest in an </a:t>
            </a:r>
            <a:r>
              <a:rPr lang="en-US" sz="1500" b="1" dirty="0">
                <a:latin typeface="Open Sans" panose="020B0606030504020204" pitchFamily="34" charset="0"/>
                <a:ea typeface="Open Sans" panose="020B0606030504020204" pitchFamily="34" charset="0"/>
                <a:cs typeface="Open Sans" panose="020B0606030504020204" pitchFamily="34" charset="0"/>
              </a:rPr>
              <a:t>app</a:t>
            </a:r>
            <a:r>
              <a:rPr lang="en-US" sz="1500" dirty="0">
                <a:latin typeface="Open Sans" panose="020B0606030504020204" pitchFamily="34" charset="0"/>
                <a:ea typeface="Open Sans" panose="020B0606030504020204" pitchFamily="34" charset="0"/>
                <a:cs typeface="Open Sans" panose="020B0606030504020204" pitchFamily="34" charset="0"/>
              </a:rPr>
              <a:t> – would like cost savings calculator; health improvements; motivational thoughts. Like the idea of tracking progress</a:t>
            </a:r>
          </a:p>
          <a:p>
            <a:pPr>
              <a:lnSpc>
                <a:spcPts val="2300"/>
              </a:lnSpc>
              <a:spcBef>
                <a:spcPts val="400"/>
              </a:spcBef>
              <a:spcAft>
                <a:spcPts val="400"/>
              </a:spcAft>
            </a:pPr>
            <a:r>
              <a:rPr lang="en-US" sz="1500" dirty="0">
                <a:latin typeface="Open Sans" panose="020B0606030504020204" pitchFamily="34" charset="0"/>
                <a:ea typeface="Open Sans" panose="020B0606030504020204" pitchFamily="34" charset="0"/>
                <a:cs typeface="Open Sans" panose="020B0606030504020204" pitchFamily="34" charset="0"/>
              </a:rPr>
              <a:t>Some liked the idea of ‘something like this’ [the online focus group] – general ease at being online; like peer support; sharing with someone who understands</a:t>
            </a:r>
          </a:p>
          <a:p>
            <a:pPr>
              <a:lnSpc>
                <a:spcPts val="2300"/>
              </a:lnSpc>
              <a:spcBef>
                <a:spcPts val="400"/>
              </a:spcBef>
              <a:spcAft>
                <a:spcPts val="400"/>
              </a:spcAft>
            </a:pPr>
            <a:r>
              <a:rPr lang="en-US" sz="1500" b="1" dirty="0">
                <a:latin typeface="Open Sans" panose="020B0606030504020204" pitchFamily="34" charset="0"/>
                <a:ea typeface="Open Sans" panose="020B0606030504020204" pitchFamily="34" charset="0"/>
                <a:cs typeface="Open Sans" panose="020B0606030504020204" pitchFamily="34" charset="0"/>
              </a:rPr>
              <a:t>Mixed opinions on NRT</a:t>
            </a:r>
            <a:r>
              <a:rPr lang="en-US" sz="1500" dirty="0">
                <a:latin typeface="Open Sans" panose="020B0606030504020204" pitchFamily="34" charset="0"/>
                <a:ea typeface="Open Sans" panose="020B0606030504020204" pitchFamily="34" charset="0"/>
                <a:cs typeface="Open Sans" panose="020B0606030504020204" pitchFamily="34" charset="0"/>
              </a:rPr>
              <a:t>: some disappointing experiences with patches; stories of feeling unwell; others have had better experiences and feel they have helped. People swayed by anecdotal reports. Some comments on the expense when not provided free of charge – off putting when it costs more than smoking</a:t>
            </a:r>
          </a:p>
          <a:p>
            <a:pPr>
              <a:lnSpc>
                <a:spcPts val="2300"/>
              </a:lnSpc>
              <a:spcBef>
                <a:spcPts val="400"/>
              </a:spcBef>
              <a:spcAft>
                <a:spcPts val="400"/>
              </a:spcAft>
            </a:pPr>
            <a:r>
              <a:rPr lang="en-US" sz="1500" b="1" dirty="0">
                <a:latin typeface="Open Sans" panose="020B0606030504020204" pitchFamily="34" charset="0"/>
                <a:ea typeface="Open Sans" panose="020B0606030504020204" pitchFamily="34" charset="0"/>
                <a:cs typeface="Open Sans" panose="020B0606030504020204" pitchFamily="34" charset="0"/>
              </a:rPr>
              <a:t>Suspicions regarding services offered by housing providers</a:t>
            </a:r>
            <a:r>
              <a:rPr lang="en-US" sz="1500" dirty="0">
                <a:latin typeface="Open Sans" panose="020B0606030504020204" pitchFamily="34" charset="0"/>
                <a:ea typeface="Open Sans" panose="020B0606030504020204" pitchFamily="34" charset="0"/>
                <a:cs typeface="Open Sans" panose="020B0606030504020204" pitchFamily="34" charset="0"/>
              </a:rPr>
              <a:t>: suspect another agenda; or a move to banning in-home smoking</a:t>
            </a:r>
          </a:p>
          <a:p>
            <a:pPr>
              <a:lnSpc>
                <a:spcPts val="2300"/>
              </a:lnSpc>
              <a:spcBef>
                <a:spcPts val="400"/>
              </a:spcBef>
              <a:spcAft>
                <a:spcPts val="400"/>
              </a:spcAft>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a:lnSpc>
                <a:spcPts val="2300"/>
              </a:lnSpc>
              <a:spcBef>
                <a:spcPts val="400"/>
              </a:spcBef>
              <a:spcAft>
                <a:spcPts val="400"/>
              </a:spcAft>
            </a:pP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E04D904-957B-4DB5-9933-946C787FFA49}"/>
              </a:ext>
            </a:extLst>
          </p:cNvPr>
          <p:cNvSpPr txBox="1"/>
          <p:nvPr/>
        </p:nvSpPr>
        <p:spPr>
          <a:xfrm>
            <a:off x="269383" y="6048030"/>
            <a:ext cx="8849941" cy="506934"/>
          </a:xfrm>
          <a:prstGeom prst="rect">
            <a:avLst/>
          </a:prstGeom>
          <a:solidFill>
            <a:srgbClr val="B14EFC">
              <a:alpha val="41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ts val="1700"/>
              </a:lnSpc>
            </a:pPr>
            <a:r>
              <a:rPr lang="en-GB" dirty="0"/>
              <a:t>“It would be my last port of call”</a:t>
            </a:r>
          </a:p>
          <a:p>
            <a:pPr algn="r">
              <a:lnSpc>
                <a:spcPts val="1700"/>
              </a:lnSpc>
            </a:pPr>
            <a:r>
              <a:rPr lang="en-US" sz="1000" b="1" dirty="0"/>
              <a:t>Social Housing, Mids, 45-65</a:t>
            </a:r>
          </a:p>
        </p:txBody>
      </p:sp>
      <p:sp>
        <p:nvSpPr>
          <p:cNvPr id="2" name="Slide Number Placeholder 1">
            <a:extLst>
              <a:ext uri="{FF2B5EF4-FFF2-40B4-BE49-F238E27FC236}">
                <a16:creationId xmlns:a16="http://schemas.microsoft.com/office/drawing/2014/main" id="{93B8E681-54B1-47F1-A828-54D30CA110CC}"/>
              </a:ext>
            </a:extLst>
          </p:cNvPr>
          <p:cNvSpPr>
            <a:spLocks noGrp="1"/>
          </p:cNvSpPr>
          <p:nvPr>
            <p:ph type="sldNum" sz="quarter" idx="12"/>
          </p:nvPr>
        </p:nvSpPr>
        <p:spPr/>
        <p:txBody>
          <a:bodyPr/>
          <a:lstStyle/>
          <a:p>
            <a:fld id="{DCA1C3DA-BD94-4CE0-8DF0-2352939305FA}" type="slidenum">
              <a:rPr lang="en-GB" smtClean="0"/>
              <a:t>18</a:t>
            </a:fld>
            <a:endParaRPr lang="en-GB" dirty="0"/>
          </a:p>
        </p:txBody>
      </p:sp>
    </p:spTree>
    <p:extLst>
      <p:ext uri="{BB962C8B-B14F-4D97-AF65-F5344CB8AC3E}">
        <p14:creationId xmlns:p14="http://schemas.microsoft.com/office/powerpoint/2010/main" val="41317685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37E754-8ABE-4B8A-94BA-56A6438EBDDB}"/>
              </a:ext>
            </a:extLst>
          </p:cNvPr>
          <p:cNvSpPr txBox="1"/>
          <p:nvPr/>
        </p:nvSpPr>
        <p:spPr>
          <a:xfrm>
            <a:off x="1881817" y="1543332"/>
            <a:ext cx="9820275" cy="5219766"/>
          </a:xfrm>
          <a:prstGeom prst="rect">
            <a:avLst/>
          </a:prstGeom>
        </p:spPr>
        <p:txBody>
          <a:bodyPr vert="horz" lIns="91440" tIns="45720" rIns="91440" bIns="45720" rtlCol="0">
            <a:noAutofit/>
          </a:bodyPr>
          <a:lstStyle/>
          <a:p>
            <a:pPr algn="just">
              <a:lnSpc>
                <a:spcPts val="2200"/>
              </a:lnSpc>
              <a:spcBef>
                <a:spcPts val="600"/>
              </a:spcBef>
              <a:spcAft>
                <a:spcPts val="900"/>
              </a:spcAft>
            </a:pPr>
            <a:r>
              <a:rPr lang="en-US" sz="1500" dirty="0">
                <a:latin typeface="Open Sans" panose="020B0606030504020204" pitchFamily="34" charset="0"/>
                <a:cs typeface="Times New Roman" panose="02020603050405020304" pitchFamily="18" charset="0"/>
              </a:rPr>
              <a:t>Financial and mental health impacts of the pandemic are evident; sustained and exacerbated by </a:t>
            </a:r>
            <a:r>
              <a:rPr lang="en-US" sz="1500" dirty="0" err="1">
                <a:latin typeface="Open Sans" panose="020B0606030504020204" pitchFamily="34" charset="0"/>
                <a:cs typeface="Times New Roman" panose="02020603050405020304" pitchFamily="18" charset="0"/>
              </a:rPr>
              <a:t>CoL</a:t>
            </a:r>
            <a:r>
              <a:rPr lang="en-US" sz="1500" dirty="0">
                <a:latin typeface="Open Sans" panose="020B0606030504020204" pitchFamily="34" charset="0"/>
                <a:cs typeface="Times New Roman" panose="02020603050405020304" pitchFamily="18" charset="0"/>
              </a:rPr>
              <a:t> crisis</a:t>
            </a:r>
          </a:p>
          <a:p>
            <a:pPr algn="just">
              <a:lnSpc>
                <a:spcPts val="2200"/>
              </a:lnSpc>
              <a:spcBef>
                <a:spcPts val="600"/>
              </a:spcBef>
              <a:spcAft>
                <a:spcPts val="900"/>
              </a:spcAft>
            </a:pPr>
            <a:r>
              <a:rPr lang="en-US" sz="1500" dirty="0">
                <a:latin typeface="Open Sans" panose="020B0606030504020204" pitchFamily="34" charset="0"/>
                <a:cs typeface="Times New Roman" panose="02020603050405020304" pitchFamily="18" charset="0"/>
              </a:rPr>
              <a:t>Smoking behaviours have been affected in varying ways and to different degrees: pandemic triggered quit attempts both directly and indirectly; but also caused relapse and increased smoking </a:t>
            </a:r>
          </a:p>
          <a:p>
            <a:pPr algn="just">
              <a:lnSpc>
                <a:spcPts val="2200"/>
              </a:lnSpc>
              <a:spcBef>
                <a:spcPts val="600"/>
              </a:spcBef>
              <a:spcAft>
                <a:spcPts val="900"/>
              </a:spcAft>
            </a:pPr>
            <a:r>
              <a:rPr lang="en-GB" sz="1500" dirty="0">
                <a:latin typeface="Open Sans" panose="020B0606030504020204" pitchFamily="34" charset="0"/>
                <a:cs typeface="Times New Roman" panose="02020603050405020304" pitchFamily="18" charset="0"/>
              </a:rPr>
              <a:t>Barriers to quitting dominated by mental health concerns; used to justify not quitting</a:t>
            </a:r>
          </a:p>
          <a:p>
            <a:pPr algn="just">
              <a:lnSpc>
                <a:spcPts val="2200"/>
              </a:lnSpc>
              <a:spcBef>
                <a:spcPts val="600"/>
              </a:spcBef>
              <a:spcAft>
                <a:spcPts val="900"/>
              </a:spcAft>
            </a:pPr>
            <a:r>
              <a:rPr lang="en-US" sz="1500" dirty="0">
                <a:latin typeface="Open Sans" panose="020B0606030504020204" pitchFamily="34" charset="0"/>
                <a:cs typeface="Times New Roman" panose="02020603050405020304" pitchFamily="18" charset="0"/>
              </a:rPr>
              <a:t>P</a:t>
            </a:r>
            <a:r>
              <a:rPr lang="en-GB" sz="1500" dirty="0" err="1">
                <a:latin typeface="Open Sans" panose="020B0606030504020204" pitchFamily="34" charset="0"/>
                <a:cs typeface="Times New Roman" panose="02020603050405020304" pitchFamily="18" charset="0"/>
              </a:rPr>
              <a:t>erception</a:t>
            </a:r>
            <a:r>
              <a:rPr lang="en-GB" sz="1500" dirty="0">
                <a:latin typeface="Open Sans" panose="020B0606030504020204" pitchFamily="34" charset="0"/>
                <a:cs typeface="Times New Roman" panose="02020603050405020304" pitchFamily="18" charset="0"/>
              </a:rPr>
              <a:t> that there's no point trying unless you are </a:t>
            </a:r>
            <a:r>
              <a:rPr lang="en-US" sz="1500" dirty="0">
                <a:latin typeface="Open Sans" panose="020B0606030504020204" pitchFamily="34" charset="0"/>
                <a:cs typeface="Times New Roman" panose="02020603050405020304" pitchFamily="18" charset="0"/>
              </a:rPr>
              <a:t>‘</a:t>
            </a:r>
            <a:r>
              <a:rPr lang="en-GB" sz="1500" dirty="0">
                <a:latin typeface="Open Sans" panose="020B0606030504020204" pitchFamily="34" charset="0"/>
                <a:cs typeface="Times New Roman" panose="02020603050405020304" pitchFamily="18" charset="0"/>
              </a:rPr>
              <a:t>ready</a:t>
            </a:r>
            <a:r>
              <a:rPr lang="en-US" sz="1500" dirty="0">
                <a:latin typeface="Open Sans" panose="020B0606030504020204" pitchFamily="34" charset="0"/>
                <a:cs typeface="Times New Roman" panose="02020603050405020304" pitchFamily="18" charset="0"/>
              </a:rPr>
              <a:t>’;</a:t>
            </a:r>
            <a:r>
              <a:rPr lang="en-GB" sz="1500" dirty="0">
                <a:latin typeface="Open Sans" panose="020B0606030504020204" pitchFamily="34" charset="0"/>
                <a:cs typeface="Times New Roman" panose="02020603050405020304" pitchFamily="18" charset="0"/>
              </a:rPr>
              <a:t> </a:t>
            </a:r>
            <a:r>
              <a:rPr lang="en-US" sz="1500" dirty="0">
                <a:latin typeface="Open Sans" panose="020B0606030504020204" pitchFamily="34" charset="0"/>
                <a:cs typeface="Times New Roman" panose="02020603050405020304" pitchFamily="18" charset="0"/>
              </a:rPr>
              <a:t>b</a:t>
            </a:r>
            <a:r>
              <a:rPr lang="en-GB" sz="1500" dirty="0" err="1">
                <a:latin typeface="Open Sans" panose="020B0606030504020204" pitchFamily="34" charset="0"/>
                <a:cs typeface="Times New Roman" panose="02020603050405020304" pitchFamily="18" charset="0"/>
              </a:rPr>
              <a:t>ut</a:t>
            </a:r>
            <a:r>
              <a:rPr lang="en-GB" sz="1500" dirty="0">
                <a:latin typeface="Open Sans" panose="020B0606030504020204" pitchFamily="34" charset="0"/>
                <a:cs typeface="Times New Roman" panose="02020603050405020304" pitchFamily="18" charset="0"/>
              </a:rPr>
              <a:t> little understanding of how to be </a:t>
            </a:r>
            <a:r>
              <a:rPr lang="en-US" sz="1500" dirty="0">
                <a:latin typeface="Open Sans" panose="020B0606030504020204" pitchFamily="34" charset="0"/>
                <a:cs typeface="Times New Roman" panose="02020603050405020304" pitchFamily="18" charset="0"/>
              </a:rPr>
              <a:t>‘</a:t>
            </a:r>
            <a:r>
              <a:rPr lang="en-GB" sz="1500" dirty="0">
                <a:latin typeface="Open Sans" panose="020B0606030504020204" pitchFamily="34" charset="0"/>
                <a:cs typeface="Times New Roman" panose="02020603050405020304" pitchFamily="18" charset="0"/>
              </a:rPr>
              <a:t>ready</a:t>
            </a:r>
            <a:r>
              <a:rPr lang="en-US" sz="1500" dirty="0">
                <a:latin typeface="Open Sans" panose="020B0606030504020204" pitchFamily="34" charset="0"/>
                <a:cs typeface="Times New Roman" panose="02020603050405020304" pitchFamily="18" charset="0"/>
              </a:rPr>
              <a:t>’</a:t>
            </a:r>
            <a:r>
              <a:rPr lang="en-GB" sz="1500" dirty="0">
                <a:latin typeface="Open Sans" panose="020B0606030504020204" pitchFamily="34" charset="0"/>
                <a:cs typeface="Times New Roman" panose="02020603050405020304" pitchFamily="18" charset="0"/>
              </a:rPr>
              <a:t> </a:t>
            </a:r>
          </a:p>
          <a:p>
            <a:pPr algn="just">
              <a:lnSpc>
                <a:spcPts val="2200"/>
              </a:lnSpc>
              <a:spcBef>
                <a:spcPts val="600"/>
              </a:spcBef>
              <a:spcAft>
                <a:spcPts val="400"/>
              </a:spcAft>
            </a:pPr>
            <a:r>
              <a:rPr lang="en-US" sz="1500" dirty="0">
                <a:latin typeface="Open Sans" panose="020B0606030504020204" pitchFamily="34" charset="0"/>
                <a:cs typeface="Times New Roman" panose="02020603050405020304" pitchFamily="18" charset="0"/>
              </a:rPr>
              <a:t>Causes of lapsing reflect the challenges of sustaining the quit. Can be something specific, but can also be to escape the difficulty of the attempt</a:t>
            </a:r>
          </a:p>
          <a:p>
            <a:pPr algn="just">
              <a:lnSpc>
                <a:spcPts val="2200"/>
              </a:lnSpc>
              <a:spcBef>
                <a:spcPts val="600"/>
              </a:spcBef>
              <a:spcAft>
                <a:spcPts val="400"/>
              </a:spcAft>
            </a:pPr>
            <a:r>
              <a:rPr lang="en-US" sz="1500" dirty="0">
                <a:latin typeface="Open Sans" panose="020B0606030504020204" pitchFamily="34" charset="0"/>
                <a:cs typeface="Times New Roman" panose="02020603050405020304" pitchFamily="18" charset="0"/>
              </a:rPr>
              <a:t>The disappointment of lapsing; recency of the difficult quit attempt; pleasure of smoking again can serve to discourage smokers from further attempts – certainly immediately</a:t>
            </a:r>
          </a:p>
          <a:p>
            <a:pPr algn="just">
              <a:lnSpc>
                <a:spcPts val="2200"/>
              </a:lnSpc>
              <a:spcBef>
                <a:spcPts val="600"/>
              </a:spcBef>
              <a:spcAft>
                <a:spcPts val="400"/>
              </a:spcAft>
            </a:pPr>
            <a:r>
              <a:rPr lang="en-US" sz="1500" dirty="0">
                <a:latin typeface="Open Sans" panose="020B0606030504020204" pitchFamily="34" charset="0"/>
                <a:cs typeface="Times New Roman" panose="02020603050405020304" pitchFamily="18" charset="0"/>
              </a:rPr>
              <a:t>Looking for help to quit is not top of mind; the offer is misunderstood; much disinterest; some rejection</a:t>
            </a:r>
          </a:p>
          <a:p>
            <a:pPr algn="just">
              <a:lnSpc>
                <a:spcPts val="2200"/>
              </a:lnSpc>
              <a:spcBef>
                <a:spcPts val="600"/>
              </a:spcBef>
              <a:spcAft>
                <a:spcPts val="600"/>
              </a:spcAft>
            </a:pPr>
            <a:r>
              <a:rPr lang="en-US" sz="1500" dirty="0">
                <a:latin typeface="Open Sans" panose="020B0606030504020204" pitchFamily="34" charset="0"/>
                <a:cs typeface="Times New Roman" panose="02020603050405020304" pitchFamily="18" charset="0"/>
              </a:rPr>
              <a:t>Seen by some as a potential plan B if going alone doesn’t work</a:t>
            </a:r>
          </a:p>
          <a:p>
            <a:pPr algn="just">
              <a:lnSpc>
                <a:spcPts val="2200"/>
              </a:lnSpc>
              <a:spcBef>
                <a:spcPts val="600"/>
              </a:spcBef>
              <a:spcAft>
                <a:spcPts val="600"/>
              </a:spcAft>
            </a:pPr>
            <a:r>
              <a:rPr lang="en-US" sz="1500" dirty="0">
                <a:latin typeface="Open Sans" panose="020B0606030504020204" pitchFamily="34" charset="0"/>
                <a:cs typeface="Times New Roman" panose="02020603050405020304" pitchFamily="18" charset="0"/>
              </a:rPr>
              <a:t>GPs and pharmacists top of mind as credible sources when prompted. Some barriers to going to GP</a:t>
            </a:r>
          </a:p>
          <a:p>
            <a:pPr algn="just">
              <a:lnSpc>
                <a:spcPts val="2200"/>
              </a:lnSpc>
              <a:spcBef>
                <a:spcPts val="600"/>
              </a:spcBef>
              <a:spcAft>
                <a:spcPts val="600"/>
              </a:spcAft>
            </a:pPr>
            <a:r>
              <a:rPr lang="en-US" sz="1500" dirty="0">
                <a:latin typeface="Open Sans" panose="020B0606030504020204" pitchFamily="34" charset="0"/>
                <a:cs typeface="Times New Roman" panose="02020603050405020304" pitchFamily="18" charset="0"/>
              </a:rPr>
              <a:t>Remote support and app provoke interest, but no one solution suits all</a:t>
            </a:r>
          </a:p>
          <a:p>
            <a:pPr algn="just">
              <a:lnSpc>
                <a:spcPts val="2200"/>
              </a:lnSpc>
              <a:spcBef>
                <a:spcPts val="600"/>
              </a:spcBef>
              <a:spcAft>
                <a:spcPts val="900"/>
              </a:spcAft>
            </a:pPr>
            <a:endParaRPr lang="en-US" sz="1500" dirty="0">
              <a:latin typeface="Open Sans" panose="020B0606030504020204" pitchFamily="34" charset="0"/>
              <a:cs typeface="Times New Roman" panose="02020603050405020304" pitchFamily="18" charset="0"/>
            </a:endParaRPr>
          </a:p>
        </p:txBody>
      </p:sp>
      <p:pic>
        <p:nvPicPr>
          <p:cNvPr id="10" name="Picture 2" descr="Selective Focus Photography of Man Lighting Cigarette">
            <a:extLst>
              <a:ext uri="{FF2B5EF4-FFF2-40B4-BE49-F238E27FC236}">
                <a16:creationId xmlns:a16="http://schemas.microsoft.com/office/drawing/2014/main" id="{0C2019FD-6047-4EB7-9F98-4B0C058E3B7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422" t="-92" r="39471" b="92"/>
          <a:stretch/>
        </p:blipFill>
        <p:spPr bwMode="auto">
          <a:xfrm>
            <a:off x="-25301" y="0"/>
            <a:ext cx="17240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125C3BE3-B846-4086-B68D-E5FA47BCA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7732"/>
            <a:ext cx="1391910" cy="507676"/>
          </a:xfrm>
          <a:prstGeom prst="rect">
            <a:avLst/>
          </a:prstGeom>
        </p:spPr>
      </p:pic>
      <p:sp>
        <p:nvSpPr>
          <p:cNvPr id="6" name="TextBox 5">
            <a:extLst>
              <a:ext uri="{FF2B5EF4-FFF2-40B4-BE49-F238E27FC236}">
                <a16:creationId xmlns:a16="http://schemas.microsoft.com/office/drawing/2014/main" id="{9F35B824-9105-49DC-B049-303B98149E5B}"/>
              </a:ext>
            </a:extLst>
          </p:cNvPr>
          <p:cNvSpPr txBox="1"/>
          <p:nvPr/>
        </p:nvSpPr>
        <p:spPr>
          <a:xfrm>
            <a:off x="0" y="330971"/>
            <a:ext cx="10829925" cy="1077218"/>
          </a:xfrm>
          <a:prstGeom prst="rect">
            <a:avLst/>
          </a:prstGeom>
          <a:solidFill>
            <a:schemeClr val="tx1"/>
          </a:solidFill>
        </p:spPr>
        <p:txBody>
          <a:bodyPr wrap="square" rtlCol="0">
            <a:spAutoFit/>
          </a:bodyPr>
          <a:lstStyle/>
          <a:p>
            <a:pPr algn="r"/>
            <a:r>
              <a:rPr lang="en-GB" sz="3200" b="1" dirty="0">
                <a:solidFill>
                  <a:srgbClr val="8FAADC"/>
                </a:solidFill>
                <a:effectLst/>
                <a:latin typeface="Open Sans" panose="020B0606030504020204" pitchFamily="34" charset="0"/>
                <a:ea typeface="Open Sans" panose="020B0606030504020204" pitchFamily="34" charset="0"/>
                <a:cs typeface="Open Sans" panose="020B0606030504020204" pitchFamily="34" charset="0"/>
              </a:rPr>
              <a:t>Quitting, relapsing and accessing support </a:t>
            </a:r>
          </a:p>
          <a:p>
            <a:pPr algn="r"/>
            <a:r>
              <a:rPr lang="en-GB" sz="3200" b="1" dirty="0">
                <a:solidFill>
                  <a:schemeClr val="bg1"/>
                </a:solidFill>
                <a:effectLst/>
                <a:latin typeface="Open Sans" panose="020B0606030504020204" pitchFamily="34" charset="0"/>
                <a:ea typeface="Calibri" panose="020F0502020204030204" pitchFamily="34" charset="0"/>
              </a:rPr>
              <a:t>Key Points</a:t>
            </a:r>
          </a:p>
        </p:txBody>
      </p:sp>
    </p:spTree>
    <p:extLst>
      <p:ext uri="{BB962C8B-B14F-4D97-AF65-F5344CB8AC3E}">
        <p14:creationId xmlns:p14="http://schemas.microsoft.com/office/powerpoint/2010/main" val="212060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AF0C9-174E-4C0B-B7E4-35C792D0E94E}"/>
              </a:ext>
            </a:extLst>
          </p:cNvPr>
          <p:cNvSpPr txBox="1"/>
          <p:nvPr/>
        </p:nvSpPr>
        <p:spPr>
          <a:xfrm>
            <a:off x="0" y="478175"/>
            <a:ext cx="4109776" cy="369332"/>
          </a:xfrm>
          <a:prstGeom prst="rect">
            <a:avLst/>
          </a:prstGeom>
          <a:solidFill>
            <a:schemeClr val="accent1">
              <a:lumMod val="60000"/>
              <a:lumOff val="40000"/>
            </a:schemeClr>
          </a:solidFill>
        </p:spPr>
        <p:txBody>
          <a:bodyPr wrap="square">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PRESENTATION OVERVIEW</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D413EB0-D523-42B8-95C5-ACDFD32D44BD}"/>
              </a:ext>
            </a:extLst>
          </p:cNvPr>
          <p:cNvSpPr txBox="1"/>
          <p:nvPr/>
        </p:nvSpPr>
        <p:spPr>
          <a:xfrm>
            <a:off x="474192" y="965537"/>
            <a:ext cx="7129766" cy="4747197"/>
          </a:xfrm>
          <a:prstGeom prst="rect">
            <a:avLst/>
          </a:prstGeom>
          <a:noFill/>
        </p:spPr>
        <p:txBody>
          <a:bodyPr wrap="square">
            <a:spAutoFit/>
          </a:bodyPr>
          <a:lstStyle/>
          <a:p>
            <a:pPr algn="just">
              <a:lnSpc>
                <a:spcPct val="150000"/>
              </a:lnSpc>
              <a:spcBef>
                <a:spcPts val="600"/>
              </a:spcBef>
              <a:spcAft>
                <a:spcPts val="600"/>
              </a:spcAft>
            </a:pPr>
            <a:r>
              <a:rPr lang="en-GB" sz="1600" dirty="0">
                <a:latin typeface="Open Sans" panose="020B0606030504020204" pitchFamily="34" charset="0"/>
                <a:ea typeface="Open Sans" panose="020B0606030504020204" pitchFamily="34" charset="0"/>
                <a:cs typeface="Open Sans" panose="020B0606030504020204" pitchFamily="34" charset="0"/>
              </a:rPr>
              <a:t>This presentation draws from a wider research project commissioned by ASH in early 2022, to gain insight to the nation’s smokers and their lives through qualitative exploratory work.</a:t>
            </a:r>
          </a:p>
          <a:p>
            <a:pPr algn="just">
              <a:lnSpc>
                <a:spcPct val="150000"/>
              </a:lnSpc>
              <a:spcBef>
                <a:spcPts val="600"/>
              </a:spcBef>
              <a:spcAft>
                <a:spcPts val="600"/>
              </a:spcAft>
            </a:pPr>
            <a:r>
              <a:rPr lang="en-GB" sz="1600" dirty="0">
                <a:latin typeface="Open Sans" panose="020B0606030504020204" pitchFamily="34" charset="0"/>
                <a:ea typeface="Open Sans" panose="020B0606030504020204" pitchFamily="34" charset="0"/>
                <a:cs typeface="Open Sans" panose="020B0606030504020204" pitchFamily="34" charset="0"/>
              </a:rPr>
              <a:t>In total, 18 focus groups and 41 depth interviews were undertaken with smokers who are in Routine &amp; Manual work, </a:t>
            </a:r>
            <a:r>
              <a:rPr lang="en-GB" sz="1600">
                <a:latin typeface="Open Sans" panose="020B0606030504020204" pitchFamily="34" charset="0"/>
                <a:ea typeface="Open Sans" panose="020B0606030504020204" pitchFamily="34" charset="0"/>
                <a:cs typeface="Open Sans" panose="020B0606030504020204" pitchFamily="34" charset="0"/>
              </a:rPr>
              <a:t>or who </a:t>
            </a:r>
            <a:r>
              <a:rPr lang="en-GB" sz="1600" dirty="0">
                <a:latin typeface="Open Sans" panose="020B0606030504020204" pitchFamily="34" charset="0"/>
                <a:ea typeface="Open Sans" panose="020B0606030504020204" pitchFamily="34" charset="0"/>
                <a:cs typeface="Open Sans" panose="020B0606030504020204" pitchFamily="34" charset="0"/>
              </a:rPr>
              <a:t>have never worked</a:t>
            </a:r>
          </a:p>
          <a:p>
            <a:pPr algn="just">
              <a:lnSpc>
                <a:spcPct val="150000"/>
              </a:lnSpc>
              <a:spcBef>
                <a:spcPts val="600"/>
              </a:spcBef>
              <a:spcAft>
                <a:spcPts val="600"/>
              </a:spcAft>
            </a:pPr>
            <a:r>
              <a:rPr lang="en-GB" sz="1600" dirty="0">
                <a:latin typeface="Open Sans" panose="020B0606030504020204" pitchFamily="34" charset="0"/>
                <a:ea typeface="Open Sans" panose="020B0606030504020204" pitchFamily="34" charset="0"/>
                <a:cs typeface="Open Sans" panose="020B0606030504020204" pitchFamily="34" charset="0"/>
              </a:rPr>
              <a:t>In this session we aim to look at </a:t>
            </a:r>
          </a:p>
          <a:p>
            <a:pPr algn="ctr">
              <a:lnSpc>
                <a:spcPct val="150000"/>
              </a:lnSpc>
              <a:spcBef>
                <a:spcPts val="600"/>
              </a:spcBef>
              <a:spcAft>
                <a:spcPts val="600"/>
              </a:spcAft>
            </a:pPr>
            <a:r>
              <a:rPr lang="en-GB" sz="2200" b="1" dirty="0">
                <a:solidFill>
                  <a:srgbClr val="8FAADC"/>
                </a:solidFill>
                <a:effectLst/>
                <a:latin typeface="Open Sans" panose="020B0606030504020204" pitchFamily="34" charset="0"/>
                <a:ea typeface="Open Sans" panose="020B0606030504020204" pitchFamily="34" charset="0"/>
                <a:cs typeface="Open Sans" panose="020B0606030504020204" pitchFamily="34" charset="0"/>
              </a:rPr>
              <a:t>Different groups’ experiences of quitting, relapsing and accessing support throughout the Covid-19 pandemic and the emerging cost-of-living crisis</a:t>
            </a:r>
            <a:endParaRPr lang="en-GB" sz="2200" b="1" dirty="0">
              <a:solidFill>
                <a:srgbClr val="8FAAD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A2F37237-EAB0-412C-9FA3-2E68CEF69ECA}"/>
              </a:ext>
            </a:extLst>
          </p:cNvPr>
          <p:cNvGrpSpPr/>
          <p:nvPr/>
        </p:nvGrpSpPr>
        <p:grpSpPr>
          <a:xfrm>
            <a:off x="8293768" y="9340"/>
            <a:ext cx="3898232" cy="6848660"/>
            <a:chOff x="8010558" y="-433134"/>
            <a:chExt cx="3898232" cy="5999990"/>
          </a:xfrm>
          <a:solidFill>
            <a:srgbClr val="737373"/>
          </a:solidFill>
        </p:grpSpPr>
        <p:sp>
          <p:nvSpPr>
            <p:cNvPr id="10" name="TextBox 9">
              <a:extLst>
                <a:ext uri="{FF2B5EF4-FFF2-40B4-BE49-F238E27FC236}">
                  <a16:creationId xmlns:a16="http://schemas.microsoft.com/office/drawing/2014/main" id="{FA54811B-2C57-4135-9415-FBEEF0C51FD2}"/>
                </a:ext>
              </a:extLst>
            </p:cNvPr>
            <p:cNvSpPr txBox="1"/>
            <p:nvPr/>
          </p:nvSpPr>
          <p:spPr>
            <a:xfrm>
              <a:off x="8010558" y="-433134"/>
              <a:ext cx="3898232" cy="1105319"/>
            </a:xfrm>
            <a:prstGeom prst="rect">
              <a:avLst/>
            </a:prstGeom>
            <a:grpFill/>
          </p:spPr>
          <p:txBody>
            <a:bodyPr wrap="square" anchor="t">
              <a:noAutofit/>
            </a:bodyPr>
            <a:lstStyle/>
            <a:p>
              <a:pPr algn="ctr"/>
              <a:endParaRPr lang="en-GB" sz="1600" dirty="0">
                <a:solidFill>
                  <a:schemeClr val="bg1"/>
                </a:solidFill>
              </a:endParaRPr>
            </a:p>
          </p:txBody>
        </p:sp>
        <p:sp>
          <p:nvSpPr>
            <p:cNvPr id="16" name="TextBox 15">
              <a:extLst>
                <a:ext uri="{FF2B5EF4-FFF2-40B4-BE49-F238E27FC236}">
                  <a16:creationId xmlns:a16="http://schemas.microsoft.com/office/drawing/2014/main" id="{D2E180A8-6837-46E3-B883-46177D8283B0}"/>
                </a:ext>
              </a:extLst>
            </p:cNvPr>
            <p:cNvSpPr txBox="1"/>
            <p:nvPr/>
          </p:nvSpPr>
          <p:spPr>
            <a:xfrm>
              <a:off x="8010558" y="1477882"/>
              <a:ext cx="3898232" cy="4088974"/>
            </a:xfrm>
            <a:prstGeom prst="rect">
              <a:avLst/>
            </a:prstGeom>
            <a:grpFill/>
          </p:spPr>
          <p:txBody>
            <a:bodyPr wrap="square" anchor="t">
              <a:noAutofit/>
            </a:bodyPr>
            <a:lstStyle/>
            <a:p>
              <a:pPr algn="ctr">
                <a:spcBef>
                  <a:spcPts val="600"/>
                </a:spcBef>
                <a:spcAft>
                  <a:spcPts val="600"/>
                </a:spcAft>
              </a:pPr>
              <a:r>
                <a:rPr lang="en-GB" sz="1600" b="1" dirty="0">
                  <a:solidFill>
                    <a:schemeClr val="bg1"/>
                  </a:solidFill>
                  <a:effectLst/>
                  <a:latin typeface="Open Sans" panose="020B0606030504020204" pitchFamily="34" charset="0"/>
                  <a:ea typeface="Calibri" panose="020F0502020204030204" pitchFamily="34" charset="0"/>
                </a:rPr>
                <a:t>Coastal communities</a:t>
              </a:r>
            </a:p>
            <a:p>
              <a:pPr algn="ctr">
                <a:spcBef>
                  <a:spcPts val="600"/>
                </a:spcBef>
                <a:spcAft>
                  <a:spcPts val="600"/>
                </a:spcAft>
              </a:pPr>
              <a:r>
                <a:rPr lang="en-GB" sz="1600" b="1" dirty="0">
                  <a:solidFill>
                    <a:schemeClr val="bg1"/>
                  </a:solidFill>
                  <a:effectLst/>
                  <a:latin typeface="Open Sans" panose="020B0606030504020204" pitchFamily="34" charset="0"/>
                  <a:ea typeface="Calibri" panose="020F0502020204030204" pitchFamily="34" charset="0"/>
                </a:rPr>
                <a:t>Living in social housing</a:t>
              </a:r>
            </a:p>
            <a:p>
              <a:pPr algn="ctr">
                <a:spcBef>
                  <a:spcPts val="600"/>
                </a:spcBef>
                <a:spcAft>
                  <a:spcPts val="600"/>
                </a:spcAft>
              </a:pPr>
              <a:r>
                <a:rPr lang="en-GB" sz="1600" b="1" dirty="0">
                  <a:solidFill>
                    <a:schemeClr val="bg1"/>
                  </a:solidFill>
                  <a:latin typeface="Open Sans" panose="020B0606030504020204" pitchFamily="34" charset="0"/>
                  <a:ea typeface="Calibri" panose="020F0502020204030204" pitchFamily="34" charset="0"/>
                </a:rPr>
                <a:t>Living below the poverty line</a:t>
              </a:r>
            </a:p>
            <a:p>
              <a:pPr algn="ctr">
                <a:spcBef>
                  <a:spcPts val="600"/>
                </a:spcBef>
                <a:spcAft>
                  <a:spcPts val="600"/>
                </a:spcAft>
              </a:pPr>
              <a:r>
                <a:rPr lang="en-GB" sz="1600" b="1" dirty="0">
                  <a:solidFill>
                    <a:schemeClr val="bg1"/>
                  </a:solidFill>
                  <a:effectLst/>
                  <a:latin typeface="Open Sans" panose="020B0606030504020204" pitchFamily="34" charset="0"/>
                  <a:ea typeface="Calibri" panose="020F0502020204030204" pitchFamily="34" charset="0"/>
                  <a:cs typeface="Symbol" panose="05050102010706020507" pitchFamily="18" charset="2"/>
                </a:rPr>
                <a:t>Living with common mental health issues</a:t>
              </a:r>
              <a:endParaRPr lang="en-GB" sz="1600" b="1" dirty="0">
                <a:solidFill>
                  <a:schemeClr val="bg1"/>
                </a:solidFill>
                <a:latin typeface="Open Sans" panose="020B0606030504020204" pitchFamily="34" charset="0"/>
                <a:ea typeface="Calibri" panose="020F0502020204030204" pitchFamily="34" charset="0"/>
                <a:cs typeface="Symbol" panose="05050102010706020507" pitchFamily="18" charset="2"/>
              </a:endParaRPr>
            </a:p>
            <a:p>
              <a:pPr algn="ctr">
                <a:spcBef>
                  <a:spcPts val="600"/>
                </a:spcBef>
                <a:spcAft>
                  <a:spcPts val="600"/>
                </a:spcAft>
              </a:pPr>
              <a:r>
                <a:rPr lang="en-GB" sz="1600" b="1" dirty="0">
                  <a:solidFill>
                    <a:schemeClr val="bg1"/>
                  </a:solidFill>
                  <a:effectLst/>
                  <a:latin typeface="Open Sans" panose="020B0606030504020204" pitchFamily="34" charset="0"/>
                  <a:ea typeface="Calibri" panose="020F0502020204030204" pitchFamily="34" charset="0"/>
                  <a:cs typeface="Symbol" panose="05050102010706020507" pitchFamily="18" charset="2"/>
                </a:rPr>
                <a:t>Young people not in education, employment or training</a:t>
              </a:r>
            </a:p>
            <a:p>
              <a:pPr algn="ctr">
                <a:spcBef>
                  <a:spcPts val="600"/>
                </a:spcBef>
                <a:spcAft>
                  <a:spcPts val="600"/>
                </a:spcAft>
              </a:pPr>
              <a:r>
                <a:rPr lang="en-GB" sz="1600" b="1" dirty="0">
                  <a:solidFill>
                    <a:schemeClr val="bg1"/>
                  </a:solidFill>
                  <a:latin typeface="Open Sans" panose="020B0606030504020204" pitchFamily="34" charset="0"/>
                </a:rPr>
                <a:t>Pregnant smokers</a:t>
              </a:r>
            </a:p>
            <a:p>
              <a:pPr algn="ctr">
                <a:spcBef>
                  <a:spcPts val="600"/>
                </a:spcBef>
                <a:spcAft>
                  <a:spcPts val="600"/>
                </a:spcAft>
              </a:pPr>
              <a:r>
                <a:rPr lang="en-GB" sz="1600" b="1" dirty="0">
                  <a:solidFill>
                    <a:schemeClr val="bg1"/>
                  </a:solidFill>
                  <a:latin typeface="Open Sans" panose="020B0606030504020204" pitchFamily="34" charset="0"/>
                </a:rPr>
                <a:t>Students newly smoking</a:t>
              </a:r>
              <a:endParaRPr lang="en-GB" sz="1600" dirty="0">
                <a:solidFill>
                  <a:schemeClr val="bg1"/>
                </a:solidFill>
              </a:endParaRPr>
            </a:p>
            <a:p>
              <a:pPr algn="ctr">
                <a:spcBef>
                  <a:spcPts val="600"/>
                </a:spcBef>
                <a:spcAft>
                  <a:spcPts val="600"/>
                </a:spcAft>
              </a:pPr>
              <a:r>
                <a:rPr lang="en-GB" sz="1600" b="1" dirty="0">
                  <a:solidFill>
                    <a:schemeClr val="bg1"/>
                  </a:solidFill>
                  <a:latin typeface="Open Sans" panose="020B0606030504020204" pitchFamily="34" charset="0"/>
                </a:rPr>
                <a:t>BAME smokers</a:t>
              </a:r>
            </a:p>
            <a:p>
              <a:pPr algn="ctr">
                <a:spcBef>
                  <a:spcPts val="600"/>
                </a:spcBef>
                <a:spcAft>
                  <a:spcPts val="600"/>
                </a:spcAft>
              </a:pPr>
              <a:r>
                <a:rPr lang="en-GB" sz="1600" b="1" dirty="0">
                  <a:solidFill>
                    <a:schemeClr val="bg1"/>
                  </a:solidFill>
                  <a:latin typeface="Open Sans" panose="020B0606030504020204" pitchFamily="34" charset="0"/>
                </a:rPr>
                <a:t>LGBTQ smokers</a:t>
              </a:r>
            </a:p>
            <a:p>
              <a:pPr algn="ctr">
                <a:spcBef>
                  <a:spcPts val="600"/>
                </a:spcBef>
                <a:spcAft>
                  <a:spcPts val="600"/>
                </a:spcAft>
              </a:pPr>
              <a:r>
                <a:rPr lang="en-GB" sz="1600" b="1" dirty="0">
                  <a:solidFill>
                    <a:schemeClr val="bg1"/>
                  </a:solidFill>
                  <a:latin typeface="Open Sans" panose="020B0606030504020204" pitchFamily="34" charset="0"/>
                </a:rPr>
                <a:t>Health Care Professionals</a:t>
              </a:r>
            </a:p>
          </p:txBody>
        </p:sp>
      </p:grpSp>
      <p:sp>
        <p:nvSpPr>
          <p:cNvPr id="14" name="TextBox 13">
            <a:extLst>
              <a:ext uri="{FF2B5EF4-FFF2-40B4-BE49-F238E27FC236}">
                <a16:creationId xmlns:a16="http://schemas.microsoft.com/office/drawing/2014/main" id="{2C7E249C-B900-40DF-826B-8A28221B4832}"/>
              </a:ext>
            </a:extLst>
          </p:cNvPr>
          <p:cNvSpPr txBox="1"/>
          <p:nvPr/>
        </p:nvSpPr>
        <p:spPr>
          <a:xfrm>
            <a:off x="8383861" y="155009"/>
            <a:ext cx="3898232" cy="646331"/>
          </a:xfrm>
          <a:prstGeom prst="rect">
            <a:avLst/>
          </a:prstGeom>
          <a:noFill/>
        </p:spPr>
        <p:txBody>
          <a:bodyPr wrap="square">
            <a:spAutoFit/>
          </a:bodyPr>
          <a:lstStyle/>
          <a:p>
            <a:pPr algn="ctr"/>
            <a:r>
              <a:rPr lang="en-GB" sz="1800" i="1" dirty="0">
                <a:solidFill>
                  <a:schemeClr val="bg1"/>
                </a:solidFill>
                <a:latin typeface="Open Sans" panose="020B0606030504020204" pitchFamily="34" charset="0"/>
                <a:ea typeface="Calibri" panose="020F0502020204030204" pitchFamily="34" charset="0"/>
              </a:rPr>
              <a:t>A focus on disadvantaged communities</a:t>
            </a:r>
            <a:endParaRPr lang="en-GB" sz="1800" i="1" dirty="0">
              <a:solidFill>
                <a:schemeClr val="bg1"/>
              </a:solidFill>
              <a:effectLst/>
              <a:latin typeface="Open Sans" panose="020B060603050402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954B5626-3A3E-4DD4-87B3-0F249E629606}"/>
              </a:ext>
            </a:extLst>
          </p:cNvPr>
          <p:cNvGrpSpPr/>
          <p:nvPr/>
        </p:nvGrpSpPr>
        <p:grpSpPr>
          <a:xfrm>
            <a:off x="4119482" y="478175"/>
            <a:ext cx="1053220" cy="369332"/>
            <a:chOff x="3628687" y="464326"/>
            <a:chExt cx="1053220" cy="369332"/>
          </a:xfrm>
        </p:grpSpPr>
        <p:pic>
          <p:nvPicPr>
            <p:cNvPr id="13" name="Picture 2">
              <a:extLst>
                <a:ext uri="{FF2B5EF4-FFF2-40B4-BE49-F238E27FC236}">
                  <a16:creationId xmlns:a16="http://schemas.microsoft.com/office/drawing/2014/main" id="{7FC8C47C-F273-44CB-8ADE-BBFEF98F7C1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5647" t="48188" r="-993" b="19113"/>
            <a:stretch/>
          </p:blipFill>
          <p:spPr bwMode="auto">
            <a:xfrm>
              <a:off x="3628687" y="464326"/>
              <a:ext cx="310347" cy="369332"/>
            </a:xfrm>
            <a:prstGeom prst="rect">
              <a:avLst/>
            </a:prstGeom>
            <a:solidFill>
              <a:srgbClr val="FFFFFF"/>
            </a:solidFill>
          </p:spPr>
        </p:pic>
        <p:pic>
          <p:nvPicPr>
            <p:cNvPr id="15" name="Picture 2">
              <a:extLst>
                <a:ext uri="{FF2B5EF4-FFF2-40B4-BE49-F238E27FC236}">
                  <a16:creationId xmlns:a16="http://schemas.microsoft.com/office/drawing/2014/main" id="{419E59CE-6086-4CCB-BC32-EFB95ABBD80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5647" t="48188" r="-993" b="19113"/>
            <a:stretch/>
          </p:blipFill>
          <p:spPr bwMode="auto">
            <a:xfrm>
              <a:off x="4000124" y="464326"/>
              <a:ext cx="310347"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15DCF70-4469-4FD6-9340-0E4CBC136549}"/>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5647" t="48188" r="-993" b="19113"/>
            <a:stretch/>
          </p:blipFill>
          <p:spPr bwMode="auto">
            <a:xfrm>
              <a:off x="4371560" y="464326"/>
              <a:ext cx="310347" cy="36933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Why cigarettes initially feel disgusting and | EurekAlert!">
            <a:extLst>
              <a:ext uri="{FF2B5EF4-FFF2-40B4-BE49-F238E27FC236}">
                <a16:creationId xmlns:a16="http://schemas.microsoft.com/office/drawing/2014/main" id="{32137F70-142C-4607-8C6F-0F322CAB47FE}"/>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3768" y="804116"/>
            <a:ext cx="3898233" cy="13896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ack and white sign&#10;&#10;Description automatically generated with low confidence">
            <a:extLst>
              <a:ext uri="{FF2B5EF4-FFF2-40B4-BE49-F238E27FC236}">
                <a16:creationId xmlns:a16="http://schemas.microsoft.com/office/drawing/2014/main" id="{B9A2C19D-D87A-D75C-E259-1320CD28F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3" y="6326752"/>
            <a:ext cx="1371600" cy="500268"/>
          </a:xfrm>
          <a:prstGeom prst="rect">
            <a:avLst/>
          </a:prstGeom>
        </p:spPr>
      </p:pic>
    </p:spTree>
    <p:extLst>
      <p:ext uri="{BB962C8B-B14F-4D97-AF65-F5344CB8AC3E}">
        <p14:creationId xmlns:p14="http://schemas.microsoft.com/office/powerpoint/2010/main" val="298198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5472-845B-E54F-89CE-5180B9DB6819}"/>
              </a:ext>
            </a:extLst>
          </p:cNvPr>
          <p:cNvSpPr>
            <a:spLocks noGrp="1"/>
          </p:cNvSpPr>
          <p:nvPr>
            <p:ph type="title"/>
          </p:nvPr>
        </p:nvSpPr>
        <p:spPr>
          <a:xfrm>
            <a:off x="837851" y="1252378"/>
            <a:ext cx="10251509" cy="1325563"/>
          </a:xfrm>
        </p:spPr>
        <p:txBody>
          <a:bodyPr>
            <a:normAutofit fontScale="90000"/>
          </a:bodyPr>
          <a:lstStyle/>
          <a:p>
            <a:pPr>
              <a:lnSpc>
                <a:spcPts val="3600"/>
              </a:lnSpc>
              <a:spcBef>
                <a:spcPts val="600"/>
              </a:spcBef>
              <a:spcAft>
                <a:spcPts val="600"/>
              </a:spcAft>
            </a:pPr>
            <a:r>
              <a:rPr lang="en-US" sz="6000" b="1" dirty="0">
                <a:solidFill>
                  <a:schemeClr val="bg1"/>
                </a:solidFill>
                <a:latin typeface="Lato" panose="020F0502020204030203" pitchFamily="34" charset="77"/>
              </a:rPr>
              <a:t>Bluegrass Research Ltd</a:t>
            </a:r>
            <a:br>
              <a:rPr lang="en-US" sz="6000" b="1" dirty="0">
                <a:solidFill>
                  <a:schemeClr val="bg1"/>
                </a:solidFill>
                <a:latin typeface="Lato" panose="020F0502020204030203" pitchFamily="34" charset="77"/>
              </a:rPr>
            </a:br>
            <a:r>
              <a:rPr lang="en-US" sz="2200" b="1" dirty="0">
                <a:solidFill>
                  <a:schemeClr val="bg1"/>
                </a:solidFill>
                <a:latin typeface="Lato" panose="020F0502020204030203" pitchFamily="34" charset="77"/>
              </a:rPr>
              <a:t>Generator Studios</a:t>
            </a:r>
            <a:br>
              <a:rPr lang="en-US" sz="2200" b="1" dirty="0">
                <a:solidFill>
                  <a:schemeClr val="bg1"/>
                </a:solidFill>
                <a:latin typeface="Lato" panose="020F0502020204030203" pitchFamily="34" charset="77"/>
              </a:rPr>
            </a:br>
            <a:r>
              <a:rPr lang="en-US" sz="2200" b="1" dirty="0">
                <a:solidFill>
                  <a:schemeClr val="bg1"/>
                </a:solidFill>
                <a:latin typeface="Lato" panose="020F0502020204030203" pitchFamily="34" charset="77"/>
              </a:rPr>
              <a:t>Trafalgar Street</a:t>
            </a:r>
            <a:br>
              <a:rPr lang="en-US" sz="2200" b="1" dirty="0">
                <a:solidFill>
                  <a:schemeClr val="bg1"/>
                </a:solidFill>
                <a:latin typeface="Lato" panose="020F0502020204030203" pitchFamily="34" charset="77"/>
              </a:rPr>
            </a:br>
            <a:r>
              <a:rPr lang="en-US" sz="2200" b="1" dirty="0">
                <a:solidFill>
                  <a:schemeClr val="bg1"/>
                </a:solidFill>
                <a:latin typeface="Lato" panose="020F0502020204030203" pitchFamily="34" charset="77"/>
              </a:rPr>
              <a:t>Newcastle-Upon-Tyne</a:t>
            </a:r>
            <a:br>
              <a:rPr lang="en-US" sz="2200" b="1" dirty="0">
                <a:solidFill>
                  <a:schemeClr val="bg1"/>
                </a:solidFill>
                <a:latin typeface="Lato" panose="020F0502020204030203" pitchFamily="34" charset="77"/>
              </a:rPr>
            </a:br>
            <a:r>
              <a:rPr lang="en-US" sz="2200" b="1" dirty="0">
                <a:solidFill>
                  <a:schemeClr val="bg1"/>
                </a:solidFill>
                <a:latin typeface="Lato" panose="020F0502020204030203" pitchFamily="34" charset="77"/>
              </a:rPr>
              <a:t>NE1 2LA</a:t>
            </a:r>
          </a:p>
        </p:txBody>
      </p:sp>
    </p:spTree>
    <p:extLst>
      <p:ext uri="{BB962C8B-B14F-4D97-AF65-F5344CB8AC3E}">
        <p14:creationId xmlns:p14="http://schemas.microsoft.com/office/powerpoint/2010/main" val="27419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ign&#10;&#10;Description automatically generated with low confidence">
            <a:extLst>
              <a:ext uri="{FF2B5EF4-FFF2-40B4-BE49-F238E27FC236}">
                <a16:creationId xmlns:a16="http://schemas.microsoft.com/office/drawing/2014/main" id="{AB3C15EC-C121-4CA0-BD31-49D62D3B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760" y="20320"/>
            <a:ext cx="1371600" cy="500268"/>
          </a:xfrm>
          <a:prstGeom prst="rect">
            <a:avLst/>
          </a:prstGeom>
        </p:spPr>
      </p:pic>
      <p:pic>
        <p:nvPicPr>
          <p:cNvPr id="5" name="Picture 6" descr="Lung Cancer in Never Smokers is Genetically Different than Smoker&amp;amp;#39;s Tumors  | Moffitt">
            <a:extLst>
              <a:ext uri="{FF2B5EF4-FFF2-40B4-BE49-F238E27FC236}">
                <a16:creationId xmlns:a16="http://schemas.microsoft.com/office/drawing/2014/main" id="{B57E7AE2-FF33-4884-9551-256A250287AB}"/>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694"/>
          <a:stretch/>
        </p:blipFill>
        <p:spPr bwMode="auto">
          <a:xfrm>
            <a:off x="0" y="0"/>
            <a:ext cx="6906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35B824-9105-49DC-B049-303B98149E5B}"/>
              </a:ext>
            </a:extLst>
          </p:cNvPr>
          <p:cNvSpPr txBox="1"/>
          <p:nvPr/>
        </p:nvSpPr>
        <p:spPr>
          <a:xfrm>
            <a:off x="457200" y="4750101"/>
            <a:ext cx="11734800" cy="584775"/>
          </a:xfrm>
          <a:prstGeom prst="rect">
            <a:avLst/>
          </a:prstGeom>
          <a:solidFill>
            <a:schemeClr val="tx1"/>
          </a:solidFill>
        </p:spPr>
        <p:txBody>
          <a:bodyPr wrap="square" rtlCol="0">
            <a:spAutoFit/>
          </a:bodyPr>
          <a:lstStyle/>
          <a:p>
            <a:pPr algn="r"/>
            <a:r>
              <a:rPr lang="en-GB" sz="3200" b="1" dirty="0">
                <a:solidFill>
                  <a:srgbClr val="0070C0"/>
                </a:solidFill>
                <a:effectLst/>
                <a:latin typeface="Open Sans" panose="020B0606030504020204" pitchFamily="34" charset="0"/>
                <a:ea typeface="Calibri" panose="020F0502020204030204" pitchFamily="34" charset="0"/>
              </a:rPr>
              <a:t>The Context: R&amp;M and Unemployed Smokers’ Lives</a:t>
            </a:r>
          </a:p>
        </p:txBody>
      </p:sp>
      <p:sp>
        <p:nvSpPr>
          <p:cNvPr id="2" name="Slide Number Placeholder 1">
            <a:extLst>
              <a:ext uri="{FF2B5EF4-FFF2-40B4-BE49-F238E27FC236}">
                <a16:creationId xmlns:a16="http://schemas.microsoft.com/office/drawing/2014/main" id="{76A05E22-E2EE-43C6-8F92-28B45103AE9C}"/>
              </a:ext>
            </a:extLst>
          </p:cNvPr>
          <p:cNvSpPr>
            <a:spLocks noGrp="1"/>
          </p:cNvSpPr>
          <p:nvPr>
            <p:ph type="sldNum" sz="quarter" idx="12"/>
          </p:nvPr>
        </p:nvSpPr>
        <p:spPr/>
        <p:txBody>
          <a:bodyPr/>
          <a:lstStyle/>
          <a:p>
            <a:fld id="{DCA1C3DA-BD94-4CE0-8DF0-2352939305FA}" type="slidenum">
              <a:rPr lang="en-GB" smtClean="0"/>
              <a:t>3</a:t>
            </a:fld>
            <a:endParaRPr lang="en-GB" dirty="0"/>
          </a:p>
        </p:txBody>
      </p:sp>
    </p:spTree>
    <p:extLst>
      <p:ext uri="{BB962C8B-B14F-4D97-AF65-F5344CB8AC3E}">
        <p14:creationId xmlns:p14="http://schemas.microsoft.com/office/powerpoint/2010/main" val="108394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554939" y="847507"/>
            <a:ext cx="9464548" cy="5219766"/>
          </a:xfrm>
          <a:prstGeom prst="rect">
            <a:avLst/>
          </a:prstGeom>
        </p:spPr>
        <p:txBody>
          <a:bodyPr vert="horz" lIns="91440" tIns="45720" rIns="91440" bIns="45720" rtlCol="0">
            <a:noAutofit/>
          </a:bodyPr>
          <a:lstStyle/>
          <a:p>
            <a:pPr algn="just">
              <a:lnSpc>
                <a:spcPct val="150000"/>
              </a:lnSpc>
              <a:spcBef>
                <a:spcPts val="400"/>
              </a:spcBef>
              <a:spcAft>
                <a:spcPts val="400"/>
              </a:spcAft>
            </a:pPr>
            <a:r>
              <a:rPr lang="en-US" sz="1400" dirty="0">
                <a:latin typeface="Open Sans" panose="020B0606030504020204" pitchFamily="34" charset="0"/>
                <a:cs typeface="Times New Roman" panose="02020603050405020304" pitchFamily="18" charset="0"/>
              </a:rPr>
              <a:t>Grouping together Routine &amp; Manual workers and those who have never worked, encompasses a </a:t>
            </a:r>
            <a:r>
              <a:rPr lang="en-US" sz="1400" b="1" dirty="0">
                <a:latin typeface="Open Sans" panose="020B0606030504020204" pitchFamily="34" charset="0"/>
                <a:cs typeface="Times New Roman" panose="02020603050405020304" pitchFamily="18" charset="0"/>
              </a:rPr>
              <a:t>very wide range of circumstances</a:t>
            </a:r>
          </a:p>
          <a:p>
            <a:pPr algn="just">
              <a:lnSpc>
                <a:spcPct val="150000"/>
              </a:lnSpc>
              <a:spcBef>
                <a:spcPts val="400"/>
              </a:spcBef>
              <a:spcAft>
                <a:spcPts val="400"/>
              </a:spcAft>
            </a:pPr>
            <a:r>
              <a:rPr lang="en-US" sz="1400" dirty="0">
                <a:latin typeface="Open Sans" panose="020B0606030504020204" pitchFamily="34" charset="0"/>
                <a:cs typeface="Times New Roman" panose="02020603050405020304" pitchFamily="18" charset="0"/>
              </a:rPr>
              <a:t>Whilst some factors are of course present across profiles, there is a </a:t>
            </a:r>
            <a:r>
              <a:rPr lang="en-US" sz="1400" b="1" dirty="0">
                <a:latin typeface="Open Sans" panose="020B0606030504020204" pitchFamily="34" charset="0"/>
                <a:cs typeface="Times New Roman" panose="02020603050405020304" pitchFamily="18" charset="0"/>
              </a:rPr>
              <a:t>wide diversity </a:t>
            </a:r>
            <a:r>
              <a:rPr lang="en-US" sz="1400" dirty="0">
                <a:latin typeface="Open Sans" panose="020B0606030504020204" pitchFamily="34" charset="0"/>
                <a:cs typeface="Times New Roman" panose="02020603050405020304" pitchFamily="18" charset="0"/>
              </a:rPr>
              <a:t>of family and – importantly – financial situations within this broad grouping</a:t>
            </a:r>
          </a:p>
          <a:p>
            <a:pPr algn="just">
              <a:lnSpc>
                <a:spcPct val="150000"/>
              </a:lnSpc>
              <a:spcBef>
                <a:spcPts val="400"/>
              </a:spcBef>
              <a:spcAft>
                <a:spcPts val="400"/>
              </a:spcAft>
            </a:pPr>
            <a:r>
              <a:rPr lang="en-US" sz="1400" dirty="0">
                <a:latin typeface="Open Sans" panose="020B0606030504020204" pitchFamily="34" charset="0"/>
                <a:cs typeface="Times New Roman" panose="02020603050405020304" pitchFamily="18" charset="0"/>
              </a:rPr>
              <a:t>Within this cross section of society, many lead </a:t>
            </a:r>
            <a:r>
              <a:rPr lang="en-US" sz="1400" b="1" dirty="0">
                <a:latin typeface="Open Sans" panose="020B0606030504020204" pitchFamily="34" charset="0"/>
                <a:cs typeface="Times New Roman" panose="02020603050405020304" pitchFamily="18" charset="0"/>
              </a:rPr>
              <a:t>challenging, stressful </a:t>
            </a:r>
            <a:r>
              <a:rPr lang="en-US" sz="1400" dirty="0">
                <a:latin typeface="Open Sans" panose="020B0606030504020204" pitchFamily="34" charset="0"/>
                <a:cs typeface="Times New Roman" panose="02020603050405020304" pitchFamily="18" charset="0"/>
              </a:rPr>
              <a:t>and </a:t>
            </a:r>
            <a:r>
              <a:rPr lang="en-US" sz="1400" b="1" dirty="0">
                <a:latin typeface="Open Sans" panose="020B0606030504020204" pitchFamily="34" charset="0"/>
                <a:cs typeface="Times New Roman" panose="02020603050405020304" pitchFamily="18" charset="0"/>
              </a:rPr>
              <a:t>chaotic</a:t>
            </a:r>
            <a:r>
              <a:rPr lang="en-US" sz="1400" dirty="0">
                <a:latin typeface="Open Sans" panose="020B0606030504020204" pitchFamily="34" charset="0"/>
                <a:cs typeface="Times New Roman" panose="02020603050405020304" pitchFamily="18" charset="0"/>
              </a:rPr>
              <a:t> lives </a:t>
            </a:r>
          </a:p>
          <a:p>
            <a:pPr algn="just">
              <a:lnSpc>
                <a:spcPct val="150000"/>
              </a:lnSpc>
              <a:spcBef>
                <a:spcPts val="400"/>
              </a:spcBef>
              <a:spcAft>
                <a:spcPts val="400"/>
              </a:spcAft>
            </a:pPr>
            <a:r>
              <a:rPr lang="en-US" sz="1400" dirty="0">
                <a:latin typeface="Open Sans" panose="020B0606030504020204" pitchFamily="34" charset="0"/>
                <a:cs typeface="Times New Roman" panose="02020603050405020304" pitchFamily="18" charset="0"/>
              </a:rPr>
              <a:t>Many are so </a:t>
            </a:r>
            <a:r>
              <a:rPr lang="en-US" sz="1400" b="1" dirty="0">
                <a:latin typeface="Open Sans" panose="020B0606030504020204" pitchFamily="34" charset="0"/>
                <a:cs typeface="Times New Roman" panose="02020603050405020304" pitchFamily="18" charset="0"/>
              </a:rPr>
              <a:t>financially vulnerable</a:t>
            </a:r>
            <a:r>
              <a:rPr lang="en-US" sz="1400" dirty="0">
                <a:latin typeface="Open Sans" panose="020B0606030504020204" pitchFamily="34" charset="0"/>
                <a:cs typeface="Times New Roman" panose="02020603050405020304" pitchFamily="18" charset="0"/>
              </a:rPr>
              <a:t>, that the slightest impact on income is enough to tip them into using food banks, charities. Life is often </a:t>
            </a:r>
            <a:r>
              <a:rPr lang="en-US" sz="1400" b="1" dirty="0">
                <a:latin typeface="Open Sans" panose="020B0606030504020204" pitchFamily="34" charset="0"/>
                <a:cs typeface="Times New Roman" panose="02020603050405020304" pitchFamily="18" charset="0"/>
              </a:rPr>
              <a:t>day-to-day, crisis-to-crisis</a:t>
            </a:r>
            <a:r>
              <a:rPr lang="en-US" sz="1400" dirty="0">
                <a:latin typeface="Open Sans" panose="020B0606030504020204" pitchFamily="34" charset="0"/>
                <a:cs typeface="Times New Roman" panose="02020603050405020304" pitchFamily="18" charset="0"/>
              </a:rPr>
              <a:t>, and there is a noticeable absence of longer term thinking or planning amongst many</a:t>
            </a:r>
          </a:p>
          <a:p>
            <a:pPr algn="just">
              <a:lnSpc>
                <a:spcPct val="150000"/>
              </a:lnSpc>
              <a:spcBef>
                <a:spcPts val="400"/>
              </a:spcBef>
              <a:spcAft>
                <a:spcPts val="400"/>
              </a:spcAft>
            </a:pPr>
            <a:endParaRPr lang="en-US" sz="1400" dirty="0">
              <a:latin typeface="Open Sans" panose="020B0606030504020204" pitchFamily="34" charset="0"/>
              <a:cs typeface="Times New Roman" panose="02020603050405020304" pitchFamily="18" charset="0"/>
            </a:endParaRPr>
          </a:p>
          <a:p>
            <a:pPr algn="just">
              <a:lnSpc>
                <a:spcPct val="150000"/>
              </a:lnSpc>
              <a:spcBef>
                <a:spcPts val="400"/>
              </a:spcBef>
              <a:spcAft>
                <a:spcPts val="400"/>
              </a:spcAft>
              <a:tabLst>
                <a:tab pos="361950" algn="l"/>
              </a:tabLst>
            </a:pPr>
            <a:r>
              <a:rPr lang="en-US" sz="1400" dirty="0">
                <a:latin typeface="Open Sans" panose="020B0606030504020204" pitchFamily="34" charset="0"/>
                <a:cs typeface="Times New Roman" panose="02020603050405020304" pitchFamily="18" charset="0"/>
              </a:rPr>
              <a:t>	  </a:t>
            </a:r>
          </a:p>
          <a:p>
            <a:pPr algn="just">
              <a:lnSpc>
                <a:spcPct val="150000"/>
              </a:lnSpc>
              <a:spcBef>
                <a:spcPts val="400"/>
              </a:spcBef>
              <a:spcAft>
                <a:spcPts val="400"/>
              </a:spcAft>
            </a:pPr>
            <a:endParaRPr lang="en-US" sz="1400" dirty="0">
              <a:latin typeface="Open Sans" panose="020B0606030504020204" pitchFamily="34" charset="0"/>
              <a:cs typeface="Times New Roman" panose="02020603050405020304" pitchFamily="18" charset="0"/>
            </a:endParaRPr>
          </a:p>
          <a:p>
            <a:pPr algn="just">
              <a:lnSpc>
                <a:spcPct val="150000"/>
              </a:lnSpc>
              <a:spcBef>
                <a:spcPts val="400"/>
              </a:spcBef>
              <a:spcAft>
                <a:spcPts val="400"/>
              </a:spcAft>
            </a:pPr>
            <a:r>
              <a:rPr lang="en-US" sz="1400" dirty="0">
                <a:latin typeface="Open Sans" panose="020B0606030504020204" pitchFamily="34" charset="0"/>
                <a:cs typeface="Times New Roman" panose="02020603050405020304" pitchFamily="18" charset="0"/>
              </a:rPr>
              <a:t> </a:t>
            </a:r>
          </a:p>
          <a:p>
            <a:pPr algn="just">
              <a:lnSpc>
                <a:spcPct val="150000"/>
              </a:lnSpc>
              <a:spcBef>
                <a:spcPts val="400"/>
              </a:spcBef>
              <a:spcAft>
                <a:spcPts val="4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760" y="17476"/>
            <a:ext cx="1371600" cy="500268"/>
          </a:xfrm>
          <a:prstGeom prst="rect">
            <a:avLst/>
          </a:prstGeom>
        </p:spPr>
      </p:pic>
      <p:pic>
        <p:nvPicPr>
          <p:cNvPr id="18" name="Picture 17" descr="A picture containing person, curtain, indoor&#10;&#10;Description automatically generated">
            <a:extLst>
              <a:ext uri="{FF2B5EF4-FFF2-40B4-BE49-F238E27FC236}">
                <a16:creationId xmlns:a16="http://schemas.microsoft.com/office/drawing/2014/main" id="{EFBC4BD2-5B79-4D8F-8473-F337DFA99C48}"/>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2265" r="24645"/>
          <a:stretch/>
        </p:blipFill>
        <p:spPr>
          <a:xfrm>
            <a:off x="-2" y="0"/>
            <a:ext cx="2426962" cy="6858000"/>
          </a:xfrm>
          <a:prstGeom prst="rect">
            <a:avLst/>
          </a:prstGeom>
        </p:spPr>
      </p:pic>
      <p:sp>
        <p:nvSpPr>
          <p:cNvPr id="19" name="Rectangle 18">
            <a:extLst>
              <a:ext uri="{FF2B5EF4-FFF2-40B4-BE49-F238E27FC236}">
                <a16:creationId xmlns:a16="http://schemas.microsoft.com/office/drawing/2014/main" id="{428E2309-F945-45AD-8E5D-DF82BEAFDDC6}"/>
              </a:ext>
            </a:extLst>
          </p:cNvPr>
          <p:cNvSpPr/>
          <p:nvPr/>
        </p:nvSpPr>
        <p:spPr>
          <a:xfrm>
            <a:off x="0" y="0"/>
            <a:ext cx="2426962"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C99D986D-60FF-4176-BA28-0AFBDAFC88D0}"/>
              </a:ext>
            </a:extLst>
          </p:cNvPr>
          <p:cNvGrpSpPr/>
          <p:nvPr/>
        </p:nvGrpSpPr>
        <p:grpSpPr>
          <a:xfrm>
            <a:off x="0" y="478175"/>
            <a:ext cx="5609640" cy="369332"/>
            <a:chOff x="0" y="478175"/>
            <a:chExt cx="5609640" cy="369332"/>
          </a:xfrm>
        </p:grpSpPr>
        <p:sp>
          <p:nvSpPr>
            <p:cNvPr id="12" name="TextBox 11">
              <a:extLst>
                <a:ext uri="{FF2B5EF4-FFF2-40B4-BE49-F238E27FC236}">
                  <a16:creationId xmlns:a16="http://schemas.microsoft.com/office/drawing/2014/main" id="{4FD9344D-A475-43B5-B3AD-2BFCE2DD4471}"/>
                </a:ext>
              </a:extLst>
            </p:cNvPr>
            <p:cNvSpPr txBox="1"/>
            <p:nvPr/>
          </p:nvSpPr>
          <p:spPr>
            <a:xfrm>
              <a:off x="0" y="478175"/>
              <a:ext cx="4694354" cy="369332"/>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The Context</a:t>
              </a:r>
              <a:endParaRPr lang="en-GB" dirty="0"/>
            </a:p>
          </p:txBody>
        </p:sp>
        <p:sp>
          <p:nvSpPr>
            <p:cNvPr id="13" name="Flowchart: Connector 12">
              <a:extLst>
                <a:ext uri="{FF2B5EF4-FFF2-40B4-BE49-F238E27FC236}">
                  <a16:creationId xmlns:a16="http://schemas.microsoft.com/office/drawing/2014/main" id="{921F52CE-91AD-4DF7-A1BF-E4669B5328F2}"/>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D39BD6D9-F296-4195-9C50-D9AAE36CCDC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a:extLst>
                <a:ext uri="{FF2B5EF4-FFF2-40B4-BE49-F238E27FC236}">
                  <a16:creationId xmlns:a16="http://schemas.microsoft.com/office/drawing/2014/main" id="{78F61E7F-03DB-4AD3-80A6-A1A942D70348}"/>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16028653-792E-42B7-9F5B-5E2F19948B07}"/>
              </a:ext>
            </a:extLst>
          </p:cNvPr>
          <p:cNvSpPr txBox="1"/>
          <p:nvPr/>
        </p:nvSpPr>
        <p:spPr>
          <a:xfrm>
            <a:off x="2347177" y="3916026"/>
            <a:ext cx="9464548" cy="877163"/>
          </a:xfrm>
          <a:prstGeom prst="rect">
            <a:avLst/>
          </a:prstGeom>
          <a:solidFill>
            <a:srgbClr val="B14EFC">
              <a:alpha val="35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ct val="100000"/>
              </a:lnSpc>
              <a:spcBef>
                <a:spcPts val="300"/>
              </a:spcBef>
              <a:spcAft>
                <a:spcPts val="300"/>
              </a:spcAft>
            </a:pPr>
            <a:r>
              <a:rPr lang="en-US" sz="1200" dirty="0"/>
              <a:t>“I'm a single mum of six. And yeah, I work at Clinton's card shop, well, I did until Friday. I had childcare issues. My baby’s just turned one so I need to be at home and plus [daughter] is three so… I've been relying on food banks, help through the council, discretionaries, anything. All the charities that are available, I've literally been picking up just to get by, just to help feed my children.”</a:t>
            </a:r>
          </a:p>
          <a:p>
            <a:pPr algn="r">
              <a:lnSpc>
                <a:spcPct val="100000"/>
              </a:lnSpc>
              <a:spcBef>
                <a:spcPts val="300"/>
              </a:spcBef>
              <a:spcAft>
                <a:spcPts val="300"/>
              </a:spcAft>
            </a:pPr>
            <a:r>
              <a:rPr lang="en-US" sz="1000" b="1" dirty="0"/>
              <a:t>Social Housing, 35-44, North</a:t>
            </a:r>
          </a:p>
        </p:txBody>
      </p:sp>
      <p:sp>
        <p:nvSpPr>
          <p:cNvPr id="24" name="TextBox 23">
            <a:extLst>
              <a:ext uri="{FF2B5EF4-FFF2-40B4-BE49-F238E27FC236}">
                <a16:creationId xmlns:a16="http://schemas.microsoft.com/office/drawing/2014/main" id="{A02459BD-15E7-4A26-95A6-88002670EF21}"/>
              </a:ext>
            </a:extLst>
          </p:cNvPr>
          <p:cNvSpPr txBox="1"/>
          <p:nvPr/>
        </p:nvSpPr>
        <p:spPr>
          <a:xfrm>
            <a:off x="2554939" y="5122952"/>
            <a:ext cx="9464548" cy="1246495"/>
          </a:xfrm>
          <a:prstGeom prst="rect">
            <a:avLst/>
          </a:prstGeom>
          <a:solidFill>
            <a:srgbClr val="FF0000">
              <a:alpha val="75000"/>
            </a:srgbClr>
          </a:solidFill>
        </p:spPr>
        <p:txBody>
          <a:bodyPr wrap="square">
            <a:spAutoFit/>
          </a:bodyPr>
          <a:lstStyle>
            <a:defPPr>
              <a:defRPr lang="en-US"/>
            </a:defPPr>
            <a:lvl1pPr algn="ctr">
              <a:lnSpc>
                <a:spcPts val="2000"/>
              </a:lnSpc>
              <a:spcBef>
                <a:spcPts val="600"/>
              </a:spcBef>
              <a:defRPr sz="1400" i="1">
                <a:latin typeface="Open Sans" panose="020B0606030504020204" pitchFamily="34" charset="0"/>
                <a:ea typeface="Open Sans" panose="020B0606030504020204" pitchFamily="34" charset="0"/>
                <a:cs typeface="Open Sans" panose="020B0606030504020204" pitchFamily="34" charset="0"/>
              </a:defRPr>
            </a:lvl1pPr>
          </a:lstStyle>
          <a:p>
            <a:pPr>
              <a:lnSpc>
                <a:spcPct val="100000"/>
              </a:lnSpc>
              <a:spcBef>
                <a:spcPts val="300"/>
              </a:spcBef>
              <a:spcAft>
                <a:spcPts val="300"/>
              </a:spcAft>
            </a:pPr>
            <a:r>
              <a:rPr lang="en-US" sz="1200" dirty="0">
                <a:solidFill>
                  <a:schemeClr val="bg1"/>
                </a:solidFill>
              </a:rPr>
              <a:t>“G</a:t>
            </a:r>
            <a:r>
              <a:rPr lang="en-GB" sz="1200" dirty="0">
                <a:solidFill>
                  <a:schemeClr val="bg1"/>
                </a:solidFill>
              </a:rPr>
              <a:t>enerally, it's not [impacting us]. Like me and my missus, we both work full time jobs. The cost of living is already high, we pay a stupid amount for rent, like everyone else does, and everything just costs a lot of money. It just means that for example, where I normally like to buy my little cousin a £30 gift for his birthday, maybe he’s going to get a £15 gift for his birthday. So, it's only going to affect the people in our lives you know? And ourselves maybe instead of ordering a takeaway twice a week now you just order it once a week, that sort of thing.”</a:t>
            </a:r>
          </a:p>
          <a:p>
            <a:pPr algn="r">
              <a:lnSpc>
                <a:spcPct val="100000"/>
              </a:lnSpc>
              <a:spcBef>
                <a:spcPts val="300"/>
              </a:spcBef>
              <a:spcAft>
                <a:spcPts val="300"/>
              </a:spcAft>
            </a:pPr>
            <a:r>
              <a:rPr lang="en-GB" sz="1000" b="1" dirty="0">
                <a:solidFill>
                  <a:schemeClr val="bg1"/>
                </a:solidFill>
              </a:rPr>
              <a:t>BAME smoker; UK born, North African heritage</a:t>
            </a:r>
          </a:p>
        </p:txBody>
      </p:sp>
    </p:spTree>
    <p:extLst>
      <p:ext uri="{BB962C8B-B14F-4D97-AF65-F5344CB8AC3E}">
        <p14:creationId xmlns:p14="http://schemas.microsoft.com/office/powerpoint/2010/main" val="295370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426960" y="847507"/>
            <a:ext cx="9464548" cy="5219766"/>
          </a:xfrm>
          <a:prstGeom prst="rect">
            <a:avLst/>
          </a:prstGeom>
        </p:spPr>
        <p:txBody>
          <a:bodyPr vert="horz" lIns="91440" tIns="45720" rIns="91440" bIns="45720" rtlCol="0">
            <a:noAutofit/>
          </a:bodyPr>
          <a:lstStyle/>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Impacts of the pandemic are </a:t>
            </a:r>
            <a:r>
              <a:rPr lang="en-US" sz="1400" b="1" dirty="0">
                <a:latin typeface="Open Sans" panose="020B0606030504020204" pitchFamily="34" charset="0"/>
                <a:cs typeface="Times New Roman" panose="02020603050405020304" pitchFamily="18" charset="0"/>
              </a:rPr>
              <a:t>widespread and evident</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Effects typically </a:t>
            </a:r>
            <a:r>
              <a:rPr lang="en-US" sz="1400" b="1" dirty="0">
                <a:latin typeface="Open Sans" panose="020B0606030504020204" pitchFamily="34" charset="0"/>
                <a:cs typeface="Times New Roman" panose="02020603050405020304" pitchFamily="18" charset="0"/>
              </a:rPr>
              <a:t>financial</a:t>
            </a:r>
            <a:r>
              <a:rPr lang="en-US" sz="1400" dirty="0">
                <a:latin typeface="Open Sans" panose="020B0606030504020204" pitchFamily="34" charset="0"/>
                <a:cs typeface="Times New Roman" panose="02020603050405020304" pitchFamily="18" charset="0"/>
              </a:rPr>
              <a:t> and linked to </a:t>
            </a:r>
            <a:r>
              <a:rPr lang="en-US" sz="1400" b="1" dirty="0">
                <a:latin typeface="Open Sans" panose="020B0606030504020204" pitchFamily="34" charset="0"/>
                <a:cs typeface="Times New Roman" panose="02020603050405020304" pitchFamily="18" charset="0"/>
              </a:rPr>
              <a:t>mental health and wellbeing</a:t>
            </a:r>
            <a:r>
              <a:rPr lang="en-US" sz="1400" dirty="0">
                <a:latin typeface="Open Sans" panose="020B0606030504020204" pitchFamily="34" charset="0"/>
                <a:cs typeface="Times New Roman" panose="02020603050405020304" pitchFamily="18" charset="0"/>
              </a:rPr>
              <a:t>…these are inextricably entwined</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The degree of financial impact correlates with working status and job type and ranged from minimal to excessive, with the youngest having fewer worries. </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As well as loss of income, having all the family at home created more financial pressure for many; as did the cost of increased smoking [for some]</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Although not universal, the </a:t>
            </a:r>
            <a:r>
              <a:rPr lang="en-US" sz="1400" b="1" dirty="0">
                <a:latin typeface="Open Sans" panose="020B0606030504020204" pitchFamily="34" charset="0"/>
                <a:cs typeface="Times New Roman" panose="02020603050405020304" pitchFamily="18" charset="0"/>
              </a:rPr>
              <a:t>mental health impact </a:t>
            </a:r>
            <a:r>
              <a:rPr lang="en-US" sz="1400" dirty="0">
                <a:latin typeface="Open Sans" panose="020B0606030504020204" pitchFamily="34" charset="0"/>
                <a:cs typeface="Times New Roman" panose="02020603050405020304" pitchFamily="18" charset="0"/>
              </a:rPr>
              <a:t>of the pandemic on lives </a:t>
            </a:r>
            <a:r>
              <a:rPr lang="en-US" sz="1400" b="1" dirty="0">
                <a:latin typeface="Open Sans" panose="020B0606030504020204" pitchFamily="34" charset="0"/>
                <a:cs typeface="Times New Roman" panose="02020603050405020304" pitchFamily="18" charset="0"/>
              </a:rPr>
              <a:t>cannot be underestimated. </a:t>
            </a:r>
            <a:r>
              <a:rPr lang="en-US" sz="1400" dirty="0">
                <a:latin typeface="Open Sans" panose="020B0606030504020204" pitchFamily="34" charset="0"/>
                <a:cs typeface="Times New Roman" panose="02020603050405020304" pitchFamily="18" charset="0"/>
              </a:rPr>
              <a:t>It</a:t>
            </a:r>
            <a:r>
              <a:rPr lang="en-US" sz="1400" b="1" dirty="0">
                <a:latin typeface="Open Sans" panose="020B0606030504020204" pitchFamily="34" charset="0"/>
                <a:cs typeface="Times New Roman" panose="02020603050405020304" pitchFamily="18" charset="0"/>
              </a:rPr>
              <a:t> persists</a:t>
            </a:r>
            <a:r>
              <a:rPr lang="en-US" sz="1400" dirty="0">
                <a:latin typeface="Open Sans" panose="020B0606030504020204" pitchFamily="34" charset="0"/>
                <a:cs typeface="Times New Roman" panose="02020603050405020304" pitchFamily="18" charset="0"/>
              </a:rPr>
              <a:t> for many, though some feel their mental health has improved as life has returned to ‘normal’</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For some lockdown helped mental health and brought other </a:t>
            </a:r>
            <a:r>
              <a:rPr lang="en-US" sz="1400" b="1" dirty="0">
                <a:latin typeface="Open Sans" panose="020B0606030504020204" pitchFamily="34" charset="0"/>
                <a:cs typeface="Times New Roman" panose="02020603050405020304" pitchFamily="18" charset="0"/>
              </a:rPr>
              <a:t>benefits</a:t>
            </a:r>
            <a:r>
              <a:rPr lang="en-US" sz="1400" dirty="0">
                <a:latin typeface="Open Sans" panose="020B0606030504020204" pitchFamily="34" charset="0"/>
                <a:cs typeface="Times New Roman" panose="02020603050405020304" pitchFamily="18" charset="0"/>
              </a:rPr>
              <a:t> such as time for fitness, having the family all together; enforced slow down of life… For others, the difficulties have been in returning to normal life </a:t>
            </a: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Some who suffer with mental health issues feel reluctant to seek help; feel that GPs are overloaded with MH sufferers, and you’d only get redirected. Some comments that during lockdown there were no GP services available </a:t>
            </a:r>
          </a:p>
          <a:p>
            <a:pPr algn="just">
              <a:lnSpc>
                <a:spcPts val="2300"/>
              </a:lnSpc>
              <a:spcBef>
                <a:spcPts val="600"/>
              </a:spcBef>
              <a:spcAft>
                <a:spcPts val="600"/>
              </a:spcAft>
            </a:pPr>
            <a:r>
              <a:rPr lang="en-US" sz="1400" dirty="0">
                <a:effectLst/>
                <a:latin typeface="Open Sans" panose="020B0606030504020204" pitchFamily="34" charset="0"/>
                <a:ea typeface="Open Sans" panose="020B0606030504020204" pitchFamily="34" charset="0"/>
                <a:cs typeface="Times New Roman" panose="02020603050405020304" pitchFamily="18" charset="0"/>
              </a:rPr>
              <a:t>Others feel it’s for them to deal with themselves, don’t necessarily see it as an issue to go to the doctor’s for</a:t>
            </a:r>
          </a:p>
          <a:p>
            <a:pPr algn="just">
              <a:lnSpc>
                <a:spcPts val="2300"/>
              </a:lnSpc>
              <a:spcBef>
                <a:spcPts val="600"/>
              </a:spcBef>
              <a:spcAft>
                <a:spcPts val="600"/>
              </a:spcAft>
            </a:pPr>
            <a:endParaRPr lang="en-US" sz="1400" b="1"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ts val="2300"/>
              </a:lnSpc>
              <a:spcBef>
                <a:spcPts val="600"/>
              </a:spcBef>
              <a:spcAft>
                <a:spcPts val="600"/>
              </a:spcAft>
            </a:pPr>
            <a:endParaRPr lang="en-US" sz="1400" dirty="0">
              <a:latin typeface="Open Sans" panose="020B0606030504020204" pitchFamily="34" charset="0"/>
              <a:cs typeface="Times New Roman" panose="02020603050405020304" pitchFamily="18" charset="0"/>
            </a:endParaRPr>
          </a:p>
          <a:p>
            <a:pPr algn="just">
              <a:lnSpc>
                <a:spcPts val="2300"/>
              </a:lnSpc>
              <a:spcBef>
                <a:spcPts val="600"/>
              </a:spcBef>
              <a:spcAft>
                <a:spcPts val="600"/>
              </a:spcAft>
              <a:tabLst>
                <a:tab pos="361950" algn="l"/>
              </a:tabLst>
            </a:pPr>
            <a:r>
              <a:rPr lang="en-US" sz="1400" dirty="0">
                <a:latin typeface="Open Sans" panose="020B0606030504020204" pitchFamily="34" charset="0"/>
                <a:cs typeface="Times New Roman" panose="02020603050405020304" pitchFamily="18" charset="0"/>
              </a:rPr>
              <a:t>	  </a:t>
            </a:r>
          </a:p>
          <a:p>
            <a:pPr algn="just">
              <a:lnSpc>
                <a:spcPts val="2300"/>
              </a:lnSpc>
              <a:spcBef>
                <a:spcPts val="600"/>
              </a:spcBef>
              <a:spcAft>
                <a:spcPts val="600"/>
              </a:spcAft>
            </a:pPr>
            <a:endParaRPr lang="en-US" sz="1400" dirty="0">
              <a:latin typeface="Open Sans" panose="020B0606030504020204" pitchFamily="34" charset="0"/>
              <a:cs typeface="Times New Roman" panose="02020603050405020304" pitchFamily="18" charset="0"/>
            </a:endParaRPr>
          </a:p>
          <a:p>
            <a:pPr algn="just">
              <a:lnSpc>
                <a:spcPts val="2300"/>
              </a:lnSpc>
              <a:spcBef>
                <a:spcPts val="600"/>
              </a:spcBef>
              <a:spcAft>
                <a:spcPts val="600"/>
              </a:spcAft>
            </a:pPr>
            <a:r>
              <a:rPr lang="en-US" sz="1400" dirty="0">
                <a:latin typeface="Open Sans" panose="020B0606030504020204" pitchFamily="34" charset="0"/>
                <a:cs typeface="Times New Roman" panose="02020603050405020304" pitchFamily="18" charset="0"/>
              </a:rPr>
              <a:t> </a:t>
            </a:r>
          </a:p>
          <a:p>
            <a:pPr algn="just">
              <a:lnSpc>
                <a:spcPts val="2300"/>
              </a:lnSpc>
              <a:spcBef>
                <a:spcPts val="600"/>
              </a:spcBef>
              <a:spcAft>
                <a:spcPts val="600"/>
              </a:spcAft>
            </a:pPr>
            <a:endParaRPr lang="en-US" sz="14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920" y="0"/>
            <a:ext cx="1371600" cy="500268"/>
          </a:xfrm>
          <a:prstGeom prst="rect">
            <a:avLst/>
          </a:prstGeom>
        </p:spPr>
      </p:pic>
      <p:pic>
        <p:nvPicPr>
          <p:cNvPr id="16" name="Picture 15" descr="A picture containing person, curtain, indoor&#10;&#10;Description automatically generated">
            <a:extLst>
              <a:ext uri="{FF2B5EF4-FFF2-40B4-BE49-F238E27FC236}">
                <a16:creationId xmlns:a16="http://schemas.microsoft.com/office/drawing/2014/main" id="{4FF417A1-ECD2-4A70-BE51-726BFF009B5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2265" r="24645"/>
          <a:stretch/>
        </p:blipFill>
        <p:spPr>
          <a:xfrm>
            <a:off x="-2" y="0"/>
            <a:ext cx="2426962" cy="6858000"/>
          </a:xfrm>
          <a:prstGeom prst="rect">
            <a:avLst/>
          </a:prstGeom>
        </p:spPr>
      </p:pic>
      <p:sp>
        <p:nvSpPr>
          <p:cNvPr id="17" name="Rectangle 16">
            <a:extLst>
              <a:ext uri="{FF2B5EF4-FFF2-40B4-BE49-F238E27FC236}">
                <a16:creationId xmlns:a16="http://schemas.microsoft.com/office/drawing/2014/main" id="{8E3724C6-EA10-429E-8E49-70C4ACE61903}"/>
              </a:ext>
            </a:extLst>
          </p:cNvPr>
          <p:cNvSpPr/>
          <p:nvPr/>
        </p:nvSpPr>
        <p:spPr>
          <a:xfrm>
            <a:off x="0" y="0"/>
            <a:ext cx="2426962"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C99D986D-60FF-4176-BA28-0AFBDAFC88D0}"/>
              </a:ext>
            </a:extLst>
          </p:cNvPr>
          <p:cNvGrpSpPr/>
          <p:nvPr/>
        </p:nvGrpSpPr>
        <p:grpSpPr>
          <a:xfrm>
            <a:off x="0" y="478175"/>
            <a:ext cx="5609640" cy="369332"/>
            <a:chOff x="0" y="478175"/>
            <a:chExt cx="5609640" cy="369332"/>
          </a:xfrm>
        </p:grpSpPr>
        <p:sp>
          <p:nvSpPr>
            <p:cNvPr id="12" name="TextBox 11">
              <a:extLst>
                <a:ext uri="{FF2B5EF4-FFF2-40B4-BE49-F238E27FC236}">
                  <a16:creationId xmlns:a16="http://schemas.microsoft.com/office/drawing/2014/main" id="{4FD9344D-A475-43B5-B3AD-2BFCE2DD4471}"/>
                </a:ext>
              </a:extLst>
            </p:cNvPr>
            <p:cNvSpPr txBox="1"/>
            <p:nvPr/>
          </p:nvSpPr>
          <p:spPr>
            <a:xfrm>
              <a:off x="0" y="478175"/>
              <a:ext cx="4694354" cy="369332"/>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General impacts of the pandemic</a:t>
              </a:r>
              <a:endParaRPr lang="en-GB" dirty="0"/>
            </a:p>
          </p:txBody>
        </p:sp>
        <p:sp>
          <p:nvSpPr>
            <p:cNvPr id="13" name="Flowchart: Connector 12">
              <a:extLst>
                <a:ext uri="{FF2B5EF4-FFF2-40B4-BE49-F238E27FC236}">
                  <a16:creationId xmlns:a16="http://schemas.microsoft.com/office/drawing/2014/main" id="{921F52CE-91AD-4DF7-A1BF-E4669B5328F2}"/>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D39BD6D9-F296-4195-9C50-D9AAE36CCDC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a:extLst>
                <a:ext uri="{FF2B5EF4-FFF2-40B4-BE49-F238E27FC236}">
                  <a16:creationId xmlns:a16="http://schemas.microsoft.com/office/drawing/2014/main" id="{78F61E7F-03DB-4AD3-80A6-A1A942D70348}"/>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a:extLst>
              <a:ext uri="{FF2B5EF4-FFF2-40B4-BE49-F238E27FC236}">
                <a16:creationId xmlns:a16="http://schemas.microsoft.com/office/drawing/2014/main" id="{F544D611-20DA-5F1F-AC9B-33D6B5C158F1}"/>
              </a:ext>
            </a:extLst>
          </p:cNvPr>
          <p:cNvSpPr txBox="1"/>
          <p:nvPr/>
        </p:nvSpPr>
        <p:spPr>
          <a:xfrm>
            <a:off x="2577205" y="3157429"/>
            <a:ext cx="9464548" cy="1309777"/>
          </a:xfrm>
          <a:prstGeom prst="rect">
            <a:avLst/>
          </a:prstGeom>
        </p:spPr>
        <p:txBody>
          <a:bodyPr vert="horz" lIns="91440" tIns="45720" rIns="91440" bIns="45720" rtlCol="0">
            <a:noAutofit/>
          </a:bodyPr>
          <a:lstStyle/>
          <a:p>
            <a:pPr algn="just">
              <a:lnSpc>
                <a:spcPct val="150000"/>
              </a:lnSpc>
              <a:spcBef>
                <a:spcPts val="600"/>
              </a:spcBef>
              <a:spcAft>
                <a:spcPts val="600"/>
              </a:spcAft>
            </a:pP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1C749E2-EEA7-28A7-2FA8-4455AF2329A0}"/>
              </a:ext>
            </a:extLst>
          </p:cNvPr>
          <p:cNvSpPr txBox="1"/>
          <p:nvPr/>
        </p:nvSpPr>
        <p:spPr>
          <a:xfrm>
            <a:off x="2554937" y="3747345"/>
            <a:ext cx="9018778" cy="2319928"/>
          </a:xfrm>
          <a:prstGeom prst="rect">
            <a:avLst/>
          </a:prstGeom>
        </p:spPr>
        <p:txBody>
          <a:bodyPr vert="horz" lIns="91440" tIns="45720" rIns="91440" bIns="45720" rtlCol="0">
            <a:noAutofit/>
          </a:bodyPr>
          <a:lstStyle/>
          <a:p>
            <a:pPr algn="just">
              <a:lnSpc>
                <a:spcPct val="150000"/>
              </a:lnSpc>
              <a:spcBef>
                <a:spcPts val="600"/>
              </a:spcBef>
              <a:spcAft>
                <a:spcPts val="600"/>
              </a:spcAft>
            </a:pPr>
            <a:endParaRPr lang="en-US" sz="15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709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19461" y="847507"/>
            <a:ext cx="9464548" cy="2230973"/>
          </a:xfrm>
          <a:prstGeom prst="rect">
            <a:avLst/>
          </a:prstGeom>
        </p:spPr>
        <p:txBody>
          <a:bodyPr vert="horz" lIns="91440" tIns="45720" rIns="91440" bIns="45720" rtlCol="0">
            <a:noAutofit/>
          </a:bodyPr>
          <a:lstStyle>
            <a:defPPr>
              <a:defRPr lang="en-US"/>
            </a:defPPr>
            <a:lvl1pPr algn="just">
              <a:lnSpc>
                <a:spcPts val="2300"/>
              </a:lnSpc>
              <a:spcBef>
                <a:spcPts val="600"/>
              </a:spcBef>
              <a:spcAft>
                <a:spcPts val="600"/>
              </a:spcAft>
              <a:defRPr sz="1400">
                <a:latin typeface="Open Sans" panose="020B0606030504020204" pitchFamily="34" charset="0"/>
                <a:cs typeface="Times New Roman" panose="02020603050405020304" pitchFamily="18" charset="0"/>
              </a:defRPr>
            </a:lvl1pPr>
          </a:lstStyle>
          <a:p>
            <a:r>
              <a:rPr lang="en-US" dirty="0"/>
              <a:t>Some were aware that there is </a:t>
            </a:r>
            <a:r>
              <a:rPr lang="en-US" b="1" dirty="0"/>
              <a:t>pain to come </a:t>
            </a:r>
            <a:r>
              <a:rPr lang="en-US" dirty="0"/>
              <a:t>with prices, but at the time of the research were not really experiencing it</a:t>
            </a:r>
          </a:p>
          <a:p>
            <a:r>
              <a:rPr lang="en-US" dirty="0"/>
              <a:t>Cost of fuel is the most vocalised worry – this refers to car fuel for some as well as heating homes</a:t>
            </a:r>
          </a:p>
          <a:p>
            <a:r>
              <a:rPr lang="en-US" dirty="0"/>
              <a:t>Some talk of saving or budgeting, but </a:t>
            </a:r>
            <a:r>
              <a:rPr lang="en-US" b="1" dirty="0"/>
              <a:t>plenty are just worrying and not planning</a:t>
            </a:r>
          </a:p>
          <a:p>
            <a:r>
              <a:rPr lang="en-US" dirty="0"/>
              <a:t>To some extent, heating costs are seen as </a:t>
            </a:r>
            <a:r>
              <a:rPr lang="en-US" b="1" dirty="0"/>
              <a:t>less controllable </a:t>
            </a:r>
            <a:r>
              <a:rPr lang="en-US" dirty="0"/>
              <a:t>than car fuel and food costs, although evidence that some are taking care not to heat their home any more than is necessary</a:t>
            </a:r>
          </a:p>
          <a:p>
            <a:endParaRPr lang="en-US" dirty="0"/>
          </a:p>
          <a:p>
            <a:endParaRPr lang="en-US" dirty="0"/>
          </a:p>
          <a:p>
            <a:endParaRPr lang="en-US" dirty="0"/>
          </a:p>
          <a:p>
            <a:endParaRPr lang="en-US" dirty="0"/>
          </a:p>
        </p:txBody>
      </p:sp>
      <p:grpSp>
        <p:nvGrpSpPr>
          <p:cNvPr id="11" name="Group 10">
            <a:extLst>
              <a:ext uri="{FF2B5EF4-FFF2-40B4-BE49-F238E27FC236}">
                <a16:creationId xmlns:a16="http://schemas.microsoft.com/office/drawing/2014/main" id="{C99D986D-60FF-4176-BA28-0AFBDAFC88D0}"/>
              </a:ext>
            </a:extLst>
          </p:cNvPr>
          <p:cNvGrpSpPr/>
          <p:nvPr/>
        </p:nvGrpSpPr>
        <p:grpSpPr>
          <a:xfrm>
            <a:off x="0" y="478175"/>
            <a:ext cx="5609640" cy="369332"/>
            <a:chOff x="0" y="478175"/>
            <a:chExt cx="5609640" cy="369332"/>
          </a:xfrm>
        </p:grpSpPr>
        <p:sp>
          <p:nvSpPr>
            <p:cNvPr id="12" name="TextBox 11">
              <a:extLst>
                <a:ext uri="{FF2B5EF4-FFF2-40B4-BE49-F238E27FC236}">
                  <a16:creationId xmlns:a16="http://schemas.microsoft.com/office/drawing/2014/main" id="{4FD9344D-A475-43B5-B3AD-2BFCE2DD4471}"/>
                </a:ext>
              </a:extLst>
            </p:cNvPr>
            <p:cNvSpPr txBox="1"/>
            <p:nvPr/>
          </p:nvSpPr>
          <p:spPr>
            <a:xfrm>
              <a:off x="0" y="478175"/>
              <a:ext cx="4694354" cy="369332"/>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General impacts of cost of living crisis</a:t>
              </a:r>
              <a:endParaRPr lang="en-GB" dirty="0"/>
            </a:p>
          </p:txBody>
        </p:sp>
        <p:sp>
          <p:nvSpPr>
            <p:cNvPr id="13" name="Flowchart: Connector 12">
              <a:extLst>
                <a:ext uri="{FF2B5EF4-FFF2-40B4-BE49-F238E27FC236}">
                  <a16:creationId xmlns:a16="http://schemas.microsoft.com/office/drawing/2014/main" id="{921F52CE-91AD-4DF7-A1BF-E4669B5328F2}"/>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D39BD6D9-F296-4195-9C50-D9AAE36CCDC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a:extLst>
                <a:ext uri="{FF2B5EF4-FFF2-40B4-BE49-F238E27FC236}">
                  <a16:creationId xmlns:a16="http://schemas.microsoft.com/office/drawing/2014/main" id="{78F61E7F-03DB-4AD3-80A6-A1A942D70348}"/>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7" name="Picture 16" descr="A picture containing person, curtain, indoor&#10;&#10;Description automatically generated">
            <a:extLst>
              <a:ext uri="{FF2B5EF4-FFF2-40B4-BE49-F238E27FC236}">
                <a16:creationId xmlns:a16="http://schemas.microsoft.com/office/drawing/2014/main" id="{6E876D0E-418A-4E67-B55A-EFD492B255EF}"/>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2265" r="24645"/>
          <a:stretch/>
        </p:blipFill>
        <p:spPr>
          <a:xfrm>
            <a:off x="9808906" y="0"/>
            <a:ext cx="2426962" cy="6858000"/>
          </a:xfrm>
          <a:prstGeom prst="rect">
            <a:avLst/>
          </a:prstGeom>
        </p:spPr>
      </p:pic>
      <p:sp>
        <p:nvSpPr>
          <p:cNvPr id="19" name="Rectangle 18">
            <a:extLst>
              <a:ext uri="{FF2B5EF4-FFF2-40B4-BE49-F238E27FC236}">
                <a16:creationId xmlns:a16="http://schemas.microsoft.com/office/drawing/2014/main" id="{61B8B063-7AAF-4823-94A1-DE7E8858B4B4}"/>
              </a:ext>
            </a:extLst>
          </p:cNvPr>
          <p:cNvSpPr/>
          <p:nvPr/>
        </p:nvSpPr>
        <p:spPr>
          <a:xfrm>
            <a:off x="9808908" y="0"/>
            <a:ext cx="2426962"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Logo&#10;&#10;Description automatically generated">
            <a:extLst>
              <a:ext uri="{FF2B5EF4-FFF2-40B4-BE49-F238E27FC236}">
                <a16:creationId xmlns:a16="http://schemas.microsoft.com/office/drawing/2014/main" id="{257BFC22-4DB3-40B7-A3D2-7CA03595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090" y="-29501"/>
            <a:ext cx="1391910" cy="507676"/>
          </a:xfrm>
          <a:prstGeom prst="rect">
            <a:avLst/>
          </a:prstGeom>
        </p:spPr>
      </p:pic>
      <p:sp>
        <p:nvSpPr>
          <p:cNvPr id="22" name="TextBox 21">
            <a:extLst>
              <a:ext uri="{FF2B5EF4-FFF2-40B4-BE49-F238E27FC236}">
                <a16:creationId xmlns:a16="http://schemas.microsoft.com/office/drawing/2014/main" id="{A932FB25-8710-495F-A9B0-3A4F5D189B67}"/>
              </a:ext>
            </a:extLst>
          </p:cNvPr>
          <p:cNvSpPr txBox="1"/>
          <p:nvPr/>
        </p:nvSpPr>
        <p:spPr>
          <a:xfrm>
            <a:off x="219457" y="3245548"/>
            <a:ext cx="9295527" cy="901272"/>
          </a:xfrm>
          <a:prstGeom prst="rect">
            <a:avLst/>
          </a:prstGeom>
          <a:solidFill>
            <a:srgbClr val="31D7ED">
              <a:alpha val="61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ts val="2200"/>
              </a:lnSpc>
            </a:pPr>
            <a:r>
              <a:rPr lang="en-US" dirty="0"/>
              <a:t>“It’s </a:t>
            </a:r>
            <a:r>
              <a:rPr lang="en-GB" dirty="0"/>
              <a:t>just everything. So I'm really worried about for instance, gas and electric. I can't afford to feed myself properly. It’s either I eat, or I pay for my gas. Obviously, I need to eat. So I'm just going to freeze.“</a:t>
            </a:r>
          </a:p>
          <a:p>
            <a:pPr algn="r">
              <a:lnSpc>
                <a:spcPts val="2200"/>
              </a:lnSpc>
            </a:pPr>
            <a:r>
              <a:rPr lang="en-US" sz="1000" b="1" dirty="0"/>
              <a:t>LGBTQ smoker, 29, Male, South</a:t>
            </a:r>
          </a:p>
        </p:txBody>
      </p:sp>
      <p:sp>
        <p:nvSpPr>
          <p:cNvPr id="24" name="TextBox 23">
            <a:extLst>
              <a:ext uri="{FF2B5EF4-FFF2-40B4-BE49-F238E27FC236}">
                <a16:creationId xmlns:a16="http://schemas.microsoft.com/office/drawing/2014/main" id="{F1A13B9C-04E2-46CF-9D95-7186EE877D50}"/>
              </a:ext>
            </a:extLst>
          </p:cNvPr>
          <p:cNvSpPr txBox="1"/>
          <p:nvPr/>
        </p:nvSpPr>
        <p:spPr>
          <a:xfrm>
            <a:off x="219461" y="4179207"/>
            <a:ext cx="9464548" cy="369332"/>
          </a:xfrm>
          <a:prstGeom prst="rect">
            <a:avLst/>
          </a:prstGeom>
        </p:spPr>
        <p:txBody>
          <a:bodyPr vert="horz" lIns="91440" tIns="45720" rIns="91440" bIns="45720" rtlCol="0">
            <a:noAutofit/>
          </a:bodyPr>
          <a:lstStyle/>
          <a:p>
            <a:pPr algn="just">
              <a:lnSpc>
                <a:spcPts val="2200"/>
              </a:lnSpc>
              <a:spcBef>
                <a:spcPts val="400"/>
              </a:spcBef>
              <a:spcAft>
                <a:spcPts val="400"/>
              </a:spcAft>
            </a:pPr>
            <a:r>
              <a:rPr lang="en-US" sz="1400" dirty="0">
                <a:latin typeface="Open Sans" panose="020B0606030504020204" pitchFamily="34" charset="0"/>
                <a:cs typeface="Times New Roman" panose="02020603050405020304" pitchFamily="18" charset="0"/>
              </a:rPr>
              <a:t>Many </a:t>
            </a:r>
            <a:r>
              <a:rPr lang="en-US" sz="1400" b="1" dirty="0">
                <a:latin typeface="Open Sans" panose="020B0606030504020204" pitchFamily="34" charset="0"/>
                <a:cs typeface="Times New Roman" panose="02020603050405020304" pitchFamily="18" charset="0"/>
              </a:rPr>
              <a:t>don’t have a strategy </a:t>
            </a:r>
            <a:r>
              <a:rPr lang="en-US" sz="1400" dirty="0">
                <a:latin typeface="Open Sans" panose="020B0606030504020204" pitchFamily="34" charset="0"/>
                <a:cs typeface="Times New Roman" panose="02020603050405020304" pitchFamily="18" charset="0"/>
              </a:rPr>
              <a:t>for how they will cope; some are in denial – more likely to be men</a:t>
            </a:r>
          </a:p>
        </p:txBody>
      </p:sp>
      <p:sp>
        <p:nvSpPr>
          <p:cNvPr id="25" name="TextBox 24">
            <a:extLst>
              <a:ext uri="{FF2B5EF4-FFF2-40B4-BE49-F238E27FC236}">
                <a16:creationId xmlns:a16="http://schemas.microsoft.com/office/drawing/2014/main" id="{CF60A924-19ED-454C-BA03-865F47C62AC8}"/>
              </a:ext>
            </a:extLst>
          </p:cNvPr>
          <p:cNvSpPr txBox="1"/>
          <p:nvPr/>
        </p:nvSpPr>
        <p:spPr>
          <a:xfrm>
            <a:off x="219457" y="4645781"/>
            <a:ext cx="9295527" cy="830740"/>
          </a:xfrm>
          <a:prstGeom prst="rect">
            <a:avLst/>
          </a:prstGeom>
          <a:solidFill>
            <a:schemeClr val="accent2">
              <a:lumMod val="75000"/>
              <a:alpha val="68000"/>
            </a:scheme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pPr>
              <a:lnSpc>
                <a:spcPts val="2000"/>
              </a:lnSpc>
            </a:pPr>
            <a:r>
              <a:rPr lang="en-US" dirty="0">
                <a:solidFill>
                  <a:schemeClr val="bg1"/>
                </a:solidFill>
              </a:rPr>
              <a:t>“You know, you just get on with it. Oh, yeah. You just kind of ignore it and just carry on best you can. So, if I ever got to the point where I actually grew up a bit and needed help, I don't know where to go.”</a:t>
            </a:r>
          </a:p>
          <a:p>
            <a:pPr algn="r">
              <a:lnSpc>
                <a:spcPts val="2000"/>
              </a:lnSpc>
            </a:pPr>
            <a:r>
              <a:rPr lang="en-US" sz="1000" b="1" dirty="0">
                <a:solidFill>
                  <a:schemeClr val="bg1"/>
                </a:solidFill>
              </a:rPr>
              <a:t>MH sufferer, 35-44, North/NW</a:t>
            </a:r>
          </a:p>
        </p:txBody>
      </p:sp>
      <p:sp>
        <p:nvSpPr>
          <p:cNvPr id="26" name="TextBox 25">
            <a:extLst>
              <a:ext uri="{FF2B5EF4-FFF2-40B4-BE49-F238E27FC236}">
                <a16:creationId xmlns:a16="http://schemas.microsoft.com/office/drawing/2014/main" id="{A759EEB9-8298-4F87-96D1-366C5431431B}"/>
              </a:ext>
            </a:extLst>
          </p:cNvPr>
          <p:cNvSpPr txBox="1"/>
          <p:nvPr/>
        </p:nvSpPr>
        <p:spPr>
          <a:xfrm>
            <a:off x="219456" y="5649266"/>
            <a:ext cx="9295527" cy="639086"/>
          </a:xfrm>
          <a:prstGeom prst="rect">
            <a:avLst/>
          </a:prstGeom>
          <a:noFill/>
        </p:spPr>
        <p:txBody>
          <a:bodyPr wrap="square">
            <a:spAutoFit/>
          </a:bodyPr>
          <a:lstStyle/>
          <a:p>
            <a:pPr marL="0" marR="0" lvl="0" indent="0" algn="just" defTabSz="914400" rtl="0" eaLnBrk="1" fontAlgn="auto" latinLnBrk="0" hangingPunct="1">
              <a:lnSpc>
                <a:spcPts val="2200"/>
              </a:lnSpc>
              <a:spcBef>
                <a:spcPts val="40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Significant impact for some on </a:t>
            </a: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mental health</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 some instances of being prescribed medication to help them be calm and deal with the additional anxiety and stress</a:t>
            </a:r>
          </a:p>
        </p:txBody>
      </p:sp>
    </p:spTree>
    <p:extLst>
      <p:ext uri="{BB962C8B-B14F-4D97-AF65-F5344CB8AC3E}">
        <p14:creationId xmlns:p14="http://schemas.microsoft.com/office/powerpoint/2010/main" val="82687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ite and gray cigarette stick">
            <a:extLst>
              <a:ext uri="{FF2B5EF4-FFF2-40B4-BE49-F238E27FC236}">
                <a16:creationId xmlns:a16="http://schemas.microsoft.com/office/drawing/2014/main" id="{7E5C4D77-C1FA-415D-8844-CBE5872DE8D4}"/>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367" r="25587"/>
          <a:stretch/>
        </p:blipFill>
        <p:spPr bwMode="auto">
          <a:xfrm>
            <a:off x="0" y="0"/>
            <a:ext cx="265385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icture containing text, clipart&#10;&#10;Description automatically generated">
            <a:extLst>
              <a:ext uri="{FF2B5EF4-FFF2-40B4-BE49-F238E27FC236}">
                <a16:creationId xmlns:a16="http://schemas.microsoft.com/office/drawing/2014/main" id="{37AB14B5-EB3D-4162-A592-5E0D56E28475}"/>
              </a:ext>
            </a:extLst>
          </p:cNvPr>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t="-6590" b="14181"/>
          <a:stretch/>
        </p:blipFill>
        <p:spPr>
          <a:xfrm>
            <a:off x="11912378" y="6350288"/>
            <a:ext cx="241744" cy="507711"/>
          </a:xfrm>
          <a:prstGeom prst="rect">
            <a:avLst/>
          </a:prstGeom>
        </p:spPr>
      </p:pic>
      <p:sp>
        <p:nvSpPr>
          <p:cNvPr id="32" name="Rectangle 31">
            <a:extLst>
              <a:ext uri="{FF2B5EF4-FFF2-40B4-BE49-F238E27FC236}">
                <a16:creationId xmlns:a16="http://schemas.microsoft.com/office/drawing/2014/main" id="{1167D273-43EC-46AC-AF0B-F87E3E372154}"/>
              </a:ext>
            </a:extLst>
          </p:cNvPr>
          <p:cNvSpPr/>
          <p:nvPr/>
        </p:nvSpPr>
        <p:spPr>
          <a:xfrm flipV="1">
            <a:off x="16378" y="0"/>
            <a:ext cx="2680594" cy="6858001"/>
          </a:xfrm>
          <a:prstGeom prst="rect">
            <a:avLst/>
          </a:prstGeom>
          <a:gradFill flip="none" rotWithShape="1">
            <a:gsLst>
              <a:gs pos="0">
                <a:schemeClr val="accent1">
                  <a:lumMod val="5000"/>
                  <a:lumOff val="95000"/>
                  <a:alpha val="0"/>
                </a:schemeClr>
              </a:gs>
              <a:gs pos="52000">
                <a:schemeClr val="bg1">
                  <a:alpha val="49000"/>
                </a:schemeClr>
              </a:gs>
              <a:gs pos="82000">
                <a:schemeClr val="bg1">
                  <a:alpha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9149692-C9C5-4CD3-8632-2F86D880CCAA}"/>
              </a:ext>
            </a:extLst>
          </p:cNvPr>
          <p:cNvSpPr/>
          <p:nvPr/>
        </p:nvSpPr>
        <p:spPr>
          <a:xfrm>
            <a:off x="189608" y="345945"/>
            <a:ext cx="2334135" cy="18649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BELOW THE POVERTY LINE</a:t>
            </a:r>
          </a:p>
        </p:txBody>
      </p:sp>
      <p:sp>
        <p:nvSpPr>
          <p:cNvPr id="24" name="Rectangle 23">
            <a:extLst>
              <a:ext uri="{FF2B5EF4-FFF2-40B4-BE49-F238E27FC236}">
                <a16:creationId xmlns:a16="http://schemas.microsoft.com/office/drawing/2014/main" id="{F319402F-A64D-47B5-8A3D-9AE4A950DC25}"/>
              </a:ext>
            </a:extLst>
          </p:cNvPr>
          <p:cNvSpPr/>
          <p:nvPr/>
        </p:nvSpPr>
        <p:spPr>
          <a:xfrm>
            <a:off x="3064040" y="434727"/>
            <a:ext cx="8675109" cy="5988545"/>
          </a:xfrm>
          <a:prstGeom prst="rect">
            <a:avLst/>
          </a:prstGeom>
          <a:solidFill>
            <a:schemeClr val="accent5">
              <a:lumMod val="50000"/>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0" rtlCol="0" anchor="ctr"/>
          <a:lstStyle/>
          <a:p>
            <a:pPr algn="ctr">
              <a:lnSpc>
                <a:spcPts val="3700"/>
              </a:lnSpc>
              <a:spcBef>
                <a:spcPts val="600"/>
              </a:spcBef>
              <a:spcAft>
                <a:spcPts val="600"/>
              </a:spcAft>
            </a:pPr>
            <a:r>
              <a:rPr lang="en-US" sz="2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I’m running out of electric quite a bit now. I’m not working, I’m on Universal Credit. And it don’t last very long. So I have to keep on borrowing the money to put on the electric. And it’s going up even more. </a:t>
            </a:r>
          </a:p>
          <a:p>
            <a:pPr algn="ctr">
              <a:lnSpc>
                <a:spcPts val="3700"/>
              </a:lnSpc>
              <a:spcBef>
                <a:spcPts val="600"/>
              </a:spcBef>
              <a:spcAft>
                <a:spcPts val="600"/>
              </a:spcAft>
            </a:pP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You just think – what are you going to do? And then you’re struggling to feed yourself and things. It’s not fair is it really?</a:t>
            </a:r>
            <a:endParaRPr lang="en-GB"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lnSpc>
                <a:spcPts val="2000"/>
              </a:lnSpc>
            </a:pPr>
            <a:endPar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lnSpc>
                <a:spcPts val="2000"/>
              </a:lnSpc>
            </a:pPr>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Living below the poverty line, Female, South</a:t>
            </a:r>
            <a:endPar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A picture containing wheel, vector graphics&#10;&#10;Description automatically generated">
            <a:extLst>
              <a:ext uri="{FF2B5EF4-FFF2-40B4-BE49-F238E27FC236}">
                <a16:creationId xmlns:a16="http://schemas.microsoft.com/office/drawing/2014/main" id="{CFBB5A85-5995-432F-A231-368F4245F566}"/>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3127460" y="693814"/>
            <a:ext cx="670277" cy="440916"/>
          </a:xfrm>
          <a:prstGeom prst="rect">
            <a:avLst/>
          </a:prstGeom>
        </p:spPr>
      </p:pic>
      <p:pic>
        <p:nvPicPr>
          <p:cNvPr id="27" name="Picture 26" descr="A picture containing wheel, vector graphics&#10;&#10;Description automatically generated">
            <a:extLst>
              <a:ext uri="{FF2B5EF4-FFF2-40B4-BE49-F238E27FC236}">
                <a16:creationId xmlns:a16="http://schemas.microsoft.com/office/drawing/2014/main" id="{4A5B7C65-AEC5-4F02-94A4-C29FF1DD03D0}"/>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flipV="1">
            <a:off x="10416646" y="4904057"/>
            <a:ext cx="670277" cy="440916"/>
          </a:xfrm>
          <a:prstGeom prst="rect">
            <a:avLst/>
          </a:prstGeom>
        </p:spPr>
      </p:pic>
      <p:pic>
        <p:nvPicPr>
          <p:cNvPr id="11" name="Picture 10" descr="Logo&#10;&#10;Description automatically generated">
            <a:extLst>
              <a:ext uri="{FF2B5EF4-FFF2-40B4-BE49-F238E27FC236}">
                <a16:creationId xmlns:a16="http://schemas.microsoft.com/office/drawing/2014/main" id="{17C3AED8-539E-4354-86A5-A9B216B26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0324"/>
            <a:ext cx="1391910" cy="507676"/>
          </a:xfrm>
          <a:prstGeom prst="rect">
            <a:avLst/>
          </a:prstGeom>
        </p:spPr>
      </p:pic>
    </p:spTree>
    <p:extLst>
      <p:ext uri="{BB962C8B-B14F-4D97-AF65-F5344CB8AC3E}">
        <p14:creationId xmlns:p14="http://schemas.microsoft.com/office/powerpoint/2010/main" val="384310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5FECA-82C0-49BC-A055-D9DB96CE65E2}"/>
              </a:ext>
            </a:extLst>
          </p:cNvPr>
          <p:cNvSpPr txBox="1"/>
          <p:nvPr/>
        </p:nvSpPr>
        <p:spPr>
          <a:xfrm>
            <a:off x="2567646" y="977558"/>
            <a:ext cx="9464548" cy="500268"/>
          </a:xfrm>
          <a:prstGeom prst="rect">
            <a:avLst/>
          </a:prstGeom>
        </p:spPr>
        <p:txBody>
          <a:bodyPr vert="horz" lIns="91440" tIns="45720" rIns="91440" bIns="45720" rtlCol="0">
            <a:noAutofit/>
          </a:bodyPr>
          <a:lstStyle/>
          <a:p>
            <a:pPr algn="just">
              <a:lnSpc>
                <a:spcPct val="150000"/>
              </a:lnSpc>
              <a:spcBef>
                <a:spcPts val="600"/>
              </a:spcBef>
              <a:spcAft>
                <a:spcPts val="600"/>
              </a:spcAft>
            </a:pPr>
            <a:r>
              <a:rPr lang="en-US" sz="1600" dirty="0">
                <a:latin typeface="Open Sans" panose="020B0606030504020204" pitchFamily="34" charset="0"/>
                <a:cs typeface="Times New Roman" panose="02020603050405020304" pitchFamily="18" charset="0"/>
              </a:rPr>
              <a:t>Pandemic had mixed impacts on smoking</a:t>
            </a:r>
          </a:p>
          <a:p>
            <a:pPr algn="just">
              <a:lnSpc>
                <a:spcPct val="150000"/>
              </a:lnSpc>
              <a:spcBef>
                <a:spcPts val="600"/>
              </a:spcBef>
              <a:spcAft>
                <a:spcPts val="600"/>
              </a:spcAft>
            </a:pPr>
            <a:r>
              <a:rPr lang="en-US" sz="1600" dirty="0">
                <a:latin typeface="Open Sans" panose="020B0606030504020204" pitchFamily="34" charset="0"/>
                <a:cs typeface="Times New Roman" panose="02020603050405020304" pitchFamily="18" charset="0"/>
              </a:rPr>
              <a:t>Some </a:t>
            </a:r>
            <a:r>
              <a:rPr lang="en-US" sz="1600" b="1" dirty="0">
                <a:latin typeface="Open Sans" panose="020B0606030504020204" pitchFamily="34" charset="0"/>
                <a:cs typeface="Times New Roman" panose="02020603050405020304" pitchFamily="18" charset="0"/>
              </a:rPr>
              <a:t>increased their smoking </a:t>
            </a:r>
            <a:r>
              <a:rPr lang="en-US" sz="1600" dirty="0">
                <a:latin typeface="Open Sans" panose="020B0606030504020204" pitchFamily="34" charset="0"/>
                <a:cs typeface="Times New Roman" panose="02020603050405020304" pitchFamily="18" charset="0"/>
              </a:rPr>
              <a:t>– through boredom, managing stress; and many have sustained these levels. Some lapsed from quitting. Brings with it increased financial pressures</a:t>
            </a:r>
          </a:p>
          <a:p>
            <a:pPr algn="just">
              <a:lnSpc>
                <a:spcPct val="150000"/>
              </a:lnSpc>
              <a:spcBef>
                <a:spcPts val="600"/>
              </a:spcBef>
              <a:spcAft>
                <a:spcPts val="600"/>
              </a:spcAft>
            </a:pPr>
            <a:r>
              <a:rPr lang="en-US" sz="1600" dirty="0">
                <a:effectLst/>
                <a:latin typeface="Open Sans" panose="020B0606030504020204" pitchFamily="34" charset="0"/>
                <a:ea typeface="Open Sans" panose="020B0606030504020204" pitchFamily="34" charset="0"/>
                <a:cs typeface="Times New Roman" panose="02020603050405020304" pitchFamily="18" charset="0"/>
              </a:rPr>
              <a:t>The pressure of having </a:t>
            </a:r>
            <a:r>
              <a:rPr lang="en-US" sz="1600" b="1" dirty="0">
                <a:effectLst/>
                <a:latin typeface="Open Sans" panose="020B0606030504020204" pitchFamily="34" charset="0"/>
                <a:ea typeface="Open Sans" panose="020B0606030504020204" pitchFamily="34" charset="0"/>
                <a:cs typeface="Times New Roman" panose="02020603050405020304" pitchFamily="18" charset="0"/>
              </a:rPr>
              <a:t>children at home all day </a:t>
            </a:r>
            <a:r>
              <a:rPr lang="en-US" sz="1600" dirty="0">
                <a:effectLst/>
                <a:latin typeface="Open Sans" panose="020B0606030504020204" pitchFamily="34" charset="0"/>
                <a:ea typeface="Open Sans" panose="020B0606030504020204" pitchFamily="34" charset="0"/>
                <a:cs typeface="Times New Roman" panose="02020603050405020304" pitchFamily="18" charset="0"/>
              </a:rPr>
              <a:t>also made some smoke more – to escape, have me-time</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725" y="13051"/>
            <a:ext cx="1371600" cy="500268"/>
          </a:xfrm>
          <a:prstGeom prst="rect">
            <a:avLst/>
          </a:prstGeom>
        </p:spPr>
      </p:pic>
      <p:pic>
        <p:nvPicPr>
          <p:cNvPr id="7" name="Picture 6" descr="A picture containing person, curtain, indoor&#10;&#10;Description automatically generated">
            <a:extLst>
              <a:ext uri="{FF2B5EF4-FFF2-40B4-BE49-F238E27FC236}">
                <a16:creationId xmlns:a16="http://schemas.microsoft.com/office/drawing/2014/main" id="{F87EFC8D-DAA0-4FBB-ABBE-48559657B5D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2265" r="24645"/>
          <a:stretch/>
        </p:blipFill>
        <p:spPr>
          <a:xfrm>
            <a:off x="-2" y="0"/>
            <a:ext cx="2426962" cy="6858000"/>
          </a:xfrm>
          <a:prstGeom prst="rect">
            <a:avLst/>
          </a:prstGeom>
        </p:spPr>
      </p:pic>
      <p:sp>
        <p:nvSpPr>
          <p:cNvPr id="9" name="Rectangle 8">
            <a:extLst>
              <a:ext uri="{FF2B5EF4-FFF2-40B4-BE49-F238E27FC236}">
                <a16:creationId xmlns:a16="http://schemas.microsoft.com/office/drawing/2014/main" id="{CF76B73A-C347-47DB-BA3F-466B1214E118}"/>
              </a:ext>
            </a:extLst>
          </p:cNvPr>
          <p:cNvSpPr/>
          <p:nvPr/>
        </p:nvSpPr>
        <p:spPr>
          <a:xfrm>
            <a:off x="-2" y="0"/>
            <a:ext cx="2426962"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2CCD2E8A-3EAF-467F-95BE-FA4E4DC6B863}"/>
              </a:ext>
            </a:extLst>
          </p:cNvPr>
          <p:cNvGrpSpPr/>
          <p:nvPr/>
        </p:nvGrpSpPr>
        <p:grpSpPr>
          <a:xfrm>
            <a:off x="0" y="478175"/>
            <a:ext cx="5609640" cy="361637"/>
            <a:chOff x="0" y="478175"/>
            <a:chExt cx="5609640" cy="361637"/>
          </a:xfrm>
        </p:grpSpPr>
        <p:sp>
          <p:nvSpPr>
            <p:cNvPr id="20" name="TextBox 19">
              <a:extLst>
                <a:ext uri="{FF2B5EF4-FFF2-40B4-BE49-F238E27FC236}">
                  <a16:creationId xmlns:a16="http://schemas.microsoft.com/office/drawing/2014/main" id="{F2593857-8C5C-4BA5-B658-C7221FD52E44}"/>
                </a:ext>
              </a:extLst>
            </p:cNvPr>
            <p:cNvSpPr txBox="1"/>
            <p:nvPr/>
          </p:nvSpPr>
          <p:spPr>
            <a:xfrm>
              <a:off x="0" y="478175"/>
              <a:ext cx="4694354" cy="361637"/>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750" dirty="0"/>
                <a:t>Impacts on smoking behaviour</a:t>
              </a:r>
              <a:endParaRPr lang="en-GB" sz="1750" dirty="0"/>
            </a:p>
          </p:txBody>
        </p:sp>
        <p:sp>
          <p:nvSpPr>
            <p:cNvPr id="21" name="Flowchart: Connector 20">
              <a:extLst>
                <a:ext uri="{FF2B5EF4-FFF2-40B4-BE49-F238E27FC236}">
                  <a16:creationId xmlns:a16="http://schemas.microsoft.com/office/drawing/2014/main" id="{5143C317-BCDF-489E-A84C-2F9816A656BC}"/>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D78AB517-42D6-4167-AB75-D14426F04D11}"/>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a:extLst>
                <a:ext uri="{FF2B5EF4-FFF2-40B4-BE49-F238E27FC236}">
                  <a16:creationId xmlns:a16="http://schemas.microsoft.com/office/drawing/2014/main" id="{7A6ED41F-5FFE-42E0-8627-A01DB93F2F33}"/>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B43B5DFE-FD0F-4E9E-92A1-B26215A36D8D}"/>
              </a:ext>
            </a:extLst>
          </p:cNvPr>
          <p:cNvSpPr txBox="1"/>
          <p:nvPr/>
        </p:nvSpPr>
        <p:spPr>
          <a:xfrm>
            <a:off x="2575035" y="3150892"/>
            <a:ext cx="9381739" cy="686470"/>
          </a:xfrm>
          <a:prstGeom prst="rect">
            <a:avLst/>
          </a:prstGeom>
          <a:solidFill>
            <a:srgbClr val="B14EFC">
              <a:alpha val="35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r>
              <a:rPr lang="en-US" dirty="0"/>
              <a:t>“At the beginning I probably chain smoked because there was nothing to do was there?”</a:t>
            </a:r>
          </a:p>
          <a:p>
            <a:pPr algn="r"/>
            <a:r>
              <a:rPr lang="en-US" sz="1000" b="1" dirty="0"/>
              <a:t>Social Housing, 45-65, Mids</a:t>
            </a:r>
          </a:p>
        </p:txBody>
      </p:sp>
      <p:sp>
        <p:nvSpPr>
          <p:cNvPr id="12" name="TextBox 11">
            <a:extLst>
              <a:ext uri="{FF2B5EF4-FFF2-40B4-BE49-F238E27FC236}">
                <a16:creationId xmlns:a16="http://schemas.microsoft.com/office/drawing/2014/main" id="{4D5FEC8C-CA16-4236-B433-F46405ACA071}"/>
              </a:ext>
            </a:extLst>
          </p:cNvPr>
          <p:cNvSpPr txBox="1"/>
          <p:nvPr/>
        </p:nvSpPr>
        <p:spPr>
          <a:xfrm>
            <a:off x="2575035" y="3802146"/>
            <a:ext cx="9198974" cy="500268"/>
          </a:xfrm>
          <a:prstGeom prst="rect">
            <a:avLst/>
          </a:prstGeom>
        </p:spPr>
        <p:txBody>
          <a:bodyPr vert="horz" lIns="91440" tIns="45720" rIns="91440" bIns="45720" rtlCol="0">
            <a:noAutofit/>
          </a:bodyPr>
          <a:lstStyle/>
          <a:p>
            <a:pPr algn="just">
              <a:lnSpc>
                <a:spcPct val="150000"/>
              </a:lnSpc>
              <a:spcBef>
                <a:spcPts val="600"/>
              </a:spcBef>
              <a:spcAft>
                <a:spcPts val="600"/>
              </a:spcAft>
            </a:pPr>
            <a:r>
              <a:rPr lang="en-US" sz="1600" dirty="0">
                <a:latin typeface="Open Sans" panose="020B0606030504020204" pitchFamily="34" charset="0"/>
                <a:cs typeface="Times New Roman" panose="02020603050405020304" pitchFamily="18" charset="0"/>
              </a:rPr>
              <a:t>Others </a:t>
            </a:r>
            <a:r>
              <a:rPr lang="en-US" sz="1600" b="1" dirty="0">
                <a:latin typeface="Open Sans" panose="020B0606030504020204" pitchFamily="34" charset="0"/>
                <a:cs typeface="Times New Roman" panose="02020603050405020304" pitchFamily="18" charset="0"/>
              </a:rPr>
              <a:t>smoked less </a:t>
            </a:r>
            <a:r>
              <a:rPr lang="en-US" sz="1600" dirty="0">
                <a:latin typeface="Open Sans" panose="020B0606030504020204" pitchFamily="34" charset="0"/>
                <a:cs typeface="Times New Roman" panose="02020603050405020304" pitchFamily="18" charset="0"/>
              </a:rPr>
              <a:t>– either as a cost saving measure, or because they typically smoke less at home – often because of the presence of children. For some, the pandemic, and being away from everything meant a reduction in stress – and as a result, smoking</a:t>
            </a:r>
            <a:r>
              <a:rPr lang="en-US" sz="1600" i="1" dirty="0">
                <a:latin typeface="Open Sans" panose="020B0606030504020204" pitchFamily="34" charset="0"/>
                <a:cs typeface="Times New Roman" panose="02020603050405020304" pitchFamily="18" charset="0"/>
              </a:rPr>
              <a:t> </a:t>
            </a:r>
          </a:p>
          <a:p>
            <a:pPr algn="just">
              <a:lnSpc>
                <a:spcPct val="150000"/>
              </a:lnSpc>
              <a:spcBef>
                <a:spcPts val="600"/>
              </a:spcBef>
              <a:spcAft>
                <a:spcPts val="600"/>
              </a:spcAft>
            </a:pPr>
            <a:r>
              <a:rPr lang="en-US" sz="1600" dirty="0">
                <a:latin typeface="Open Sans" panose="020B0606030504020204" pitchFamily="34" charset="0"/>
                <a:cs typeface="Times New Roman" panose="02020603050405020304" pitchFamily="18" charset="0"/>
              </a:rPr>
              <a:t> </a:t>
            </a:r>
          </a:p>
          <a:p>
            <a:pPr algn="just">
              <a:lnSpc>
                <a:spcPct val="150000"/>
              </a:lnSpc>
              <a:spcBef>
                <a:spcPts val="600"/>
              </a:spcBef>
              <a:spcAft>
                <a:spcPts val="6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352691B-B4C1-4E9C-AB48-705903352AC8}"/>
              </a:ext>
            </a:extLst>
          </p:cNvPr>
          <p:cNvSpPr txBox="1"/>
          <p:nvPr/>
        </p:nvSpPr>
        <p:spPr>
          <a:xfrm>
            <a:off x="2575035" y="5016787"/>
            <a:ext cx="9381740" cy="1340945"/>
          </a:xfrm>
          <a:prstGeom prst="rect">
            <a:avLst/>
          </a:prstGeom>
          <a:solidFill>
            <a:srgbClr val="C14D00">
              <a:alpha val="68000"/>
            </a:srgbClr>
          </a:solidFill>
        </p:spPr>
        <p:txBody>
          <a:bodyPr wrap="square" rtlCol="0" anchor="ctr" anchorCtr="0">
            <a:spAutoFit/>
          </a:bodyPr>
          <a:lstStyle>
            <a:defPPr>
              <a:defRPr lang="en-US"/>
            </a:defPPr>
            <a:lvl1pPr algn="ctr">
              <a:lnSpc>
                <a:spcPts val="2500"/>
              </a:lnSpc>
              <a:defRPr sz="1400" i="1">
                <a:latin typeface="Open Sans" panose="020B0606030504020204" pitchFamily="34" charset="0"/>
                <a:cs typeface="Times New Roman" panose="02020603050405020304" pitchFamily="18" charset="0"/>
              </a:defRPr>
            </a:lvl1pPr>
          </a:lstStyle>
          <a:p>
            <a:r>
              <a:rPr lang="en-US" dirty="0">
                <a:solidFill>
                  <a:schemeClr val="bg1"/>
                </a:solidFill>
              </a:rPr>
              <a:t>“I used to be quite a heavy smoker until COVID. Got furloughed and can't afford 12 pounds per packet for Marlboro lights. So actually switched things...made the switch to roll ups. Yeah. And can't smoke another cigarette. Now it has to be roll ups. But it saves me, I used to spend probably £140 a week on six packets.”</a:t>
            </a:r>
          </a:p>
          <a:p>
            <a:pPr algn="r"/>
            <a:r>
              <a:rPr lang="en-US" sz="1000" b="1" dirty="0">
                <a:solidFill>
                  <a:schemeClr val="bg1"/>
                </a:solidFill>
              </a:rPr>
              <a:t>MH sufferer, 35-44, North/NW</a:t>
            </a:r>
          </a:p>
        </p:txBody>
      </p:sp>
      <p:sp>
        <p:nvSpPr>
          <p:cNvPr id="14" name="TextBox 13">
            <a:extLst>
              <a:ext uri="{FF2B5EF4-FFF2-40B4-BE49-F238E27FC236}">
                <a16:creationId xmlns:a16="http://schemas.microsoft.com/office/drawing/2014/main" id="{61B17153-EF32-4C6F-84B6-B0088B3B1829}"/>
              </a:ext>
            </a:extLst>
          </p:cNvPr>
          <p:cNvSpPr txBox="1"/>
          <p:nvPr/>
        </p:nvSpPr>
        <p:spPr>
          <a:xfrm>
            <a:off x="2575035" y="5720759"/>
            <a:ext cx="9464548" cy="500268"/>
          </a:xfrm>
          <a:prstGeom prst="rect">
            <a:avLst/>
          </a:prstGeom>
        </p:spPr>
        <p:txBody>
          <a:bodyPr vert="horz" lIns="91440" tIns="45720" rIns="91440" bIns="45720" rtlCol="0">
            <a:noAutofit/>
          </a:bodyPr>
          <a:lstStyle/>
          <a:p>
            <a:pPr algn="just">
              <a:lnSpc>
                <a:spcPct val="150000"/>
              </a:lnSpc>
              <a:spcBef>
                <a:spcPts val="600"/>
              </a:spcBef>
              <a:spcAft>
                <a:spcPts val="600"/>
              </a:spcAft>
            </a:pPr>
            <a:endParaRPr lang="en-US" sz="1400" i="1" dirty="0">
              <a:latin typeface="Open Sans" panose="020B0606030504020204" pitchFamily="34" charset="0"/>
              <a:cs typeface="Times New Roman" panose="02020603050405020304" pitchFamily="18" charset="0"/>
            </a:endParaRPr>
          </a:p>
          <a:p>
            <a:pPr algn="just">
              <a:lnSpc>
                <a:spcPct val="150000"/>
              </a:lnSpc>
              <a:spcBef>
                <a:spcPts val="600"/>
              </a:spcBef>
              <a:spcAft>
                <a:spcPts val="600"/>
              </a:spcAft>
            </a:pPr>
            <a:r>
              <a:rPr lang="en-US" sz="1400" i="1" dirty="0">
                <a:latin typeface="Open Sans" panose="020B0606030504020204" pitchFamily="34" charset="0"/>
                <a:cs typeface="Times New Roman" panose="02020603050405020304" pitchFamily="18" charset="0"/>
              </a:rPr>
              <a:t> </a:t>
            </a:r>
          </a:p>
          <a:p>
            <a:pPr algn="just">
              <a:lnSpc>
                <a:spcPct val="150000"/>
              </a:lnSpc>
              <a:spcBef>
                <a:spcPts val="600"/>
              </a:spcBef>
              <a:spcAft>
                <a:spcPts val="600"/>
              </a:spcAft>
            </a:pPr>
            <a:r>
              <a:rPr lang="en-US" sz="1400" dirty="0">
                <a:latin typeface="Open Sans" panose="020B0606030504020204" pitchFamily="34" charset="0"/>
                <a:cs typeface="Times New Roman" panose="02020603050405020304" pitchFamily="18" charset="0"/>
              </a:rPr>
              <a:t> </a:t>
            </a:r>
          </a:p>
          <a:p>
            <a:pPr algn="just">
              <a:lnSpc>
                <a:spcPct val="150000"/>
              </a:lnSpc>
              <a:spcBef>
                <a:spcPts val="600"/>
              </a:spcBef>
              <a:spcAft>
                <a:spcPts val="600"/>
              </a:spcAft>
            </a:pPr>
            <a:endParaRPr lang="en-US" sz="16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115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sign&#10;&#10;Description automatically generated with low confidence">
            <a:extLst>
              <a:ext uri="{FF2B5EF4-FFF2-40B4-BE49-F238E27FC236}">
                <a16:creationId xmlns:a16="http://schemas.microsoft.com/office/drawing/2014/main" id="{C66F9EFE-F767-4FF6-AC4A-72BC21A8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280" y="0"/>
            <a:ext cx="1371600" cy="500268"/>
          </a:xfrm>
          <a:prstGeom prst="rect">
            <a:avLst/>
          </a:prstGeom>
        </p:spPr>
      </p:pic>
      <p:pic>
        <p:nvPicPr>
          <p:cNvPr id="7" name="Picture 6" descr="A picture containing person, curtain, indoor&#10;&#10;Description automatically generated">
            <a:extLst>
              <a:ext uri="{FF2B5EF4-FFF2-40B4-BE49-F238E27FC236}">
                <a16:creationId xmlns:a16="http://schemas.microsoft.com/office/drawing/2014/main" id="{F87EFC8D-DAA0-4FBB-ABBE-48559657B5D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2265" r="24645"/>
          <a:stretch/>
        </p:blipFill>
        <p:spPr>
          <a:xfrm>
            <a:off x="-2" y="0"/>
            <a:ext cx="2426962" cy="6858000"/>
          </a:xfrm>
          <a:prstGeom prst="rect">
            <a:avLst/>
          </a:prstGeom>
        </p:spPr>
      </p:pic>
      <p:sp>
        <p:nvSpPr>
          <p:cNvPr id="9" name="Rectangle 8">
            <a:extLst>
              <a:ext uri="{FF2B5EF4-FFF2-40B4-BE49-F238E27FC236}">
                <a16:creationId xmlns:a16="http://schemas.microsoft.com/office/drawing/2014/main" id="{CF76B73A-C347-47DB-BA3F-466B1214E118}"/>
              </a:ext>
            </a:extLst>
          </p:cNvPr>
          <p:cNvSpPr/>
          <p:nvPr/>
        </p:nvSpPr>
        <p:spPr>
          <a:xfrm>
            <a:off x="-2" y="0"/>
            <a:ext cx="2426962"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C99D986D-60FF-4176-BA28-0AFBDAFC88D0}"/>
              </a:ext>
            </a:extLst>
          </p:cNvPr>
          <p:cNvGrpSpPr/>
          <p:nvPr/>
        </p:nvGrpSpPr>
        <p:grpSpPr>
          <a:xfrm>
            <a:off x="0" y="478175"/>
            <a:ext cx="5609640" cy="369332"/>
            <a:chOff x="0" y="478175"/>
            <a:chExt cx="5609640" cy="369332"/>
          </a:xfrm>
        </p:grpSpPr>
        <p:sp>
          <p:nvSpPr>
            <p:cNvPr id="12" name="TextBox 11">
              <a:extLst>
                <a:ext uri="{FF2B5EF4-FFF2-40B4-BE49-F238E27FC236}">
                  <a16:creationId xmlns:a16="http://schemas.microsoft.com/office/drawing/2014/main" id="{4FD9344D-A475-43B5-B3AD-2BFCE2DD4471}"/>
                </a:ext>
              </a:extLst>
            </p:cNvPr>
            <p:cNvSpPr txBox="1"/>
            <p:nvPr/>
          </p:nvSpPr>
          <p:spPr>
            <a:xfrm>
              <a:off x="0" y="478175"/>
              <a:ext cx="4694354" cy="369332"/>
            </a:xfrm>
            <a:prstGeom prst="rect">
              <a:avLst/>
            </a:prstGeom>
            <a:solidFill>
              <a:schemeClr val="accent1">
                <a:lumMod val="60000"/>
                <a:lumOff val="40000"/>
              </a:schemeClr>
            </a:solidFill>
          </p:spPr>
          <p:txBody>
            <a:bodyPr wrap="square">
              <a:spAutoFit/>
            </a:bodyPr>
            <a:lstStyle>
              <a:defPPr>
                <a:defRPr lang="en-US"/>
              </a:defPPr>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Impacts on smoking behaviour</a:t>
              </a:r>
              <a:endParaRPr lang="en-GB" sz="1800" dirty="0"/>
            </a:p>
          </p:txBody>
        </p:sp>
        <p:sp>
          <p:nvSpPr>
            <p:cNvPr id="13" name="Flowchart: Connector 12">
              <a:extLst>
                <a:ext uri="{FF2B5EF4-FFF2-40B4-BE49-F238E27FC236}">
                  <a16:creationId xmlns:a16="http://schemas.microsoft.com/office/drawing/2014/main" id="{921F52CE-91AD-4DF7-A1BF-E4669B5328F2}"/>
                </a:ext>
              </a:extLst>
            </p:cNvPr>
            <p:cNvSpPr/>
            <p:nvPr/>
          </p:nvSpPr>
          <p:spPr>
            <a:xfrm>
              <a:off x="4771300"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D39BD6D9-F296-4195-9C50-D9AAE36CCDC0}"/>
                </a:ext>
              </a:extLst>
            </p:cNvPr>
            <p:cNvSpPr/>
            <p:nvPr/>
          </p:nvSpPr>
          <p:spPr>
            <a:xfrm>
              <a:off x="5058565"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a:extLst>
                <a:ext uri="{FF2B5EF4-FFF2-40B4-BE49-F238E27FC236}">
                  <a16:creationId xmlns:a16="http://schemas.microsoft.com/office/drawing/2014/main" id="{78F61E7F-03DB-4AD3-80A6-A1A942D70348}"/>
                </a:ext>
              </a:extLst>
            </p:cNvPr>
            <p:cNvSpPr/>
            <p:nvPr/>
          </p:nvSpPr>
          <p:spPr>
            <a:xfrm>
              <a:off x="5350853" y="556503"/>
              <a:ext cx="258787" cy="23334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a:extLst>
              <a:ext uri="{FF2B5EF4-FFF2-40B4-BE49-F238E27FC236}">
                <a16:creationId xmlns:a16="http://schemas.microsoft.com/office/drawing/2014/main" id="{6F6ED2BA-23A3-4496-BF22-B718E1B76548}"/>
              </a:ext>
            </a:extLst>
          </p:cNvPr>
          <p:cNvSpPr txBox="1"/>
          <p:nvPr/>
        </p:nvSpPr>
        <p:spPr>
          <a:xfrm>
            <a:off x="2554939" y="949931"/>
            <a:ext cx="9464548" cy="1664087"/>
          </a:xfrm>
          <a:prstGeom prst="rect">
            <a:avLst/>
          </a:prstGeom>
        </p:spPr>
        <p:txBody>
          <a:bodyPr vert="horz" lIns="91440" tIns="45720" rIns="91440" bIns="45720" rtlCol="0">
            <a:noAutofit/>
          </a:bodyPr>
          <a:lstStyle/>
          <a:p>
            <a:pPr algn="just">
              <a:lnSpc>
                <a:spcPct val="150000"/>
              </a:lnSpc>
              <a:spcBef>
                <a:spcPts val="300"/>
              </a:spcBef>
              <a:spcAft>
                <a:spcPts val="300"/>
              </a:spcAft>
            </a:pPr>
            <a:r>
              <a:rPr lang="en-US" sz="1550" dirty="0">
                <a:latin typeface="Open Sans" panose="020B0606030504020204" pitchFamily="34" charset="0"/>
                <a:cs typeface="Times New Roman" panose="02020603050405020304" pitchFamily="18" charset="0"/>
              </a:rPr>
              <a:t>Mixed views on if and how smoking may be impacted by increased cost of living, and some evidence that changes have already been made </a:t>
            </a:r>
          </a:p>
          <a:p>
            <a:pPr algn="just">
              <a:lnSpc>
                <a:spcPct val="150000"/>
              </a:lnSpc>
              <a:spcBef>
                <a:spcPts val="300"/>
              </a:spcBef>
              <a:spcAft>
                <a:spcPts val="300"/>
              </a:spcAft>
            </a:pPr>
            <a:r>
              <a:rPr lang="en-US" sz="1550" dirty="0">
                <a:latin typeface="Open Sans" panose="020B0606030504020204" pitchFamily="34" charset="0"/>
                <a:cs typeface="Times New Roman" panose="02020603050405020304" pitchFamily="18" charset="0"/>
              </a:rPr>
              <a:t>Some have </a:t>
            </a:r>
            <a:r>
              <a:rPr lang="en-US" sz="1550" b="1" dirty="0">
                <a:latin typeface="Open Sans" panose="020B0606030504020204" pitchFamily="34" charset="0"/>
                <a:cs typeface="Times New Roman" panose="02020603050405020304" pitchFamily="18" charset="0"/>
              </a:rPr>
              <a:t>switched to rollies </a:t>
            </a:r>
            <a:r>
              <a:rPr lang="en-US" sz="1550" dirty="0">
                <a:latin typeface="Open Sans" panose="020B0606030504020204" pitchFamily="34" charset="0"/>
                <a:cs typeface="Times New Roman" panose="02020603050405020304" pitchFamily="18" charset="0"/>
              </a:rPr>
              <a:t>due to the financial impact of the pandemic. Others recognise that </a:t>
            </a:r>
            <a:r>
              <a:rPr lang="en-US" sz="1550" b="1" dirty="0">
                <a:latin typeface="Open Sans" panose="020B0606030504020204" pitchFamily="34" charset="0"/>
                <a:cs typeface="Times New Roman" panose="02020603050405020304" pitchFamily="18" charset="0"/>
              </a:rPr>
              <a:t>quitting or cutting down </a:t>
            </a:r>
            <a:r>
              <a:rPr lang="en-US" sz="1550" dirty="0">
                <a:latin typeface="Open Sans" panose="020B0606030504020204" pitchFamily="34" charset="0"/>
                <a:cs typeface="Times New Roman" panose="02020603050405020304" pitchFamily="18" charset="0"/>
              </a:rPr>
              <a:t>would be a good way to save money and have tried to reduce how many cigarettes they smoke per day…and some have done both</a:t>
            </a: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r>
              <a:rPr lang="en-US" sz="1550" dirty="0">
                <a:latin typeface="Open Sans" panose="020B0606030504020204" pitchFamily="34" charset="0"/>
                <a:cs typeface="Times New Roman" panose="02020603050405020304" pitchFamily="18" charset="0"/>
              </a:rPr>
              <a:t>Rolling tobacco can save money not only because it’s cheaper but also because you can eke it out, be less generous per cigarette</a:t>
            </a:r>
          </a:p>
          <a:p>
            <a:pPr algn="just">
              <a:lnSpc>
                <a:spcPct val="150000"/>
              </a:lnSpc>
              <a:spcBef>
                <a:spcPts val="300"/>
              </a:spcBef>
              <a:spcAft>
                <a:spcPts val="300"/>
              </a:spcAft>
            </a:pPr>
            <a:r>
              <a:rPr kumimoji="0" lang="en-US" sz="155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Several talk of </a:t>
            </a:r>
            <a:r>
              <a:rPr kumimoji="0" lang="en-US" sz="1550" b="1"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getting cigarettes no matter the state of your finances</a:t>
            </a:r>
            <a:r>
              <a:rPr kumimoji="0" lang="en-US" sz="155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 others fear they may have to cut down</a:t>
            </a:r>
          </a:p>
          <a:p>
            <a:pPr algn="just">
              <a:lnSpc>
                <a:spcPct val="150000"/>
              </a:lnSpc>
              <a:spcBef>
                <a:spcPts val="300"/>
              </a:spcBef>
              <a:spcAft>
                <a:spcPts val="300"/>
              </a:spcAft>
            </a:pPr>
            <a:r>
              <a:rPr kumimoji="0" lang="en-US" sz="155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However, for many, </a:t>
            </a:r>
            <a:r>
              <a:rPr kumimoji="0" lang="en-US" sz="1550" b="1"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with the extra stress and anxiety comes increased smoking</a:t>
            </a:r>
            <a:r>
              <a:rPr kumimoji="0" lang="en-US" sz="155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rPr>
              <a:t>, particularly where cheaper tobacco is being sourced, legal or illicit</a:t>
            </a:r>
          </a:p>
          <a:p>
            <a:pPr algn="just">
              <a:lnSpc>
                <a:spcPct val="150000"/>
              </a:lnSpc>
              <a:spcBef>
                <a:spcPts val="300"/>
              </a:spcBef>
              <a:spcAft>
                <a:spcPts val="300"/>
              </a:spcAft>
            </a:pPr>
            <a:endParaRPr kumimoji="0" lang="en-US" sz="1550" b="0" i="0" u="none" strike="noStrike" kern="1200" cap="none" spc="0" normalizeH="0" baseline="0" noProof="0" dirty="0">
              <a:ln>
                <a:noFill/>
              </a:ln>
              <a:solidFill>
                <a:prstClr val="black"/>
              </a:solidFill>
              <a:effectLst/>
              <a:uLnTx/>
              <a:uFillTx/>
              <a:latin typeface="Open Sans" panose="020B0606030504020204" pitchFamily="34" charset="0"/>
              <a:ea typeface="+mn-ea"/>
              <a:cs typeface="Times New Roman" panose="02020603050405020304" pitchFamily="18" charset="0"/>
            </a:endParaRP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endParaRPr lang="en-US" sz="1550" dirty="0">
              <a:latin typeface="Open Sans" panose="020B0606030504020204" pitchFamily="34" charset="0"/>
              <a:cs typeface="Times New Roman" panose="02020603050405020304" pitchFamily="18" charset="0"/>
            </a:endParaRPr>
          </a:p>
          <a:p>
            <a:pPr algn="just">
              <a:lnSpc>
                <a:spcPct val="150000"/>
              </a:lnSpc>
              <a:spcBef>
                <a:spcPts val="300"/>
              </a:spcBef>
              <a:spcAft>
                <a:spcPts val="300"/>
              </a:spcAft>
            </a:pPr>
            <a:endParaRPr lang="en-US" sz="155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BF89D15-8B70-47E7-AD1E-F1D901A8A4CF}"/>
              </a:ext>
            </a:extLst>
          </p:cNvPr>
          <p:cNvSpPr>
            <a:spLocks noGrp="1"/>
          </p:cNvSpPr>
          <p:nvPr>
            <p:ph type="sldNum" sz="quarter" idx="12"/>
          </p:nvPr>
        </p:nvSpPr>
        <p:spPr/>
        <p:txBody>
          <a:bodyPr/>
          <a:lstStyle/>
          <a:p>
            <a:pPr algn="r"/>
            <a:fld id="{DCA1C3DA-BD94-4CE0-8DF0-2352939305FA}" type="slidenum">
              <a:rPr lang="en-GB" smtClean="0"/>
              <a:pPr algn="r"/>
              <a:t>9</a:t>
            </a:fld>
            <a:endParaRPr lang="en-GB" dirty="0"/>
          </a:p>
        </p:txBody>
      </p:sp>
      <p:sp>
        <p:nvSpPr>
          <p:cNvPr id="16" name="TextBox 15">
            <a:extLst>
              <a:ext uri="{FF2B5EF4-FFF2-40B4-BE49-F238E27FC236}">
                <a16:creationId xmlns:a16="http://schemas.microsoft.com/office/drawing/2014/main" id="{3DBB9209-5688-4EB2-8DA0-F72145C8EB95}"/>
              </a:ext>
            </a:extLst>
          </p:cNvPr>
          <p:cNvSpPr txBox="1"/>
          <p:nvPr/>
        </p:nvSpPr>
        <p:spPr>
          <a:xfrm>
            <a:off x="2628486" y="2973746"/>
            <a:ext cx="9391001" cy="760208"/>
          </a:xfrm>
          <a:prstGeom prst="rect">
            <a:avLst/>
          </a:prstGeom>
          <a:solidFill>
            <a:srgbClr val="FF0000">
              <a:alpha val="75000"/>
            </a:srgbClr>
          </a:solidFill>
        </p:spPr>
        <p:txBody>
          <a:bodyPr wrap="square">
            <a:spAutoFit/>
          </a:bodyPr>
          <a:lstStyle>
            <a:defPPr>
              <a:defRPr lang="en-US"/>
            </a:defPPr>
            <a:lvl1pPr algn="ctr">
              <a:lnSpc>
                <a:spcPts val="2000"/>
              </a:lnSpc>
              <a:spcBef>
                <a:spcPts val="600"/>
              </a:spcBef>
              <a:defRPr sz="1400" i="1">
                <a:latin typeface="Open Sans" panose="020B0606030504020204" pitchFamily="34" charset="0"/>
                <a:ea typeface="Open Sans" panose="020B0606030504020204" pitchFamily="34" charset="0"/>
                <a:cs typeface="Open Sans" panose="020B0606030504020204" pitchFamily="34" charset="0"/>
              </a:defRPr>
            </a:lvl1pPr>
          </a:lstStyle>
          <a:p>
            <a:pPr>
              <a:lnSpc>
                <a:spcPts val="1800"/>
              </a:lnSpc>
              <a:spcBef>
                <a:spcPts val="0"/>
              </a:spcBef>
            </a:pPr>
            <a:r>
              <a:rPr lang="en-US" dirty="0">
                <a:solidFill>
                  <a:schemeClr val="bg1"/>
                </a:solidFill>
              </a:rPr>
              <a:t>“I am hoping to cut down soon. Because the money that I spend on cigarettes could go towards gas and food, and things that I actually need. I don't need to smoke, it's more of a want.”</a:t>
            </a:r>
          </a:p>
          <a:p>
            <a:pPr algn="r">
              <a:lnSpc>
                <a:spcPts val="1800"/>
              </a:lnSpc>
              <a:spcBef>
                <a:spcPts val="0"/>
              </a:spcBef>
            </a:pPr>
            <a:r>
              <a:rPr lang="en-GB" sz="1000" b="1" dirty="0">
                <a:solidFill>
                  <a:schemeClr val="bg1"/>
                </a:solidFill>
              </a:rPr>
              <a:t>BAME smoker; UK born, mixed White / Jamaican heritage</a:t>
            </a:r>
          </a:p>
        </p:txBody>
      </p:sp>
    </p:spTree>
    <p:extLst>
      <p:ext uri="{BB962C8B-B14F-4D97-AF65-F5344CB8AC3E}">
        <p14:creationId xmlns:p14="http://schemas.microsoft.com/office/powerpoint/2010/main" val="141372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b454b-5578-4b92-ad2d-05626e091018" xsi:nil="true"/>
    <lcf76f155ced4ddcb4097134ff3c332f xmlns="3a4543a0-6766-456e-a2ee-4414459d9a0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B1B75-9CCF-4F61-BD6E-1F2A9E351A66}">
  <ds:schemaRefs>
    <ds:schemaRef ds:uri="http://schemas.microsoft.com/sharepoint/v3/contenttype/forms"/>
  </ds:schemaRefs>
</ds:datastoreItem>
</file>

<file path=customXml/itemProps2.xml><?xml version="1.0" encoding="utf-8"?>
<ds:datastoreItem xmlns:ds="http://schemas.openxmlformats.org/officeDocument/2006/customXml" ds:itemID="{6AAB4EAC-0729-47B5-B513-4D084F9BC818}">
  <ds:schemaRefs>
    <ds:schemaRef ds:uri="3a4543a0-6766-456e-a2ee-4414459d9a0a"/>
    <ds:schemaRef ds:uri="http://purl.org/dc/elements/1.1/"/>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af7b454b-5578-4b92-ad2d-05626e091018"/>
    <ds:schemaRef ds:uri="http://schemas.microsoft.com/office/2006/metadata/properties"/>
  </ds:schemaRefs>
</ds:datastoreItem>
</file>

<file path=customXml/itemProps3.xml><?xml version="1.0" encoding="utf-8"?>
<ds:datastoreItem xmlns:ds="http://schemas.openxmlformats.org/officeDocument/2006/customXml" ds:itemID="{C79A372E-5ACE-4AB1-8C1B-152DED8AFADB}">
  <ds:schemaRefs>
    <ds:schemaRef ds:uri="3a4543a0-6766-456e-a2ee-4414459d9a0a"/>
    <ds:schemaRef ds:uri="af7b454b-5578-4b92-ad2d-05626e0910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24192</TotalTime>
  <Words>3088</Words>
  <Application>Microsoft Office PowerPoint</Application>
  <PresentationFormat>Widescreen</PresentationFormat>
  <Paragraphs>214</Paragraphs>
  <Slides>20</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Calibri</vt:lpstr>
      <vt:lpstr>Calibri Light</vt:lpstr>
      <vt:lpstr>Lato</vt:lpstr>
      <vt:lpstr>Open Sans</vt:lpstr>
      <vt:lpstr>Office Theme</vt:lpstr>
      <vt:lpstr>Custom Design</vt:lpstr>
      <vt:lpstr>1_Custom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Bluegrass Research Ltd Generator Studios Trafalgar Street Newcastle-Upon-Tyne NE1 2LA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Clark</dc:creator>
  <cp:lastModifiedBy>Sonya Dixon</cp:lastModifiedBy>
  <cp:revision>21</cp:revision>
  <cp:lastPrinted>2022-09-08T11:04:20Z</cp:lastPrinted>
  <dcterms:created xsi:type="dcterms:W3CDTF">2022-02-18T19:39:57Z</dcterms:created>
  <dcterms:modified xsi:type="dcterms:W3CDTF">2022-09-08T11:25:26Z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9432e137-8a4b-4141-ab82-cf9520076292</vt:lpwstr>
  </property>
  <property fmtid="{D5CDD505-2E9C-101B-9397-08002B2CF9AE}" pid="4" name="ContentTypeId">
    <vt:lpwstr>0x0101008924553EA454694B8CD2AA52A00C529E</vt:lpwstr>
  </property>
</Properties>
</file>