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4"/>
  </p:sldMasterIdLst>
  <p:notesMasterIdLst>
    <p:notesMasterId r:id="rId25"/>
  </p:notesMasterIdLst>
  <p:sldIdLst>
    <p:sldId id="256" r:id="rId5"/>
    <p:sldId id="262" r:id="rId6"/>
    <p:sldId id="263" r:id="rId7"/>
    <p:sldId id="267" r:id="rId8"/>
    <p:sldId id="268" r:id="rId9"/>
    <p:sldId id="266" r:id="rId10"/>
    <p:sldId id="269" r:id="rId11"/>
    <p:sldId id="270" r:id="rId12"/>
    <p:sldId id="272" r:id="rId13"/>
    <p:sldId id="273" r:id="rId14"/>
    <p:sldId id="275" r:id="rId15"/>
    <p:sldId id="274" r:id="rId16"/>
    <p:sldId id="276" r:id="rId17"/>
    <p:sldId id="277" r:id="rId18"/>
    <p:sldId id="278" r:id="rId19"/>
    <p:sldId id="282" r:id="rId20"/>
    <p:sldId id="279" r:id="rId21"/>
    <p:sldId id="280" r:id="rId22"/>
    <p:sldId id="281" r:id="rId23"/>
    <p:sldId id="259" r:id="rId24"/>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5C6A"/>
    <a:srgbClr val="B45244"/>
    <a:srgbClr val="308189"/>
    <a:srgbClr val="3D3D3B"/>
    <a:srgbClr val="FFFFFF"/>
    <a:srgbClr val="8FD1DA"/>
    <a:srgbClr val="0437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4178D0-5A82-4262-A7A4-EDC360F6C67B}" v="27" dt="2026-09-24T17:51:31.60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guide orient="horz" pos="288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308189">
                <a:alpha val="25098"/>
              </a:srgbClr>
            </a:solidFill>
            <a:ln>
              <a:noFill/>
            </a:ln>
            <a:effectLst/>
          </c:spPr>
          <c:invertIfNegative val="0"/>
          <c:dPt>
            <c:idx val="3"/>
            <c:invertIfNegative val="0"/>
            <c:bubble3D val="0"/>
            <c:spPr>
              <a:solidFill>
                <a:srgbClr val="308189"/>
              </a:solidFill>
              <a:ln>
                <a:noFill/>
              </a:ln>
              <a:effectLst/>
            </c:spPr>
            <c:extLst>
              <c:ext xmlns:c16="http://schemas.microsoft.com/office/drawing/2014/chart" uri="{C3380CC4-5D6E-409C-BE32-E72D297353CC}">
                <c16:uniqueId val="{00000002-249B-4676-832A-A58CB825C563}"/>
              </c:ext>
            </c:extLst>
          </c:dPt>
          <c:dPt>
            <c:idx val="5"/>
            <c:invertIfNegative val="0"/>
            <c:bubble3D val="0"/>
            <c:spPr>
              <a:solidFill>
                <a:srgbClr val="308189"/>
              </a:solidFill>
              <a:ln>
                <a:noFill/>
              </a:ln>
              <a:effectLst/>
            </c:spPr>
            <c:extLst>
              <c:ext xmlns:c16="http://schemas.microsoft.com/office/drawing/2014/chart" uri="{C3380CC4-5D6E-409C-BE32-E72D297353CC}">
                <c16:uniqueId val="{00000001-249B-4676-832A-A58CB825C563}"/>
              </c:ext>
            </c:extLst>
          </c:dPt>
          <c:dPt>
            <c:idx val="9"/>
            <c:invertIfNegative val="0"/>
            <c:bubble3D val="0"/>
            <c:spPr>
              <a:solidFill>
                <a:srgbClr val="308189"/>
              </a:solidFill>
              <a:ln>
                <a:noFill/>
              </a:ln>
              <a:effectLst/>
            </c:spPr>
            <c:extLst>
              <c:ext xmlns:c16="http://schemas.microsoft.com/office/drawing/2014/chart" uri="{C3380CC4-5D6E-409C-BE32-E72D297353CC}">
                <c16:uniqueId val="{00000000-249B-4676-832A-A58CB825C563}"/>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308189"/>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Deprived areas</c:v>
                </c:pt>
                <c:pt idx="1">
                  <c:v>Health conditions</c:v>
                </c:pt>
                <c:pt idx="2">
                  <c:v>Routine and manual</c:v>
                </c:pt>
                <c:pt idx="3">
                  <c:v>Mental health</c:v>
                </c:pt>
                <c:pt idx="4">
                  <c:v>Ethnic minority</c:v>
                </c:pt>
                <c:pt idx="5">
                  <c:v>Social housing</c:v>
                </c:pt>
                <c:pt idx="6">
                  <c:v>LGBTQ+</c:v>
                </c:pt>
                <c:pt idx="7">
                  <c:v>Carer</c:v>
                </c:pt>
                <c:pt idx="8">
                  <c:v>Learning disability</c:v>
                </c:pt>
                <c:pt idx="9">
                  <c:v>Drugs or alcohol</c:v>
                </c:pt>
                <c:pt idx="10">
                  <c:v>Homeless</c:v>
                </c:pt>
              </c:strCache>
            </c:strRef>
          </c:cat>
          <c:val>
            <c:numRef>
              <c:f>Sheet1!$B$2:$B$12</c:f>
              <c:numCache>
                <c:formatCode>0.0%</c:formatCode>
                <c:ptCount val="11"/>
                <c:pt idx="0">
                  <c:v>0.72</c:v>
                </c:pt>
                <c:pt idx="1">
                  <c:v>0.63600000000000001</c:v>
                </c:pt>
                <c:pt idx="2">
                  <c:v>0.39500000000000002</c:v>
                </c:pt>
                <c:pt idx="3">
                  <c:v>0.374</c:v>
                </c:pt>
                <c:pt idx="4">
                  <c:v>0.13600000000000001</c:v>
                </c:pt>
                <c:pt idx="5">
                  <c:v>0.10100000000000001</c:v>
                </c:pt>
                <c:pt idx="6">
                  <c:v>3.7999999999999999E-2</c:v>
                </c:pt>
                <c:pt idx="7">
                  <c:v>3.5000000000000003E-2</c:v>
                </c:pt>
                <c:pt idx="8">
                  <c:v>1.9E-2</c:v>
                </c:pt>
                <c:pt idx="9">
                  <c:v>6.0000000000000001E-3</c:v>
                </c:pt>
                <c:pt idx="10">
                  <c:v>6.0000000000000001E-3</c:v>
                </c:pt>
              </c:numCache>
            </c:numRef>
          </c:val>
          <c:extLst>
            <c:ext xmlns:c16="http://schemas.microsoft.com/office/drawing/2014/chart" uri="{C3380CC4-5D6E-409C-BE32-E72D297353CC}">
              <c16:uniqueId val="{00000000-1AEA-4096-B210-D3BA9657E02C}"/>
            </c:ext>
          </c:extLst>
        </c:ser>
        <c:dLbls>
          <c:showLegendKey val="0"/>
          <c:showVal val="0"/>
          <c:showCatName val="0"/>
          <c:showSerName val="0"/>
          <c:showPercent val="0"/>
          <c:showBubbleSize val="0"/>
        </c:dLbls>
        <c:gapWidth val="70"/>
        <c:axId val="760757656"/>
        <c:axId val="760758016"/>
      </c:barChart>
      <c:catAx>
        <c:axId val="7607576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465C6A"/>
                </a:solidFill>
                <a:latin typeface="+mn-lt"/>
                <a:ea typeface="+mn-ea"/>
                <a:cs typeface="+mn-cs"/>
              </a:defRPr>
            </a:pPr>
            <a:endParaRPr lang="en-US"/>
          </a:p>
        </c:txPr>
        <c:crossAx val="760758016"/>
        <c:crosses val="autoZero"/>
        <c:auto val="1"/>
        <c:lblAlgn val="ctr"/>
        <c:lblOffset val="100"/>
        <c:noMultiLvlLbl val="0"/>
      </c:catAx>
      <c:valAx>
        <c:axId val="760758016"/>
        <c:scaling>
          <c:orientation val="minMax"/>
        </c:scaling>
        <c:delete val="1"/>
        <c:axPos val="t"/>
        <c:numFmt formatCode="0.0%" sourceLinked="1"/>
        <c:majorTickMark val="none"/>
        <c:minorTickMark val="none"/>
        <c:tickLblPos val="nextTo"/>
        <c:crossAx val="760757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E38495-3770-4BCA-9D4C-B9C0BDEE738E}"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GB"/>
        </a:p>
      </dgm:t>
    </dgm:pt>
    <dgm:pt modelId="{DE68BE67-F457-4A3E-B962-D515E59F85E1}">
      <dgm:prSet phldrT="[Text]"/>
      <dgm:spPr/>
      <dgm:t>
        <a:bodyPr/>
        <a:lstStyle/>
        <a:p>
          <a:r>
            <a:rPr lang="en-GB"/>
            <a:t>Quit Date Set</a:t>
          </a:r>
        </a:p>
      </dgm:t>
    </dgm:pt>
    <dgm:pt modelId="{1C4A6789-2E03-4435-9D76-C1974A01E6D3}" type="parTrans" cxnId="{B5EA221E-2E49-454F-9437-9A83123FC121}">
      <dgm:prSet/>
      <dgm:spPr/>
      <dgm:t>
        <a:bodyPr/>
        <a:lstStyle/>
        <a:p>
          <a:endParaRPr lang="en-GB"/>
        </a:p>
      </dgm:t>
    </dgm:pt>
    <dgm:pt modelId="{D2445671-902F-4F9B-AE6A-9D7F0E0F69E6}" type="sibTrans" cxnId="{B5EA221E-2E49-454F-9437-9A83123FC121}">
      <dgm:prSet/>
      <dgm:spPr/>
      <dgm:t>
        <a:bodyPr/>
        <a:lstStyle/>
        <a:p>
          <a:endParaRPr lang="en-GB"/>
        </a:p>
      </dgm:t>
    </dgm:pt>
    <dgm:pt modelId="{C549C540-D7F8-46F1-A011-B457DBE50FBF}">
      <dgm:prSet phldrT="[Text]"/>
      <dgm:spPr/>
      <dgm:t>
        <a:bodyPr/>
        <a:lstStyle/>
        <a:p>
          <a:r>
            <a:rPr lang="en-GB"/>
            <a:t>4-week quit</a:t>
          </a:r>
        </a:p>
      </dgm:t>
    </dgm:pt>
    <dgm:pt modelId="{0A8878A9-3AD1-4F18-AFDE-EE61CA3023BA}" type="parTrans" cxnId="{EE3EFA04-12E3-4B53-8076-69532475E61E}">
      <dgm:prSet/>
      <dgm:spPr/>
      <dgm:t>
        <a:bodyPr/>
        <a:lstStyle/>
        <a:p>
          <a:endParaRPr lang="en-GB"/>
        </a:p>
      </dgm:t>
    </dgm:pt>
    <dgm:pt modelId="{794C031E-5136-404F-9EB5-FC082FDE695F}" type="sibTrans" cxnId="{EE3EFA04-12E3-4B53-8076-69532475E61E}">
      <dgm:prSet/>
      <dgm:spPr/>
      <dgm:t>
        <a:bodyPr/>
        <a:lstStyle/>
        <a:p>
          <a:endParaRPr lang="en-GB"/>
        </a:p>
      </dgm:t>
    </dgm:pt>
    <dgm:pt modelId="{22471CA2-2F14-44FB-B5F4-BDC36213C4EE}">
      <dgm:prSet phldrT="[Text]"/>
      <dgm:spPr/>
      <dgm:t>
        <a:bodyPr/>
        <a:lstStyle/>
        <a:p>
          <a:r>
            <a:rPr lang="en-GB"/>
            <a:t>8-week quit</a:t>
          </a:r>
        </a:p>
      </dgm:t>
    </dgm:pt>
    <dgm:pt modelId="{6BB3CCD7-A618-4826-96F0-E891549C9E5B}" type="parTrans" cxnId="{0F21AD98-1900-406B-9309-96D6F8F72452}">
      <dgm:prSet/>
      <dgm:spPr/>
      <dgm:t>
        <a:bodyPr/>
        <a:lstStyle/>
        <a:p>
          <a:endParaRPr lang="en-GB"/>
        </a:p>
      </dgm:t>
    </dgm:pt>
    <dgm:pt modelId="{8932CBC5-11CC-42B3-ABD3-82554A65239B}" type="sibTrans" cxnId="{0F21AD98-1900-406B-9309-96D6F8F72452}">
      <dgm:prSet/>
      <dgm:spPr/>
      <dgm:t>
        <a:bodyPr/>
        <a:lstStyle/>
        <a:p>
          <a:endParaRPr lang="en-GB"/>
        </a:p>
      </dgm:t>
    </dgm:pt>
    <dgm:pt modelId="{FA7C6824-CB8A-4B9A-9148-A47706DCA416}">
      <dgm:prSet phldrT="[Text]"/>
      <dgm:spPr/>
      <dgm:t>
        <a:bodyPr/>
        <a:lstStyle/>
        <a:p>
          <a:r>
            <a:rPr lang="en-GB" dirty="0"/>
            <a:t> </a:t>
          </a:r>
          <a:r>
            <a:rPr lang="en-GB" b="1" dirty="0"/>
            <a:t>£20</a:t>
          </a:r>
        </a:p>
      </dgm:t>
    </dgm:pt>
    <dgm:pt modelId="{0DD82F54-FA12-4F0C-B7F3-D1C930E1F6F0}" type="parTrans" cxnId="{638D3F5E-F7F8-4DA2-8132-2E12EFCB0212}">
      <dgm:prSet/>
      <dgm:spPr/>
      <dgm:t>
        <a:bodyPr/>
        <a:lstStyle/>
        <a:p>
          <a:endParaRPr lang="en-GB"/>
        </a:p>
      </dgm:t>
    </dgm:pt>
    <dgm:pt modelId="{9881C523-502A-4620-963C-A8B875EAC2C1}" type="sibTrans" cxnId="{638D3F5E-F7F8-4DA2-8132-2E12EFCB0212}">
      <dgm:prSet/>
      <dgm:spPr/>
      <dgm:t>
        <a:bodyPr/>
        <a:lstStyle/>
        <a:p>
          <a:endParaRPr lang="en-GB"/>
        </a:p>
      </dgm:t>
    </dgm:pt>
    <dgm:pt modelId="{ADD3B5C7-161A-4804-B2C1-AC3D95F425C4}">
      <dgm:prSet phldrT="[Text]"/>
      <dgm:spPr/>
      <dgm:t>
        <a:bodyPr/>
        <a:lstStyle/>
        <a:p>
          <a:r>
            <a:rPr lang="en-GB" b="1" dirty="0"/>
            <a:t>£40 </a:t>
          </a:r>
          <a:r>
            <a:rPr lang="en-GB" dirty="0"/>
            <a:t>(Total £60)</a:t>
          </a:r>
        </a:p>
      </dgm:t>
    </dgm:pt>
    <dgm:pt modelId="{7C934F32-C39B-4E45-973D-2F74897043E4}" type="parTrans" cxnId="{B8A66C6B-F2E9-4392-9BED-BC69164B5296}">
      <dgm:prSet/>
      <dgm:spPr/>
      <dgm:t>
        <a:bodyPr/>
        <a:lstStyle/>
        <a:p>
          <a:endParaRPr lang="en-GB"/>
        </a:p>
      </dgm:t>
    </dgm:pt>
    <dgm:pt modelId="{2B42B19F-C18A-426D-8913-D5F7FBCB7DDB}" type="sibTrans" cxnId="{B8A66C6B-F2E9-4392-9BED-BC69164B5296}">
      <dgm:prSet/>
      <dgm:spPr/>
      <dgm:t>
        <a:bodyPr/>
        <a:lstStyle/>
        <a:p>
          <a:endParaRPr lang="en-GB"/>
        </a:p>
      </dgm:t>
    </dgm:pt>
    <dgm:pt modelId="{ABF380D1-FADD-4842-A18E-083884C7286C}">
      <dgm:prSet phldrT="[Text]"/>
      <dgm:spPr/>
      <dgm:t>
        <a:bodyPr/>
        <a:lstStyle/>
        <a:p>
          <a:r>
            <a:rPr lang="en-GB" b="1" dirty="0"/>
            <a:t>£60 </a:t>
          </a:r>
          <a:r>
            <a:rPr lang="en-GB" dirty="0"/>
            <a:t>(Total £120)</a:t>
          </a:r>
        </a:p>
      </dgm:t>
    </dgm:pt>
    <dgm:pt modelId="{E0EA6209-81B6-4063-883A-FD82C7564333}" type="parTrans" cxnId="{33005BE3-062A-415C-9B37-F243314210FA}">
      <dgm:prSet/>
      <dgm:spPr/>
      <dgm:t>
        <a:bodyPr/>
        <a:lstStyle/>
        <a:p>
          <a:endParaRPr lang="en-GB"/>
        </a:p>
      </dgm:t>
    </dgm:pt>
    <dgm:pt modelId="{1550D22C-1AE0-4DE2-A3F6-765921559EEF}" type="sibTrans" cxnId="{33005BE3-062A-415C-9B37-F243314210FA}">
      <dgm:prSet/>
      <dgm:spPr/>
      <dgm:t>
        <a:bodyPr/>
        <a:lstStyle/>
        <a:p>
          <a:endParaRPr lang="en-GB"/>
        </a:p>
      </dgm:t>
    </dgm:pt>
    <dgm:pt modelId="{1AA8C70F-483E-497E-BF74-809D12B7E5BB}">
      <dgm:prSet phldrT="[Text]"/>
      <dgm:spPr/>
      <dgm:t>
        <a:bodyPr/>
        <a:lstStyle/>
        <a:p>
          <a:r>
            <a:rPr lang="en-GB"/>
            <a:t>12-week quit</a:t>
          </a:r>
        </a:p>
      </dgm:t>
    </dgm:pt>
    <dgm:pt modelId="{67992762-5C90-48D3-8D11-43025B395313}" type="parTrans" cxnId="{21CD0398-A634-426A-AD77-7A6C14E6E4C8}">
      <dgm:prSet/>
      <dgm:spPr/>
      <dgm:t>
        <a:bodyPr/>
        <a:lstStyle/>
        <a:p>
          <a:endParaRPr lang="en-GB"/>
        </a:p>
      </dgm:t>
    </dgm:pt>
    <dgm:pt modelId="{C67BFDE5-8641-4B05-BAB1-7EEC4AAD6222}" type="sibTrans" cxnId="{21CD0398-A634-426A-AD77-7A6C14E6E4C8}">
      <dgm:prSet/>
      <dgm:spPr/>
      <dgm:t>
        <a:bodyPr/>
        <a:lstStyle/>
        <a:p>
          <a:endParaRPr lang="en-GB"/>
        </a:p>
      </dgm:t>
    </dgm:pt>
    <dgm:pt modelId="{53B82BB8-188C-49C6-A649-76144704A4F7}">
      <dgm:prSet phldrT="[Text]"/>
      <dgm:spPr/>
      <dgm:t>
        <a:bodyPr/>
        <a:lstStyle/>
        <a:p>
          <a:r>
            <a:rPr lang="en-GB" b="1" dirty="0"/>
            <a:t>£80 </a:t>
          </a:r>
          <a:r>
            <a:rPr lang="en-GB" dirty="0"/>
            <a:t>(Total £200)</a:t>
          </a:r>
        </a:p>
      </dgm:t>
    </dgm:pt>
    <dgm:pt modelId="{87F1CCAD-D97B-4D75-88FC-CAD6FF572D43}" type="parTrans" cxnId="{15D77898-2D99-48E1-BA78-D393AA7872E1}">
      <dgm:prSet/>
      <dgm:spPr/>
      <dgm:t>
        <a:bodyPr/>
        <a:lstStyle/>
        <a:p>
          <a:endParaRPr lang="en-GB"/>
        </a:p>
      </dgm:t>
    </dgm:pt>
    <dgm:pt modelId="{39FAC5D6-C7E8-4757-BBDA-C19C8B30D9E8}" type="sibTrans" cxnId="{15D77898-2D99-48E1-BA78-D393AA7872E1}">
      <dgm:prSet/>
      <dgm:spPr/>
      <dgm:t>
        <a:bodyPr/>
        <a:lstStyle/>
        <a:p>
          <a:endParaRPr lang="en-GB"/>
        </a:p>
      </dgm:t>
    </dgm:pt>
    <dgm:pt modelId="{B9CB3832-743B-48F2-A5A5-B7969CF93259}" type="pres">
      <dgm:prSet presAssocID="{B1E38495-3770-4BCA-9D4C-B9C0BDEE738E}" presName="outerComposite" presStyleCnt="0">
        <dgm:presLayoutVars>
          <dgm:chMax val="5"/>
          <dgm:dir/>
          <dgm:resizeHandles val="exact"/>
        </dgm:presLayoutVars>
      </dgm:prSet>
      <dgm:spPr/>
    </dgm:pt>
    <dgm:pt modelId="{517B1124-BF15-47DD-A80A-42B90F2AC672}" type="pres">
      <dgm:prSet presAssocID="{B1E38495-3770-4BCA-9D4C-B9C0BDEE738E}" presName="dummyMaxCanvas" presStyleCnt="0">
        <dgm:presLayoutVars/>
      </dgm:prSet>
      <dgm:spPr/>
    </dgm:pt>
    <dgm:pt modelId="{8EE86B31-269B-4612-AF48-CB2708CD05C9}" type="pres">
      <dgm:prSet presAssocID="{B1E38495-3770-4BCA-9D4C-B9C0BDEE738E}" presName="FourNodes_1" presStyleLbl="node1" presStyleIdx="0" presStyleCnt="4">
        <dgm:presLayoutVars>
          <dgm:bulletEnabled val="1"/>
        </dgm:presLayoutVars>
      </dgm:prSet>
      <dgm:spPr/>
    </dgm:pt>
    <dgm:pt modelId="{5F0000B4-EF7F-4D25-B2B9-16B093D0B5AA}" type="pres">
      <dgm:prSet presAssocID="{B1E38495-3770-4BCA-9D4C-B9C0BDEE738E}" presName="FourNodes_2" presStyleLbl="node1" presStyleIdx="1" presStyleCnt="4">
        <dgm:presLayoutVars>
          <dgm:bulletEnabled val="1"/>
        </dgm:presLayoutVars>
      </dgm:prSet>
      <dgm:spPr/>
    </dgm:pt>
    <dgm:pt modelId="{2C0BE2E0-1B4B-4B4E-944E-1A7D6443876F}" type="pres">
      <dgm:prSet presAssocID="{B1E38495-3770-4BCA-9D4C-B9C0BDEE738E}" presName="FourNodes_3" presStyleLbl="node1" presStyleIdx="2" presStyleCnt="4">
        <dgm:presLayoutVars>
          <dgm:bulletEnabled val="1"/>
        </dgm:presLayoutVars>
      </dgm:prSet>
      <dgm:spPr/>
    </dgm:pt>
    <dgm:pt modelId="{C53AFDD0-3926-4DF7-BBAC-8960EF53FE3D}" type="pres">
      <dgm:prSet presAssocID="{B1E38495-3770-4BCA-9D4C-B9C0BDEE738E}" presName="FourNodes_4" presStyleLbl="node1" presStyleIdx="3" presStyleCnt="4">
        <dgm:presLayoutVars>
          <dgm:bulletEnabled val="1"/>
        </dgm:presLayoutVars>
      </dgm:prSet>
      <dgm:spPr/>
    </dgm:pt>
    <dgm:pt modelId="{AECB32D7-14A1-459B-B855-7D57A24336BE}" type="pres">
      <dgm:prSet presAssocID="{B1E38495-3770-4BCA-9D4C-B9C0BDEE738E}" presName="FourConn_1-2" presStyleLbl="fgAccFollowNode1" presStyleIdx="0" presStyleCnt="3">
        <dgm:presLayoutVars>
          <dgm:bulletEnabled val="1"/>
        </dgm:presLayoutVars>
      </dgm:prSet>
      <dgm:spPr/>
    </dgm:pt>
    <dgm:pt modelId="{89DAEB32-008D-470D-AF97-9B6374138C5B}" type="pres">
      <dgm:prSet presAssocID="{B1E38495-3770-4BCA-9D4C-B9C0BDEE738E}" presName="FourConn_2-3" presStyleLbl="fgAccFollowNode1" presStyleIdx="1" presStyleCnt="3">
        <dgm:presLayoutVars>
          <dgm:bulletEnabled val="1"/>
        </dgm:presLayoutVars>
      </dgm:prSet>
      <dgm:spPr/>
    </dgm:pt>
    <dgm:pt modelId="{38577193-8370-4F76-912A-4165D2CA26BB}" type="pres">
      <dgm:prSet presAssocID="{B1E38495-3770-4BCA-9D4C-B9C0BDEE738E}" presName="FourConn_3-4" presStyleLbl="fgAccFollowNode1" presStyleIdx="2" presStyleCnt="3">
        <dgm:presLayoutVars>
          <dgm:bulletEnabled val="1"/>
        </dgm:presLayoutVars>
      </dgm:prSet>
      <dgm:spPr/>
    </dgm:pt>
    <dgm:pt modelId="{5BF00EA8-0B5F-4BA4-8D7F-31EE2133B99A}" type="pres">
      <dgm:prSet presAssocID="{B1E38495-3770-4BCA-9D4C-B9C0BDEE738E}" presName="FourNodes_1_text" presStyleLbl="node1" presStyleIdx="3" presStyleCnt="4">
        <dgm:presLayoutVars>
          <dgm:bulletEnabled val="1"/>
        </dgm:presLayoutVars>
      </dgm:prSet>
      <dgm:spPr/>
    </dgm:pt>
    <dgm:pt modelId="{926C70D3-A0E9-46DD-8B44-6F9CF04048C1}" type="pres">
      <dgm:prSet presAssocID="{B1E38495-3770-4BCA-9D4C-B9C0BDEE738E}" presName="FourNodes_2_text" presStyleLbl="node1" presStyleIdx="3" presStyleCnt="4">
        <dgm:presLayoutVars>
          <dgm:bulletEnabled val="1"/>
        </dgm:presLayoutVars>
      </dgm:prSet>
      <dgm:spPr/>
    </dgm:pt>
    <dgm:pt modelId="{D9B54720-2C91-46D0-A173-C132D5723D57}" type="pres">
      <dgm:prSet presAssocID="{B1E38495-3770-4BCA-9D4C-B9C0BDEE738E}" presName="FourNodes_3_text" presStyleLbl="node1" presStyleIdx="3" presStyleCnt="4">
        <dgm:presLayoutVars>
          <dgm:bulletEnabled val="1"/>
        </dgm:presLayoutVars>
      </dgm:prSet>
      <dgm:spPr/>
    </dgm:pt>
    <dgm:pt modelId="{DDCE14C4-8D37-4189-8D08-9E55BBBEF04F}" type="pres">
      <dgm:prSet presAssocID="{B1E38495-3770-4BCA-9D4C-B9C0BDEE738E}" presName="FourNodes_4_text" presStyleLbl="node1" presStyleIdx="3" presStyleCnt="4">
        <dgm:presLayoutVars>
          <dgm:bulletEnabled val="1"/>
        </dgm:presLayoutVars>
      </dgm:prSet>
      <dgm:spPr/>
    </dgm:pt>
  </dgm:ptLst>
  <dgm:cxnLst>
    <dgm:cxn modelId="{EE3EFA04-12E3-4B53-8076-69532475E61E}" srcId="{B1E38495-3770-4BCA-9D4C-B9C0BDEE738E}" destId="{C549C540-D7F8-46F1-A011-B457DBE50FBF}" srcOrd="1" destOrd="0" parTransId="{0A8878A9-3AD1-4F18-AFDE-EE61CA3023BA}" sibTransId="{794C031E-5136-404F-9EB5-FC082FDE695F}"/>
    <dgm:cxn modelId="{35D8F808-99FE-4212-893C-2B61D4A85D77}" type="presOf" srcId="{22471CA2-2F14-44FB-B5F4-BDC36213C4EE}" destId="{D9B54720-2C91-46D0-A173-C132D5723D57}" srcOrd="1" destOrd="0" presId="urn:microsoft.com/office/officeart/2005/8/layout/vProcess5"/>
    <dgm:cxn modelId="{4DAE7309-3703-4F21-8DCA-DC36A92AF348}" type="presOf" srcId="{ADD3B5C7-161A-4804-B2C1-AC3D95F425C4}" destId="{5F0000B4-EF7F-4D25-B2B9-16B093D0B5AA}" srcOrd="0" destOrd="1" presId="urn:microsoft.com/office/officeart/2005/8/layout/vProcess5"/>
    <dgm:cxn modelId="{D19FA612-7984-4952-9866-C601FAF2A5EC}" type="presOf" srcId="{FA7C6824-CB8A-4B9A-9148-A47706DCA416}" destId="{8EE86B31-269B-4612-AF48-CB2708CD05C9}" srcOrd="0" destOrd="1" presId="urn:microsoft.com/office/officeart/2005/8/layout/vProcess5"/>
    <dgm:cxn modelId="{B5EA221E-2E49-454F-9437-9A83123FC121}" srcId="{B1E38495-3770-4BCA-9D4C-B9C0BDEE738E}" destId="{DE68BE67-F457-4A3E-B962-D515E59F85E1}" srcOrd="0" destOrd="0" parTransId="{1C4A6789-2E03-4435-9D76-C1974A01E6D3}" sibTransId="{D2445671-902F-4F9B-AE6A-9D7F0E0F69E6}"/>
    <dgm:cxn modelId="{42AE492D-D55C-43FA-A1A1-AD161A7A7514}" type="presOf" srcId="{53B82BB8-188C-49C6-A649-76144704A4F7}" destId="{DDCE14C4-8D37-4189-8D08-9E55BBBEF04F}" srcOrd="1" destOrd="1" presId="urn:microsoft.com/office/officeart/2005/8/layout/vProcess5"/>
    <dgm:cxn modelId="{62435339-6E20-49AA-8920-0BF99DF13D1E}" type="presOf" srcId="{1AA8C70F-483E-497E-BF74-809D12B7E5BB}" destId="{C53AFDD0-3926-4DF7-BBAC-8960EF53FE3D}" srcOrd="0" destOrd="0" presId="urn:microsoft.com/office/officeart/2005/8/layout/vProcess5"/>
    <dgm:cxn modelId="{CF9F773B-E037-4668-86E1-F87F63E337B9}" type="presOf" srcId="{B1E38495-3770-4BCA-9D4C-B9C0BDEE738E}" destId="{B9CB3832-743B-48F2-A5A5-B7969CF93259}" srcOrd="0" destOrd="0" presId="urn:microsoft.com/office/officeart/2005/8/layout/vProcess5"/>
    <dgm:cxn modelId="{2B37953D-9614-4377-A9DE-6A4D8C9B9411}" type="presOf" srcId="{22471CA2-2F14-44FB-B5F4-BDC36213C4EE}" destId="{2C0BE2E0-1B4B-4B4E-944E-1A7D6443876F}" srcOrd="0" destOrd="0" presId="urn:microsoft.com/office/officeart/2005/8/layout/vProcess5"/>
    <dgm:cxn modelId="{638D3F5E-F7F8-4DA2-8132-2E12EFCB0212}" srcId="{DE68BE67-F457-4A3E-B962-D515E59F85E1}" destId="{FA7C6824-CB8A-4B9A-9148-A47706DCA416}" srcOrd="0" destOrd="0" parTransId="{0DD82F54-FA12-4F0C-B7F3-D1C930E1F6F0}" sibTransId="{9881C523-502A-4620-963C-A8B875EAC2C1}"/>
    <dgm:cxn modelId="{732ADA5F-D2B5-4410-8391-2B08291E0FC8}" type="presOf" srcId="{ABF380D1-FADD-4842-A18E-083884C7286C}" destId="{D9B54720-2C91-46D0-A173-C132D5723D57}" srcOrd="1" destOrd="1" presId="urn:microsoft.com/office/officeart/2005/8/layout/vProcess5"/>
    <dgm:cxn modelId="{B3F75560-FDD0-4597-9E8B-70E923681AAB}" type="presOf" srcId="{8932CBC5-11CC-42B3-ABD3-82554A65239B}" destId="{38577193-8370-4F76-912A-4165D2CA26BB}" srcOrd="0" destOrd="0" presId="urn:microsoft.com/office/officeart/2005/8/layout/vProcess5"/>
    <dgm:cxn modelId="{A7041E62-36D2-4DBB-8B25-E66F73D7B3D4}" type="presOf" srcId="{DE68BE67-F457-4A3E-B962-D515E59F85E1}" destId="{5BF00EA8-0B5F-4BA4-8D7F-31EE2133B99A}" srcOrd="1" destOrd="0" presId="urn:microsoft.com/office/officeart/2005/8/layout/vProcess5"/>
    <dgm:cxn modelId="{FFFBF764-103D-4252-8241-EF024A1EECF3}" type="presOf" srcId="{ADD3B5C7-161A-4804-B2C1-AC3D95F425C4}" destId="{926C70D3-A0E9-46DD-8B44-6F9CF04048C1}" srcOrd="1" destOrd="1" presId="urn:microsoft.com/office/officeart/2005/8/layout/vProcess5"/>
    <dgm:cxn modelId="{B8A66C6B-F2E9-4392-9BED-BC69164B5296}" srcId="{C549C540-D7F8-46F1-A011-B457DBE50FBF}" destId="{ADD3B5C7-161A-4804-B2C1-AC3D95F425C4}" srcOrd="0" destOrd="0" parTransId="{7C934F32-C39B-4E45-973D-2F74897043E4}" sibTransId="{2B42B19F-C18A-426D-8913-D5F7FBCB7DDB}"/>
    <dgm:cxn modelId="{4306CD89-2095-429D-994A-854463053C1A}" type="presOf" srcId="{FA7C6824-CB8A-4B9A-9148-A47706DCA416}" destId="{5BF00EA8-0B5F-4BA4-8D7F-31EE2133B99A}" srcOrd="1" destOrd="1" presId="urn:microsoft.com/office/officeart/2005/8/layout/vProcess5"/>
    <dgm:cxn modelId="{2C57078F-33F4-48CC-97BE-8A49907492CF}" type="presOf" srcId="{ABF380D1-FADD-4842-A18E-083884C7286C}" destId="{2C0BE2E0-1B4B-4B4E-944E-1A7D6443876F}" srcOrd="0" destOrd="1" presId="urn:microsoft.com/office/officeart/2005/8/layout/vProcess5"/>
    <dgm:cxn modelId="{21CD0398-A634-426A-AD77-7A6C14E6E4C8}" srcId="{B1E38495-3770-4BCA-9D4C-B9C0BDEE738E}" destId="{1AA8C70F-483E-497E-BF74-809D12B7E5BB}" srcOrd="3" destOrd="0" parTransId="{67992762-5C90-48D3-8D11-43025B395313}" sibTransId="{C67BFDE5-8641-4B05-BAB1-7EEC4AAD6222}"/>
    <dgm:cxn modelId="{15D77898-2D99-48E1-BA78-D393AA7872E1}" srcId="{1AA8C70F-483E-497E-BF74-809D12B7E5BB}" destId="{53B82BB8-188C-49C6-A649-76144704A4F7}" srcOrd="0" destOrd="0" parTransId="{87F1CCAD-D97B-4D75-88FC-CAD6FF572D43}" sibTransId="{39FAC5D6-C7E8-4757-BBDA-C19C8B30D9E8}"/>
    <dgm:cxn modelId="{0F21AD98-1900-406B-9309-96D6F8F72452}" srcId="{B1E38495-3770-4BCA-9D4C-B9C0BDEE738E}" destId="{22471CA2-2F14-44FB-B5F4-BDC36213C4EE}" srcOrd="2" destOrd="0" parTransId="{6BB3CCD7-A618-4826-96F0-E891549C9E5B}" sibTransId="{8932CBC5-11CC-42B3-ABD3-82554A65239B}"/>
    <dgm:cxn modelId="{29D09DAB-D77E-43C0-8FF0-DA6748F34298}" type="presOf" srcId="{C549C540-D7F8-46F1-A011-B457DBE50FBF}" destId="{926C70D3-A0E9-46DD-8B44-6F9CF04048C1}" srcOrd="1" destOrd="0" presId="urn:microsoft.com/office/officeart/2005/8/layout/vProcess5"/>
    <dgm:cxn modelId="{8D3B39B4-432F-49F4-945B-B72B0C89B5F5}" type="presOf" srcId="{53B82BB8-188C-49C6-A649-76144704A4F7}" destId="{C53AFDD0-3926-4DF7-BBAC-8960EF53FE3D}" srcOrd="0" destOrd="1" presId="urn:microsoft.com/office/officeart/2005/8/layout/vProcess5"/>
    <dgm:cxn modelId="{9F7D49B9-5EA1-469C-892F-7A6F4751B1E5}" type="presOf" srcId="{D2445671-902F-4F9B-AE6A-9D7F0E0F69E6}" destId="{AECB32D7-14A1-459B-B855-7D57A24336BE}" srcOrd="0" destOrd="0" presId="urn:microsoft.com/office/officeart/2005/8/layout/vProcess5"/>
    <dgm:cxn modelId="{003199C2-DD74-4309-8371-7B311C45C767}" type="presOf" srcId="{794C031E-5136-404F-9EB5-FC082FDE695F}" destId="{89DAEB32-008D-470D-AF97-9B6374138C5B}" srcOrd="0" destOrd="0" presId="urn:microsoft.com/office/officeart/2005/8/layout/vProcess5"/>
    <dgm:cxn modelId="{C12847C3-68EF-4AC7-9F87-923DB67BC635}" type="presOf" srcId="{C549C540-D7F8-46F1-A011-B457DBE50FBF}" destId="{5F0000B4-EF7F-4D25-B2B9-16B093D0B5AA}" srcOrd="0" destOrd="0" presId="urn:microsoft.com/office/officeart/2005/8/layout/vProcess5"/>
    <dgm:cxn modelId="{D670A3CD-C86E-443C-B8DA-4B3792BAA7B3}" type="presOf" srcId="{DE68BE67-F457-4A3E-B962-D515E59F85E1}" destId="{8EE86B31-269B-4612-AF48-CB2708CD05C9}" srcOrd="0" destOrd="0" presId="urn:microsoft.com/office/officeart/2005/8/layout/vProcess5"/>
    <dgm:cxn modelId="{33005BE3-062A-415C-9B37-F243314210FA}" srcId="{22471CA2-2F14-44FB-B5F4-BDC36213C4EE}" destId="{ABF380D1-FADD-4842-A18E-083884C7286C}" srcOrd="0" destOrd="0" parTransId="{E0EA6209-81B6-4063-883A-FD82C7564333}" sibTransId="{1550D22C-1AE0-4DE2-A3F6-765921559EEF}"/>
    <dgm:cxn modelId="{90BC56F9-2BC9-472C-807B-199DA9768158}" type="presOf" srcId="{1AA8C70F-483E-497E-BF74-809D12B7E5BB}" destId="{DDCE14C4-8D37-4189-8D08-9E55BBBEF04F}" srcOrd="1" destOrd="0" presId="urn:microsoft.com/office/officeart/2005/8/layout/vProcess5"/>
    <dgm:cxn modelId="{6CC0C6D0-0265-4271-BC6C-AB4920104499}" type="presParOf" srcId="{B9CB3832-743B-48F2-A5A5-B7969CF93259}" destId="{517B1124-BF15-47DD-A80A-42B90F2AC672}" srcOrd="0" destOrd="0" presId="urn:microsoft.com/office/officeart/2005/8/layout/vProcess5"/>
    <dgm:cxn modelId="{B3168FAA-5B6F-46ED-A07C-0FB303D6DD90}" type="presParOf" srcId="{B9CB3832-743B-48F2-A5A5-B7969CF93259}" destId="{8EE86B31-269B-4612-AF48-CB2708CD05C9}" srcOrd="1" destOrd="0" presId="urn:microsoft.com/office/officeart/2005/8/layout/vProcess5"/>
    <dgm:cxn modelId="{E5C0EF4B-2C7B-4F00-8B9C-DFF420B1314C}" type="presParOf" srcId="{B9CB3832-743B-48F2-A5A5-B7969CF93259}" destId="{5F0000B4-EF7F-4D25-B2B9-16B093D0B5AA}" srcOrd="2" destOrd="0" presId="urn:microsoft.com/office/officeart/2005/8/layout/vProcess5"/>
    <dgm:cxn modelId="{7C5701AD-A827-4D46-BD1D-D019769EA825}" type="presParOf" srcId="{B9CB3832-743B-48F2-A5A5-B7969CF93259}" destId="{2C0BE2E0-1B4B-4B4E-944E-1A7D6443876F}" srcOrd="3" destOrd="0" presId="urn:microsoft.com/office/officeart/2005/8/layout/vProcess5"/>
    <dgm:cxn modelId="{0F307996-DB47-44E6-B300-8DE905451DDA}" type="presParOf" srcId="{B9CB3832-743B-48F2-A5A5-B7969CF93259}" destId="{C53AFDD0-3926-4DF7-BBAC-8960EF53FE3D}" srcOrd="4" destOrd="0" presId="urn:microsoft.com/office/officeart/2005/8/layout/vProcess5"/>
    <dgm:cxn modelId="{AA3CE74D-8E0E-479D-A96D-6B1A544987B2}" type="presParOf" srcId="{B9CB3832-743B-48F2-A5A5-B7969CF93259}" destId="{AECB32D7-14A1-459B-B855-7D57A24336BE}" srcOrd="5" destOrd="0" presId="urn:microsoft.com/office/officeart/2005/8/layout/vProcess5"/>
    <dgm:cxn modelId="{E1E752F1-6EE8-48FB-9B4F-2AEF76B7BDC0}" type="presParOf" srcId="{B9CB3832-743B-48F2-A5A5-B7969CF93259}" destId="{89DAEB32-008D-470D-AF97-9B6374138C5B}" srcOrd="6" destOrd="0" presId="urn:microsoft.com/office/officeart/2005/8/layout/vProcess5"/>
    <dgm:cxn modelId="{68A30ABF-F421-40E4-824D-EBB67E5DBDFA}" type="presParOf" srcId="{B9CB3832-743B-48F2-A5A5-B7969CF93259}" destId="{38577193-8370-4F76-912A-4165D2CA26BB}" srcOrd="7" destOrd="0" presId="urn:microsoft.com/office/officeart/2005/8/layout/vProcess5"/>
    <dgm:cxn modelId="{749C0A51-8CBB-40CC-99EA-FDF627A424A5}" type="presParOf" srcId="{B9CB3832-743B-48F2-A5A5-B7969CF93259}" destId="{5BF00EA8-0B5F-4BA4-8D7F-31EE2133B99A}" srcOrd="8" destOrd="0" presId="urn:microsoft.com/office/officeart/2005/8/layout/vProcess5"/>
    <dgm:cxn modelId="{C4BED346-BB6F-4AB9-9053-13B5B9FE92C9}" type="presParOf" srcId="{B9CB3832-743B-48F2-A5A5-B7969CF93259}" destId="{926C70D3-A0E9-46DD-8B44-6F9CF04048C1}" srcOrd="9" destOrd="0" presId="urn:microsoft.com/office/officeart/2005/8/layout/vProcess5"/>
    <dgm:cxn modelId="{44D6E9C3-EF6A-4525-9F81-C9F0633A22BE}" type="presParOf" srcId="{B9CB3832-743B-48F2-A5A5-B7969CF93259}" destId="{D9B54720-2C91-46D0-A173-C132D5723D57}" srcOrd="10" destOrd="0" presId="urn:microsoft.com/office/officeart/2005/8/layout/vProcess5"/>
    <dgm:cxn modelId="{78455242-2D63-44B0-8C60-FF9C5E80AE62}" type="presParOf" srcId="{B9CB3832-743B-48F2-A5A5-B7969CF93259}" destId="{DDCE14C4-8D37-4189-8D08-9E55BBBEF04F}"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54BD68-4BC3-44E9-B71B-99375F78E373}" type="doc">
      <dgm:prSet loTypeId="urn:microsoft.com/office/officeart/2005/8/layout/hierarchy4" loCatId="hierarchy" qsTypeId="urn:microsoft.com/office/officeart/2005/8/quickstyle/simple1#2" qsCatId="simple" csTypeId="urn:microsoft.com/office/officeart/2005/8/colors/accent1_2#1" csCatId="accent1" phldr="1"/>
      <dgm:spPr/>
      <dgm:t>
        <a:bodyPr/>
        <a:lstStyle/>
        <a:p>
          <a:endParaRPr lang="en-GB"/>
        </a:p>
      </dgm:t>
    </dgm:pt>
    <dgm:pt modelId="{65466FF0-83E3-4346-A748-23E6CC5CCDDC}">
      <dgm:prSet phldrT="[Text]" phldr="0"/>
      <dgm:spPr>
        <a:noFill/>
      </dgm:spPr>
      <dgm:t>
        <a:bodyPr/>
        <a:lstStyle/>
        <a:p>
          <a:r>
            <a:rPr lang="en-GB" dirty="0">
              <a:solidFill>
                <a:srgbClr val="B45244"/>
              </a:solidFill>
            </a:rPr>
            <a:t>Findings grouped into themes</a:t>
          </a:r>
        </a:p>
      </dgm:t>
    </dgm:pt>
    <dgm:pt modelId="{8CA058DA-04B6-4E47-B8EC-8812D91B46C1}" type="parTrans" cxnId="{747439D5-1E36-4939-AD34-B0BFA0241CD8}">
      <dgm:prSet/>
      <dgm:spPr/>
      <dgm:t>
        <a:bodyPr/>
        <a:lstStyle/>
        <a:p>
          <a:endParaRPr lang="en-GB"/>
        </a:p>
      </dgm:t>
    </dgm:pt>
    <dgm:pt modelId="{C261594B-09B0-439D-B225-A5FE5BCA1E8B}" type="sibTrans" cxnId="{747439D5-1E36-4939-AD34-B0BFA0241CD8}">
      <dgm:prSet/>
      <dgm:spPr/>
      <dgm:t>
        <a:bodyPr/>
        <a:lstStyle/>
        <a:p>
          <a:endParaRPr lang="en-GB"/>
        </a:p>
      </dgm:t>
    </dgm:pt>
    <dgm:pt modelId="{2F4F7F80-0673-4E06-A93B-909B1278989B}">
      <dgm:prSet phldrT="[Text]" phldr="0" custT="1"/>
      <dgm:spPr>
        <a:solidFill>
          <a:schemeClr val="accent2">
            <a:lumMod val="75000"/>
          </a:schemeClr>
        </a:solidFill>
      </dgm:spPr>
      <dgm:t>
        <a:bodyPr/>
        <a:lstStyle/>
        <a:p>
          <a:r>
            <a:rPr lang="en-GB" sz="2000" dirty="0"/>
            <a:t>Reach, access and adoption</a:t>
          </a:r>
        </a:p>
      </dgm:t>
    </dgm:pt>
    <dgm:pt modelId="{54D2E3FC-ED74-4738-A956-96DF77FDAC47}" type="parTrans" cxnId="{4EF6F2C6-01B2-4246-AD86-7E7DFC4C4C53}">
      <dgm:prSet/>
      <dgm:spPr/>
      <dgm:t>
        <a:bodyPr/>
        <a:lstStyle/>
        <a:p>
          <a:endParaRPr lang="en-GB"/>
        </a:p>
      </dgm:t>
    </dgm:pt>
    <dgm:pt modelId="{1CA83CBE-4168-458B-BF0F-75D6F3269937}" type="sibTrans" cxnId="{4EF6F2C6-01B2-4246-AD86-7E7DFC4C4C53}">
      <dgm:prSet/>
      <dgm:spPr/>
      <dgm:t>
        <a:bodyPr/>
        <a:lstStyle/>
        <a:p>
          <a:endParaRPr lang="en-GB"/>
        </a:p>
      </dgm:t>
    </dgm:pt>
    <dgm:pt modelId="{FB76BB16-27E3-4BB4-A518-C28171578483}">
      <dgm:prSet phldrT="[Text]" custT="1"/>
      <dgm:spPr>
        <a:solidFill>
          <a:schemeClr val="accent5">
            <a:lumMod val="75000"/>
          </a:schemeClr>
        </a:solidFill>
      </dgm:spPr>
      <dgm:t>
        <a:bodyPr/>
        <a:lstStyle/>
        <a:p>
          <a:r>
            <a:rPr lang="en-GB" sz="2000" dirty="0"/>
            <a:t>Implementation</a:t>
          </a:r>
        </a:p>
      </dgm:t>
    </dgm:pt>
    <dgm:pt modelId="{AF8A5E21-B213-41D7-A3C8-4F3EABC62B75}" type="parTrans" cxnId="{91B34AF0-F74D-4488-AA97-0B5CEF473E08}">
      <dgm:prSet/>
      <dgm:spPr/>
      <dgm:t>
        <a:bodyPr/>
        <a:lstStyle/>
        <a:p>
          <a:endParaRPr lang="en-GB"/>
        </a:p>
      </dgm:t>
    </dgm:pt>
    <dgm:pt modelId="{03F726C6-BF07-4BA2-8087-5DAB60642981}" type="sibTrans" cxnId="{91B34AF0-F74D-4488-AA97-0B5CEF473E08}">
      <dgm:prSet/>
      <dgm:spPr/>
      <dgm:t>
        <a:bodyPr/>
        <a:lstStyle/>
        <a:p>
          <a:endParaRPr lang="en-GB"/>
        </a:p>
      </dgm:t>
    </dgm:pt>
    <dgm:pt modelId="{B1787266-5188-4950-B4F3-6430C2760D01}">
      <dgm:prSet phldrT="[Text]" custT="1"/>
      <dgm:spPr>
        <a:solidFill>
          <a:schemeClr val="accent3">
            <a:lumMod val="75000"/>
          </a:schemeClr>
        </a:solidFill>
      </dgm:spPr>
      <dgm:t>
        <a:bodyPr/>
        <a:lstStyle/>
        <a:p>
          <a:r>
            <a:rPr lang="en-GB" sz="2000" dirty="0"/>
            <a:t>Effectiveness</a:t>
          </a:r>
        </a:p>
      </dgm:t>
    </dgm:pt>
    <dgm:pt modelId="{D676E7CD-79B0-4BEB-9635-8C5250A65396}" type="parTrans" cxnId="{A0FDCE1A-3717-400E-954E-FF689EF451AC}">
      <dgm:prSet/>
      <dgm:spPr/>
      <dgm:t>
        <a:bodyPr/>
        <a:lstStyle/>
        <a:p>
          <a:endParaRPr lang="en-GB"/>
        </a:p>
      </dgm:t>
    </dgm:pt>
    <dgm:pt modelId="{88CF044E-99B3-4136-9C1F-06DAE023D496}" type="sibTrans" cxnId="{A0FDCE1A-3717-400E-954E-FF689EF451AC}">
      <dgm:prSet/>
      <dgm:spPr/>
      <dgm:t>
        <a:bodyPr/>
        <a:lstStyle/>
        <a:p>
          <a:endParaRPr lang="en-GB"/>
        </a:p>
      </dgm:t>
    </dgm:pt>
    <dgm:pt modelId="{E79911A6-FA36-4533-B656-7EC90CED7E7B}">
      <dgm:prSet phldrT="[Text]" phldr="0" custT="1"/>
      <dgm:spPr>
        <a:solidFill>
          <a:schemeClr val="accent4">
            <a:lumMod val="75000"/>
          </a:schemeClr>
        </a:solidFill>
      </dgm:spPr>
      <dgm:t>
        <a:bodyPr/>
        <a:lstStyle/>
        <a:p>
          <a:r>
            <a:rPr lang="en-GB" sz="2000" dirty="0"/>
            <a:t>Maintenance, expansion and continued use</a:t>
          </a:r>
        </a:p>
      </dgm:t>
    </dgm:pt>
    <dgm:pt modelId="{922C2F42-2A08-4B3C-8277-48EA74E9BE55}" type="parTrans" cxnId="{43C32752-D401-4300-89B9-76DBAEB70DE2}">
      <dgm:prSet/>
      <dgm:spPr/>
      <dgm:t>
        <a:bodyPr/>
        <a:lstStyle/>
        <a:p>
          <a:endParaRPr lang="en-GB"/>
        </a:p>
      </dgm:t>
    </dgm:pt>
    <dgm:pt modelId="{8E8C1919-4670-4E76-B6CC-8959D92C0E71}" type="sibTrans" cxnId="{43C32752-D401-4300-89B9-76DBAEB70DE2}">
      <dgm:prSet/>
      <dgm:spPr/>
      <dgm:t>
        <a:bodyPr/>
        <a:lstStyle/>
        <a:p>
          <a:endParaRPr lang="en-GB"/>
        </a:p>
      </dgm:t>
    </dgm:pt>
    <dgm:pt modelId="{B70D2DA5-618F-4C43-B721-8B1D992FB961}" type="pres">
      <dgm:prSet presAssocID="{DE54BD68-4BC3-44E9-B71B-99375F78E373}" presName="Name0" presStyleCnt="0">
        <dgm:presLayoutVars>
          <dgm:chPref val="1"/>
          <dgm:dir/>
          <dgm:animOne val="branch"/>
          <dgm:animLvl val="lvl"/>
          <dgm:resizeHandles/>
        </dgm:presLayoutVars>
      </dgm:prSet>
      <dgm:spPr/>
    </dgm:pt>
    <dgm:pt modelId="{8731C6C6-6F25-47C5-AEDB-793020338354}" type="pres">
      <dgm:prSet presAssocID="{65466FF0-83E3-4346-A748-23E6CC5CCDDC}" presName="vertOne" presStyleCnt="0"/>
      <dgm:spPr/>
    </dgm:pt>
    <dgm:pt modelId="{9DD6C8E7-9E81-47F7-BF14-23BE8DB28A13}" type="pres">
      <dgm:prSet presAssocID="{65466FF0-83E3-4346-A748-23E6CC5CCDDC}" presName="txOne" presStyleLbl="node0" presStyleIdx="0" presStyleCnt="1" custLinFactNeighborX="495" custLinFactNeighborY="3361">
        <dgm:presLayoutVars>
          <dgm:chPref val="3"/>
        </dgm:presLayoutVars>
      </dgm:prSet>
      <dgm:spPr/>
    </dgm:pt>
    <dgm:pt modelId="{F2E367ED-82E2-446A-8426-4D03AFA75284}" type="pres">
      <dgm:prSet presAssocID="{65466FF0-83E3-4346-A748-23E6CC5CCDDC}" presName="parTransOne" presStyleCnt="0"/>
      <dgm:spPr/>
    </dgm:pt>
    <dgm:pt modelId="{6E4A4001-D220-4238-BDD9-9EFAE2ABC305}" type="pres">
      <dgm:prSet presAssocID="{65466FF0-83E3-4346-A748-23E6CC5CCDDC}" presName="horzOne" presStyleCnt="0"/>
      <dgm:spPr/>
    </dgm:pt>
    <dgm:pt modelId="{9843A31C-6E78-4BEB-B203-4F2796F04F03}" type="pres">
      <dgm:prSet presAssocID="{2F4F7F80-0673-4E06-A93B-909B1278989B}" presName="vertTwo" presStyleCnt="0"/>
      <dgm:spPr/>
    </dgm:pt>
    <dgm:pt modelId="{83329E0F-614F-4545-99A4-7EFFAA9B58CD}" type="pres">
      <dgm:prSet presAssocID="{2F4F7F80-0673-4E06-A93B-909B1278989B}" presName="txTwo" presStyleLbl="node2" presStyleIdx="0" presStyleCnt="2">
        <dgm:presLayoutVars>
          <dgm:chPref val="3"/>
        </dgm:presLayoutVars>
      </dgm:prSet>
      <dgm:spPr/>
    </dgm:pt>
    <dgm:pt modelId="{3AD01E7F-0B09-4A53-8CB1-3EE698B9C988}" type="pres">
      <dgm:prSet presAssocID="{2F4F7F80-0673-4E06-A93B-909B1278989B}" presName="parTransTwo" presStyleCnt="0"/>
      <dgm:spPr/>
    </dgm:pt>
    <dgm:pt modelId="{9EA375E0-48C6-4AB3-8DA2-6C4D5D8C9F49}" type="pres">
      <dgm:prSet presAssocID="{2F4F7F80-0673-4E06-A93B-909B1278989B}" presName="horzTwo" presStyleCnt="0"/>
      <dgm:spPr/>
    </dgm:pt>
    <dgm:pt modelId="{CD942AF0-AE16-4ECE-A71D-AB1A322AECDB}" type="pres">
      <dgm:prSet presAssocID="{FB76BB16-27E3-4BB4-A518-C28171578483}" presName="vertThree" presStyleCnt="0"/>
      <dgm:spPr/>
    </dgm:pt>
    <dgm:pt modelId="{B0502834-35F0-400F-8525-570D411C0647}" type="pres">
      <dgm:prSet presAssocID="{FB76BB16-27E3-4BB4-A518-C28171578483}" presName="txThree" presStyleLbl="node3" presStyleIdx="0" presStyleCnt="2" custLinFactNeighborX="-4410" custLinFactNeighborY="86533">
        <dgm:presLayoutVars>
          <dgm:chPref val="3"/>
        </dgm:presLayoutVars>
      </dgm:prSet>
      <dgm:spPr/>
    </dgm:pt>
    <dgm:pt modelId="{4B6A7A87-A190-44CA-886D-DD541CAF80E9}" type="pres">
      <dgm:prSet presAssocID="{FB76BB16-27E3-4BB4-A518-C28171578483}" presName="horzThree" presStyleCnt="0"/>
      <dgm:spPr/>
    </dgm:pt>
    <dgm:pt modelId="{D0C5F1EC-3792-43FD-95AC-CAC63A1DAC71}" type="pres">
      <dgm:prSet presAssocID="{1CA83CBE-4168-458B-BF0F-75D6F3269937}" presName="sibSpaceTwo" presStyleCnt="0"/>
      <dgm:spPr/>
    </dgm:pt>
    <dgm:pt modelId="{08657FED-C726-4346-BBA1-419F0594E18F}" type="pres">
      <dgm:prSet presAssocID="{B1787266-5188-4950-B4F3-6430C2760D01}" presName="vertTwo" presStyleCnt="0"/>
      <dgm:spPr/>
    </dgm:pt>
    <dgm:pt modelId="{264085AD-13CA-4A4D-BA80-3C06A5593316}" type="pres">
      <dgm:prSet presAssocID="{B1787266-5188-4950-B4F3-6430C2760D01}" presName="txTwo" presStyleLbl="node2" presStyleIdx="1" presStyleCnt="2">
        <dgm:presLayoutVars>
          <dgm:chPref val="3"/>
        </dgm:presLayoutVars>
      </dgm:prSet>
      <dgm:spPr/>
    </dgm:pt>
    <dgm:pt modelId="{76975B86-103D-4D54-8B51-A18ABCB4CFFA}" type="pres">
      <dgm:prSet presAssocID="{B1787266-5188-4950-B4F3-6430C2760D01}" presName="parTransTwo" presStyleCnt="0"/>
      <dgm:spPr/>
    </dgm:pt>
    <dgm:pt modelId="{EE59EFDB-516E-41DA-B961-DD583D850F6B}" type="pres">
      <dgm:prSet presAssocID="{B1787266-5188-4950-B4F3-6430C2760D01}" presName="horzTwo" presStyleCnt="0"/>
      <dgm:spPr/>
    </dgm:pt>
    <dgm:pt modelId="{8B7856C2-ACB7-4C76-BA39-79E0A5DD1978}" type="pres">
      <dgm:prSet presAssocID="{E79911A6-FA36-4533-B656-7EC90CED7E7B}" presName="vertThree" presStyleCnt="0"/>
      <dgm:spPr/>
    </dgm:pt>
    <dgm:pt modelId="{A768F1B0-C417-4698-82A6-70B328C68CE2}" type="pres">
      <dgm:prSet presAssocID="{E79911A6-FA36-4533-B656-7EC90CED7E7B}" presName="txThree" presStyleLbl="node3" presStyleIdx="1" presStyleCnt="2">
        <dgm:presLayoutVars>
          <dgm:chPref val="3"/>
        </dgm:presLayoutVars>
      </dgm:prSet>
      <dgm:spPr/>
    </dgm:pt>
    <dgm:pt modelId="{4E3EB9D6-47E9-4D87-B4DB-448807BEBC28}" type="pres">
      <dgm:prSet presAssocID="{E79911A6-FA36-4533-B656-7EC90CED7E7B}" presName="horzThree" presStyleCnt="0"/>
      <dgm:spPr/>
    </dgm:pt>
  </dgm:ptLst>
  <dgm:cxnLst>
    <dgm:cxn modelId="{A0FDCE1A-3717-400E-954E-FF689EF451AC}" srcId="{65466FF0-83E3-4346-A748-23E6CC5CCDDC}" destId="{B1787266-5188-4950-B4F3-6430C2760D01}" srcOrd="1" destOrd="0" parTransId="{D676E7CD-79B0-4BEB-9635-8C5250A65396}" sibTransId="{88CF044E-99B3-4136-9C1F-06DAE023D496}"/>
    <dgm:cxn modelId="{C64C4F37-8FC4-4DBF-9F95-38542BE61D9D}" type="presOf" srcId="{B1787266-5188-4950-B4F3-6430C2760D01}" destId="{264085AD-13CA-4A4D-BA80-3C06A5593316}" srcOrd="0" destOrd="0" presId="urn:microsoft.com/office/officeart/2005/8/layout/hierarchy4"/>
    <dgm:cxn modelId="{B61D985F-C91A-4B83-AFA2-6CEE9F6DA783}" type="presOf" srcId="{FB76BB16-27E3-4BB4-A518-C28171578483}" destId="{B0502834-35F0-400F-8525-570D411C0647}" srcOrd="0" destOrd="0" presId="urn:microsoft.com/office/officeart/2005/8/layout/hierarchy4"/>
    <dgm:cxn modelId="{1E949062-3F6A-417C-BD8C-B43FDADAD1C6}" type="presOf" srcId="{2F4F7F80-0673-4E06-A93B-909B1278989B}" destId="{83329E0F-614F-4545-99A4-7EFFAA9B58CD}" srcOrd="0" destOrd="0" presId="urn:microsoft.com/office/officeart/2005/8/layout/hierarchy4"/>
    <dgm:cxn modelId="{3F1CD84D-D1FF-4462-A0C7-DECA5B44BE11}" type="presOf" srcId="{65466FF0-83E3-4346-A748-23E6CC5CCDDC}" destId="{9DD6C8E7-9E81-47F7-BF14-23BE8DB28A13}" srcOrd="0" destOrd="0" presId="urn:microsoft.com/office/officeart/2005/8/layout/hierarchy4"/>
    <dgm:cxn modelId="{283A934F-B73D-4B10-972E-3885CDC2CB6A}" type="presOf" srcId="{E79911A6-FA36-4533-B656-7EC90CED7E7B}" destId="{A768F1B0-C417-4698-82A6-70B328C68CE2}" srcOrd="0" destOrd="0" presId="urn:microsoft.com/office/officeart/2005/8/layout/hierarchy4"/>
    <dgm:cxn modelId="{43C32752-D401-4300-89B9-76DBAEB70DE2}" srcId="{B1787266-5188-4950-B4F3-6430C2760D01}" destId="{E79911A6-FA36-4533-B656-7EC90CED7E7B}" srcOrd="0" destOrd="0" parTransId="{922C2F42-2A08-4B3C-8277-48EA74E9BE55}" sibTransId="{8E8C1919-4670-4E76-B6CC-8959D92C0E71}"/>
    <dgm:cxn modelId="{4EF6F2C6-01B2-4246-AD86-7E7DFC4C4C53}" srcId="{65466FF0-83E3-4346-A748-23E6CC5CCDDC}" destId="{2F4F7F80-0673-4E06-A93B-909B1278989B}" srcOrd="0" destOrd="0" parTransId="{54D2E3FC-ED74-4738-A956-96DF77FDAC47}" sibTransId="{1CA83CBE-4168-458B-BF0F-75D6F3269937}"/>
    <dgm:cxn modelId="{747439D5-1E36-4939-AD34-B0BFA0241CD8}" srcId="{DE54BD68-4BC3-44E9-B71B-99375F78E373}" destId="{65466FF0-83E3-4346-A748-23E6CC5CCDDC}" srcOrd="0" destOrd="0" parTransId="{8CA058DA-04B6-4E47-B8EC-8812D91B46C1}" sibTransId="{C261594B-09B0-439D-B225-A5FE5BCA1E8B}"/>
    <dgm:cxn modelId="{91B34AF0-F74D-4488-AA97-0B5CEF473E08}" srcId="{2F4F7F80-0673-4E06-A93B-909B1278989B}" destId="{FB76BB16-27E3-4BB4-A518-C28171578483}" srcOrd="0" destOrd="0" parTransId="{AF8A5E21-B213-41D7-A3C8-4F3EABC62B75}" sibTransId="{03F726C6-BF07-4BA2-8087-5DAB60642981}"/>
    <dgm:cxn modelId="{0D72C1F7-F638-4CFD-B4F7-0D5186E1A1F8}" type="presOf" srcId="{DE54BD68-4BC3-44E9-B71B-99375F78E373}" destId="{B70D2DA5-618F-4C43-B721-8B1D992FB961}" srcOrd="0" destOrd="0" presId="urn:microsoft.com/office/officeart/2005/8/layout/hierarchy4"/>
    <dgm:cxn modelId="{5876B6C9-5FC1-4F8F-8D97-A17B8E9FA713}" type="presParOf" srcId="{B70D2DA5-618F-4C43-B721-8B1D992FB961}" destId="{8731C6C6-6F25-47C5-AEDB-793020338354}" srcOrd="0" destOrd="0" presId="urn:microsoft.com/office/officeart/2005/8/layout/hierarchy4"/>
    <dgm:cxn modelId="{293C5802-8726-4F45-8244-D93C3CD8E91A}" type="presParOf" srcId="{8731C6C6-6F25-47C5-AEDB-793020338354}" destId="{9DD6C8E7-9E81-47F7-BF14-23BE8DB28A13}" srcOrd="0" destOrd="0" presId="urn:microsoft.com/office/officeart/2005/8/layout/hierarchy4"/>
    <dgm:cxn modelId="{2F983A2C-607A-427A-884F-67B58FE529BC}" type="presParOf" srcId="{8731C6C6-6F25-47C5-AEDB-793020338354}" destId="{F2E367ED-82E2-446A-8426-4D03AFA75284}" srcOrd="1" destOrd="0" presId="urn:microsoft.com/office/officeart/2005/8/layout/hierarchy4"/>
    <dgm:cxn modelId="{0FD83105-1DD4-442E-81C2-6A531E346C15}" type="presParOf" srcId="{8731C6C6-6F25-47C5-AEDB-793020338354}" destId="{6E4A4001-D220-4238-BDD9-9EFAE2ABC305}" srcOrd="2" destOrd="0" presId="urn:microsoft.com/office/officeart/2005/8/layout/hierarchy4"/>
    <dgm:cxn modelId="{05294CE6-4F22-4AA9-9EA6-5FB5611C2F15}" type="presParOf" srcId="{6E4A4001-D220-4238-BDD9-9EFAE2ABC305}" destId="{9843A31C-6E78-4BEB-B203-4F2796F04F03}" srcOrd="0" destOrd="0" presId="urn:microsoft.com/office/officeart/2005/8/layout/hierarchy4"/>
    <dgm:cxn modelId="{D9CA55AA-EA60-4E13-AAAE-FD7D5D1ACB51}" type="presParOf" srcId="{9843A31C-6E78-4BEB-B203-4F2796F04F03}" destId="{83329E0F-614F-4545-99A4-7EFFAA9B58CD}" srcOrd="0" destOrd="0" presId="urn:microsoft.com/office/officeart/2005/8/layout/hierarchy4"/>
    <dgm:cxn modelId="{207DFDF1-B6C0-43AB-88CC-B098B7EC3D19}" type="presParOf" srcId="{9843A31C-6E78-4BEB-B203-4F2796F04F03}" destId="{3AD01E7F-0B09-4A53-8CB1-3EE698B9C988}" srcOrd="1" destOrd="0" presId="urn:microsoft.com/office/officeart/2005/8/layout/hierarchy4"/>
    <dgm:cxn modelId="{49DC1402-92FE-4B55-A363-8BA7BC38CE52}" type="presParOf" srcId="{9843A31C-6E78-4BEB-B203-4F2796F04F03}" destId="{9EA375E0-48C6-4AB3-8DA2-6C4D5D8C9F49}" srcOrd="2" destOrd="0" presId="urn:microsoft.com/office/officeart/2005/8/layout/hierarchy4"/>
    <dgm:cxn modelId="{486C913E-E574-493D-ABA1-EBBA21468186}" type="presParOf" srcId="{9EA375E0-48C6-4AB3-8DA2-6C4D5D8C9F49}" destId="{CD942AF0-AE16-4ECE-A71D-AB1A322AECDB}" srcOrd="0" destOrd="0" presId="urn:microsoft.com/office/officeart/2005/8/layout/hierarchy4"/>
    <dgm:cxn modelId="{8A578B1B-FD7E-40DE-B00D-7021250D9195}" type="presParOf" srcId="{CD942AF0-AE16-4ECE-A71D-AB1A322AECDB}" destId="{B0502834-35F0-400F-8525-570D411C0647}" srcOrd="0" destOrd="0" presId="urn:microsoft.com/office/officeart/2005/8/layout/hierarchy4"/>
    <dgm:cxn modelId="{681924F1-253F-43EF-832D-6FC3F8193054}" type="presParOf" srcId="{CD942AF0-AE16-4ECE-A71D-AB1A322AECDB}" destId="{4B6A7A87-A190-44CA-886D-DD541CAF80E9}" srcOrd="1" destOrd="0" presId="urn:microsoft.com/office/officeart/2005/8/layout/hierarchy4"/>
    <dgm:cxn modelId="{F3CAB0AF-693B-46D3-B7BE-84D86FCDD29A}" type="presParOf" srcId="{6E4A4001-D220-4238-BDD9-9EFAE2ABC305}" destId="{D0C5F1EC-3792-43FD-95AC-CAC63A1DAC71}" srcOrd="1" destOrd="0" presId="urn:microsoft.com/office/officeart/2005/8/layout/hierarchy4"/>
    <dgm:cxn modelId="{4DBA92A7-60D0-4F7C-A062-337C05DBB4F8}" type="presParOf" srcId="{6E4A4001-D220-4238-BDD9-9EFAE2ABC305}" destId="{08657FED-C726-4346-BBA1-419F0594E18F}" srcOrd="2" destOrd="0" presId="urn:microsoft.com/office/officeart/2005/8/layout/hierarchy4"/>
    <dgm:cxn modelId="{364769C9-6D75-4561-B917-9271B2DE8D35}" type="presParOf" srcId="{08657FED-C726-4346-BBA1-419F0594E18F}" destId="{264085AD-13CA-4A4D-BA80-3C06A5593316}" srcOrd="0" destOrd="0" presId="urn:microsoft.com/office/officeart/2005/8/layout/hierarchy4"/>
    <dgm:cxn modelId="{CBC3AF18-77F0-44C8-93DB-038D81477BBF}" type="presParOf" srcId="{08657FED-C726-4346-BBA1-419F0594E18F}" destId="{76975B86-103D-4D54-8B51-A18ABCB4CFFA}" srcOrd="1" destOrd="0" presId="urn:microsoft.com/office/officeart/2005/8/layout/hierarchy4"/>
    <dgm:cxn modelId="{7B098C7A-6E6B-49DE-B4AD-B4F78D924428}" type="presParOf" srcId="{08657FED-C726-4346-BBA1-419F0594E18F}" destId="{EE59EFDB-516E-41DA-B961-DD583D850F6B}" srcOrd="2" destOrd="0" presId="urn:microsoft.com/office/officeart/2005/8/layout/hierarchy4"/>
    <dgm:cxn modelId="{AE01FCF6-2551-48F0-B0D0-C3CC07E38706}" type="presParOf" srcId="{EE59EFDB-516E-41DA-B961-DD583D850F6B}" destId="{8B7856C2-ACB7-4C76-BA39-79E0A5DD1978}" srcOrd="0" destOrd="0" presId="urn:microsoft.com/office/officeart/2005/8/layout/hierarchy4"/>
    <dgm:cxn modelId="{21CEE438-E1D7-438B-9E7D-C1ECF1F71487}" type="presParOf" srcId="{8B7856C2-ACB7-4C76-BA39-79E0A5DD1978}" destId="{A768F1B0-C417-4698-82A6-70B328C68CE2}" srcOrd="0" destOrd="0" presId="urn:microsoft.com/office/officeart/2005/8/layout/hierarchy4"/>
    <dgm:cxn modelId="{E7AC96F3-FA60-45E2-9AE4-11D227EF1B76}" type="presParOf" srcId="{8B7856C2-ACB7-4C76-BA39-79E0A5DD1978}" destId="{4E3EB9D6-47E9-4D87-B4DB-448807BEBC28}"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86B31-269B-4612-AF48-CB2708CD05C9}">
      <dsp:nvSpPr>
        <dsp:cNvPr id="0" name=""/>
        <dsp:cNvSpPr/>
      </dsp:nvSpPr>
      <dsp:spPr>
        <a:xfrm>
          <a:off x="0" y="0"/>
          <a:ext cx="4499356" cy="84387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Quit Date Set</a:t>
          </a:r>
        </a:p>
        <a:p>
          <a:pPr marL="171450" lvl="1" indent="-171450" algn="l" defTabSz="711200">
            <a:lnSpc>
              <a:spcPct val="90000"/>
            </a:lnSpc>
            <a:spcBef>
              <a:spcPct val="0"/>
            </a:spcBef>
            <a:spcAft>
              <a:spcPct val="15000"/>
            </a:spcAft>
            <a:buChar char="•"/>
          </a:pPr>
          <a:r>
            <a:rPr lang="en-GB" sz="1600" kern="1200" dirty="0"/>
            <a:t> </a:t>
          </a:r>
          <a:r>
            <a:rPr lang="en-GB" sz="1600" b="1" kern="1200" dirty="0"/>
            <a:t>£20</a:t>
          </a:r>
        </a:p>
      </dsp:txBody>
      <dsp:txXfrm>
        <a:off x="24716" y="24716"/>
        <a:ext cx="3517441" cy="794443"/>
      </dsp:txXfrm>
    </dsp:sp>
    <dsp:sp modelId="{5F0000B4-EF7F-4D25-B2B9-16B093D0B5AA}">
      <dsp:nvSpPr>
        <dsp:cNvPr id="0" name=""/>
        <dsp:cNvSpPr/>
      </dsp:nvSpPr>
      <dsp:spPr>
        <a:xfrm>
          <a:off x="376821" y="997307"/>
          <a:ext cx="4499356" cy="843875"/>
        </a:xfrm>
        <a:prstGeom prst="roundRect">
          <a:avLst>
            <a:gd name="adj" fmla="val 1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4-week quit</a:t>
          </a:r>
        </a:p>
        <a:p>
          <a:pPr marL="171450" lvl="1" indent="-171450" algn="l" defTabSz="711200">
            <a:lnSpc>
              <a:spcPct val="90000"/>
            </a:lnSpc>
            <a:spcBef>
              <a:spcPct val="0"/>
            </a:spcBef>
            <a:spcAft>
              <a:spcPct val="15000"/>
            </a:spcAft>
            <a:buChar char="•"/>
          </a:pPr>
          <a:r>
            <a:rPr lang="en-GB" sz="1600" b="1" kern="1200" dirty="0"/>
            <a:t>£40 </a:t>
          </a:r>
          <a:r>
            <a:rPr lang="en-GB" sz="1600" kern="1200" dirty="0"/>
            <a:t>(Total £60)</a:t>
          </a:r>
        </a:p>
      </dsp:txBody>
      <dsp:txXfrm>
        <a:off x="401537" y="1022023"/>
        <a:ext cx="3524583" cy="794443"/>
      </dsp:txXfrm>
    </dsp:sp>
    <dsp:sp modelId="{2C0BE2E0-1B4B-4B4E-944E-1A7D6443876F}">
      <dsp:nvSpPr>
        <dsp:cNvPr id="0" name=""/>
        <dsp:cNvSpPr/>
      </dsp:nvSpPr>
      <dsp:spPr>
        <a:xfrm>
          <a:off x="748017" y="1994614"/>
          <a:ext cx="4499356" cy="843875"/>
        </a:xfrm>
        <a:prstGeom prst="roundRect">
          <a:avLst>
            <a:gd name="adj" fmla="val 1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8-week quit</a:t>
          </a:r>
        </a:p>
        <a:p>
          <a:pPr marL="171450" lvl="1" indent="-171450" algn="l" defTabSz="711200">
            <a:lnSpc>
              <a:spcPct val="90000"/>
            </a:lnSpc>
            <a:spcBef>
              <a:spcPct val="0"/>
            </a:spcBef>
            <a:spcAft>
              <a:spcPct val="15000"/>
            </a:spcAft>
            <a:buChar char="•"/>
          </a:pPr>
          <a:r>
            <a:rPr lang="en-GB" sz="1600" b="1" kern="1200" dirty="0"/>
            <a:t>£60 </a:t>
          </a:r>
          <a:r>
            <a:rPr lang="en-GB" sz="1600" kern="1200" dirty="0"/>
            <a:t>(Total £120)</a:t>
          </a:r>
        </a:p>
      </dsp:txBody>
      <dsp:txXfrm>
        <a:off x="772733" y="2019330"/>
        <a:ext cx="3530208" cy="794443"/>
      </dsp:txXfrm>
    </dsp:sp>
    <dsp:sp modelId="{C53AFDD0-3926-4DF7-BBAC-8960EF53FE3D}">
      <dsp:nvSpPr>
        <dsp:cNvPr id="0" name=""/>
        <dsp:cNvSpPr/>
      </dsp:nvSpPr>
      <dsp:spPr>
        <a:xfrm>
          <a:off x="1124838" y="2991921"/>
          <a:ext cx="4499356" cy="843875"/>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12-week quit</a:t>
          </a:r>
        </a:p>
        <a:p>
          <a:pPr marL="171450" lvl="1" indent="-171450" algn="l" defTabSz="711200">
            <a:lnSpc>
              <a:spcPct val="90000"/>
            </a:lnSpc>
            <a:spcBef>
              <a:spcPct val="0"/>
            </a:spcBef>
            <a:spcAft>
              <a:spcPct val="15000"/>
            </a:spcAft>
            <a:buChar char="•"/>
          </a:pPr>
          <a:r>
            <a:rPr lang="en-GB" sz="1600" b="1" kern="1200" dirty="0"/>
            <a:t>£80 </a:t>
          </a:r>
          <a:r>
            <a:rPr lang="en-GB" sz="1600" kern="1200" dirty="0"/>
            <a:t>(Total £200)</a:t>
          </a:r>
        </a:p>
      </dsp:txBody>
      <dsp:txXfrm>
        <a:off x="1149554" y="3016637"/>
        <a:ext cx="3524583" cy="794443"/>
      </dsp:txXfrm>
    </dsp:sp>
    <dsp:sp modelId="{AECB32D7-14A1-459B-B855-7D57A24336BE}">
      <dsp:nvSpPr>
        <dsp:cNvPr id="0" name=""/>
        <dsp:cNvSpPr/>
      </dsp:nvSpPr>
      <dsp:spPr>
        <a:xfrm>
          <a:off x="3950837" y="646331"/>
          <a:ext cx="548518" cy="548518"/>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4074254" y="646331"/>
        <a:ext cx="301684" cy="412760"/>
      </dsp:txXfrm>
    </dsp:sp>
    <dsp:sp modelId="{89DAEB32-008D-470D-AF97-9B6374138C5B}">
      <dsp:nvSpPr>
        <dsp:cNvPr id="0" name=""/>
        <dsp:cNvSpPr/>
      </dsp:nvSpPr>
      <dsp:spPr>
        <a:xfrm>
          <a:off x="4327658" y="1643639"/>
          <a:ext cx="548518" cy="548518"/>
        </a:xfrm>
        <a:prstGeom prst="downArrow">
          <a:avLst>
            <a:gd name="adj1" fmla="val 55000"/>
            <a:gd name="adj2" fmla="val 45000"/>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4451075" y="1643639"/>
        <a:ext cx="301684" cy="412760"/>
      </dsp:txXfrm>
    </dsp:sp>
    <dsp:sp modelId="{38577193-8370-4F76-912A-4165D2CA26BB}">
      <dsp:nvSpPr>
        <dsp:cNvPr id="0" name=""/>
        <dsp:cNvSpPr/>
      </dsp:nvSpPr>
      <dsp:spPr>
        <a:xfrm>
          <a:off x="4698854" y="2640946"/>
          <a:ext cx="548518" cy="548518"/>
        </a:xfrm>
        <a:prstGeom prst="downArrow">
          <a:avLst>
            <a:gd name="adj1" fmla="val 55000"/>
            <a:gd name="adj2" fmla="val 45000"/>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4822271" y="2640946"/>
        <a:ext cx="301684" cy="412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D6C8E7-9E81-47F7-BF14-23BE8DB28A13}">
      <dsp:nvSpPr>
        <dsp:cNvPr id="0" name=""/>
        <dsp:cNvSpPr/>
      </dsp:nvSpPr>
      <dsp:spPr>
        <a:xfrm>
          <a:off x="6052" y="5717"/>
          <a:ext cx="8191796" cy="666791"/>
        </a:xfrm>
        <a:prstGeom prst="roundRect">
          <a:avLst>
            <a:gd name="adj" fmla="val 10000"/>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solidFill>
                <a:srgbClr val="B45244"/>
              </a:solidFill>
            </a:rPr>
            <a:t>Findings grouped into themes</a:t>
          </a:r>
        </a:p>
      </dsp:txBody>
      <dsp:txXfrm>
        <a:off x="25582" y="25247"/>
        <a:ext cx="8152736" cy="627731"/>
      </dsp:txXfrm>
    </dsp:sp>
    <dsp:sp modelId="{83329E0F-614F-4545-99A4-7EFFAA9B58CD}">
      <dsp:nvSpPr>
        <dsp:cNvPr id="0" name=""/>
        <dsp:cNvSpPr/>
      </dsp:nvSpPr>
      <dsp:spPr>
        <a:xfrm>
          <a:off x="3026" y="802701"/>
          <a:ext cx="3930804" cy="666791"/>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Reach, access and adoption</a:t>
          </a:r>
        </a:p>
      </dsp:txBody>
      <dsp:txXfrm>
        <a:off x="22556" y="822231"/>
        <a:ext cx="3891744" cy="627731"/>
      </dsp:txXfrm>
    </dsp:sp>
    <dsp:sp modelId="{B0502834-35F0-400F-8525-570D411C0647}">
      <dsp:nvSpPr>
        <dsp:cNvPr id="0" name=""/>
        <dsp:cNvSpPr/>
      </dsp:nvSpPr>
      <dsp:spPr>
        <a:xfrm>
          <a:off x="0" y="1605403"/>
          <a:ext cx="3930804" cy="666791"/>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Implementation</a:t>
          </a:r>
        </a:p>
      </dsp:txBody>
      <dsp:txXfrm>
        <a:off x="19530" y="1624933"/>
        <a:ext cx="3891744" cy="627731"/>
      </dsp:txXfrm>
    </dsp:sp>
    <dsp:sp modelId="{264085AD-13CA-4A4D-BA80-3C06A5593316}">
      <dsp:nvSpPr>
        <dsp:cNvPr id="0" name=""/>
        <dsp:cNvSpPr/>
      </dsp:nvSpPr>
      <dsp:spPr>
        <a:xfrm>
          <a:off x="4264018" y="802701"/>
          <a:ext cx="3930804" cy="666791"/>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Effectiveness</a:t>
          </a:r>
        </a:p>
      </dsp:txBody>
      <dsp:txXfrm>
        <a:off x="4283548" y="822231"/>
        <a:ext cx="3891744" cy="627731"/>
      </dsp:txXfrm>
    </dsp:sp>
    <dsp:sp modelId="{A768F1B0-C417-4698-82A6-70B328C68CE2}">
      <dsp:nvSpPr>
        <dsp:cNvPr id="0" name=""/>
        <dsp:cNvSpPr/>
      </dsp:nvSpPr>
      <dsp:spPr>
        <a:xfrm>
          <a:off x="4264018" y="1604213"/>
          <a:ext cx="3930804" cy="666791"/>
        </a:xfrm>
        <a:prstGeom prst="roundRect">
          <a:avLst>
            <a:gd name="adj" fmla="val 1000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Maintenance, expansion and continued use</a:t>
          </a:r>
        </a:p>
      </dsp:txBody>
      <dsp:txXfrm>
        <a:off x="4283548" y="1623743"/>
        <a:ext cx="3891744" cy="62773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4629CD22-260E-41BE-9E97-F959F047A5FA}" type="datetimeFigureOut">
              <a:rPr lang="en-GB" smtClean="0"/>
              <a:t>25/09/2026</a:t>
            </a:fld>
            <a:endParaRPr lang="en-GB"/>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E63AEAED-7CEE-42ED-A750-56394A9C1983}" type="slidenum">
              <a:rPr lang="en-GB" smtClean="0"/>
              <a:t>‹#›</a:t>
            </a:fld>
            <a:endParaRPr lang="en-GB"/>
          </a:p>
        </p:txBody>
      </p:sp>
    </p:spTree>
    <p:extLst>
      <p:ext uri="{BB962C8B-B14F-4D97-AF65-F5344CB8AC3E}">
        <p14:creationId xmlns:p14="http://schemas.microsoft.com/office/powerpoint/2010/main" val="436091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3AEAED-7CEE-42ED-A750-56394A9C1983}" type="slidenum">
              <a:rPr lang="en-GB" smtClean="0"/>
              <a:t>1</a:t>
            </a:fld>
            <a:endParaRPr lang="en-GB"/>
          </a:p>
        </p:txBody>
      </p:sp>
    </p:spTree>
    <p:extLst>
      <p:ext uri="{BB962C8B-B14F-4D97-AF65-F5344CB8AC3E}">
        <p14:creationId xmlns:p14="http://schemas.microsoft.com/office/powerpoint/2010/main" val="3010893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3AEAED-7CEE-42ED-A750-56394A9C1983}" type="slidenum">
              <a:rPr lang="en-GB" smtClean="0"/>
              <a:t>2</a:t>
            </a:fld>
            <a:endParaRPr lang="en-GB"/>
          </a:p>
        </p:txBody>
      </p:sp>
    </p:spTree>
    <p:extLst>
      <p:ext uri="{BB962C8B-B14F-4D97-AF65-F5344CB8AC3E}">
        <p14:creationId xmlns:p14="http://schemas.microsoft.com/office/powerpoint/2010/main" val="1658676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3AEAED-7CEE-42ED-A750-56394A9C1983}" type="slidenum">
              <a:rPr lang="en-GB" smtClean="0"/>
              <a:t>3</a:t>
            </a:fld>
            <a:endParaRPr lang="en-GB"/>
          </a:p>
        </p:txBody>
      </p:sp>
    </p:spTree>
    <p:extLst>
      <p:ext uri="{BB962C8B-B14F-4D97-AF65-F5344CB8AC3E}">
        <p14:creationId xmlns:p14="http://schemas.microsoft.com/office/powerpoint/2010/main" val="4013635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628919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44498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6</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527097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7</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280599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E156C-77C0-3279-EFEA-5A8A9A6846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2A7A2-2316-C337-606E-8E3630B704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740F73-61CB-C62A-0954-4DE34CCDBA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5CE7C9-89B2-A306-47E5-5C76E2737CC0}"/>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846904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4FE10-5AD3-1D94-DC0C-314543AD6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EAC9D-22A3-2947-F3E7-1FD6BEB37D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26E88-9FCC-CBB8-C37C-4146381C0B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6335D6-8CD3-F760-3992-A55DE65B3B51}"/>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734860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A70F9-403E-2D49-C206-90C31535D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B8140-6BB2-C03B-5EF9-01A538EB2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1963A4-2531-5B7B-4394-4F4E02021B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36466A-1E64-243F-412C-E0E9BD698197}"/>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44572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5555-DCE3-18FE-D98E-E63579C92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25976-1B7C-9DFB-2DCF-7A8D6EE0BC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D4C79D-23A2-CB07-F82A-AA32E73332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0D979E-F735-B961-46EA-C3D74E873A9F}"/>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51378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6C7C4-910C-DC67-31A7-0BF9012972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E577D-851C-415E-1889-EEC66DE96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AB534-3D36-3C3A-E699-F1EC76CF1E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5A4FD4-D516-0B77-2AA9-A7DA0ED82190}"/>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12</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65087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AFD25-E2A7-D810-9012-09560E938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4085F-88F8-B0E4-5584-53AF234A6C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F80CAB-55EA-F3B1-8B26-E5FD22E024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787BB-8ED4-2CDA-204A-65CF727355FF}"/>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73756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A38D6-FC6D-2FBE-58F4-7B18E8152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110580-AD1A-F02A-B9C4-8CC92E7BF6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BE6BB-06A7-6A8B-4E0D-53DBCED17C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23C0A4-CB2A-8291-49B5-96F7B39244EB}"/>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991158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DC440-AC5A-B893-FE21-365B6BDB4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AD2D6-CC32-0E76-13A3-7C393900F0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CED55-4CF9-41E2-9463-7977ECFDBA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92DE90-48E4-130C-5581-AF1A62719217}"/>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15</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402293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C7C26-E0D9-9687-B26B-B0CF4F147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F31A0-3DA3-F32C-D703-ED10BEB5DC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00AE80-BC90-EADE-7728-8E65395320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20195D-2EF7-52E6-DF8B-36A5EC50A817}"/>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16</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871911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30469-B382-9890-637A-F1EC7077BB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77C6C-E1C2-1229-7711-33A1FB6A9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CBC36-BE82-AB72-29A0-AB9BCB77B8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F623E4-5A0B-51CB-A5DA-AC76C35060D7}"/>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17</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132212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16BD3-6C2E-0119-5BC3-B4B8FAB7A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9E302-5255-9AD6-C1C1-594F0E6AE1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BC029F-32AB-DE1A-F836-64F1E52B70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82301E-3E73-75F5-3C00-970B609089A6}"/>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18</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08349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04952-F6B3-F1FA-EB06-884DAC47A2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3ED11-50B0-6ECF-B06D-6FC8CDE64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27A67-019B-A8BC-28E6-6770A77EE9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6109AC-7E69-498A-F620-50374E27E54C}"/>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63AEAED-7CEE-42ED-A750-56394A9C198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19</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054209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3AEAED-7CEE-42ED-A750-56394A9C1983}" type="slidenum">
              <a:rPr lang="en-GB" smtClean="0"/>
              <a:t>20</a:t>
            </a:fld>
            <a:endParaRPr lang="en-GB"/>
          </a:p>
        </p:txBody>
      </p:sp>
    </p:spTree>
    <p:extLst>
      <p:ext uri="{BB962C8B-B14F-4D97-AF65-F5344CB8AC3E}">
        <p14:creationId xmlns:p14="http://schemas.microsoft.com/office/powerpoint/2010/main" val="2271839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8" name="bg object 16">
            <a:extLst>
              <a:ext uri="{FF2B5EF4-FFF2-40B4-BE49-F238E27FC236}">
                <a16:creationId xmlns:a16="http://schemas.microsoft.com/office/drawing/2014/main" id="{6A5FA51E-9F64-8C0A-9D22-7B236756DB6F}"/>
              </a:ext>
            </a:extLst>
          </p:cNvPr>
          <p:cNvSpPr>
            <a:spLocks noGrp="1" noRot="1" noMove="1" noResize="1" noEditPoints="1" noAdjustHandles="1" noChangeArrowheads="1" noChangeShapeType="1"/>
          </p:cNvSpPr>
          <p:nvPr userDrawn="1"/>
        </p:nvSpPr>
        <p:spPr>
          <a:xfrm>
            <a:off x="0" y="0"/>
            <a:ext cx="12193270" cy="3655695"/>
          </a:xfrm>
          <a:custGeom>
            <a:avLst/>
            <a:gdLst/>
            <a:ahLst/>
            <a:cxnLst/>
            <a:rect l="l" t="t" r="r" b="b"/>
            <a:pathLst>
              <a:path w="12193270" h="3655695">
                <a:moveTo>
                  <a:pt x="0" y="3655580"/>
                </a:moveTo>
                <a:lnTo>
                  <a:pt x="12193193" y="3655580"/>
                </a:lnTo>
                <a:lnTo>
                  <a:pt x="12193193" y="0"/>
                </a:lnTo>
                <a:lnTo>
                  <a:pt x="0" y="0"/>
                </a:lnTo>
                <a:lnTo>
                  <a:pt x="0" y="3655580"/>
                </a:lnTo>
                <a:close/>
              </a:path>
            </a:pathLst>
          </a:custGeom>
          <a:solidFill>
            <a:srgbClr val="8FD1DA">
              <a:alpha val="69999"/>
            </a:srgbClr>
          </a:solidFill>
        </p:spPr>
        <p:txBody>
          <a:bodyPr wrap="square" lIns="0" tIns="0" rIns="0" bIns="0" rtlCol="0"/>
          <a:lstStyle/>
          <a:p>
            <a:endParaRPr/>
          </a:p>
        </p:txBody>
      </p:sp>
      <p:sp>
        <p:nvSpPr>
          <p:cNvPr id="10" name="object 2">
            <a:extLst>
              <a:ext uri="{FF2B5EF4-FFF2-40B4-BE49-F238E27FC236}">
                <a16:creationId xmlns:a16="http://schemas.microsoft.com/office/drawing/2014/main" id="{7F5E82FE-6F62-044D-EB3A-F189A003A609}"/>
              </a:ext>
            </a:extLst>
          </p:cNvPr>
          <p:cNvSpPr>
            <a:spLocks noGrp="1" noRot="1" noMove="1" noResize="1" noEditPoints="1" noAdjustHandles="1" noChangeArrowheads="1" noChangeShapeType="1"/>
          </p:cNvSpPr>
          <p:nvPr userDrawn="1"/>
        </p:nvSpPr>
        <p:spPr>
          <a:xfrm>
            <a:off x="7857998" y="0"/>
            <a:ext cx="1747520" cy="859155"/>
          </a:xfrm>
          <a:custGeom>
            <a:avLst/>
            <a:gdLst/>
            <a:ahLst/>
            <a:cxnLst/>
            <a:rect l="l" t="t" r="r" b="b"/>
            <a:pathLst>
              <a:path w="1747520" h="859155">
                <a:moveTo>
                  <a:pt x="1747240" y="792873"/>
                </a:moveTo>
                <a:lnTo>
                  <a:pt x="1745792" y="744575"/>
                </a:lnTo>
                <a:lnTo>
                  <a:pt x="1741500" y="697039"/>
                </a:lnTo>
                <a:lnTo>
                  <a:pt x="1734464" y="650354"/>
                </a:lnTo>
                <a:lnTo>
                  <a:pt x="1724748" y="604608"/>
                </a:lnTo>
                <a:lnTo>
                  <a:pt x="1712442" y="559866"/>
                </a:lnTo>
                <a:lnTo>
                  <a:pt x="1697634" y="516216"/>
                </a:lnTo>
                <a:lnTo>
                  <a:pt x="1680400" y="473760"/>
                </a:lnTo>
                <a:lnTo>
                  <a:pt x="1660817" y="432549"/>
                </a:lnTo>
                <a:lnTo>
                  <a:pt x="1638985" y="392696"/>
                </a:lnTo>
                <a:lnTo>
                  <a:pt x="1614970" y="354279"/>
                </a:lnTo>
                <a:lnTo>
                  <a:pt x="1588871" y="317360"/>
                </a:lnTo>
                <a:lnTo>
                  <a:pt x="1560766" y="282041"/>
                </a:lnTo>
                <a:lnTo>
                  <a:pt x="1530718" y="248399"/>
                </a:lnTo>
                <a:lnTo>
                  <a:pt x="1498841" y="216522"/>
                </a:lnTo>
                <a:lnTo>
                  <a:pt x="1465199" y="186474"/>
                </a:lnTo>
                <a:lnTo>
                  <a:pt x="1429880" y="158369"/>
                </a:lnTo>
                <a:lnTo>
                  <a:pt x="1392961" y="132270"/>
                </a:lnTo>
                <a:lnTo>
                  <a:pt x="1354543" y="108254"/>
                </a:lnTo>
                <a:lnTo>
                  <a:pt x="1314691" y="86423"/>
                </a:lnTo>
                <a:lnTo>
                  <a:pt x="1273479" y="66840"/>
                </a:lnTo>
                <a:lnTo>
                  <a:pt x="1231023" y="49606"/>
                </a:lnTo>
                <a:lnTo>
                  <a:pt x="1187373" y="34798"/>
                </a:lnTo>
                <a:lnTo>
                  <a:pt x="1142631" y="22491"/>
                </a:lnTo>
                <a:lnTo>
                  <a:pt x="1096886" y="12776"/>
                </a:lnTo>
                <a:lnTo>
                  <a:pt x="1050201" y="5740"/>
                </a:lnTo>
                <a:lnTo>
                  <a:pt x="1002665" y="1447"/>
                </a:lnTo>
                <a:lnTo>
                  <a:pt x="954366" y="0"/>
                </a:lnTo>
                <a:lnTo>
                  <a:pt x="875576" y="0"/>
                </a:lnTo>
                <a:lnTo>
                  <a:pt x="871689" y="0"/>
                </a:lnTo>
                <a:lnTo>
                  <a:pt x="0" y="0"/>
                </a:lnTo>
                <a:lnTo>
                  <a:pt x="0" y="66128"/>
                </a:lnTo>
                <a:lnTo>
                  <a:pt x="1435" y="114439"/>
                </a:lnTo>
                <a:lnTo>
                  <a:pt x="5727" y="161975"/>
                </a:lnTo>
                <a:lnTo>
                  <a:pt x="12763" y="208661"/>
                </a:lnTo>
                <a:lnTo>
                  <a:pt x="22479" y="254406"/>
                </a:lnTo>
                <a:lnTo>
                  <a:pt x="34785" y="299148"/>
                </a:lnTo>
                <a:lnTo>
                  <a:pt x="49593" y="342798"/>
                </a:lnTo>
                <a:lnTo>
                  <a:pt x="66827" y="385254"/>
                </a:lnTo>
                <a:lnTo>
                  <a:pt x="86410" y="426466"/>
                </a:lnTo>
                <a:lnTo>
                  <a:pt x="108242" y="466318"/>
                </a:lnTo>
                <a:lnTo>
                  <a:pt x="132257" y="504736"/>
                </a:lnTo>
                <a:lnTo>
                  <a:pt x="158356" y="541655"/>
                </a:lnTo>
                <a:lnTo>
                  <a:pt x="186461" y="576973"/>
                </a:lnTo>
                <a:lnTo>
                  <a:pt x="216509" y="610616"/>
                </a:lnTo>
                <a:lnTo>
                  <a:pt x="248386" y="642493"/>
                </a:lnTo>
                <a:lnTo>
                  <a:pt x="282028" y="672541"/>
                </a:lnTo>
                <a:lnTo>
                  <a:pt x="317347" y="700646"/>
                </a:lnTo>
                <a:lnTo>
                  <a:pt x="354266" y="726744"/>
                </a:lnTo>
                <a:lnTo>
                  <a:pt x="392684" y="750760"/>
                </a:lnTo>
                <a:lnTo>
                  <a:pt x="432536" y="772591"/>
                </a:lnTo>
                <a:lnTo>
                  <a:pt x="473748" y="792175"/>
                </a:lnTo>
                <a:lnTo>
                  <a:pt x="516204" y="809409"/>
                </a:lnTo>
                <a:lnTo>
                  <a:pt x="559854" y="824217"/>
                </a:lnTo>
                <a:lnTo>
                  <a:pt x="604596" y="836523"/>
                </a:lnTo>
                <a:lnTo>
                  <a:pt x="650341" y="846239"/>
                </a:lnTo>
                <a:lnTo>
                  <a:pt x="697026" y="853274"/>
                </a:lnTo>
                <a:lnTo>
                  <a:pt x="744562" y="857567"/>
                </a:lnTo>
                <a:lnTo>
                  <a:pt x="792873" y="859002"/>
                </a:lnTo>
                <a:lnTo>
                  <a:pt x="871689" y="859002"/>
                </a:lnTo>
                <a:lnTo>
                  <a:pt x="875576" y="859002"/>
                </a:lnTo>
                <a:lnTo>
                  <a:pt x="1747240" y="859002"/>
                </a:lnTo>
                <a:lnTo>
                  <a:pt x="1747240" y="792873"/>
                </a:lnTo>
                <a:close/>
              </a:path>
            </a:pathLst>
          </a:custGeom>
          <a:solidFill>
            <a:srgbClr val="8FD1DA"/>
          </a:solidFill>
        </p:spPr>
        <p:txBody>
          <a:bodyPr wrap="square" lIns="0" tIns="0" rIns="0" bIns="0" rtlCol="0"/>
          <a:lstStyle/>
          <a:p>
            <a:endParaRPr/>
          </a:p>
        </p:txBody>
      </p:sp>
      <p:grpSp>
        <p:nvGrpSpPr>
          <p:cNvPr id="11" name="object 3">
            <a:extLst>
              <a:ext uri="{FF2B5EF4-FFF2-40B4-BE49-F238E27FC236}">
                <a16:creationId xmlns:a16="http://schemas.microsoft.com/office/drawing/2014/main" id="{0A09C483-2E7E-2A1F-295D-25801E817C54}"/>
              </a:ext>
            </a:extLst>
          </p:cNvPr>
          <p:cNvGrpSpPr>
            <a:grpSpLocks noGrp="1" noUngrp="1" noRot="1" noMove="1" noResize="1"/>
          </p:cNvGrpSpPr>
          <p:nvPr userDrawn="1"/>
        </p:nvGrpSpPr>
        <p:grpSpPr>
          <a:xfrm>
            <a:off x="9605234" y="0"/>
            <a:ext cx="2588260" cy="2593975"/>
            <a:chOff x="9605234" y="0"/>
            <a:chExt cx="2588260" cy="2593975"/>
          </a:xfrm>
        </p:grpSpPr>
        <p:sp>
          <p:nvSpPr>
            <p:cNvPr id="12" name="object 4">
              <a:extLst>
                <a:ext uri="{FF2B5EF4-FFF2-40B4-BE49-F238E27FC236}">
                  <a16:creationId xmlns:a16="http://schemas.microsoft.com/office/drawing/2014/main" id="{9A19AE50-1B89-CEA9-EC44-C62941C330B6}"/>
                </a:ext>
              </a:extLst>
            </p:cNvPr>
            <p:cNvSpPr>
              <a:spLocks noGrp="1" noRot="1" noMove="1" noResize="1" noEditPoints="1" noAdjustHandles="1" noChangeArrowheads="1" noChangeShapeType="1"/>
            </p:cNvSpPr>
            <p:nvPr/>
          </p:nvSpPr>
          <p:spPr>
            <a:xfrm>
              <a:off x="10480809" y="859002"/>
              <a:ext cx="875665" cy="859155"/>
            </a:xfrm>
            <a:custGeom>
              <a:avLst/>
              <a:gdLst/>
              <a:ahLst/>
              <a:cxnLst/>
              <a:rect l="l" t="t" r="r" b="b"/>
              <a:pathLst>
                <a:path w="875665" h="859155">
                  <a:moveTo>
                    <a:pt x="82702" y="0"/>
                  </a:moveTo>
                  <a:lnTo>
                    <a:pt x="0" y="0"/>
                  </a:lnTo>
                  <a:lnTo>
                    <a:pt x="0" y="859002"/>
                  </a:lnTo>
                  <a:lnTo>
                    <a:pt x="875576" y="859002"/>
                  </a:lnTo>
                  <a:lnTo>
                    <a:pt x="875576" y="792873"/>
                  </a:lnTo>
                  <a:lnTo>
                    <a:pt x="874129" y="744573"/>
                  </a:lnTo>
                  <a:lnTo>
                    <a:pt x="869843" y="697038"/>
                  </a:lnTo>
                  <a:lnTo>
                    <a:pt x="862801" y="650352"/>
                  </a:lnTo>
                  <a:lnTo>
                    <a:pt x="853087" y="604597"/>
                  </a:lnTo>
                  <a:lnTo>
                    <a:pt x="840783" y="559856"/>
                  </a:lnTo>
                  <a:lnTo>
                    <a:pt x="825972" y="516212"/>
                  </a:lnTo>
                  <a:lnTo>
                    <a:pt x="808737" y="473749"/>
                  </a:lnTo>
                  <a:lnTo>
                    <a:pt x="789160" y="432548"/>
                  </a:lnTo>
                  <a:lnTo>
                    <a:pt x="767326" y="392693"/>
                  </a:lnTo>
                  <a:lnTo>
                    <a:pt x="743316" y="354267"/>
                  </a:lnTo>
                  <a:lnTo>
                    <a:pt x="717214" y="317353"/>
                  </a:lnTo>
                  <a:lnTo>
                    <a:pt x="689103" y="282033"/>
                  </a:lnTo>
                  <a:lnTo>
                    <a:pt x="659065" y="248391"/>
                  </a:lnTo>
                  <a:lnTo>
                    <a:pt x="627184" y="216510"/>
                  </a:lnTo>
                  <a:lnTo>
                    <a:pt x="593542" y="186472"/>
                  </a:lnTo>
                  <a:lnTo>
                    <a:pt x="558222" y="158361"/>
                  </a:lnTo>
                  <a:lnTo>
                    <a:pt x="521308" y="132259"/>
                  </a:lnTo>
                  <a:lnTo>
                    <a:pt x="482882" y="108249"/>
                  </a:lnTo>
                  <a:lnTo>
                    <a:pt x="443027" y="86415"/>
                  </a:lnTo>
                  <a:lnTo>
                    <a:pt x="401827" y="66838"/>
                  </a:lnTo>
                  <a:lnTo>
                    <a:pt x="359363" y="49603"/>
                  </a:lnTo>
                  <a:lnTo>
                    <a:pt x="315719" y="34792"/>
                  </a:lnTo>
                  <a:lnTo>
                    <a:pt x="270978" y="22488"/>
                  </a:lnTo>
                  <a:lnTo>
                    <a:pt x="225223" y="12774"/>
                  </a:lnTo>
                  <a:lnTo>
                    <a:pt x="178537" y="5732"/>
                  </a:lnTo>
                  <a:lnTo>
                    <a:pt x="131002" y="1446"/>
                  </a:lnTo>
                  <a:lnTo>
                    <a:pt x="82702" y="0"/>
                  </a:lnTo>
                  <a:close/>
                </a:path>
              </a:pathLst>
            </a:custGeom>
            <a:solidFill>
              <a:srgbClr val="F37561"/>
            </a:solidFill>
          </p:spPr>
          <p:txBody>
            <a:bodyPr wrap="square" lIns="0" tIns="0" rIns="0" bIns="0" rtlCol="0"/>
            <a:lstStyle/>
            <a:p>
              <a:endParaRPr/>
            </a:p>
          </p:txBody>
        </p:sp>
        <p:sp>
          <p:nvSpPr>
            <p:cNvPr id="13" name="object 5">
              <a:extLst>
                <a:ext uri="{FF2B5EF4-FFF2-40B4-BE49-F238E27FC236}">
                  <a16:creationId xmlns:a16="http://schemas.microsoft.com/office/drawing/2014/main" id="{077419FC-6A85-E443-A4BF-C5C388DEFD48}"/>
                </a:ext>
              </a:extLst>
            </p:cNvPr>
            <p:cNvSpPr>
              <a:spLocks noGrp="1" noRot="1" noMove="1" noResize="1" noEditPoints="1" noAdjustHandles="1" noChangeArrowheads="1" noChangeShapeType="1"/>
            </p:cNvSpPr>
            <p:nvPr/>
          </p:nvSpPr>
          <p:spPr>
            <a:xfrm>
              <a:off x="9605238" y="0"/>
              <a:ext cx="1751330" cy="1718310"/>
            </a:xfrm>
            <a:custGeom>
              <a:avLst/>
              <a:gdLst/>
              <a:ahLst/>
              <a:cxnLst/>
              <a:rect l="l" t="t" r="r" b="b"/>
              <a:pathLst>
                <a:path w="1751329" h="1718310">
                  <a:moveTo>
                    <a:pt x="875550" y="859015"/>
                  </a:moveTo>
                  <a:lnTo>
                    <a:pt x="0" y="859015"/>
                  </a:lnTo>
                  <a:lnTo>
                    <a:pt x="0" y="925144"/>
                  </a:lnTo>
                  <a:lnTo>
                    <a:pt x="1447" y="973442"/>
                  </a:lnTo>
                  <a:lnTo>
                    <a:pt x="5727" y="1020978"/>
                  </a:lnTo>
                  <a:lnTo>
                    <a:pt x="12763" y="1067663"/>
                  </a:lnTo>
                  <a:lnTo>
                    <a:pt x="22479" y="1113409"/>
                  </a:lnTo>
                  <a:lnTo>
                    <a:pt x="34785" y="1158151"/>
                  </a:lnTo>
                  <a:lnTo>
                    <a:pt x="49593" y="1201801"/>
                  </a:lnTo>
                  <a:lnTo>
                    <a:pt x="66840" y="1244269"/>
                  </a:lnTo>
                  <a:lnTo>
                    <a:pt x="86410" y="1285468"/>
                  </a:lnTo>
                  <a:lnTo>
                    <a:pt x="108242" y="1325321"/>
                  </a:lnTo>
                  <a:lnTo>
                    <a:pt x="132257" y="1363751"/>
                  </a:lnTo>
                  <a:lnTo>
                    <a:pt x="158356" y="1400657"/>
                  </a:lnTo>
                  <a:lnTo>
                    <a:pt x="186461" y="1435976"/>
                  </a:lnTo>
                  <a:lnTo>
                    <a:pt x="216509" y="1469618"/>
                  </a:lnTo>
                  <a:lnTo>
                    <a:pt x="248386" y="1501508"/>
                  </a:lnTo>
                  <a:lnTo>
                    <a:pt x="282028" y="1531543"/>
                  </a:lnTo>
                  <a:lnTo>
                    <a:pt x="317347" y="1559648"/>
                  </a:lnTo>
                  <a:lnTo>
                    <a:pt x="354266" y="1585747"/>
                  </a:lnTo>
                  <a:lnTo>
                    <a:pt x="392684" y="1609763"/>
                  </a:lnTo>
                  <a:lnTo>
                    <a:pt x="432549" y="1631594"/>
                  </a:lnTo>
                  <a:lnTo>
                    <a:pt x="473748" y="1651177"/>
                  </a:lnTo>
                  <a:lnTo>
                    <a:pt x="516204" y="1668411"/>
                  </a:lnTo>
                  <a:lnTo>
                    <a:pt x="559854" y="1683219"/>
                  </a:lnTo>
                  <a:lnTo>
                    <a:pt x="604596" y="1695526"/>
                  </a:lnTo>
                  <a:lnTo>
                    <a:pt x="650341" y="1705241"/>
                  </a:lnTo>
                  <a:lnTo>
                    <a:pt x="697039" y="1712277"/>
                  </a:lnTo>
                  <a:lnTo>
                    <a:pt x="744562" y="1716570"/>
                  </a:lnTo>
                  <a:lnTo>
                    <a:pt x="792873" y="1718017"/>
                  </a:lnTo>
                  <a:lnTo>
                    <a:pt x="875550" y="1718017"/>
                  </a:lnTo>
                  <a:lnTo>
                    <a:pt x="875550" y="859015"/>
                  </a:lnTo>
                  <a:close/>
                </a:path>
                <a:path w="1751329" h="1718310">
                  <a:moveTo>
                    <a:pt x="1751139" y="0"/>
                  </a:moveTo>
                  <a:lnTo>
                    <a:pt x="875563" y="0"/>
                  </a:lnTo>
                  <a:lnTo>
                    <a:pt x="875563" y="66128"/>
                  </a:lnTo>
                  <a:lnTo>
                    <a:pt x="877011" y="114439"/>
                  </a:lnTo>
                  <a:lnTo>
                    <a:pt x="881303" y="161975"/>
                  </a:lnTo>
                  <a:lnTo>
                    <a:pt x="888339" y="208661"/>
                  </a:lnTo>
                  <a:lnTo>
                    <a:pt x="898055" y="254406"/>
                  </a:lnTo>
                  <a:lnTo>
                    <a:pt x="910361" y="299148"/>
                  </a:lnTo>
                  <a:lnTo>
                    <a:pt x="925169" y="342798"/>
                  </a:lnTo>
                  <a:lnTo>
                    <a:pt x="942403" y="385254"/>
                  </a:lnTo>
                  <a:lnTo>
                    <a:pt x="961986" y="426466"/>
                  </a:lnTo>
                  <a:lnTo>
                    <a:pt x="983818" y="466318"/>
                  </a:lnTo>
                  <a:lnTo>
                    <a:pt x="1007821" y="504736"/>
                  </a:lnTo>
                  <a:lnTo>
                    <a:pt x="1033932" y="541655"/>
                  </a:lnTo>
                  <a:lnTo>
                    <a:pt x="1062037" y="576973"/>
                  </a:lnTo>
                  <a:lnTo>
                    <a:pt x="1092073" y="610616"/>
                  </a:lnTo>
                  <a:lnTo>
                    <a:pt x="1123962" y="642493"/>
                  </a:lnTo>
                  <a:lnTo>
                    <a:pt x="1157605" y="672541"/>
                  </a:lnTo>
                  <a:lnTo>
                    <a:pt x="1192923" y="700646"/>
                  </a:lnTo>
                  <a:lnTo>
                    <a:pt x="1229829" y="726744"/>
                  </a:lnTo>
                  <a:lnTo>
                    <a:pt x="1268260" y="750760"/>
                  </a:lnTo>
                  <a:lnTo>
                    <a:pt x="1308112" y="772591"/>
                  </a:lnTo>
                  <a:lnTo>
                    <a:pt x="1349311" y="792175"/>
                  </a:lnTo>
                  <a:lnTo>
                    <a:pt x="1391780" y="809409"/>
                  </a:lnTo>
                  <a:lnTo>
                    <a:pt x="1435417" y="824217"/>
                  </a:lnTo>
                  <a:lnTo>
                    <a:pt x="1480159" y="836523"/>
                  </a:lnTo>
                  <a:lnTo>
                    <a:pt x="1525917" y="846239"/>
                  </a:lnTo>
                  <a:lnTo>
                    <a:pt x="1572602" y="853274"/>
                  </a:lnTo>
                  <a:lnTo>
                    <a:pt x="1620139" y="857567"/>
                  </a:lnTo>
                  <a:lnTo>
                    <a:pt x="1668437" y="859002"/>
                  </a:lnTo>
                  <a:lnTo>
                    <a:pt x="1751139" y="859002"/>
                  </a:lnTo>
                  <a:lnTo>
                    <a:pt x="1751139" y="0"/>
                  </a:lnTo>
                  <a:close/>
                </a:path>
              </a:pathLst>
            </a:custGeom>
            <a:solidFill>
              <a:srgbClr val="164C62"/>
            </a:solidFill>
          </p:spPr>
          <p:txBody>
            <a:bodyPr wrap="square" lIns="0" tIns="0" rIns="0" bIns="0" rtlCol="0"/>
            <a:lstStyle/>
            <a:p>
              <a:endParaRPr/>
            </a:p>
          </p:txBody>
        </p:sp>
        <p:sp>
          <p:nvSpPr>
            <p:cNvPr id="14" name="object 6">
              <a:extLst>
                <a:ext uri="{FF2B5EF4-FFF2-40B4-BE49-F238E27FC236}">
                  <a16:creationId xmlns:a16="http://schemas.microsoft.com/office/drawing/2014/main" id="{F3B9BB54-A47A-303D-896B-D45083E37EE6}"/>
                </a:ext>
              </a:extLst>
            </p:cNvPr>
            <p:cNvSpPr>
              <a:spLocks noGrp="1" noRot="1" noMove="1" noResize="1" noEditPoints="1" noAdjustHandles="1" noChangeArrowheads="1" noChangeShapeType="1"/>
            </p:cNvSpPr>
            <p:nvPr/>
          </p:nvSpPr>
          <p:spPr>
            <a:xfrm>
              <a:off x="9605234" y="5"/>
              <a:ext cx="875665" cy="859155"/>
            </a:xfrm>
            <a:custGeom>
              <a:avLst/>
              <a:gdLst/>
              <a:ahLst/>
              <a:cxnLst/>
              <a:rect l="l" t="t" r="r" b="b"/>
              <a:pathLst>
                <a:path w="875665" h="859155">
                  <a:moveTo>
                    <a:pt x="479132" y="0"/>
                  </a:moveTo>
                  <a:lnTo>
                    <a:pt x="396455" y="0"/>
                  </a:lnTo>
                  <a:lnTo>
                    <a:pt x="350219" y="2667"/>
                  </a:lnTo>
                  <a:lnTo>
                    <a:pt x="305550" y="10470"/>
                  </a:lnTo>
                  <a:lnTo>
                    <a:pt x="262746" y="23112"/>
                  </a:lnTo>
                  <a:lnTo>
                    <a:pt x="222102" y="40295"/>
                  </a:lnTo>
                  <a:lnTo>
                    <a:pt x="183918" y="61721"/>
                  </a:lnTo>
                  <a:lnTo>
                    <a:pt x="148491" y="87094"/>
                  </a:lnTo>
                  <a:lnTo>
                    <a:pt x="116117" y="116116"/>
                  </a:lnTo>
                  <a:lnTo>
                    <a:pt x="87095" y="148488"/>
                  </a:lnTo>
                  <a:lnTo>
                    <a:pt x="61722" y="183915"/>
                  </a:lnTo>
                  <a:lnTo>
                    <a:pt x="40295" y="222098"/>
                  </a:lnTo>
                  <a:lnTo>
                    <a:pt x="23112" y="262739"/>
                  </a:lnTo>
                  <a:lnTo>
                    <a:pt x="10470" y="305542"/>
                  </a:lnTo>
                  <a:lnTo>
                    <a:pt x="2667" y="350209"/>
                  </a:lnTo>
                  <a:lnTo>
                    <a:pt x="0" y="396443"/>
                  </a:lnTo>
                  <a:lnTo>
                    <a:pt x="0" y="462559"/>
                  </a:lnTo>
                  <a:lnTo>
                    <a:pt x="2667" y="508792"/>
                  </a:lnTo>
                  <a:lnTo>
                    <a:pt x="10470" y="553459"/>
                  </a:lnTo>
                  <a:lnTo>
                    <a:pt x="23112" y="596262"/>
                  </a:lnTo>
                  <a:lnTo>
                    <a:pt x="40295" y="636904"/>
                  </a:lnTo>
                  <a:lnTo>
                    <a:pt x="61722" y="675087"/>
                  </a:lnTo>
                  <a:lnTo>
                    <a:pt x="87095" y="710513"/>
                  </a:lnTo>
                  <a:lnTo>
                    <a:pt x="116117" y="742886"/>
                  </a:lnTo>
                  <a:lnTo>
                    <a:pt x="148491" y="771907"/>
                  </a:lnTo>
                  <a:lnTo>
                    <a:pt x="183918" y="797280"/>
                  </a:lnTo>
                  <a:lnTo>
                    <a:pt x="222102" y="818707"/>
                  </a:lnTo>
                  <a:lnTo>
                    <a:pt x="262746" y="835890"/>
                  </a:lnTo>
                  <a:lnTo>
                    <a:pt x="305550" y="848532"/>
                  </a:lnTo>
                  <a:lnTo>
                    <a:pt x="350219" y="856335"/>
                  </a:lnTo>
                  <a:lnTo>
                    <a:pt x="396455" y="859002"/>
                  </a:lnTo>
                  <a:lnTo>
                    <a:pt x="479132" y="859002"/>
                  </a:lnTo>
                  <a:lnTo>
                    <a:pt x="525366" y="856335"/>
                  </a:lnTo>
                  <a:lnTo>
                    <a:pt x="570033" y="848532"/>
                  </a:lnTo>
                  <a:lnTo>
                    <a:pt x="612836" y="835890"/>
                  </a:lnTo>
                  <a:lnTo>
                    <a:pt x="653477" y="818707"/>
                  </a:lnTo>
                  <a:lnTo>
                    <a:pt x="691660" y="797280"/>
                  </a:lnTo>
                  <a:lnTo>
                    <a:pt x="727087" y="771907"/>
                  </a:lnTo>
                  <a:lnTo>
                    <a:pt x="759459" y="742886"/>
                  </a:lnTo>
                  <a:lnTo>
                    <a:pt x="788481" y="710513"/>
                  </a:lnTo>
                  <a:lnTo>
                    <a:pt x="813854" y="675087"/>
                  </a:lnTo>
                  <a:lnTo>
                    <a:pt x="835280" y="636904"/>
                  </a:lnTo>
                  <a:lnTo>
                    <a:pt x="852463" y="596262"/>
                  </a:lnTo>
                  <a:lnTo>
                    <a:pt x="865105" y="553459"/>
                  </a:lnTo>
                  <a:lnTo>
                    <a:pt x="872908" y="508792"/>
                  </a:lnTo>
                  <a:lnTo>
                    <a:pt x="875576" y="462559"/>
                  </a:lnTo>
                  <a:lnTo>
                    <a:pt x="875576" y="396443"/>
                  </a:lnTo>
                  <a:lnTo>
                    <a:pt x="872908" y="350209"/>
                  </a:lnTo>
                  <a:lnTo>
                    <a:pt x="865105" y="305542"/>
                  </a:lnTo>
                  <a:lnTo>
                    <a:pt x="852463" y="262739"/>
                  </a:lnTo>
                  <a:lnTo>
                    <a:pt x="835280" y="222098"/>
                  </a:lnTo>
                  <a:lnTo>
                    <a:pt x="813854" y="183915"/>
                  </a:lnTo>
                  <a:lnTo>
                    <a:pt x="788481" y="148488"/>
                  </a:lnTo>
                  <a:lnTo>
                    <a:pt x="759459" y="116116"/>
                  </a:lnTo>
                  <a:lnTo>
                    <a:pt x="727087" y="87094"/>
                  </a:lnTo>
                  <a:lnTo>
                    <a:pt x="691660" y="61721"/>
                  </a:lnTo>
                  <a:lnTo>
                    <a:pt x="653477" y="40295"/>
                  </a:lnTo>
                  <a:lnTo>
                    <a:pt x="612836" y="23112"/>
                  </a:lnTo>
                  <a:lnTo>
                    <a:pt x="570033" y="10470"/>
                  </a:lnTo>
                  <a:lnTo>
                    <a:pt x="525366" y="2667"/>
                  </a:lnTo>
                  <a:lnTo>
                    <a:pt x="479132" y="0"/>
                  </a:lnTo>
                  <a:close/>
                </a:path>
              </a:pathLst>
            </a:custGeom>
            <a:solidFill>
              <a:srgbClr val="F37561"/>
            </a:solidFill>
          </p:spPr>
          <p:txBody>
            <a:bodyPr wrap="square" lIns="0" tIns="0" rIns="0" bIns="0" rtlCol="0"/>
            <a:lstStyle/>
            <a:p>
              <a:endParaRPr/>
            </a:p>
          </p:txBody>
        </p:sp>
        <p:sp>
          <p:nvSpPr>
            <p:cNvPr id="15" name="object 7">
              <a:extLst>
                <a:ext uri="{FF2B5EF4-FFF2-40B4-BE49-F238E27FC236}">
                  <a16:creationId xmlns:a16="http://schemas.microsoft.com/office/drawing/2014/main" id="{00541569-3731-EF72-DE1E-02192A9D7400}"/>
                </a:ext>
              </a:extLst>
            </p:cNvPr>
            <p:cNvSpPr>
              <a:spLocks noGrp="1" noRot="1" noMove="1" noResize="1" noEditPoints="1" noAdjustHandles="1" noChangeArrowheads="1" noChangeShapeType="1"/>
            </p:cNvSpPr>
            <p:nvPr/>
          </p:nvSpPr>
          <p:spPr>
            <a:xfrm>
              <a:off x="11356385" y="859003"/>
              <a:ext cx="836930" cy="875665"/>
            </a:xfrm>
            <a:custGeom>
              <a:avLst/>
              <a:gdLst/>
              <a:ahLst/>
              <a:cxnLst/>
              <a:rect l="l" t="t" r="r" b="b"/>
              <a:pathLst>
                <a:path w="836929" h="875664">
                  <a:moveTo>
                    <a:pt x="66128" y="0"/>
                  </a:moveTo>
                  <a:lnTo>
                    <a:pt x="0" y="0"/>
                  </a:lnTo>
                  <a:lnTo>
                    <a:pt x="0" y="875576"/>
                  </a:lnTo>
                  <a:lnTo>
                    <a:pt x="836808" y="875576"/>
                  </a:lnTo>
                  <a:lnTo>
                    <a:pt x="836808" y="605981"/>
                  </a:lnTo>
                  <a:lnTo>
                    <a:pt x="824210" y="559856"/>
                  </a:lnTo>
                  <a:lnTo>
                    <a:pt x="809398" y="516212"/>
                  </a:lnTo>
                  <a:lnTo>
                    <a:pt x="792163" y="473749"/>
                  </a:lnTo>
                  <a:lnTo>
                    <a:pt x="772587" y="432548"/>
                  </a:lnTo>
                  <a:lnTo>
                    <a:pt x="750752" y="392693"/>
                  </a:lnTo>
                  <a:lnTo>
                    <a:pt x="726743" y="354267"/>
                  </a:lnTo>
                  <a:lnTo>
                    <a:pt x="700641" y="317353"/>
                  </a:lnTo>
                  <a:lnTo>
                    <a:pt x="672529" y="282033"/>
                  </a:lnTo>
                  <a:lnTo>
                    <a:pt x="642492" y="248391"/>
                  </a:lnTo>
                  <a:lnTo>
                    <a:pt x="610610" y="216510"/>
                  </a:lnTo>
                  <a:lnTo>
                    <a:pt x="576968" y="186472"/>
                  </a:lnTo>
                  <a:lnTo>
                    <a:pt x="541649" y="158361"/>
                  </a:lnTo>
                  <a:lnTo>
                    <a:pt x="504735" y="132259"/>
                  </a:lnTo>
                  <a:lnTo>
                    <a:pt x="466309" y="108249"/>
                  </a:lnTo>
                  <a:lnTo>
                    <a:pt x="426454" y="86415"/>
                  </a:lnTo>
                  <a:lnTo>
                    <a:pt x="385253" y="66838"/>
                  </a:lnTo>
                  <a:lnTo>
                    <a:pt x="342789" y="49603"/>
                  </a:lnTo>
                  <a:lnTo>
                    <a:pt x="299146" y="34792"/>
                  </a:lnTo>
                  <a:lnTo>
                    <a:pt x="254405" y="22488"/>
                  </a:lnTo>
                  <a:lnTo>
                    <a:pt x="208649" y="12774"/>
                  </a:lnTo>
                  <a:lnTo>
                    <a:pt x="161963" y="5732"/>
                  </a:lnTo>
                  <a:lnTo>
                    <a:pt x="114428" y="1446"/>
                  </a:lnTo>
                  <a:lnTo>
                    <a:pt x="66128" y="0"/>
                  </a:lnTo>
                  <a:close/>
                </a:path>
              </a:pathLst>
            </a:custGeom>
            <a:solidFill>
              <a:srgbClr val="164C62"/>
            </a:solidFill>
          </p:spPr>
          <p:txBody>
            <a:bodyPr wrap="square" lIns="0" tIns="0" rIns="0" bIns="0" rtlCol="0"/>
            <a:lstStyle/>
            <a:p>
              <a:endParaRPr/>
            </a:p>
          </p:txBody>
        </p:sp>
        <p:sp>
          <p:nvSpPr>
            <p:cNvPr id="16" name="object 8">
              <a:extLst>
                <a:ext uri="{FF2B5EF4-FFF2-40B4-BE49-F238E27FC236}">
                  <a16:creationId xmlns:a16="http://schemas.microsoft.com/office/drawing/2014/main" id="{782CA543-611F-E65E-6EE2-868C1E6A7567}"/>
                </a:ext>
              </a:extLst>
            </p:cNvPr>
            <p:cNvSpPr>
              <a:spLocks noGrp="1" noRot="1" noMove="1" noResize="1" noEditPoints="1" noAdjustHandles="1" noChangeArrowheads="1" noChangeShapeType="1"/>
            </p:cNvSpPr>
            <p:nvPr/>
          </p:nvSpPr>
          <p:spPr>
            <a:xfrm>
              <a:off x="11356385" y="1718010"/>
              <a:ext cx="836930" cy="875665"/>
            </a:xfrm>
            <a:custGeom>
              <a:avLst/>
              <a:gdLst/>
              <a:ahLst/>
              <a:cxnLst/>
              <a:rect l="l" t="t" r="r" b="b"/>
              <a:pathLst>
                <a:path w="836929" h="875664">
                  <a:moveTo>
                    <a:pt x="836808" y="0"/>
                  </a:moveTo>
                  <a:lnTo>
                    <a:pt x="0" y="0"/>
                  </a:lnTo>
                  <a:lnTo>
                    <a:pt x="0" y="82676"/>
                  </a:lnTo>
                  <a:lnTo>
                    <a:pt x="1446" y="130977"/>
                  </a:lnTo>
                  <a:lnTo>
                    <a:pt x="5732" y="178511"/>
                  </a:lnTo>
                  <a:lnTo>
                    <a:pt x="12774" y="225198"/>
                  </a:lnTo>
                  <a:lnTo>
                    <a:pt x="22488" y="270953"/>
                  </a:lnTo>
                  <a:lnTo>
                    <a:pt x="34792" y="315694"/>
                  </a:lnTo>
                  <a:lnTo>
                    <a:pt x="49603" y="359337"/>
                  </a:lnTo>
                  <a:lnTo>
                    <a:pt x="66838" y="401801"/>
                  </a:lnTo>
                  <a:lnTo>
                    <a:pt x="86415" y="443002"/>
                  </a:lnTo>
                  <a:lnTo>
                    <a:pt x="108249" y="482857"/>
                  </a:lnTo>
                  <a:lnTo>
                    <a:pt x="132259" y="521283"/>
                  </a:lnTo>
                  <a:lnTo>
                    <a:pt x="158361" y="558197"/>
                  </a:lnTo>
                  <a:lnTo>
                    <a:pt x="186472" y="593517"/>
                  </a:lnTo>
                  <a:lnTo>
                    <a:pt x="216510" y="627158"/>
                  </a:lnTo>
                  <a:lnTo>
                    <a:pt x="248391" y="659040"/>
                  </a:lnTo>
                  <a:lnTo>
                    <a:pt x="282033" y="689078"/>
                  </a:lnTo>
                  <a:lnTo>
                    <a:pt x="317353" y="717189"/>
                  </a:lnTo>
                  <a:lnTo>
                    <a:pt x="354267" y="743291"/>
                  </a:lnTo>
                  <a:lnTo>
                    <a:pt x="392693" y="767301"/>
                  </a:lnTo>
                  <a:lnTo>
                    <a:pt x="432548" y="789135"/>
                  </a:lnTo>
                  <a:lnTo>
                    <a:pt x="473749" y="808711"/>
                  </a:lnTo>
                  <a:lnTo>
                    <a:pt x="516212" y="825946"/>
                  </a:lnTo>
                  <a:lnTo>
                    <a:pt x="559856" y="840758"/>
                  </a:lnTo>
                  <a:lnTo>
                    <a:pt x="604597" y="853062"/>
                  </a:lnTo>
                  <a:lnTo>
                    <a:pt x="650352" y="862776"/>
                  </a:lnTo>
                  <a:lnTo>
                    <a:pt x="697038" y="869818"/>
                  </a:lnTo>
                  <a:lnTo>
                    <a:pt x="744573" y="874103"/>
                  </a:lnTo>
                  <a:lnTo>
                    <a:pt x="792873" y="875550"/>
                  </a:lnTo>
                  <a:lnTo>
                    <a:pt x="836808" y="875550"/>
                  </a:lnTo>
                  <a:lnTo>
                    <a:pt x="836808" y="0"/>
                  </a:lnTo>
                  <a:close/>
                </a:path>
              </a:pathLst>
            </a:custGeom>
            <a:solidFill>
              <a:srgbClr val="8FD1DA"/>
            </a:solidFill>
          </p:spPr>
          <p:txBody>
            <a:bodyPr wrap="square" lIns="0" tIns="0" rIns="0" bIns="0" rtlCol="0"/>
            <a:lstStyle/>
            <a:p>
              <a:endParaRPr/>
            </a:p>
          </p:txBody>
        </p:sp>
        <p:sp>
          <p:nvSpPr>
            <p:cNvPr id="17" name="object 9">
              <a:extLst>
                <a:ext uri="{FF2B5EF4-FFF2-40B4-BE49-F238E27FC236}">
                  <a16:creationId xmlns:a16="http://schemas.microsoft.com/office/drawing/2014/main" id="{DAD7359F-C9D5-0134-71EC-B8706A6290B3}"/>
                </a:ext>
              </a:extLst>
            </p:cNvPr>
            <p:cNvSpPr>
              <a:spLocks noGrp="1" noRot="1" noMove="1" noResize="1" noEditPoints="1" noAdjustHandles="1" noChangeArrowheads="1" noChangeShapeType="1"/>
            </p:cNvSpPr>
            <p:nvPr/>
          </p:nvSpPr>
          <p:spPr>
            <a:xfrm>
              <a:off x="11356377" y="0"/>
              <a:ext cx="836930" cy="859155"/>
            </a:xfrm>
            <a:custGeom>
              <a:avLst/>
              <a:gdLst/>
              <a:ahLst/>
              <a:cxnLst/>
              <a:rect l="l" t="t" r="r" b="b"/>
              <a:pathLst>
                <a:path w="836929" h="859155">
                  <a:moveTo>
                    <a:pt x="836815" y="0"/>
                  </a:moveTo>
                  <a:lnTo>
                    <a:pt x="0" y="0"/>
                  </a:lnTo>
                  <a:lnTo>
                    <a:pt x="0" y="859002"/>
                  </a:lnTo>
                  <a:lnTo>
                    <a:pt x="82702" y="859002"/>
                  </a:lnTo>
                  <a:lnTo>
                    <a:pt x="131002" y="857555"/>
                  </a:lnTo>
                  <a:lnTo>
                    <a:pt x="178537" y="853269"/>
                  </a:lnTo>
                  <a:lnTo>
                    <a:pt x="225223" y="846228"/>
                  </a:lnTo>
                  <a:lnTo>
                    <a:pt x="270978" y="836514"/>
                  </a:lnTo>
                  <a:lnTo>
                    <a:pt x="315719" y="824210"/>
                  </a:lnTo>
                  <a:lnTo>
                    <a:pt x="359363" y="809398"/>
                  </a:lnTo>
                  <a:lnTo>
                    <a:pt x="401827" y="792163"/>
                  </a:lnTo>
                  <a:lnTo>
                    <a:pt x="443027" y="772587"/>
                  </a:lnTo>
                  <a:lnTo>
                    <a:pt x="482882" y="750752"/>
                  </a:lnTo>
                  <a:lnTo>
                    <a:pt x="521308" y="726743"/>
                  </a:lnTo>
                  <a:lnTo>
                    <a:pt x="558222" y="700641"/>
                  </a:lnTo>
                  <a:lnTo>
                    <a:pt x="593542" y="672529"/>
                  </a:lnTo>
                  <a:lnTo>
                    <a:pt x="627184" y="642492"/>
                  </a:lnTo>
                  <a:lnTo>
                    <a:pt x="659065" y="610610"/>
                  </a:lnTo>
                  <a:lnTo>
                    <a:pt x="689103" y="576968"/>
                  </a:lnTo>
                  <a:lnTo>
                    <a:pt x="717214" y="541649"/>
                  </a:lnTo>
                  <a:lnTo>
                    <a:pt x="743316" y="504735"/>
                  </a:lnTo>
                  <a:lnTo>
                    <a:pt x="767326" y="466309"/>
                  </a:lnTo>
                  <a:lnTo>
                    <a:pt x="789160" y="426454"/>
                  </a:lnTo>
                  <a:lnTo>
                    <a:pt x="808737" y="385253"/>
                  </a:lnTo>
                  <a:lnTo>
                    <a:pt x="825972" y="342789"/>
                  </a:lnTo>
                  <a:lnTo>
                    <a:pt x="836815" y="310838"/>
                  </a:lnTo>
                  <a:lnTo>
                    <a:pt x="836815" y="0"/>
                  </a:lnTo>
                  <a:close/>
                </a:path>
              </a:pathLst>
            </a:custGeom>
            <a:solidFill>
              <a:srgbClr val="F37561"/>
            </a:solidFill>
          </p:spPr>
          <p:txBody>
            <a:bodyPr wrap="square" lIns="0" tIns="0" rIns="0" bIns="0" rtlCol="0"/>
            <a:lstStyle/>
            <a:p>
              <a:endParaRPr/>
            </a:p>
          </p:txBody>
        </p:sp>
      </p:grpSp>
      <p:pic>
        <p:nvPicPr>
          <p:cNvPr id="18" name="object 10">
            <a:extLst>
              <a:ext uri="{FF2B5EF4-FFF2-40B4-BE49-F238E27FC236}">
                <a16:creationId xmlns:a16="http://schemas.microsoft.com/office/drawing/2014/main" id="{815C13C8-78F9-ED9F-FFEB-86BFE78E2BFF}"/>
              </a:ext>
            </a:extLst>
          </p:cNvPr>
          <p:cNvPicPr>
            <a:picLocks noGrp="1" noRot="1" noMove="1" noResize="1" noEditPoints="1" noAdjustHandles="1" noChangeArrowheads="1" noChangeShapeType="1" noCrop="1"/>
          </p:cNvPicPr>
          <p:nvPr userDrawn="1"/>
        </p:nvPicPr>
        <p:blipFill>
          <a:blip r:embed="rId2" cstate="print"/>
          <a:stretch>
            <a:fillRect/>
          </a:stretch>
        </p:blipFill>
        <p:spPr>
          <a:xfrm>
            <a:off x="0" y="0"/>
            <a:ext cx="2909468" cy="1426324"/>
          </a:xfrm>
          <a:prstGeom prst="rect">
            <a:avLst/>
          </a:prstGeom>
        </p:spPr>
      </p:pic>
      <p:grpSp>
        <p:nvGrpSpPr>
          <p:cNvPr id="19" name="object 11">
            <a:extLst>
              <a:ext uri="{FF2B5EF4-FFF2-40B4-BE49-F238E27FC236}">
                <a16:creationId xmlns:a16="http://schemas.microsoft.com/office/drawing/2014/main" id="{8CFB57F2-9663-3AE2-D133-60148F1C96FC}"/>
              </a:ext>
            </a:extLst>
          </p:cNvPr>
          <p:cNvGrpSpPr>
            <a:grpSpLocks noGrp="1" noUngrp="1" noRot="1" noMove="1" noResize="1"/>
          </p:cNvGrpSpPr>
          <p:nvPr userDrawn="1"/>
        </p:nvGrpSpPr>
        <p:grpSpPr>
          <a:xfrm>
            <a:off x="0" y="742861"/>
            <a:ext cx="3089275" cy="4348480"/>
            <a:chOff x="0" y="742861"/>
            <a:chExt cx="3089275" cy="4348480"/>
          </a:xfrm>
        </p:grpSpPr>
        <p:pic>
          <p:nvPicPr>
            <p:cNvPr id="20" name="object 12">
              <a:extLst>
                <a:ext uri="{FF2B5EF4-FFF2-40B4-BE49-F238E27FC236}">
                  <a16:creationId xmlns:a16="http://schemas.microsoft.com/office/drawing/2014/main" id="{2D64F616-A809-02C6-A94A-5616E4BEA7D1}"/>
                </a:ext>
              </a:extLst>
            </p:cNvPr>
            <p:cNvPicPr>
              <a:picLocks noGrp="1" noRot="1" noMove="1" noResize="1" noEditPoints="1" noAdjustHandles="1" noChangeArrowheads="1" noChangeShapeType="1" noCrop="1"/>
            </p:cNvPicPr>
            <p:nvPr/>
          </p:nvPicPr>
          <p:blipFill>
            <a:blip r:embed="rId3" cstate="print"/>
            <a:stretch>
              <a:fillRect/>
            </a:stretch>
          </p:blipFill>
          <p:spPr>
            <a:xfrm>
              <a:off x="0" y="1489875"/>
              <a:ext cx="2909468" cy="2854426"/>
            </a:xfrm>
            <a:prstGeom prst="rect">
              <a:avLst/>
            </a:prstGeom>
          </p:spPr>
        </p:pic>
        <p:sp>
          <p:nvSpPr>
            <p:cNvPr id="21" name="object 13">
              <a:extLst>
                <a:ext uri="{FF2B5EF4-FFF2-40B4-BE49-F238E27FC236}">
                  <a16:creationId xmlns:a16="http://schemas.microsoft.com/office/drawing/2014/main" id="{258C51F6-180F-8177-2009-FAE79A75FA1B}"/>
                </a:ext>
              </a:extLst>
            </p:cNvPr>
            <p:cNvSpPr>
              <a:spLocks noGrp="1" noRot="1" noMove="1" noResize="1" noEditPoints="1" noAdjustHandles="1" noChangeArrowheads="1" noChangeShapeType="1"/>
            </p:cNvSpPr>
            <p:nvPr/>
          </p:nvSpPr>
          <p:spPr>
            <a:xfrm>
              <a:off x="175080" y="747083"/>
              <a:ext cx="2909570" cy="1427480"/>
            </a:xfrm>
            <a:custGeom>
              <a:avLst/>
              <a:gdLst/>
              <a:ahLst/>
              <a:cxnLst/>
              <a:rect l="l" t="t" r="r" b="b"/>
              <a:pathLst>
                <a:path w="2909570" h="1427480">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5"/>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endParaRPr/>
            </a:p>
          </p:txBody>
        </p:sp>
        <p:sp>
          <p:nvSpPr>
            <p:cNvPr id="22" name="object 14">
              <a:extLst>
                <a:ext uri="{FF2B5EF4-FFF2-40B4-BE49-F238E27FC236}">
                  <a16:creationId xmlns:a16="http://schemas.microsoft.com/office/drawing/2014/main" id="{71EBDF43-6B77-DB7B-477F-0FCBB37D8052}"/>
                </a:ext>
              </a:extLst>
            </p:cNvPr>
            <p:cNvSpPr>
              <a:spLocks noGrp="1" noRot="1" noMove="1" noResize="1" noEditPoints="1" noAdjustHandles="1" noChangeArrowheads="1" noChangeShapeType="1"/>
            </p:cNvSpPr>
            <p:nvPr/>
          </p:nvSpPr>
          <p:spPr>
            <a:xfrm>
              <a:off x="175080" y="2236956"/>
              <a:ext cx="2909570" cy="1427480"/>
            </a:xfrm>
            <a:custGeom>
              <a:avLst/>
              <a:gdLst/>
              <a:ahLst/>
              <a:cxnLst/>
              <a:rect l="l" t="t" r="r" b="b"/>
              <a:pathLst>
                <a:path w="2909570" h="1427479">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4"/>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endParaRPr/>
            </a:p>
          </p:txBody>
        </p:sp>
        <p:sp>
          <p:nvSpPr>
            <p:cNvPr id="23" name="object 15">
              <a:extLst>
                <a:ext uri="{FF2B5EF4-FFF2-40B4-BE49-F238E27FC236}">
                  <a16:creationId xmlns:a16="http://schemas.microsoft.com/office/drawing/2014/main" id="{06EB879A-1475-BBF5-2C2D-29A2C39A1426}"/>
                </a:ext>
              </a:extLst>
            </p:cNvPr>
            <p:cNvSpPr>
              <a:spLocks noGrp="1" noRot="1" noMove="1" noResize="1" noEditPoints="1" noAdjustHandles="1" noChangeArrowheads="1" noChangeShapeType="1"/>
            </p:cNvSpPr>
            <p:nvPr/>
          </p:nvSpPr>
          <p:spPr>
            <a:xfrm>
              <a:off x="175069" y="3659872"/>
              <a:ext cx="2909570" cy="1427480"/>
            </a:xfrm>
            <a:custGeom>
              <a:avLst/>
              <a:gdLst/>
              <a:ahLst/>
              <a:cxnLst/>
              <a:rect l="l" t="t" r="r" b="b"/>
              <a:pathLst>
                <a:path w="2909570" h="1427479">
                  <a:moveTo>
                    <a:pt x="1482267" y="1427213"/>
                  </a:moveTo>
                  <a:lnTo>
                    <a:pt x="1427213" y="1427213"/>
                  </a:lnTo>
                  <a:lnTo>
                    <a:pt x="1379145" y="1426419"/>
                  </a:lnTo>
                  <a:lnTo>
                    <a:pt x="1331475" y="1424052"/>
                  </a:lnTo>
                  <a:lnTo>
                    <a:pt x="1284227" y="1420140"/>
                  </a:lnTo>
                  <a:lnTo>
                    <a:pt x="1237428" y="1414705"/>
                  </a:lnTo>
                  <a:lnTo>
                    <a:pt x="1191101" y="1407773"/>
                  </a:lnTo>
                  <a:lnTo>
                    <a:pt x="1145273" y="1399369"/>
                  </a:lnTo>
                  <a:lnTo>
                    <a:pt x="1099967" y="1389519"/>
                  </a:lnTo>
                  <a:lnTo>
                    <a:pt x="1055209" y="1378246"/>
                  </a:lnTo>
                  <a:lnTo>
                    <a:pt x="1011023" y="1365577"/>
                  </a:lnTo>
                  <a:lnTo>
                    <a:pt x="967436" y="1351535"/>
                  </a:lnTo>
                  <a:lnTo>
                    <a:pt x="924471" y="1336147"/>
                  </a:lnTo>
                  <a:lnTo>
                    <a:pt x="882153" y="1319436"/>
                  </a:lnTo>
                  <a:lnTo>
                    <a:pt x="840509" y="1301429"/>
                  </a:lnTo>
                  <a:lnTo>
                    <a:pt x="799562" y="1282149"/>
                  </a:lnTo>
                  <a:lnTo>
                    <a:pt x="759337" y="1261622"/>
                  </a:lnTo>
                  <a:lnTo>
                    <a:pt x="719861" y="1239873"/>
                  </a:lnTo>
                  <a:lnTo>
                    <a:pt x="681156" y="1216926"/>
                  </a:lnTo>
                  <a:lnTo>
                    <a:pt x="643250" y="1192808"/>
                  </a:lnTo>
                  <a:lnTo>
                    <a:pt x="606166" y="1167542"/>
                  </a:lnTo>
                  <a:lnTo>
                    <a:pt x="569929" y="1141154"/>
                  </a:lnTo>
                  <a:lnTo>
                    <a:pt x="534565" y="1113669"/>
                  </a:lnTo>
                  <a:lnTo>
                    <a:pt x="500098" y="1085112"/>
                  </a:lnTo>
                  <a:lnTo>
                    <a:pt x="466554" y="1055507"/>
                  </a:lnTo>
                  <a:lnTo>
                    <a:pt x="433957" y="1024880"/>
                  </a:lnTo>
                  <a:lnTo>
                    <a:pt x="402332" y="993255"/>
                  </a:lnTo>
                  <a:lnTo>
                    <a:pt x="371705" y="960658"/>
                  </a:lnTo>
                  <a:lnTo>
                    <a:pt x="342101" y="927114"/>
                  </a:lnTo>
                  <a:lnTo>
                    <a:pt x="313543" y="892648"/>
                  </a:lnTo>
                  <a:lnTo>
                    <a:pt x="286058" y="857283"/>
                  </a:lnTo>
                  <a:lnTo>
                    <a:pt x="259670" y="821047"/>
                  </a:lnTo>
                  <a:lnTo>
                    <a:pt x="234404" y="783963"/>
                  </a:lnTo>
                  <a:lnTo>
                    <a:pt x="210286" y="746056"/>
                  </a:lnTo>
                  <a:lnTo>
                    <a:pt x="187340" y="707352"/>
                  </a:lnTo>
                  <a:lnTo>
                    <a:pt x="165590" y="667875"/>
                  </a:lnTo>
                  <a:lnTo>
                    <a:pt x="145064" y="627651"/>
                  </a:lnTo>
                  <a:lnTo>
                    <a:pt x="125784" y="586704"/>
                  </a:lnTo>
                  <a:lnTo>
                    <a:pt x="107776" y="545059"/>
                  </a:lnTo>
                  <a:lnTo>
                    <a:pt x="91065" y="502742"/>
                  </a:lnTo>
                  <a:lnTo>
                    <a:pt x="75677" y="459777"/>
                  </a:lnTo>
                  <a:lnTo>
                    <a:pt x="61635" y="416189"/>
                  </a:lnTo>
                  <a:lnTo>
                    <a:pt x="48966" y="372004"/>
                  </a:lnTo>
                  <a:lnTo>
                    <a:pt x="37693" y="327246"/>
                  </a:lnTo>
                  <a:lnTo>
                    <a:pt x="27843" y="281940"/>
                  </a:lnTo>
                  <a:lnTo>
                    <a:pt x="19439" y="236111"/>
                  </a:lnTo>
                  <a:lnTo>
                    <a:pt x="12508" y="189784"/>
                  </a:lnTo>
                  <a:lnTo>
                    <a:pt x="7073" y="142985"/>
                  </a:lnTo>
                  <a:lnTo>
                    <a:pt x="3160" y="95738"/>
                  </a:lnTo>
                  <a:lnTo>
                    <a:pt x="794" y="48068"/>
                  </a:lnTo>
                  <a:lnTo>
                    <a:pt x="0" y="0"/>
                  </a:lnTo>
                  <a:lnTo>
                    <a:pt x="2909481" y="0"/>
                  </a:lnTo>
                  <a:lnTo>
                    <a:pt x="2908686" y="48068"/>
                  </a:lnTo>
                  <a:lnTo>
                    <a:pt x="2906320" y="95738"/>
                  </a:lnTo>
                  <a:lnTo>
                    <a:pt x="2902407" y="142985"/>
                  </a:lnTo>
                  <a:lnTo>
                    <a:pt x="2896973" y="189784"/>
                  </a:lnTo>
                  <a:lnTo>
                    <a:pt x="2890041" y="236111"/>
                  </a:lnTo>
                  <a:lnTo>
                    <a:pt x="2881637" y="281940"/>
                  </a:lnTo>
                  <a:lnTo>
                    <a:pt x="2871787" y="327246"/>
                  </a:lnTo>
                  <a:lnTo>
                    <a:pt x="2860514" y="372004"/>
                  </a:lnTo>
                  <a:lnTo>
                    <a:pt x="2847845" y="416189"/>
                  </a:lnTo>
                  <a:lnTo>
                    <a:pt x="2833803" y="459777"/>
                  </a:lnTo>
                  <a:lnTo>
                    <a:pt x="2818415" y="502742"/>
                  </a:lnTo>
                  <a:lnTo>
                    <a:pt x="2801704" y="545059"/>
                  </a:lnTo>
                  <a:lnTo>
                    <a:pt x="2783696" y="586704"/>
                  </a:lnTo>
                  <a:lnTo>
                    <a:pt x="2764417" y="627651"/>
                  </a:lnTo>
                  <a:lnTo>
                    <a:pt x="2743890" y="667875"/>
                  </a:lnTo>
                  <a:lnTo>
                    <a:pt x="2722141" y="707352"/>
                  </a:lnTo>
                  <a:lnTo>
                    <a:pt x="2699194" y="746056"/>
                  </a:lnTo>
                  <a:lnTo>
                    <a:pt x="2675076" y="783963"/>
                  </a:lnTo>
                  <a:lnTo>
                    <a:pt x="2649810" y="821047"/>
                  </a:lnTo>
                  <a:lnTo>
                    <a:pt x="2623422" y="857283"/>
                  </a:lnTo>
                  <a:lnTo>
                    <a:pt x="2595937" y="892648"/>
                  </a:lnTo>
                  <a:lnTo>
                    <a:pt x="2567380" y="927114"/>
                  </a:lnTo>
                  <a:lnTo>
                    <a:pt x="2537775" y="960658"/>
                  </a:lnTo>
                  <a:lnTo>
                    <a:pt x="2507148" y="993255"/>
                  </a:lnTo>
                  <a:lnTo>
                    <a:pt x="2475523" y="1024880"/>
                  </a:lnTo>
                  <a:lnTo>
                    <a:pt x="2442926" y="1055507"/>
                  </a:lnTo>
                  <a:lnTo>
                    <a:pt x="2409382" y="1085112"/>
                  </a:lnTo>
                  <a:lnTo>
                    <a:pt x="2374915" y="1113669"/>
                  </a:lnTo>
                  <a:lnTo>
                    <a:pt x="2339551" y="1141154"/>
                  </a:lnTo>
                  <a:lnTo>
                    <a:pt x="2303315" y="1167542"/>
                  </a:lnTo>
                  <a:lnTo>
                    <a:pt x="2266230" y="1192808"/>
                  </a:lnTo>
                  <a:lnTo>
                    <a:pt x="2228324" y="1216926"/>
                  </a:lnTo>
                  <a:lnTo>
                    <a:pt x="2189620" y="1239873"/>
                  </a:lnTo>
                  <a:lnTo>
                    <a:pt x="2150143" y="1261622"/>
                  </a:lnTo>
                  <a:lnTo>
                    <a:pt x="2109918" y="1282149"/>
                  </a:lnTo>
                  <a:lnTo>
                    <a:pt x="2068971" y="1301429"/>
                  </a:lnTo>
                  <a:lnTo>
                    <a:pt x="2027327" y="1319436"/>
                  </a:lnTo>
                  <a:lnTo>
                    <a:pt x="1985010" y="1336147"/>
                  </a:lnTo>
                  <a:lnTo>
                    <a:pt x="1942045" y="1351535"/>
                  </a:lnTo>
                  <a:lnTo>
                    <a:pt x="1898457" y="1365577"/>
                  </a:lnTo>
                  <a:lnTo>
                    <a:pt x="1854272" y="1378246"/>
                  </a:lnTo>
                  <a:lnTo>
                    <a:pt x="1809513" y="1389519"/>
                  </a:lnTo>
                  <a:lnTo>
                    <a:pt x="1764207" y="1399369"/>
                  </a:lnTo>
                  <a:lnTo>
                    <a:pt x="1718379" y="1407773"/>
                  </a:lnTo>
                  <a:lnTo>
                    <a:pt x="1672052" y="1414705"/>
                  </a:lnTo>
                  <a:lnTo>
                    <a:pt x="1625253" y="1420140"/>
                  </a:lnTo>
                  <a:lnTo>
                    <a:pt x="1578006" y="1424052"/>
                  </a:lnTo>
                  <a:lnTo>
                    <a:pt x="1530335" y="1426419"/>
                  </a:lnTo>
                  <a:lnTo>
                    <a:pt x="1482267" y="1427213"/>
                  </a:lnTo>
                  <a:close/>
                </a:path>
              </a:pathLst>
            </a:custGeom>
            <a:ln w="8445">
              <a:solidFill>
                <a:srgbClr val="FFFFFF"/>
              </a:solidFill>
            </a:ln>
          </p:spPr>
          <p:txBody>
            <a:bodyPr wrap="square" lIns="0" tIns="0" rIns="0" bIns="0" rtlCol="0"/>
            <a:lstStyle/>
            <a:p>
              <a:endParaRPr/>
            </a:p>
          </p:txBody>
        </p:sp>
      </p:grpSp>
      <p:pic>
        <p:nvPicPr>
          <p:cNvPr id="6" name="Picture 5" descr="Sheffield City Council logo">
            <a:extLst>
              <a:ext uri="{FF2B5EF4-FFF2-40B4-BE49-F238E27FC236}">
                <a16:creationId xmlns:a16="http://schemas.microsoft.com/office/drawing/2014/main" id="{5C2A91A9-7BC5-C369-8D5C-5C9398091023}"/>
              </a:ext>
            </a:extLst>
          </p:cNvPr>
          <p:cNvPicPr/>
          <p:nvPr userDrawn="1"/>
        </p:nvPicPr>
        <p:blipFill>
          <a:blip r:embed="rId4"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
        <p:nvSpPr>
          <p:cNvPr id="24" name="Text Placeholder 2">
            <a:extLst>
              <a:ext uri="{FF2B5EF4-FFF2-40B4-BE49-F238E27FC236}">
                <a16:creationId xmlns:a16="http://schemas.microsoft.com/office/drawing/2014/main" id="{A8093A21-D3D0-9894-9129-FA81D540AB50}"/>
              </a:ext>
            </a:extLst>
          </p:cNvPr>
          <p:cNvSpPr>
            <a:spLocks noGrp="1"/>
          </p:cNvSpPr>
          <p:nvPr>
            <p:ph type="body" sz="quarter" idx="10" hasCustomPrompt="1"/>
          </p:nvPr>
        </p:nvSpPr>
        <p:spPr>
          <a:xfrm>
            <a:off x="619125" y="4423391"/>
            <a:ext cx="5943600" cy="762000"/>
          </a:xfrm>
          <a:prstGeom prst="rect">
            <a:avLst/>
          </a:prstGeom>
        </p:spPr>
        <p:txBody>
          <a:bodyPr/>
          <a:lstStyle>
            <a:lvl1pPr>
              <a:defRPr sz="4500" b="1">
                <a:solidFill>
                  <a:srgbClr val="B45244"/>
                </a:solidFill>
                <a:latin typeface="Arial" panose="020B0604020202020204" pitchFamily="34" charset="0"/>
                <a:cs typeface="Arial" panose="020B0604020202020204" pitchFamily="34" charset="0"/>
              </a:defRPr>
            </a:lvl1pPr>
          </a:lstStyle>
          <a:p>
            <a:pPr lvl="0"/>
            <a:r>
              <a:rPr lang="en-GB"/>
              <a:t>Title to go in here </a:t>
            </a:r>
            <a:endParaRPr lang="en-US"/>
          </a:p>
        </p:txBody>
      </p:sp>
      <p:sp>
        <p:nvSpPr>
          <p:cNvPr id="25" name="Text Placeholder 2">
            <a:extLst>
              <a:ext uri="{FF2B5EF4-FFF2-40B4-BE49-F238E27FC236}">
                <a16:creationId xmlns:a16="http://schemas.microsoft.com/office/drawing/2014/main" id="{0A5D68CB-9C93-5F34-6C12-4B1F3708F50A}"/>
              </a:ext>
            </a:extLst>
          </p:cNvPr>
          <p:cNvSpPr>
            <a:spLocks noGrp="1"/>
          </p:cNvSpPr>
          <p:nvPr>
            <p:ph type="body" sz="quarter" idx="11" hasCustomPrompt="1"/>
          </p:nvPr>
        </p:nvSpPr>
        <p:spPr>
          <a:xfrm>
            <a:off x="628650" y="5267797"/>
            <a:ext cx="5257800" cy="533400"/>
          </a:xfrm>
          <a:prstGeom prst="rect">
            <a:avLst/>
          </a:prstGeom>
        </p:spPr>
        <p:txBody>
          <a:bodyPr/>
          <a:lstStyle>
            <a:lvl1pPr>
              <a:defRPr sz="3200" b="1">
                <a:solidFill>
                  <a:srgbClr val="3D3D3B"/>
                </a:solidFill>
                <a:latin typeface="Arial" panose="020B0604020202020204" pitchFamily="34" charset="0"/>
                <a:cs typeface="Arial" panose="020B0604020202020204" pitchFamily="34" charset="0"/>
              </a:defRPr>
            </a:lvl1pPr>
          </a:lstStyle>
          <a:p>
            <a:pPr lvl="0"/>
            <a:r>
              <a:rPr lang="en-GB"/>
              <a:t>Sub header to go in here </a:t>
            </a:r>
            <a:endParaRPr lang="en-US"/>
          </a:p>
        </p:txBody>
      </p:sp>
      <p:sp>
        <p:nvSpPr>
          <p:cNvPr id="26" name="Text Placeholder 2">
            <a:extLst>
              <a:ext uri="{FF2B5EF4-FFF2-40B4-BE49-F238E27FC236}">
                <a16:creationId xmlns:a16="http://schemas.microsoft.com/office/drawing/2014/main" id="{C2497291-D77A-7222-EC7F-EE861BEC5973}"/>
              </a:ext>
            </a:extLst>
          </p:cNvPr>
          <p:cNvSpPr>
            <a:spLocks noGrp="1"/>
          </p:cNvSpPr>
          <p:nvPr>
            <p:ph type="body" sz="quarter" idx="12" hasCustomPrompt="1"/>
          </p:nvPr>
        </p:nvSpPr>
        <p:spPr>
          <a:xfrm>
            <a:off x="638175" y="5944346"/>
            <a:ext cx="4572000" cy="533400"/>
          </a:xfrm>
          <a:prstGeom prst="rect">
            <a:avLst/>
          </a:prstGeom>
        </p:spPr>
        <p:txBody>
          <a:bodyPr/>
          <a:lstStyle>
            <a:lvl1pPr>
              <a:defRPr sz="2000" b="1">
                <a:solidFill>
                  <a:srgbClr val="043748"/>
                </a:solidFill>
                <a:latin typeface="Arial" panose="020B0604020202020204" pitchFamily="34" charset="0"/>
                <a:cs typeface="Arial" panose="020B0604020202020204" pitchFamily="34" charset="0"/>
              </a:defRPr>
            </a:lvl1pPr>
          </a:lstStyle>
          <a:p>
            <a:pPr lvl="0"/>
            <a:r>
              <a:rPr lang="en-GB"/>
              <a:t>Date to go in here </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D80CC82-61FE-732E-0ACC-6831E3D211C3}"/>
              </a:ext>
            </a:extLst>
          </p:cNvPr>
          <p:cNvSpPr>
            <a:spLocks noGrp="1" noRot="1" noMove="1" noResize="1" noEditPoints="1" noAdjustHandles="1" noChangeArrowheads="1" noChangeShapeType="1"/>
          </p:cNvSpPr>
          <p:nvPr userDrawn="1"/>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grpSp>
        <p:nvGrpSpPr>
          <p:cNvPr id="9" name="object 3">
            <a:extLst>
              <a:ext uri="{FF2B5EF4-FFF2-40B4-BE49-F238E27FC236}">
                <a16:creationId xmlns:a16="http://schemas.microsoft.com/office/drawing/2014/main" id="{0B7BFAE6-6730-9AA2-29CE-CAD94FCBC7F7}"/>
              </a:ext>
            </a:extLst>
          </p:cNvPr>
          <p:cNvGrpSpPr>
            <a:grpSpLocks noGrp="1" noUngrp="1" noRot="1" noMove="1" noResize="1"/>
          </p:cNvGrpSpPr>
          <p:nvPr userDrawn="1"/>
        </p:nvGrpSpPr>
        <p:grpSpPr>
          <a:xfrm>
            <a:off x="0" y="6309000"/>
            <a:ext cx="12193270" cy="549275"/>
            <a:chOff x="0" y="6309000"/>
            <a:chExt cx="12193270" cy="549275"/>
          </a:xfrm>
        </p:grpSpPr>
        <p:sp>
          <p:nvSpPr>
            <p:cNvPr id="10" name="object 4">
              <a:extLst>
                <a:ext uri="{FF2B5EF4-FFF2-40B4-BE49-F238E27FC236}">
                  <a16:creationId xmlns:a16="http://schemas.microsoft.com/office/drawing/2014/main" id="{7BFFD970-CC18-152D-C8A4-45DDA0DA1BA7}"/>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11" name="object 5">
              <a:extLst>
                <a:ext uri="{FF2B5EF4-FFF2-40B4-BE49-F238E27FC236}">
                  <a16:creationId xmlns:a16="http://schemas.microsoft.com/office/drawing/2014/main" id="{A37AA30D-528D-DDDD-4D20-3F3D2618A469}"/>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grpSp>
        <p:nvGrpSpPr>
          <p:cNvPr id="12" name="object 6">
            <a:extLst>
              <a:ext uri="{FF2B5EF4-FFF2-40B4-BE49-F238E27FC236}">
                <a16:creationId xmlns:a16="http://schemas.microsoft.com/office/drawing/2014/main" id="{E9970F74-B4A6-41EB-D84C-56DC4C460F80}"/>
              </a:ext>
            </a:extLst>
          </p:cNvPr>
          <p:cNvGrpSpPr>
            <a:grpSpLocks noGrp="1" noUngrp="1" noRot="1" noMove="1" noResize="1"/>
          </p:cNvGrpSpPr>
          <p:nvPr userDrawn="1"/>
        </p:nvGrpSpPr>
        <p:grpSpPr>
          <a:xfrm>
            <a:off x="10439999" y="1664"/>
            <a:ext cx="1753235" cy="1177925"/>
            <a:chOff x="10439999" y="1664"/>
            <a:chExt cx="1753235" cy="1177925"/>
          </a:xfrm>
        </p:grpSpPr>
        <p:sp>
          <p:nvSpPr>
            <p:cNvPr id="13" name="object 7">
              <a:extLst>
                <a:ext uri="{FF2B5EF4-FFF2-40B4-BE49-F238E27FC236}">
                  <a16:creationId xmlns:a16="http://schemas.microsoft.com/office/drawing/2014/main" id="{60CE7D31-1D60-0F00-46E3-C672CA0AEA4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14" name="object 8">
              <a:extLst>
                <a:ext uri="{FF2B5EF4-FFF2-40B4-BE49-F238E27FC236}">
                  <a16:creationId xmlns:a16="http://schemas.microsoft.com/office/drawing/2014/main" id="{369D6504-E4CD-0276-405A-7E0194EC930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15" name="object 9">
              <a:extLst>
                <a:ext uri="{FF2B5EF4-FFF2-40B4-BE49-F238E27FC236}">
                  <a16:creationId xmlns:a16="http://schemas.microsoft.com/office/drawing/2014/main" id="{232E6F6B-6D93-9E53-0043-4ECDC4782EE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6" name="object 10">
              <a:extLst>
                <a:ext uri="{FF2B5EF4-FFF2-40B4-BE49-F238E27FC236}">
                  <a16:creationId xmlns:a16="http://schemas.microsoft.com/office/drawing/2014/main" id="{05C0AE11-0D82-9A6E-DAFA-C17D3806BA47}"/>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7" name="object 11">
              <a:extLst>
                <a:ext uri="{FF2B5EF4-FFF2-40B4-BE49-F238E27FC236}">
                  <a16:creationId xmlns:a16="http://schemas.microsoft.com/office/drawing/2014/main" id="{E8306A78-E8E9-CC81-C39A-F62984E88E81}"/>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18" name="object 12">
            <a:extLst>
              <a:ext uri="{FF2B5EF4-FFF2-40B4-BE49-F238E27FC236}">
                <a16:creationId xmlns:a16="http://schemas.microsoft.com/office/drawing/2014/main" id="{D7DE6BA0-155C-5270-1004-81DFD89E07F0}"/>
              </a:ext>
            </a:extLst>
          </p:cNvPr>
          <p:cNvSpPr>
            <a:spLocks noGrp="1" noRot="1" noMove="1" noResize="1" noEditPoints="1" noAdjustHandles="1" noChangeArrowheads="1" noChangeShapeType="1"/>
          </p:cNvSpPr>
          <p:nvPr userDrawn="1"/>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27" name="Text Placeholder 3">
            <a:extLst>
              <a:ext uri="{FF2B5EF4-FFF2-40B4-BE49-F238E27FC236}">
                <a16:creationId xmlns:a16="http://schemas.microsoft.com/office/drawing/2014/main" id="{274A2433-5E79-24C0-1C0A-76A0150E29E3}"/>
              </a:ext>
            </a:extLst>
          </p:cNvPr>
          <p:cNvSpPr>
            <a:spLocks noGrp="1"/>
          </p:cNvSpPr>
          <p:nvPr>
            <p:ph type="body" sz="quarter" idx="10" hasCustomPrompt="1"/>
          </p:nvPr>
        </p:nvSpPr>
        <p:spPr>
          <a:xfrm>
            <a:off x="609600" y="381000"/>
            <a:ext cx="8561216"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4" name="Content Placeholder 11">
            <a:extLst>
              <a:ext uri="{FF2B5EF4-FFF2-40B4-BE49-F238E27FC236}">
                <a16:creationId xmlns:a16="http://schemas.microsoft.com/office/drawing/2014/main" id="{2D3748EF-1DCD-929C-9973-26CCE2284F30}"/>
              </a:ext>
            </a:extLst>
          </p:cNvPr>
          <p:cNvSpPr>
            <a:spLocks noGrp="1"/>
          </p:cNvSpPr>
          <p:nvPr>
            <p:ph sz="quarter" idx="12" hasCustomPrompt="1"/>
          </p:nvPr>
        </p:nvSpPr>
        <p:spPr>
          <a:xfrm>
            <a:off x="586536" y="1640103"/>
            <a:ext cx="11028451" cy="4303478"/>
          </a:xfrm>
          <a:prstGeom prst="rect">
            <a:avLst/>
          </a:prstGeom>
        </p:spPr>
        <p:txBody>
          <a:bodyPr/>
          <a:lstStyle>
            <a:lvl1pPr>
              <a:defRPr lang="en-GB" sz="2400" b="1" spc="-10" dirty="0" smtClean="0">
                <a:solidFill>
                  <a:srgbClr val="AE564A"/>
                </a:solidFill>
                <a:latin typeface="Arial" panose="020B0604020202020204" pitchFamily="34" charset="0"/>
                <a:ea typeface="+mn-ea"/>
                <a:cs typeface="Arial" panose="020B0604020202020204" pitchFamily="34" charset="0"/>
              </a:defRPr>
            </a:lvl1pPr>
            <a:lvl2pPr>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stStyle>
          <a:p>
            <a:pPr marL="12700" lvl="0">
              <a:lnSpc>
                <a:spcPct val="100000"/>
              </a:lnSpc>
              <a:spcBef>
                <a:spcPts val="100"/>
              </a:spcBef>
            </a:pPr>
            <a:r>
              <a:rPr lang="en-GB"/>
              <a:t>Click to edit text styles</a:t>
            </a:r>
          </a:p>
          <a:p>
            <a:pPr marL="12700" lvl="0">
              <a:lnSpc>
                <a:spcPct val="100000"/>
              </a:lnSpc>
              <a:spcBef>
                <a:spcPts val="100"/>
              </a:spcBef>
            </a:pPr>
            <a:endParaRPr lang="en-GB"/>
          </a:p>
          <a:p>
            <a:pPr marL="12700" lvl="1">
              <a:lnSpc>
                <a:spcPct val="100000"/>
              </a:lnSpc>
            </a:pPr>
            <a:r>
              <a:rPr lang="en-GB"/>
              <a:t>Text</a:t>
            </a:r>
          </a:p>
          <a:p>
            <a:pPr marL="278765" lvl="2" indent="-266065">
              <a:lnSpc>
                <a:spcPct val="100000"/>
              </a:lnSpc>
              <a:spcBef>
                <a:spcPts val="1540"/>
              </a:spcBef>
              <a:buChar char="•"/>
              <a:tabLst>
                <a:tab pos="278765" algn="l"/>
              </a:tabLst>
            </a:pPr>
            <a:r>
              <a:rPr lang="en-GB"/>
              <a:t>Bullet points - </a:t>
            </a:r>
          </a:p>
        </p:txBody>
      </p:sp>
    </p:spTree>
    <p:extLst>
      <p:ext uri="{BB962C8B-B14F-4D97-AF65-F5344CB8AC3E}">
        <p14:creationId xmlns:p14="http://schemas.microsoft.com/office/powerpoint/2010/main" val="206396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2">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D80CC82-61FE-732E-0ACC-6831E3D211C3}"/>
              </a:ext>
            </a:extLst>
          </p:cNvPr>
          <p:cNvSpPr>
            <a:spLocks noGrp="1" noRot="1" noMove="1" noResize="1" noEditPoints="1" noAdjustHandles="1" noChangeArrowheads="1" noChangeShapeType="1"/>
          </p:cNvSpPr>
          <p:nvPr userDrawn="1"/>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grpSp>
        <p:nvGrpSpPr>
          <p:cNvPr id="9" name="object 3">
            <a:extLst>
              <a:ext uri="{FF2B5EF4-FFF2-40B4-BE49-F238E27FC236}">
                <a16:creationId xmlns:a16="http://schemas.microsoft.com/office/drawing/2014/main" id="{0B7BFAE6-6730-9AA2-29CE-CAD94FCBC7F7}"/>
              </a:ext>
            </a:extLst>
          </p:cNvPr>
          <p:cNvGrpSpPr>
            <a:grpSpLocks noGrp="1" noUngrp="1" noRot="1" noMove="1" noResize="1"/>
          </p:cNvGrpSpPr>
          <p:nvPr userDrawn="1"/>
        </p:nvGrpSpPr>
        <p:grpSpPr>
          <a:xfrm>
            <a:off x="0" y="6309000"/>
            <a:ext cx="12193270" cy="549275"/>
            <a:chOff x="0" y="6309000"/>
            <a:chExt cx="12193270" cy="549275"/>
          </a:xfrm>
        </p:grpSpPr>
        <p:sp>
          <p:nvSpPr>
            <p:cNvPr id="10" name="object 4">
              <a:extLst>
                <a:ext uri="{FF2B5EF4-FFF2-40B4-BE49-F238E27FC236}">
                  <a16:creationId xmlns:a16="http://schemas.microsoft.com/office/drawing/2014/main" id="{7BFFD970-CC18-152D-C8A4-45DDA0DA1BA7}"/>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11" name="object 5">
              <a:extLst>
                <a:ext uri="{FF2B5EF4-FFF2-40B4-BE49-F238E27FC236}">
                  <a16:creationId xmlns:a16="http://schemas.microsoft.com/office/drawing/2014/main" id="{A37AA30D-528D-DDDD-4D20-3F3D2618A469}"/>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grpSp>
        <p:nvGrpSpPr>
          <p:cNvPr id="12" name="object 6">
            <a:extLst>
              <a:ext uri="{FF2B5EF4-FFF2-40B4-BE49-F238E27FC236}">
                <a16:creationId xmlns:a16="http://schemas.microsoft.com/office/drawing/2014/main" id="{E9970F74-B4A6-41EB-D84C-56DC4C460F80}"/>
              </a:ext>
            </a:extLst>
          </p:cNvPr>
          <p:cNvGrpSpPr>
            <a:grpSpLocks noGrp="1" noUngrp="1" noRot="1" noMove="1" noResize="1"/>
          </p:cNvGrpSpPr>
          <p:nvPr userDrawn="1"/>
        </p:nvGrpSpPr>
        <p:grpSpPr>
          <a:xfrm>
            <a:off x="10439999" y="1664"/>
            <a:ext cx="1753235" cy="1177925"/>
            <a:chOff x="10439999" y="1664"/>
            <a:chExt cx="1753235" cy="1177925"/>
          </a:xfrm>
        </p:grpSpPr>
        <p:sp>
          <p:nvSpPr>
            <p:cNvPr id="13" name="object 7">
              <a:extLst>
                <a:ext uri="{FF2B5EF4-FFF2-40B4-BE49-F238E27FC236}">
                  <a16:creationId xmlns:a16="http://schemas.microsoft.com/office/drawing/2014/main" id="{60CE7D31-1D60-0F00-46E3-C672CA0AEA4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14" name="object 8">
              <a:extLst>
                <a:ext uri="{FF2B5EF4-FFF2-40B4-BE49-F238E27FC236}">
                  <a16:creationId xmlns:a16="http://schemas.microsoft.com/office/drawing/2014/main" id="{369D6504-E4CD-0276-405A-7E0194EC930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15" name="object 9">
              <a:extLst>
                <a:ext uri="{FF2B5EF4-FFF2-40B4-BE49-F238E27FC236}">
                  <a16:creationId xmlns:a16="http://schemas.microsoft.com/office/drawing/2014/main" id="{232E6F6B-6D93-9E53-0043-4ECDC4782EE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6" name="object 10">
              <a:extLst>
                <a:ext uri="{FF2B5EF4-FFF2-40B4-BE49-F238E27FC236}">
                  <a16:creationId xmlns:a16="http://schemas.microsoft.com/office/drawing/2014/main" id="{05C0AE11-0D82-9A6E-DAFA-C17D3806BA47}"/>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7" name="object 11">
              <a:extLst>
                <a:ext uri="{FF2B5EF4-FFF2-40B4-BE49-F238E27FC236}">
                  <a16:creationId xmlns:a16="http://schemas.microsoft.com/office/drawing/2014/main" id="{E8306A78-E8E9-CC81-C39A-F62984E88E81}"/>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18" name="object 12">
            <a:extLst>
              <a:ext uri="{FF2B5EF4-FFF2-40B4-BE49-F238E27FC236}">
                <a16:creationId xmlns:a16="http://schemas.microsoft.com/office/drawing/2014/main" id="{D7DE6BA0-155C-5270-1004-81DFD89E07F0}"/>
              </a:ext>
            </a:extLst>
          </p:cNvPr>
          <p:cNvSpPr>
            <a:spLocks noGrp="1" noRot="1" noMove="1" noResize="1" noEditPoints="1" noAdjustHandles="1" noChangeArrowheads="1" noChangeShapeType="1"/>
          </p:cNvSpPr>
          <p:nvPr userDrawn="1"/>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27" name="Text Placeholder 3">
            <a:extLst>
              <a:ext uri="{FF2B5EF4-FFF2-40B4-BE49-F238E27FC236}">
                <a16:creationId xmlns:a16="http://schemas.microsoft.com/office/drawing/2014/main" id="{274A2433-5E79-24C0-1C0A-76A0150E29E3}"/>
              </a:ext>
            </a:extLst>
          </p:cNvPr>
          <p:cNvSpPr>
            <a:spLocks noGrp="1"/>
          </p:cNvSpPr>
          <p:nvPr>
            <p:ph type="body" sz="quarter" idx="10" hasCustomPrompt="1"/>
          </p:nvPr>
        </p:nvSpPr>
        <p:spPr>
          <a:xfrm>
            <a:off x="609600" y="381000"/>
            <a:ext cx="8561216"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38" name="Text Placeholder 20">
            <a:extLst>
              <a:ext uri="{FF2B5EF4-FFF2-40B4-BE49-F238E27FC236}">
                <a16:creationId xmlns:a16="http://schemas.microsoft.com/office/drawing/2014/main" id="{F07FC2CE-4ED3-2BAB-E2CC-B9A95177B63E}"/>
              </a:ext>
            </a:extLst>
          </p:cNvPr>
          <p:cNvSpPr>
            <a:spLocks noGrp="1"/>
          </p:cNvSpPr>
          <p:nvPr>
            <p:ph type="body" sz="quarter" idx="11" hasCustomPrompt="1"/>
          </p:nvPr>
        </p:nvSpPr>
        <p:spPr>
          <a:xfrm>
            <a:off x="647701" y="2827391"/>
            <a:ext cx="2857500" cy="3116210"/>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39" name="Text Placeholder 20">
            <a:extLst>
              <a:ext uri="{FF2B5EF4-FFF2-40B4-BE49-F238E27FC236}">
                <a16:creationId xmlns:a16="http://schemas.microsoft.com/office/drawing/2014/main" id="{81351DD6-B741-5517-3D08-EC94DE467E80}"/>
              </a:ext>
            </a:extLst>
          </p:cNvPr>
          <p:cNvSpPr>
            <a:spLocks noGrp="1"/>
          </p:cNvSpPr>
          <p:nvPr>
            <p:ph type="body" sz="quarter" idx="12" hasCustomPrompt="1"/>
          </p:nvPr>
        </p:nvSpPr>
        <p:spPr>
          <a:xfrm>
            <a:off x="4276726" y="2827391"/>
            <a:ext cx="2857500" cy="3116210"/>
          </a:xfrm>
          <a:prstGeom prst="rect">
            <a:avLst/>
          </a:prstGeom>
        </p:spPr>
        <p:txBody>
          <a:bodyPr/>
          <a:lstStyle>
            <a:lvl1pPr marL="12700">
              <a:lnSpc>
                <a:spcPct val="100000"/>
              </a:lnSpc>
              <a:spcBef>
                <a:spcPts val="100"/>
              </a:spcBef>
              <a:defRPr lang="en-GB" sz="2400" b="1" spc="-10" dirty="0" smtClean="0">
                <a:solidFill>
                  <a:srgbClr val="043748"/>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40" name="Text Placeholder 20">
            <a:extLst>
              <a:ext uri="{FF2B5EF4-FFF2-40B4-BE49-F238E27FC236}">
                <a16:creationId xmlns:a16="http://schemas.microsoft.com/office/drawing/2014/main" id="{5C8EC846-DDD1-7E4E-F8B4-B0259AE3F0A6}"/>
              </a:ext>
            </a:extLst>
          </p:cNvPr>
          <p:cNvSpPr>
            <a:spLocks noGrp="1"/>
          </p:cNvSpPr>
          <p:nvPr>
            <p:ph type="body" sz="quarter" idx="13" hasCustomPrompt="1"/>
          </p:nvPr>
        </p:nvSpPr>
        <p:spPr>
          <a:xfrm>
            <a:off x="7943851" y="2827391"/>
            <a:ext cx="2857500" cy="3116210"/>
          </a:xfrm>
          <a:prstGeom prst="rect">
            <a:avLst/>
          </a:prstGeom>
        </p:spPr>
        <p:txBody>
          <a:bodyPr/>
          <a:lstStyle>
            <a:lvl1pPr marL="12700">
              <a:lnSpc>
                <a:spcPct val="100000"/>
              </a:lnSpc>
              <a:spcBef>
                <a:spcPts val="100"/>
              </a:spcBef>
              <a:defRPr lang="en-GB" sz="2400" b="1" spc="-10" dirty="0" smtClean="0">
                <a:solidFill>
                  <a:srgbClr val="308189"/>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a:p>
            <a:pPr lvl="0"/>
            <a:endParaRPr lang="en-GB"/>
          </a:p>
          <a:p>
            <a:pPr lvl="1"/>
            <a:r>
              <a:rPr lang="en-GB"/>
              <a:t>Text</a:t>
            </a:r>
          </a:p>
        </p:txBody>
      </p:sp>
      <p:sp>
        <p:nvSpPr>
          <p:cNvPr id="49" name="Picture Placeholder 45">
            <a:extLst>
              <a:ext uri="{FF2B5EF4-FFF2-40B4-BE49-F238E27FC236}">
                <a16:creationId xmlns:a16="http://schemas.microsoft.com/office/drawing/2014/main" id="{D027AD7C-3DCE-1B07-DD63-D0DE502B9693}"/>
              </a:ext>
            </a:extLst>
          </p:cNvPr>
          <p:cNvSpPr>
            <a:spLocks noGrp="1"/>
          </p:cNvSpPr>
          <p:nvPr>
            <p:ph type="pic" sz="quarter" idx="14"/>
          </p:nvPr>
        </p:nvSpPr>
        <p:spPr>
          <a:xfrm>
            <a:off x="647700" y="1828800"/>
            <a:ext cx="952500" cy="893763"/>
          </a:xfrm>
          <a:prstGeom prst="rect">
            <a:avLst/>
          </a:prstGeom>
        </p:spPr>
        <p:txBody>
          <a:bodyPr/>
          <a:lstStyle/>
          <a:p>
            <a:endParaRPr lang="en-US"/>
          </a:p>
        </p:txBody>
      </p:sp>
      <p:sp>
        <p:nvSpPr>
          <p:cNvPr id="50" name="Picture Placeholder 45">
            <a:extLst>
              <a:ext uri="{FF2B5EF4-FFF2-40B4-BE49-F238E27FC236}">
                <a16:creationId xmlns:a16="http://schemas.microsoft.com/office/drawing/2014/main" id="{E4DD32DE-F7ED-5098-14B8-FE318F4B0F07}"/>
              </a:ext>
            </a:extLst>
          </p:cNvPr>
          <p:cNvSpPr>
            <a:spLocks noGrp="1"/>
          </p:cNvSpPr>
          <p:nvPr>
            <p:ph type="pic" sz="quarter" idx="15"/>
          </p:nvPr>
        </p:nvSpPr>
        <p:spPr>
          <a:xfrm>
            <a:off x="4276726" y="1828799"/>
            <a:ext cx="952500" cy="893763"/>
          </a:xfrm>
          <a:prstGeom prst="rect">
            <a:avLst/>
          </a:prstGeom>
        </p:spPr>
        <p:txBody>
          <a:bodyPr/>
          <a:lstStyle/>
          <a:p>
            <a:endParaRPr lang="en-US"/>
          </a:p>
        </p:txBody>
      </p:sp>
      <p:sp>
        <p:nvSpPr>
          <p:cNvPr id="51" name="Picture Placeholder 45">
            <a:extLst>
              <a:ext uri="{FF2B5EF4-FFF2-40B4-BE49-F238E27FC236}">
                <a16:creationId xmlns:a16="http://schemas.microsoft.com/office/drawing/2014/main" id="{1F69D803-0ABA-6690-92BB-02CA8DAC8E1F}"/>
              </a:ext>
            </a:extLst>
          </p:cNvPr>
          <p:cNvSpPr>
            <a:spLocks noGrp="1"/>
          </p:cNvSpPr>
          <p:nvPr>
            <p:ph type="pic" sz="quarter" idx="16"/>
          </p:nvPr>
        </p:nvSpPr>
        <p:spPr>
          <a:xfrm>
            <a:off x="7943851" y="1828798"/>
            <a:ext cx="952500" cy="893763"/>
          </a:xfrm>
          <a:prstGeom prst="rect">
            <a:avLst/>
          </a:prstGeo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3" name="object 2">
            <a:extLst>
              <a:ext uri="{FF2B5EF4-FFF2-40B4-BE49-F238E27FC236}">
                <a16:creationId xmlns:a16="http://schemas.microsoft.com/office/drawing/2014/main" id="{0B3EF3AD-6FE4-196D-C476-ABE07E58665A}"/>
              </a:ext>
            </a:extLst>
          </p:cNvPr>
          <p:cNvSpPr/>
          <p:nvPr userDrawn="1"/>
        </p:nvSpPr>
        <p:spPr>
          <a:xfrm>
            <a:off x="9768" y="6308725"/>
            <a:ext cx="567055" cy="549275"/>
          </a:xfrm>
          <a:custGeom>
            <a:avLst/>
            <a:gdLst/>
            <a:ahLst/>
            <a:cxnLst/>
            <a:rect l="l" t="t" r="r" b="b"/>
            <a:pathLst>
              <a:path w="567055" h="549275">
                <a:moveTo>
                  <a:pt x="566790" y="0"/>
                </a:moveTo>
                <a:lnTo>
                  <a:pt x="0" y="0"/>
                </a:lnTo>
                <a:lnTo>
                  <a:pt x="0" y="548999"/>
                </a:lnTo>
                <a:lnTo>
                  <a:pt x="144855" y="548999"/>
                </a:lnTo>
                <a:lnTo>
                  <a:pt x="189139" y="538926"/>
                </a:lnTo>
                <a:lnTo>
                  <a:pt x="231882" y="525119"/>
                </a:lnTo>
                <a:lnTo>
                  <a:pt x="272903" y="507773"/>
                </a:lnTo>
                <a:lnTo>
                  <a:pt x="312019" y="487071"/>
                </a:lnTo>
                <a:lnTo>
                  <a:pt x="349050" y="463193"/>
                </a:lnTo>
                <a:lnTo>
                  <a:pt x="383813" y="436321"/>
                </a:lnTo>
                <a:lnTo>
                  <a:pt x="416127" y="406638"/>
                </a:lnTo>
                <a:lnTo>
                  <a:pt x="445811" y="374323"/>
                </a:lnTo>
                <a:lnTo>
                  <a:pt x="472682" y="339560"/>
                </a:lnTo>
                <a:lnTo>
                  <a:pt x="496560" y="302529"/>
                </a:lnTo>
                <a:lnTo>
                  <a:pt x="517263" y="263413"/>
                </a:lnTo>
                <a:lnTo>
                  <a:pt x="534609" y="222393"/>
                </a:lnTo>
                <a:lnTo>
                  <a:pt x="548416" y="179649"/>
                </a:lnTo>
                <a:lnTo>
                  <a:pt x="558503" y="135365"/>
                </a:lnTo>
                <a:lnTo>
                  <a:pt x="564688" y="89722"/>
                </a:lnTo>
                <a:lnTo>
                  <a:pt x="566790" y="42900"/>
                </a:lnTo>
                <a:lnTo>
                  <a:pt x="566790" y="0"/>
                </a:lnTo>
                <a:close/>
              </a:path>
            </a:pathLst>
          </a:custGeom>
          <a:solidFill>
            <a:srgbClr val="F37561"/>
          </a:solidFill>
        </p:spPr>
        <p:txBody>
          <a:bodyPr wrap="square" lIns="0" tIns="0" rIns="0" bIns="0" rtlCol="0"/>
          <a:lstStyle/>
          <a:p>
            <a:endParaRPr/>
          </a:p>
        </p:txBody>
      </p:sp>
      <p:grpSp>
        <p:nvGrpSpPr>
          <p:cNvPr id="4" name="object 3">
            <a:extLst>
              <a:ext uri="{FF2B5EF4-FFF2-40B4-BE49-F238E27FC236}">
                <a16:creationId xmlns:a16="http://schemas.microsoft.com/office/drawing/2014/main" id="{A3CFB107-D972-6D82-3C21-53856DEC005E}"/>
              </a:ext>
            </a:extLst>
          </p:cNvPr>
          <p:cNvGrpSpPr/>
          <p:nvPr userDrawn="1"/>
        </p:nvGrpSpPr>
        <p:grpSpPr>
          <a:xfrm>
            <a:off x="10449774" y="1389"/>
            <a:ext cx="1753235" cy="589280"/>
            <a:chOff x="10440006" y="1664"/>
            <a:chExt cx="1753235" cy="589280"/>
          </a:xfrm>
        </p:grpSpPr>
        <p:sp>
          <p:nvSpPr>
            <p:cNvPr id="5" name="object 4">
              <a:extLst>
                <a:ext uri="{FF2B5EF4-FFF2-40B4-BE49-F238E27FC236}">
                  <a16:creationId xmlns:a16="http://schemas.microsoft.com/office/drawing/2014/main" id="{E0BA7F96-5237-4B59-935F-04E007838540}"/>
                </a:ext>
              </a:extLst>
            </p:cNvPr>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6" name="object 5">
              <a:extLst>
                <a:ext uri="{FF2B5EF4-FFF2-40B4-BE49-F238E27FC236}">
                  <a16:creationId xmlns:a16="http://schemas.microsoft.com/office/drawing/2014/main" id="{1C8DFFEE-4DB4-29CB-7FE3-EEF7A9F8A5CC}"/>
                </a:ext>
              </a:extLst>
            </p:cNvPr>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7" name="object 6">
              <a:extLst>
                <a:ext uri="{FF2B5EF4-FFF2-40B4-BE49-F238E27FC236}">
                  <a16:creationId xmlns:a16="http://schemas.microsoft.com/office/drawing/2014/main" id="{77E3F2FD-6266-A38B-F569-60DBB3C6DE1C}"/>
                </a:ext>
              </a:extLst>
            </p:cNvPr>
            <p:cNvSpPr/>
            <p:nvPr/>
          </p:nvSpPr>
          <p:spPr>
            <a:xfrm>
              <a:off x="10440006" y="1664"/>
              <a:ext cx="589280" cy="577850"/>
            </a:xfrm>
            <a:custGeom>
              <a:avLst/>
              <a:gdLst/>
              <a:ahLst/>
              <a:cxnLst/>
              <a:rect l="l" t="t" r="r" b="b"/>
              <a:pathLst>
                <a:path w="589279" h="577850">
                  <a:moveTo>
                    <a:pt x="322199" y="0"/>
                  </a:moveTo>
                  <a:lnTo>
                    <a:pt x="266598" y="0"/>
                  </a:lnTo>
                  <a:lnTo>
                    <a:pt x="218675" y="4295"/>
                  </a:lnTo>
                  <a:lnTo>
                    <a:pt x="173571" y="16679"/>
                  </a:lnTo>
                  <a:lnTo>
                    <a:pt x="132038" y="36400"/>
                  </a:lnTo>
                  <a:lnTo>
                    <a:pt x="94830" y="62702"/>
                  </a:lnTo>
                  <a:lnTo>
                    <a:pt x="62698" y="94835"/>
                  </a:lnTo>
                  <a:lnTo>
                    <a:pt x="36397" y="132044"/>
                  </a:lnTo>
                  <a:lnTo>
                    <a:pt x="16678" y="173576"/>
                  </a:lnTo>
                  <a:lnTo>
                    <a:pt x="4295" y="218678"/>
                  </a:lnTo>
                  <a:lnTo>
                    <a:pt x="0" y="266598"/>
                  </a:lnTo>
                  <a:lnTo>
                    <a:pt x="0" y="311061"/>
                  </a:lnTo>
                  <a:lnTo>
                    <a:pt x="4295" y="358983"/>
                  </a:lnTo>
                  <a:lnTo>
                    <a:pt x="16678" y="404088"/>
                  </a:lnTo>
                  <a:lnTo>
                    <a:pt x="36397" y="445620"/>
                  </a:lnTo>
                  <a:lnTo>
                    <a:pt x="62698" y="482829"/>
                  </a:lnTo>
                  <a:lnTo>
                    <a:pt x="94830" y="514960"/>
                  </a:lnTo>
                  <a:lnTo>
                    <a:pt x="132038" y="541262"/>
                  </a:lnTo>
                  <a:lnTo>
                    <a:pt x="173571" y="560981"/>
                  </a:lnTo>
                  <a:lnTo>
                    <a:pt x="218675" y="573364"/>
                  </a:lnTo>
                  <a:lnTo>
                    <a:pt x="266598" y="577659"/>
                  </a:lnTo>
                  <a:lnTo>
                    <a:pt x="322199" y="577659"/>
                  </a:lnTo>
                  <a:lnTo>
                    <a:pt x="370121" y="573364"/>
                  </a:lnTo>
                  <a:lnTo>
                    <a:pt x="415226" y="560981"/>
                  </a:lnTo>
                  <a:lnTo>
                    <a:pt x="456758" y="541262"/>
                  </a:lnTo>
                  <a:lnTo>
                    <a:pt x="493967" y="514960"/>
                  </a:lnTo>
                  <a:lnTo>
                    <a:pt x="526098" y="482829"/>
                  </a:lnTo>
                  <a:lnTo>
                    <a:pt x="552400" y="445620"/>
                  </a:lnTo>
                  <a:lnTo>
                    <a:pt x="572118" y="404088"/>
                  </a:lnTo>
                  <a:lnTo>
                    <a:pt x="584502" y="358983"/>
                  </a:lnTo>
                  <a:lnTo>
                    <a:pt x="588797" y="311061"/>
                  </a:lnTo>
                  <a:lnTo>
                    <a:pt x="588797" y="266598"/>
                  </a:lnTo>
                  <a:lnTo>
                    <a:pt x="584502" y="218678"/>
                  </a:lnTo>
                  <a:lnTo>
                    <a:pt x="572118" y="173576"/>
                  </a:lnTo>
                  <a:lnTo>
                    <a:pt x="552400" y="132044"/>
                  </a:lnTo>
                  <a:lnTo>
                    <a:pt x="526098" y="94835"/>
                  </a:lnTo>
                  <a:lnTo>
                    <a:pt x="493967" y="62702"/>
                  </a:lnTo>
                  <a:lnTo>
                    <a:pt x="456758" y="36400"/>
                  </a:lnTo>
                  <a:lnTo>
                    <a:pt x="415226" y="16679"/>
                  </a:lnTo>
                  <a:lnTo>
                    <a:pt x="370121" y="4295"/>
                  </a:lnTo>
                  <a:lnTo>
                    <a:pt x="322199" y="0"/>
                  </a:lnTo>
                  <a:close/>
                </a:path>
              </a:pathLst>
            </a:custGeom>
            <a:solidFill>
              <a:srgbClr val="164C62"/>
            </a:solidFill>
          </p:spPr>
          <p:txBody>
            <a:bodyPr wrap="square" lIns="0" tIns="0" rIns="0" bIns="0" rtlCol="0"/>
            <a:lstStyle/>
            <a:p>
              <a:endParaRPr/>
            </a:p>
          </p:txBody>
        </p:sp>
      </p:grpSp>
      <p:sp>
        <p:nvSpPr>
          <p:cNvPr id="19" name="object 7">
            <a:extLst>
              <a:ext uri="{FF2B5EF4-FFF2-40B4-BE49-F238E27FC236}">
                <a16:creationId xmlns:a16="http://schemas.microsoft.com/office/drawing/2014/main" id="{3692D552-8FF6-9424-3CDC-431977DA4191}"/>
              </a:ext>
            </a:extLst>
          </p:cNvPr>
          <p:cNvSpPr/>
          <p:nvPr userDrawn="1"/>
        </p:nvSpPr>
        <p:spPr>
          <a:xfrm>
            <a:off x="9297760" y="-263"/>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8" name="Text Placeholder 3">
            <a:extLst>
              <a:ext uri="{FF2B5EF4-FFF2-40B4-BE49-F238E27FC236}">
                <a16:creationId xmlns:a16="http://schemas.microsoft.com/office/drawing/2014/main" id="{E1E000B8-D5A3-DBD7-5012-F37AD62E3867}"/>
              </a:ext>
            </a:extLst>
          </p:cNvPr>
          <p:cNvSpPr>
            <a:spLocks noGrp="1"/>
          </p:cNvSpPr>
          <p:nvPr>
            <p:ph type="body" sz="quarter" idx="10" hasCustomPrompt="1"/>
          </p:nvPr>
        </p:nvSpPr>
        <p:spPr>
          <a:xfrm>
            <a:off x="331395" y="271264"/>
            <a:ext cx="8561216"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12" name="Content Placeholder 11">
            <a:extLst>
              <a:ext uri="{FF2B5EF4-FFF2-40B4-BE49-F238E27FC236}">
                <a16:creationId xmlns:a16="http://schemas.microsoft.com/office/drawing/2014/main" id="{C46D73A9-D1DA-3768-C698-6FDEE5D1DC68}"/>
              </a:ext>
            </a:extLst>
          </p:cNvPr>
          <p:cNvSpPr>
            <a:spLocks noGrp="1"/>
          </p:cNvSpPr>
          <p:nvPr>
            <p:ph sz="quarter" idx="11" hasCustomPrompt="1"/>
          </p:nvPr>
        </p:nvSpPr>
        <p:spPr>
          <a:xfrm>
            <a:off x="331788" y="1219200"/>
            <a:ext cx="11403012" cy="5089525"/>
          </a:xfrm>
          <a:prstGeom prst="rect">
            <a:avLst/>
          </a:prstGeom>
        </p:spPr>
        <p:txBody>
          <a:bodyPr/>
          <a:lstStyle>
            <a:lvl1pPr>
              <a:defRPr lang="en-GB" sz="2400" b="1" spc="-10" dirty="0" smtClean="0">
                <a:solidFill>
                  <a:srgbClr val="AE564A"/>
                </a:solidFill>
                <a:latin typeface="Arial" panose="020B0604020202020204" pitchFamily="34" charset="0"/>
                <a:ea typeface="+mn-ea"/>
                <a:cs typeface="Arial" panose="020B0604020202020204" pitchFamily="34" charset="0"/>
              </a:defRPr>
            </a:lvl1pPr>
            <a:lvl2pPr>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stStyle>
          <a:p>
            <a:pPr marL="12700" lvl="0">
              <a:lnSpc>
                <a:spcPct val="100000"/>
              </a:lnSpc>
              <a:spcBef>
                <a:spcPts val="100"/>
              </a:spcBef>
            </a:pPr>
            <a:r>
              <a:rPr lang="en-GB"/>
              <a:t>Click to edit text styles</a:t>
            </a:r>
          </a:p>
          <a:p>
            <a:pPr marL="12700" lvl="0">
              <a:lnSpc>
                <a:spcPct val="100000"/>
              </a:lnSpc>
              <a:spcBef>
                <a:spcPts val="100"/>
              </a:spcBef>
            </a:pPr>
            <a:endParaRPr lang="en-GB"/>
          </a:p>
          <a:p>
            <a:pPr marL="12700" lvl="1">
              <a:lnSpc>
                <a:spcPct val="100000"/>
              </a:lnSpc>
            </a:pPr>
            <a:r>
              <a:rPr lang="en-GB"/>
              <a:t>Text</a:t>
            </a:r>
          </a:p>
          <a:p>
            <a:pPr marL="278765" lvl="2" indent="-266065">
              <a:lnSpc>
                <a:spcPct val="100000"/>
              </a:lnSpc>
              <a:spcBef>
                <a:spcPts val="1540"/>
              </a:spcBef>
              <a:buChar char="•"/>
              <a:tabLst>
                <a:tab pos="278765" algn="l"/>
              </a:tabLst>
            </a:pPr>
            <a:r>
              <a:rPr lang="en-GB"/>
              <a:t>Bullet points - </a:t>
            </a:r>
          </a:p>
        </p:txBody>
      </p:sp>
    </p:spTree>
    <p:extLst>
      <p:ext uri="{BB962C8B-B14F-4D97-AF65-F5344CB8AC3E}">
        <p14:creationId xmlns:p14="http://schemas.microsoft.com/office/powerpoint/2010/main" val="2855675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34F1D436-30D4-FF1E-DAA9-737260A31FEA}"/>
              </a:ext>
            </a:extLst>
          </p:cNvPr>
          <p:cNvSpPr/>
          <p:nvPr userDrawn="1"/>
        </p:nvSpPr>
        <p:spPr>
          <a:xfrm>
            <a:off x="0" y="0"/>
            <a:ext cx="2133600" cy="6858000"/>
          </a:xfrm>
          <a:custGeom>
            <a:avLst/>
            <a:gdLst/>
            <a:ahLst/>
            <a:cxnLst/>
            <a:rect l="l" t="t" r="r" b="b"/>
            <a:pathLst>
              <a:path w="1435100" h="6858000">
                <a:moveTo>
                  <a:pt x="1434604" y="0"/>
                </a:moveTo>
                <a:lnTo>
                  <a:pt x="0" y="0"/>
                </a:lnTo>
                <a:lnTo>
                  <a:pt x="0" y="6858000"/>
                </a:lnTo>
                <a:lnTo>
                  <a:pt x="1434604" y="6858000"/>
                </a:lnTo>
                <a:lnTo>
                  <a:pt x="1434604" y="0"/>
                </a:lnTo>
                <a:close/>
              </a:path>
            </a:pathLst>
          </a:custGeom>
          <a:solidFill>
            <a:srgbClr val="8FD1DA">
              <a:alpha val="19999"/>
            </a:srgbClr>
          </a:solidFill>
        </p:spPr>
        <p:txBody>
          <a:bodyPr wrap="square" lIns="0" tIns="0" rIns="0" bIns="0" rtlCol="0"/>
          <a:lstStyle/>
          <a:p>
            <a:endParaRPr/>
          </a:p>
        </p:txBody>
      </p:sp>
      <p:sp>
        <p:nvSpPr>
          <p:cNvPr id="2" name="Slide Number Placeholder 3">
            <a:extLst>
              <a:ext uri="{FF2B5EF4-FFF2-40B4-BE49-F238E27FC236}">
                <a16:creationId xmlns:a16="http://schemas.microsoft.com/office/drawing/2014/main" id="{E0CF03C8-CB58-194F-CD54-5FA0C2FD21D2}"/>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3" name="object 2">
            <a:extLst>
              <a:ext uri="{FF2B5EF4-FFF2-40B4-BE49-F238E27FC236}">
                <a16:creationId xmlns:a16="http://schemas.microsoft.com/office/drawing/2014/main" id="{0B3EF3AD-6FE4-196D-C476-ABE07E58665A}"/>
              </a:ext>
            </a:extLst>
          </p:cNvPr>
          <p:cNvSpPr/>
          <p:nvPr userDrawn="1"/>
        </p:nvSpPr>
        <p:spPr>
          <a:xfrm>
            <a:off x="9768" y="6308725"/>
            <a:ext cx="567055" cy="549275"/>
          </a:xfrm>
          <a:custGeom>
            <a:avLst/>
            <a:gdLst/>
            <a:ahLst/>
            <a:cxnLst/>
            <a:rect l="l" t="t" r="r" b="b"/>
            <a:pathLst>
              <a:path w="567055" h="549275">
                <a:moveTo>
                  <a:pt x="566790" y="0"/>
                </a:moveTo>
                <a:lnTo>
                  <a:pt x="0" y="0"/>
                </a:lnTo>
                <a:lnTo>
                  <a:pt x="0" y="548999"/>
                </a:lnTo>
                <a:lnTo>
                  <a:pt x="144855" y="548999"/>
                </a:lnTo>
                <a:lnTo>
                  <a:pt x="189139" y="538926"/>
                </a:lnTo>
                <a:lnTo>
                  <a:pt x="231882" y="525119"/>
                </a:lnTo>
                <a:lnTo>
                  <a:pt x="272903" y="507773"/>
                </a:lnTo>
                <a:lnTo>
                  <a:pt x="312019" y="487071"/>
                </a:lnTo>
                <a:lnTo>
                  <a:pt x="349050" y="463193"/>
                </a:lnTo>
                <a:lnTo>
                  <a:pt x="383813" y="436321"/>
                </a:lnTo>
                <a:lnTo>
                  <a:pt x="416127" y="406638"/>
                </a:lnTo>
                <a:lnTo>
                  <a:pt x="445811" y="374323"/>
                </a:lnTo>
                <a:lnTo>
                  <a:pt x="472682" y="339560"/>
                </a:lnTo>
                <a:lnTo>
                  <a:pt x="496560" y="302529"/>
                </a:lnTo>
                <a:lnTo>
                  <a:pt x="517263" y="263413"/>
                </a:lnTo>
                <a:lnTo>
                  <a:pt x="534609" y="222393"/>
                </a:lnTo>
                <a:lnTo>
                  <a:pt x="548416" y="179649"/>
                </a:lnTo>
                <a:lnTo>
                  <a:pt x="558503" y="135365"/>
                </a:lnTo>
                <a:lnTo>
                  <a:pt x="564688" y="89722"/>
                </a:lnTo>
                <a:lnTo>
                  <a:pt x="566790" y="42900"/>
                </a:lnTo>
                <a:lnTo>
                  <a:pt x="566790" y="0"/>
                </a:lnTo>
                <a:close/>
              </a:path>
            </a:pathLst>
          </a:custGeom>
          <a:solidFill>
            <a:srgbClr val="F37561"/>
          </a:solidFill>
        </p:spPr>
        <p:txBody>
          <a:bodyPr wrap="square" lIns="0" tIns="0" rIns="0" bIns="0" rtlCol="0"/>
          <a:lstStyle/>
          <a:p>
            <a:endParaRPr/>
          </a:p>
        </p:txBody>
      </p:sp>
      <p:grpSp>
        <p:nvGrpSpPr>
          <p:cNvPr id="4" name="object 3">
            <a:extLst>
              <a:ext uri="{FF2B5EF4-FFF2-40B4-BE49-F238E27FC236}">
                <a16:creationId xmlns:a16="http://schemas.microsoft.com/office/drawing/2014/main" id="{A3CFB107-D972-6D82-3C21-53856DEC005E}"/>
              </a:ext>
            </a:extLst>
          </p:cNvPr>
          <p:cNvGrpSpPr/>
          <p:nvPr userDrawn="1"/>
        </p:nvGrpSpPr>
        <p:grpSpPr>
          <a:xfrm>
            <a:off x="10449774" y="1389"/>
            <a:ext cx="1753235" cy="589280"/>
            <a:chOff x="10440006" y="1664"/>
            <a:chExt cx="1753235" cy="589280"/>
          </a:xfrm>
        </p:grpSpPr>
        <p:sp>
          <p:nvSpPr>
            <p:cNvPr id="5" name="object 4">
              <a:extLst>
                <a:ext uri="{FF2B5EF4-FFF2-40B4-BE49-F238E27FC236}">
                  <a16:creationId xmlns:a16="http://schemas.microsoft.com/office/drawing/2014/main" id="{E0BA7F96-5237-4B59-935F-04E007838540}"/>
                </a:ext>
              </a:extLst>
            </p:cNvPr>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6" name="object 5">
              <a:extLst>
                <a:ext uri="{FF2B5EF4-FFF2-40B4-BE49-F238E27FC236}">
                  <a16:creationId xmlns:a16="http://schemas.microsoft.com/office/drawing/2014/main" id="{1C8DFFEE-4DB4-29CB-7FE3-EEF7A9F8A5CC}"/>
                </a:ext>
              </a:extLst>
            </p:cNvPr>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7" name="object 6">
              <a:extLst>
                <a:ext uri="{FF2B5EF4-FFF2-40B4-BE49-F238E27FC236}">
                  <a16:creationId xmlns:a16="http://schemas.microsoft.com/office/drawing/2014/main" id="{77E3F2FD-6266-A38B-F569-60DBB3C6DE1C}"/>
                </a:ext>
              </a:extLst>
            </p:cNvPr>
            <p:cNvSpPr/>
            <p:nvPr/>
          </p:nvSpPr>
          <p:spPr>
            <a:xfrm>
              <a:off x="10440006" y="1664"/>
              <a:ext cx="589280" cy="577850"/>
            </a:xfrm>
            <a:custGeom>
              <a:avLst/>
              <a:gdLst/>
              <a:ahLst/>
              <a:cxnLst/>
              <a:rect l="l" t="t" r="r" b="b"/>
              <a:pathLst>
                <a:path w="589279" h="577850">
                  <a:moveTo>
                    <a:pt x="322199" y="0"/>
                  </a:moveTo>
                  <a:lnTo>
                    <a:pt x="266598" y="0"/>
                  </a:lnTo>
                  <a:lnTo>
                    <a:pt x="218675" y="4295"/>
                  </a:lnTo>
                  <a:lnTo>
                    <a:pt x="173571" y="16679"/>
                  </a:lnTo>
                  <a:lnTo>
                    <a:pt x="132038" y="36400"/>
                  </a:lnTo>
                  <a:lnTo>
                    <a:pt x="94830" y="62702"/>
                  </a:lnTo>
                  <a:lnTo>
                    <a:pt x="62698" y="94835"/>
                  </a:lnTo>
                  <a:lnTo>
                    <a:pt x="36397" y="132044"/>
                  </a:lnTo>
                  <a:lnTo>
                    <a:pt x="16678" y="173576"/>
                  </a:lnTo>
                  <a:lnTo>
                    <a:pt x="4295" y="218678"/>
                  </a:lnTo>
                  <a:lnTo>
                    <a:pt x="0" y="266598"/>
                  </a:lnTo>
                  <a:lnTo>
                    <a:pt x="0" y="311061"/>
                  </a:lnTo>
                  <a:lnTo>
                    <a:pt x="4295" y="358983"/>
                  </a:lnTo>
                  <a:lnTo>
                    <a:pt x="16678" y="404088"/>
                  </a:lnTo>
                  <a:lnTo>
                    <a:pt x="36397" y="445620"/>
                  </a:lnTo>
                  <a:lnTo>
                    <a:pt x="62698" y="482829"/>
                  </a:lnTo>
                  <a:lnTo>
                    <a:pt x="94830" y="514960"/>
                  </a:lnTo>
                  <a:lnTo>
                    <a:pt x="132038" y="541262"/>
                  </a:lnTo>
                  <a:lnTo>
                    <a:pt x="173571" y="560981"/>
                  </a:lnTo>
                  <a:lnTo>
                    <a:pt x="218675" y="573364"/>
                  </a:lnTo>
                  <a:lnTo>
                    <a:pt x="266598" y="577659"/>
                  </a:lnTo>
                  <a:lnTo>
                    <a:pt x="322199" y="577659"/>
                  </a:lnTo>
                  <a:lnTo>
                    <a:pt x="370121" y="573364"/>
                  </a:lnTo>
                  <a:lnTo>
                    <a:pt x="415226" y="560981"/>
                  </a:lnTo>
                  <a:lnTo>
                    <a:pt x="456758" y="541262"/>
                  </a:lnTo>
                  <a:lnTo>
                    <a:pt x="493967" y="514960"/>
                  </a:lnTo>
                  <a:lnTo>
                    <a:pt x="526098" y="482829"/>
                  </a:lnTo>
                  <a:lnTo>
                    <a:pt x="552400" y="445620"/>
                  </a:lnTo>
                  <a:lnTo>
                    <a:pt x="572118" y="404088"/>
                  </a:lnTo>
                  <a:lnTo>
                    <a:pt x="584502" y="358983"/>
                  </a:lnTo>
                  <a:lnTo>
                    <a:pt x="588797" y="311061"/>
                  </a:lnTo>
                  <a:lnTo>
                    <a:pt x="588797" y="266598"/>
                  </a:lnTo>
                  <a:lnTo>
                    <a:pt x="584502" y="218678"/>
                  </a:lnTo>
                  <a:lnTo>
                    <a:pt x="572118" y="173576"/>
                  </a:lnTo>
                  <a:lnTo>
                    <a:pt x="552400" y="132044"/>
                  </a:lnTo>
                  <a:lnTo>
                    <a:pt x="526098" y="94835"/>
                  </a:lnTo>
                  <a:lnTo>
                    <a:pt x="493967" y="62702"/>
                  </a:lnTo>
                  <a:lnTo>
                    <a:pt x="456758" y="36400"/>
                  </a:lnTo>
                  <a:lnTo>
                    <a:pt x="415226" y="16679"/>
                  </a:lnTo>
                  <a:lnTo>
                    <a:pt x="370121" y="4295"/>
                  </a:lnTo>
                  <a:lnTo>
                    <a:pt x="322199" y="0"/>
                  </a:lnTo>
                  <a:close/>
                </a:path>
              </a:pathLst>
            </a:custGeom>
            <a:solidFill>
              <a:srgbClr val="164C62"/>
            </a:solidFill>
          </p:spPr>
          <p:txBody>
            <a:bodyPr wrap="square" lIns="0" tIns="0" rIns="0" bIns="0" rtlCol="0"/>
            <a:lstStyle/>
            <a:p>
              <a:endParaRPr/>
            </a:p>
          </p:txBody>
        </p:sp>
      </p:grpSp>
      <p:sp>
        <p:nvSpPr>
          <p:cNvPr id="19" name="object 7">
            <a:extLst>
              <a:ext uri="{FF2B5EF4-FFF2-40B4-BE49-F238E27FC236}">
                <a16:creationId xmlns:a16="http://schemas.microsoft.com/office/drawing/2014/main" id="{3692D552-8FF6-9424-3CDC-431977DA4191}"/>
              </a:ext>
            </a:extLst>
          </p:cNvPr>
          <p:cNvSpPr/>
          <p:nvPr userDrawn="1"/>
        </p:nvSpPr>
        <p:spPr>
          <a:xfrm>
            <a:off x="9297760" y="-263"/>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8" name="Text Placeholder 3">
            <a:extLst>
              <a:ext uri="{FF2B5EF4-FFF2-40B4-BE49-F238E27FC236}">
                <a16:creationId xmlns:a16="http://schemas.microsoft.com/office/drawing/2014/main" id="{037B2A5A-12FB-A4D9-0009-2DEF1E4974F3}"/>
              </a:ext>
            </a:extLst>
          </p:cNvPr>
          <p:cNvSpPr>
            <a:spLocks noGrp="1"/>
          </p:cNvSpPr>
          <p:nvPr>
            <p:ph type="body" sz="quarter" idx="10" hasCustomPrompt="1"/>
          </p:nvPr>
        </p:nvSpPr>
        <p:spPr>
          <a:xfrm>
            <a:off x="2514207" y="271264"/>
            <a:ext cx="6783553" cy="721766"/>
          </a:xfrm>
          <a:prstGeom prst="rect">
            <a:avLst/>
          </a:prstGeom>
        </p:spPr>
        <p:txBody>
          <a:bodyPr/>
          <a:lstStyle>
            <a:lvl1pPr>
              <a:defRPr kumimoji="0" lang="en-GB" sz="3600" b="1" i="0" u="none" strike="noStrike" kern="0" cap="none" spc="-10" normalizeH="0" baseline="0" dirty="0" smtClean="0">
                <a:ln>
                  <a:noFill/>
                </a:ln>
                <a:solidFill>
                  <a:srgbClr val="043748"/>
                </a:solidFill>
                <a:effectLst/>
                <a:uLnTx/>
                <a:uFillTx/>
                <a:latin typeface="Arial" panose="020B0604020202020204" pitchFamily="34" charset="0"/>
                <a:ea typeface="+mj-ea"/>
                <a:cs typeface="Arial" panose="020B0604020202020204" pitchFamily="34" charset="0"/>
              </a:defRPr>
            </a:lvl1pPr>
          </a:lstStyle>
          <a:p>
            <a:pPr lvl="0"/>
            <a:r>
              <a:rPr lang="en-GB"/>
              <a:t>Click to edit the heading </a:t>
            </a:r>
            <a:endParaRPr lang="en-US"/>
          </a:p>
        </p:txBody>
      </p:sp>
      <p:sp>
        <p:nvSpPr>
          <p:cNvPr id="9" name="Content Placeholder 11">
            <a:extLst>
              <a:ext uri="{FF2B5EF4-FFF2-40B4-BE49-F238E27FC236}">
                <a16:creationId xmlns:a16="http://schemas.microsoft.com/office/drawing/2014/main" id="{3CECA831-5948-1F8C-2315-4FC35A370FEB}"/>
              </a:ext>
            </a:extLst>
          </p:cNvPr>
          <p:cNvSpPr>
            <a:spLocks noGrp="1"/>
          </p:cNvSpPr>
          <p:nvPr>
            <p:ph sz="quarter" idx="11" hasCustomPrompt="1"/>
          </p:nvPr>
        </p:nvSpPr>
        <p:spPr>
          <a:xfrm>
            <a:off x="2514600" y="1219200"/>
            <a:ext cx="9035275" cy="5089525"/>
          </a:xfrm>
          <a:prstGeom prst="rect">
            <a:avLst/>
          </a:prstGeom>
        </p:spPr>
        <p:txBody>
          <a:bodyPr/>
          <a:lstStyle>
            <a:lvl1pPr>
              <a:defRPr lang="en-GB" sz="2400" b="1" spc="-10" dirty="0" smtClean="0">
                <a:solidFill>
                  <a:srgbClr val="AE564A"/>
                </a:solidFill>
                <a:latin typeface="Arial" panose="020B0604020202020204" pitchFamily="34" charset="0"/>
                <a:ea typeface="+mn-ea"/>
                <a:cs typeface="Arial" panose="020B0604020202020204" pitchFamily="34" charset="0"/>
              </a:defRPr>
            </a:lvl1pPr>
            <a:lvl2pPr>
              <a:defRPr lang="en-GB" spc="-20" dirty="0" smtClean="0">
                <a:solidFill>
                  <a:srgbClr val="3D3D3B"/>
                </a:solidFill>
                <a:latin typeface="Arial" panose="020B0604020202020204" pitchFamily="34" charset="0"/>
                <a:ea typeface="+mn-ea"/>
                <a:cs typeface="Arial" panose="020B0604020202020204" pitchFamily="34" charset="0"/>
              </a:defRPr>
            </a:lvl2pPr>
            <a:lvl3pPr marL="298450" indent="-285750">
              <a:defRPr lang="en-GB" b="1" dirty="0" smtClean="0">
                <a:solidFill>
                  <a:srgbClr val="3D3D3B"/>
                </a:solidFill>
                <a:latin typeface="Arial" panose="020B0604020202020204" pitchFamily="34" charset="0"/>
                <a:ea typeface="+mn-ea"/>
                <a:cs typeface="Arial" panose="020B0604020202020204" pitchFamily="34" charset="0"/>
              </a:defRPr>
            </a:lvl3pPr>
          </a:lstStyle>
          <a:p>
            <a:pPr marL="12700" lvl="0">
              <a:lnSpc>
                <a:spcPct val="100000"/>
              </a:lnSpc>
              <a:spcBef>
                <a:spcPts val="100"/>
              </a:spcBef>
            </a:pPr>
            <a:r>
              <a:rPr lang="en-GB"/>
              <a:t>Click to edit text styles</a:t>
            </a:r>
          </a:p>
          <a:p>
            <a:pPr marL="12700" lvl="0">
              <a:lnSpc>
                <a:spcPct val="100000"/>
              </a:lnSpc>
              <a:spcBef>
                <a:spcPts val="100"/>
              </a:spcBef>
            </a:pPr>
            <a:endParaRPr lang="en-GB"/>
          </a:p>
          <a:p>
            <a:pPr marL="12700" lvl="1">
              <a:lnSpc>
                <a:spcPct val="100000"/>
              </a:lnSpc>
            </a:pPr>
            <a:r>
              <a:rPr lang="en-GB"/>
              <a:t>Text</a:t>
            </a:r>
          </a:p>
          <a:p>
            <a:pPr marL="278765" lvl="2" indent="-266065">
              <a:lnSpc>
                <a:spcPct val="100000"/>
              </a:lnSpc>
              <a:spcBef>
                <a:spcPts val="1540"/>
              </a:spcBef>
              <a:buChar char="•"/>
              <a:tabLst>
                <a:tab pos="278765" algn="l"/>
              </a:tabLst>
            </a:pPr>
            <a:r>
              <a:rPr lang="en-GB"/>
              <a:t>Bullet points - </a:t>
            </a:r>
          </a:p>
        </p:txBody>
      </p:sp>
    </p:spTree>
    <p:extLst>
      <p:ext uri="{BB962C8B-B14F-4D97-AF65-F5344CB8AC3E}">
        <p14:creationId xmlns:p14="http://schemas.microsoft.com/office/powerpoint/2010/main" val="246188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4CE15797-3D48-2ECF-1E29-CDF019CE3421}"/>
              </a:ext>
            </a:extLst>
          </p:cNvPr>
          <p:cNvSpPr>
            <a:spLocks noGrp="1" noRot="1" noMove="1" noResize="1" noEditPoints="1" noAdjustHandles="1" noChangeArrowheads="1" noChangeShapeType="1"/>
          </p:cNvSpPr>
          <p:nvPr userDrawn="1"/>
        </p:nvSpPr>
        <p:spPr>
          <a:xfrm>
            <a:off x="0" y="0"/>
            <a:ext cx="12193270" cy="3655695"/>
          </a:xfrm>
          <a:custGeom>
            <a:avLst/>
            <a:gdLst/>
            <a:ahLst/>
            <a:cxnLst/>
            <a:rect l="l" t="t" r="r" b="b"/>
            <a:pathLst>
              <a:path w="12193270" h="3655695">
                <a:moveTo>
                  <a:pt x="12193193" y="0"/>
                </a:moveTo>
                <a:lnTo>
                  <a:pt x="0" y="0"/>
                </a:lnTo>
                <a:lnTo>
                  <a:pt x="0" y="3655580"/>
                </a:lnTo>
                <a:lnTo>
                  <a:pt x="12193193" y="3655580"/>
                </a:lnTo>
                <a:lnTo>
                  <a:pt x="12193193" y="0"/>
                </a:lnTo>
                <a:close/>
              </a:path>
            </a:pathLst>
          </a:custGeom>
          <a:solidFill>
            <a:srgbClr val="8FD1DA">
              <a:alpha val="19999"/>
            </a:srgbClr>
          </a:solidFill>
        </p:spPr>
        <p:txBody>
          <a:bodyPr wrap="square" lIns="0" tIns="0" rIns="0" bIns="0" rtlCol="0"/>
          <a:lstStyle/>
          <a:p>
            <a:endParaRPr/>
          </a:p>
        </p:txBody>
      </p:sp>
      <p:sp>
        <p:nvSpPr>
          <p:cNvPr id="8" name="object 3">
            <a:extLst>
              <a:ext uri="{FF2B5EF4-FFF2-40B4-BE49-F238E27FC236}">
                <a16:creationId xmlns:a16="http://schemas.microsoft.com/office/drawing/2014/main" id="{99A554B3-211A-5B26-FBBE-3C368B43B2B6}"/>
              </a:ext>
            </a:extLst>
          </p:cNvPr>
          <p:cNvSpPr>
            <a:spLocks noGrp="1" noRot="1" noMove="1" noResize="1" noEditPoints="1" noAdjustHandles="1" noChangeArrowheads="1" noChangeShapeType="1"/>
          </p:cNvSpPr>
          <p:nvPr userDrawn="1"/>
        </p:nvSpPr>
        <p:spPr>
          <a:xfrm>
            <a:off x="11771841" y="849308"/>
            <a:ext cx="421005" cy="429259"/>
          </a:xfrm>
          <a:custGeom>
            <a:avLst/>
            <a:gdLst/>
            <a:ahLst/>
            <a:cxnLst/>
            <a:rect l="l" t="t" r="r" b="b"/>
            <a:pathLst>
              <a:path w="421004" h="429259">
                <a:moveTo>
                  <a:pt x="420585" y="0"/>
                </a:moveTo>
                <a:lnTo>
                  <a:pt x="0" y="0"/>
                </a:lnTo>
                <a:lnTo>
                  <a:pt x="0" y="40474"/>
                </a:lnTo>
                <a:lnTo>
                  <a:pt x="3024" y="89170"/>
                </a:lnTo>
                <a:lnTo>
                  <a:pt x="11855" y="136062"/>
                </a:lnTo>
                <a:lnTo>
                  <a:pt x="26130" y="180784"/>
                </a:lnTo>
                <a:lnTo>
                  <a:pt x="45483" y="222974"/>
                </a:lnTo>
                <a:lnTo>
                  <a:pt x="69552" y="262268"/>
                </a:lnTo>
                <a:lnTo>
                  <a:pt x="97972" y="298301"/>
                </a:lnTo>
                <a:lnTo>
                  <a:pt x="130381" y="330711"/>
                </a:lnTo>
                <a:lnTo>
                  <a:pt x="166414" y="359132"/>
                </a:lnTo>
                <a:lnTo>
                  <a:pt x="205708" y="383202"/>
                </a:lnTo>
                <a:lnTo>
                  <a:pt x="247898" y="402556"/>
                </a:lnTo>
                <a:lnTo>
                  <a:pt x="292622" y="416831"/>
                </a:lnTo>
                <a:lnTo>
                  <a:pt x="339515" y="425663"/>
                </a:lnTo>
                <a:lnTo>
                  <a:pt x="388213" y="428688"/>
                </a:lnTo>
                <a:lnTo>
                  <a:pt x="420585" y="428688"/>
                </a:lnTo>
                <a:lnTo>
                  <a:pt x="420585" y="0"/>
                </a:lnTo>
                <a:close/>
              </a:path>
            </a:pathLst>
          </a:custGeom>
          <a:solidFill>
            <a:srgbClr val="F37561"/>
          </a:solidFill>
        </p:spPr>
        <p:txBody>
          <a:bodyPr wrap="square" lIns="0" tIns="0" rIns="0" bIns="0" rtlCol="0"/>
          <a:lstStyle/>
          <a:p>
            <a:endParaRPr/>
          </a:p>
        </p:txBody>
      </p:sp>
      <p:grpSp>
        <p:nvGrpSpPr>
          <p:cNvPr id="9" name="object 4">
            <a:extLst>
              <a:ext uri="{FF2B5EF4-FFF2-40B4-BE49-F238E27FC236}">
                <a16:creationId xmlns:a16="http://schemas.microsoft.com/office/drawing/2014/main" id="{A72E24B9-7024-C23D-7CC2-AEC729E3B49A}"/>
              </a:ext>
            </a:extLst>
          </p:cNvPr>
          <p:cNvGrpSpPr>
            <a:grpSpLocks noGrp="1" noUngrp="1" noRot="1" noMove="1" noResize="1"/>
          </p:cNvGrpSpPr>
          <p:nvPr userDrawn="1"/>
        </p:nvGrpSpPr>
        <p:grpSpPr>
          <a:xfrm>
            <a:off x="11771840" y="0"/>
            <a:ext cx="421640" cy="841375"/>
            <a:chOff x="11771840" y="0"/>
            <a:chExt cx="421640" cy="841375"/>
          </a:xfrm>
        </p:grpSpPr>
        <p:sp>
          <p:nvSpPr>
            <p:cNvPr id="10" name="object 5">
              <a:extLst>
                <a:ext uri="{FF2B5EF4-FFF2-40B4-BE49-F238E27FC236}">
                  <a16:creationId xmlns:a16="http://schemas.microsoft.com/office/drawing/2014/main" id="{305EDE18-5BCA-0434-2949-D1560B33D0D2}"/>
                </a:ext>
              </a:extLst>
            </p:cNvPr>
            <p:cNvSpPr>
              <a:spLocks noGrp="1" noRot="1" noMove="1" noResize="1" noEditPoints="1" noAdjustHandles="1" noChangeArrowheads="1" noChangeShapeType="1"/>
            </p:cNvSpPr>
            <p:nvPr/>
          </p:nvSpPr>
          <p:spPr>
            <a:xfrm>
              <a:off x="11771841" y="0"/>
              <a:ext cx="421640" cy="421005"/>
            </a:xfrm>
            <a:custGeom>
              <a:avLst/>
              <a:gdLst/>
              <a:ahLst/>
              <a:cxnLst/>
              <a:rect l="l" t="t" r="r" b="b"/>
              <a:pathLst>
                <a:path w="421640" h="421005">
                  <a:moveTo>
                    <a:pt x="421351" y="0"/>
                  </a:moveTo>
                  <a:lnTo>
                    <a:pt x="0" y="0"/>
                  </a:lnTo>
                  <a:lnTo>
                    <a:pt x="0" y="32372"/>
                  </a:lnTo>
                  <a:lnTo>
                    <a:pt x="3024" y="81071"/>
                  </a:lnTo>
                  <a:lnTo>
                    <a:pt x="11855" y="127964"/>
                  </a:lnTo>
                  <a:lnTo>
                    <a:pt x="26130" y="172689"/>
                  </a:lnTo>
                  <a:lnTo>
                    <a:pt x="45483" y="214880"/>
                  </a:lnTo>
                  <a:lnTo>
                    <a:pt x="69552" y="254175"/>
                  </a:lnTo>
                  <a:lnTo>
                    <a:pt x="97972" y="290209"/>
                  </a:lnTo>
                  <a:lnTo>
                    <a:pt x="130381" y="322620"/>
                  </a:lnTo>
                  <a:lnTo>
                    <a:pt x="166414" y="351042"/>
                  </a:lnTo>
                  <a:lnTo>
                    <a:pt x="205708" y="375112"/>
                  </a:lnTo>
                  <a:lnTo>
                    <a:pt x="247898" y="394466"/>
                  </a:lnTo>
                  <a:lnTo>
                    <a:pt x="292622" y="408741"/>
                  </a:lnTo>
                  <a:lnTo>
                    <a:pt x="339515" y="417573"/>
                  </a:lnTo>
                  <a:lnTo>
                    <a:pt x="388213" y="420598"/>
                  </a:lnTo>
                  <a:lnTo>
                    <a:pt x="421351" y="420598"/>
                  </a:lnTo>
                  <a:lnTo>
                    <a:pt x="421351" y="0"/>
                  </a:lnTo>
                  <a:close/>
                </a:path>
              </a:pathLst>
            </a:custGeom>
            <a:solidFill>
              <a:srgbClr val="8FD1DA"/>
            </a:solidFill>
          </p:spPr>
          <p:txBody>
            <a:bodyPr wrap="square" lIns="0" tIns="0" rIns="0" bIns="0" rtlCol="0"/>
            <a:lstStyle/>
            <a:p>
              <a:endParaRPr/>
            </a:p>
          </p:txBody>
        </p:sp>
        <p:sp>
          <p:nvSpPr>
            <p:cNvPr id="11" name="object 6">
              <a:extLst>
                <a:ext uri="{FF2B5EF4-FFF2-40B4-BE49-F238E27FC236}">
                  <a16:creationId xmlns:a16="http://schemas.microsoft.com/office/drawing/2014/main" id="{976F43DD-EDEC-639B-19FA-D5C628BB6029}"/>
                </a:ext>
              </a:extLst>
            </p:cNvPr>
            <p:cNvSpPr>
              <a:spLocks noGrp="1" noRot="1" noMove="1" noResize="1" noEditPoints="1" noAdjustHandles="1" noChangeArrowheads="1" noChangeShapeType="1"/>
            </p:cNvSpPr>
            <p:nvPr/>
          </p:nvSpPr>
          <p:spPr>
            <a:xfrm>
              <a:off x="11771840" y="420590"/>
              <a:ext cx="421640" cy="421005"/>
            </a:xfrm>
            <a:custGeom>
              <a:avLst/>
              <a:gdLst/>
              <a:ahLst/>
              <a:cxnLst/>
              <a:rect l="l" t="t" r="r" b="b"/>
              <a:pathLst>
                <a:path w="421640" h="421005">
                  <a:moveTo>
                    <a:pt x="234594" y="0"/>
                  </a:moveTo>
                  <a:lnTo>
                    <a:pt x="194106" y="0"/>
                  </a:lnTo>
                  <a:lnTo>
                    <a:pt x="149600" y="5127"/>
                  </a:lnTo>
                  <a:lnTo>
                    <a:pt x="108744" y="19732"/>
                  </a:lnTo>
                  <a:lnTo>
                    <a:pt x="72703" y="42648"/>
                  </a:lnTo>
                  <a:lnTo>
                    <a:pt x="42643" y="72711"/>
                  </a:lnTo>
                  <a:lnTo>
                    <a:pt x="19729" y="108754"/>
                  </a:lnTo>
                  <a:lnTo>
                    <a:pt x="5126" y="149612"/>
                  </a:lnTo>
                  <a:lnTo>
                    <a:pt x="0" y="194119"/>
                  </a:lnTo>
                  <a:lnTo>
                    <a:pt x="0" y="226479"/>
                  </a:lnTo>
                  <a:lnTo>
                    <a:pt x="5126" y="270986"/>
                  </a:lnTo>
                  <a:lnTo>
                    <a:pt x="19729" y="311844"/>
                  </a:lnTo>
                  <a:lnTo>
                    <a:pt x="42643" y="347887"/>
                  </a:lnTo>
                  <a:lnTo>
                    <a:pt x="72703" y="377950"/>
                  </a:lnTo>
                  <a:lnTo>
                    <a:pt x="108744" y="400866"/>
                  </a:lnTo>
                  <a:lnTo>
                    <a:pt x="149600" y="415471"/>
                  </a:lnTo>
                  <a:lnTo>
                    <a:pt x="194106" y="420598"/>
                  </a:lnTo>
                  <a:lnTo>
                    <a:pt x="234594" y="420598"/>
                  </a:lnTo>
                  <a:lnTo>
                    <a:pt x="279100" y="415471"/>
                  </a:lnTo>
                  <a:lnTo>
                    <a:pt x="319956" y="400866"/>
                  </a:lnTo>
                  <a:lnTo>
                    <a:pt x="355997" y="377950"/>
                  </a:lnTo>
                  <a:lnTo>
                    <a:pt x="386057" y="347887"/>
                  </a:lnTo>
                  <a:lnTo>
                    <a:pt x="408971" y="311844"/>
                  </a:lnTo>
                  <a:lnTo>
                    <a:pt x="421352" y="277202"/>
                  </a:lnTo>
                  <a:lnTo>
                    <a:pt x="421352" y="143396"/>
                  </a:lnTo>
                  <a:lnTo>
                    <a:pt x="386057" y="72711"/>
                  </a:lnTo>
                  <a:lnTo>
                    <a:pt x="355997" y="42648"/>
                  </a:lnTo>
                  <a:lnTo>
                    <a:pt x="319956" y="19732"/>
                  </a:lnTo>
                  <a:lnTo>
                    <a:pt x="279100" y="5127"/>
                  </a:lnTo>
                  <a:lnTo>
                    <a:pt x="234594" y="0"/>
                  </a:lnTo>
                  <a:close/>
                </a:path>
              </a:pathLst>
            </a:custGeom>
            <a:solidFill>
              <a:srgbClr val="164C62"/>
            </a:solidFill>
          </p:spPr>
          <p:txBody>
            <a:bodyPr wrap="square" lIns="0" tIns="0" rIns="0" bIns="0" rtlCol="0"/>
            <a:lstStyle/>
            <a:p>
              <a:endParaRPr/>
            </a:p>
          </p:txBody>
        </p:sp>
      </p:grpSp>
      <p:grpSp>
        <p:nvGrpSpPr>
          <p:cNvPr id="12" name="object 7">
            <a:extLst>
              <a:ext uri="{FF2B5EF4-FFF2-40B4-BE49-F238E27FC236}">
                <a16:creationId xmlns:a16="http://schemas.microsoft.com/office/drawing/2014/main" id="{81F9F64F-21BB-B6F5-A79A-F69381056F3C}"/>
              </a:ext>
            </a:extLst>
          </p:cNvPr>
          <p:cNvGrpSpPr>
            <a:grpSpLocks noGrp="1" noUngrp="1" noRot="1" noMove="1" noResize="1"/>
          </p:cNvGrpSpPr>
          <p:nvPr userDrawn="1"/>
        </p:nvGrpSpPr>
        <p:grpSpPr>
          <a:xfrm>
            <a:off x="10915198" y="0"/>
            <a:ext cx="858519" cy="1270000"/>
            <a:chOff x="10915198" y="0"/>
            <a:chExt cx="858519" cy="1270000"/>
          </a:xfrm>
        </p:grpSpPr>
        <p:sp>
          <p:nvSpPr>
            <p:cNvPr id="13" name="object 8">
              <a:extLst>
                <a:ext uri="{FF2B5EF4-FFF2-40B4-BE49-F238E27FC236}">
                  <a16:creationId xmlns:a16="http://schemas.microsoft.com/office/drawing/2014/main" id="{93C43B1B-1794-9119-1B86-6CF10A14D3C0}"/>
                </a:ext>
              </a:extLst>
            </p:cNvPr>
            <p:cNvSpPr>
              <a:spLocks noGrp="1" noRot="1" noMove="1" noResize="1" noEditPoints="1" noAdjustHandles="1" noChangeArrowheads="1" noChangeShapeType="1"/>
            </p:cNvSpPr>
            <p:nvPr/>
          </p:nvSpPr>
          <p:spPr>
            <a:xfrm>
              <a:off x="10918037" y="0"/>
              <a:ext cx="855980" cy="421005"/>
            </a:xfrm>
            <a:custGeom>
              <a:avLst/>
              <a:gdLst/>
              <a:ahLst/>
              <a:cxnLst/>
              <a:rect l="l" t="t" r="r" b="b"/>
              <a:pathLst>
                <a:path w="855979" h="421005">
                  <a:moveTo>
                    <a:pt x="855497" y="388213"/>
                  </a:moveTo>
                  <a:lnTo>
                    <a:pt x="852474" y="339521"/>
                  </a:lnTo>
                  <a:lnTo>
                    <a:pt x="843635" y="292633"/>
                  </a:lnTo>
                  <a:lnTo>
                    <a:pt x="829360" y="247904"/>
                  </a:lnTo>
                  <a:lnTo>
                    <a:pt x="810006" y="205714"/>
                  </a:lnTo>
                  <a:lnTo>
                    <a:pt x="785939" y="166420"/>
                  </a:lnTo>
                  <a:lnTo>
                    <a:pt x="757516" y="130390"/>
                  </a:lnTo>
                  <a:lnTo>
                    <a:pt x="725106" y="97980"/>
                  </a:lnTo>
                  <a:lnTo>
                    <a:pt x="689076" y="69557"/>
                  </a:lnTo>
                  <a:lnTo>
                    <a:pt x="649782" y="45491"/>
                  </a:lnTo>
                  <a:lnTo>
                    <a:pt x="607593" y="26136"/>
                  </a:lnTo>
                  <a:lnTo>
                    <a:pt x="562876" y="11861"/>
                  </a:lnTo>
                  <a:lnTo>
                    <a:pt x="515975" y="3035"/>
                  </a:lnTo>
                  <a:lnTo>
                    <a:pt x="467283" y="0"/>
                  </a:lnTo>
                  <a:lnTo>
                    <a:pt x="428701" y="0"/>
                  </a:lnTo>
                  <a:lnTo>
                    <a:pt x="426808" y="0"/>
                  </a:lnTo>
                  <a:lnTo>
                    <a:pt x="0" y="0"/>
                  </a:lnTo>
                  <a:lnTo>
                    <a:pt x="0" y="32372"/>
                  </a:lnTo>
                  <a:lnTo>
                    <a:pt x="3022" y="81076"/>
                  </a:lnTo>
                  <a:lnTo>
                    <a:pt x="11861" y="127965"/>
                  </a:lnTo>
                  <a:lnTo>
                    <a:pt x="26123" y="172694"/>
                  </a:lnTo>
                  <a:lnTo>
                    <a:pt x="45478" y="214884"/>
                  </a:lnTo>
                  <a:lnTo>
                    <a:pt x="69557" y="254177"/>
                  </a:lnTo>
                  <a:lnTo>
                    <a:pt x="97967" y="290220"/>
                  </a:lnTo>
                  <a:lnTo>
                    <a:pt x="130378" y="322630"/>
                  </a:lnTo>
                  <a:lnTo>
                    <a:pt x="166420" y="351053"/>
                  </a:lnTo>
                  <a:lnTo>
                    <a:pt x="205701" y="375119"/>
                  </a:lnTo>
                  <a:lnTo>
                    <a:pt x="247904" y="394474"/>
                  </a:lnTo>
                  <a:lnTo>
                    <a:pt x="292620" y="408749"/>
                  </a:lnTo>
                  <a:lnTo>
                    <a:pt x="339509" y="417576"/>
                  </a:lnTo>
                  <a:lnTo>
                    <a:pt x="388213" y="420598"/>
                  </a:lnTo>
                  <a:lnTo>
                    <a:pt x="426808" y="420598"/>
                  </a:lnTo>
                  <a:lnTo>
                    <a:pt x="428701" y="420598"/>
                  </a:lnTo>
                  <a:lnTo>
                    <a:pt x="855497" y="420598"/>
                  </a:lnTo>
                  <a:lnTo>
                    <a:pt x="855497" y="388213"/>
                  </a:lnTo>
                  <a:close/>
                </a:path>
              </a:pathLst>
            </a:custGeom>
            <a:solidFill>
              <a:srgbClr val="F37561"/>
            </a:solidFill>
          </p:spPr>
          <p:txBody>
            <a:bodyPr wrap="square" lIns="0" tIns="0" rIns="0" bIns="0" rtlCol="0"/>
            <a:lstStyle/>
            <a:p>
              <a:endParaRPr/>
            </a:p>
          </p:txBody>
        </p:sp>
        <p:sp>
          <p:nvSpPr>
            <p:cNvPr id="14" name="object 9">
              <a:extLst>
                <a:ext uri="{FF2B5EF4-FFF2-40B4-BE49-F238E27FC236}">
                  <a16:creationId xmlns:a16="http://schemas.microsoft.com/office/drawing/2014/main" id="{156C3225-10E4-A117-84B4-B34329452CAA}"/>
                </a:ext>
              </a:extLst>
            </p:cNvPr>
            <p:cNvSpPr>
              <a:spLocks noGrp="1" noRot="1" noMove="1" noResize="1" noEditPoints="1" noAdjustHandles="1" noChangeArrowheads="1" noChangeShapeType="1"/>
            </p:cNvSpPr>
            <p:nvPr/>
          </p:nvSpPr>
          <p:spPr>
            <a:xfrm>
              <a:off x="10917098" y="438606"/>
              <a:ext cx="855980" cy="421005"/>
            </a:xfrm>
            <a:custGeom>
              <a:avLst/>
              <a:gdLst/>
              <a:ahLst/>
              <a:cxnLst/>
              <a:rect l="l" t="t" r="r" b="b"/>
              <a:pathLst>
                <a:path w="855979" h="421005">
                  <a:moveTo>
                    <a:pt x="855497" y="388213"/>
                  </a:moveTo>
                  <a:lnTo>
                    <a:pt x="852462" y="339521"/>
                  </a:lnTo>
                  <a:lnTo>
                    <a:pt x="843635" y="292633"/>
                  </a:lnTo>
                  <a:lnTo>
                    <a:pt x="829360" y="247904"/>
                  </a:lnTo>
                  <a:lnTo>
                    <a:pt x="810006" y="205714"/>
                  </a:lnTo>
                  <a:lnTo>
                    <a:pt x="785939" y="166420"/>
                  </a:lnTo>
                  <a:lnTo>
                    <a:pt x="757516" y="130390"/>
                  </a:lnTo>
                  <a:lnTo>
                    <a:pt x="725106" y="97980"/>
                  </a:lnTo>
                  <a:lnTo>
                    <a:pt x="689076" y="69557"/>
                  </a:lnTo>
                  <a:lnTo>
                    <a:pt x="649782" y="45491"/>
                  </a:lnTo>
                  <a:lnTo>
                    <a:pt x="607593" y="26136"/>
                  </a:lnTo>
                  <a:lnTo>
                    <a:pt x="562864" y="11861"/>
                  </a:lnTo>
                  <a:lnTo>
                    <a:pt x="515975" y="3035"/>
                  </a:lnTo>
                  <a:lnTo>
                    <a:pt x="467283" y="0"/>
                  </a:lnTo>
                  <a:lnTo>
                    <a:pt x="428701" y="0"/>
                  </a:lnTo>
                  <a:lnTo>
                    <a:pt x="426808" y="0"/>
                  </a:lnTo>
                  <a:lnTo>
                    <a:pt x="0" y="0"/>
                  </a:lnTo>
                  <a:lnTo>
                    <a:pt x="0" y="32372"/>
                  </a:lnTo>
                  <a:lnTo>
                    <a:pt x="3022" y="81076"/>
                  </a:lnTo>
                  <a:lnTo>
                    <a:pt x="11849" y="127965"/>
                  </a:lnTo>
                  <a:lnTo>
                    <a:pt x="26123" y="172694"/>
                  </a:lnTo>
                  <a:lnTo>
                    <a:pt x="45478" y="214884"/>
                  </a:lnTo>
                  <a:lnTo>
                    <a:pt x="69545" y="254177"/>
                  </a:lnTo>
                  <a:lnTo>
                    <a:pt x="97967" y="290207"/>
                  </a:lnTo>
                  <a:lnTo>
                    <a:pt x="130378" y="322618"/>
                  </a:lnTo>
                  <a:lnTo>
                    <a:pt x="166408" y="351040"/>
                  </a:lnTo>
                  <a:lnTo>
                    <a:pt x="205701" y="375119"/>
                  </a:lnTo>
                  <a:lnTo>
                    <a:pt x="247891" y="394474"/>
                  </a:lnTo>
                  <a:lnTo>
                    <a:pt x="292620" y="408749"/>
                  </a:lnTo>
                  <a:lnTo>
                    <a:pt x="339509" y="417576"/>
                  </a:lnTo>
                  <a:lnTo>
                    <a:pt x="388213" y="420598"/>
                  </a:lnTo>
                  <a:lnTo>
                    <a:pt x="426808" y="420598"/>
                  </a:lnTo>
                  <a:lnTo>
                    <a:pt x="428701" y="420598"/>
                  </a:lnTo>
                  <a:lnTo>
                    <a:pt x="855497" y="420598"/>
                  </a:lnTo>
                  <a:lnTo>
                    <a:pt x="855497" y="388213"/>
                  </a:lnTo>
                  <a:close/>
                </a:path>
              </a:pathLst>
            </a:custGeom>
            <a:solidFill>
              <a:srgbClr val="164C62"/>
            </a:solidFill>
          </p:spPr>
          <p:txBody>
            <a:bodyPr wrap="square" lIns="0" tIns="0" rIns="0" bIns="0" rtlCol="0"/>
            <a:lstStyle/>
            <a:p>
              <a:endParaRPr/>
            </a:p>
          </p:txBody>
        </p:sp>
        <p:sp>
          <p:nvSpPr>
            <p:cNvPr id="15" name="object 10">
              <a:extLst>
                <a:ext uri="{FF2B5EF4-FFF2-40B4-BE49-F238E27FC236}">
                  <a16:creationId xmlns:a16="http://schemas.microsoft.com/office/drawing/2014/main" id="{13D87728-4822-8137-DA96-4CBA3F35A534}"/>
                </a:ext>
              </a:extLst>
            </p:cNvPr>
            <p:cNvSpPr>
              <a:spLocks noGrp="1" noRot="1" noMove="1" noResize="1" noEditPoints="1" noAdjustHandles="1" noChangeArrowheads="1" noChangeShapeType="1"/>
            </p:cNvSpPr>
            <p:nvPr/>
          </p:nvSpPr>
          <p:spPr>
            <a:xfrm>
              <a:off x="10915193" y="849299"/>
              <a:ext cx="857885" cy="421005"/>
            </a:xfrm>
            <a:custGeom>
              <a:avLst/>
              <a:gdLst/>
              <a:ahLst/>
              <a:cxnLst/>
              <a:rect l="l" t="t" r="r" b="b"/>
              <a:pathLst>
                <a:path w="857884" h="421005">
                  <a:moveTo>
                    <a:pt x="428701" y="0"/>
                  </a:moveTo>
                  <a:lnTo>
                    <a:pt x="0" y="0"/>
                  </a:lnTo>
                  <a:lnTo>
                    <a:pt x="0" y="32372"/>
                  </a:lnTo>
                  <a:lnTo>
                    <a:pt x="3022" y="81076"/>
                  </a:lnTo>
                  <a:lnTo>
                    <a:pt x="11861" y="127965"/>
                  </a:lnTo>
                  <a:lnTo>
                    <a:pt x="26123" y="172694"/>
                  </a:lnTo>
                  <a:lnTo>
                    <a:pt x="45478" y="214884"/>
                  </a:lnTo>
                  <a:lnTo>
                    <a:pt x="69557" y="254177"/>
                  </a:lnTo>
                  <a:lnTo>
                    <a:pt x="97967" y="290207"/>
                  </a:lnTo>
                  <a:lnTo>
                    <a:pt x="130378" y="322618"/>
                  </a:lnTo>
                  <a:lnTo>
                    <a:pt x="166420" y="351040"/>
                  </a:lnTo>
                  <a:lnTo>
                    <a:pt x="205701" y="375107"/>
                  </a:lnTo>
                  <a:lnTo>
                    <a:pt x="247904" y="394462"/>
                  </a:lnTo>
                  <a:lnTo>
                    <a:pt x="292620" y="408736"/>
                  </a:lnTo>
                  <a:lnTo>
                    <a:pt x="339509" y="417563"/>
                  </a:lnTo>
                  <a:lnTo>
                    <a:pt x="388213" y="420585"/>
                  </a:lnTo>
                  <a:lnTo>
                    <a:pt x="428701" y="420585"/>
                  </a:lnTo>
                  <a:lnTo>
                    <a:pt x="428701" y="0"/>
                  </a:lnTo>
                  <a:close/>
                </a:path>
                <a:path w="857884" h="421005">
                  <a:moveTo>
                    <a:pt x="857402" y="12"/>
                  </a:moveTo>
                  <a:lnTo>
                    <a:pt x="428713" y="12"/>
                  </a:lnTo>
                  <a:lnTo>
                    <a:pt x="428713" y="420598"/>
                  </a:lnTo>
                  <a:lnTo>
                    <a:pt x="469188" y="420598"/>
                  </a:lnTo>
                  <a:lnTo>
                    <a:pt x="517893" y="417563"/>
                  </a:lnTo>
                  <a:lnTo>
                    <a:pt x="564781" y="408736"/>
                  </a:lnTo>
                  <a:lnTo>
                    <a:pt x="609498" y="394462"/>
                  </a:lnTo>
                  <a:lnTo>
                    <a:pt x="651687" y="375107"/>
                  </a:lnTo>
                  <a:lnTo>
                    <a:pt x="690981" y="351040"/>
                  </a:lnTo>
                  <a:lnTo>
                    <a:pt x="727024" y="322618"/>
                  </a:lnTo>
                  <a:lnTo>
                    <a:pt x="759434" y="290207"/>
                  </a:lnTo>
                  <a:lnTo>
                    <a:pt x="787844" y="254177"/>
                  </a:lnTo>
                  <a:lnTo>
                    <a:pt x="811923" y="214884"/>
                  </a:lnTo>
                  <a:lnTo>
                    <a:pt x="831278" y="172694"/>
                  </a:lnTo>
                  <a:lnTo>
                    <a:pt x="845553" y="127965"/>
                  </a:lnTo>
                  <a:lnTo>
                    <a:pt x="854379" y="81076"/>
                  </a:lnTo>
                  <a:lnTo>
                    <a:pt x="857402" y="32385"/>
                  </a:lnTo>
                  <a:lnTo>
                    <a:pt x="857402" y="12"/>
                  </a:lnTo>
                  <a:close/>
                </a:path>
              </a:pathLst>
            </a:custGeom>
            <a:solidFill>
              <a:srgbClr val="8FD1DA"/>
            </a:solidFill>
          </p:spPr>
          <p:txBody>
            <a:bodyPr wrap="square" lIns="0" tIns="0" rIns="0" bIns="0" rtlCol="0"/>
            <a:lstStyle/>
            <a:p>
              <a:endParaRPr/>
            </a:p>
          </p:txBody>
        </p:sp>
      </p:grpSp>
      <p:grpSp>
        <p:nvGrpSpPr>
          <p:cNvPr id="16" name="object 11">
            <a:extLst>
              <a:ext uri="{FF2B5EF4-FFF2-40B4-BE49-F238E27FC236}">
                <a16:creationId xmlns:a16="http://schemas.microsoft.com/office/drawing/2014/main" id="{982A4A1A-9BFA-5A13-404F-843CAF7D27EC}"/>
              </a:ext>
            </a:extLst>
          </p:cNvPr>
          <p:cNvGrpSpPr>
            <a:grpSpLocks noGrp="1" noUngrp="1" noRot="1" noMove="1" noResize="1"/>
          </p:cNvGrpSpPr>
          <p:nvPr userDrawn="1"/>
        </p:nvGrpSpPr>
        <p:grpSpPr>
          <a:xfrm>
            <a:off x="0" y="6309000"/>
            <a:ext cx="12193270" cy="549275"/>
            <a:chOff x="0" y="6309000"/>
            <a:chExt cx="12193270" cy="549275"/>
          </a:xfrm>
        </p:grpSpPr>
        <p:sp>
          <p:nvSpPr>
            <p:cNvPr id="17" name="object 12">
              <a:extLst>
                <a:ext uri="{FF2B5EF4-FFF2-40B4-BE49-F238E27FC236}">
                  <a16:creationId xmlns:a16="http://schemas.microsoft.com/office/drawing/2014/main" id="{62D2659D-797A-F8BF-25FF-7C0A2080660A}"/>
                </a:ext>
              </a:extLst>
            </p:cNvPr>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18" name="object 13">
              <a:extLst>
                <a:ext uri="{FF2B5EF4-FFF2-40B4-BE49-F238E27FC236}">
                  <a16:creationId xmlns:a16="http://schemas.microsoft.com/office/drawing/2014/main" id="{18B71FBA-598D-82DB-432B-A47E3702DD7B}"/>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sp>
        <p:nvSpPr>
          <p:cNvPr id="2" name="Slide Number Placeholder 3">
            <a:extLst>
              <a:ext uri="{FF2B5EF4-FFF2-40B4-BE49-F238E27FC236}">
                <a16:creationId xmlns:a16="http://schemas.microsoft.com/office/drawing/2014/main" id="{2A63BE7A-7B3F-5A24-94CB-20798C3CC010}"/>
              </a:ext>
            </a:extLst>
          </p:cNvPr>
          <p:cNvSpPr txBox="1">
            <a:spLocks/>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sp>
        <p:nvSpPr>
          <p:cNvPr id="19" name="TextBox 18">
            <a:extLst>
              <a:ext uri="{FF2B5EF4-FFF2-40B4-BE49-F238E27FC236}">
                <a16:creationId xmlns:a16="http://schemas.microsoft.com/office/drawing/2014/main" id="{516BF420-08FE-3ED6-CB3F-2160BCEA176B}"/>
              </a:ext>
            </a:extLst>
          </p:cNvPr>
          <p:cNvSpPr txBox="1"/>
          <p:nvPr userDrawn="1"/>
        </p:nvSpPr>
        <p:spPr>
          <a:xfrm>
            <a:off x="8220075" y="5705475"/>
            <a:ext cx="184731" cy="369332"/>
          </a:xfrm>
          <a:prstGeom prst="rect">
            <a:avLst/>
          </a:prstGeom>
          <a:noFill/>
        </p:spPr>
        <p:txBody>
          <a:bodyPr wrap="none" rtlCol="0">
            <a:spAutoFit/>
          </a:bodyPr>
          <a:lstStyle/>
          <a:p>
            <a:endParaRPr lang="en-US"/>
          </a:p>
        </p:txBody>
      </p:sp>
      <p:sp>
        <p:nvSpPr>
          <p:cNvPr id="20" name="object 3">
            <a:extLst>
              <a:ext uri="{FF2B5EF4-FFF2-40B4-BE49-F238E27FC236}">
                <a16:creationId xmlns:a16="http://schemas.microsoft.com/office/drawing/2014/main" id="{7891712C-628F-B777-9883-6E173D512913}"/>
              </a:ext>
            </a:extLst>
          </p:cNvPr>
          <p:cNvSpPr txBox="1">
            <a:spLocks noGrp="1"/>
          </p:cNvSpPr>
          <p:nvPr>
            <p:ph type="title" idx="4294967295" hasCustomPrompt="1"/>
          </p:nvPr>
        </p:nvSpPr>
        <p:spPr>
          <a:xfrm>
            <a:off x="4351700" y="1887867"/>
            <a:ext cx="4307840" cy="1358900"/>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ts val="5250"/>
              </a:lnSpc>
              <a:spcBef>
                <a:spcPts val="100"/>
              </a:spcBef>
              <a:spcAft>
                <a:spcPts val="0"/>
              </a:spcAft>
              <a:buClrTx/>
              <a:buSzTx/>
              <a:buFontTx/>
              <a:buNone/>
              <a:tabLst/>
              <a:defRPr/>
            </a:pPr>
            <a:r>
              <a:rPr kumimoji="0" lang="en-GB" sz="4500" b="1" i="0" u="none" strike="noStrike" kern="0" cap="none" spc="-1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Chapter</a:t>
            </a:r>
            <a:endParaRPr kumimoji="0" lang="en-GB" sz="4500" b="1" i="0" u="none" strike="noStrike" kern="0" cap="none" spc="0" normalizeH="0" baseline="0" noProof="0">
              <a:ln>
                <a:noFill/>
              </a:ln>
              <a:solidFill>
                <a:sysClr val="windowText" lastClr="000000"/>
              </a:solidFill>
              <a:effectLst/>
              <a:uLnTx/>
              <a:uFillTx/>
              <a:latin typeface="Arial" panose="020B0604020202020204" pitchFamily="34" charset="0"/>
              <a:ea typeface="+mj-ea"/>
              <a:cs typeface="Arial" panose="020B0604020202020204" pitchFamily="34" charset="0"/>
            </a:endParaRPr>
          </a:p>
          <a:p>
            <a:pPr marL="12700" marR="0" lvl="0" indent="0" defTabSz="914400" eaLnBrk="1" fontAlgn="auto" latinLnBrk="0" hangingPunct="1">
              <a:lnSpc>
                <a:spcPts val="5250"/>
              </a:lnSpc>
              <a:spcBef>
                <a:spcPts val="0"/>
              </a:spcBef>
              <a:spcAft>
                <a:spcPts val="0"/>
              </a:spcAft>
              <a:buClrTx/>
              <a:buSzTx/>
              <a:buFontTx/>
              <a:buNone/>
              <a:tabLst>
                <a:tab pos="1370330" algn="l"/>
                <a:tab pos="2092325" algn="l"/>
                <a:tab pos="2980690" algn="l"/>
              </a:tabLst>
              <a:defRPr/>
            </a:pPr>
            <a:r>
              <a:rPr kumimoji="0" lang="en-GB" sz="4500" b="1" i="0" u="none" strike="noStrike" kern="0" cap="none" spc="-1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Title</a:t>
            </a:r>
            <a:r>
              <a:rPr kumimoji="0" lang="en-GB" sz="4500" b="1" i="0" u="none" strike="noStrike" kern="0" cap="none" spc="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25" normalizeH="0" baseline="0" noProof="0">
                <a:ln>
                  <a:noFill/>
                </a:ln>
                <a:solidFill>
                  <a:srgbClr val="164C62"/>
                </a:solidFill>
                <a:effectLst/>
                <a:uLnTx/>
                <a:uFillTx/>
                <a:latin typeface="Arial" panose="020B0604020202020204" pitchFamily="34" charset="0"/>
                <a:ea typeface="+mj-ea"/>
                <a:cs typeface="Arial" panose="020B0604020202020204" pitchFamily="34" charset="0"/>
              </a:rPr>
              <a:t>to</a:t>
            </a:r>
            <a:r>
              <a:rPr kumimoji="0" lang="en-GB" sz="4500" b="1" i="0" u="none" strike="noStrike" kern="0" cap="none" spc="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25" normalizeH="0" baseline="0" noProof="0">
                <a:ln>
                  <a:noFill/>
                </a:ln>
                <a:solidFill>
                  <a:srgbClr val="164C62"/>
                </a:solidFill>
                <a:effectLst/>
                <a:uLnTx/>
                <a:uFillTx/>
                <a:latin typeface="Arial" panose="020B0604020202020204" pitchFamily="34" charset="0"/>
                <a:ea typeface="+mj-ea"/>
                <a:cs typeface="Arial" panose="020B0604020202020204" pitchFamily="34" charset="0"/>
              </a:rPr>
              <a:t>go</a:t>
            </a:r>
            <a:r>
              <a:rPr kumimoji="0" lang="en-GB" sz="4500" b="1" i="0" u="none" strike="noStrike" kern="0" cap="none" spc="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20" normalizeH="0" baseline="0" noProof="0">
                <a:ln>
                  <a:noFill/>
                </a:ln>
                <a:solidFill>
                  <a:srgbClr val="164C62"/>
                </a:solidFill>
                <a:effectLst/>
                <a:uLnTx/>
                <a:uFillTx/>
                <a:latin typeface="Arial" panose="020B0604020202020204" pitchFamily="34" charset="0"/>
                <a:ea typeface="+mj-ea"/>
                <a:cs typeface="Arial" panose="020B0604020202020204" pitchFamily="34" charset="0"/>
              </a:rPr>
              <a:t>here</a:t>
            </a:r>
            <a:endParaRPr kumimoji="0" lang="en-GB" sz="4500" b="1" i="0" u="none" strike="noStrike" kern="0" cap="none" spc="0" normalizeH="0" baseline="0" noProof="0">
              <a:ln>
                <a:noFill/>
              </a:ln>
              <a:solidFill>
                <a:sysClr val="windowText" lastClr="000000"/>
              </a:solidFill>
              <a:effectLst/>
              <a:uLnTx/>
              <a:uFillTx/>
              <a:latin typeface="Arial" panose="020B0604020202020204" pitchFamily="34" charset="0"/>
              <a:ea typeface="+mj-ea"/>
              <a:cs typeface="Arial" panose="020B0604020202020204" pitchFamily="34" charset="0"/>
            </a:endParaRPr>
          </a:p>
        </p:txBody>
      </p:sp>
      <p:sp>
        <p:nvSpPr>
          <p:cNvPr id="22" name="Text Placeholder 20">
            <a:extLst>
              <a:ext uri="{FF2B5EF4-FFF2-40B4-BE49-F238E27FC236}">
                <a16:creationId xmlns:a16="http://schemas.microsoft.com/office/drawing/2014/main" id="{F52EE17F-27D3-E4DF-53A6-0E9A35216958}"/>
              </a:ext>
            </a:extLst>
          </p:cNvPr>
          <p:cNvSpPr>
            <a:spLocks noGrp="1"/>
          </p:cNvSpPr>
          <p:nvPr>
            <p:ph type="body" sz="quarter" idx="11" hasCustomPrompt="1"/>
          </p:nvPr>
        </p:nvSpPr>
        <p:spPr>
          <a:xfrm>
            <a:off x="4267200" y="4001730"/>
            <a:ext cx="5814263" cy="721766"/>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cs typeface="Arial" panose="020B0604020202020204" pitchFamily="34" charset="0"/>
              </a:defRPr>
            </a:lvl2pPr>
            <a:lvl3pPr marL="12700" indent="0">
              <a:lnSpc>
                <a:spcPct val="100000"/>
              </a:lnSpc>
              <a:spcBef>
                <a:spcPts val="1540"/>
              </a:spcBef>
              <a:buNone/>
              <a:tabLst>
                <a:tab pos="278765" algn="l"/>
              </a:tabLst>
              <a:defRPr lang="en-GB" dirty="0" smtClean="0">
                <a:solidFill>
                  <a:srgbClr val="AE564A"/>
                </a:solidFill>
                <a:latin typeface="Arial" panose="020B0604020202020204" pitchFamily="34" charset="0"/>
                <a:cs typeface="Arial" panose="020B0604020202020204" pitchFamily="34" charset="0"/>
              </a:defRPr>
            </a:lvl3pPr>
          </a:lstStyle>
          <a:p>
            <a:pPr lvl="0"/>
            <a:r>
              <a:rPr lang="en-GB"/>
              <a:t>Click to edit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32E18CB1-1C2C-E6E6-82F9-2005C8EE47E9}"/>
              </a:ext>
            </a:extLst>
          </p:cNvPr>
          <p:cNvSpPr>
            <a:spLocks noGrp="1" noRot="1" noMove="1" noResize="1" noEditPoints="1" noAdjustHandles="1" noChangeArrowheads="1" noChangeShapeType="1"/>
          </p:cNvSpPr>
          <p:nvPr userDrawn="1"/>
        </p:nvSpPr>
        <p:spPr>
          <a:xfrm>
            <a:off x="0" y="0"/>
            <a:ext cx="12193270" cy="3655695"/>
          </a:xfrm>
          <a:custGeom>
            <a:avLst/>
            <a:gdLst/>
            <a:ahLst/>
            <a:cxnLst/>
            <a:rect l="l" t="t" r="r" b="b"/>
            <a:pathLst>
              <a:path w="12193270" h="3655695">
                <a:moveTo>
                  <a:pt x="0" y="3655580"/>
                </a:moveTo>
                <a:lnTo>
                  <a:pt x="12193193" y="3655580"/>
                </a:lnTo>
                <a:lnTo>
                  <a:pt x="12193193" y="0"/>
                </a:lnTo>
                <a:lnTo>
                  <a:pt x="0" y="0"/>
                </a:lnTo>
                <a:lnTo>
                  <a:pt x="0" y="3655580"/>
                </a:lnTo>
                <a:close/>
              </a:path>
            </a:pathLst>
          </a:custGeom>
          <a:solidFill>
            <a:srgbClr val="8FD1DA">
              <a:alpha val="69999"/>
            </a:srgbClr>
          </a:solidFill>
        </p:spPr>
        <p:txBody>
          <a:bodyPr wrap="square" lIns="0" tIns="0" rIns="0" bIns="0" rtlCol="0"/>
          <a:lstStyle/>
          <a:p>
            <a:endParaRPr/>
          </a:p>
        </p:txBody>
      </p:sp>
      <p:sp>
        <p:nvSpPr>
          <p:cNvPr id="7" name="object 2">
            <a:extLst>
              <a:ext uri="{FF2B5EF4-FFF2-40B4-BE49-F238E27FC236}">
                <a16:creationId xmlns:a16="http://schemas.microsoft.com/office/drawing/2014/main" id="{BEA11558-3333-9F9E-47BE-F25CE46BA76D}"/>
              </a:ext>
            </a:extLst>
          </p:cNvPr>
          <p:cNvSpPr>
            <a:spLocks noGrp="1" noRot="1" noMove="1" noResize="1" noEditPoints="1" noAdjustHandles="1" noChangeArrowheads="1" noChangeShapeType="1"/>
          </p:cNvSpPr>
          <p:nvPr userDrawn="1"/>
        </p:nvSpPr>
        <p:spPr>
          <a:xfrm>
            <a:off x="11418037" y="1609131"/>
            <a:ext cx="775335" cy="812800"/>
          </a:xfrm>
          <a:custGeom>
            <a:avLst/>
            <a:gdLst/>
            <a:ahLst/>
            <a:cxnLst/>
            <a:rect l="l" t="t" r="r" b="b"/>
            <a:pathLst>
              <a:path w="775334" h="812800">
                <a:moveTo>
                  <a:pt x="775157" y="0"/>
                </a:moveTo>
                <a:lnTo>
                  <a:pt x="0" y="0"/>
                </a:lnTo>
                <a:lnTo>
                  <a:pt x="0" y="76695"/>
                </a:lnTo>
                <a:lnTo>
                  <a:pt x="1564" y="125055"/>
                </a:lnTo>
                <a:lnTo>
                  <a:pt x="6193" y="172580"/>
                </a:lnTo>
                <a:lnTo>
                  <a:pt x="13789" y="219173"/>
                </a:lnTo>
                <a:lnTo>
                  <a:pt x="24256" y="264737"/>
                </a:lnTo>
                <a:lnTo>
                  <a:pt x="37496" y="309175"/>
                </a:lnTo>
                <a:lnTo>
                  <a:pt x="53414" y="352390"/>
                </a:lnTo>
                <a:lnTo>
                  <a:pt x="71911" y="394286"/>
                </a:lnTo>
                <a:lnTo>
                  <a:pt x="92891" y="434765"/>
                </a:lnTo>
                <a:lnTo>
                  <a:pt x="116256" y="473730"/>
                </a:lnTo>
                <a:lnTo>
                  <a:pt x="141912" y="511085"/>
                </a:lnTo>
                <a:lnTo>
                  <a:pt x="169759" y="546732"/>
                </a:lnTo>
                <a:lnTo>
                  <a:pt x="199701" y="580575"/>
                </a:lnTo>
                <a:lnTo>
                  <a:pt x="231642" y="612517"/>
                </a:lnTo>
                <a:lnTo>
                  <a:pt x="265485" y="642460"/>
                </a:lnTo>
                <a:lnTo>
                  <a:pt x="301132" y="670309"/>
                </a:lnTo>
                <a:lnTo>
                  <a:pt x="338486" y="695965"/>
                </a:lnTo>
                <a:lnTo>
                  <a:pt x="377452" y="719332"/>
                </a:lnTo>
                <a:lnTo>
                  <a:pt x="417931" y="740313"/>
                </a:lnTo>
                <a:lnTo>
                  <a:pt x="459827" y="758811"/>
                </a:lnTo>
                <a:lnTo>
                  <a:pt x="503043" y="774729"/>
                </a:lnTo>
                <a:lnTo>
                  <a:pt x="547482" y="787970"/>
                </a:lnTo>
                <a:lnTo>
                  <a:pt x="593048" y="798437"/>
                </a:lnTo>
                <a:lnTo>
                  <a:pt x="639643" y="806034"/>
                </a:lnTo>
                <a:lnTo>
                  <a:pt x="687170" y="810663"/>
                </a:lnTo>
                <a:lnTo>
                  <a:pt x="735533" y="812228"/>
                </a:lnTo>
                <a:lnTo>
                  <a:pt x="775157" y="812228"/>
                </a:lnTo>
                <a:lnTo>
                  <a:pt x="775157" y="0"/>
                </a:lnTo>
                <a:close/>
              </a:path>
            </a:pathLst>
          </a:custGeom>
          <a:solidFill>
            <a:srgbClr val="F37561"/>
          </a:solidFill>
        </p:spPr>
        <p:txBody>
          <a:bodyPr wrap="square" lIns="0" tIns="0" rIns="0" bIns="0" rtlCol="0"/>
          <a:lstStyle/>
          <a:p>
            <a:endParaRPr/>
          </a:p>
        </p:txBody>
      </p:sp>
      <p:grpSp>
        <p:nvGrpSpPr>
          <p:cNvPr id="8" name="object 3">
            <a:extLst>
              <a:ext uri="{FF2B5EF4-FFF2-40B4-BE49-F238E27FC236}">
                <a16:creationId xmlns:a16="http://schemas.microsoft.com/office/drawing/2014/main" id="{F98D0723-36BC-9232-FC0C-7B9F7DFACB3A}"/>
              </a:ext>
            </a:extLst>
          </p:cNvPr>
          <p:cNvGrpSpPr>
            <a:grpSpLocks noGrp="1" noUngrp="1" noRot="1" noMove="1" noResize="1"/>
          </p:cNvGrpSpPr>
          <p:nvPr userDrawn="1"/>
        </p:nvGrpSpPr>
        <p:grpSpPr>
          <a:xfrm>
            <a:off x="11418034" y="0"/>
            <a:ext cx="775335" cy="1593850"/>
            <a:chOff x="11418034" y="0"/>
            <a:chExt cx="775335" cy="1593850"/>
          </a:xfrm>
        </p:grpSpPr>
        <p:sp>
          <p:nvSpPr>
            <p:cNvPr id="9" name="object 4">
              <a:extLst>
                <a:ext uri="{FF2B5EF4-FFF2-40B4-BE49-F238E27FC236}">
                  <a16:creationId xmlns:a16="http://schemas.microsoft.com/office/drawing/2014/main" id="{4BA7D442-61F7-C753-2430-3DCAA421D1A9}"/>
                </a:ext>
              </a:extLst>
            </p:cNvPr>
            <p:cNvSpPr>
              <a:spLocks noGrp="1" noRot="1" noMove="1" noResize="1" noEditPoints="1" noAdjustHandles="1" noChangeArrowheads="1" noChangeShapeType="1"/>
            </p:cNvSpPr>
            <p:nvPr/>
          </p:nvSpPr>
          <p:spPr>
            <a:xfrm>
              <a:off x="11418036" y="0"/>
              <a:ext cx="775335" cy="796925"/>
            </a:xfrm>
            <a:custGeom>
              <a:avLst/>
              <a:gdLst/>
              <a:ahLst/>
              <a:cxnLst/>
              <a:rect l="l" t="t" r="r" b="b"/>
              <a:pathLst>
                <a:path w="775334" h="796925">
                  <a:moveTo>
                    <a:pt x="775157" y="0"/>
                  </a:moveTo>
                  <a:lnTo>
                    <a:pt x="0" y="0"/>
                  </a:lnTo>
                  <a:lnTo>
                    <a:pt x="0" y="61341"/>
                  </a:lnTo>
                  <a:lnTo>
                    <a:pt x="1564" y="109702"/>
                  </a:lnTo>
                  <a:lnTo>
                    <a:pt x="6193" y="157228"/>
                  </a:lnTo>
                  <a:lnTo>
                    <a:pt x="13789" y="203822"/>
                  </a:lnTo>
                  <a:lnTo>
                    <a:pt x="24256" y="249387"/>
                  </a:lnTo>
                  <a:lnTo>
                    <a:pt x="37496" y="293825"/>
                  </a:lnTo>
                  <a:lnTo>
                    <a:pt x="53414" y="337041"/>
                  </a:lnTo>
                  <a:lnTo>
                    <a:pt x="71911" y="378937"/>
                  </a:lnTo>
                  <a:lnTo>
                    <a:pt x="92891" y="419416"/>
                  </a:lnTo>
                  <a:lnTo>
                    <a:pt x="116256" y="458381"/>
                  </a:lnTo>
                  <a:lnTo>
                    <a:pt x="141912" y="495736"/>
                  </a:lnTo>
                  <a:lnTo>
                    <a:pt x="169759" y="531383"/>
                  </a:lnTo>
                  <a:lnTo>
                    <a:pt x="199701" y="565226"/>
                  </a:lnTo>
                  <a:lnTo>
                    <a:pt x="231642" y="597167"/>
                  </a:lnTo>
                  <a:lnTo>
                    <a:pt x="265485" y="627110"/>
                  </a:lnTo>
                  <a:lnTo>
                    <a:pt x="301132" y="654958"/>
                  </a:lnTo>
                  <a:lnTo>
                    <a:pt x="338486" y="680614"/>
                  </a:lnTo>
                  <a:lnTo>
                    <a:pt x="377452" y="703980"/>
                  </a:lnTo>
                  <a:lnTo>
                    <a:pt x="417931" y="724960"/>
                  </a:lnTo>
                  <a:lnTo>
                    <a:pt x="459827" y="743458"/>
                  </a:lnTo>
                  <a:lnTo>
                    <a:pt x="503043" y="759376"/>
                  </a:lnTo>
                  <a:lnTo>
                    <a:pt x="547482" y="772616"/>
                  </a:lnTo>
                  <a:lnTo>
                    <a:pt x="593048" y="783084"/>
                  </a:lnTo>
                  <a:lnTo>
                    <a:pt x="639643" y="790680"/>
                  </a:lnTo>
                  <a:lnTo>
                    <a:pt x="687170" y="795309"/>
                  </a:lnTo>
                  <a:lnTo>
                    <a:pt x="735533" y="796874"/>
                  </a:lnTo>
                  <a:lnTo>
                    <a:pt x="775157" y="796874"/>
                  </a:lnTo>
                  <a:lnTo>
                    <a:pt x="775157" y="0"/>
                  </a:lnTo>
                  <a:close/>
                </a:path>
              </a:pathLst>
            </a:custGeom>
            <a:solidFill>
              <a:srgbClr val="8FD1DA"/>
            </a:solidFill>
          </p:spPr>
          <p:txBody>
            <a:bodyPr wrap="square" lIns="0" tIns="0" rIns="0" bIns="0" rtlCol="0"/>
            <a:lstStyle/>
            <a:p>
              <a:endParaRPr/>
            </a:p>
          </p:txBody>
        </p:sp>
        <p:sp>
          <p:nvSpPr>
            <p:cNvPr id="10" name="object 5">
              <a:extLst>
                <a:ext uri="{FF2B5EF4-FFF2-40B4-BE49-F238E27FC236}">
                  <a16:creationId xmlns:a16="http://schemas.microsoft.com/office/drawing/2014/main" id="{E08373C0-5712-D000-469E-43ABAF7E7189}"/>
                </a:ext>
              </a:extLst>
            </p:cNvPr>
            <p:cNvSpPr>
              <a:spLocks noGrp="1" noRot="1" noMove="1" noResize="1" noEditPoints="1" noAdjustHandles="1" noChangeArrowheads="1" noChangeShapeType="1"/>
            </p:cNvSpPr>
            <p:nvPr/>
          </p:nvSpPr>
          <p:spPr>
            <a:xfrm>
              <a:off x="11418034" y="796871"/>
              <a:ext cx="775335" cy="796925"/>
            </a:xfrm>
            <a:custGeom>
              <a:avLst/>
              <a:gdLst/>
              <a:ahLst/>
              <a:cxnLst/>
              <a:rect l="l" t="t" r="r" b="b"/>
              <a:pathLst>
                <a:path w="775334" h="796925">
                  <a:moveTo>
                    <a:pt x="444474" y="0"/>
                  </a:moveTo>
                  <a:lnTo>
                    <a:pt x="367766" y="0"/>
                  </a:lnTo>
                  <a:lnTo>
                    <a:pt x="321634" y="2865"/>
                  </a:lnTo>
                  <a:lnTo>
                    <a:pt x="277213" y="11232"/>
                  </a:lnTo>
                  <a:lnTo>
                    <a:pt x="234845" y="24756"/>
                  </a:lnTo>
                  <a:lnTo>
                    <a:pt x="194878" y="43092"/>
                  </a:lnTo>
                  <a:lnTo>
                    <a:pt x="157653" y="65895"/>
                  </a:lnTo>
                  <a:lnTo>
                    <a:pt x="123518" y="92821"/>
                  </a:lnTo>
                  <a:lnTo>
                    <a:pt x="92816" y="123525"/>
                  </a:lnTo>
                  <a:lnTo>
                    <a:pt x="65891" y="157662"/>
                  </a:lnTo>
                  <a:lnTo>
                    <a:pt x="43089" y="194887"/>
                  </a:lnTo>
                  <a:lnTo>
                    <a:pt x="24754" y="234856"/>
                  </a:lnTo>
                  <a:lnTo>
                    <a:pt x="11231" y="277225"/>
                  </a:lnTo>
                  <a:lnTo>
                    <a:pt x="2865" y="321647"/>
                  </a:lnTo>
                  <a:lnTo>
                    <a:pt x="0" y="367779"/>
                  </a:lnTo>
                  <a:lnTo>
                    <a:pt x="0" y="429107"/>
                  </a:lnTo>
                  <a:lnTo>
                    <a:pt x="2865" y="475236"/>
                  </a:lnTo>
                  <a:lnTo>
                    <a:pt x="11231" y="519656"/>
                  </a:lnTo>
                  <a:lnTo>
                    <a:pt x="24754" y="562023"/>
                  </a:lnTo>
                  <a:lnTo>
                    <a:pt x="43089" y="601990"/>
                  </a:lnTo>
                  <a:lnTo>
                    <a:pt x="65891" y="639214"/>
                  </a:lnTo>
                  <a:lnTo>
                    <a:pt x="92816" y="673350"/>
                  </a:lnTo>
                  <a:lnTo>
                    <a:pt x="123518" y="704053"/>
                  </a:lnTo>
                  <a:lnTo>
                    <a:pt x="157653" y="730979"/>
                  </a:lnTo>
                  <a:lnTo>
                    <a:pt x="194878" y="753781"/>
                  </a:lnTo>
                  <a:lnTo>
                    <a:pt x="234845" y="772117"/>
                  </a:lnTo>
                  <a:lnTo>
                    <a:pt x="277213" y="785641"/>
                  </a:lnTo>
                  <a:lnTo>
                    <a:pt x="321634" y="794008"/>
                  </a:lnTo>
                  <a:lnTo>
                    <a:pt x="367766" y="796874"/>
                  </a:lnTo>
                  <a:lnTo>
                    <a:pt x="444474" y="796874"/>
                  </a:lnTo>
                  <a:lnTo>
                    <a:pt x="490606" y="794008"/>
                  </a:lnTo>
                  <a:lnTo>
                    <a:pt x="535028" y="785641"/>
                  </a:lnTo>
                  <a:lnTo>
                    <a:pt x="577396" y="772117"/>
                  </a:lnTo>
                  <a:lnTo>
                    <a:pt x="617366" y="753781"/>
                  </a:lnTo>
                  <a:lnTo>
                    <a:pt x="654591" y="730979"/>
                  </a:lnTo>
                  <a:lnTo>
                    <a:pt x="688728" y="704053"/>
                  </a:lnTo>
                  <a:lnTo>
                    <a:pt x="719432" y="673350"/>
                  </a:lnTo>
                  <a:lnTo>
                    <a:pt x="746357" y="639214"/>
                  </a:lnTo>
                  <a:lnTo>
                    <a:pt x="769161" y="601990"/>
                  </a:lnTo>
                  <a:lnTo>
                    <a:pt x="775159" y="588915"/>
                  </a:lnTo>
                  <a:lnTo>
                    <a:pt x="775159" y="207963"/>
                  </a:lnTo>
                  <a:lnTo>
                    <a:pt x="746357" y="157662"/>
                  </a:lnTo>
                  <a:lnTo>
                    <a:pt x="719432" y="123525"/>
                  </a:lnTo>
                  <a:lnTo>
                    <a:pt x="688728" y="92821"/>
                  </a:lnTo>
                  <a:lnTo>
                    <a:pt x="654591" y="65895"/>
                  </a:lnTo>
                  <a:lnTo>
                    <a:pt x="617366" y="43092"/>
                  </a:lnTo>
                  <a:lnTo>
                    <a:pt x="577396" y="24756"/>
                  </a:lnTo>
                  <a:lnTo>
                    <a:pt x="535028" y="11232"/>
                  </a:lnTo>
                  <a:lnTo>
                    <a:pt x="490606" y="2865"/>
                  </a:lnTo>
                  <a:lnTo>
                    <a:pt x="444474" y="0"/>
                  </a:lnTo>
                  <a:close/>
                </a:path>
              </a:pathLst>
            </a:custGeom>
            <a:solidFill>
              <a:srgbClr val="164C62"/>
            </a:solidFill>
          </p:spPr>
          <p:txBody>
            <a:bodyPr wrap="square" lIns="0" tIns="0" rIns="0" bIns="0" rtlCol="0"/>
            <a:lstStyle/>
            <a:p>
              <a:endParaRPr/>
            </a:p>
          </p:txBody>
        </p:sp>
      </p:grpSp>
      <p:grpSp>
        <p:nvGrpSpPr>
          <p:cNvPr id="11" name="object 6">
            <a:extLst>
              <a:ext uri="{FF2B5EF4-FFF2-40B4-BE49-F238E27FC236}">
                <a16:creationId xmlns:a16="http://schemas.microsoft.com/office/drawing/2014/main" id="{96E57062-A4EB-A272-5063-3EB28FA3F798}"/>
              </a:ext>
            </a:extLst>
          </p:cNvPr>
          <p:cNvGrpSpPr>
            <a:grpSpLocks noGrp="1" noUngrp="1" noRot="1" noMove="1" noResize="1"/>
          </p:cNvGrpSpPr>
          <p:nvPr userDrawn="1"/>
        </p:nvGrpSpPr>
        <p:grpSpPr>
          <a:xfrm>
            <a:off x="9795000" y="0"/>
            <a:ext cx="1626870" cy="2406015"/>
            <a:chOff x="9795000" y="0"/>
            <a:chExt cx="1626870" cy="2406015"/>
          </a:xfrm>
        </p:grpSpPr>
        <p:sp>
          <p:nvSpPr>
            <p:cNvPr id="12" name="object 7">
              <a:extLst>
                <a:ext uri="{FF2B5EF4-FFF2-40B4-BE49-F238E27FC236}">
                  <a16:creationId xmlns:a16="http://schemas.microsoft.com/office/drawing/2014/main" id="{5EE7F1B5-8EEC-3A75-2949-04F9960BD8ED}"/>
                </a:ext>
              </a:extLst>
            </p:cNvPr>
            <p:cNvSpPr>
              <a:spLocks noGrp="1" noRot="1" noMove="1" noResize="1" noEditPoints="1" noAdjustHandles="1" noChangeArrowheads="1" noChangeShapeType="1"/>
            </p:cNvSpPr>
            <p:nvPr/>
          </p:nvSpPr>
          <p:spPr>
            <a:xfrm>
              <a:off x="9800387" y="0"/>
              <a:ext cx="1621155" cy="796925"/>
            </a:xfrm>
            <a:custGeom>
              <a:avLst/>
              <a:gdLst/>
              <a:ahLst/>
              <a:cxnLst/>
              <a:rect l="l" t="t" r="r" b="b"/>
              <a:pathLst>
                <a:path w="1621154" h="796925">
                  <a:moveTo>
                    <a:pt x="1620862" y="735533"/>
                  </a:moveTo>
                  <a:lnTo>
                    <a:pt x="1619300" y="687171"/>
                  </a:lnTo>
                  <a:lnTo>
                    <a:pt x="1614678" y="639648"/>
                  </a:lnTo>
                  <a:lnTo>
                    <a:pt x="1607083" y="593051"/>
                  </a:lnTo>
                  <a:lnTo>
                    <a:pt x="1596605" y="547484"/>
                  </a:lnTo>
                  <a:lnTo>
                    <a:pt x="1583372" y="503047"/>
                  </a:lnTo>
                  <a:lnTo>
                    <a:pt x="1567446" y="459828"/>
                  </a:lnTo>
                  <a:lnTo>
                    <a:pt x="1548955" y="417931"/>
                  </a:lnTo>
                  <a:lnTo>
                    <a:pt x="1527975" y="377456"/>
                  </a:lnTo>
                  <a:lnTo>
                    <a:pt x="1504607" y="338493"/>
                  </a:lnTo>
                  <a:lnTo>
                    <a:pt x="1478953" y="301142"/>
                  </a:lnTo>
                  <a:lnTo>
                    <a:pt x="1451102" y="265493"/>
                  </a:lnTo>
                  <a:lnTo>
                    <a:pt x="1421155" y="231648"/>
                  </a:lnTo>
                  <a:lnTo>
                    <a:pt x="1389214" y="199707"/>
                  </a:lnTo>
                  <a:lnTo>
                    <a:pt x="1355369" y="169760"/>
                  </a:lnTo>
                  <a:lnTo>
                    <a:pt x="1319720" y="141922"/>
                  </a:lnTo>
                  <a:lnTo>
                    <a:pt x="1282369" y="116268"/>
                  </a:lnTo>
                  <a:lnTo>
                    <a:pt x="1243406" y="92900"/>
                  </a:lnTo>
                  <a:lnTo>
                    <a:pt x="1202931" y="71920"/>
                  </a:lnTo>
                  <a:lnTo>
                    <a:pt x="1161034" y="53416"/>
                  </a:lnTo>
                  <a:lnTo>
                    <a:pt x="1117815" y="37503"/>
                  </a:lnTo>
                  <a:lnTo>
                    <a:pt x="1073378" y="24257"/>
                  </a:lnTo>
                  <a:lnTo>
                    <a:pt x="1027811" y="13792"/>
                  </a:lnTo>
                  <a:lnTo>
                    <a:pt x="981214" y="6197"/>
                  </a:lnTo>
                  <a:lnTo>
                    <a:pt x="933691" y="1574"/>
                  </a:lnTo>
                  <a:lnTo>
                    <a:pt x="885329" y="0"/>
                  </a:lnTo>
                  <a:lnTo>
                    <a:pt x="812241" y="0"/>
                  </a:lnTo>
                  <a:lnTo>
                    <a:pt x="808634" y="0"/>
                  </a:lnTo>
                  <a:lnTo>
                    <a:pt x="0" y="0"/>
                  </a:lnTo>
                  <a:lnTo>
                    <a:pt x="0" y="61341"/>
                  </a:lnTo>
                  <a:lnTo>
                    <a:pt x="1562" y="109702"/>
                  </a:lnTo>
                  <a:lnTo>
                    <a:pt x="6184" y="157238"/>
                  </a:lnTo>
                  <a:lnTo>
                    <a:pt x="13779" y="203822"/>
                  </a:lnTo>
                  <a:lnTo>
                    <a:pt x="24257" y="249389"/>
                  </a:lnTo>
                  <a:lnTo>
                    <a:pt x="37490" y="293827"/>
                  </a:lnTo>
                  <a:lnTo>
                    <a:pt x="53416" y="337045"/>
                  </a:lnTo>
                  <a:lnTo>
                    <a:pt x="71907" y="378942"/>
                  </a:lnTo>
                  <a:lnTo>
                    <a:pt x="92887" y="419417"/>
                  </a:lnTo>
                  <a:lnTo>
                    <a:pt x="116255" y="458393"/>
                  </a:lnTo>
                  <a:lnTo>
                    <a:pt x="141909" y="495744"/>
                  </a:lnTo>
                  <a:lnTo>
                    <a:pt x="169760" y="531393"/>
                  </a:lnTo>
                  <a:lnTo>
                    <a:pt x="199694" y="565238"/>
                  </a:lnTo>
                  <a:lnTo>
                    <a:pt x="231635" y="597179"/>
                  </a:lnTo>
                  <a:lnTo>
                    <a:pt x="265480" y="627113"/>
                  </a:lnTo>
                  <a:lnTo>
                    <a:pt x="301129" y="654964"/>
                  </a:lnTo>
                  <a:lnTo>
                    <a:pt x="338480" y="680618"/>
                  </a:lnTo>
                  <a:lnTo>
                    <a:pt x="377444" y="703986"/>
                  </a:lnTo>
                  <a:lnTo>
                    <a:pt x="417931" y="724966"/>
                  </a:lnTo>
                  <a:lnTo>
                    <a:pt x="459828" y="743470"/>
                  </a:lnTo>
                  <a:lnTo>
                    <a:pt x="503034" y="759383"/>
                  </a:lnTo>
                  <a:lnTo>
                    <a:pt x="547484" y="772617"/>
                  </a:lnTo>
                  <a:lnTo>
                    <a:pt x="593039" y="783094"/>
                  </a:lnTo>
                  <a:lnTo>
                    <a:pt x="639635" y="790689"/>
                  </a:lnTo>
                  <a:lnTo>
                    <a:pt x="687171" y="795312"/>
                  </a:lnTo>
                  <a:lnTo>
                    <a:pt x="735533" y="796874"/>
                  </a:lnTo>
                  <a:lnTo>
                    <a:pt x="808634" y="796874"/>
                  </a:lnTo>
                  <a:lnTo>
                    <a:pt x="812241" y="796874"/>
                  </a:lnTo>
                  <a:lnTo>
                    <a:pt x="1620862" y="796874"/>
                  </a:lnTo>
                  <a:lnTo>
                    <a:pt x="1620862" y="735533"/>
                  </a:lnTo>
                  <a:close/>
                </a:path>
              </a:pathLst>
            </a:custGeom>
            <a:solidFill>
              <a:srgbClr val="F37561"/>
            </a:solidFill>
          </p:spPr>
          <p:txBody>
            <a:bodyPr wrap="square" lIns="0" tIns="0" rIns="0" bIns="0" rtlCol="0"/>
            <a:lstStyle/>
            <a:p>
              <a:endParaRPr/>
            </a:p>
          </p:txBody>
        </p:sp>
        <p:sp>
          <p:nvSpPr>
            <p:cNvPr id="13" name="object 8">
              <a:extLst>
                <a:ext uri="{FF2B5EF4-FFF2-40B4-BE49-F238E27FC236}">
                  <a16:creationId xmlns:a16="http://schemas.microsoft.com/office/drawing/2014/main" id="{B2813F56-4491-427D-42C5-F4099DEF83B4}"/>
                </a:ext>
              </a:extLst>
            </p:cNvPr>
            <p:cNvSpPr>
              <a:spLocks noGrp="1" noRot="1" noMove="1" noResize="1" noEditPoints="1" noAdjustHandles="1" noChangeArrowheads="1" noChangeShapeType="1"/>
            </p:cNvSpPr>
            <p:nvPr/>
          </p:nvSpPr>
          <p:spPr>
            <a:xfrm>
              <a:off x="9798596" y="831011"/>
              <a:ext cx="1621155" cy="796925"/>
            </a:xfrm>
            <a:custGeom>
              <a:avLst/>
              <a:gdLst/>
              <a:ahLst/>
              <a:cxnLst/>
              <a:rect l="l" t="t" r="r" b="b"/>
              <a:pathLst>
                <a:path w="1621154" h="796925">
                  <a:moveTo>
                    <a:pt x="1620862" y="735533"/>
                  </a:moveTo>
                  <a:lnTo>
                    <a:pt x="1619300" y="687171"/>
                  </a:lnTo>
                  <a:lnTo>
                    <a:pt x="1614678" y="639635"/>
                  </a:lnTo>
                  <a:lnTo>
                    <a:pt x="1607083" y="593051"/>
                  </a:lnTo>
                  <a:lnTo>
                    <a:pt x="1596605" y="547484"/>
                  </a:lnTo>
                  <a:lnTo>
                    <a:pt x="1583372" y="503047"/>
                  </a:lnTo>
                  <a:lnTo>
                    <a:pt x="1567446" y="459828"/>
                  </a:lnTo>
                  <a:lnTo>
                    <a:pt x="1548955" y="417931"/>
                  </a:lnTo>
                  <a:lnTo>
                    <a:pt x="1527975" y="377444"/>
                  </a:lnTo>
                  <a:lnTo>
                    <a:pt x="1504607" y="338480"/>
                  </a:lnTo>
                  <a:lnTo>
                    <a:pt x="1478953" y="301129"/>
                  </a:lnTo>
                  <a:lnTo>
                    <a:pt x="1451102" y="265480"/>
                  </a:lnTo>
                  <a:lnTo>
                    <a:pt x="1421155" y="231635"/>
                  </a:lnTo>
                  <a:lnTo>
                    <a:pt x="1389214" y="199694"/>
                  </a:lnTo>
                  <a:lnTo>
                    <a:pt x="1355369" y="169760"/>
                  </a:lnTo>
                  <a:lnTo>
                    <a:pt x="1319720" y="141909"/>
                  </a:lnTo>
                  <a:lnTo>
                    <a:pt x="1282369" y="116255"/>
                  </a:lnTo>
                  <a:lnTo>
                    <a:pt x="1243406" y="92887"/>
                  </a:lnTo>
                  <a:lnTo>
                    <a:pt x="1202931" y="71907"/>
                  </a:lnTo>
                  <a:lnTo>
                    <a:pt x="1161034" y="53416"/>
                  </a:lnTo>
                  <a:lnTo>
                    <a:pt x="1117815" y="37490"/>
                  </a:lnTo>
                  <a:lnTo>
                    <a:pt x="1073378" y="24257"/>
                  </a:lnTo>
                  <a:lnTo>
                    <a:pt x="1027811" y="13792"/>
                  </a:lnTo>
                  <a:lnTo>
                    <a:pt x="981214" y="6184"/>
                  </a:lnTo>
                  <a:lnTo>
                    <a:pt x="933691" y="1562"/>
                  </a:lnTo>
                  <a:lnTo>
                    <a:pt x="885329" y="0"/>
                  </a:lnTo>
                  <a:lnTo>
                    <a:pt x="812241" y="0"/>
                  </a:lnTo>
                  <a:lnTo>
                    <a:pt x="808634" y="0"/>
                  </a:lnTo>
                  <a:lnTo>
                    <a:pt x="0" y="0"/>
                  </a:lnTo>
                  <a:lnTo>
                    <a:pt x="0" y="61341"/>
                  </a:lnTo>
                  <a:lnTo>
                    <a:pt x="1562" y="109702"/>
                  </a:lnTo>
                  <a:lnTo>
                    <a:pt x="6184" y="157226"/>
                  </a:lnTo>
                  <a:lnTo>
                    <a:pt x="13779" y="203822"/>
                  </a:lnTo>
                  <a:lnTo>
                    <a:pt x="24257" y="249389"/>
                  </a:lnTo>
                  <a:lnTo>
                    <a:pt x="37490" y="293827"/>
                  </a:lnTo>
                  <a:lnTo>
                    <a:pt x="53416" y="337045"/>
                  </a:lnTo>
                  <a:lnTo>
                    <a:pt x="71907" y="378929"/>
                  </a:lnTo>
                  <a:lnTo>
                    <a:pt x="92887" y="419417"/>
                  </a:lnTo>
                  <a:lnTo>
                    <a:pt x="116255" y="458381"/>
                  </a:lnTo>
                  <a:lnTo>
                    <a:pt x="141909" y="495731"/>
                  </a:lnTo>
                  <a:lnTo>
                    <a:pt x="169760" y="531380"/>
                  </a:lnTo>
                  <a:lnTo>
                    <a:pt x="199694" y="565226"/>
                  </a:lnTo>
                  <a:lnTo>
                    <a:pt x="231635" y="597166"/>
                  </a:lnTo>
                  <a:lnTo>
                    <a:pt x="265480" y="627113"/>
                  </a:lnTo>
                  <a:lnTo>
                    <a:pt x="301129" y="654951"/>
                  </a:lnTo>
                  <a:lnTo>
                    <a:pt x="338480" y="680605"/>
                  </a:lnTo>
                  <a:lnTo>
                    <a:pt x="377444" y="703973"/>
                  </a:lnTo>
                  <a:lnTo>
                    <a:pt x="417931" y="724954"/>
                  </a:lnTo>
                  <a:lnTo>
                    <a:pt x="459828" y="743458"/>
                  </a:lnTo>
                  <a:lnTo>
                    <a:pt x="503034" y="759371"/>
                  </a:lnTo>
                  <a:lnTo>
                    <a:pt x="547484" y="772617"/>
                  </a:lnTo>
                  <a:lnTo>
                    <a:pt x="593039" y="783082"/>
                  </a:lnTo>
                  <a:lnTo>
                    <a:pt x="639635" y="790676"/>
                  </a:lnTo>
                  <a:lnTo>
                    <a:pt x="687171" y="795312"/>
                  </a:lnTo>
                  <a:lnTo>
                    <a:pt x="735533" y="796874"/>
                  </a:lnTo>
                  <a:lnTo>
                    <a:pt x="808634" y="796874"/>
                  </a:lnTo>
                  <a:lnTo>
                    <a:pt x="812241" y="796874"/>
                  </a:lnTo>
                  <a:lnTo>
                    <a:pt x="1620862" y="796874"/>
                  </a:lnTo>
                  <a:lnTo>
                    <a:pt x="1620862" y="735533"/>
                  </a:lnTo>
                  <a:close/>
                </a:path>
              </a:pathLst>
            </a:custGeom>
            <a:solidFill>
              <a:srgbClr val="164C62"/>
            </a:solidFill>
          </p:spPr>
          <p:txBody>
            <a:bodyPr wrap="square" lIns="0" tIns="0" rIns="0" bIns="0" rtlCol="0"/>
            <a:lstStyle/>
            <a:p>
              <a:endParaRPr/>
            </a:p>
          </p:txBody>
        </p:sp>
        <p:sp>
          <p:nvSpPr>
            <p:cNvPr id="14" name="object 9">
              <a:extLst>
                <a:ext uri="{FF2B5EF4-FFF2-40B4-BE49-F238E27FC236}">
                  <a16:creationId xmlns:a16="http://schemas.microsoft.com/office/drawing/2014/main" id="{22444908-37B8-447D-AAED-7E4D41B4F987}"/>
                </a:ext>
              </a:extLst>
            </p:cNvPr>
            <p:cNvSpPr>
              <a:spLocks noGrp="1" noRot="1" noMove="1" noResize="1" noEditPoints="1" noAdjustHandles="1" noChangeArrowheads="1" noChangeShapeType="1"/>
            </p:cNvSpPr>
            <p:nvPr/>
          </p:nvSpPr>
          <p:spPr>
            <a:xfrm>
              <a:off x="9794989" y="1609127"/>
              <a:ext cx="1624965" cy="796925"/>
            </a:xfrm>
            <a:custGeom>
              <a:avLst/>
              <a:gdLst/>
              <a:ahLst/>
              <a:cxnLst/>
              <a:rect l="l" t="t" r="r" b="b"/>
              <a:pathLst>
                <a:path w="1624965" h="796925">
                  <a:moveTo>
                    <a:pt x="812241" y="0"/>
                  </a:moveTo>
                  <a:lnTo>
                    <a:pt x="0" y="0"/>
                  </a:lnTo>
                  <a:lnTo>
                    <a:pt x="0" y="61341"/>
                  </a:lnTo>
                  <a:lnTo>
                    <a:pt x="1574" y="109702"/>
                  </a:lnTo>
                  <a:lnTo>
                    <a:pt x="6197" y="157226"/>
                  </a:lnTo>
                  <a:lnTo>
                    <a:pt x="13792" y="203822"/>
                  </a:lnTo>
                  <a:lnTo>
                    <a:pt x="24257" y="249389"/>
                  </a:lnTo>
                  <a:lnTo>
                    <a:pt x="37503" y="293827"/>
                  </a:lnTo>
                  <a:lnTo>
                    <a:pt x="53416" y="337045"/>
                  </a:lnTo>
                  <a:lnTo>
                    <a:pt x="71920" y="378942"/>
                  </a:lnTo>
                  <a:lnTo>
                    <a:pt x="92900" y="419417"/>
                  </a:lnTo>
                  <a:lnTo>
                    <a:pt x="116255" y="458381"/>
                  </a:lnTo>
                  <a:lnTo>
                    <a:pt x="141922" y="495731"/>
                  </a:lnTo>
                  <a:lnTo>
                    <a:pt x="169760" y="531380"/>
                  </a:lnTo>
                  <a:lnTo>
                    <a:pt x="199707" y="565226"/>
                  </a:lnTo>
                  <a:lnTo>
                    <a:pt x="231648" y="597166"/>
                  </a:lnTo>
                  <a:lnTo>
                    <a:pt x="265493" y="627113"/>
                  </a:lnTo>
                  <a:lnTo>
                    <a:pt x="301142" y="654951"/>
                  </a:lnTo>
                  <a:lnTo>
                    <a:pt x="338493" y="680605"/>
                  </a:lnTo>
                  <a:lnTo>
                    <a:pt x="377456" y="703973"/>
                  </a:lnTo>
                  <a:lnTo>
                    <a:pt x="417931" y="724954"/>
                  </a:lnTo>
                  <a:lnTo>
                    <a:pt x="459828" y="743445"/>
                  </a:lnTo>
                  <a:lnTo>
                    <a:pt x="503047" y="759371"/>
                  </a:lnTo>
                  <a:lnTo>
                    <a:pt x="547484" y="772604"/>
                  </a:lnTo>
                  <a:lnTo>
                    <a:pt x="593051" y="783082"/>
                  </a:lnTo>
                  <a:lnTo>
                    <a:pt x="639648" y="790676"/>
                  </a:lnTo>
                  <a:lnTo>
                    <a:pt x="687171" y="795299"/>
                  </a:lnTo>
                  <a:lnTo>
                    <a:pt x="735533" y="796861"/>
                  </a:lnTo>
                  <a:lnTo>
                    <a:pt x="812241" y="796861"/>
                  </a:lnTo>
                  <a:lnTo>
                    <a:pt x="812241" y="0"/>
                  </a:lnTo>
                  <a:close/>
                </a:path>
                <a:path w="1624965" h="796925">
                  <a:moveTo>
                    <a:pt x="1624495" y="0"/>
                  </a:moveTo>
                  <a:lnTo>
                    <a:pt x="812266" y="0"/>
                  </a:lnTo>
                  <a:lnTo>
                    <a:pt x="812266" y="796861"/>
                  </a:lnTo>
                  <a:lnTo>
                    <a:pt x="888961" y="796861"/>
                  </a:lnTo>
                  <a:lnTo>
                    <a:pt x="937323" y="795299"/>
                  </a:lnTo>
                  <a:lnTo>
                    <a:pt x="984846" y="790676"/>
                  </a:lnTo>
                  <a:lnTo>
                    <a:pt x="1031443" y="783082"/>
                  </a:lnTo>
                  <a:lnTo>
                    <a:pt x="1076998" y="772617"/>
                  </a:lnTo>
                  <a:lnTo>
                    <a:pt x="1121448" y="759371"/>
                  </a:lnTo>
                  <a:lnTo>
                    <a:pt x="1164653" y="743458"/>
                  </a:lnTo>
                  <a:lnTo>
                    <a:pt x="1206550" y="724954"/>
                  </a:lnTo>
                  <a:lnTo>
                    <a:pt x="1247038" y="703973"/>
                  </a:lnTo>
                  <a:lnTo>
                    <a:pt x="1286002" y="680605"/>
                  </a:lnTo>
                  <a:lnTo>
                    <a:pt x="1323352" y="654951"/>
                  </a:lnTo>
                  <a:lnTo>
                    <a:pt x="1359001" y="627113"/>
                  </a:lnTo>
                  <a:lnTo>
                    <a:pt x="1392847" y="597166"/>
                  </a:lnTo>
                  <a:lnTo>
                    <a:pt x="1424787" y="565226"/>
                  </a:lnTo>
                  <a:lnTo>
                    <a:pt x="1454734" y="531380"/>
                  </a:lnTo>
                  <a:lnTo>
                    <a:pt x="1482572" y="495731"/>
                  </a:lnTo>
                  <a:lnTo>
                    <a:pt x="1508226" y="458381"/>
                  </a:lnTo>
                  <a:lnTo>
                    <a:pt x="1531594" y="419417"/>
                  </a:lnTo>
                  <a:lnTo>
                    <a:pt x="1552575" y="378942"/>
                  </a:lnTo>
                  <a:lnTo>
                    <a:pt x="1571078" y="337045"/>
                  </a:lnTo>
                  <a:lnTo>
                    <a:pt x="1586992" y="293827"/>
                  </a:lnTo>
                  <a:lnTo>
                    <a:pt x="1600238" y="249389"/>
                  </a:lnTo>
                  <a:lnTo>
                    <a:pt x="1610702" y="203822"/>
                  </a:lnTo>
                  <a:lnTo>
                    <a:pt x="1618297" y="157226"/>
                  </a:lnTo>
                  <a:lnTo>
                    <a:pt x="1622933" y="109702"/>
                  </a:lnTo>
                  <a:lnTo>
                    <a:pt x="1624495" y="61328"/>
                  </a:lnTo>
                  <a:lnTo>
                    <a:pt x="1624495" y="0"/>
                  </a:lnTo>
                  <a:close/>
                </a:path>
              </a:pathLst>
            </a:custGeom>
            <a:solidFill>
              <a:srgbClr val="8FD1DA"/>
            </a:solidFill>
          </p:spPr>
          <p:txBody>
            <a:bodyPr wrap="square" lIns="0" tIns="0" rIns="0" bIns="0" rtlCol="0"/>
            <a:lstStyle/>
            <a:p>
              <a:endParaRPr/>
            </a:p>
          </p:txBody>
        </p:sp>
      </p:grpSp>
      <p:sp>
        <p:nvSpPr>
          <p:cNvPr id="2" name="Slide Number Placeholder 3">
            <a:extLst>
              <a:ext uri="{FF2B5EF4-FFF2-40B4-BE49-F238E27FC236}">
                <a16:creationId xmlns:a16="http://schemas.microsoft.com/office/drawing/2014/main" id="{A29E32C2-4FEF-9499-23D4-A7D621740775}"/>
              </a:ext>
            </a:extLst>
          </p:cNvPr>
          <p:cNvSpPr txBox="1">
            <a:spLocks noGrp="1" noRot="1" noMove="1" noResize="1" noEditPoints="1" noAdjustHandles="1" noChangeArrowheads="1" noChangeShapeType="1"/>
          </p:cNvSpPr>
          <p:nvPr userDrawn="1"/>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a:t>
            </a:fld>
            <a:endParaRPr lang="en-GB" sz="1400"/>
          </a:p>
        </p:txBody>
      </p:sp>
      <p:pic>
        <p:nvPicPr>
          <p:cNvPr id="3" name="Picture 2" descr="Sheffield City Council logo">
            <a:extLst>
              <a:ext uri="{FF2B5EF4-FFF2-40B4-BE49-F238E27FC236}">
                <a16:creationId xmlns:a16="http://schemas.microsoft.com/office/drawing/2014/main" id="{637E1B99-0F26-1372-5249-E9B835424B1C}"/>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
        <p:nvSpPr>
          <p:cNvPr id="4" name="Text Placeholder 2">
            <a:extLst>
              <a:ext uri="{FF2B5EF4-FFF2-40B4-BE49-F238E27FC236}">
                <a16:creationId xmlns:a16="http://schemas.microsoft.com/office/drawing/2014/main" id="{5BFF9096-08DB-6334-28E6-6266DFFCBEA6}"/>
              </a:ext>
            </a:extLst>
          </p:cNvPr>
          <p:cNvSpPr>
            <a:spLocks noGrp="1"/>
          </p:cNvSpPr>
          <p:nvPr>
            <p:ph type="body" sz="quarter" idx="10" hasCustomPrompt="1"/>
          </p:nvPr>
        </p:nvSpPr>
        <p:spPr>
          <a:xfrm>
            <a:off x="619125" y="4423391"/>
            <a:ext cx="5943600" cy="762000"/>
          </a:xfrm>
          <a:prstGeom prst="rect">
            <a:avLst/>
          </a:prstGeom>
        </p:spPr>
        <p:txBody>
          <a:bodyPr/>
          <a:lstStyle>
            <a:lvl1pPr>
              <a:defRPr sz="4500" b="1">
                <a:solidFill>
                  <a:srgbClr val="B45244"/>
                </a:solidFill>
                <a:latin typeface="Arial" panose="020B0604020202020204" pitchFamily="34" charset="0"/>
                <a:cs typeface="Arial" panose="020B0604020202020204" pitchFamily="34" charset="0"/>
              </a:defRPr>
            </a:lvl1pPr>
          </a:lstStyle>
          <a:p>
            <a:pPr lvl="0"/>
            <a:r>
              <a:rPr kumimoji="0" lang="en-GB" sz="4500" b="1" i="0" u="none" strike="noStrike" kern="0" cap="none" spc="-25" normalizeH="0" baseline="0" noProof="0">
                <a:ln>
                  <a:noFill/>
                </a:ln>
                <a:solidFill>
                  <a:srgbClr val="AE564A"/>
                </a:solidFill>
                <a:effectLst/>
                <a:uLnTx/>
                <a:uFillTx/>
                <a:latin typeface="Arial" panose="020B0604020202020204" pitchFamily="34" charset="0"/>
                <a:ea typeface="+mj-ea"/>
                <a:cs typeface="Arial" panose="020B0604020202020204" pitchFamily="34" charset="0"/>
              </a:rPr>
              <a:t>Any</a:t>
            </a:r>
            <a:r>
              <a:rPr kumimoji="0" lang="en-GB" sz="4500" b="1" i="0" u="none" strike="noStrike" kern="0" cap="none" spc="0" normalizeH="0" baseline="0" noProof="0">
                <a:ln>
                  <a:noFill/>
                </a:ln>
                <a:solidFill>
                  <a:srgbClr val="AE564A"/>
                </a:solidFill>
                <a:effectLst/>
                <a:uLnTx/>
                <a:uFillTx/>
                <a:latin typeface="Arial" panose="020B0604020202020204" pitchFamily="34" charset="0"/>
                <a:ea typeface="+mj-ea"/>
                <a:cs typeface="Arial" panose="020B0604020202020204" pitchFamily="34" charset="0"/>
              </a:rPr>
              <a:t> </a:t>
            </a:r>
            <a:r>
              <a:rPr kumimoji="0" lang="en-GB" sz="4500" b="1" i="0" u="none" strike="noStrike" kern="0" cap="none" spc="-10" normalizeH="0" baseline="0" noProof="0">
                <a:ln>
                  <a:noFill/>
                </a:ln>
                <a:solidFill>
                  <a:srgbClr val="AE564A"/>
                </a:solidFill>
                <a:effectLst/>
                <a:uLnTx/>
                <a:uFillTx/>
                <a:latin typeface="Arial" panose="020B0604020202020204" pitchFamily="34" charset="0"/>
                <a:ea typeface="+mj-ea"/>
                <a:cs typeface="Arial" panose="020B0604020202020204" pitchFamily="34" charset="0"/>
              </a:rPr>
              <a:t>questions?</a:t>
            </a:r>
            <a:r>
              <a:rPr lang="en-GB"/>
              <a:t> </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0ACA41F-D139-A73D-4175-F2AB494D2A0A}"/>
              </a:ext>
            </a:extLst>
          </p:cNvPr>
          <p:cNvSpPr txBox="1"/>
          <p:nvPr userDrawn="1"/>
        </p:nvSpPr>
        <p:spPr>
          <a:xfrm>
            <a:off x="1661652" y="4572000"/>
            <a:ext cx="184731" cy="369332"/>
          </a:xfrm>
          <a:prstGeom prst="rect">
            <a:avLst/>
          </a:prstGeom>
          <a:noFill/>
        </p:spPr>
        <p:txBody>
          <a:bodyPr wrap="none" rtlCol="0">
            <a:spAutoFit/>
          </a:body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8" r:id="rId2"/>
    <p:sldLayoutId id="2147483663" r:id="rId3"/>
    <p:sldLayoutId id="2147483666" r:id="rId4"/>
    <p:sldLayoutId id="2147483667" r:id="rId5"/>
    <p:sldLayoutId id="2147483662" r:id="rId6"/>
    <p:sldLayoutId id="2147483665" r:id="rId7"/>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svg"/><Relationship Id="rId7" Type="http://schemas.openxmlformats.org/officeDocument/2006/relationships/diagramQuickStyle" Target="../diagrams/quickStyle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sv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3.jpeg"/><Relationship Id="rId7" Type="http://schemas.openxmlformats.org/officeDocument/2006/relationships/image" Target="../media/image12.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mailto:duncan.gillespie@sheffield.ac.uk" TargetMode="External"/><Relationship Id="rId5" Type="http://schemas.openxmlformats.org/officeDocument/2006/relationships/hyperlink" Target="mailto:ben.Arnold@sheffield.gov.uk" TargetMode="External"/><Relationship Id="rId4" Type="http://schemas.openxmlformats.org/officeDocument/2006/relationships/hyperlink" Target="https://sarg-sheffield.ac.uk/projects/evaluating-sheffield-city-councils-smoking-cessation-incentive-scheme-for-priority-group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857998" y="0"/>
            <a:ext cx="1747520" cy="859155"/>
          </a:xfrm>
          <a:custGeom>
            <a:avLst/>
            <a:gdLst/>
            <a:ahLst/>
            <a:cxnLst/>
            <a:rect l="l" t="t" r="r" b="b"/>
            <a:pathLst>
              <a:path w="1747520" h="859155">
                <a:moveTo>
                  <a:pt x="1747240" y="792873"/>
                </a:moveTo>
                <a:lnTo>
                  <a:pt x="1745792" y="744575"/>
                </a:lnTo>
                <a:lnTo>
                  <a:pt x="1741500" y="697039"/>
                </a:lnTo>
                <a:lnTo>
                  <a:pt x="1734464" y="650354"/>
                </a:lnTo>
                <a:lnTo>
                  <a:pt x="1724748" y="604608"/>
                </a:lnTo>
                <a:lnTo>
                  <a:pt x="1712442" y="559866"/>
                </a:lnTo>
                <a:lnTo>
                  <a:pt x="1697634" y="516216"/>
                </a:lnTo>
                <a:lnTo>
                  <a:pt x="1680400" y="473760"/>
                </a:lnTo>
                <a:lnTo>
                  <a:pt x="1660817" y="432549"/>
                </a:lnTo>
                <a:lnTo>
                  <a:pt x="1638985" y="392696"/>
                </a:lnTo>
                <a:lnTo>
                  <a:pt x="1614970" y="354279"/>
                </a:lnTo>
                <a:lnTo>
                  <a:pt x="1588871" y="317360"/>
                </a:lnTo>
                <a:lnTo>
                  <a:pt x="1560766" y="282041"/>
                </a:lnTo>
                <a:lnTo>
                  <a:pt x="1530718" y="248399"/>
                </a:lnTo>
                <a:lnTo>
                  <a:pt x="1498841" y="216522"/>
                </a:lnTo>
                <a:lnTo>
                  <a:pt x="1465199" y="186474"/>
                </a:lnTo>
                <a:lnTo>
                  <a:pt x="1429880" y="158369"/>
                </a:lnTo>
                <a:lnTo>
                  <a:pt x="1392961" y="132270"/>
                </a:lnTo>
                <a:lnTo>
                  <a:pt x="1354543" y="108254"/>
                </a:lnTo>
                <a:lnTo>
                  <a:pt x="1314691" y="86423"/>
                </a:lnTo>
                <a:lnTo>
                  <a:pt x="1273479" y="66840"/>
                </a:lnTo>
                <a:lnTo>
                  <a:pt x="1231023" y="49606"/>
                </a:lnTo>
                <a:lnTo>
                  <a:pt x="1187373" y="34798"/>
                </a:lnTo>
                <a:lnTo>
                  <a:pt x="1142631" y="22491"/>
                </a:lnTo>
                <a:lnTo>
                  <a:pt x="1096886" y="12776"/>
                </a:lnTo>
                <a:lnTo>
                  <a:pt x="1050201" y="5740"/>
                </a:lnTo>
                <a:lnTo>
                  <a:pt x="1002665" y="1447"/>
                </a:lnTo>
                <a:lnTo>
                  <a:pt x="954366" y="0"/>
                </a:lnTo>
                <a:lnTo>
                  <a:pt x="875576" y="0"/>
                </a:lnTo>
                <a:lnTo>
                  <a:pt x="871689" y="0"/>
                </a:lnTo>
                <a:lnTo>
                  <a:pt x="0" y="0"/>
                </a:lnTo>
                <a:lnTo>
                  <a:pt x="0" y="66128"/>
                </a:lnTo>
                <a:lnTo>
                  <a:pt x="1435" y="114439"/>
                </a:lnTo>
                <a:lnTo>
                  <a:pt x="5727" y="161975"/>
                </a:lnTo>
                <a:lnTo>
                  <a:pt x="12763" y="208661"/>
                </a:lnTo>
                <a:lnTo>
                  <a:pt x="22479" y="254406"/>
                </a:lnTo>
                <a:lnTo>
                  <a:pt x="34785" y="299148"/>
                </a:lnTo>
                <a:lnTo>
                  <a:pt x="49593" y="342798"/>
                </a:lnTo>
                <a:lnTo>
                  <a:pt x="66827" y="385254"/>
                </a:lnTo>
                <a:lnTo>
                  <a:pt x="86410" y="426466"/>
                </a:lnTo>
                <a:lnTo>
                  <a:pt x="108242" y="466318"/>
                </a:lnTo>
                <a:lnTo>
                  <a:pt x="132257" y="504736"/>
                </a:lnTo>
                <a:lnTo>
                  <a:pt x="158356" y="541655"/>
                </a:lnTo>
                <a:lnTo>
                  <a:pt x="186461" y="576973"/>
                </a:lnTo>
                <a:lnTo>
                  <a:pt x="216509" y="610616"/>
                </a:lnTo>
                <a:lnTo>
                  <a:pt x="248386" y="642493"/>
                </a:lnTo>
                <a:lnTo>
                  <a:pt x="282028" y="672541"/>
                </a:lnTo>
                <a:lnTo>
                  <a:pt x="317347" y="700646"/>
                </a:lnTo>
                <a:lnTo>
                  <a:pt x="354266" y="726744"/>
                </a:lnTo>
                <a:lnTo>
                  <a:pt x="392684" y="750760"/>
                </a:lnTo>
                <a:lnTo>
                  <a:pt x="432536" y="772591"/>
                </a:lnTo>
                <a:lnTo>
                  <a:pt x="473748" y="792175"/>
                </a:lnTo>
                <a:lnTo>
                  <a:pt x="516204" y="809409"/>
                </a:lnTo>
                <a:lnTo>
                  <a:pt x="559854" y="824217"/>
                </a:lnTo>
                <a:lnTo>
                  <a:pt x="604596" y="836523"/>
                </a:lnTo>
                <a:lnTo>
                  <a:pt x="650341" y="846239"/>
                </a:lnTo>
                <a:lnTo>
                  <a:pt x="697026" y="853274"/>
                </a:lnTo>
                <a:lnTo>
                  <a:pt x="744562" y="857567"/>
                </a:lnTo>
                <a:lnTo>
                  <a:pt x="792873" y="859002"/>
                </a:lnTo>
                <a:lnTo>
                  <a:pt x="871689" y="859002"/>
                </a:lnTo>
                <a:lnTo>
                  <a:pt x="875576" y="859002"/>
                </a:lnTo>
                <a:lnTo>
                  <a:pt x="1747240" y="859002"/>
                </a:lnTo>
                <a:lnTo>
                  <a:pt x="1747240" y="792873"/>
                </a:lnTo>
                <a:close/>
              </a:path>
            </a:pathLst>
          </a:custGeom>
          <a:solidFill>
            <a:srgbClr val="8FD1DA"/>
          </a:solidFill>
        </p:spPr>
        <p:txBody>
          <a:bodyPr wrap="square" lIns="0" tIns="0" rIns="0" bIns="0" rtlCol="0"/>
          <a:lstStyle/>
          <a:p>
            <a:endParaRPr/>
          </a:p>
        </p:txBody>
      </p:sp>
      <p:pic>
        <p:nvPicPr>
          <p:cNvPr id="10" name="object 10">
            <a:extLs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cstate="print"/>
          <a:stretch>
            <a:fillRect/>
          </a:stretch>
        </p:blipFill>
        <p:spPr>
          <a:xfrm>
            <a:off x="0" y="0"/>
            <a:ext cx="2909468" cy="1426324"/>
          </a:xfrm>
          <a:prstGeom prst="rect">
            <a:avLst/>
          </a:prstGeom>
        </p:spPr>
      </p:pic>
      <p:grpSp>
        <p:nvGrpSpPr>
          <p:cNvPr id="11" name="object 11">
            <a:extLst>
              <a:ext uri="{C183D7F6-B498-43B3-948B-1728B52AA6E4}">
                <adec:decorative xmlns:adec="http://schemas.microsoft.com/office/drawing/2017/decorative" val="1"/>
              </a:ext>
            </a:extLst>
          </p:cNvPr>
          <p:cNvGrpSpPr>
            <a:grpSpLocks noGrp="1" noUngrp="1" noRot="1" noMove="1" noResize="1"/>
          </p:cNvGrpSpPr>
          <p:nvPr/>
        </p:nvGrpSpPr>
        <p:grpSpPr>
          <a:xfrm>
            <a:off x="0" y="747083"/>
            <a:ext cx="3084650" cy="4340269"/>
            <a:chOff x="0" y="747083"/>
            <a:chExt cx="3084650" cy="4340269"/>
          </a:xfrm>
        </p:grpSpPr>
        <p:pic>
          <p:nvPicPr>
            <p:cNvPr id="12" name="object 12"/>
            <p:cNvPicPr>
              <a:picLocks noGrp="1" noRot="1" noMove="1" noResize="1" noEditPoints="1" noAdjustHandles="1" noChangeArrowheads="1" noChangeShapeType="1" noCrop="1"/>
            </p:cNvPicPr>
            <p:nvPr/>
          </p:nvPicPr>
          <p:blipFill>
            <a:blip r:embed="rId4" cstate="print"/>
            <a:stretch>
              <a:fillRect/>
            </a:stretch>
          </p:blipFill>
          <p:spPr>
            <a:xfrm>
              <a:off x="0" y="1489875"/>
              <a:ext cx="2909468" cy="2854426"/>
            </a:xfrm>
            <a:prstGeom prst="rect">
              <a:avLst/>
            </a:prstGeom>
          </p:spPr>
        </p:pic>
        <p:sp>
          <p:nvSpPr>
            <p:cNvPr id="13" name="object 13"/>
            <p:cNvSpPr>
              <a:spLocks noGrp="1" noRot="1" noMove="1" noResize="1" noEditPoints="1" noAdjustHandles="1" noChangeArrowheads="1" noChangeShapeType="1"/>
            </p:cNvSpPr>
            <p:nvPr/>
          </p:nvSpPr>
          <p:spPr>
            <a:xfrm>
              <a:off x="175080" y="747083"/>
              <a:ext cx="2909570" cy="1427480"/>
            </a:xfrm>
            <a:custGeom>
              <a:avLst/>
              <a:gdLst/>
              <a:ahLst/>
              <a:cxnLst/>
              <a:rect l="l" t="t" r="r" b="b"/>
              <a:pathLst>
                <a:path w="2909570" h="1427480">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5"/>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endParaRPr/>
            </a:p>
          </p:txBody>
        </p:sp>
        <p:sp>
          <p:nvSpPr>
            <p:cNvPr id="14" name="object 14"/>
            <p:cNvSpPr>
              <a:spLocks noGrp="1" noRot="1" noMove="1" noResize="1" noEditPoints="1" noAdjustHandles="1" noChangeArrowheads="1" noChangeShapeType="1"/>
            </p:cNvSpPr>
            <p:nvPr/>
          </p:nvSpPr>
          <p:spPr>
            <a:xfrm>
              <a:off x="175080" y="2236956"/>
              <a:ext cx="2909570" cy="1427480"/>
            </a:xfrm>
            <a:custGeom>
              <a:avLst/>
              <a:gdLst/>
              <a:ahLst/>
              <a:cxnLst/>
              <a:rect l="l" t="t" r="r" b="b"/>
              <a:pathLst>
                <a:path w="2909570" h="1427479">
                  <a:moveTo>
                    <a:pt x="2909468" y="1427213"/>
                  </a:moveTo>
                  <a:lnTo>
                    <a:pt x="1317345" y="1427213"/>
                  </a:lnTo>
                  <a:lnTo>
                    <a:pt x="1269050" y="1426344"/>
                  </a:lnTo>
                  <a:lnTo>
                    <a:pt x="1221194" y="1423757"/>
                  </a:lnTo>
                  <a:lnTo>
                    <a:pt x="1173804" y="1419483"/>
                  </a:lnTo>
                  <a:lnTo>
                    <a:pt x="1126913" y="1413550"/>
                  </a:lnTo>
                  <a:lnTo>
                    <a:pt x="1080549" y="1405988"/>
                  </a:lnTo>
                  <a:lnTo>
                    <a:pt x="1034741" y="1396828"/>
                  </a:lnTo>
                  <a:lnTo>
                    <a:pt x="989521" y="1386099"/>
                  </a:lnTo>
                  <a:lnTo>
                    <a:pt x="944917" y="1373831"/>
                  </a:lnTo>
                  <a:lnTo>
                    <a:pt x="900959" y="1360053"/>
                  </a:lnTo>
                  <a:lnTo>
                    <a:pt x="857677" y="1344796"/>
                  </a:lnTo>
                  <a:lnTo>
                    <a:pt x="815102" y="1328088"/>
                  </a:lnTo>
                  <a:lnTo>
                    <a:pt x="773261" y="1309961"/>
                  </a:lnTo>
                  <a:lnTo>
                    <a:pt x="732187" y="1290443"/>
                  </a:lnTo>
                  <a:lnTo>
                    <a:pt x="691907" y="1269564"/>
                  </a:lnTo>
                  <a:lnTo>
                    <a:pt x="652452" y="1247355"/>
                  </a:lnTo>
                  <a:lnTo>
                    <a:pt x="613852" y="1223844"/>
                  </a:lnTo>
                  <a:lnTo>
                    <a:pt x="576136" y="1199063"/>
                  </a:lnTo>
                  <a:lnTo>
                    <a:pt x="539335" y="1173039"/>
                  </a:lnTo>
                  <a:lnTo>
                    <a:pt x="503477" y="1145804"/>
                  </a:lnTo>
                  <a:lnTo>
                    <a:pt x="468593" y="1117387"/>
                  </a:lnTo>
                  <a:lnTo>
                    <a:pt x="434712" y="1087817"/>
                  </a:lnTo>
                  <a:lnTo>
                    <a:pt x="401865" y="1057125"/>
                  </a:lnTo>
                  <a:lnTo>
                    <a:pt x="370081" y="1025341"/>
                  </a:lnTo>
                  <a:lnTo>
                    <a:pt x="339389" y="992493"/>
                  </a:lnTo>
                  <a:lnTo>
                    <a:pt x="309820" y="958612"/>
                  </a:lnTo>
                  <a:lnTo>
                    <a:pt x="281403" y="923728"/>
                  </a:lnTo>
                  <a:lnTo>
                    <a:pt x="254169" y="887870"/>
                  </a:lnTo>
                  <a:lnTo>
                    <a:pt x="228146" y="851067"/>
                  </a:lnTo>
                  <a:lnTo>
                    <a:pt x="203364" y="813351"/>
                  </a:lnTo>
                  <a:lnTo>
                    <a:pt x="179854" y="774751"/>
                  </a:lnTo>
                  <a:lnTo>
                    <a:pt x="157645" y="735296"/>
                  </a:lnTo>
                  <a:lnTo>
                    <a:pt x="136767" y="695016"/>
                  </a:lnTo>
                  <a:lnTo>
                    <a:pt x="117249" y="653940"/>
                  </a:lnTo>
                  <a:lnTo>
                    <a:pt x="99122" y="612100"/>
                  </a:lnTo>
                  <a:lnTo>
                    <a:pt x="82415" y="569524"/>
                  </a:lnTo>
                  <a:lnTo>
                    <a:pt x="67158" y="526242"/>
                  </a:lnTo>
                  <a:lnTo>
                    <a:pt x="53380" y="482284"/>
                  </a:lnTo>
                  <a:lnTo>
                    <a:pt x="41112" y="437680"/>
                  </a:lnTo>
                  <a:lnTo>
                    <a:pt x="30383" y="392459"/>
                  </a:lnTo>
                  <a:lnTo>
                    <a:pt x="21223" y="346652"/>
                  </a:lnTo>
                  <a:lnTo>
                    <a:pt x="13662" y="300287"/>
                  </a:lnTo>
                  <a:lnTo>
                    <a:pt x="7729" y="253395"/>
                  </a:lnTo>
                  <a:lnTo>
                    <a:pt x="3455" y="206006"/>
                  </a:lnTo>
                  <a:lnTo>
                    <a:pt x="868" y="158149"/>
                  </a:lnTo>
                  <a:lnTo>
                    <a:pt x="0" y="109854"/>
                  </a:lnTo>
                  <a:lnTo>
                    <a:pt x="0" y="0"/>
                  </a:lnTo>
                  <a:lnTo>
                    <a:pt x="1592122" y="0"/>
                  </a:lnTo>
                  <a:lnTo>
                    <a:pt x="1640416" y="868"/>
                  </a:lnTo>
                  <a:lnTo>
                    <a:pt x="1688272" y="3455"/>
                  </a:lnTo>
                  <a:lnTo>
                    <a:pt x="1735661" y="7730"/>
                  </a:lnTo>
                  <a:lnTo>
                    <a:pt x="1782552" y="13662"/>
                  </a:lnTo>
                  <a:lnTo>
                    <a:pt x="1828916" y="21224"/>
                  </a:lnTo>
                  <a:lnTo>
                    <a:pt x="1874722" y="30384"/>
                  </a:lnTo>
                  <a:lnTo>
                    <a:pt x="1919942" y="41113"/>
                  </a:lnTo>
                  <a:lnTo>
                    <a:pt x="1964546" y="53381"/>
                  </a:lnTo>
                  <a:lnTo>
                    <a:pt x="2008503" y="67159"/>
                  </a:lnTo>
                  <a:lnTo>
                    <a:pt x="2051785" y="82417"/>
                  </a:lnTo>
                  <a:lnTo>
                    <a:pt x="2094360" y="99124"/>
                  </a:lnTo>
                  <a:lnTo>
                    <a:pt x="2136200" y="117252"/>
                  </a:lnTo>
                  <a:lnTo>
                    <a:pt x="2177275" y="136769"/>
                  </a:lnTo>
                  <a:lnTo>
                    <a:pt x="2217555" y="157648"/>
                  </a:lnTo>
                  <a:lnTo>
                    <a:pt x="2257010" y="179857"/>
                  </a:lnTo>
                  <a:lnTo>
                    <a:pt x="2295610" y="203368"/>
                  </a:lnTo>
                  <a:lnTo>
                    <a:pt x="2333326" y="228150"/>
                  </a:lnTo>
                  <a:lnTo>
                    <a:pt x="2370127" y="254173"/>
                  </a:lnTo>
                  <a:lnTo>
                    <a:pt x="2405985" y="281408"/>
                  </a:lnTo>
                  <a:lnTo>
                    <a:pt x="2440869" y="309825"/>
                  </a:lnTo>
                  <a:lnTo>
                    <a:pt x="2474750" y="339395"/>
                  </a:lnTo>
                  <a:lnTo>
                    <a:pt x="2507597" y="370087"/>
                  </a:lnTo>
                  <a:lnTo>
                    <a:pt x="2539382" y="401872"/>
                  </a:lnTo>
                  <a:lnTo>
                    <a:pt x="2570074" y="434719"/>
                  </a:lnTo>
                  <a:lnTo>
                    <a:pt x="2599643" y="468600"/>
                  </a:lnTo>
                  <a:lnTo>
                    <a:pt x="2628060" y="503485"/>
                  </a:lnTo>
                  <a:lnTo>
                    <a:pt x="2655295" y="539343"/>
                  </a:lnTo>
                  <a:lnTo>
                    <a:pt x="2681318" y="576145"/>
                  </a:lnTo>
                  <a:lnTo>
                    <a:pt x="2706100" y="613861"/>
                  </a:lnTo>
                  <a:lnTo>
                    <a:pt x="2729611" y="652462"/>
                  </a:lnTo>
                  <a:lnTo>
                    <a:pt x="2751820" y="691917"/>
                  </a:lnTo>
                  <a:lnTo>
                    <a:pt x="2772698" y="732197"/>
                  </a:lnTo>
                  <a:lnTo>
                    <a:pt x="2792216" y="773272"/>
                  </a:lnTo>
                  <a:lnTo>
                    <a:pt x="2810344" y="815112"/>
                  </a:lnTo>
                  <a:lnTo>
                    <a:pt x="2827051" y="857689"/>
                  </a:lnTo>
                  <a:lnTo>
                    <a:pt x="2842308" y="900970"/>
                  </a:lnTo>
                  <a:lnTo>
                    <a:pt x="2856086" y="944928"/>
                  </a:lnTo>
                  <a:lnTo>
                    <a:pt x="2868354" y="989533"/>
                  </a:lnTo>
                  <a:lnTo>
                    <a:pt x="2879083" y="1034753"/>
                  </a:lnTo>
                  <a:lnTo>
                    <a:pt x="2888244" y="1080561"/>
                  </a:lnTo>
                  <a:lnTo>
                    <a:pt x="2895805" y="1126925"/>
                  </a:lnTo>
                  <a:lnTo>
                    <a:pt x="2901738" y="1173817"/>
                  </a:lnTo>
                  <a:lnTo>
                    <a:pt x="2906012" y="1221206"/>
                  </a:lnTo>
                  <a:lnTo>
                    <a:pt x="2908599" y="1269063"/>
                  </a:lnTo>
                  <a:lnTo>
                    <a:pt x="2909468" y="1317358"/>
                  </a:lnTo>
                  <a:lnTo>
                    <a:pt x="2909468" y="1427213"/>
                  </a:lnTo>
                  <a:close/>
                </a:path>
              </a:pathLst>
            </a:custGeom>
            <a:ln w="8445">
              <a:solidFill>
                <a:srgbClr val="FFFFFF"/>
              </a:solidFill>
            </a:ln>
          </p:spPr>
          <p:txBody>
            <a:bodyPr wrap="square" lIns="0" tIns="0" rIns="0" bIns="0" rtlCol="0"/>
            <a:lstStyle/>
            <a:p>
              <a:endParaRPr/>
            </a:p>
          </p:txBody>
        </p:sp>
        <p:sp>
          <p:nvSpPr>
            <p:cNvPr id="15" name="object 15"/>
            <p:cNvSpPr>
              <a:spLocks noGrp="1" noRot="1" noMove="1" noResize="1" noEditPoints="1" noAdjustHandles="1" noChangeArrowheads="1" noChangeShapeType="1"/>
            </p:cNvSpPr>
            <p:nvPr/>
          </p:nvSpPr>
          <p:spPr>
            <a:xfrm>
              <a:off x="175069" y="3659872"/>
              <a:ext cx="2909570" cy="1427480"/>
            </a:xfrm>
            <a:custGeom>
              <a:avLst/>
              <a:gdLst/>
              <a:ahLst/>
              <a:cxnLst/>
              <a:rect l="l" t="t" r="r" b="b"/>
              <a:pathLst>
                <a:path w="2909570" h="1427479">
                  <a:moveTo>
                    <a:pt x="1482267" y="1427213"/>
                  </a:moveTo>
                  <a:lnTo>
                    <a:pt x="1427213" y="1427213"/>
                  </a:lnTo>
                  <a:lnTo>
                    <a:pt x="1379145" y="1426419"/>
                  </a:lnTo>
                  <a:lnTo>
                    <a:pt x="1331475" y="1424052"/>
                  </a:lnTo>
                  <a:lnTo>
                    <a:pt x="1284227" y="1420140"/>
                  </a:lnTo>
                  <a:lnTo>
                    <a:pt x="1237428" y="1414705"/>
                  </a:lnTo>
                  <a:lnTo>
                    <a:pt x="1191101" y="1407773"/>
                  </a:lnTo>
                  <a:lnTo>
                    <a:pt x="1145273" y="1399369"/>
                  </a:lnTo>
                  <a:lnTo>
                    <a:pt x="1099967" y="1389519"/>
                  </a:lnTo>
                  <a:lnTo>
                    <a:pt x="1055209" y="1378246"/>
                  </a:lnTo>
                  <a:lnTo>
                    <a:pt x="1011023" y="1365577"/>
                  </a:lnTo>
                  <a:lnTo>
                    <a:pt x="967436" y="1351535"/>
                  </a:lnTo>
                  <a:lnTo>
                    <a:pt x="924471" y="1336147"/>
                  </a:lnTo>
                  <a:lnTo>
                    <a:pt x="882153" y="1319436"/>
                  </a:lnTo>
                  <a:lnTo>
                    <a:pt x="840509" y="1301429"/>
                  </a:lnTo>
                  <a:lnTo>
                    <a:pt x="799562" y="1282149"/>
                  </a:lnTo>
                  <a:lnTo>
                    <a:pt x="759337" y="1261622"/>
                  </a:lnTo>
                  <a:lnTo>
                    <a:pt x="719861" y="1239873"/>
                  </a:lnTo>
                  <a:lnTo>
                    <a:pt x="681156" y="1216926"/>
                  </a:lnTo>
                  <a:lnTo>
                    <a:pt x="643250" y="1192808"/>
                  </a:lnTo>
                  <a:lnTo>
                    <a:pt x="606166" y="1167542"/>
                  </a:lnTo>
                  <a:lnTo>
                    <a:pt x="569929" y="1141154"/>
                  </a:lnTo>
                  <a:lnTo>
                    <a:pt x="534565" y="1113669"/>
                  </a:lnTo>
                  <a:lnTo>
                    <a:pt x="500098" y="1085112"/>
                  </a:lnTo>
                  <a:lnTo>
                    <a:pt x="466554" y="1055507"/>
                  </a:lnTo>
                  <a:lnTo>
                    <a:pt x="433957" y="1024880"/>
                  </a:lnTo>
                  <a:lnTo>
                    <a:pt x="402332" y="993255"/>
                  </a:lnTo>
                  <a:lnTo>
                    <a:pt x="371705" y="960658"/>
                  </a:lnTo>
                  <a:lnTo>
                    <a:pt x="342101" y="927114"/>
                  </a:lnTo>
                  <a:lnTo>
                    <a:pt x="313543" y="892648"/>
                  </a:lnTo>
                  <a:lnTo>
                    <a:pt x="286058" y="857283"/>
                  </a:lnTo>
                  <a:lnTo>
                    <a:pt x="259670" y="821047"/>
                  </a:lnTo>
                  <a:lnTo>
                    <a:pt x="234404" y="783963"/>
                  </a:lnTo>
                  <a:lnTo>
                    <a:pt x="210286" y="746056"/>
                  </a:lnTo>
                  <a:lnTo>
                    <a:pt x="187340" y="707352"/>
                  </a:lnTo>
                  <a:lnTo>
                    <a:pt x="165590" y="667875"/>
                  </a:lnTo>
                  <a:lnTo>
                    <a:pt x="145064" y="627651"/>
                  </a:lnTo>
                  <a:lnTo>
                    <a:pt x="125784" y="586704"/>
                  </a:lnTo>
                  <a:lnTo>
                    <a:pt x="107776" y="545059"/>
                  </a:lnTo>
                  <a:lnTo>
                    <a:pt x="91065" y="502742"/>
                  </a:lnTo>
                  <a:lnTo>
                    <a:pt x="75677" y="459777"/>
                  </a:lnTo>
                  <a:lnTo>
                    <a:pt x="61635" y="416189"/>
                  </a:lnTo>
                  <a:lnTo>
                    <a:pt x="48966" y="372004"/>
                  </a:lnTo>
                  <a:lnTo>
                    <a:pt x="37693" y="327246"/>
                  </a:lnTo>
                  <a:lnTo>
                    <a:pt x="27843" y="281940"/>
                  </a:lnTo>
                  <a:lnTo>
                    <a:pt x="19439" y="236111"/>
                  </a:lnTo>
                  <a:lnTo>
                    <a:pt x="12508" y="189784"/>
                  </a:lnTo>
                  <a:lnTo>
                    <a:pt x="7073" y="142985"/>
                  </a:lnTo>
                  <a:lnTo>
                    <a:pt x="3160" y="95738"/>
                  </a:lnTo>
                  <a:lnTo>
                    <a:pt x="794" y="48068"/>
                  </a:lnTo>
                  <a:lnTo>
                    <a:pt x="0" y="0"/>
                  </a:lnTo>
                  <a:lnTo>
                    <a:pt x="2909481" y="0"/>
                  </a:lnTo>
                  <a:lnTo>
                    <a:pt x="2908686" y="48068"/>
                  </a:lnTo>
                  <a:lnTo>
                    <a:pt x="2906320" y="95738"/>
                  </a:lnTo>
                  <a:lnTo>
                    <a:pt x="2902407" y="142985"/>
                  </a:lnTo>
                  <a:lnTo>
                    <a:pt x="2896973" y="189784"/>
                  </a:lnTo>
                  <a:lnTo>
                    <a:pt x="2890041" y="236111"/>
                  </a:lnTo>
                  <a:lnTo>
                    <a:pt x="2881637" y="281940"/>
                  </a:lnTo>
                  <a:lnTo>
                    <a:pt x="2871787" y="327246"/>
                  </a:lnTo>
                  <a:lnTo>
                    <a:pt x="2860514" y="372004"/>
                  </a:lnTo>
                  <a:lnTo>
                    <a:pt x="2847845" y="416189"/>
                  </a:lnTo>
                  <a:lnTo>
                    <a:pt x="2833803" y="459777"/>
                  </a:lnTo>
                  <a:lnTo>
                    <a:pt x="2818415" y="502742"/>
                  </a:lnTo>
                  <a:lnTo>
                    <a:pt x="2801704" y="545059"/>
                  </a:lnTo>
                  <a:lnTo>
                    <a:pt x="2783696" y="586704"/>
                  </a:lnTo>
                  <a:lnTo>
                    <a:pt x="2764417" y="627651"/>
                  </a:lnTo>
                  <a:lnTo>
                    <a:pt x="2743890" y="667875"/>
                  </a:lnTo>
                  <a:lnTo>
                    <a:pt x="2722141" y="707352"/>
                  </a:lnTo>
                  <a:lnTo>
                    <a:pt x="2699194" y="746056"/>
                  </a:lnTo>
                  <a:lnTo>
                    <a:pt x="2675076" y="783963"/>
                  </a:lnTo>
                  <a:lnTo>
                    <a:pt x="2649810" y="821047"/>
                  </a:lnTo>
                  <a:lnTo>
                    <a:pt x="2623422" y="857283"/>
                  </a:lnTo>
                  <a:lnTo>
                    <a:pt x="2595937" y="892648"/>
                  </a:lnTo>
                  <a:lnTo>
                    <a:pt x="2567380" y="927114"/>
                  </a:lnTo>
                  <a:lnTo>
                    <a:pt x="2537775" y="960658"/>
                  </a:lnTo>
                  <a:lnTo>
                    <a:pt x="2507148" y="993255"/>
                  </a:lnTo>
                  <a:lnTo>
                    <a:pt x="2475523" y="1024880"/>
                  </a:lnTo>
                  <a:lnTo>
                    <a:pt x="2442926" y="1055507"/>
                  </a:lnTo>
                  <a:lnTo>
                    <a:pt x="2409382" y="1085112"/>
                  </a:lnTo>
                  <a:lnTo>
                    <a:pt x="2374915" y="1113669"/>
                  </a:lnTo>
                  <a:lnTo>
                    <a:pt x="2339551" y="1141154"/>
                  </a:lnTo>
                  <a:lnTo>
                    <a:pt x="2303315" y="1167542"/>
                  </a:lnTo>
                  <a:lnTo>
                    <a:pt x="2266230" y="1192808"/>
                  </a:lnTo>
                  <a:lnTo>
                    <a:pt x="2228324" y="1216926"/>
                  </a:lnTo>
                  <a:lnTo>
                    <a:pt x="2189620" y="1239873"/>
                  </a:lnTo>
                  <a:lnTo>
                    <a:pt x="2150143" y="1261622"/>
                  </a:lnTo>
                  <a:lnTo>
                    <a:pt x="2109918" y="1282149"/>
                  </a:lnTo>
                  <a:lnTo>
                    <a:pt x="2068971" y="1301429"/>
                  </a:lnTo>
                  <a:lnTo>
                    <a:pt x="2027327" y="1319436"/>
                  </a:lnTo>
                  <a:lnTo>
                    <a:pt x="1985010" y="1336147"/>
                  </a:lnTo>
                  <a:lnTo>
                    <a:pt x="1942045" y="1351535"/>
                  </a:lnTo>
                  <a:lnTo>
                    <a:pt x="1898457" y="1365577"/>
                  </a:lnTo>
                  <a:lnTo>
                    <a:pt x="1854272" y="1378246"/>
                  </a:lnTo>
                  <a:lnTo>
                    <a:pt x="1809513" y="1389519"/>
                  </a:lnTo>
                  <a:lnTo>
                    <a:pt x="1764207" y="1399369"/>
                  </a:lnTo>
                  <a:lnTo>
                    <a:pt x="1718379" y="1407773"/>
                  </a:lnTo>
                  <a:lnTo>
                    <a:pt x="1672052" y="1414705"/>
                  </a:lnTo>
                  <a:lnTo>
                    <a:pt x="1625253" y="1420140"/>
                  </a:lnTo>
                  <a:lnTo>
                    <a:pt x="1578006" y="1424052"/>
                  </a:lnTo>
                  <a:lnTo>
                    <a:pt x="1530335" y="1426419"/>
                  </a:lnTo>
                  <a:lnTo>
                    <a:pt x="1482267" y="1427213"/>
                  </a:lnTo>
                  <a:close/>
                </a:path>
              </a:pathLst>
            </a:custGeom>
            <a:ln w="8445">
              <a:solidFill>
                <a:srgbClr val="FFFFFF"/>
              </a:solidFill>
            </a:ln>
          </p:spPr>
          <p:txBody>
            <a:bodyPr wrap="square" lIns="0" tIns="0" rIns="0" bIns="0" rtlCol="0"/>
            <a:lstStyle/>
            <a:p>
              <a:endParaRPr/>
            </a:p>
          </p:txBody>
        </p:sp>
      </p:grpSp>
      <p:sp>
        <p:nvSpPr>
          <p:cNvPr id="4" name="object 2">
            <a:extLst>
              <a:ext uri="{FF2B5EF4-FFF2-40B4-BE49-F238E27FC236}">
                <a16:creationId xmlns:a16="http://schemas.microsoft.com/office/drawing/2014/main" id="{D6AA00D9-F80C-5D2B-771D-6C26415518A3}"/>
              </a:ext>
            </a:extLst>
          </p:cNvPr>
          <p:cNvSpPr txBox="1">
            <a:spLocks noGrp="1"/>
          </p:cNvSpPr>
          <p:nvPr>
            <p:ph type="title" idx="4294967295"/>
          </p:nvPr>
        </p:nvSpPr>
        <p:spPr>
          <a:xfrm>
            <a:off x="707299" y="4357617"/>
            <a:ext cx="10113101" cy="705321"/>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p>
            <a:pPr marL="12700" marR="0" lvl="0" indent="0" defTabSz="914400" eaLnBrk="1" fontAlgn="auto" latinLnBrk="0" hangingPunct="1">
              <a:lnSpc>
                <a:spcPct val="100000"/>
              </a:lnSpc>
              <a:spcBef>
                <a:spcPts val="100"/>
              </a:spcBef>
              <a:spcAft>
                <a:spcPts val="0"/>
              </a:spcAft>
              <a:buClrTx/>
              <a:buSzTx/>
              <a:buFontTx/>
              <a:buNone/>
              <a:tabLst>
                <a:tab pos="1370330" algn="l"/>
                <a:tab pos="2092325" algn="l"/>
                <a:tab pos="2980690" algn="l"/>
                <a:tab pos="3653154" algn="l"/>
              </a:tabLst>
              <a:defRPr/>
            </a:pPr>
            <a:r>
              <a:rPr kumimoji="0" lang="en-GB" sz="4500" b="1" i="0" u="none" strike="noStrike" kern="0" cap="none" spc="-10" normalizeH="0" baseline="0" noProof="0" dirty="0">
                <a:ln>
                  <a:noFill/>
                </a:ln>
                <a:solidFill>
                  <a:srgbClr val="AE564A"/>
                </a:solidFill>
                <a:effectLst/>
                <a:uLnTx/>
                <a:uFillTx/>
                <a:latin typeface="Arial" panose="020B0604020202020204" pitchFamily="34" charset="0"/>
                <a:cs typeface="Arial" panose="020B0604020202020204" pitchFamily="34" charset="0"/>
              </a:rPr>
              <a:t>Smoking cessation incentives</a:t>
            </a:r>
            <a:endParaRPr kumimoji="0" lang="en-GB" sz="45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 name="object 3">
            <a:extLst>
              <a:ext uri="{FF2B5EF4-FFF2-40B4-BE49-F238E27FC236}">
                <a16:creationId xmlns:a16="http://schemas.microsoft.com/office/drawing/2014/main" id="{F97F6526-2ABC-913F-D50F-860570BAA067}"/>
              </a:ext>
            </a:extLst>
          </p:cNvPr>
          <p:cNvSpPr txBox="1"/>
          <p:nvPr/>
        </p:nvSpPr>
        <p:spPr>
          <a:xfrm>
            <a:off x="707298" y="5008671"/>
            <a:ext cx="7150699" cy="507190"/>
          </a:xfrm>
          <a:prstGeom prst="rect">
            <a:avLst/>
          </a:prstGeom>
        </p:spPr>
        <p:txBody>
          <a:bodyPr vert="horz" wrap="square" lIns="0" tIns="14605" rIns="0" bIns="0" rtlCol="0">
            <a:spAutoFit/>
          </a:bodyPr>
          <a:lstStyle/>
          <a:p>
            <a:pPr marL="12700">
              <a:lnSpc>
                <a:spcPct val="100000"/>
              </a:lnSpc>
              <a:spcBef>
                <a:spcPts val="115"/>
              </a:spcBef>
            </a:pPr>
            <a:r>
              <a:rPr lang="en-GB" sz="3200" b="1" dirty="0">
                <a:solidFill>
                  <a:srgbClr val="3D3D3B"/>
                </a:solidFill>
                <a:latin typeface="Arial" panose="020B0604020202020204" pitchFamily="34" charset="0"/>
                <a:cs typeface="Arial" panose="020B0604020202020204" pitchFamily="34" charset="0"/>
              </a:rPr>
              <a:t>Pilot scheme for priority groups</a:t>
            </a:r>
            <a:endParaRPr sz="3200" b="1" dirty="0">
              <a:latin typeface="Arial" panose="020B0604020202020204" pitchFamily="34" charset="0"/>
              <a:cs typeface="Arial" panose="020B0604020202020204" pitchFamily="34" charset="0"/>
            </a:endParaRPr>
          </a:p>
        </p:txBody>
      </p:sp>
      <p:pic>
        <p:nvPicPr>
          <p:cNvPr id="6" name="Picture 5" descr="Sheffield City Council logo">
            <a:extLst>
              <a:ext uri="{FF2B5EF4-FFF2-40B4-BE49-F238E27FC236}">
                <a16:creationId xmlns:a16="http://schemas.microsoft.com/office/drawing/2014/main" id="{7B0A2E47-0A8A-6210-9159-3FEEACD00B0B}"/>
              </a:ext>
            </a:extLst>
          </p:cNvPr>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
        <p:nvSpPr>
          <p:cNvPr id="7" name="TextBox 6">
            <a:extLst>
              <a:ext uri="{FF2B5EF4-FFF2-40B4-BE49-F238E27FC236}">
                <a16:creationId xmlns:a16="http://schemas.microsoft.com/office/drawing/2014/main" id="{1C909A00-1026-8FCB-7592-B8AC436CD360}"/>
              </a:ext>
            </a:extLst>
          </p:cNvPr>
          <p:cNvSpPr txBox="1"/>
          <p:nvPr/>
        </p:nvSpPr>
        <p:spPr>
          <a:xfrm>
            <a:off x="676532" y="5553961"/>
            <a:ext cx="6143368" cy="400110"/>
          </a:xfrm>
          <a:prstGeom prst="rect">
            <a:avLst/>
          </a:prstGeom>
          <a:noFill/>
        </p:spPr>
        <p:txBody>
          <a:bodyPr wrap="square">
            <a:spAutoFit/>
          </a:bodyPr>
          <a:lstStyle/>
          <a:p>
            <a:pPr marL="12700">
              <a:lnSpc>
                <a:spcPct val="100000"/>
              </a:lnSpc>
              <a:spcBef>
                <a:spcPts val="1410"/>
              </a:spcBef>
            </a:pPr>
            <a:r>
              <a:rPr lang="en-GB" sz="2000" b="1" dirty="0">
                <a:solidFill>
                  <a:srgbClr val="164C62"/>
                </a:solidFill>
                <a:latin typeface="Arial" panose="020B0604020202020204" pitchFamily="34" charset="0"/>
                <a:cs typeface="Arial" panose="020B0604020202020204" pitchFamily="34" charset="0"/>
              </a:rPr>
              <a:t>Ben Arnold: </a:t>
            </a:r>
            <a:r>
              <a:rPr lang="en-GB" sz="2000" dirty="0">
                <a:solidFill>
                  <a:srgbClr val="164C62"/>
                </a:solidFill>
                <a:latin typeface="Arial" panose="020B0604020202020204" pitchFamily="34" charset="0"/>
                <a:cs typeface="Arial" panose="020B0604020202020204" pitchFamily="34" charset="0"/>
              </a:rPr>
              <a:t>Public Health, Sheffield City Council</a:t>
            </a:r>
            <a:endParaRPr lang="en-GB" sz="20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E9B3F91-16A0-8290-5CAD-64979F1FC7E7}"/>
              </a:ext>
            </a:extLst>
          </p:cNvPr>
          <p:cNvSpPr txBox="1"/>
          <p:nvPr/>
        </p:nvSpPr>
        <p:spPr>
          <a:xfrm>
            <a:off x="676532" y="5925320"/>
            <a:ext cx="9381868" cy="707886"/>
          </a:xfrm>
          <a:prstGeom prst="rect">
            <a:avLst/>
          </a:prstGeom>
          <a:noFill/>
        </p:spPr>
        <p:txBody>
          <a:bodyPr wrap="square">
            <a:spAutoFit/>
          </a:bodyPr>
          <a:lstStyle/>
          <a:p>
            <a:pPr marL="12700">
              <a:lnSpc>
                <a:spcPct val="100000"/>
              </a:lnSpc>
              <a:spcBef>
                <a:spcPts val="1410"/>
              </a:spcBef>
            </a:pPr>
            <a:r>
              <a:rPr lang="en-GB" sz="2000" b="1" dirty="0">
                <a:solidFill>
                  <a:srgbClr val="164C62"/>
                </a:solidFill>
                <a:latin typeface="Arial" panose="020B0604020202020204" pitchFamily="34" charset="0"/>
                <a:cs typeface="Arial" panose="020B0604020202020204" pitchFamily="34" charset="0"/>
              </a:rPr>
              <a:t>Duncan Gillespie, Nick Woodrow, Joe Hullin: </a:t>
            </a:r>
            <a:r>
              <a:rPr lang="en-GB" sz="2000" dirty="0">
                <a:solidFill>
                  <a:srgbClr val="164C62"/>
                </a:solidFill>
                <a:latin typeface="Arial" panose="020B0604020202020204" pitchFamily="34" charset="0"/>
                <a:cs typeface="Arial" panose="020B0604020202020204" pitchFamily="34" charset="0"/>
              </a:rPr>
              <a:t>Sheffield Centre for Health and Related Research, University of Sheffield</a:t>
            </a:r>
          </a:p>
        </p:txBody>
      </p:sp>
      <p:pic>
        <p:nvPicPr>
          <p:cNvPr id="8" name="Picture 7">
            <a:extLst>
              <a:ext uri="{FF2B5EF4-FFF2-40B4-BE49-F238E27FC236}">
                <a16:creationId xmlns:a16="http://schemas.microsoft.com/office/drawing/2014/main" id="{11FC1D4C-EA97-BA66-5863-E7990EBD87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07361" y="3820506"/>
            <a:ext cx="2909570" cy="8836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bject 3">
            <a:extLst>
              <a:ext uri="{FF2B5EF4-FFF2-40B4-BE49-F238E27FC236}">
                <a16:creationId xmlns:a16="http://schemas.microsoft.com/office/drawing/2014/main" id="{11C92AAA-4D60-A0CA-8090-25F801B4E090}"/>
              </a:ext>
            </a:extLst>
          </p:cNvPr>
          <p:cNvSpPr txBox="1"/>
          <p:nvPr/>
        </p:nvSpPr>
        <p:spPr>
          <a:xfrm>
            <a:off x="707298" y="1664996"/>
            <a:ext cx="10907689" cy="3167534"/>
          </a:xfrm>
          <a:prstGeom prst="rect">
            <a:avLst/>
          </a:prstGeom>
        </p:spPr>
        <p:txBody>
          <a:bodyPr vert="horz" wrap="square" lIns="0" tIns="12700" rIns="0" bIns="0" rtlCol="0">
            <a:spAutoFit/>
          </a:bodyPr>
          <a:lstStyle/>
          <a:p>
            <a:r>
              <a:rPr lang="en-GB" sz="2400" b="1" spc="-10" dirty="0">
                <a:solidFill>
                  <a:srgbClr val="AE564A"/>
                </a:solidFill>
                <a:latin typeface="Arial" panose="020B0604020202020204" pitchFamily="34" charset="0"/>
                <a:cs typeface="Arial" panose="020B0604020202020204" pitchFamily="34" charset="0"/>
              </a:rPr>
              <a:t>Purpose</a:t>
            </a:r>
          </a:p>
          <a:p>
            <a:r>
              <a:rPr lang="en-GB" dirty="0">
                <a:solidFill>
                  <a:srgbClr val="3D3D3B"/>
                </a:solidFill>
                <a:latin typeface="Arial" panose="020B0604020202020204" pitchFamily="34" charset="0"/>
                <a:cs typeface="Arial" panose="020B0604020202020204" pitchFamily="34" charset="0"/>
              </a:rPr>
              <a:t>To provide additional motivation for our most vulnerable smokers in high prevalence groups (priority groups) to engage with smoking cessation support and successfully quit.</a:t>
            </a:r>
          </a:p>
          <a:p>
            <a:endParaRPr lang="en-GB" sz="2400" b="1" spc="-10" dirty="0">
              <a:solidFill>
                <a:srgbClr val="AE564A"/>
              </a:solidFill>
              <a:latin typeface="Arial" panose="020B0604020202020204" pitchFamily="34" charset="0"/>
              <a:cs typeface="Arial" panose="020B0604020202020204" pitchFamily="34" charset="0"/>
            </a:endParaRPr>
          </a:p>
          <a:p>
            <a:r>
              <a:rPr lang="en-GB" sz="2400" b="1" spc="-10" dirty="0">
                <a:solidFill>
                  <a:srgbClr val="AE564A"/>
                </a:solidFill>
                <a:latin typeface="Arial" panose="020B0604020202020204" pitchFamily="34" charset="0"/>
                <a:cs typeface="Arial" panose="020B0604020202020204" pitchFamily="34" charset="0"/>
              </a:rPr>
              <a:t>Scheme approval and funding</a:t>
            </a:r>
            <a:endParaRPr lang="en-GB" sz="2400" dirty="0">
              <a:latin typeface="Arial" panose="020B0604020202020204" pitchFamily="34" charset="0"/>
              <a:cs typeface="Arial" panose="020B0604020202020204" pitchFamily="34" charset="0"/>
            </a:endParaRPr>
          </a:p>
          <a:p>
            <a:pPr marL="278765" indent="-266065">
              <a:lnSpc>
                <a:spcPct val="100000"/>
              </a:lnSpc>
              <a:spcBef>
                <a:spcPts val="1545"/>
              </a:spcBef>
              <a:buChar char="•"/>
              <a:tabLst>
                <a:tab pos="278765" algn="l"/>
              </a:tabLst>
            </a:pPr>
            <a:r>
              <a:rPr lang="en-GB" b="1" dirty="0">
                <a:solidFill>
                  <a:srgbClr val="3D3D3B"/>
                </a:solidFill>
                <a:latin typeface="Arial" panose="020B0604020202020204" pitchFamily="34" charset="0"/>
                <a:cs typeface="Arial" panose="020B0604020202020204" pitchFamily="34" charset="0"/>
              </a:rPr>
              <a:t>Approval: </a:t>
            </a:r>
            <a:r>
              <a:rPr lang="en-GB" dirty="0">
                <a:solidFill>
                  <a:srgbClr val="3D3D3B"/>
                </a:solidFill>
                <a:latin typeface="Arial" panose="020B0604020202020204" pitchFamily="34" charset="0"/>
                <a:cs typeface="Arial" panose="020B0604020202020204" pitchFamily="34" charset="0"/>
              </a:rPr>
              <a:t>discussed at Sheffield City Council’s Strategy and Resources Committee and approved by the Strategic Director of Public Health.</a:t>
            </a:r>
          </a:p>
          <a:p>
            <a:pPr marL="278765" indent="-266065">
              <a:lnSpc>
                <a:spcPct val="100000"/>
              </a:lnSpc>
              <a:spcBef>
                <a:spcPts val="1545"/>
              </a:spcBef>
              <a:buChar char="•"/>
              <a:tabLst>
                <a:tab pos="278765" algn="l"/>
              </a:tabLst>
            </a:pPr>
            <a:r>
              <a:rPr lang="en-GB" b="1" dirty="0">
                <a:solidFill>
                  <a:srgbClr val="3D3D3B"/>
                </a:solidFill>
                <a:latin typeface="Arial" panose="020B0604020202020204" pitchFamily="34" charset="0"/>
                <a:cs typeface="Arial" panose="020B0604020202020204" pitchFamily="34" charset="0"/>
              </a:rPr>
              <a:t>Funding: </a:t>
            </a:r>
            <a:r>
              <a:rPr lang="en-GB" dirty="0">
                <a:solidFill>
                  <a:srgbClr val="3D3D3B"/>
                </a:solidFill>
                <a:latin typeface="Arial" panose="020B0604020202020204" pitchFamily="34" charset="0"/>
                <a:cs typeface="Arial" panose="020B0604020202020204" pitchFamily="34" charset="0"/>
              </a:rPr>
              <a:t>allocation of £128k from the grant provided by Government for the delivery of stop smoking services and tobacco control interventions. To cover the incentives, administration and evaluation.</a:t>
            </a:r>
          </a:p>
        </p:txBody>
      </p:sp>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sp>
        <p:nvSpPr>
          <p:cNvPr id="13" name="object 2">
            <a:extLst>
              <a:ext uri="{FF2B5EF4-FFF2-40B4-BE49-F238E27FC236}">
                <a16:creationId xmlns:a16="http://schemas.microsoft.com/office/drawing/2014/main" id="{7FEF95DC-788B-D5F8-B7FF-6C27EB7E78A2}"/>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600" b="1" i="0" u="none" strike="noStrike" kern="0" cap="none" spc="-10" normalizeH="0" baseline="0" noProof="0">
                <a:ln>
                  <a:noFill/>
                </a:ln>
                <a:solidFill>
                  <a:srgbClr val="043748"/>
                </a:solidFill>
                <a:effectLst/>
                <a:uLnTx/>
                <a:uFillTx/>
                <a:latin typeface="Arial" panose="020B0604020202020204" pitchFamily="34" charset="0"/>
                <a:ea typeface="+mj-ea"/>
                <a:cs typeface="Arial" panose="020B0604020202020204" pitchFamily="34" charset="0"/>
              </a:rPr>
              <a:t>Background</a:t>
            </a:r>
          </a:p>
        </p:txBody>
      </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15" name="object 14">
            <a:extLst>
              <a:ext uri="{FF2B5EF4-FFF2-40B4-BE49-F238E27FC236}">
                <a16:creationId xmlns:a16="http://schemas.microsoft.com/office/drawing/2014/main" id="{9240C550-3A93-1C20-2867-FA32687ABC3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8BBFB98-DDEA-AC99-DC87-982E91B1BF8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11F5B44F-A622-E4A4-BC53-ADAF0BE4080F}"/>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a:t>
            </a:fld>
            <a:endParaRPr lang="en-GB" sz="1400"/>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5" name="object 5">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3415947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endParaRPr/>
            </a:p>
          </p:txBody>
        </p:sp>
        <p:sp>
          <p:nvSpPr>
            <p:cNvPr id="5" name="object 5"/>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endParaRPr/>
            </a:p>
          </p:txBody>
        </p:sp>
      </p:gr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endParaRPr/>
            </a:p>
          </p:txBody>
        </p:sp>
      </p:gr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endParaRPr/>
          </a:p>
        </p:txBody>
      </p:sp>
      <p:sp>
        <p:nvSpPr>
          <p:cNvPr id="13" name="object 2">
            <a:extLst>
              <a:ext uri="{FF2B5EF4-FFF2-40B4-BE49-F238E27FC236}">
                <a16:creationId xmlns:a16="http://schemas.microsoft.com/office/drawing/2014/main" id="{7FEF95DC-788B-D5F8-B7FF-6C27EB7E78A2}"/>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rPr>
              <a:t>Background</a:t>
            </a:r>
          </a:p>
        </p:txBody>
      </p:sp>
      <p:sp>
        <p:nvSpPr>
          <p:cNvPr id="15" name="object 14">
            <a:extLst>
              <a:ext uri="{FF2B5EF4-FFF2-40B4-BE49-F238E27FC236}">
                <a16:creationId xmlns:a16="http://schemas.microsoft.com/office/drawing/2014/main" id="{9240C550-3A93-1C20-2867-FA32687ABC3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a:spcBef>
                <a:spcPts val="145"/>
              </a:spcBef>
            </a:pPr>
            <a:r>
              <a:rPr lang="en-GB" sz="900">
                <a:latin typeface="Arial" panose="020B0604020202020204" pitchFamily="34" charset="0"/>
                <a:cs typeface="Arial" panose="020B0604020202020204" pitchFamily="34" charset="0"/>
              </a:rPr>
              <a:t>Sheffield</a:t>
            </a:r>
            <a:r>
              <a:rPr lang="en-GB" sz="900" spc="-10">
                <a:latin typeface="Arial" panose="020B0604020202020204" pitchFamily="34" charset="0"/>
                <a:cs typeface="Arial" panose="020B0604020202020204" pitchFamily="34" charset="0"/>
              </a:rPr>
              <a:t> </a:t>
            </a:r>
            <a:r>
              <a:rPr lang="en-GB" sz="900">
                <a:latin typeface="Arial" panose="020B0604020202020204" pitchFamily="34" charset="0"/>
                <a:cs typeface="Arial" panose="020B0604020202020204" pitchFamily="34" charset="0"/>
              </a:rPr>
              <a:t>City</a:t>
            </a:r>
            <a:r>
              <a:rPr lang="en-GB" sz="900" spc="-10">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8BBFB98-DDEA-AC99-DC87-982E91B1BF8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a:p>
        </p:txBody>
      </p:sp>
      <p:sp>
        <p:nvSpPr>
          <p:cNvPr id="17" name="Slide Number Placeholder 3">
            <a:extLst>
              <a:ext uri="{FF2B5EF4-FFF2-40B4-BE49-F238E27FC236}">
                <a16:creationId xmlns:a16="http://schemas.microsoft.com/office/drawing/2014/main" id="{11F5B44F-A622-E4A4-BC53-ADAF0BE4080F}"/>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3</a:t>
            </a:fld>
            <a:endParaRPr lang="en-GB" sz="1400"/>
          </a:p>
        </p:txBody>
      </p:sp>
      <p:sp>
        <p:nvSpPr>
          <p:cNvPr id="19" name="object 3">
            <a:extLst>
              <a:ext uri="{FF2B5EF4-FFF2-40B4-BE49-F238E27FC236}">
                <a16:creationId xmlns:a16="http://schemas.microsoft.com/office/drawing/2014/main" id="{11C92AAA-4D60-A0CA-8090-25F801B4E090}"/>
              </a:ext>
            </a:extLst>
          </p:cNvPr>
          <p:cNvSpPr txBox="1"/>
          <p:nvPr/>
        </p:nvSpPr>
        <p:spPr>
          <a:xfrm>
            <a:off x="707298" y="1664996"/>
            <a:ext cx="10967177" cy="4275529"/>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The priority groups targeted by Smokefree Sheffield are:</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278765" indent="-266065">
              <a:lnSpc>
                <a:spcPct val="100000"/>
              </a:lnSpc>
              <a:spcBef>
                <a:spcPts val="600"/>
              </a:spcBef>
              <a:buChar char="•"/>
              <a:tabLst>
                <a:tab pos="278765" algn="l"/>
              </a:tabLst>
            </a:pPr>
            <a:r>
              <a:rPr lang="en-GB" b="1" dirty="0">
                <a:solidFill>
                  <a:srgbClr val="3D3D3B"/>
                </a:solidFill>
                <a:latin typeface="Arial" panose="020B0604020202020204" pitchFamily="34" charset="0"/>
                <a:cs typeface="Arial" panose="020B0604020202020204" pitchFamily="34" charset="0"/>
              </a:rPr>
              <a:t>Routine and manual workers</a:t>
            </a:r>
          </a:p>
          <a:p>
            <a:pPr marL="278765" indent="-266065">
              <a:lnSpc>
                <a:spcPct val="100000"/>
              </a:lnSpc>
              <a:spcBef>
                <a:spcPts val="600"/>
              </a:spcBef>
              <a:buChar char="•"/>
              <a:tabLst>
                <a:tab pos="278765" algn="l"/>
              </a:tabLst>
            </a:pPr>
            <a:r>
              <a:rPr lang="en-GB" dirty="0">
                <a:solidFill>
                  <a:srgbClr val="3D3D3B"/>
                </a:solidFill>
                <a:latin typeface="Arial" panose="020B0604020202020204" pitchFamily="34" charset="0"/>
                <a:cs typeface="Arial" panose="020B0604020202020204" pitchFamily="34" charset="0"/>
              </a:rPr>
              <a:t>People with </a:t>
            </a:r>
            <a:r>
              <a:rPr lang="en-GB" b="1" dirty="0">
                <a:solidFill>
                  <a:srgbClr val="3D3D3B"/>
                </a:solidFill>
                <a:latin typeface="Arial" panose="020B0604020202020204" pitchFamily="34" charset="0"/>
                <a:cs typeface="Arial" panose="020B0604020202020204" pitchFamily="34" charset="0"/>
              </a:rPr>
              <a:t>mental health conditions</a:t>
            </a:r>
          </a:p>
          <a:p>
            <a:pPr marL="278765" indent="-266065">
              <a:lnSpc>
                <a:spcPct val="100000"/>
              </a:lnSpc>
              <a:spcBef>
                <a:spcPts val="600"/>
              </a:spcBef>
              <a:buChar char="•"/>
              <a:tabLst>
                <a:tab pos="278765" algn="l"/>
              </a:tabLst>
            </a:pPr>
            <a:r>
              <a:rPr lang="en-GB" dirty="0">
                <a:solidFill>
                  <a:srgbClr val="3D3D3B"/>
                </a:solidFill>
                <a:latin typeface="Arial" panose="020B0604020202020204" pitchFamily="34" charset="0"/>
                <a:cs typeface="Arial" panose="020B0604020202020204" pitchFamily="34" charset="0"/>
              </a:rPr>
              <a:t>People with </a:t>
            </a:r>
            <a:r>
              <a:rPr lang="en-GB" b="1" dirty="0">
                <a:solidFill>
                  <a:srgbClr val="3D3D3B"/>
                </a:solidFill>
                <a:latin typeface="Arial" panose="020B0604020202020204" pitchFamily="34" charset="0"/>
                <a:cs typeface="Arial" panose="020B0604020202020204" pitchFamily="34" charset="0"/>
              </a:rPr>
              <a:t>health conditions caused or made worse by smoking</a:t>
            </a:r>
            <a:r>
              <a:rPr lang="en-GB" dirty="0">
                <a:solidFill>
                  <a:srgbClr val="3D3D3B"/>
                </a:solidFill>
                <a:latin typeface="Arial" panose="020B0604020202020204" pitchFamily="34" charset="0"/>
                <a:cs typeface="Arial" panose="020B0604020202020204" pitchFamily="34" charset="0"/>
              </a:rPr>
              <a:t>, e.g. lung cancer</a:t>
            </a:r>
          </a:p>
          <a:p>
            <a:pPr marL="278765" indent="-266065">
              <a:lnSpc>
                <a:spcPct val="100000"/>
              </a:lnSpc>
              <a:spcBef>
                <a:spcPts val="600"/>
              </a:spcBef>
              <a:buChar char="•"/>
              <a:tabLst>
                <a:tab pos="278765" algn="l"/>
              </a:tabLst>
            </a:pPr>
            <a:r>
              <a:rPr lang="en-GB" dirty="0">
                <a:solidFill>
                  <a:srgbClr val="3D3D3B"/>
                </a:solidFill>
                <a:latin typeface="Arial" panose="020B0604020202020204" pitchFamily="34" charset="0"/>
                <a:cs typeface="Arial" panose="020B0604020202020204" pitchFamily="34" charset="0"/>
              </a:rPr>
              <a:t>People who </a:t>
            </a:r>
            <a:r>
              <a:rPr lang="en-GB" b="1" dirty="0">
                <a:solidFill>
                  <a:srgbClr val="3D3D3B"/>
                </a:solidFill>
                <a:latin typeface="Arial" panose="020B0604020202020204" pitchFamily="34" charset="0"/>
                <a:cs typeface="Arial" panose="020B0604020202020204" pitchFamily="34" charset="0"/>
              </a:rPr>
              <a:t>use drugs or alcohol</a:t>
            </a:r>
          </a:p>
          <a:p>
            <a:pPr marL="278765" indent="-266065">
              <a:lnSpc>
                <a:spcPct val="100000"/>
              </a:lnSpc>
              <a:spcBef>
                <a:spcPts val="600"/>
              </a:spcBef>
              <a:buChar char="•"/>
              <a:tabLst>
                <a:tab pos="278765" algn="l"/>
              </a:tabLst>
            </a:pPr>
            <a:r>
              <a:rPr lang="en-GB" dirty="0">
                <a:solidFill>
                  <a:srgbClr val="3D3D3B"/>
                </a:solidFill>
                <a:latin typeface="Arial" panose="020B0604020202020204" pitchFamily="34" charset="0"/>
                <a:cs typeface="Arial" panose="020B0604020202020204" pitchFamily="34" charset="0"/>
              </a:rPr>
              <a:t>People </a:t>
            </a:r>
            <a:r>
              <a:rPr lang="en-GB" b="1" dirty="0">
                <a:solidFill>
                  <a:srgbClr val="3D3D3B"/>
                </a:solidFill>
                <a:latin typeface="Arial" panose="020B0604020202020204" pitchFamily="34" charset="0"/>
                <a:cs typeface="Arial" panose="020B0604020202020204" pitchFamily="34" charset="0"/>
              </a:rPr>
              <a:t>living in the most deprived areas of Sheffield </a:t>
            </a:r>
            <a:r>
              <a:rPr lang="en-GB" dirty="0">
                <a:solidFill>
                  <a:srgbClr val="3D3D3B"/>
                </a:solidFill>
                <a:latin typeface="Arial" panose="020B0604020202020204" pitchFamily="34" charset="0"/>
                <a:cs typeface="Arial" panose="020B0604020202020204" pitchFamily="34" charset="0"/>
              </a:rPr>
              <a:t>(top 40%)</a:t>
            </a:r>
          </a:p>
          <a:p>
            <a:pPr marL="278765" indent="-266065">
              <a:lnSpc>
                <a:spcPct val="100000"/>
              </a:lnSpc>
              <a:spcBef>
                <a:spcPts val="600"/>
              </a:spcBef>
              <a:buChar char="•"/>
              <a:tabLst>
                <a:tab pos="278765" algn="l"/>
              </a:tabLst>
            </a:pPr>
            <a:r>
              <a:rPr lang="en-GB" b="1" dirty="0">
                <a:solidFill>
                  <a:srgbClr val="3D3D3B"/>
                </a:solidFill>
                <a:latin typeface="Arial" panose="020B0604020202020204" pitchFamily="34" charset="0"/>
                <a:cs typeface="Arial" panose="020B0604020202020204" pitchFamily="34" charset="0"/>
              </a:rPr>
              <a:t>Social housing tenants</a:t>
            </a:r>
          </a:p>
          <a:p>
            <a:pPr marL="278765" indent="-266065">
              <a:lnSpc>
                <a:spcPct val="100000"/>
              </a:lnSpc>
              <a:spcBef>
                <a:spcPts val="600"/>
              </a:spcBef>
              <a:buChar char="•"/>
              <a:tabLst>
                <a:tab pos="278765" algn="l"/>
              </a:tabLst>
            </a:pPr>
            <a:r>
              <a:rPr lang="en-GB" dirty="0">
                <a:solidFill>
                  <a:srgbClr val="3D3D3B"/>
                </a:solidFill>
                <a:latin typeface="Arial" panose="020B0604020202020204" pitchFamily="34" charset="0"/>
                <a:cs typeface="Arial" panose="020B0604020202020204" pitchFamily="34" charset="0"/>
              </a:rPr>
              <a:t>People who are </a:t>
            </a:r>
            <a:r>
              <a:rPr lang="en-GB" b="1" dirty="0">
                <a:solidFill>
                  <a:srgbClr val="3D3D3B"/>
                </a:solidFill>
                <a:latin typeface="Arial" panose="020B0604020202020204" pitchFamily="34" charset="0"/>
                <a:cs typeface="Arial" panose="020B0604020202020204" pitchFamily="34" charset="0"/>
              </a:rPr>
              <a:t>homeless</a:t>
            </a:r>
          </a:p>
          <a:p>
            <a:pPr marL="278765" indent="-266065">
              <a:lnSpc>
                <a:spcPct val="100000"/>
              </a:lnSpc>
              <a:spcBef>
                <a:spcPts val="600"/>
              </a:spcBef>
              <a:buChar char="•"/>
              <a:tabLst>
                <a:tab pos="278765" algn="l"/>
              </a:tabLst>
            </a:pPr>
            <a:r>
              <a:rPr lang="en-GB" dirty="0">
                <a:solidFill>
                  <a:srgbClr val="3D3D3B"/>
                </a:solidFill>
                <a:latin typeface="Arial" panose="020B0604020202020204" pitchFamily="34" charset="0"/>
                <a:cs typeface="Arial" panose="020B0604020202020204" pitchFamily="34" charset="0"/>
              </a:rPr>
              <a:t>People from an </a:t>
            </a:r>
            <a:r>
              <a:rPr lang="en-GB" b="1" dirty="0">
                <a:solidFill>
                  <a:srgbClr val="3D3D3B"/>
                </a:solidFill>
                <a:latin typeface="Arial" panose="020B0604020202020204" pitchFamily="34" charset="0"/>
                <a:cs typeface="Arial" panose="020B0604020202020204" pitchFamily="34" charset="0"/>
              </a:rPr>
              <a:t>ethnic minority background</a:t>
            </a:r>
          </a:p>
          <a:p>
            <a:pPr marL="278765" indent="-266065">
              <a:lnSpc>
                <a:spcPct val="100000"/>
              </a:lnSpc>
              <a:spcBef>
                <a:spcPts val="600"/>
              </a:spcBef>
              <a:buChar char="•"/>
              <a:tabLst>
                <a:tab pos="278765" algn="l"/>
              </a:tabLst>
            </a:pPr>
            <a:r>
              <a:rPr lang="en-GB" dirty="0">
                <a:solidFill>
                  <a:srgbClr val="3D3D3B"/>
                </a:solidFill>
                <a:latin typeface="Arial" panose="020B0604020202020204" pitchFamily="34" charset="0"/>
                <a:cs typeface="Arial" panose="020B0604020202020204" pitchFamily="34" charset="0"/>
              </a:rPr>
              <a:t>People from the </a:t>
            </a:r>
            <a:r>
              <a:rPr lang="en-GB" b="1" dirty="0">
                <a:solidFill>
                  <a:srgbClr val="3D3D3B"/>
                </a:solidFill>
                <a:latin typeface="Arial" panose="020B0604020202020204" pitchFamily="34" charset="0"/>
                <a:cs typeface="Arial" panose="020B0604020202020204" pitchFamily="34" charset="0"/>
              </a:rPr>
              <a:t>LGBTQ+ community</a:t>
            </a:r>
          </a:p>
          <a:p>
            <a:pPr marL="278765" indent="-266065">
              <a:lnSpc>
                <a:spcPct val="100000"/>
              </a:lnSpc>
              <a:spcBef>
                <a:spcPts val="600"/>
              </a:spcBef>
              <a:buChar char="•"/>
              <a:tabLst>
                <a:tab pos="278765" algn="l"/>
              </a:tabLst>
            </a:pPr>
            <a:r>
              <a:rPr lang="en-GB" dirty="0">
                <a:solidFill>
                  <a:srgbClr val="3D3D3B"/>
                </a:solidFill>
                <a:latin typeface="Arial" panose="020B0604020202020204" pitchFamily="34" charset="0"/>
                <a:cs typeface="Arial" panose="020B0604020202020204" pitchFamily="34" charset="0"/>
              </a:rPr>
              <a:t>People with </a:t>
            </a:r>
            <a:r>
              <a:rPr lang="en-GB" b="1" dirty="0">
                <a:solidFill>
                  <a:srgbClr val="3D3D3B"/>
                </a:solidFill>
                <a:latin typeface="Arial" panose="020B0604020202020204" pitchFamily="34" charset="0"/>
                <a:cs typeface="Arial" panose="020B0604020202020204" pitchFamily="34" charset="0"/>
              </a:rPr>
              <a:t>Learning Disabilities</a:t>
            </a:r>
          </a:p>
          <a:p>
            <a:pPr marL="278765" indent="-266065">
              <a:lnSpc>
                <a:spcPct val="100000"/>
              </a:lnSpc>
              <a:spcBef>
                <a:spcPts val="600"/>
              </a:spcBef>
              <a:buChar char="•"/>
              <a:tabLst>
                <a:tab pos="278765" algn="l"/>
              </a:tabLst>
            </a:pPr>
            <a:r>
              <a:rPr lang="en-GB" b="1" dirty="0">
                <a:solidFill>
                  <a:srgbClr val="3D3D3B"/>
                </a:solidFill>
                <a:latin typeface="Arial" panose="020B0604020202020204" pitchFamily="34" charset="0"/>
                <a:cs typeface="Arial" panose="020B0604020202020204" pitchFamily="34" charset="0"/>
              </a:rPr>
              <a:t>Carers</a:t>
            </a:r>
          </a:p>
        </p:txBody>
      </p:sp>
    </p:spTree>
    <p:extLst>
      <p:ext uri="{BB962C8B-B14F-4D97-AF65-F5344CB8AC3E}">
        <p14:creationId xmlns:p14="http://schemas.microsoft.com/office/powerpoint/2010/main" val="3091993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7FEF95DC-788B-D5F8-B7FF-6C27EB7E78A2}"/>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rPr>
              <a:t>Background</a:t>
            </a:r>
          </a:p>
        </p:txBody>
      </p:sp>
      <p:sp>
        <p:nvSpPr>
          <p:cNvPr id="15" name="object 14">
            <a:extLst>
              <a:ext uri="{FF2B5EF4-FFF2-40B4-BE49-F238E27FC236}">
                <a16:creationId xmlns:a16="http://schemas.microsoft.com/office/drawing/2014/main" id="{9240C550-3A93-1C20-2867-FA32687ABC3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8BBFB98-DDEA-AC99-DC87-982E91B1BF8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11F5B44F-A622-E4A4-BC53-ADAF0BE4080F}"/>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4</a:t>
            </a:fld>
            <a:endParaRPr kumimoji="0" lang="en-GB" sz="1400" b="0" i="0" u="none" strike="noStrike" kern="0" cap="none" spc="0" normalizeH="0" baseline="0" noProof="0">
              <a:ln>
                <a:noFill/>
              </a:ln>
              <a:solidFill>
                <a:sysClr val="windowText" lastClr="000000"/>
              </a:solidFill>
              <a:effectLst/>
              <a:uLnTx/>
              <a:uFillTx/>
            </a:endParaRPr>
          </a:p>
        </p:txBody>
      </p:sp>
      <p:sp>
        <p:nvSpPr>
          <p:cNvPr id="19" name="object 3">
            <a:extLst>
              <a:ext uri="{FF2B5EF4-FFF2-40B4-BE49-F238E27FC236}">
                <a16:creationId xmlns:a16="http://schemas.microsoft.com/office/drawing/2014/main" id="{11C92AAA-4D60-A0CA-8090-25F801B4E090}"/>
              </a:ext>
            </a:extLst>
          </p:cNvPr>
          <p:cNvSpPr txBox="1"/>
          <p:nvPr/>
        </p:nvSpPr>
        <p:spPr>
          <a:xfrm>
            <a:off x="707298" y="1664996"/>
            <a:ext cx="11256102" cy="382156"/>
          </a:xfrm>
          <a:prstGeom prst="rect">
            <a:avLst/>
          </a:prstGeom>
        </p:spPr>
        <p:txBody>
          <a:bodyPr vert="horz" wrap="square" lIns="0" tIns="1270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1" i="0" u="none" strike="noStrike" kern="100" cap="none" spc="-10" normalizeH="0" baseline="0" noProof="0" dirty="0">
                <a:ln>
                  <a:noFill/>
                </a:ln>
                <a:solidFill>
                  <a:srgbClr val="AE564A"/>
                </a:solidFill>
                <a:effectLst/>
                <a:uLnTx/>
                <a:uFillTx/>
                <a:latin typeface="Arial" panose="020B0604020202020204" pitchFamily="34" charset="0"/>
                <a:ea typeface="Aptos" panose="020B0004020202020204" pitchFamily="34" charset="0"/>
                <a:cs typeface="Arial" panose="020B0604020202020204" pitchFamily="34" charset="0"/>
              </a:rPr>
              <a:t>People from priority groups made up 95% of those engaging with the service </a:t>
            </a:r>
            <a:endParaRPr kumimoji="0" lang="en-GB" sz="2400" b="0" i="0" u="none" strike="noStrike" kern="1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graphicFrame>
        <p:nvGraphicFramePr>
          <p:cNvPr id="20" name="Chart 19">
            <a:extLst>
              <a:ext uri="{FF2B5EF4-FFF2-40B4-BE49-F238E27FC236}">
                <a16:creationId xmlns:a16="http://schemas.microsoft.com/office/drawing/2014/main" id="{141F75A4-820F-429E-C207-D279E713AEEE}"/>
              </a:ext>
            </a:extLst>
          </p:cNvPr>
          <p:cNvGraphicFramePr/>
          <p:nvPr>
            <p:extLst>
              <p:ext uri="{D42A27DB-BD31-4B8C-83A1-F6EECF244321}">
                <p14:modId xmlns:p14="http://schemas.microsoft.com/office/powerpoint/2010/main" val="578769832"/>
              </p:ext>
            </p:extLst>
          </p:nvPr>
        </p:nvGraphicFramePr>
        <p:xfrm>
          <a:off x="517525" y="2655797"/>
          <a:ext cx="11445875" cy="3482536"/>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Box 20">
            <a:extLst>
              <a:ext uri="{FF2B5EF4-FFF2-40B4-BE49-F238E27FC236}">
                <a16:creationId xmlns:a16="http://schemas.microsoft.com/office/drawing/2014/main" id="{FA91AB87-6F42-4ED9-8F86-0F6175FC2299}"/>
              </a:ext>
            </a:extLst>
          </p:cNvPr>
          <p:cNvSpPr txBox="1"/>
          <p:nvPr/>
        </p:nvSpPr>
        <p:spPr>
          <a:xfrm>
            <a:off x="701899" y="2236993"/>
            <a:ext cx="10243741" cy="369332"/>
          </a:xfrm>
          <a:prstGeom prst="rect">
            <a:avLst/>
          </a:prstGeom>
          <a:noFill/>
        </p:spPr>
        <p:txBody>
          <a:bodyPr wrap="square" rtlCol="0">
            <a:spAutoFit/>
          </a:bodyPr>
          <a:lstStyle/>
          <a:p>
            <a:r>
              <a:rPr kumimoji="0" lang="en-GB" i="0" u="none" strike="noStrike" kern="100" cap="none" spc="-10" normalizeH="0" baseline="0" noProof="0" dirty="0">
                <a:ln>
                  <a:noFill/>
                </a:ln>
                <a:solidFill>
                  <a:srgbClr val="465C6A"/>
                </a:solidFill>
                <a:effectLst/>
                <a:uLnTx/>
                <a:uFillTx/>
                <a:latin typeface="Arial" panose="020B0604020202020204" pitchFamily="34" charset="0"/>
                <a:ea typeface="Aptos" panose="020B0004020202020204" pitchFamily="34" charset="0"/>
                <a:cs typeface="Arial" panose="020B0604020202020204" pitchFamily="34" charset="0"/>
              </a:rPr>
              <a:t>Proportion of total </a:t>
            </a:r>
            <a:r>
              <a:rPr lang="en-GB" kern="100" spc="-10" noProof="0" dirty="0">
                <a:solidFill>
                  <a:srgbClr val="465C6A"/>
                </a:solidFill>
                <a:latin typeface="Arial" panose="020B0604020202020204" pitchFamily="34" charset="0"/>
                <a:ea typeface="Aptos" panose="020B0004020202020204" pitchFamily="34" charset="0"/>
                <a:cs typeface="Arial" panose="020B0604020202020204" pitchFamily="34" charset="0"/>
              </a:rPr>
              <a:t>quit dates set</a:t>
            </a:r>
            <a:r>
              <a:rPr kumimoji="0" lang="en-GB" i="0" u="none" strike="noStrike" kern="100" cap="none" spc="-10" normalizeH="0" baseline="0" noProof="0" dirty="0">
                <a:ln>
                  <a:noFill/>
                </a:ln>
                <a:solidFill>
                  <a:srgbClr val="465C6A"/>
                </a:solidFill>
                <a:effectLst/>
                <a:uLnTx/>
                <a:uFillTx/>
                <a:latin typeface="Arial" panose="020B0604020202020204" pitchFamily="34" charset="0"/>
                <a:ea typeface="Aptos" panose="020B0004020202020204" pitchFamily="34" charset="0"/>
                <a:cs typeface="Arial" panose="020B0604020202020204" pitchFamily="34" charset="0"/>
              </a:rPr>
              <a:t> in 2023/24, by priority group</a:t>
            </a:r>
            <a:r>
              <a:rPr lang="en-GB" kern="100" spc="-10" dirty="0">
                <a:solidFill>
                  <a:srgbClr val="465C6A"/>
                </a:solidFill>
                <a:latin typeface="Arial" panose="020B0604020202020204" pitchFamily="34" charset="0"/>
                <a:ea typeface="Aptos" panose="020B0004020202020204" pitchFamily="34" charset="0"/>
                <a:cs typeface="Arial" panose="020B0604020202020204" pitchFamily="34" charset="0"/>
              </a:rPr>
              <a:t> 	</a:t>
            </a:r>
            <a:r>
              <a:rPr lang="en-GB" sz="1600" kern="100" spc="-10" dirty="0">
                <a:solidFill>
                  <a:srgbClr val="308189"/>
                </a:solidFill>
                <a:latin typeface="Arial" panose="020B0604020202020204" pitchFamily="34" charset="0"/>
                <a:ea typeface="Aptos" panose="020B0004020202020204" pitchFamily="34" charset="0"/>
                <a:cs typeface="Arial" panose="020B0604020202020204" pitchFamily="34" charset="0"/>
              </a:rPr>
              <a:t>(total quit dates = 3,068)</a:t>
            </a:r>
            <a:endParaRPr kumimoji="0" lang="en-GB" i="0" u="none" strike="noStrike" kern="100" cap="none" spc="0" normalizeH="0" baseline="0" noProof="0" dirty="0">
              <a:ln>
                <a:noFill/>
              </a:ln>
              <a:solidFill>
                <a:srgbClr val="308189"/>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4F6EB3F4-BC8E-15DB-FD8B-681C382053A2}"/>
              </a:ext>
            </a:extLst>
          </p:cNvPr>
          <p:cNvSpPr txBox="1"/>
          <p:nvPr/>
        </p:nvSpPr>
        <p:spPr>
          <a:xfrm>
            <a:off x="7761973" y="3953649"/>
            <a:ext cx="3052038" cy="1754326"/>
          </a:xfrm>
          <a:prstGeom prst="rect">
            <a:avLst/>
          </a:prstGeom>
          <a:noFill/>
        </p:spPr>
        <p:txBody>
          <a:bodyPr wrap="square" rtlCol="0">
            <a:spAutoFit/>
          </a:bodyPr>
          <a:lstStyle/>
          <a:p>
            <a:r>
              <a:rPr lang="en-GB" b="1" dirty="0">
                <a:solidFill>
                  <a:srgbClr val="B45244"/>
                </a:solidFill>
                <a:latin typeface="Arial" panose="020B0604020202020204" pitchFamily="34" charset="0"/>
                <a:cs typeface="Arial" panose="020B0604020202020204" pitchFamily="34" charset="0"/>
              </a:rPr>
              <a:t>Selection based on:</a:t>
            </a:r>
          </a:p>
          <a:p>
            <a:pPr marL="285750" indent="-285750">
              <a:buFont typeface="Arial" panose="020B0604020202020204" pitchFamily="34" charset="0"/>
              <a:buChar char="•"/>
            </a:pPr>
            <a:r>
              <a:rPr lang="en-GB" dirty="0">
                <a:solidFill>
                  <a:srgbClr val="B45244"/>
                </a:solidFill>
                <a:latin typeface="Arial" panose="020B0604020202020204" pitchFamily="34" charset="0"/>
                <a:cs typeface="Arial" panose="020B0604020202020204" pitchFamily="34" charset="0"/>
              </a:rPr>
              <a:t>Need</a:t>
            </a:r>
          </a:p>
          <a:p>
            <a:pPr marL="285750" indent="-285750">
              <a:buFont typeface="Arial" panose="020B0604020202020204" pitchFamily="34" charset="0"/>
              <a:buChar char="•"/>
            </a:pPr>
            <a:r>
              <a:rPr lang="en-GB" dirty="0">
                <a:solidFill>
                  <a:srgbClr val="B45244"/>
                </a:solidFill>
                <a:latin typeface="Arial" panose="020B0604020202020204" pitchFamily="34" charset="0"/>
                <a:cs typeface="Arial" panose="020B0604020202020204" pitchFamily="34" charset="0"/>
              </a:rPr>
              <a:t>Demand</a:t>
            </a:r>
          </a:p>
          <a:p>
            <a:pPr marL="285750" indent="-285750">
              <a:buFont typeface="Arial" panose="020B0604020202020204" pitchFamily="34" charset="0"/>
              <a:buChar char="•"/>
            </a:pPr>
            <a:r>
              <a:rPr lang="en-GB" dirty="0">
                <a:solidFill>
                  <a:srgbClr val="B45244"/>
                </a:solidFill>
                <a:latin typeface="Arial" panose="020B0604020202020204" pitchFamily="34" charset="0"/>
                <a:cs typeface="Arial" panose="020B0604020202020204" pitchFamily="34" charset="0"/>
              </a:rPr>
              <a:t>Likely impact</a:t>
            </a:r>
          </a:p>
          <a:p>
            <a:pPr marL="285750" indent="-285750">
              <a:buFont typeface="Arial" panose="020B0604020202020204" pitchFamily="34" charset="0"/>
              <a:buChar char="•"/>
            </a:pPr>
            <a:r>
              <a:rPr lang="en-GB" dirty="0">
                <a:solidFill>
                  <a:srgbClr val="B45244"/>
                </a:solidFill>
                <a:latin typeface="Arial" panose="020B0604020202020204" pitchFamily="34" charset="0"/>
                <a:cs typeface="Arial" panose="020B0604020202020204" pitchFamily="34" charset="0"/>
              </a:rPr>
              <a:t>Possible referral routes</a:t>
            </a:r>
          </a:p>
          <a:p>
            <a:pPr marL="285750" indent="-285750">
              <a:buFont typeface="Arial" panose="020B0604020202020204" pitchFamily="34" charset="0"/>
              <a:buChar char="•"/>
            </a:pPr>
            <a:r>
              <a:rPr lang="en-GB" dirty="0">
                <a:solidFill>
                  <a:srgbClr val="B45244"/>
                </a:solidFill>
                <a:latin typeface="Arial" panose="020B0604020202020204" pitchFamily="34" charset="0"/>
                <a:cs typeface="Arial" panose="020B0604020202020204" pitchFamily="34" charset="0"/>
              </a:rPr>
              <a:t>Budget constraints</a:t>
            </a:r>
          </a:p>
        </p:txBody>
      </p:sp>
    </p:spTree>
    <p:extLst>
      <p:ext uri="{BB962C8B-B14F-4D97-AF65-F5344CB8AC3E}">
        <p14:creationId xmlns:p14="http://schemas.microsoft.com/office/powerpoint/2010/main" val="2338222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9" name="Text Placeholder 20">
            <a:extLst>
              <a:ext uri="{FF2B5EF4-FFF2-40B4-BE49-F238E27FC236}">
                <a16:creationId xmlns:a16="http://schemas.microsoft.com/office/drawing/2014/main" id="{4B017998-EC40-0446-2D36-45496EA32C83}"/>
              </a:ext>
            </a:extLst>
          </p:cNvPr>
          <p:cNvSpPr txBox="1">
            <a:spLocks/>
          </p:cNvSpPr>
          <p:nvPr/>
        </p:nvSpPr>
        <p:spPr>
          <a:xfrm>
            <a:off x="228599" y="1447799"/>
            <a:ext cx="3505201" cy="4685753"/>
          </a:xfrm>
          <a:prstGeom prst="rect">
            <a:avLst/>
          </a:prstGeom>
        </p:spPr>
        <p:txBody>
          <a:bodyPr/>
          <a:lstStyle>
            <a:lvl1pPr marL="12700">
              <a:lnSpc>
                <a:spcPct val="100000"/>
              </a:lnSpc>
              <a:spcBef>
                <a:spcPts val="100"/>
              </a:spcBef>
              <a:defRPr lang="en-GB" sz="2400" b="1" spc="-10" dirty="0" smtClean="0">
                <a:solidFill>
                  <a:srgbClr val="AE564A"/>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2400" b="1" i="0" u="none" strike="noStrike" kern="0" cap="none" spc="-10" normalizeH="0" baseline="0" noProof="0" dirty="0">
                <a:ln>
                  <a:noFill/>
                </a:ln>
                <a:solidFill>
                  <a:srgbClr val="AE564A"/>
                </a:solidFill>
                <a:effectLst/>
                <a:uLnTx/>
                <a:uFillTx/>
                <a:latin typeface="Arial" panose="020B0604020202020204" pitchFamily="34" charset="0"/>
                <a:ea typeface="+mn-ea"/>
                <a:cs typeface="Arial" panose="020B0604020202020204" pitchFamily="34" charset="0"/>
              </a:rPr>
              <a:t>Social housing</a:t>
            </a:r>
          </a:p>
          <a:p>
            <a:pPr marL="12700" marR="0" lvl="0" indent="0" defTabSz="914400" eaLnBrk="1" fontAlgn="auto" latinLnBrk="0" hangingPunct="1">
              <a:lnSpc>
                <a:spcPct val="100000"/>
              </a:lnSpc>
              <a:spcBef>
                <a:spcPts val="100"/>
              </a:spcBef>
              <a:spcAft>
                <a:spcPts val="0"/>
              </a:spcAft>
              <a:buClrTx/>
              <a:buSzTx/>
              <a:buFontTx/>
              <a:buNone/>
              <a:tabLst/>
              <a:defRPr/>
            </a:pPr>
            <a:r>
              <a:rPr kumimoji="0" lang="en-GB" sz="2400" b="1" i="0" u="none" strike="noStrike" kern="0" cap="none" spc="-10" normalizeH="0" baseline="0" noProof="0" dirty="0">
                <a:ln>
                  <a:noFill/>
                </a:ln>
                <a:solidFill>
                  <a:srgbClr val="AE564A"/>
                </a:solidFill>
                <a:effectLst/>
                <a:uLnTx/>
                <a:uFillTx/>
                <a:latin typeface="Arial" panose="020B0604020202020204" pitchFamily="34" charset="0"/>
                <a:ea typeface="+mn-ea"/>
                <a:cs typeface="Arial" panose="020B0604020202020204" pitchFamily="34" charset="0"/>
              </a:rPr>
              <a:t>tenants</a:t>
            </a:r>
          </a:p>
          <a:p>
            <a:pPr marL="12700" marR="0" lvl="0" indent="0" defTabSz="914400" eaLnBrk="1" fontAlgn="auto" latinLnBrk="0" hangingPunct="1">
              <a:lnSpc>
                <a:spcPct val="100000"/>
              </a:lnSpc>
              <a:spcBef>
                <a:spcPts val="100"/>
              </a:spcBef>
              <a:spcAft>
                <a:spcPts val="600"/>
              </a:spcAft>
              <a:buClrTx/>
              <a:buSzTx/>
              <a:buFontTx/>
              <a:buNone/>
              <a:tabLst/>
              <a:defRPr/>
            </a:pPr>
            <a:r>
              <a:rPr kumimoji="0" lang="en-GB" sz="1800" b="0" i="0" u="none" strike="noStrike" kern="0" cap="none" spc="-1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100 places</a:t>
            </a:r>
            <a:endParaRPr kumimoji="0" lang="en-GB" sz="2400" b="0" i="0" u="none" strike="noStrike" kern="0" cap="none" spc="-1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endParaRP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B45244"/>
                </a:solidFill>
              </a:rPr>
              <a:t>Strongest predictor of smoking</a:t>
            </a:r>
          </a:p>
          <a:p>
            <a:pPr marL="12700" marR="0" lvl="1"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endParaRPr>
          </a:p>
          <a:p>
            <a:pPr marR="0" lvl="1" defTabSz="914400" eaLnBrk="1" fontAlgn="auto" latinLnBrk="0" hangingPunct="1">
              <a:lnSpc>
                <a:spcPct val="100000"/>
              </a:lnSpc>
              <a:spcBef>
                <a:spcPts val="0"/>
              </a:spcBef>
              <a:spcAft>
                <a:spcPts val="0"/>
              </a:spcAft>
              <a:buClrTx/>
              <a:buSzTx/>
              <a:tabLst/>
              <a:defRPr/>
            </a:pPr>
            <a:endPar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endParaRP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Partnership with housing association</a:t>
            </a: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Referrals to Smokefree Sheffield</a:t>
            </a: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Open to staff members</a:t>
            </a: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20" normalizeH="0" baseline="0" noProof="0" dirty="0">
                <a:ln>
                  <a:noFill/>
                </a:ln>
                <a:solidFill>
                  <a:srgbClr val="308189"/>
                </a:solidFill>
                <a:effectLst/>
                <a:uLnTx/>
                <a:uFillTx/>
                <a:latin typeface="Arial" panose="020B0604020202020204" pitchFamily="34" charset="0"/>
                <a:ea typeface="+mn-ea"/>
                <a:cs typeface="Arial" panose="020B0604020202020204" pitchFamily="34" charset="0"/>
              </a:rPr>
              <a:t>Decided to open up to self-referrals due to low take-up from chosen housing association</a:t>
            </a:r>
          </a:p>
          <a:p>
            <a:pPr marL="12700" marR="0" lvl="1"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endParaRPr>
          </a:p>
        </p:txBody>
      </p:sp>
      <p:sp>
        <p:nvSpPr>
          <p:cNvPr id="15" name="object 14">
            <a:extLst>
              <a:ext uri="{FF2B5EF4-FFF2-40B4-BE49-F238E27FC236}">
                <a16:creationId xmlns:a16="http://schemas.microsoft.com/office/drawing/2014/main" id="{9240C550-3A93-1C20-2867-FA32687ABC3B}"/>
              </a:ext>
              <a:ext uri="{C183D7F6-B498-43B3-948B-1728B52AA6E4}">
                <adec:decorative xmlns:adec="http://schemas.microsoft.com/office/drawing/2017/decorative" val="0"/>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4" name="Slide Number Placeholder 3">
            <a:extLst>
              <a:ext uri="{FF2B5EF4-FFF2-40B4-BE49-F238E27FC236}">
                <a16:creationId xmlns:a16="http://schemas.microsoft.com/office/drawing/2014/main" id="{DDF66F53-02E7-6A38-8CB3-6212109A6E93}"/>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5</a:t>
            </a:fld>
            <a:endParaRPr kumimoji="0" lang="en-GB" sz="1400" b="0" i="0" u="none" strike="noStrike" kern="0" cap="none" spc="0" normalizeH="0" baseline="0" noProof="0">
              <a:ln>
                <a:noFill/>
              </a:ln>
              <a:solidFill>
                <a:sysClr val="windowText" lastClr="000000"/>
              </a:solidFill>
              <a:effectLst/>
              <a:uLnTx/>
              <a:uFillTx/>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4"/>
            <a:ext cx="12193727" cy="549275"/>
            <a:chOff x="0" y="6309004"/>
            <a:chExt cx="12193727" cy="549275"/>
          </a:xfrm>
        </p:grpSpPr>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3" name="object 2">
            <a:extLst>
              <a:ext uri="{FF2B5EF4-FFF2-40B4-BE49-F238E27FC236}">
                <a16:creationId xmlns:a16="http://schemas.microsoft.com/office/drawing/2014/main" id="{D1786FD2-B102-85BB-C876-7DC7068167F3}"/>
              </a:ext>
            </a:extLst>
          </p:cNvPr>
          <p:cNvSpPr txBox="1">
            <a:spLocks/>
          </p:cNvSpPr>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a:spcBef>
                <a:spcPts val="100"/>
              </a:spcBef>
              <a:defRPr/>
            </a:pPr>
            <a:r>
              <a:rPr lang="en-GB" sz="3600" b="1" spc="-10" dirty="0">
                <a:solidFill>
                  <a:srgbClr val="043748"/>
                </a:solidFill>
                <a:latin typeface="Arial" panose="020B0604020202020204" pitchFamily="34" charset="0"/>
                <a:cs typeface="Arial" panose="020B0604020202020204" pitchFamily="34" charset="0"/>
              </a:rPr>
              <a:t>Background</a:t>
            </a:r>
          </a:p>
        </p:txBody>
      </p:sp>
      <p:cxnSp>
        <p:nvCxnSpPr>
          <p:cNvPr id="39" name="Straight Connector 38">
            <a:extLst>
              <a:ext uri="{FF2B5EF4-FFF2-40B4-BE49-F238E27FC236}">
                <a16:creationId xmlns:a16="http://schemas.microsoft.com/office/drawing/2014/main" id="{CFCC0B0A-6B4A-B953-BB81-E35083372BB1}"/>
              </a:ext>
            </a:extLst>
          </p:cNvPr>
          <p:cNvCxnSpPr>
            <a:cxnSpLocks/>
          </p:cNvCxnSpPr>
          <p:nvPr/>
        </p:nvCxnSpPr>
        <p:spPr>
          <a:xfrm>
            <a:off x="228599" y="3276600"/>
            <a:ext cx="350520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EE24CC05-C89F-FB6E-4304-9696BC963439}"/>
              </a:ext>
            </a:extLst>
          </p:cNvPr>
          <p:cNvGrpSpPr/>
          <p:nvPr/>
        </p:nvGrpSpPr>
        <p:grpSpPr>
          <a:xfrm>
            <a:off x="4343400" y="1447800"/>
            <a:ext cx="3505201" cy="3116210"/>
            <a:chOff x="4343400" y="1447800"/>
            <a:chExt cx="3505201" cy="3116210"/>
          </a:xfrm>
        </p:grpSpPr>
        <p:sp>
          <p:nvSpPr>
            <p:cNvPr id="30" name="Text Placeholder 20">
              <a:extLst>
                <a:ext uri="{FF2B5EF4-FFF2-40B4-BE49-F238E27FC236}">
                  <a16:creationId xmlns:a16="http://schemas.microsoft.com/office/drawing/2014/main" id="{2D5BAF79-E09E-8AAA-2334-B18F73D74612}"/>
                </a:ext>
              </a:extLst>
            </p:cNvPr>
            <p:cNvSpPr txBox="1">
              <a:spLocks/>
            </p:cNvSpPr>
            <p:nvPr/>
          </p:nvSpPr>
          <p:spPr>
            <a:xfrm>
              <a:off x="4343400" y="1447800"/>
              <a:ext cx="3505200" cy="3116210"/>
            </a:xfrm>
            <a:prstGeom prst="rect">
              <a:avLst/>
            </a:prstGeom>
          </p:spPr>
          <p:txBody>
            <a:bodyPr/>
            <a:lstStyle>
              <a:lvl1pPr marL="12700">
                <a:lnSpc>
                  <a:spcPct val="100000"/>
                </a:lnSpc>
                <a:spcBef>
                  <a:spcPts val="100"/>
                </a:spcBef>
                <a:defRPr lang="en-GB" sz="2400" b="1" spc="-10" dirty="0" smtClean="0">
                  <a:solidFill>
                    <a:srgbClr val="043748"/>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2400" b="1" i="0" u="none" strike="noStrike" kern="0" cap="none" spc="-10" normalizeH="0" baseline="0" noProof="0" dirty="0">
                  <a:ln>
                    <a:noFill/>
                  </a:ln>
                  <a:solidFill>
                    <a:srgbClr val="043748"/>
                  </a:solidFill>
                  <a:effectLst/>
                  <a:uLnTx/>
                  <a:uFillTx/>
                  <a:latin typeface="Arial" panose="020B0604020202020204" pitchFamily="34" charset="0"/>
                  <a:ea typeface="+mn-ea"/>
                  <a:cs typeface="Arial" panose="020B0604020202020204" pitchFamily="34" charset="0"/>
                </a:rPr>
                <a:t>People who use drugs and alcohol</a:t>
              </a:r>
            </a:p>
            <a:p>
              <a:pPr marL="12700" marR="0" lvl="0" indent="0" defTabSz="914400" eaLnBrk="1" fontAlgn="auto" latinLnBrk="0" hangingPunct="1">
                <a:lnSpc>
                  <a:spcPct val="100000"/>
                </a:lnSpc>
                <a:spcBef>
                  <a:spcPts val="100"/>
                </a:spcBef>
                <a:spcAft>
                  <a:spcPts val="600"/>
                </a:spcAft>
                <a:buClrTx/>
                <a:buSzTx/>
                <a:buFontTx/>
                <a:buNone/>
                <a:tabLst/>
                <a:defRPr/>
              </a:pPr>
              <a:r>
                <a:rPr lang="en-GB" sz="1800" b="0" dirty="0">
                  <a:solidFill>
                    <a:srgbClr val="3D3D3B"/>
                  </a:solidFill>
                </a:rPr>
                <a:t>50 places</a:t>
              </a:r>
              <a:endParaRPr kumimoji="0" lang="en-GB" sz="2400" b="1" i="0" u="none" strike="noStrike" kern="0" cap="none" spc="-10" normalizeH="0" baseline="0" noProof="0" dirty="0">
                <a:ln>
                  <a:noFill/>
                </a:ln>
                <a:solidFill>
                  <a:srgbClr val="043748"/>
                </a:solidFill>
                <a:effectLst/>
                <a:uLnTx/>
                <a:uFillTx/>
                <a:latin typeface="Arial" panose="020B0604020202020204" pitchFamily="34" charset="0"/>
                <a:ea typeface="+mn-ea"/>
                <a:cs typeface="Arial" panose="020B0604020202020204" pitchFamily="34" charset="0"/>
              </a:endParaRP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20" normalizeH="0" baseline="0" noProof="0" dirty="0">
                  <a:ln>
                    <a:noFill/>
                  </a:ln>
                  <a:solidFill>
                    <a:srgbClr val="043748"/>
                  </a:solidFill>
                  <a:effectLst/>
                  <a:uLnTx/>
                  <a:uFillTx/>
                  <a:latin typeface="Arial" panose="020B0604020202020204" pitchFamily="34" charset="0"/>
                  <a:ea typeface="+mn-ea"/>
                  <a:cs typeface="Arial" panose="020B0604020202020204" pitchFamily="34" charset="0"/>
                </a:rPr>
                <a:t>Just as likely to want to quit</a:t>
              </a: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43748"/>
                  </a:solidFill>
                </a:rPr>
                <a:t>May require more support</a:t>
              </a:r>
            </a:p>
            <a:p>
              <a:pPr marL="12700" marR="0" lvl="1" indent="0" defTabSz="914400" eaLnBrk="1" fontAlgn="auto" latinLnBrk="0" hangingPunct="1">
                <a:lnSpc>
                  <a:spcPct val="100000"/>
                </a:lnSpc>
                <a:spcBef>
                  <a:spcPts val="0"/>
                </a:spcBef>
                <a:spcAft>
                  <a:spcPts val="0"/>
                </a:spcAft>
                <a:buClrTx/>
                <a:buSzTx/>
                <a:buFontTx/>
                <a:buNone/>
                <a:tabLst/>
                <a:defRPr/>
              </a:pPr>
              <a:endParaRPr lang="en-GB" dirty="0"/>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Partnership</a:t>
              </a:r>
              <a:r>
                <a:rPr lang="en-GB" dirty="0"/>
                <a:t> with Likewise</a:t>
              </a: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Referrals to Smokefree Sheffield</a:t>
              </a: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Open to staff members</a:t>
              </a:r>
              <a:endPar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endParaRPr>
            </a:p>
          </p:txBody>
        </p:sp>
        <p:cxnSp>
          <p:nvCxnSpPr>
            <p:cNvPr id="41" name="Straight Connector 40">
              <a:extLst>
                <a:ext uri="{FF2B5EF4-FFF2-40B4-BE49-F238E27FC236}">
                  <a16:creationId xmlns:a16="http://schemas.microsoft.com/office/drawing/2014/main" id="{ED5409D4-9025-8190-24C3-B8A312570620}"/>
                </a:ext>
              </a:extLst>
            </p:cNvPr>
            <p:cNvCxnSpPr>
              <a:cxnSpLocks/>
            </p:cNvCxnSpPr>
            <p:nvPr/>
          </p:nvCxnSpPr>
          <p:spPr>
            <a:xfrm>
              <a:off x="4343400" y="3276600"/>
              <a:ext cx="350520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369F0AC6-CA40-92FD-9114-4A42C5FF772E}"/>
              </a:ext>
            </a:extLst>
          </p:cNvPr>
          <p:cNvGrpSpPr/>
          <p:nvPr/>
        </p:nvGrpSpPr>
        <p:grpSpPr>
          <a:xfrm>
            <a:off x="8458200" y="1447799"/>
            <a:ext cx="3505201" cy="4887529"/>
            <a:chOff x="8458200" y="1447799"/>
            <a:chExt cx="3505201" cy="4887529"/>
          </a:xfrm>
        </p:grpSpPr>
        <p:sp>
          <p:nvSpPr>
            <p:cNvPr id="34" name="Text Placeholder 20">
              <a:extLst>
                <a:ext uri="{FF2B5EF4-FFF2-40B4-BE49-F238E27FC236}">
                  <a16:creationId xmlns:a16="http://schemas.microsoft.com/office/drawing/2014/main" id="{926FC40F-1662-75AF-DD0E-3B4BDDF2C6A5}"/>
                </a:ext>
              </a:extLst>
            </p:cNvPr>
            <p:cNvSpPr txBox="1">
              <a:spLocks/>
            </p:cNvSpPr>
            <p:nvPr/>
          </p:nvSpPr>
          <p:spPr>
            <a:xfrm>
              <a:off x="8458200" y="1447799"/>
              <a:ext cx="3505200" cy="4887529"/>
            </a:xfrm>
            <a:prstGeom prst="rect">
              <a:avLst/>
            </a:prstGeom>
          </p:spPr>
          <p:txBody>
            <a:bodyPr/>
            <a:lstStyle>
              <a:lvl1pPr marL="12700">
                <a:lnSpc>
                  <a:spcPct val="100000"/>
                </a:lnSpc>
                <a:spcBef>
                  <a:spcPts val="100"/>
                </a:spcBef>
                <a:defRPr lang="en-GB" sz="2400" b="1" spc="-10" dirty="0" smtClean="0">
                  <a:solidFill>
                    <a:srgbClr val="308189"/>
                  </a:solidFill>
                  <a:latin typeface="Arial" panose="020B0604020202020204" pitchFamily="34" charset="0"/>
                  <a:ea typeface="+mn-ea"/>
                  <a:cs typeface="Arial" panose="020B0604020202020204" pitchFamily="34" charset="0"/>
                </a:defRPr>
              </a:lvl1pPr>
              <a:lvl2pPr marL="12700">
                <a:lnSpc>
                  <a:spcPct val="100000"/>
                </a:lnSpc>
                <a:defRPr lang="en-GB" spc="-20" dirty="0" smtClean="0">
                  <a:solidFill>
                    <a:srgbClr val="3D3D3B"/>
                  </a:solidFill>
                  <a:latin typeface="Arial" panose="020B0604020202020204" pitchFamily="34" charset="0"/>
                  <a:ea typeface="+mn-ea"/>
                  <a:cs typeface="Arial" panose="020B0604020202020204" pitchFamily="34" charset="0"/>
                </a:defRPr>
              </a:lvl2pPr>
              <a:lvl3pPr marL="278765" indent="-266065">
                <a:lnSpc>
                  <a:spcPct val="100000"/>
                </a:lnSpc>
                <a:spcBef>
                  <a:spcPts val="1540"/>
                </a:spcBef>
                <a:buChar char="•"/>
                <a:tabLst>
                  <a:tab pos="278765" algn="l"/>
                </a:tabLst>
                <a:defRPr lang="en-GB" dirty="0" smtClean="0">
                  <a:solidFill>
                    <a:srgbClr val="AE564A"/>
                  </a:solidFill>
                  <a:latin typeface="Arial" panose="020B0604020202020204" pitchFamily="34" charset="0"/>
                  <a:ea typeface="+mn-ea"/>
                  <a:cs typeface="Arial" panose="020B0604020202020204" pitchFamily="34" charset="0"/>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2400" b="1" i="0" u="none" strike="noStrike" kern="0" cap="none" spc="-10" normalizeH="0" baseline="0" noProof="0" dirty="0">
                  <a:ln>
                    <a:noFill/>
                  </a:ln>
                  <a:solidFill>
                    <a:srgbClr val="308189"/>
                  </a:solidFill>
                  <a:effectLst/>
                  <a:uLnTx/>
                  <a:uFillTx/>
                  <a:latin typeface="Arial" panose="020B0604020202020204" pitchFamily="34" charset="0"/>
                  <a:ea typeface="+mn-ea"/>
                  <a:cs typeface="Arial" panose="020B0604020202020204" pitchFamily="34" charset="0"/>
                </a:rPr>
                <a:t>People with mental health conditions</a:t>
              </a:r>
            </a:p>
            <a:p>
              <a:pPr marL="12700" marR="0" lvl="0" indent="0" defTabSz="914400" eaLnBrk="1" fontAlgn="auto" latinLnBrk="0" hangingPunct="1">
                <a:lnSpc>
                  <a:spcPct val="100000"/>
                </a:lnSpc>
                <a:spcBef>
                  <a:spcPts val="100"/>
                </a:spcBef>
                <a:spcAft>
                  <a:spcPts val="600"/>
                </a:spcAft>
                <a:buClrTx/>
                <a:buSzTx/>
                <a:buFontTx/>
                <a:buNone/>
                <a:tabLst/>
                <a:defRPr/>
              </a:pPr>
              <a:r>
                <a:rPr kumimoji="0" lang="en-GB" sz="1800" b="0" i="0" u="none" strike="noStrike" kern="0" cap="none" spc="-1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400 places</a:t>
              </a:r>
              <a:endParaRPr kumimoji="0" lang="en-GB" sz="2400" b="0" i="0" u="none" strike="noStrike" kern="0" cap="none" spc="-1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endParaRP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20" normalizeH="0" baseline="0" noProof="0" dirty="0">
                  <a:ln>
                    <a:noFill/>
                  </a:ln>
                  <a:solidFill>
                    <a:srgbClr val="308189"/>
                  </a:solidFill>
                  <a:effectLst/>
                  <a:uLnTx/>
                  <a:uFillTx/>
                  <a:latin typeface="Arial" panose="020B0604020202020204" pitchFamily="34" charset="0"/>
                  <a:ea typeface="+mn-ea"/>
                  <a:cs typeface="Arial" panose="020B0604020202020204" pitchFamily="34" charset="0"/>
                </a:rPr>
                <a:t>Just as likely to want to quit</a:t>
              </a:r>
            </a:p>
            <a:p>
              <a:pPr marL="2984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308189"/>
                  </a:solidFill>
                </a:rPr>
                <a:t>May require more support</a:t>
              </a:r>
            </a:p>
            <a:p>
              <a:pPr marL="12700" marR="0" lvl="1"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endParaRPr>
            </a:p>
            <a:p>
              <a:pPr marL="12700" marR="0" lvl="1"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Two routes</a:t>
              </a:r>
            </a:p>
            <a:p>
              <a:pPr marL="355600" marR="0" lvl="1" indent="-342900" defTabSz="914400" eaLnBrk="1" fontAlgn="auto" latinLnBrk="0" hangingPunct="1">
                <a:lnSpc>
                  <a:spcPct val="100000"/>
                </a:lnSpc>
                <a:spcBef>
                  <a:spcPts val="0"/>
                </a:spcBef>
                <a:spcAft>
                  <a:spcPts val="0"/>
                </a:spcAft>
                <a:buClrTx/>
                <a:buSzTx/>
                <a:buFontTx/>
                <a:buAutoNum type="arabicPeriod"/>
                <a:tabLst/>
                <a:defRPr/>
              </a:pPr>
              <a:r>
                <a:rPr lang="en-GB" dirty="0"/>
                <a:t>People referred (or who self-refer) to Smokefree Sheffield who have anxiety, depression or SMI - 350 places.</a:t>
              </a:r>
            </a:p>
            <a:p>
              <a:pPr marL="355600" marR="0" lvl="1" indent="-342900" defTabSz="914400" eaLnBrk="1" fontAlgn="auto" latinLnBrk="0" hangingPunct="1">
                <a:lnSpc>
                  <a:spcPct val="100000"/>
                </a:lnSpc>
                <a:spcBef>
                  <a:spcPts val="0"/>
                </a:spcBef>
                <a:spcAft>
                  <a:spcPts val="0"/>
                </a:spcAft>
                <a:buClrTx/>
                <a:buSzTx/>
                <a:buFontTx/>
                <a:buAutoNum type="arabicPeriod"/>
                <a:tabLst/>
                <a:defRPr/>
              </a:pPr>
              <a:r>
                <a:rPr kumimoji="0" lang="en-GB" sz="1800" b="0" i="0" u="none" strike="noStrike" kern="0" cap="none" spc="-20" normalizeH="0" baseline="0" noProof="0" dirty="0">
                  <a:ln>
                    <a:noFill/>
                  </a:ln>
                  <a:solidFill>
                    <a:srgbClr val="3D3D3B"/>
                  </a:solidFill>
                  <a:effectLst/>
                  <a:uLnTx/>
                  <a:uFillTx/>
                  <a:latin typeface="Arial" panose="020B0604020202020204" pitchFamily="34" charset="0"/>
                  <a:ea typeface="+mn-ea"/>
                  <a:cs typeface="Arial" panose="020B0604020202020204" pitchFamily="34" charset="0"/>
                </a:rPr>
                <a:t>People supported by SHSC for mental health issues and the staff who work with them. Will be supported by QUIT Team – 50 places.</a:t>
              </a:r>
            </a:p>
          </p:txBody>
        </p:sp>
        <p:cxnSp>
          <p:nvCxnSpPr>
            <p:cNvPr id="42" name="Straight Connector 41">
              <a:extLst>
                <a:ext uri="{FF2B5EF4-FFF2-40B4-BE49-F238E27FC236}">
                  <a16:creationId xmlns:a16="http://schemas.microsoft.com/office/drawing/2014/main" id="{874849D6-98CE-C7AC-E9C5-81DF3B26013D}"/>
                </a:ext>
              </a:extLst>
            </p:cNvPr>
            <p:cNvCxnSpPr>
              <a:cxnSpLocks/>
            </p:cNvCxnSpPr>
            <p:nvPr/>
          </p:nvCxnSpPr>
          <p:spPr>
            <a:xfrm>
              <a:off x="8458200" y="3276600"/>
              <a:ext cx="350520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80544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7FEF95DC-788B-D5F8-B7FF-6C27EB7E78A2}"/>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rPr>
              <a:t>Background</a:t>
            </a:r>
          </a:p>
        </p:txBody>
      </p:sp>
      <p:sp>
        <p:nvSpPr>
          <p:cNvPr id="15" name="object 14">
            <a:extLst>
              <a:ext uri="{FF2B5EF4-FFF2-40B4-BE49-F238E27FC236}">
                <a16:creationId xmlns:a16="http://schemas.microsoft.com/office/drawing/2014/main" id="{9240C550-3A93-1C20-2867-FA32687ABC3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8BBFB98-DDEA-AC99-DC87-982E91B1BF8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11F5B44F-A622-E4A4-BC53-ADAF0BE4080F}"/>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6</a:t>
            </a:fld>
            <a:endParaRPr kumimoji="0" lang="en-GB" sz="1400" b="0" i="0" u="none" strike="noStrike" kern="0" cap="none" spc="0" normalizeH="0" baseline="0" noProof="0">
              <a:ln>
                <a:noFill/>
              </a:ln>
              <a:solidFill>
                <a:sysClr val="windowText" lastClr="000000"/>
              </a:solidFill>
              <a:effectLst/>
              <a:uLnTx/>
              <a:uFillTx/>
            </a:endParaRPr>
          </a:p>
        </p:txBody>
      </p:sp>
      <p:sp>
        <p:nvSpPr>
          <p:cNvPr id="19" name="object 3">
            <a:extLst>
              <a:ext uri="{FF2B5EF4-FFF2-40B4-BE49-F238E27FC236}">
                <a16:creationId xmlns:a16="http://schemas.microsoft.com/office/drawing/2014/main" id="{11C92AAA-4D60-A0CA-8090-25F801B4E090}"/>
              </a:ext>
            </a:extLst>
          </p:cNvPr>
          <p:cNvSpPr txBox="1"/>
          <p:nvPr/>
        </p:nvSpPr>
        <p:spPr>
          <a:xfrm>
            <a:off x="707298" y="1664996"/>
            <a:ext cx="10967177" cy="382156"/>
          </a:xfrm>
          <a:prstGeom prst="rect">
            <a:avLst/>
          </a:prstGeom>
        </p:spPr>
        <p:txBody>
          <a:bodyPr vert="horz" wrap="square" lIns="0" tIns="1270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1" i="0" u="none" strike="noStrike" kern="100" cap="none" spc="-10" normalizeH="0" baseline="0" noProof="0" dirty="0">
                <a:ln>
                  <a:noFill/>
                </a:ln>
                <a:solidFill>
                  <a:srgbClr val="AE564A"/>
                </a:solidFill>
                <a:effectLst/>
                <a:uLnTx/>
                <a:uFillTx/>
                <a:latin typeface="Arial" panose="020B0604020202020204" pitchFamily="34" charset="0"/>
                <a:ea typeface="Aptos" panose="020B0004020202020204" pitchFamily="34" charset="0"/>
                <a:cs typeface="Arial" panose="020B0604020202020204" pitchFamily="34" charset="0"/>
              </a:rPr>
              <a:t>Incentives were high street gift vouchers (</a:t>
            </a:r>
            <a:r>
              <a:rPr lang="en-GB" sz="2400" b="1" kern="100" spc="-10" dirty="0" err="1">
                <a:solidFill>
                  <a:srgbClr val="AE564A"/>
                </a:solidFill>
                <a:latin typeface="Arial" panose="020B0604020202020204" pitchFamily="34" charset="0"/>
                <a:ea typeface="Aptos" panose="020B0004020202020204" pitchFamily="34" charset="0"/>
                <a:cs typeface="Arial" panose="020B0604020202020204" pitchFamily="34" charset="0"/>
              </a:rPr>
              <a:t>EdenRed</a:t>
            </a:r>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a:t>
            </a:r>
            <a:endParaRPr kumimoji="0" lang="en-GB" sz="2400" b="0" i="0" u="none" strike="noStrike" kern="1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graphicFrame>
        <p:nvGraphicFramePr>
          <p:cNvPr id="14" name="Diagram 13">
            <a:extLst>
              <a:ext uri="{FF2B5EF4-FFF2-40B4-BE49-F238E27FC236}">
                <a16:creationId xmlns:a16="http://schemas.microsoft.com/office/drawing/2014/main" id="{DA68EA1F-F744-CF9D-7C77-C51DF21EDB66}"/>
              </a:ext>
            </a:extLst>
          </p:cNvPr>
          <p:cNvGraphicFramePr/>
          <p:nvPr>
            <p:extLst>
              <p:ext uri="{D42A27DB-BD31-4B8C-83A1-F6EECF244321}">
                <p14:modId xmlns:p14="http://schemas.microsoft.com/office/powerpoint/2010/main" val="2515350625"/>
              </p:ext>
            </p:extLst>
          </p:nvPr>
        </p:nvGraphicFramePr>
        <p:xfrm>
          <a:off x="914400" y="2240279"/>
          <a:ext cx="5624195" cy="38357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object 3">
            <a:extLst>
              <a:ext uri="{FF2B5EF4-FFF2-40B4-BE49-F238E27FC236}">
                <a16:creationId xmlns:a16="http://schemas.microsoft.com/office/drawing/2014/main" id="{8E98BC19-0AD7-086C-75CE-2C1BAE9B1DF5}"/>
              </a:ext>
            </a:extLst>
          </p:cNvPr>
          <p:cNvSpPr txBox="1"/>
          <p:nvPr/>
        </p:nvSpPr>
        <p:spPr>
          <a:xfrm>
            <a:off x="7002350" y="2438400"/>
            <a:ext cx="4612637" cy="3352200"/>
          </a:xfrm>
          <a:prstGeom prst="rect">
            <a:avLst/>
          </a:prstGeom>
        </p:spPr>
        <p:txBody>
          <a:bodyPr vert="horz" wrap="square" lIns="0" tIns="12700" rIns="0" bIns="0" rtlCol="0">
            <a:spAutoFit/>
          </a:bodyPr>
          <a:lstStyle/>
          <a:p>
            <a:pPr marL="278765" indent="-266065">
              <a:lnSpc>
                <a:spcPct val="100000"/>
              </a:lnSpc>
              <a:spcBef>
                <a:spcPts val="1545"/>
              </a:spcBef>
              <a:buChar char="•"/>
              <a:tabLst>
                <a:tab pos="278765" algn="l"/>
              </a:tabLst>
            </a:pPr>
            <a:r>
              <a:rPr lang="en-GB" sz="2400" dirty="0">
                <a:solidFill>
                  <a:srgbClr val="3D3D3B"/>
                </a:solidFill>
                <a:latin typeface="Arial" panose="020B0604020202020204" pitchFamily="34" charset="0"/>
                <a:cs typeface="Arial" panose="020B0604020202020204" pitchFamily="34" charset="0"/>
              </a:rPr>
              <a:t>Maximum value of £200 per person</a:t>
            </a:r>
          </a:p>
          <a:p>
            <a:pPr marL="278765" indent="-266065">
              <a:lnSpc>
                <a:spcPct val="100000"/>
              </a:lnSpc>
              <a:spcBef>
                <a:spcPts val="1545"/>
              </a:spcBef>
              <a:buChar char="•"/>
              <a:tabLst>
                <a:tab pos="278765" algn="l"/>
              </a:tabLst>
            </a:pPr>
            <a:r>
              <a:rPr lang="en-GB" sz="2400" dirty="0">
                <a:solidFill>
                  <a:srgbClr val="3D3D3B"/>
                </a:solidFill>
                <a:latin typeface="Arial" panose="020B0604020202020204" pitchFamily="34" charset="0"/>
                <a:cs typeface="Arial" panose="020B0604020202020204" pitchFamily="34" charset="0"/>
              </a:rPr>
              <a:t>Carbon monoxide readings of below 6ppm required</a:t>
            </a:r>
          </a:p>
          <a:p>
            <a:pPr marL="278765" indent="-266065">
              <a:lnSpc>
                <a:spcPct val="100000"/>
              </a:lnSpc>
              <a:spcBef>
                <a:spcPts val="1545"/>
              </a:spcBef>
              <a:buChar char="•"/>
              <a:tabLst>
                <a:tab pos="278765" algn="l"/>
              </a:tabLst>
            </a:pPr>
            <a:r>
              <a:rPr lang="en-GB" sz="2400" dirty="0">
                <a:solidFill>
                  <a:srgbClr val="3D3D3B"/>
                </a:solidFill>
                <a:latin typeface="Arial" panose="020B0604020202020204" pitchFamily="34" charset="0"/>
                <a:cs typeface="Arial" panose="020B0604020202020204" pitchFamily="34" charset="0"/>
              </a:rPr>
              <a:t>People supported via telephone or online will need to attend face-to-face appointments every four weeks</a:t>
            </a:r>
          </a:p>
        </p:txBody>
      </p:sp>
    </p:spTree>
    <p:extLst>
      <p:ext uri="{BB962C8B-B14F-4D97-AF65-F5344CB8AC3E}">
        <p14:creationId xmlns:p14="http://schemas.microsoft.com/office/powerpoint/2010/main" val="581093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0" y="6309000"/>
            <a:ext cx="12193270" cy="549275"/>
            <a:chOff x="0" y="6309000"/>
            <a:chExt cx="12193270" cy="549275"/>
          </a:xfrm>
        </p:grpSpPr>
        <p:sp>
          <p:nvSpPr>
            <p:cNvPr id="4" name="object 4"/>
            <p:cNvSpPr>
              <a:spLocks noGrp="1" noRot="1" noMove="1" noResize="1" noEditPoints="1" noAdjustHandles="1" noChangeArrowheads="1" noChangeShapeType="1"/>
            </p:cNvSpPr>
            <p:nvPr/>
          </p:nvSpPr>
          <p:spPr>
            <a:xfrm>
              <a:off x="0" y="6311996"/>
              <a:ext cx="11674475" cy="0"/>
            </a:xfrm>
            <a:custGeom>
              <a:avLst/>
              <a:gdLst/>
              <a:ahLst/>
              <a:cxnLst/>
              <a:rect l="l" t="t" r="r" b="b"/>
              <a:pathLst>
                <a:path w="11674475">
                  <a:moveTo>
                    <a:pt x="0" y="0"/>
                  </a:moveTo>
                  <a:lnTo>
                    <a:pt x="11674081" y="0"/>
                  </a:lnTo>
                </a:path>
              </a:pathLst>
            </a:custGeom>
            <a:ln w="317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a:spLocks noGrp="1" noRot="1" noMove="1" noResize="1" noEditPoints="1" noAdjustHandles="1" noChangeArrowheads="1" noChangeShapeType="1"/>
            </p:cNvSpPr>
            <p:nvPr/>
          </p:nvSpPr>
          <p:spPr>
            <a:xfrm>
              <a:off x="11059617" y="6309004"/>
              <a:ext cx="1134110" cy="549275"/>
            </a:xfrm>
            <a:custGeom>
              <a:avLst/>
              <a:gdLst/>
              <a:ahLst/>
              <a:cxnLst/>
              <a:rect l="l" t="t" r="r" b="b"/>
              <a:pathLst>
                <a:path w="1134109" h="549275">
                  <a:moveTo>
                    <a:pt x="1133563" y="0"/>
                  </a:moveTo>
                  <a:lnTo>
                    <a:pt x="568045" y="0"/>
                  </a:lnTo>
                  <a:lnTo>
                    <a:pt x="565518" y="0"/>
                  </a:lnTo>
                  <a:lnTo>
                    <a:pt x="514400" y="0"/>
                  </a:lnTo>
                  <a:lnTo>
                    <a:pt x="467575" y="2108"/>
                  </a:lnTo>
                  <a:lnTo>
                    <a:pt x="421932" y="8293"/>
                  </a:lnTo>
                  <a:lnTo>
                    <a:pt x="377647" y="18376"/>
                  </a:lnTo>
                  <a:lnTo>
                    <a:pt x="334911" y="32181"/>
                  </a:lnTo>
                  <a:lnTo>
                    <a:pt x="293890" y="49530"/>
                  </a:lnTo>
                  <a:lnTo>
                    <a:pt x="254774" y="70231"/>
                  </a:lnTo>
                  <a:lnTo>
                    <a:pt x="217741" y="94107"/>
                  </a:lnTo>
                  <a:lnTo>
                    <a:pt x="182981" y="120980"/>
                  </a:lnTo>
                  <a:lnTo>
                    <a:pt x="150660" y="150660"/>
                  </a:lnTo>
                  <a:lnTo>
                    <a:pt x="120980" y="182981"/>
                  </a:lnTo>
                  <a:lnTo>
                    <a:pt x="94107" y="217741"/>
                  </a:lnTo>
                  <a:lnTo>
                    <a:pt x="70231" y="254774"/>
                  </a:lnTo>
                  <a:lnTo>
                    <a:pt x="49530" y="293890"/>
                  </a:lnTo>
                  <a:lnTo>
                    <a:pt x="32181" y="334911"/>
                  </a:lnTo>
                  <a:lnTo>
                    <a:pt x="18376" y="377659"/>
                  </a:lnTo>
                  <a:lnTo>
                    <a:pt x="8280" y="421932"/>
                  </a:lnTo>
                  <a:lnTo>
                    <a:pt x="2095" y="467575"/>
                  </a:lnTo>
                  <a:lnTo>
                    <a:pt x="0" y="514400"/>
                  </a:lnTo>
                  <a:lnTo>
                    <a:pt x="0" y="548995"/>
                  </a:lnTo>
                  <a:lnTo>
                    <a:pt x="565518" y="548995"/>
                  </a:lnTo>
                  <a:lnTo>
                    <a:pt x="568045" y="548995"/>
                  </a:lnTo>
                  <a:lnTo>
                    <a:pt x="711644" y="548995"/>
                  </a:lnTo>
                  <a:lnTo>
                    <a:pt x="755929" y="538924"/>
                  </a:lnTo>
                  <a:lnTo>
                    <a:pt x="798664" y="525119"/>
                  </a:lnTo>
                  <a:lnTo>
                    <a:pt x="839685" y="507771"/>
                  </a:lnTo>
                  <a:lnTo>
                    <a:pt x="878801" y="487070"/>
                  </a:lnTo>
                  <a:lnTo>
                    <a:pt x="915835" y="463194"/>
                  </a:lnTo>
                  <a:lnTo>
                    <a:pt x="950595" y="436321"/>
                  </a:lnTo>
                  <a:lnTo>
                    <a:pt x="982916" y="406641"/>
                  </a:lnTo>
                  <a:lnTo>
                    <a:pt x="1012596" y="374332"/>
                  </a:lnTo>
                  <a:lnTo>
                    <a:pt x="1039469" y="339559"/>
                  </a:lnTo>
                  <a:lnTo>
                    <a:pt x="1063345" y="302526"/>
                  </a:lnTo>
                  <a:lnTo>
                    <a:pt x="1084046" y="263410"/>
                  </a:lnTo>
                  <a:lnTo>
                    <a:pt x="1101394" y="222389"/>
                  </a:lnTo>
                  <a:lnTo>
                    <a:pt x="1115199" y="179654"/>
                  </a:lnTo>
                  <a:lnTo>
                    <a:pt x="1125283" y="135369"/>
                  </a:lnTo>
                  <a:lnTo>
                    <a:pt x="1131468" y="89725"/>
                  </a:lnTo>
                  <a:lnTo>
                    <a:pt x="1133563" y="42900"/>
                  </a:lnTo>
                  <a:lnTo>
                    <a:pt x="1133563"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7FEF95DC-788B-D5F8-B7FF-6C27EB7E78A2}"/>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rPr>
              <a:t>Background</a:t>
            </a:r>
          </a:p>
        </p:txBody>
      </p:sp>
      <p:sp>
        <p:nvSpPr>
          <p:cNvPr id="15" name="object 14">
            <a:extLst>
              <a:ext uri="{FF2B5EF4-FFF2-40B4-BE49-F238E27FC236}">
                <a16:creationId xmlns:a16="http://schemas.microsoft.com/office/drawing/2014/main" id="{9240C550-3A93-1C20-2867-FA32687ABC3B}"/>
              </a:ext>
            </a:extLst>
          </p:cNvPr>
          <p:cNvSpPr txBox="1">
            <a:spLocks noGrp="1" noRot="1" noMove="1" noResize="1" noEditPoints="1" noAdjustHandles="1" noChangeArrowheads="1" noChangeShapeType="1"/>
          </p:cNvSpPr>
          <p:nvPr/>
        </p:nvSpPr>
        <p:spPr>
          <a:xfrm>
            <a:off x="701899" y="6490438"/>
            <a:ext cx="2574701" cy="157094"/>
          </a:xfrm>
          <a:prstGeom prst="rect">
            <a:avLst/>
          </a:prstGeom>
        </p:spPr>
        <p:txBody>
          <a:bodyPr vert="horz" wrap="square" lIns="0" tIns="18415" rIns="0" bIns="0" rtlCol="0">
            <a:spAutoFit/>
          </a:bodyPr>
          <a:lstStyle>
            <a:defPPr>
              <a:defRPr kern="0"/>
            </a:defPPr>
          </a:lstStyle>
          <a:p>
            <a:pPr marL="12700" marR="0" lvl="0" indent="0" defTabSz="914400" eaLnBrk="1" fontAlgn="auto" latinLnBrk="0" hangingPunct="1">
              <a:lnSpc>
                <a:spcPct val="100000"/>
              </a:lnSpc>
              <a:spcBef>
                <a:spcPts val="145"/>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Sheffield</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City</a:t>
            </a:r>
            <a:r>
              <a:rPr kumimoji="0" lang="en-GB" sz="900" b="0" i="0" u="none" strike="noStrike" kern="0" cap="none" spc="-1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 Council</a:t>
            </a:r>
          </a:p>
        </p:txBody>
      </p:sp>
      <p:sp>
        <p:nvSpPr>
          <p:cNvPr id="16" name="TextBox 15" descr="Page number 2">
            <a:extLst>
              <a:ext uri="{FF2B5EF4-FFF2-40B4-BE49-F238E27FC236}">
                <a16:creationId xmlns:a16="http://schemas.microsoft.com/office/drawing/2014/main" id="{48BBFB98-DDEA-AC99-DC87-982E91B1BF8F}"/>
              </a:ext>
            </a:extLst>
          </p:cNvPr>
          <p:cNvSpPr txBox="1">
            <a:spLocks noGrp="1" noRot="1" noMove="1" noResize="1" noEditPoints="1" noAdjustHandles="1" noChangeArrowheads="1" noChangeShapeType="1"/>
          </p:cNvSpPr>
          <p:nvPr/>
        </p:nvSpPr>
        <p:spPr>
          <a:xfrm>
            <a:off x="5189649" y="6351471"/>
            <a:ext cx="1812701" cy="46434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 name="Slide Number Placeholder 3">
            <a:extLst>
              <a:ext uri="{FF2B5EF4-FFF2-40B4-BE49-F238E27FC236}">
                <a16:creationId xmlns:a16="http://schemas.microsoft.com/office/drawing/2014/main" id="{11F5B44F-A622-E4A4-BC53-ADAF0BE4080F}"/>
              </a:ext>
            </a:extLst>
          </p:cNvPr>
          <p:cNvSpPr txBox="1">
            <a:spLocks noGrp="1" noRot="1" noMove="1" noResize="1" noEditPoints="1" noAdjustHandles="1" noChangeArrowheads="1" noChangeShapeType="1"/>
          </p:cNvSpPr>
          <p:nvPr/>
        </p:nvSpPr>
        <p:spPr>
          <a:xfrm>
            <a:off x="5105559" y="6335329"/>
            <a:ext cx="1972792" cy="467311"/>
          </a:xfrm>
          <a:prstGeom prst="rect">
            <a:avLst/>
          </a:prstGeom>
        </p:spPr>
        <p:txBody>
          <a:bodyPr anchor="ctr"/>
          <a:lstStyle>
            <a:defPPr>
              <a:defRPr kern="0"/>
            </a:defPPr>
          </a:lstStyle>
          <a:p>
            <a:pPr marL="0" marR="0" lvl="0" indent="0" algn="ctr" defTabSz="914400" eaLnBrk="1" fontAlgn="auto" latinLnBrk="0" hangingPunct="1">
              <a:lnSpc>
                <a:spcPct val="100000"/>
              </a:lnSpc>
              <a:spcBef>
                <a:spcPts val="0"/>
              </a:spcBef>
              <a:spcAft>
                <a:spcPts val="0"/>
              </a:spcAft>
              <a:buClrTx/>
              <a:buSzTx/>
              <a:buFontTx/>
              <a:buNone/>
              <a:tabLst/>
              <a:defRPr/>
            </a:pPr>
            <a:fld id="{2A0812B6-403B-45A1-A6BA-2C7DBDC407B1}" type="slidenum">
              <a:rPr kumimoji="0" lang="en-GB" sz="1400" b="0" i="0" u="none" strike="noStrike" kern="0" cap="none" spc="0" normalizeH="0" baseline="0" noProof="0" smtClean="0">
                <a:ln>
                  <a:noFill/>
                </a:ln>
                <a:solidFill>
                  <a:sysClr val="windowText" lastClr="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7</a:t>
            </a:fld>
            <a:endParaRPr kumimoji="0" lang="en-GB" sz="1400" b="0" i="0" u="none" strike="noStrike" kern="0" cap="none" spc="0" normalizeH="0" baseline="0" noProof="0">
              <a:ln>
                <a:noFill/>
              </a:ln>
              <a:solidFill>
                <a:sysClr val="windowText" lastClr="000000"/>
              </a:solidFill>
              <a:effectLst/>
              <a:uLnTx/>
              <a:uFillTx/>
            </a:endParaRPr>
          </a:p>
        </p:txBody>
      </p:sp>
      <p:sp>
        <p:nvSpPr>
          <p:cNvPr id="19" name="object 3">
            <a:extLst>
              <a:ext uri="{FF2B5EF4-FFF2-40B4-BE49-F238E27FC236}">
                <a16:creationId xmlns:a16="http://schemas.microsoft.com/office/drawing/2014/main" id="{11C92AAA-4D60-A0CA-8090-25F801B4E090}"/>
              </a:ext>
            </a:extLst>
          </p:cNvPr>
          <p:cNvSpPr txBox="1"/>
          <p:nvPr/>
        </p:nvSpPr>
        <p:spPr>
          <a:xfrm>
            <a:off x="707298" y="1344637"/>
            <a:ext cx="11259408" cy="1274708"/>
          </a:xfrm>
          <a:prstGeom prst="rect">
            <a:avLst/>
          </a:prstGeom>
        </p:spPr>
        <p:txBody>
          <a:bodyPr vert="horz" wrap="square" lIns="0" tIns="12700" rIns="0" bIns="0" rtlCol="0">
            <a:spAutoFit/>
          </a:bodyPr>
          <a:lstStyle/>
          <a:p>
            <a:pPr marL="278765" marR="0" lvl="0" indent="-266065" defTabSz="914400" eaLnBrk="1" fontAlgn="auto" latinLnBrk="0" hangingPunct="1">
              <a:lnSpc>
                <a:spcPct val="100000"/>
              </a:lnSpc>
              <a:spcBef>
                <a:spcPts val="600"/>
              </a:spcBef>
              <a:spcAft>
                <a:spcPts val="0"/>
              </a:spcAft>
              <a:buClrTx/>
              <a:buSzTx/>
              <a:buFontTx/>
              <a:buChar char="•"/>
              <a:tabLst>
                <a:tab pos="278765" algn="l"/>
              </a:tabLst>
              <a:defRPr/>
            </a:pPr>
            <a:r>
              <a:rPr kumimoji="0" lang="en-GB" i="0" u="none" strike="noStrike" kern="0" cap="none" spc="0" normalizeH="0" baseline="0" noProof="0" dirty="0">
                <a:ln>
                  <a:noFill/>
                </a:ln>
                <a:solidFill>
                  <a:srgbClr val="3D3D3B"/>
                </a:solidFill>
                <a:effectLst/>
                <a:uLnTx/>
                <a:uFillTx/>
                <a:latin typeface="Arial" panose="020B0604020202020204" pitchFamily="34" charset="0"/>
                <a:cs typeface="Arial" panose="020B0604020202020204" pitchFamily="34" charset="0"/>
              </a:rPr>
              <a:t>Participants can claim </a:t>
            </a:r>
            <a:r>
              <a:rPr kumimoji="0" lang="en-GB" b="1" i="0" u="none" strike="noStrike" kern="0" cap="none" spc="0" normalizeH="0" baseline="0" noProof="0" dirty="0">
                <a:ln>
                  <a:noFill/>
                </a:ln>
                <a:solidFill>
                  <a:srgbClr val="3D3D3B"/>
                </a:solidFill>
                <a:effectLst/>
                <a:uLnTx/>
                <a:uFillTx/>
                <a:latin typeface="Arial" panose="020B0604020202020204" pitchFamily="34" charset="0"/>
                <a:cs typeface="Arial" panose="020B0604020202020204" pitchFamily="34" charset="0"/>
              </a:rPr>
              <a:t>up to £200 </a:t>
            </a:r>
            <a:r>
              <a:rPr kumimoji="0" lang="en-GB" i="0" u="none" strike="noStrike" kern="0" cap="none" spc="0" normalizeH="0" baseline="0" noProof="0" dirty="0">
                <a:ln>
                  <a:noFill/>
                </a:ln>
                <a:solidFill>
                  <a:srgbClr val="3D3D3B"/>
                </a:solidFill>
                <a:effectLst/>
                <a:uLnTx/>
                <a:uFillTx/>
                <a:latin typeface="Arial" panose="020B0604020202020204" pitchFamily="34" charset="0"/>
                <a:cs typeface="Arial" panose="020B0604020202020204" pitchFamily="34" charset="0"/>
              </a:rPr>
              <a:t>in incentives.</a:t>
            </a:r>
          </a:p>
          <a:p>
            <a:pPr marL="278765" marR="0" lvl="0" indent="-266065" defTabSz="914400" eaLnBrk="1" fontAlgn="auto" latinLnBrk="0" hangingPunct="1">
              <a:lnSpc>
                <a:spcPct val="100000"/>
              </a:lnSpc>
              <a:spcBef>
                <a:spcPts val="600"/>
              </a:spcBef>
              <a:spcAft>
                <a:spcPts val="0"/>
              </a:spcAft>
              <a:buClrTx/>
              <a:buSzTx/>
              <a:buFontTx/>
              <a:buChar char="•"/>
              <a:tabLst>
                <a:tab pos="278765" algn="l"/>
              </a:tabLst>
              <a:defRPr/>
            </a:pPr>
            <a:r>
              <a:rPr lang="en-GB" noProof="0" dirty="0">
                <a:solidFill>
                  <a:srgbClr val="3D3D3B"/>
                </a:solidFill>
                <a:latin typeface="Arial" panose="020B0604020202020204" pitchFamily="34" charset="0"/>
                <a:cs typeface="Arial" panose="020B0604020202020204" pitchFamily="34" charset="0"/>
              </a:rPr>
              <a:t>Vouchers at 4, 8 and 12 weeks are contingent on a </a:t>
            </a:r>
            <a:r>
              <a:rPr lang="en-GB" b="1" noProof="0" dirty="0">
                <a:solidFill>
                  <a:srgbClr val="3D3D3B"/>
                </a:solidFill>
                <a:latin typeface="Arial" panose="020B0604020202020204" pitchFamily="34" charset="0"/>
                <a:cs typeface="Arial" panose="020B0604020202020204" pitchFamily="34" charset="0"/>
              </a:rPr>
              <a:t>CO reading of below 6ppm</a:t>
            </a:r>
            <a:r>
              <a:rPr lang="en-GB" noProof="0" dirty="0">
                <a:solidFill>
                  <a:srgbClr val="3D3D3B"/>
                </a:solidFill>
                <a:latin typeface="Arial" panose="020B0604020202020204" pitchFamily="34" charset="0"/>
                <a:cs typeface="Arial" panose="020B0604020202020204" pitchFamily="34" charset="0"/>
              </a:rPr>
              <a:t>.</a:t>
            </a:r>
            <a:endParaRPr kumimoji="0" lang="en-GB" i="0" u="none" strike="noStrike" kern="0" cap="none" spc="0" normalizeH="0" baseline="0" noProof="0" dirty="0">
              <a:ln>
                <a:noFill/>
              </a:ln>
              <a:solidFill>
                <a:srgbClr val="3D3D3B"/>
              </a:solidFill>
              <a:effectLst/>
              <a:uLnTx/>
              <a:uFillTx/>
              <a:latin typeface="Arial" panose="020B0604020202020204" pitchFamily="34" charset="0"/>
              <a:cs typeface="Arial" panose="020B0604020202020204" pitchFamily="34" charset="0"/>
            </a:endParaRPr>
          </a:p>
          <a:p>
            <a:pPr marL="278765" marR="0" lvl="0" indent="-266065" defTabSz="914400" eaLnBrk="1" fontAlgn="auto" latinLnBrk="0" hangingPunct="1">
              <a:lnSpc>
                <a:spcPct val="100000"/>
              </a:lnSpc>
              <a:spcBef>
                <a:spcPts val="600"/>
              </a:spcBef>
              <a:spcAft>
                <a:spcPts val="0"/>
              </a:spcAft>
              <a:buClrTx/>
              <a:buSzTx/>
              <a:buFontTx/>
              <a:buChar char="•"/>
              <a:tabLst>
                <a:tab pos="278765" algn="l"/>
              </a:tabLst>
              <a:defRPr/>
            </a:pPr>
            <a:r>
              <a:rPr lang="en-GB" dirty="0">
                <a:solidFill>
                  <a:srgbClr val="3D3D3B"/>
                </a:solidFill>
                <a:latin typeface="Arial" panose="020B0604020202020204" pitchFamily="34" charset="0"/>
                <a:cs typeface="Arial" panose="020B0604020202020204" pitchFamily="34" charset="0"/>
              </a:rPr>
              <a:t>If a participant leaves the scheme for any reason (e.g. they started smoking again) they can restart (if before the cut-off date) and begin receiving incentives once they reach the stage following the point they left.</a:t>
            </a:r>
          </a:p>
        </p:txBody>
      </p:sp>
      <p:cxnSp>
        <p:nvCxnSpPr>
          <p:cNvPr id="20" name="Straight Arrow Connector 19">
            <a:extLst>
              <a:ext uri="{FF2B5EF4-FFF2-40B4-BE49-F238E27FC236}">
                <a16:creationId xmlns:a16="http://schemas.microsoft.com/office/drawing/2014/main" id="{2D880F09-C990-9ECA-A3E3-98FBE41B28BB}"/>
              </a:ext>
            </a:extLst>
          </p:cNvPr>
          <p:cNvCxnSpPr>
            <a:cxnSpLocks/>
          </p:cNvCxnSpPr>
          <p:nvPr/>
        </p:nvCxnSpPr>
        <p:spPr>
          <a:xfrm>
            <a:off x="896828" y="3569732"/>
            <a:ext cx="11069880" cy="0"/>
          </a:xfrm>
          <a:prstGeom prst="straightConnector1">
            <a:avLst/>
          </a:prstGeom>
          <a:ln w="19050">
            <a:solidFill>
              <a:srgbClr val="308189"/>
            </a:solidFill>
            <a:tailEnd type="triangle"/>
          </a:ln>
        </p:spPr>
        <p:style>
          <a:lnRef idx="1">
            <a:schemeClr val="accent1"/>
          </a:lnRef>
          <a:fillRef idx="0">
            <a:schemeClr val="accent1"/>
          </a:fillRef>
          <a:effectRef idx="0">
            <a:schemeClr val="accent1"/>
          </a:effectRef>
          <a:fontRef idx="minor">
            <a:schemeClr val="tx1"/>
          </a:fontRef>
        </p:style>
      </p:cxnSp>
      <p:grpSp>
        <p:nvGrpSpPr>
          <p:cNvPr id="140" name="Group 139">
            <a:extLst>
              <a:ext uri="{FF2B5EF4-FFF2-40B4-BE49-F238E27FC236}">
                <a16:creationId xmlns:a16="http://schemas.microsoft.com/office/drawing/2014/main" id="{65E1058F-814B-ED84-2B7B-26C854FC0F62}"/>
              </a:ext>
            </a:extLst>
          </p:cNvPr>
          <p:cNvGrpSpPr/>
          <p:nvPr/>
        </p:nvGrpSpPr>
        <p:grpSpPr>
          <a:xfrm>
            <a:off x="1219200" y="3733800"/>
            <a:ext cx="1266192" cy="850805"/>
            <a:chOff x="1219200" y="3733800"/>
            <a:chExt cx="1266192" cy="850805"/>
          </a:xfrm>
        </p:grpSpPr>
        <p:grpSp>
          <p:nvGrpSpPr>
            <p:cNvPr id="22" name="Group 21">
              <a:extLst>
                <a:ext uri="{FF2B5EF4-FFF2-40B4-BE49-F238E27FC236}">
                  <a16:creationId xmlns:a16="http://schemas.microsoft.com/office/drawing/2014/main" id="{1093D67D-7B46-B1ED-D228-E25A02E8FB34}"/>
                </a:ext>
              </a:extLst>
            </p:cNvPr>
            <p:cNvGrpSpPr/>
            <p:nvPr/>
          </p:nvGrpSpPr>
          <p:grpSpPr>
            <a:xfrm>
              <a:off x="1513392" y="3733800"/>
              <a:ext cx="972000" cy="850805"/>
              <a:chOff x="1799647" y="0"/>
              <a:chExt cx="1001207" cy="850805"/>
            </a:xfrm>
          </p:grpSpPr>
          <p:sp>
            <p:nvSpPr>
              <p:cNvPr id="26" name="Arrow: Right 25">
                <a:extLst>
                  <a:ext uri="{FF2B5EF4-FFF2-40B4-BE49-F238E27FC236}">
                    <a16:creationId xmlns:a16="http://schemas.microsoft.com/office/drawing/2014/main" id="{9886D454-62A5-14EC-5F35-C713D0EBE06A}"/>
                  </a:ext>
                </a:extLst>
              </p:cNvPr>
              <p:cNvSpPr/>
              <p:nvPr/>
            </p:nvSpPr>
            <p:spPr>
              <a:xfrm>
                <a:off x="1799647" y="0"/>
                <a:ext cx="1001207" cy="850805"/>
              </a:xfrm>
              <a:prstGeom prst="rightArrow">
                <a:avLst>
                  <a:gd name="adj1" fmla="val 70000"/>
                  <a:gd name="adj2" fmla="val 50000"/>
                </a:avLst>
              </a:prstGeom>
              <a:solidFill>
                <a:schemeClr val="accent3">
                  <a:lumMod val="60000"/>
                  <a:lumOff val="4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7" name="Arrow: Right 4">
                <a:extLst>
                  <a:ext uri="{FF2B5EF4-FFF2-40B4-BE49-F238E27FC236}">
                    <a16:creationId xmlns:a16="http://schemas.microsoft.com/office/drawing/2014/main" id="{75DFE09D-822D-D23C-87E9-CFD398BC28F0}"/>
                  </a:ext>
                </a:extLst>
              </p:cNvPr>
              <p:cNvSpPr txBox="1"/>
              <p:nvPr/>
            </p:nvSpPr>
            <p:spPr>
              <a:xfrm>
                <a:off x="1935886" y="127620"/>
                <a:ext cx="721877" cy="5955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None/>
                </a:pPr>
                <a:r>
                  <a:rPr lang="en-GB" sz="1800" kern="1200"/>
                  <a:t>Quit date</a:t>
                </a:r>
              </a:p>
            </p:txBody>
          </p:sp>
        </p:grpSp>
        <p:grpSp>
          <p:nvGrpSpPr>
            <p:cNvPr id="23" name="Group 22">
              <a:extLst>
                <a:ext uri="{FF2B5EF4-FFF2-40B4-BE49-F238E27FC236}">
                  <a16:creationId xmlns:a16="http://schemas.microsoft.com/office/drawing/2014/main" id="{1E8E6EB0-8418-6534-A475-EB1A2840D7E1}"/>
                </a:ext>
              </a:extLst>
            </p:cNvPr>
            <p:cNvGrpSpPr/>
            <p:nvPr/>
          </p:nvGrpSpPr>
          <p:grpSpPr>
            <a:xfrm>
              <a:off x="1219200" y="3915872"/>
              <a:ext cx="486660" cy="486660"/>
              <a:chOff x="1505454" y="182072"/>
              <a:chExt cx="486660" cy="486660"/>
            </a:xfrm>
          </p:grpSpPr>
          <p:sp>
            <p:nvSpPr>
              <p:cNvPr id="24" name="Oval 23">
                <a:extLst>
                  <a:ext uri="{FF2B5EF4-FFF2-40B4-BE49-F238E27FC236}">
                    <a16:creationId xmlns:a16="http://schemas.microsoft.com/office/drawing/2014/main" id="{7C6F7119-A5E7-BC77-A24B-F2A6B7F793DF}"/>
                  </a:ext>
                </a:extLst>
              </p:cNvPr>
              <p:cNvSpPr/>
              <p:nvPr/>
            </p:nvSpPr>
            <p:spPr>
              <a:xfrm>
                <a:off x="1505454" y="182072"/>
                <a:ext cx="486660" cy="486660"/>
              </a:xfrm>
              <a:prstGeom prst="ellipse">
                <a:avLst/>
              </a:prstGeom>
              <a:solidFill>
                <a:schemeClr val="accent3">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25" name="Oval 6">
                <a:extLst>
                  <a:ext uri="{FF2B5EF4-FFF2-40B4-BE49-F238E27FC236}">
                    <a16:creationId xmlns:a16="http://schemas.microsoft.com/office/drawing/2014/main" id="{92B3FE7C-1C77-1272-A0D1-FB81C9244AD9}"/>
                  </a:ext>
                </a:extLst>
              </p:cNvPr>
              <p:cNvSpPr txBox="1"/>
              <p:nvPr/>
            </p:nvSpPr>
            <p:spPr>
              <a:xfrm>
                <a:off x="1576724" y="253342"/>
                <a:ext cx="344120" cy="3441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a:t>£20</a:t>
                </a:r>
              </a:p>
            </p:txBody>
          </p:sp>
        </p:grpSp>
      </p:grpSp>
      <p:grpSp>
        <p:nvGrpSpPr>
          <p:cNvPr id="149" name="Group 148">
            <a:extLst>
              <a:ext uri="{FF2B5EF4-FFF2-40B4-BE49-F238E27FC236}">
                <a16:creationId xmlns:a16="http://schemas.microsoft.com/office/drawing/2014/main" id="{FD37829A-F3A6-EC07-1EF9-25D5AF92FE95}"/>
              </a:ext>
            </a:extLst>
          </p:cNvPr>
          <p:cNvGrpSpPr/>
          <p:nvPr/>
        </p:nvGrpSpPr>
        <p:grpSpPr>
          <a:xfrm>
            <a:off x="2514600" y="3849874"/>
            <a:ext cx="1292909" cy="618657"/>
            <a:chOff x="2514600" y="3849874"/>
            <a:chExt cx="1292909" cy="618657"/>
          </a:xfrm>
        </p:grpSpPr>
        <p:grpSp>
          <p:nvGrpSpPr>
            <p:cNvPr id="141" name="Group 140">
              <a:extLst>
                <a:ext uri="{FF2B5EF4-FFF2-40B4-BE49-F238E27FC236}">
                  <a16:creationId xmlns:a16="http://schemas.microsoft.com/office/drawing/2014/main" id="{ECB439C5-3A72-BE87-3728-CA029DEE91A2}"/>
                </a:ext>
              </a:extLst>
            </p:cNvPr>
            <p:cNvGrpSpPr/>
            <p:nvPr/>
          </p:nvGrpSpPr>
          <p:grpSpPr>
            <a:xfrm>
              <a:off x="2514600" y="3849874"/>
              <a:ext cx="1292909" cy="618657"/>
              <a:chOff x="2514600" y="3849874"/>
              <a:chExt cx="1292909" cy="618657"/>
            </a:xfrm>
          </p:grpSpPr>
          <p:sp>
            <p:nvSpPr>
              <p:cNvPr id="49" name="Rectangle 48">
                <a:extLst>
                  <a:ext uri="{FF2B5EF4-FFF2-40B4-BE49-F238E27FC236}">
                    <a16:creationId xmlns:a16="http://schemas.microsoft.com/office/drawing/2014/main" id="{3073CE19-5D4C-7824-3285-1F41F48A6CAF}"/>
                  </a:ext>
                </a:extLst>
              </p:cNvPr>
              <p:cNvSpPr/>
              <p:nvPr/>
            </p:nvSpPr>
            <p:spPr>
              <a:xfrm>
                <a:off x="2768433" y="3849874"/>
                <a:ext cx="1039076" cy="61865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52000" rIns="0" rtlCol="0" anchor="ctr"/>
              <a:lstStyle/>
              <a:p>
                <a:pPr algn="ctr"/>
                <a:r>
                  <a:rPr lang="en-GB"/>
                  <a:t>Left scheme</a:t>
                </a:r>
              </a:p>
            </p:txBody>
          </p:sp>
          <p:sp>
            <p:nvSpPr>
              <p:cNvPr id="47" name="Oval 46">
                <a:extLst>
                  <a:ext uri="{FF2B5EF4-FFF2-40B4-BE49-F238E27FC236}">
                    <a16:creationId xmlns:a16="http://schemas.microsoft.com/office/drawing/2014/main" id="{84BFD7A9-4A34-9653-B839-F9A59242A12F}"/>
                  </a:ext>
                </a:extLst>
              </p:cNvPr>
              <p:cNvSpPr/>
              <p:nvPr/>
            </p:nvSpPr>
            <p:spPr>
              <a:xfrm>
                <a:off x="2514600" y="3915872"/>
                <a:ext cx="486660" cy="486660"/>
              </a:xfrm>
              <a:prstGeom prst="ellipse">
                <a:avLst/>
              </a:prstGeom>
              <a:solidFill>
                <a:schemeClr val="accent2">
                  <a:lumMod val="75000"/>
                </a:schemeClr>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grpSp>
        <p:sp>
          <p:nvSpPr>
            <p:cNvPr id="48" name="Oval 6">
              <a:extLst>
                <a:ext uri="{FF2B5EF4-FFF2-40B4-BE49-F238E27FC236}">
                  <a16:creationId xmlns:a16="http://schemas.microsoft.com/office/drawing/2014/main" id="{AEA6E4CC-77BE-5FC6-5395-DCCE35327A7D}"/>
                </a:ext>
              </a:extLst>
            </p:cNvPr>
            <p:cNvSpPr txBox="1"/>
            <p:nvPr/>
          </p:nvSpPr>
          <p:spPr>
            <a:xfrm>
              <a:off x="2585870" y="3993031"/>
              <a:ext cx="344120" cy="344120"/>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4000" b="1" kern="1200"/>
                <a:t>-</a:t>
              </a:r>
              <a:endParaRPr lang="en-GB" sz="1600" b="1" kern="1200"/>
            </a:p>
          </p:txBody>
        </p:sp>
      </p:grpSp>
      <p:sp>
        <p:nvSpPr>
          <p:cNvPr id="50" name="TextBox 49">
            <a:extLst>
              <a:ext uri="{FF2B5EF4-FFF2-40B4-BE49-F238E27FC236}">
                <a16:creationId xmlns:a16="http://schemas.microsoft.com/office/drawing/2014/main" id="{7F32A8D5-4AF2-2E15-A0C5-8C707608CF36}"/>
              </a:ext>
            </a:extLst>
          </p:cNvPr>
          <p:cNvSpPr txBox="1">
            <a:spLocks/>
          </p:cNvSpPr>
          <p:nvPr/>
        </p:nvSpPr>
        <p:spPr>
          <a:xfrm>
            <a:off x="0" y="3987043"/>
            <a:ext cx="1193862" cy="369332"/>
          </a:xfrm>
          <a:prstGeom prst="rect">
            <a:avLst/>
          </a:prstGeom>
          <a:noFill/>
        </p:spPr>
        <p:txBody>
          <a:bodyPr wrap="square" rtlCol="0">
            <a:spAutoFit/>
          </a:bodyPr>
          <a:lstStyle/>
          <a:p>
            <a:pPr algn="r"/>
            <a:r>
              <a:rPr lang="en-GB">
                <a:solidFill>
                  <a:srgbClr val="308189"/>
                </a:solidFill>
              </a:rPr>
              <a:t>Attempt 1</a:t>
            </a:r>
          </a:p>
        </p:txBody>
      </p:sp>
      <p:sp>
        <p:nvSpPr>
          <p:cNvPr id="52" name="TextBox 51">
            <a:extLst>
              <a:ext uri="{FF2B5EF4-FFF2-40B4-BE49-F238E27FC236}">
                <a16:creationId xmlns:a16="http://schemas.microsoft.com/office/drawing/2014/main" id="{8D99FEF0-3B5C-ACE6-B2EC-103A82C481CB}"/>
              </a:ext>
            </a:extLst>
          </p:cNvPr>
          <p:cNvSpPr txBox="1">
            <a:spLocks/>
          </p:cNvSpPr>
          <p:nvPr/>
        </p:nvSpPr>
        <p:spPr>
          <a:xfrm>
            <a:off x="0" y="4797899"/>
            <a:ext cx="1193862" cy="369332"/>
          </a:xfrm>
          <a:prstGeom prst="rect">
            <a:avLst/>
          </a:prstGeom>
          <a:noFill/>
        </p:spPr>
        <p:txBody>
          <a:bodyPr wrap="square" rtlCol="0">
            <a:spAutoFit/>
          </a:bodyPr>
          <a:lstStyle/>
          <a:p>
            <a:pPr algn="r"/>
            <a:r>
              <a:rPr lang="en-GB">
                <a:solidFill>
                  <a:srgbClr val="308189"/>
                </a:solidFill>
              </a:rPr>
              <a:t>Attempt 2</a:t>
            </a:r>
          </a:p>
        </p:txBody>
      </p:sp>
      <p:grpSp>
        <p:nvGrpSpPr>
          <p:cNvPr id="142" name="Group 141">
            <a:extLst>
              <a:ext uri="{FF2B5EF4-FFF2-40B4-BE49-F238E27FC236}">
                <a16:creationId xmlns:a16="http://schemas.microsoft.com/office/drawing/2014/main" id="{AF4CE5B9-CCB5-4C0D-D653-627472568DA3}"/>
              </a:ext>
            </a:extLst>
          </p:cNvPr>
          <p:cNvGrpSpPr/>
          <p:nvPr/>
        </p:nvGrpSpPr>
        <p:grpSpPr>
          <a:xfrm>
            <a:off x="3110915" y="4557163"/>
            <a:ext cx="1266192" cy="850805"/>
            <a:chOff x="3110915" y="4557163"/>
            <a:chExt cx="1266192" cy="850805"/>
          </a:xfrm>
        </p:grpSpPr>
        <p:grpSp>
          <p:nvGrpSpPr>
            <p:cNvPr id="76" name="Group 75">
              <a:extLst>
                <a:ext uri="{FF2B5EF4-FFF2-40B4-BE49-F238E27FC236}">
                  <a16:creationId xmlns:a16="http://schemas.microsoft.com/office/drawing/2014/main" id="{5F1751AB-D14F-43DE-6C28-EB51728A480D}"/>
                </a:ext>
              </a:extLst>
            </p:cNvPr>
            <p:cNvGrpSpPr/>
            <p:nvPr/>
          </p:nvGrpSpPr>
          <p:grpSpPr>
            <a:xfrm>
              <a:off x="3405107" y="4557163"/>
              <a:ext cx="972000" cy="850805"/>
              <a:chOff x="1799647" y="0"/>
              <a:chExt cx="1001207" cy="850805"/>
            </a:xfrm>
          </p:grpSpPr>
          <p:sp>
            <p:nvSpPr>
              <p:cNvPr id="77" name="Arrow: Right 76">
                <a:extLst>
                  <a:ext uri="{FF2B5EF4-FFF2-40B4-BE49-F238E27FC236}">
                    <a16:creationId xmlns:a16="http://schemas.microsoft.com/office/drawing/2014/main" id="{B904A29D-BB73-167F-46BB-FEA760D90D9D}"/>
                  </a:ext>
                </a:extLst>
              </p:cNvPr>
              <p:cNvSpPr/>
              <p:nvPr/>
            </p:nvSpPr>
            <p:spPr>
              <a:xfrm>
                <a:off x="1799647" y="0"/>
                <a:ext cx="1001207" cy="850805"/>
              </a:xfrm>
              <a:prstGeom prst="rightArrow">
                <a:avLst>
                  <a:gd name="adj1" fmla="val 70000"/>
                  <a:gd name="adj2" fmla="val 50000"/>
                </a:avLst>
              </a:prstGeom>
              <a:solidFill>
                <a:schemeClr val="accent6">
                  <a:lumMod val="60000"/>
                  <a:lumOff val="4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78" name="Arrow: Right 4">
                <a:extLst>
                  <a:ext uri="{FF2B5EF4-FFF2-40B4-BE49-F238E27FC236}">
                    <a16:creationId xmlns:a16="http://schemas.microsoft.com/office/drawing/2014/main" id="{C1C38163-2241-37E1-F6D7-98C0497FE6CC}"/>
                  </a:ext>
                </a:extLst>
              </p:cNvPr>
              <p:cNvSpPr txBox="1"/>
              <p:nvPr/>
            </p:nvSpPr>
            <p:spPr>
              <a:xfrm>
                <a:off x="1935886" y="127620"/>
                <a:ext cx="721877" cy="5955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None/>
                </a:pPr>
                <a:r>
                  <a:rPr lang="en-GB" sz="1800" kern="1200"/>
                  <a:t>Quit date</a:t>
                </a:r>
              </a:p>
            </p:txBody>
          </p:sp>
        </p:grpSp>
        <p:grpSp>
          <p:nvGrpSpPr>
            <p:cNvPr id="79" name="Group 78">
              <a:extLst>
                <a:ext uri="{FF2B5EF4-FFF2-40B4-BE49-F238E27FC236}">
                  <a16:creationId xmlns:a16="http://schemas.microsoft.com/office/drawing/2014/main" id="{0D914153-B076-CA01-AAF1-97BD7AE2DCF9}"/>
                </a:ext>
              </a:extLst>
            </p:cNvPr>
            <p:cNvGrpSpPr/>
            <p:nvPr/>
          </p:nvGrpSpPr>
          <p:grpSpPr>
            <a:xfrm>
              <a:off x="3110915" y="4739235"/>
              <a:ext cx="486660" cy="486660"/>
              <a:chOff x="1505454" y="182072"/>
              <a:chExt cx="486660" cy="486660"/>
            </a:xfrm>
            <a:solidFill>
              <a:schemeClr val="accent6">
                <a:lumMod val="50000"/>
              </a:schemeClr>
            </a:solidFill>
          </p:grpSpPr>
          <p:sp>
            <p:nvSpPr>
              <p:cNvPr id="80" name="Oval 79">
                <a:extLst>
                  <a:ext uri="{FF2B5EF4-FFF2-40B4-BE49-F238E27FC236}">
                    <a16:creationId xmlns:a16="http://schemas.microsoft.com/office/drawing/2014/main" id="{0961E3CB-AB68-6C85-6239-EF4724DE5089}"/>
                  </a:ext>
                </a:extLst>
              </p:cNvPr>
              <p:cNvSpPr/>
              <p:nvPr/>
            </p:nvSpPr>
            <p:spPr>
              <a:xfrm>
                <a:off x="1505454" y="182072"/>
                <a:ext cx="486660" cy="48666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81" name="Oval 6">
                <a:extLst>
                  <a:ext uri="{FF2B5EF4-FFF2-40B4-BE49-F238E27FC236}">
                    <a16:creationId xmlns:a16="http://schemas.microsoft.com/office/drawing/2014/main" id="{D47E7025-84CC-0690-97B3-00CB4DE3342F}"/>
                  </a:ext>
                </a:extLst>
              </p:cNvPr>
              <p:cNvSpPr txBox="1"/>
              <p:nvPr/>
            </p:nvSpPr>
            <p:spPr>
              <a:xfrm>
                <a:off x="1576724" y="253342"/>
                <a:ext cx="344120" cy="34412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a:t>£0</a:t>
                </a:r>
              </a:p>
            </p:txBody>
          </p:sp>
        </p:grpSp>
      </p:grpSp>
      <p:grpSp>
        <p:nvGrpSpPr>
          <p:cNvPr id="145" name="Group 144">
            <a:extLst>
              <a:ext uri="{FF2B5EF4-FFF2-40B4-BE49-F238E27FC236}">
                <a16:creationId xmlns:a16="http://schemas.microsoft.com/office/drawing/2014/main" id="{9409C0BC-270C-6814-0241-61605AB1F92C}"/>
              </a:ext>
            </a:extLst>
          </p:cNvPr>
          <p:cNvGrpSpPr/>
          <p:nvPr/>
        </p:nvGrpSpPr>
        <p:grpSpPr>
          <a:xfrm>
            <a:off x="6360498" y="5375096"/>
            <a:ext cx="1266192" cy="850805"/>
            <a:chOff x="6360498" y="5397595"/>
            <a:chExt cx="1266192" cy="850805"/>
          </a:xfrm>
        </p:grpSpPr>
        <p:grpSp>
          <p:nvGrpSpPr>
            <p:cNvPr id="82" name="Group 81">
              <a:extLst>
                <a:ext uri="{FF2B5EF4-FFF2-40B4-BE49-F238E27FC236}">
                  <a16:creationId xmlns:a16="http://schemas.microsoft.com/office/drawing/2014/main" id="{904E401F-1187-949E-AD39-0867C035F043}"/>
                </a:ext>
              </a:extLst>
            </p:cNvPr>
            <p:cNvGrpSpPr/>
            <p:nvPr/>
          </p:nvGrpSpPr>
          <p:grpSpPr>
            <a:xfrm>
              <a:off x="6654690" y="5397595"/>
              <a:ext cx="972000" cy="850805"/>
              <a:chOff x="1799647" y="0"/>
              <a:chExt cx="1001207" cy="850805"/>
            </a:xfrm>
          </p:grpSpPr>
          <p:sp>
            <p:nvSpPr>
              <p:cNvPr id="83" name="Arrow: Right 82">
                <a:extLst>
                  <a:ext uri="{FF2B5EF4-FFF2-40B4-BE49-F238E27FC236}">
                    <a16:creationId xmlns:a16="http://schemas.microsoft.com/office/drawing/2014/main" id="{31967BF3-970D-C222-939C-0524EF6E2D9C}"/>
                  </a:ext>
                </a:extLst>
              </p:cNvPr>
              <p:cNvSpPr/>
              <p:nvPr/>
            </p:nvSpPr>
            <p:spPr>
              <a:xfrm>
                <a:off x="1799647" y="0"/>
                <a:ext cx="1001207" cy="850805"/>
              </a:xfrm>
              <a:prstGeom prst="rightArrow">
                <a:avLst>
                  <a:gd name="adj1" fmla="val 70000"/>
                  <a:gd name="adj2" fmla="val 50000"/>
                </a:avLst>
              </a:prstGeom>
              <a:solidFill>
                <a:schemeClr val="accent6">
                  <a:lumMod val="60000"/>
                  <a:lumOff val="4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84" name="Arrow: Right 4">
                <a:extLst>
                  <a:ext uri="{FF2B5EF4-FFF2-40B4-BE49-F238E27FC236}">
                    <a16:creationId xmlns:a16="http://schemas.microsoft.com/office/drawing/2014/main" id="{F4C2DF57-B1B7-5DBB-3655-9A96B64D8B91}"/>
                  </a:ext>
                </a:extLst>
              </p:cNvPr>
              <p:cNvSpPr txBox="1"/>
              <p:nvPr/>
            </p:nvSpPr>
            <p:spPr>
              <a:xfrm>
                <a:off x="1935886" y="127620"/>
                <a:ext cx="721877" cy="5955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None/>
                </a:pPr>
                <a:r>
                  <a:rPr lang="en-GB" sz="1800" kern="1200"/>
                  <a:t>Quit date</a:t>
                </a:r>
              </a:p>
            </p:txBody>
          </p:sp>
        </p:grpSp>
        <p:grpSp>
          <p:nvGrpSpPr>
            <p:cNvPr id="85" name="Group 84">
              <a:extLst>
                <a:ext uri="{FF2B5EF4-FFF2-40B4-BE49-F238E27FC236}">
                  <a16:creationId xmlns:a16="http://schemas.microsoft.com/office/drawing/2014/main" id="{1459E49E-F20C-6399-4C5E-EFEEF5A62FCC}"/>
                </a:ext>
              </a:extLst>
            </p:cNvPr>
            <p:cNvGrpSpPr/>
            <p:nvPr/>
          </p:nvGrpSpPr>
          <p:grpSpPr>
            <a:xfrm>
              <a:off x="6360498" y="5579667"/>
              <a:ext cx="486660" cy="486660"/>
              <a:chOff x="1505454" y="182072"/>
              <a:chExt cx="486660" cy="486660"/>
            </a:xfrm>
            <a:solidFill>
              <a:schemeClr val="accent6">
                <a:lumMod val="50000"/>
              </a:schemeClr>
            </a:solidFill>
          </p:grpSpPr>
          <p:sp>
            <p:nvSpPr>
              <p:cNvPr id="86" name="Oval 85">
                <a:extLst>
                  <a:ext uri="{FF2B5EF4-FFF2-40B4-BE49-F238E27FC236}">
                    <a16:creationId xmlns:a16="http://schemas.microsoft.com/office/drawing/2014/main" id="{1C19C635-4886-61AB-A15E-6F08C1CAB9EB}"/>
                  </a:ext>
                </a:extLst>
              </p:cNvPr>
              <p:cNvSpPr/>
              <p:nvPr/>
            </p:nvSpPr>
            <p:spPr>
              <a:xfrm>
                <a:off x="1505454" y="182072"/>
                <a:ext cx="486660" cy="48666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87" name="Oval 6">
                <a:extLst>
                  <a:ext uri="{FF2B5EF4-FFF2-40B4-BE49-F238E27FC236}">
                    <a16:creationId xmlns:a16="http://schemas.microsoft.com/office/drawing/2014/main" id="{A1C01CAD-1893-7271-0A91-677C8B7B3F05}"/>
                  </a:ext>
                </a:extLst>
              </p:cNvPr>
              <p:cNvSpPr txBox="1"/>
              <p:nvPr/>
            </p:nvSpPr>
            <p:spPr>
              <a:xfrm>
                <a:off x="1576724" y="253342"/>
                <a:ext cx="344120" cy="34412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a:t>£0</a:t>
                </a:r>
              </a:p>
            </p:txBody>
          </p:sp>
        </p:grpSp>
      </p:grpSp>
      <p:grpSp>
        <p:nvGrpSpPr>
          <p:cNvPr id="143" name="Group 142">
            <a:extLst>
              <a:ext uri="{FF2B5EF4-FFF2-40B4-BE49-F238E27FC236}">
                <a16:creationId xmlns:a16="http://schemas.microsoft.com/office/drawing/2014/main" id="{DB90F9DE-013E-2936-23E1-548F479FF03F}"/>
              </a:ext>
            </a:extLst>
          </p:cNvPr>
          <p:cNvGrpSpPr/>
          <p:nvPr/>
        </p:nvGrpSpPr>
        <p:grpSpPr>
          <a:xfrm>
            <a:off x="4498291" y="4557163"/>
            <a:ext cx="1266192" cy="850805"/>
            <a:chOff x="4498291" y="4557163"/>
            <a:chExt cx="1266192" cy="850805"/>
          </a:xfrm>
        </p:grpSpPr>
        <p:grpSp>
          <p:nvGrpSpPr>
            <p:cNvPr id="88" name="Group 87">
              <a:extLst>
                <a:ext uri="{FF2B5EF4-FFF2-40B4-BE49-F238E27FC236}">
                  <a16:creationId xmlns:a16="http://schemas.microsoft.com/office/drawing/2014/main" id="{EFE0DCE1-B6AE-5D77-D4A7-E2720DA46C06}"/>
                </a:ext>
              </a:extLst>
            </p:cNvPr>
            <p:cNvGrpSpPr/>
            <p:nvPr/>
          </p:nvGrpSpPr>
          <p:grpSpPr>
            <a:xfrm>
              <a:off x="4792483" y="4557163"/>
              <a:ext cx="972000" cy="850805"/>
              <a:chOff x="1799647" y="0"/>
              <a:chExt cx="1001207" cy="850805"/>
            </a:xfrm>
          </p:grpSpPr>
          <p:sp>
            <p:nvSpPr>
              <p:cNvPr id="89" name="Arrow: Right 88">
                <a:extLst>
                  <a:ext uri="{FF2B5EF4-FFF2-40B4-BE49-F238E27FC236}">
                    <a16:creationId xmlns:a16="http://schemas.microsoft.com/office/drawing/2014/main" id="{D966A987-4803-A7EA-D7B9-A39FBB04F930}"/>
                  </a:ext>
                </a:extLst>
              </p:cNvPr>
              <p:cNvSpPr/>
              <p:nvPr/>
            </p:nvSpPr>
            <p:spPr>
              <a:xfrm>
                <a:off x="1799647" y="0"/>
                <a:ext cx="1001207" cy="850805"/>
              </a:xfrm>
              <a:prstGeom prst="rightArrow">
                <a:avLst>
                  <a:gd name="adj1" fmla="val 70000"/>
                  <a:gd name="adj2" fmla="val 50000"/>
                </a:avLst>
              </a:prstGeom>
              <a:solidFill>
                <a:schemeClr val="accent3">
                  <a:lumMod val="60000"/>
                  <a:lumOff val="4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90" name="Arrow: Right 4">
                <a:extLst>
                  <a:ext uri="{FF2B5EF4-FFF2-40B4-BE49-F238E27FC236}">
                    <a16:creationId xmlns:a16="http://schemas.microsoft.com/office/drawing/2014/main" id="{9DE2A40A-8F59-317C-0591-456499910295}"/>
                  </a:ext>
                </a:extLst>
              </p:cNvPr>
              <p:cNvSpPr txBox="1"/>
              <p:nvPr/>
            </p:nvSpPr>
            <p:spPr>
              <a:xfrm>
                <a:off x="1935886" y="127620"/>
                <a:ext cx="721877" cy="5955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None/>
                </a:pPr>
                <a:r>
                  <a:rPr lang="en-GB" sz="1800" kern="1200"/>
                  <a:t>4wk quit</a:t>
                </a:r>
              </a:p>
            </p:txBody>
          </p:sp>
        </p:grpSp>
        <p:grpSp>
          <p:nvGrpSpPr>
            <p:cNvPr id="91" name="Group 90">
              <a:extLst>
                <a:ext uri="{FF2B5EF4-FFF2-40B4-BE49-F238E27FC236}">
                  <a16:creationId xmlns:a16="http://schemas.microsoft.com/office/drawing/2014/main" id="{5BADF6FC-F9FC-9F5F-E793-678B62EF7640}"/>
                </a:ext>
              </a:extLst>
            </p:cNvPr>
            <p:cNvGrpSpPr/>
            <p:nvPr/>
          </p:nvGrpSpPr>
          <p:grpSpPr>
            <a:xfrm>
              <a:off x="4498291" y="4739235"/>
              <a:ext cx="486660" cy="486660"/>
              <a:chOff x="1505454" y="182072"/>
              <a:chExt cx="486660" cy="486660"/>
            </a:xfrm>
          </p:grpSpPr>
          <p:sp>
            <p:nvSpPr>
              <p:cNvPr id="92" name="Oval 91">
                <a:extLst>
                  <a:ext uri="{FF2B5EF4-FFF2-40B4-BE49-F238E27FC236}">
                    <a16:creationId xmlns:a16="http://schemas.microsoft.com/office/drawing/2014/main" id="{C379B534-FA00-2B72-E81B-52830C39ECFC}"/>
                  </a:ext>
                </a:extLst>
              </p:cNvPr>
              <p:cNvSpPr/>
              <p:nvPr/>
            </p:nvSpPr>
            <p:spPr>
              <a:xfrm>
                <a:off x="1505454" y="182072"/>
                <a:ext cx="486660" cy="486660"/>
              </a:xfrm>
              <a:prstGeom prst="ellipse">
                <a:avLst/>
              </a:prstGeom>
              <a:solidFill>
                <a:schemeClr val="accent3">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3" name="Oval 6">
                <a:extLst>
                  <a:ext uri="{FF2B5EF4-FFF2-40B4-BE49-F238E27FC236}">
                    <a16:creationId xmlns:a16="http://schemas.microsoft.com/office/drawing/2014/main" id="{522A2360-24D8-A503-D9AD-5E36C8A32CC3}"/>
                  </a:ext>
                </a:extLst>
              </p:cNvPr>
              <p:cNvSpPr txBox="1"/>
              <p:nvPr/>
            </p:nvSpPr>
            <p:spPr>
              <a:xfrm>
                <a:off x="1576724" y="253342"/>
                <a:ext cx="344120" cy="3441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a:t>£40</a:t>
                </a:r>
              </a:p>
            </p:txBody>
          </p:sp>
        </p:grpSp>
      </p:grpSp>
      <p:grpSp>
        <p:nvGrpSpPr>
          <p:cNvPr id="147" name="Group 146">
            <a:extLst>
              <a:ext uri="{FF2B5EF4-FFF2-40B4-BE49-F238E27FC236}">
                <a16:creationId xmlns:a16="http://schemas.microsoft.com/office/drawing/2014/main" id="{E8AEA745-1085-523A-9147-951889087584}"/>
              </a:ext>
            </a:extLst>
          </p:cNvPr>
          <p:cNvGrpSpPr/>
          <p:nvPr/>
        </p:nvGrpSpPr>
        <p:grpSpPr>
          <a:xfrm>
            <a:off x="9124166" y="5375096"/>
            <a:ext cx="1266192" cy="850805"/>
            <a:chOff x="9124166" y="5397595"/>
            <a:chExt cx="1266192" cy="850805"/>
          </a:xfrm>
        </p:grpSpPr>
        <p:grpSp>
          <p:nvGrpSpPr>
            <p:cNvPr id="94" name="Group 93">
              <a:extLst>
                <a:ext uri="{FF2B5EF4-FFF2-40B4-BE49-F238E27FC236}">
                  <a16:creationId xmlns:a16="http://schemas.microsoft.com/office/drawing/2014/main" id="{5FBCA78A-725F-ECCD-D87B-912988B92D04}"/>
                </a:ext>
              </a:extLst>
            </p:cNvPr>
            <p:cNvGrpSpPr/>
            <p:nvPr/>
          </p:nvGrpSpPr>
          <p:grpSpPr>
            <a:xfrm>
              <a:off x="9418358" y="5397595"/>
              <a:ext cx="972000" cy="850805"/>
              <a:chOff x="1799647" y="0"/>
              <a:chExt cx="1001207" cy="850805"/>
            </a:xfrm>
          </p:grpSpPr>
          <p:sp>
            <p:nvSpPr>
              <p:cNvPr id="95" name="Arrow: Right 94">
                <a:extLst>
                  <a:ext uri="{FF2B5EF4-FFF2-40B4-BE49-F238E27FC236}">
                    <a16:creationId xmlns:a16="http://schemas.microsoft.com/office/drawing/2014/main" id="{BF51DD02-07EE-6684-5F38-CD478BD45454}"/>
                  </a:ext>
                </a:extLst>
              </p:cNvPr>
              <p:cNvSpPr/>
              <p:nvPr/>
            </p:nvSpPr>
            <p:spPr>
              <a:xfrm>
                <a:off x="1799647" y="0"/>
                <a:ext cx="1001207" cy="850805"/>
              </a:xfrm>
              <a:prstGeom prst="rightArrow">
                <a:avLst>
                  <a:gd name="adj1" fmla="val 70000"/>
                  <a:gd name="adj2" fmla="val 50000"/>
                </a:avLst>
              </a:prstGeom>
              <a:solidFill>
                <a:schemeClr val="accent3">
                  <a:lumMod val="60000"/>
                  <a:lumOff val="4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96" name="Arrow: Right 4">
                <a:extLst>
                  <a:ext uri="{FF2B5EF4-FFF2-40B4-BE49-F238E27FC236}">
                    <a16:creationId xmlns:a16="http://schemas.microsoft.com/office/drawing/2014/main" id="{9E522B9B-9AB8-C7D7-6BA3-2DD200EF78E0}"/>
                  </a:ext>
                </a:extLst>
              </p:cNvPr>
              <p:cNvSpPr txBox="1"/>
              <p:nvPr/>
            </p:nvSpPr>
            <p:spPr>
              <a:xfrm>
                <a:off x="1935886" y="127620"/>
                <a:ext cx="721877" cy="5955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None/>
                </a:pPr>
                <a:r>
                  <a:rPr lang="en-GB" sz="1800" kern="1200"/>
                  <a:t>8wk quit</a:t>
                </a:r>
              </a:p>
            </p:txBody>
          </p:sp>
        </p:grpSp>
        <p:grpSp>
          <p:nvGrpSpPr>
            <p:cNvPr id="97" name="Group 96">
              <a:extLst>
                <a:ext uri="{FF2B5EF4-FFF2-40B4-BE49-F238E27FC236}">
                  <a16:creationId xmlns:a16="http://schemas.microsoft.com/office/drawing/2014/main" id="{7CF94500-829A-57FD-A3AA-B0C0EDDBAD45}"/>
                </a:ext>
              </a:extLst>
            </p:cNvPr>
            <p:cNvGrpSpPr/>
            <p:nvPr/>
          </p:nvGrpSpPr>
          <p:grpSpPr>
            <a:xfrm>
              <a:off x="9124166" y="5579667"/>
              <a:ext cx="486660" cy="486660"/>
              <a:chOff x="1505454" y="182072"/>
              <a:chExt cx="486660" cy="486660"/>
            </a:xfrm>
          </p:grpSpPr>
          <p:sp>
            <p:nvSpPr>
              <p:cNvPr id="98" name="Oval 97">
                <a:extLst>
                  <a:ext uri="{FF2B5EF4-FFF2-40B4-BE49-F238E27FC236}">
                    <a16:creationId xmlns:a16="http://schemas.microsoft.com/office/drawing/2014/main" id="{94ECD0EB-88D9-C0A5-72ED-61006C343354}"/>
                  </a:ext>
                </a:extLst>
              </p:cNvPr>
              <p:cNvSpPr/>
              <p:nvPr/>
            </p:nvSpPr>
            <p:spPr>
              <a:xfrm>
                <a:off x="1505454" y="182072"/>
                <a:ext cx="486660" cy="486660"/>
              </a:xfrm>
              <a:prstGeom prst="ellipse">
                <a:avLst/>
              </a:prstGeom>
              <a:solidFill>
                <a:schemeClr val="accent3">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9" name="Oval 6">
                <a:extLst>
                  <a:ext uri="{FF2B5EF4-FFF2-40B4-BE49-F238E27FC236}">
                    <a16:creationId xmlns:a16="http://schemas.microsoft.com/office/drawing/2014/main" id="{32A39156-6FBC-68F2-78E5-1DC3AF267453}"/>
                  </a:ext>
                </a:extLst>
              </p:cNvPr>
              <p:cNvSpPr txBox="1"/>
              <p:nvPr/>
            </p:nvSpPr>
            <p:spPr>
              <a:xfrm>
                <a:off x="1576724" y="253342"/>
                <a:ext cx="344120" cy="3441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a:t>£60</a:t>
                </a:r>
              </a:p>
            </p:txBody>
          </p:sp>
        </p:grpSp>
      </p:grpSp>
      <p:grpSp>
        <p:nvGrpSpPr>
          <p:cNvPr id="146" name="Group 145">
            <a:extLst>
              <a:ext uri="{FF2B5EF4-FFF2-40B4-BE49-F238E27FC236}">
                <a16:creationId xmlns:a16="http://schemas.microsoft.com/office/drawing/2014/main" id="{41924B24-AB7A-67E6-CA80-1C5F271E93BC}"/>
              </a:ext>
            </a:extLst>
          </p:cNvPr>
          <p:cNvGrpSpPr/>
          <p:nvPr/>
        </p:nvGrpSpPr>
        <p:grpSpPr>
          <a:xfrm>
            <a:off x="7732098" y="5375096"/>
            <a:ext cx="1266192" cy="850805"/>
            <a:chOff x="7732098" y="5397595"/>
            <a:chExt cx="1266192" cy="850805"/>
          </a:xfrm>
        </p:grpSpPr>
        <p:grpSp>
          <p:nvGrpSpPr>
            <p:cNvPr id="100" name="Group 99">
              <a:extLst>
                <a:ext uri="{FF2B5EF4-FFF2-40B4-BE49-F238E27FC236}">
                  <a16:creationId xmlns:a16="http://schemas.microsoft.com/office/drawing/2014/main" id="{C9C19F44-1DD0-9513-A529-B1A089877ACE}"/>
                </a:ext>
              </a:extLst>
            </p:cNvPr>
            <p:cNvGrpSpPr/>
            <p:nvPr/>
          </p:nvGrpSpPr>
          <p:grpSpPr>
            <a:xfrm>
              <a:off x="8026290" y="5397595"/>
              <a:ext cx="972000" cy="850805"/>
              <a:chOff x="1799647" y="0"/>
              <a:chExt cx="1001207" cy="850805"/>
            </a:xfrm>
          </p:grpSpPr>
          <p:sp>
            <p:nvSpPr>
              <p:cNvPr id="101" name="Arrow: Right 100">
                <a:extLst>
                  <a:ext uri="{FF2B5EF4-FFF2-40B4-BE49-F238E27FC236}">
                    <a16:creationId xmlns:a16="http://schemas.microsoft.com/office/drawing/2014/main" id="{1FF2A3FB-452B-9D55-F006-936E8DF2DEA3}"/>
                  </a:ext>
                </a:extLst>
              </p:cNvPr>
              <p:cNvSpPr/>
              <p:nvPr/>
            </p:nvSpPr>
            <p:spPr>
              <a:xfrm>
                <a:off x="1799647" y="0"/>
                <a:ext cx="1001207" cy="850805"/>
              </a:xfrm>
              <a:prstGeom prst="rightArrow">
                <a:avLst>
                  <a:gd name="adj1" fmla="val 70000"/>
                  <a:gd name="adj2" fmla="val 50000"/>
                </a:avLst>
              </a:prstGeom>
              <a:solidFill>
                <a:schemeClr val="accent6">
                  <a:lumMod val="60000"/>
                  <a:lumOff val="4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02" name="Arrow: Right 4">
                <a:extLst>
                  <a:ext uri="{FF2B5EF4-FFF2-40B4-BE49-F238E27FC236}">
                    <a16:creationId xmlns:a16="http://schemas.microsoft.com/office/drawing/2014/main" id="{0C05D182-5229-563B-1BBD-45475D2BD350}"/>
                  </a:ext>
                </a:extLst>
              </p:cNvPr>
              <p:cNvSpPr txBox="1"/>
              <p:nvPr/>
            </p:nvSpPr>
            <p:spPr>
              <a:xfrm>
                <a:off x="1935886" y="127620"/>
                <a:ext cx="721877" cy="5955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11430" rIns="22860" bIns="11430" numCol="1" spcCol="1270" anchor="ctr" anchorCtr="0">
                <a:noAutofit/>
              </a:bodyPr>
              <a:lstStyle/>
              <a:p>
                <a:pPr marL="0" lvl="0" indent="0" algn="ctr" defTabSz="800100">
                  <a:lnSpc>
                    <a:spcPct val="90000"/>
                  </a:lnSpc>
                  <a:spcBef>
                    <a:spcPct val="0"/>
                  </a:spcBef>
                  <a:spcAft>
                    <a:spcPct val="35000"/>
                  </a:spcAft>
                  <a:buNone/>
                </a:pPr>
                <a:r>
                  <a:rPr lang="en-GB" sz="1800" kern="1200"/>
                  <a:t>4wk quit</a:t>
                </a:r>
              </a:p>
            </p:txBody>
          </p:sp>
        </p:grpSp>
        <p:grpSp>
          <p:nvGrpSpPr>
            <p:cNvPr id="103" name="Group 102">
              <a:extLst>
                <a:ext uri="{FF2B5EF4-FFF2-40B4-BE49-F238E27FC236}">
                  <a16:creationId xmlns:a16="http://schemas.microsoft.com/office/drawing/2014/main" id="{06EA3E18-33E0-00C3-F9AF-C3FED071C921}"/>
                </a:ext>
              </a:extLst>
            </p:cNvPr>
            <p:cNvGrpSpPr/>
            <p:nvPr/>
          </p:nvGrpSpPr>
          <p:grpSpPr>
            <a:xfrm>
              <a:off x="7732098" y="5579667"/>
              <a:ext cx="486660" cy="486660"/>
              <a:chOff x="1505454" y="182072"/>
              <a:chExt cx="486660" cy="486660"/>
            </a:xfrm>
            <a:solidFill>
              <a:schemeClr val="accent6">
                <a:lumMod val="50000"/>
              </a:schemeClr>
            </a:solidFill>
          </p:grpSpPr>
          <p:sp>
            <p:nvSpPr>
              <p:cNvPr id="104" name="Oval 103">
                <a:extLst>
                  <a:ext uri="{FF2B5EF4-FFF2-40B4-BE49-F238E27FC236}">
                    <a16:creationId xmlns:a16="http://schemas.microsoft.com/office/drawing/2014/main" id="{74E58CA6-0E8D-6B7F-9615-521CDBEB3861}"/>
                  </a:ext>
                </a:extLst>
              </p:cNvPr>
              <p:cNvSpPr/>
              <p:nvPr/>
            </p:nvSpPr>
            <p:spPr>
              <a:xfrm>
                <a:off x="1505454" y="182072"/>
                <a:ext cx="486660" cy="48666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05" name="Oval 6">
                <a:extLst>
                  <a:ext uri="{FF2B5EF4-FFF2-40B4-BE49-F238E27FC236}">
                    <a16:creationId xmlns:a16="http://schemas.microsoft.com/office/drawing/2014/main" id="{4C0628D4-E688-87FF-BC42-31450BB821A3}"/>
                  </a:ext>
                </a:extLst>
              </p:cNvPr>
              <p:cNvSpPr txBox="1"/>
              <p:nvPr/>
            </p:nvSpPr>
            <p:spPr>
              <a:xfrm>
                <a:off x="1576724" y="253342"/>
                <a:ext cx="344120" cy="34412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a:t>£0</a:t>
                </a:r>
              </a:p>
            </p:txBody>
          </p:sp>
        </p:grpSp>
      </p:grpSp>
      <p:cxnSp>
        <p:nvCxnSpPr>
          <p:cNvPr id="107" name="Connector: Elbow 106">
            <a:extLst>
              <a:ext uri="{FF2B5EF4-FFF2-40B4-BE49-F238E27FC236}">
                <a16:creationId xmlns:a16="http://schemas.microsoft.com/office/drawing/2014/main" id="{9D174778-75F5-3C4C-045C-CA599DE89873}"/>
              </a:ext>
            </a:extLst>
          </p:cNvPr>
          <p:cNvCxnSpPr>
            <a:cxnSpLocks/>
            <a:stCxn id="47" idx="4"/>
            <a:endCxn id="80" idx="2"/>
          </p:cNvCxnSpPr>
          <p:nvPr/>
        </p:nvCxnSpPr>
        <p:spPr>
          <a:xfrm rot="16200000" flipH="1">
            <a:off x="2644406" y="4516055"/>
            <a:ext cx="580033" cy="352985"/>
          </a:xfrm>
          <a:prstGeom prst="bentConnector2">
            <a:avLst/>
          </a:prstGeom>
          <a:ln w="12700">
            <a:solidFill>
              <a:srgbClr val="308189"/>
            </a:solidFill>
            <a:tailEnd type="triangle"/>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B61972BF-342F-1ACD-12E7-4AFB61CD106C}"/>
              </a:ext>
            </a:extLst>
          </p:cNvPr>
          <p:cNvGrpSpPr/>
          <p:nvPr/>
        </p:nvGrpSpPr>
        <p:grpSpPr>
          <a:xfrm>
            <a:off x="5793691" y="4673237"/>
            <a:ext cx="1292909" cy="618657"/>
            <a:chOff x="5793691" y="4673237"/>
            <a:chExt cx="1292909" cy="618657"/>
          </a:xfrm>
        </p:grpSpPr>
        <p:grpSp>
          <p:nvGrpSpPr>
            <p:cNvPr id="144" name="Group 143">
              <a:extLst>
                <a:ext uri="{FF2B5EF4-FFF2-40B4-BE49-F238E27FC236}">
                  <a16:creationId xmlns:a16="http://schemas.microsoft.com/office/drawing/2014/main" id="{A5C6CBA0-A161-3F43-CF40-54E56EF2F020}"/>
                </a:ext>
              </a:extLst>
            </p:cNvPr>
            <p:cNvGrpSpPr/>
            <p:nvPr/>
          </p:nvGrpSpPr>
          <p:grpSpPr>
            <a:xfrm>
              <a:off x="5793691" y="4673237"/>
              <a:ext cx="1292909" cy="618657"/>
              <a:chOff x="5793691" y="4673237"/>
              <a:chExt cx="1292909" cy="618657"/>
            </a:xfrm>
          </p:grpSpPr>
          <p:sp>
            <p:nvSpPr>
              <p:cNvPr id="108" name="Rectangle 107">
                <a:extLst>
                  <a:ext uri="{FF2B5EF4-FFF2-40B4-BE49-F238E27FC236}">
                    <a16:creationId xmlns:a16="http://schemas.microsoft.com/office/drawing/2014/main" id="{E9EB3A9C-6805-8B5D-269E-E3D767C18871}"/>
                  </a:ext>
                </a:extLst>
              </p:cNvPr>
              <p:cNvSpPr/>
              <p:nvPr/>
            </p:nvSpPr>
            <p:spPr>
              <a:xfrm>
                <a:off x="6047524" y="4673237"/>
                <a:ext cx="1039076" cy="61865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52000" rIns="0" rtlCol="0" anchor="ctr"/>
              <a:lstStyle/>
              <a:p>
                <a:pPr algn="ctr"/>
                <a:r>
                  <a:rPr lang="en-GB"/>
                  <a:t>Left scheme</a:t>
                </a:r>
              </a:p>
            </p:txBody>
          </p:sp>
          <p:sp>
            <p:nvSpPr>
              <p:cNvPr id="109" name="Oval 108">
                <a:extLst>
                  <a:ext uri="{FF2B5EF4-FFF2-40B4-BE49-F238E27FC236}">
                    <a16:creationId xmlns:a16="http://schemas.microsoft.com/office/drawing/2014/main" id="{8C1C1136-F69C-B97A-AAA0-8576066045A7}"/>
                  </a:ext>
                </a:extLst>
              </p:cNvPr>
              <p:cNvSpPr/>
              <p:nvPr/>
            </p:nvSpPr>
            <p:spPr>
              <a:xfrm>
                <a:off x="5793691" y="4739235"/>
                <a:ext cx="486660" cy="486660"/>
              </a:xfrm>
              <a:prstGeom prst="ellipse">
                <a:avLst/>
              </a:prstGeom>
              <a:solidFill>
                <a:schemeClr val="accent2">
                  <a:lumMod val="75000"/>
                </a:schemeClr>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grpSp>
        <p:sp>
          <p:nvSpPr>
            <p:cNvPr id="110" name="Oval 6">
              <a:extLst>
                <a:ext uri="{FF2B5EF4-FFF2-40B4-BE49-F238E27FC236}">
                  <a16:creationId xmlns:a16="http://schemas.microsoft.com/office/drawing/2014/main" id="{92AE0E10-F611-DC02-0767-A12513C11A95}"/>
                </a:ext>
              </a:extLst>
            </p:cNvPr>
            <p:cNvSpPr txBox="1"/>
            <p:nvPr/>
          </p:nvSpPr>
          <p:spPr>
            <a:xfrm>
              <a:off x="5864961" y="4810505"/>
              <a:ext cx="344120" cy="344120"/>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4000" b="1" kern="1200"/>
                <a:t>-</a:t>
              </a:r>
              <a:endParaRPr lang="en-GB" sz="1600" b="1" kern="1200"/>
            </a:p>
          </p:txBody>
        </p:sp>
      </p:grpSp>
      <p:cxnSp>
        <p:nvCxnSpPr>
          <p:cNvPr id="111" name="Connector: Elbow 110">
            <a:extLst>
              <a:ext uri="{FF2B5EF4-FFF2-40B4-BE49-F238E27FC236}">
                <a16:creationId xmlns:a16="http://schemas.microsoft.com/office/drawing/2014/main" id="{97BB0AAB-93D3-C428-F628-6A02C482E7BF}"/>
              </a:ext>
            </a:extLst>
          </p:cNvPr>
          <p:cNvCxnSpPr>
            <a:cxnSpLocks/>
            <a:stCxn id="109" idx="4"/>
            <a:endCxn id="86" idx="2"/>
          </p:cNvCxnSpPr>
          <p:nvPr/>
        </p:nvCxnSpPr>
        <p:spPr>
          <a:xfrm rot="16200000" flipH="1">
            <a:off x="5911458" y="5351457"/>
            <a:ext cx="574603" cy="323477"/>
          </a:xfrm>
          <a:prstGeom prst="bentConnector2">
            <a:avLst/>
          </a:prstGeom>
          <a:ln w="12700">
            <a:solidFill>
              <a:srgbClr val="308189"/>
            </a:solidFill>
            <a:tailEnd type="triangle"/>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A406E39E-2638-5E23-3AD8-BF2DB06DA7B0}"/>
              </a:ext>
            </a:extLst>
          </p:cNvPr>
          <p:cNvGrpSpPr/>
          <p:nvPr/>
        </p:nvGrpSpPr>
        <p:grpSpPr>
          <a:xfrm>
            <a:off x="10475298" y="5419498"/>
            <a:ext cx="1259502" cy="762000"/>
            <a:chOff x="10475298" y="5441997"/>
            <a:chExt cx="1259502" cy="762000"/>
          </a:xfrm>
        </p:grpSpPr>
        <p:sp>
          <p:nvSpPr>
            <p:cNvPr id="118" name="Scroll: Vertical 117">
              <a:extLst>
                <a:ext uri="{FF2B5EF4-FFF2-40B4-BE49-F238E27FC236}">
                  <a16:creationId xmlns:a16="http://schemas.microsoft.com/office/drawing/2014/main" id="{B5A40BFF-21FE-3D3D-E811-CCB41002B640}"/>
                </a:ext>
              </a:extLst>
            </p:cNvPr>
            <p:cNvSpPr/>
            <p:nvPr/>
          </p:nvSpPr>
          <p:spPr>
            <a:xfrm>
              <a:off x="10744200" y="5441997"/>
              <a:ext cx="990600" cy="762000"/>
            </a:xfrm>
            <a:prstGeom prst="verticalScroll">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12wk quit</a:t>
              </a:r>
            </a:p>
          </p:txBody>
        </p:sp>
        <p:grpSp>
          <p:nvGrpSpPr>
            <p:cNvPr id="119" name="Group 118">
              <a:extLst>
                <a:ext uri="{FF2B5EF4-FFF2-40B4-BE49-F238E27FC236}">
                  <a16:creationId xmlns:a16="http://schemas.microsoft.com/office/drawing/2014/main" id="{B747DCC6-BCC4-8EEC-73E1-556C6081CA9A}"/>
                </a:ext>
              </a:extLst>
            </p:cNvPr>
            <p:cNvGrpSpPr/>
            <p:nvPr/>
          </p:nvGrpSpPr>
          <p:grpSpPr>
            <a:xfrm>
              <a:off x="10475298" y="5579667"/>
              <a:ext cx="486660" cy="486660"/>
              <a:chOff x="1505454" y="182072"/>
              <a:chExt cx="486660" cy="486660"/>
            </a:xfrm>
          </p:grpSpPr>
          <p:sp>
            <p:nvSpPr>
              <p:cNvPr id="120" name="Oval 119">
                <a:extLst>
                  <a:ext uri="{FF2B5EF4-FFF2-40B4-BE49-F238E27FC236}">
                    <a16:creationId xmlns:a16="http://schemas.microsoft.com/office/drawing/2014/main" id="{7FCD0CF6-9508-906F-8FE4-B6A90D19F53B}"/>
                  </a:ext>
                </a:extLst>
              </p:cNvPr>
              <p:cNvSpPr/>
              <p:nvPr/>
            </p:nvSpPr>
            <p:spPr>
              <a:xfrm>
                <a:off x="1505454" y="182072"/>
                <a:ext cx="486660" cy="486660"/>
              </a:xfrm>
              <a:prstGeom prst="ellipse">
                <a:avLst/>
              </a:prstGeom>
              <a:solidFill>
                <a:schemeClr val="accent3">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21" name="Oval 6">
                <a:extLst>
                  <a:ext uri="{FF2B5EF4-FFF2-40B4-BE49-F238E27FC236}">
                    <a16:creationId xmlns:a16="http://schemas.microsoft.com/office/drawing/2014/main" id="{188C4775-5DAF-C34F-D10C-31971F92A7ED}"/>
                  </a:ext>
                </a:extLst>
              </p:cNvPr>
              <p:cNvSpPr txBox="1"/>
              <p:nvPr/>
            </p:nvSpPr>
            <p:spPr>
              <a:xfrm>
                <a:off x="1576724" y="253342"/>
                <a:ext cx="344120" cy="3441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a:t>£80</a:t>
                </a:r>
              </a:p>
            </p:txBody>
          </p:sp>
        </p:grpSp>
      </p:grpSp>
      <p:sp>
        <p:nvSpPr>
          <p:cNvPr id="122" name="TextBox 121">
            <a:extLst>
              <a:ext uri="{FF2B5EF4-FFF2-40B4-BE49-F238E27FC236}">
                <a16:creationId xmlns:a16="http://schemas.microsoft.com/office/drawing/2014/main" id="{05E14450-8FBE-650D-93E2-312E02999C6E}"/>
              </a:ext>
            </a:extLst>
          </p:cNvPr>
          <p:cNvSpPr txBox="1">
            <a:spLocks/>
          </p:cNvSpPr>
          <p:nvPr/>
        </p:nvSpPr>
        <p:spPr>
          <a:xfrm>
            <a:off x="0" y="5638331"/>
            <a:ext cx="1193862" cy="369332"/>
          </a:xfrm>
          <a:prstGeom prst="rect">
            <a:avLst/>
          </a:prstGeom>
          <a:noFill/>
        </p:spPr>
        <p:txBody>
          <a:bodyPr wrap="square" rtlCol="0">
            <a:spAutoFit/>
          </a:bodyPr>
          <a:lstStyle/>
          <a:p>
            <a:pPr algn="r"/>
            <a:r>
              <a:rPr lang="en-GB">
                <a:solidFill>
                  <a:srgbClr val="308189"/>
                </a:solidFill>
              </a:rPr>
              <a:t>Attempt 3</a:t>
            </a:r>
          </a:p>
        </p:txBody>
      </p:sp>
      <p:sp>
        <p:nvSpPr>
          <p:cNvPr id="132" name="TextBox 131">
            <a:extLst>
              <a:ext uri="{FF2B5EF4-FFF2-40B4-BE49-F238E27FC236}">
                <a16:creationId xmlns:a16="http://schemas.microsoft.com/office/drawing/2014/main" id="{EA36D49C-3BDE-B29F-F6F9-74A82C2035FD}"/>
              </a:ext>
            </a:extLst>
          </p:cNvPr>
          <p:cNvSpPr txBox="1">
            <a:spLocks/>
          </p:cNvSpPr>
          <p:nvPr/>
        </p:nvSpPr>
        <p:spPr>
          <a:xfrm>
            <a:off x="177738" y="3352800"/>
            <a:ext cx="736662" cy="369332"/>
          </a:xfrm>
          <a:prstGeom prst="rect">
            <a:avLst/>
          </a:prstGeom>
          <a:noFill/>
        </p:spPr>
        <p:txBody>
          <a:bodyPr wrap="square" rtlCol="0">
            <a:spAutoFit/>
          </a:bodyPr>
          <a:lstStyle/>
          <a:p>
            <a:pPr algn="r"/>
            <a:r>
              <a:rPr lang="en-GB">
                <a:solidFill>
                  <a:srgbClr val="308189"/>
                </a:solidFill>
              </a:rPr>
              <a:t>Time</a:t>
            </a:r>
          </a:p>
        </p:txBody>
      </p:sp>
      <p:cxnSp>
        <p:nvCxnSpPr>
          <p:cNvPr id="135" name="Straight Connector 134">
            <a:extLst>
              <a:ext uri="{FF2B5EF4-FFF2-40B4-BE49-F238E27FC236}">
                <a16:creationId xmlns:a16="http://schemas.microsoft.com/office/drawing/2014/main" id="{B91681C8-9723-59A1-58CD-7A648C105393}"/>
              </a:ext>
            </a:extLst>
          </p:cNvPr>
          <p:cNvCxnSpPr>
            <a:cxnSpLocks/>
          </p:cNvCxnSpPr>
          <p:nvPr/>
        </p:nvCxnSpPr>
        <p:spPr>
          <a:xfrm flipH="1">
            <a:off x="1193862" y="3383578"/>
            <a:ext cx="0" cy="2851197"/>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B78FD65E-CFEB-01BB-B169-288269D7874B}"/>
              </a:ext>
            </a:extLst>
          </p:cNvPr>
          <p:cNvSpPr txBox="1">
            <a:spLocks/>
          </p:cNvSpPr>
          <p:nvPr/>
        </p:nvSpPr>
        <p:spPr>
          <a:xfrm>
            <a:off x="609600" y="3078778"/>
            <a:ext cx="1674234" cy="338554"/>
          </a:xfrm>
          <a:prstGeom prst="rect">
            <a:avLst/>
          </a:prstGeom>
          <a:noFill/>
        </p:spPr>
        <p:txBody>
          <a:bodyPr wrap="square" rtlCol="0">
            <a:spAutoFit/>
          </a:bodyPr>
          <a:lstStyle/>
          <a:p>
            <a:pPr algn="r"/>
            <a:r>
              <a:rPr lang="en-GB" sz="1600">
                <a:solidFill>
                  <a:schemeClr val="tx1">
                    <a:lumMod val="65000"/>
                    <a:lumOff val="35000"/>
                  </a:schemeClr>
                </a:solidFill>
              </a:rPr>
              <a:t>Scheme start</a:t>
            </a:r>
          </a:p>
        </p:txBody>
      </p:sp>
      <p:cxnSp>
        <p:nvCxnSpPr>
          <p:cNvPr id="138" name="Straight Connector 137">
            <a:extLst>
              <a:ext uri="{FF2B5EF4-FFF2-40B4-BE49-F238E27FC236}">
                <a16:creationId xmlns:a16="http://schemas.microsoft.com/office/drawing/2014/main" id="{2AD9AB2C-7A46-3922-46A1-900EACD18756}"/>
              </a:ext>
            </a:extLst>
          </p:cNvPr>
          <p:cNvCxnSpPr>
            <a:cxnSpLocks/>
          </p:cNvCxnSpPr>
          <p:nvPr/>
        </p:nvCxnSpPr>
        <p:spPr>
          <a:xfrm flipH="1">
            <a:off x="7706149" y="3383578"/>
            <a:ext cx="25338" cy="2851197"/>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BC87EB3B-C4CF-535E-4029-47A871368A09}"/>
              </a:ext>
            </a:extLst>
          </p:cNvPr>
          <p:cNvSpPr txBox="1">
            <a:spLocks/>
          </p:cNvSpPr>
          <p:nvPr/>
        </p:nvSpPr>
        <p:spPr>
          <a:xfrm>
            <a:off x="7121886" y="3078778"/>
            <a:ext cx="2073545" cy="338554"/>
          </a:xfrm>
          <a:prstGeom prst="rect">
            <a:avLst/>
          </a:prstGeom>
          <a:noFill/>
        </p:spPr>
        <p:txBody>
          <a:bodyPr wrap="square" rtlCol="0">
            <a:spAutoFit/>
          </a:bodyPr>
          <a:lstStyle/>
          <a:p>
            <a:pPr algn="r"/>
            <a:r>
              <a:rPr lang="en-GB" sz="1600" dirty="0">
                <a:solidFill>
                  <a:schemeClr val="tx1">
                    <a:lumMod val="65000"/>
                    <a:lumOff val="35000"/>
                  </a:schemeClr>
                </a:solidFill>
              </a:rPr>
              <a:t>Sign-up cut off date</a:t>
            </a:r>
          </a:p>
        </p:txBody>
      </p:sp>
    </p:spTree>
    <p:extLst>
      <p:ext uri="{BB962C8B-B14F-4D97-AF65-F5344CB8AC3E}">
        <p14:creationId xmlns:p14="http://schemas.microsoft.com/office/powerpoint/2010/main" val="18746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98E7ABF-A3A9-3D05-4C90-AE799593354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426E409-3965-191E-81EE-B1E1B970AE0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9DFBBA9A-EEB7-EDA4-6ABB-E12BEC407538}"/>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4A57365C-3D11-A453-667B-FC162588568C}"/>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7D24D9C4-1F51-C8FE-37B7-9DD237D03ABB}"/>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D60B7A6A-0362-8EB3-A137-01F34309B135}"/>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F9426255-E15A-508E-B0F9-C2BBA6273668}"/>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80876F8F-6C66-0732-6A2E-7FFFBC818147}"/>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EB166BE2-8448-EAB2-A778-6A5CFD5436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87277FF0-BDE5-E40E-84EF-A13E7F9EABDF}"/>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Evaluation</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9BB28675-F653-485E-9981-C34C3852B8A4}"/>
              </a:ext>
            </a:extLst>
          </p:cNvPr>
          <p:cNvSpPr txBox="1"/>
          <p:nvPr/>
        </p:nvSpPr>
        <p:spPr>
          <a:xfrm>
            <a:off x="707298" y="1664996"/>
            <a:ext cx="10967177" cy="736099"/>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Mixed methods evaluation</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12700">
              <a:lnSpc>
                <a:spcPct val="100000"/>
              </a:lnSpc>
              <a:spcBef>
                <a:spcPts val="600"/>
              </a:spcBef>
              <a:tabLst>
                <a:tab pos="278765" algn="l"/>
              </a:tabLst>
            </a:pPr>
            <a:r>
              <a:rPr lang="en-GB" b="1" dirty="0">
                <a:solidFill>
                  <a:srgbClr val="3D3D3B"/>
                </a:solidFill>
                <a:latin typeface="Arial" panose="020B0604020202020204" pitchFamily="34" charset="0"/>
                <a:cs typeface="Arial" panose="020B0604020202020204" pitchFamily="34" charset="0"/>
              </a:rPr>
              <a:t>Aim: to explore the acceptability, effectiveness and value for money of the incentive scheme</a:t>
            </a:r>
          </a:p>
        </p:txBody>
      </p:sp>
      <p:sp>
        <p:nvSpPr>
          <p:cNvPr id="21" name="Google Shape;113;p9">
            <a:extLst>
              <a:ext uri="{FF2B5EF4-FFF2-40B4-BE49-F238E27FC236}">
                <a16:creationId xmlns:a16="http://schemas.microsoft.com/office/drawing/2014/main" id="{5E619A43-94D3-2E2C-E518-86F872C6EE50}"/>
              </a:ext>
            </a:extLst>
          </p:cNvPr>
          <p:cNvSpPr txBox="1">
            <a:spLocks/>
          </p:cNvSpPr>
          <p:nvPr/>
        </p:nvSpPr>
        <p:spPr>
          <a:xfrm>
            <a:off x="821534" y="2961591"/>
            <a:ext cx="3626641" cy="1140568"/>
          </a:xfrm>
          <a:prstGeom prst="rect">
            <a:avLst/>
          </a:prstGeom>
          <a:noFill/>
          <a:ln>
            <a:noFill/>
          </a:ln>
        </p:spPr>
        <p:txBody>
          <a:bodyPr spcFirstLastPara="1" wrap="square" lIns="91425" tIns="91425" rIns="91425" bIns="91425" anchor="t" anchorCtr="0">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14300" algn="l" rtl="0">
              <a:lnSpc>
                <a:spcPct val="90000"/>
              </a:lnSpc>
              <a:buClr>
                <a:schemeClr val="dk1"/>
              </a:buClr>
              <a:buSzPts val="1730"/>
            </a:pPr>
            <a:r>
              <a:rPr lang="en-GB" sz="2000" b="1" dirty="0">
                <a:solidFill>
                  <a:srgbClr val="465C6A"/>
                </a:solidFill>
              </a:rPr>
              <a:t>Qualitative data collection</a:t>
            </a:r>
            <a:br>
              <a:rPr lang="en-GB" sz="1600" dirty="0"/>
            </a:br>
            <a:endParaRPr lang="en-GB" sz="1600" dirty="0"/>
          </a:p>
          <a:p>
            <a:pPr marL="114300" algn="l" rtl="0">
              <a:lnSpc>
                <a:spcPct val="90000"/>
              </a:lnSpc>
              <a:buClr>
                <a:schemeClr val="dk1"/>
              </a:buClr>
              <a:buSzPts val="1730"/>
            </a:pPr>
            <a:r>
              <a:rPr lang="en-GB" dirty="0"/>
              <a:t>Interviews with service users and staff</a:t>
            </a:r>
            <a:br>
              <a:rPr lang="en-GB" sz="1600" dirty="0"/>
            </a:br>
            <a:endParaRPr lang="en-GB" sz="1600" dirty="0"/>
          </a:p>
        </p:txBody>
      </p:sp>
      <p:sp>
        <p:nvSpPr>
          <p:cNvPr id="28" name="Google Shape;114;p9">
            <a:extLst>
              <a:ext uri="{FF2B5EF4-FFF2-40B4-BE49-F238E27FC236}">
                <a16:creationId xmlns:a16="http://schemas.microsoft.com/office/drawing/2014/main" id="{2F97C225-E62C-0734-3B2E-AED5F8D59B97}"/>
              </a:ext>
            </a:extLst>
          </p:cNvPr>
          <p:cNvSpPr txBox="1">
            <a:spLocks/>
          </p:cNvSpPr>
          <p:nvPr/>
        </p:nvSpPr>
        <p:spPr>
          <a:xfrm>
            <a:off x="5570881" y="2961592"/>
            <a:ext cx="4074420" cy="1140567"/>
          </a:xfrm>
          <a:prstGeom prst="rect">
            <a:avLst/>
          </a:prstGeom>
          <a:noFill/>
          <a:ln>
            <a:noFill/>
          </a:ln>
        </p:spPr>
        <p:txBody>
          <a:bodyPr spcFirstLastPara="1" wrap="square" lIns="91425" tIns="91425" rIns="91425" bIns="91425" anchor="t" anchorCtr="0">
            <a:normAutofit lnSpcReduction="1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14300" algn="l" rtl="0">
              <a:lnSpc>
                <a:spcPct val="90000"/>
              </a:lnSpc>
              <a:buClr>
                <a:schemeClr val="dk1"/>
              </a:buClr>
              <a:buSzPts val="1800"/>
            </a:pPr>
            <a:r>
              <a:rPr lang="en-GB" sz="2000" b="1" dirty="0">
                <a:solidFill>
                  <a:srgbClr val="465C6A"/>
                </a:solidFill>
              </a:rPr>
              <a:t>Quantitative  data collection</a:t>
            </a:r>
            <a:br>
              <a:rPr lang="en-GB" sz="1600" dirty="0"/>
            </a:br>
            <a:endParaRPr lang="en-GB" dirty="0"/>
          </a:p>
          <a:p>
            <a:pPr marL="114300" algn="l" rtl="0">
              <a:lnSpc>
                <a:spcPct val="90000"/>
              </a:lnSpc>
              <a:buClr>
                <a:schemeClr val="dk1"/>
              </a:buClr>
              <a:buSzPts val="1800"/>
            </a:pPr>
            <a:r>
              <a:rPr lang="en-GB" dirty="0"/>
              <a:t>Used client level data from the stop smoking service record systems</a:t>
            </a:r>
          </a:p>
        </p:txBody>
      </p:sp>
      <p:pic>
        <p:nvPicPr>
          <p:cNvPr id="30" name="Graphic 29" descr="Chat bubble with solid fill">
            <a:extLst>
              <a:ext uri="{FF2B5EF4-FFF2-40B4-BE49-F238E27FC236}">
                <a16:creationId xmlns:a16="http://schemas.microsoft.com/office/drawing/2014/main" id="{FA794C7F-F768-6494-1A9E-C117B4F23E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81450" y="2707533"/>
            <a:ext cx="914400" cy="914400"/>
          </a:xfrm>
          <a:prstGeom prst="rect">
            <a:avLst/>
          </a:prstGeom>
        </p:spPr>
      </p:pic>
      <p:pic>
        <p:nvPicPr>
          <p:cNvPr id="32" name="Graphic 31" descr="Bar chart with solid fill">
            <a:extLst>
              <a:ext uri="{FF2B5EF4-FFF2-40B4-BE49-F238E27FC236}">
                <a16:creationId xmlns:a16="http://schemas.microsoft.com/office/drawing/2014/main" id="{B14EF1DA-0D07-C875-8671-28082252A9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27598" y="2639864"/>
            <a:ext cx="914400" cy="914400"/>
          </a:xfrm>
          <a:prstGeom prst="rect">
            <a:avLst/>
          </a:prstGeom>
        </p:spPr>
      </p:pic>
      <p:graphicFrame>
        <p:nvGraphicFramePr>
          <p:cNvPr id="33" name="Diagram 32">
            <a:extLst>
              <a:ext uri="{FF2B5EF4-FFF2-40B4-BE49-F238E27FC236}">
                <a16:creationId xmlns:a16="http://schemas.microsoft.com/office/drawing/2014/main" id="{48AE5EC4-C2CF-E567-F6B2-4BFC75C3E805}"/>
              </a:ext>
            </a:extLst>
          </p:cNvPr>
          <p:cNvGraphicFramePr/>
          <p:nvPr>
            <p:extLst>
              <p:ext uri="{D42A27DB-BD31-4B8C-83A1-F6EECF244321}">
                <p14:modId xmlns:p14="http://schemas.microsoft.com/office/powerpoint/2010/main" val="2819288055"/>
              </p:ext>
            </p:extLst>
          </p:nvPr>
        </p:nvGraphicFramePr>
        <p:xfrm>
          <a:off x="1905000" y="4400995"/>
          <a:ext cx="8197849" cy="22721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63620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3">
                                            <p:graphicEl>
                                              <a:dgm id="{9DD6C8E7-9E81-47F7-BF14-23BE8DB28A13}"/>
                                            </p:graphicEl>
                                          </p:spTgt>
                                        </p:tgtEl>
                                        <p:attrNameLst>
                                          <p:attrName>style.visibility</p:attrName>
                                        </p:attrNameLst>
                                      </p:cBhvr>
                                      <p:to>
                                        <p:strVal val="visible"/>
                                      </p:to>
                                    </p:set>
                                    <p:animEffect transition="in" filter="fade">
                                      <p:cBhvr>
                                        <p:cTn id="23" dur="500"/>
                                        <p:tgtEl>
                                          <p:spTgt spid="33">
                                            <p:graphicEl>
                                              <a:dgm id="{9DD6C8E7-9E81-47F7-BF14-23BE8DB28A13}"/>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3">
                                            <p:graphicEl>
                                              <a:dgm id="{83329E0F-614F-4545-99A4-7EFFAA9B58CD}"/>
                                            </p:graphicEl>
                                          </p:spTgt>
                                        </p:tgtEl>
                                        <p:attrNameLst>
                                          <p:attrName>style.visibility</p:attrName>
                                        </p:attrNameLst>
                                      </p:cBhvr>
                                      <p:to>
                                        <p:strVal val="visible"/>
                                      </p:to>
                                    </p:set>
                                    <p:animEffect transition="in" filter="fade">
                                      <p:cBhvr>
                                        <p:cTn id="28" dur="500"/>
                                        <p:tgtEl>
                                          <p:spTgt spid="33">
                                            <p:graphicEl>
                                              <a:dgm id="{83329E0F-614F-4545-99A4-7EFFAA9B58CD}"/>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3">
                                            <p:graphicEl>
                                              <a:dgm id="{264085AD-13CA-4A4D-BA80-3C06A5593316}"/>
                                            </p:graphicEl>
                                          </p:spTgt>
                                        </p:tgtEl>
                                        <p:attrNameLst>
                                          <p:attrName>style.visibility</p:attrName>
                                        </p:attrNameLst>
                                      </p:cBhvr>
                                      <p:to>
                                        <p:strVal val="visible"/>
                                      </p:to>
                                    </p:set>
                                    <p:animEffect transition="in" filter="fade">
                                      <p:cBhvr>
                                        <p:cTn id="33" dur="500"/>
                                        <p:tgtEl>
                                          <p:spTgt spid="33">
                                            <p:graphicEl>
                                              <a:dgm id="{264085AD-13CA-4A4D-BA80-3C06A5593316}"/>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3">
                                            <p:graphicEl>
                                              <a:dgm id="{B0502834-35F0-400F-8525-570D411C0647}"/>
                                            </p:graphicEl>
                                          </p:spTgt>
                                        </p:tgtEl>
                                        <p:attrNameLst>
                                          <p:attrName>style.visibility</p:attrName>
                                        </p:attrNameLst>
                                      </p:cBhvr>
                                      <p:to>
                                        <p:strVal val="visible"/>
                                      </p:to>
                                    </p:set>
                                    <p:animEffect transition="in" filter="fade">
                                      <p:cBhvr>
                                        <p:cTn id="38" dur="500"/>
                                        <p:tgtEl>
                                          <p:spTgt spid="33">
                                            <p:graphicEl>
                                              <a:dgm id="{B0502834-35F0-400F-8525-570D411C0647}"/>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graphicEl>
                                              <a:dgm id="{A768F1B0-C417-4698-82A6-70B328C68CE2}"/>
                                            </p:graphicEl>
                                          </p:spTgt>
                                        </p:tgtEl>
                                        <p:attrNameLst>
                                          <p:attrName>style.visibility</p:attrName>
                                        </p:attrNameLst>
                                      </p:cBhvr>
                                      <p:to>
                                        <p:strVal val="visible"/>
                                      </p:to>
                                    </p:set>
                                    <p:animEffect transition="in" filter="fade">
                                      <p:cBhvr>
                                        <p:cTn id="43" dur="500"/>
                                        <p:tgtEl>
                                          <p:spTgt spid="33">
                                            <p:graphicEl>
                                              <a:dgm id="{A768F1B0-C417-4698-82A6-70B328C68CE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Graphic spid="33"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FBD40A-5A6E-6E5F-8337-FE82935067E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3811970-022E-4B58-A6B3-813A16D2DB4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B6DE33B1-CA15-9FA5-B0BC-5ECA2C97431B}"/>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33893FC2-E428-7542-5AED-4EF71C727E6A}"/>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9FD4F002-E99A-A90C-D007-BF8D0AA44B87}"/>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0F7281D6-AEEA-28AC-8A57-75EC3600176F}"/>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F2186DD2-9AA8-2886-05C9-7F74FDFF0724}"/>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FBB681D3-33D5-CA41-B46A-47BE37A50554}"/>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3EE88D50-C433-0542-FB7D-40D62FCB595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35160320-D732-CFA4-FCD4-F4D4C8133430}"/>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Qualitative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F3D9A1E6-0931-A8A8-9B15-DC6E0D99AABE}"/>
              </a:ext>
            </a:extLst>
          </p:cNvPr>
          <p:cNvSpPr txBox="1"/>
          <p:nvPr/>
        </p:nvSpPr>
        <p:spPr>
          <a:xfrm>
            <a:off x="707299" y="2284119"/>
            <a:ext cx="5550626" cy="2767424"/>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Promotion and awareness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The scheme was not advertised beyond the organisations that we were working with</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Many service users only learned about it at their initial appointment</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There was mixed understanding from service users regarding the eligibility criteria and the service offer – e.g. provision of vapes</a:t>
            </a:r>
          </a:p>
        </p:txBody>
      </p:sp>
      <p:sp>
        <p:nvSpPr>
          <p:cNvPr id="5" name="Rectangle: Rounded Corners 4">
            <a:extLst>
              <a:ext uri="{FF2B5EF4-FFF2-40B4-BE49-F238E27FC236}">
                <a16:creationId xmlns:a16="http://schemas.microsoft.com/office/drawing/2014/main" id="{89AF02FA-CE00-8622-2178-7A312F78F9FD}"/>
              </a:ext>
            </a:extLst>
          </p:cNvPr>
          <p:cNvSpPr txBox="1"/>
          <p:nvPr/>
        </p:nvSpPr>
        <p:spPr>
          <a:xfrm>
            <a:off x="188951" y="1356560"/>
            <a:ext cx="3891744" cy="627731"/>
          </a:xfrm>
          <a:prstGeom prst="roundRect">
            <a:avLst/>
          </a:prstGeom>
          <a:solidFill>
            <a:schemeClr val="accent2">
              <a:lumMod val="75000"/>
            </a:schemeClr>
          </a:solidFill>
          <a:ln cap="rnd">
            <a:noFill/>
          </a:ln>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Reach, access and adoption</a:t>
            </a:r>
          </a:p>
        </p:txBody>
      </p:sp>
      <p:sp>
        <p:nvSpPr>
          <p:cNvPr id="14" name="Speech Bubble: Rectangle with Corners Rounded 13">
            <a:extLst>
              <a:ext uri="{FF2B5EF4-FFF2-40B4-BE49-F238E27FC236}">
                <a16:creationId xmlns:a16="http://schemas.microsoft.com/office/drawing/2014/main" id="{423A1A74-9B90-7184-04F6-2E3AB9CFB339}"/>
              </a:ext>
            </a:extLst>
          </p:cNvPr>
          <p:cNvSpPr/>
          <p:nvPr/>
        </p:nvSpPr>
        <p:spPr>
          <a:xfrm>
            <a:off x="6836314" y="2093389"/>
            <a:ext cx="4903355" cy="3148884"/>
          </a:xfrm>
          <a:prstGeom prst="wedgeRoundRectCallout">
            <a:avLst>
              <a:gd name="adj1" fmla="val -37314"/>
              <a:gd name="adj2" fmla="val 71192"/>
              <a:gd name="adj3" fmla="val 16667"/>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You did have clients coming and saying because they said they didn't suffer with mental health or they didn’t live in social housing that they couldn’t qualify, so they [service users] thought that that was unfair. (Service staff)</a:t>
            </a:r>
          </a:p>
        </p:txBody>
      </p:sp>
    </p:spTree>
    <p:extLst>
      <p:ext uri="{BB962C8B-B14F-4D97-AF65-F5344CB8AC3E}">
        <p14:creationId xmlns:p14="http://schemas.microsoft.com/office/powerpoint/2010/main" val="322678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62BABC-16B0-F3AA-1329-E8A7B76B171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DC668CE-82C5-2701-2B31-21BAD6825C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31F38573-FEEF-C7D7-97F6-BC51E883803D}"/>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DBEDE305-482A-398F-CD78-04241DABD5A4}"/>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124DD45A-98D8-85E5-9A58-9B2F402ED0EC}"/>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5017973E-1205-0AE9-781A-4A4E8D91DECD}"/>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A846D270-1FEC-7E19-1CD5-4990FCAB5C53}"/>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3BB47640-0A7C-2B66-B0CC-4C22E427C6C6}"/>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434FA52B-AE0A-A06F-AC94-D1D9042831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FF819FAA-21C2-EF72-9AEF-3D81745AE7C0}"/>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Qualitative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9FF3BA22-244A-6A69-6CDC-04EE4C3F556E}"/>
              </a:ext>
            </a:extLst>
          </p:cNvPr>
          <p:cNvSpPr txBox="1"/>
          <p:nvPr/>
        </p:nvSpPr>
        <p:spPr>
          <a:xfrm>
            <a:off x="707299" y="2284119"/>
            <a:ext cx="5550626" cy="3998531"/>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Challenges in referral pathways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Despite best efforts, low levels of engagement from partner organisations led to few referrals from these agencies</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Housing staff suggested that not enough in-person engagement had taken place and that the scheme felt ‘rushed’, resulting in little planning</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Differing service priorities and broader systemic challenges (e.g. effectively communicating with ground-level staff in partnering services) remained key barriers</a:t>
            </a:r>
          </a:p>
        </p:txBody>
      </p:sp>
      <p:sp>
        <p:nvSpPr>
          <p:cNvPr id="5" name="Rectangle: Rounded Corners 4">
            <a:extLst>
              <a:ext uri="{FF2B5EF4-FFF2-40B4-BE49-F238E27FC236}">
                <a16:creationId xmlns:a16="http://schemas.microsoft.com/office/drawing/2014/main" id="{A8460CE2-34C4-AF2E-93A8-51D3CB9A55E2}"/>
              </a:ext>
            </a:extLst>
          </p:cNvPr>
          <p:cNvSpPr txBox="1"/>
          <p:nvPr/>
        </p:nvSpPr>
        <p:spPr>
          <a:xfrm>
            <a:off x="188951" y="1356560"/>
            <a:ext cx="3891744" cy="627731"/>
          </a:xfrm>
          <a:prstGeom prst="roundRect">
            <a:avLst/>
          </a:prstGeom>
          <a:solidFill>
            <a:schemeClr val="accent2">
              <a:lumMod val="75000"/>
            </a:schemeClr>
          </a:solidFill>
          <a:ln cap="rnd">
            <a:noFill/>
          </a:ln>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Reach, access and adoption</a:t>
            </a:r>
          </a:p>
        </p:txBody>
      </p:sp>
      <p:sp>
        <p:nvSpPr>
          <p:cNvPr id="14" name="Speech Bubble: Rectangle with Corners Rounded 13">
            <a:extLst>
              <a:ext uri="{FF2B5EF4-FFF2-40B4-BE49-F238E27FC236}">
                <a16:creationId xmlns:a16="http://schemas.microsoft.com/office/drawing/2014/main" id="{2D256B23-4266-1FC3-5EAD-B85F788C5565}"/>
              </a:ext>
            </a:extLst>
          </p:cNvPr>
          <p:cNvSpPr/>
          <p:nvPr/>
        </p:nvSpPr>
        <p:spPr>
          <a:xfrm>
            <a:off x="6836314" y="1756975"/>
            <a:ext cx="4903355" cy="3998531"/>
          </a:xfrm>
          <a:prstGeom prst="wedgeRoundRectCallout">
            <a:avLst>
              <a:gd name="adj1" fmla="val -37314"/>
              <a:gd name="adj2" fmla="val 71192"/>
              <a:gd name="adj3" fmla="val 16667"/>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I must have done six or seven face-to-face sessions with their advisors…and I think in total we got five referrals and one quit…it was really frustrating considering how much time and effort we had put in with them, to get basically nothing back…we actually asked the housing 'is there anything more we can do, do you want anything from us?', the managers there just came back and said ‘staff are really busy, it's not a priority for them’.  (Service staff)</a:t>
            </a:r>
          </a:p>
        </p:txBody>
      </p:sp>
    </p:spTree>
    <p:extLst>
      <p:ext uri="{BB962C8B-B14F-4D97-AF65-F5344CB8AC3E}">
        <p14:creationId xmlns:p14="http://schemas.microsoft.com/office/powerpoint/2010/main" val="17086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B302546-5690-CCAF-7D52-DF9B8634355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A6FA4B1-5A2C-99C1-F7CA-17A466F7D03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B751F708-801E-9111-3327-8F9B54EA059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AAD0EB17-9EAB-38BE-7BB1-CD43D42C7B95}"/>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2B829A44-C629-874C-7F9B-D683FB68952B}"/>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774A1E52-2159-18DD-FF62-4F842295B964}"/>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2CA38CCF-251D-AB00-595F-E56F7F7081F3}"/>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45CCDD84-6A15-ED1E-B09F-BB5A5A88FF60}"/>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C6801847-6318-AA9E-8845-36C29719570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C6C98E60-17F8-E9EC-B74F-7B155F2B777B}"/>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Qualitative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F75F88BE-4AE7-186B-8F7B-3D334C390DC9}"/>
              </a:ext>
            </a:extLst>
          </p:cNvPr>
          <p:cNvSpPr txBox="1"/>
          <p:nvPr/>
        </p:nvSpPr>
        <p:spPr>
          <a:xfrm>
            <a:off x="707298" y="2284119"/>
            <a:ext cx="5950677" cy="4460195"/>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Incentives as a motivator</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Awareness of the incentive scheme varied, making its effect on initial engagement unclear</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Financial incentives were perceived as supporting and enhancing cessation programme adherence</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The incentives were typically described as an ‘added bonus’ or valued ‘extra’ reinforcer for engagement and quitting success</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Other supportive factors were seen as very important, such as the provision of NRT and vapes</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CO checks were also a motivational tool, allowing users to visualise progress</a:t>
            </a:r>
          </a:p>
        </p:txBody>
      </p:sp>
      <p:sp>
        <p:nvSpPr>
          <p:cNvPr id="5" name="Rectangle: Rounded Corners 4">
            <a:extLst>
              <a:ext uri="{FF2B5EF4-FFF2-40B4-BE49-F238E27FC236}">
                <a16:creationId xmlns:a16="http://schemas.microsoft.com/office/drawing/2014/main" id="{92EAEF74-9154-12A2-0004-3BC66DA8AA60}"/>
              </a:ext>
            </a:extLst>
          </p:cNvPr>
          <p:cNvSpPr txBox="1"/>
          <p:nvPr/>
        </p:nvSpPr>
        <p:spPr>
          <a:xfrm>
            <a:off x="188951" y="1356560"/>
            <a:ext cx="3891744" cy="627731"/>
          </a:xfrm>
          <a:prstGeom prst="roundRect">
            <a:avLst/>
          </a:prstGeom>
          <a:solidFill>
            <a:schemeClr val="accent3">
              <a:lumMod val="75000"/>
            </a:schemeClr>
          </a:solidFill>
          <a:ln cap="rnd">
            <a:noFill/>
          </a:ln>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Effectiveness</a:t>
            </a:r>
          </a:p>
        </p:txBody>
      </p:sp>
      <p:sp>
        <p:nvSpPr>
          <p:cNvPr id="14" name="Speech Bubble: Rectangle with Corners Rounded 13">
            <a:extLst>
              <a:ext uri="{FF2B5EF4-FFF2-40B4-BE49-F238E27FC236}">
                <a16:creationId xmlns:a16="http://schemas.microsoft.com/office/drawing/2014/main" id="{501FAA7A-6A20-A12F-82AF-38C97369625C}"/>
              </a:ext>
            </a:extLst>
          </p:cNvPr>
          <p:cNvSpPr/>
          <p:nvPr/>
        </p:nvSpPr>
        <p:spPr>
          <a:xfrm>
            <a:off x="6924675" y="1366085"/>
            <a:ext cx="4169930" cy="2146210"/>
          </a:xfrm>
          <a:prstGeom prst="wedgeRoundRectCallout">
            <a:avLst>
              <a:gd name="adj1" fmla="val -37314"/>
              <a:gd name="adj2" fmla="val 71192"/>
              <a:gd name="adj3" fmla="val 16667"/>
            </a:avLst>
          </a:prstGeom>
          <a:solidFill>
            <a:schemeClr val="accent3">
              <a:lumMod val="75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Just that reward, just that thing in mind to achieve something and get something. You know what I mean, like, yeah gives me that more push to, just to get that reward. (Service user)</a:t>
            </a:r>
          </a:p>
        </p:txBody>
      </p:sp>
      <p:sp>
        <p:nvSpPr>
          <p:cNvPr id="4" name="Speech Bubble: Rectangle with Corners Rounded 3">
            <a:extLst>
              <a:ext uri="{FF2B5EF4-FFF2-40B4-BE49-F238E27FC236}">
                <a16:creationId xmlns:a16="http://schemas.microsoft.com/office/drawing/2014/main" id="{061951E5-4DCB-6F33-019C-4342EB423182}"/>
              </a:ext>
            </a:extLst>
          </p:cNvPr>
          <p:cNvSpPr/>
          <p:nvPr/>
        </p:nvSpPr>
        <p:spPr>
          <a:xfrm>
            <a:off x="7613522" y="4007010"/>
            <a:ext cx="4169930" cy="2146210"/>
          </a:xfrm>
          <a:prstGeom prst="wedgeRoundRectCallout">
            <a:avLst>
              <a:gd name="adj1" fmla="val 39892"/>
              <a:gd name="adj2" fmla="val 69417"/>
              <a:gd name="adj3" fmla="val 16667"/>
            </a:avLst>
          </a:prstGeom>
          <a:solidFill>
            <a:schemeClr val="accent3">
              <a:lumMod val="75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Lately my chest is feeling like when I was 20, 30 years ago, you know when I was 30 years, you know that’s what I wanted more important than vouchers or money or anything, you know that’s my view. (service user)</a:t>
            </a:r>
          </a:p>
        </p:txBody>
      </p:sp>
    </p:spTree>
    <p:extLst>
      <p:ext uri="{BB962C8B-B14F-4D97-AF65-F5344CB8AC3E}">
        <p14:creationId xmlns:p14="http://schemas.microsoft.com/office/powerpoint/2010/main" val="14304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EE79401-5C2A-5B8D-0DD3-45FF09631AA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02A1A75-626D-23AD-31DA-47310801FD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66F0A46C-A722-3026-37FE-5FD7C64BD073}"/>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5EAA6B66-64FA-9BBA-2E6F-DB1149A64A5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F6069F90-DBC9-5B60-5526-11E0B78A7750}"/>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1094F7DB-CD24-F5A0-7128-D1823844BF9A}"/>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C4AD0502-D1D9-91A1-015A-8E5CFFA4810C}"/>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05FB1820-5888-2AD7-391D-44032E2ACDBA}"/>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FFC9D92F-3B77-3DA7-371C-EF0C1F83F1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0944B9E8-23B3-27C3-4251-88509D0E4CFD}"/>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Qualitative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7C3D4C48-3ED0-57ED-3987-B65DB2875DFE}"/>
              </a:ext>
            </a:extLst>
          </p:cNvPr>
          <p:cNvSpPr txBox="1"/>
          <p:nvPr/>
        </p:nvSpPr>
        <p:spPr>
          <a:xfrm>
            <a:off x="707299" y="2284119"/>
            <a:ext cx="5550626" cy="3075201"/>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Workload and administrative burden</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Digital vouchers were a barrier for people without smartphones, internet access or digital literacy.</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Managing the voucher issues increased admin time and “stress” for advisors, which could be a distraction from cessation support.</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Preference for physical vouchers, for both practicality and motivation</a:t>
            </a:r>
          </a:p>
        </p:txBody>
      </p:sp>
      <p:sp>
        <p:nvSpPr>
          <p:cNvPr id="5" name="Rectangle: Rounded Corners 4">
            <a:extLst>
              <a:ext uri="{FF2B5EF4-FFF2-40B4-BE49-F238E27FC236}">
                <a16:creationId xmlns:a16="http://schemas.microsoft.com/office/drawing/2014/main" id="{14D4EE7B-CFF9-D216-6D56-23BF820D10CE}"/>
              </a:ext>
            </a:extLst>
          </p:cNvPr>
          <p:cNvSpPr txBox="1"/>
          <p:nvPr/>
        </p:nvSpPr>
        <p:spPr>
          <a:xfrm>
            <a:off x="188951" y="1356560"/>
            <a:ext cx="3891744" cy="627731"/>
          </a:xfrm>
          <a:prstGeom prst="roundRect">
            <a:avLst/>
          </a:prstGeom>
          <a:solidFill>
            <a:schemeClr val="accent5">
              <a:lumMod val="75000"/>
            </a:schemeClr>
          </a:solidFill>
          <a:ln cap="rnd">
            <a:noFill/>
          </a:ln>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Implementation</a:t>
            </a:r>
          </a:p>
        </p:txBody>
      </p:sp>
      <p:sp>
        <p:nvSpPr>
          <p:cNvPr id="14" name="Speech Bubble: Rectangle with Corners Rounded 13">
            <a:extLst>
              <a:ext uri="{FF2B5EF4-FFF2-40B4-BE49-F238E27FC236}">
                <a16:creationId xmlns:a16="http://schemas.microsoft.com/office/drawing/2014/main" id="{8275481F-942C-4F9E-FB78-164CB92783EA}"/>
              </a:ext>
            </a:extLst>
          </p:cNvPr>
          <p:cNvSpPr/>
          <p:nvPr/>
        </p:nvSpPr>
        <p:spPr>
          <a:xfrm>
            <a:off x="6746041" y="1984291"/>
            <a:ext cx="5083901" cy="3434515"/>
          </a:xfrm>
          <a:prstGeom prst="wedgeRoundRectCallout">
            <a:avLst>
              <a:gd name="adj1" fmla="val -37314"/>
              <a:gd name="adj2" fmla="val 71192"/>
              <a:gd name="adj3" fmla="val 16667"/>
            </a:avLst>
          </a:prstGeom>
          <a:solidFill>
            <a:schemeClr val="accent5">
              <a:lumMod val="75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some clients may have been homeless and didn’t obtain a phone so they’d need the voucher code actually physical printing off for them which we didn't have that facility to do that to do that…yeah that were a barrier. (Service staff)</a:t>
            </a:r>
          </a:p>
        </p:txBody>
      </p:sp>
    </p:spTree>
    <p:extLst>
      <p:ext uri="{BB962C8B-B14F-4D97-AF65-F5344CB8AC3E}">
        <p14:creationId xmlns:p14="http://schemas.microsoft.com/office/powerpoint/2010/main" val="10864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ACF9DCC-710F-9C41-610F-48CF0A71D62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0AB499F-6109-FA37-17BC-C4A765ECE70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922B028C-E426-D421-3D67-CD66778BCBD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D0FE7CA5-9892-AB29-D37B-CB2B93CBF1D2}"/>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338620C3-E1C7-106E-BDBD-38777D437A7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1E71545B-91D8-1F5A-37C0-AA6379A8AD3D}"/>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0B8F7912-2F76-BB85-76A3-1CBE92D67089}"/>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E121DDDD-17C7-D17D-8575-B51C5DDAA8B2}"/>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6FAAC154-6B0E-E22D-8801-8408410309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9B79ABF2-35B1-A087-F3F2-CAB6ED5AB171}"/>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Qualitative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4E0A5B73-EFB0-890B-D41F-D8914976B0CF}"/>
              </a:ext>
            </a:extLst>
          </p:cNvPr>
          <p:cNvSpPr txBox="1"/>
          <p:nvPr/>
        </p:nvSpPr>
        <p:spPr>
          <a:xfrm>
            <a:off x="707299" y="2284119"/>
            <a:ext cx="5550626" cy="3690754"/>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Incentive structure and processes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Views on the £200 incentive were mixed: many found it proportionate and valued, some suggested lower-value amount could increase reach without reducing motivation</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Milestone-based payments were valued and widely supported</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While targeting priority or high-risk groups was viewed as pragmatic, restricting eligibility to specific cohorts resulted in some perceptions of unfairness and exclusion</a:t>
            </a:r>
          </a:p>
        </p:txBody>
      </p:sp>
      <p:sp>
        <p:nvSpPr>
          <p:cNvPr id="5" name="Rectangle: Rounded Corners 4">
            <a:extLst>
              <a:ext uri="{FF2B5EF4-FFF2-40B4-BE49-F238E27FC236}">
                <a16:creationId xmlns:a16="http://schemas.microsoft.com/office/drawing/2014/main" id="{715B3EED-5A15-BD92-D585-228F11B2D617}"/>
              </a:ext>
            </a:extLst>
          </p:cNvPr>
          <p:cNvSpPr txBox="1"/>
          <p:nvPr/>
        </p:nvSpPr>
        <p:spPr>
          <a:xfrm>
            <a:off x="188951" y="1356560"/>
            <a:ext cx="3891744" cy="627731"/>
          </a:xfrm>
          <a:prstGeom prst="roundRect">
            <a:avLst/>
          </a:prstGeom>
          <a:solidFill>
            <a:schemeClr val="accent4">
              <a:lumMod val="75000"/>
            </a:schemeClr>
          </a:solidFill>
          <a:ln cap="rnd">
            <a:solidFill>
              <a:schemeClr val="accent4">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Maintenance, expansion and continued use</a:t>
            </a:r>
          </a:p>
        </p:txBody>
      </p:sp>
      <p:sp>
        <p:nvSpPr>
          <p:cNvPr id="14" name="Speech Bubble: Rectangle with Corners Rounded 13">
            <a:extLst>
              <a:ext uri="{FF2B5EF4-FFF2-40B4-BE49-F238E27FC236}">
                <a16:creationId xmlns:a16="http://schemas.microsoft.com/office/drawing/2014/main" id="{FAA0E0EE-6636-062E-70EB-9A3300A99169}"/>
              </a:ext>
            </a:extLst>
          </p:cNvPr>
          <p:cNvSpPr/>
          <p:nvPr/>
        </p:nvSpPr>
        <p:spPr>
          <a:xfrm>
            <a:off x="6746041" y="1984291"/>
            <a:ext cx="5083901" cy="3434515"/>
          </a:xfrm>
          <a:prstGeom prst="wedgeRoundRectCallout">
            <a:avLst>
              <a:gd name="adj1" fmla="val -37314"/>
              <a:gd name="adj2" fmla="val 71192"/>
              <a:gd name="adj3" fmla="val 16667"/>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I think I felt like the total of £200 was a little bit too much. And yeah maybe if it was a little bit lower and then spread out to different groups...offer it to other people or other groups as well….Because I think everyone is trying to quit smoking and everyone's the same, they're going through the same struggle, so why just limit it to mental health and social housing (Service staff)</a:t>
            </a:r>
          </a:p>
        </p:txBody>
      </p:sp>
    </p:spTree>
    <p:extLst>
      <p:ext uri="{BB962C8B-B14F-4D97-AF65-F5344CB8AC3E}">
        <p14:creationId xmlns:p14="http://schemas.microsoft.com/office/powerpoint/2010/main" val="357112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FADC634-5A8B-B248-ED84-B1309F64108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747BCFB-F2C6-EF18-EDBA-F7DABF810E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2EDBFD06-1EB0-7708-3532-C7AC64FC5F99}"/>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3F41FCAA-D930-5A2A-4A5C-248FDE042F64}"/>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9B8A3C79-500D-CB99-4F68-46764FF36BE0}"/>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44E01FA5-FBB0-C5BC-5FC2-3BBE63623AD1}"/>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6C56E441-4443-0818-C413-AEEE976C7F34}"/>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392AD2F2-51FA-E1F2-F433-131468C1C47D}"/>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688DDA11-17AC-054F-8F52-D92D19FCCC0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1781F315-5431-825D-2421-95572413B423}"/>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Quantitative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9A9F4E41-322B-CD03-3501-2F6C0FB57E7D}"/>
              </a:ext>
            </a:extLst>
          </p:cNvPr>
          <p:cNvSpPr txBox="1"/>
          <p:nvPr/>
        </p:nvSpPr>
        <p:spPr>
          <a:xfrm>
            <a:off x="459649" y="1356560"/>
            <a:ext cx="4855301" cy="3921586"/>
          </a:xfrm>
          <a:prstGeom prst="rect">
            <a:avLst/>
          </a:prstGeom>
        </p:spPr>
        <p:txBody>
          <a:bodyPr vert="horz" wrap="square" lIns="0" tIns="12700" rIns="0" bIns="0" rtlCol="0">
            <a:spAutoFit/>
          </a:bodyPr>
          <a:lstStyle/>
          <a:p>
            <a:pPr>
              <a:spcAft>
                <a:spcPts val="1200"/>
              </a:spcAft>
            </a:pPr>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Key findings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298450" indent="-28575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The incentive scheme was found to be effective in terms of encouraging quit attempts and quit success at 4, 8 and 12 weeks (higher rates of quit attempts and quit success for those who had vs those without incentives).</a:t>
            </a:r>
          </a:p>
          <a:p>
            <a:pPr marL="298450" indent="-28575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This effect was seen across priority groups, including people in routine and manual occupations, social housing and with mental health conditions.</a:t>
            </a:r>
          </a:p>
        </p:txBody>
      </p:sp>
      <p:sp>
        <p:nvSpPr>
          <p:cNvPr id="4" name="Google Shape;206;p25">
            <a:extLst>
              <a:ext uri="{FF2B5EF4-FFF2-40B4-BE49-F238E27FC236}">
                <a16:creationId xmlns:a16="http://schemas.microsoft.com/office/drawing/2014/main" id="{96FFFBDF-542B-C7FE-2600-3342D5004026}"/>
              </a:ext>
            </a:extLst>
          </p:cNvPr>
          <p:cNvSpPr txBox="1"/>
          <p:nvPr/>
        </p:nvSpPr>
        <p:spPr>
          <a:xfrm>
            <a:off x="5887373" y="5435265"/>
            <a:ext cx="4338900" cy="38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solidFill>
                  <a:schemeClr val="dk1"/>
                </a:solidFill>
              </a:rPr>
              <a:t>Data from October 2024 to March 2025</a:t>
            </a:r>
            <a:endParaRPr sz="1100" dirty="0">
              <a:solidFill>
                <a:schemeClr val="dk1"/>
              </a:solidFill>
            </a:endParaRPr>
          </a:p>
        </p:txBody>
      </p:sp>
      <p:pic>
        <p:nvPicPr>
          <p:cNvPr id="16" name="Google Shape;207;p25">
            <a:extLst>
              <a:ext uri="{FF2B5EF4-FFF2-40B4-BE49-F238E27FC236}">
                <a16:creationId xmlns:a16="http://schemas.microsoft.com/office/drawing/2014/main" id="{1B682C48-BF96-C082-0F87-250746E8355B}"/>
              </a:ext>
            </a:extLst>
          </p:cNvPr>
          <p:cNvPicPr preferRelativeResize="0">
            <a:picLocks noChangeAspect="1"/>
          </p:cNvPicPr>
          <p:nvPr/>
        </p:nvPicPr>
        <p:blipFill>
          <a:blip r:embed="rId3">
            <a:alphaModFix/>
          </a:blip>
          <a:stretch>
            <a:fillRect/>
          </a:stretch>
        </p:blipFill>
        <p:spPr>
          <a:xfrm>
            <a:off x="5887373" y="1491665"/>
            <a:ext cx="6016857" cy="3943600"/>
          </a:xfrm>
          <a:prstGeom prst="rect">
            <a:avLst/>
          </a:prstGeom>
          <a:noFill/>
          <a:ln>
            <a:noFill/>
          </a:ln>
        </p:spPr>
      </p:pic>
    </p:spTree>
    <p:extLst>
      <p:ext uri="{BB962C8B-B14F-4D97-AF65-F5344CB8AC3E}">
        <p14:creationId xmlns:p14="http://schemas.microsoft.com/office/powerpoint/2010/main" val="81080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fade">
                                      <p:cBhvr>
                                        <p:cTn id="12"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AB25917-2710-EF2C-D783-2C859A3D1C6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FB7273D-CFFB-3108-1473-D4628A01B3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ADD48F39-1ACE-E527-545D-74A2D76FA20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EB87C255-887F-8236-1A1A-97A3EB278E35}"/>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FD7C63D6-5E05-27F1-B64C-5D0ACBDAE1DA}"/>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984DEBB2-209C-6D07-E70C-6CF2F7E9AD17}"/>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A29C7FFD-D343-C3B2-4ED6-29CD5CCD8AB1}"/>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FAEB9D74-8F51-2C22-6889-911EACF9AF17}"/>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3EAACF89-4282-55F4-13F8-C9E12140D3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591DA70A-715F-29FE-8B63-3FF0B01CAB91}"/>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Quantitative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44FDDEA2-E090-3CD3-5A5A-AFDA0FDD797F}"/>
              </a:ext>
            </a:extLst>
          </p:cNvPr>
          <p:cNvSpPr txBox="1"/>
          <p:nvPr/>
        </p:nvSpPr>
        <p:spPr>
          <a:xfrm>
            <a:off x="459649" y="1356560"/>
            <a:ext cx="8989151" cy="382156"/>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Quit attempts and success at 4, 8 and 12 weeks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p:txBody>
      </p:sp>
      <p:pic>
        <p:nvPicPr>
          <p:cNvPr id="5" name="Google Shape;213;g3a253ec7041_1_0">
            <a:extLst>
              <a:ext uri="{FF2B5EF4-FFF2-40B4-BE49-F238E27FC236}">
                <a16:creationId xmlns:a16="http://schemas.microsoft.com/office/drawing/2014/main" id="{84634BE4-FE92-09A1-37D6-664FA20B0F0D}"/>
              </a:ext>
            </a:extLst>
          </p:cNvPr>
          <p:cNvPicPr preferRelativeResize="0">
            <a:picLocks noChangeAspect="1"/>
          </p:cNvPicPr>
          <p:nvPr/>
        </p:nvPicPr>
        <p:blipFill>
          <a:blip r:embed="rId3">
            <a:alphaModFix/>
          </a:blip>
          <a:stretch>
            <a:fillRect/>
          </a:stretch>
        </p:blipFill>
        <p:spPr>
          <a:xfrm>
            <a:off x="2275850" y="1971425"/>
            <a:ext cx="7361136" cy="4743700"/>
          </a:xfrm>
          <a:prstGeom prst="rect">
            <a:avLst/>
          </a:prstGeom>
          <a:noFill/>
          <a:ln>
            <a:noFill/>
          </a:ln>
        </p:spPr>
      </p:pic>
    </p:spTree>
    <p:extLst>
      <p:ext uri="{BB962C8B-B14F-4D97-AF65-F5344CB8AC3E}">
        <p14:creationId xmlns:p14="http://schemas.microsoft.com/office/powerpoint/2010/main" val="3350701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17F5B34-F67C-B1B4-47CC-8BB7582393F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6532017-7F59-7282-C98F-21C2D97C25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859993E6-7602-9A6A-2A41-98F252DF844F}"/>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D14C6FDB-18AA-0A84-A6B6-20829981DFB4}"/>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1FFF8A31-7012-DA2B-CA8E-791377695407}"/>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8C37A09A-582C-3246-6A7B-6ADC175F4331}"/>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A91F4DD6-FC3E-683C-9BC4-0D4EAA8C8415}"/>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B0C2D1CF-27D4-556E-E4B6-6804547074C1}"/>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D04BD25A-D573-681C-06EE-63A6405E0FB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D5948B14-A06F-262D-7C4D-BD9BB99C6E80}"/>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Quantitative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18" name="object 3">
            <a:extLst>
              <a:ext uri="{FF2B5EF4-FFF2-40B4-BE49-F238E27FC236}">
                <a16:creationId xmlns:a16="http://schemas.microsoft.com/office/drawing/2014/main" id="{5C45AE89-DD18-6640-499B-5119F720646D}"/>
              </a:ext>
            </a:extLst>
          </p:cNvPr>
          <p:cNvSpPr txBox="1"/>
          <p:nvPr/>
        </p:nvSpPr>
        <p:spPr>
          <a:xfrm>
            <a:off x="459649" y="1356559"/>
            <a:ext cx="4074251" cy="5229637"/>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12-week quit rates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There is a large effect of the incentives on programme adherence across every priority demographic.</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Individuals who accepted the incentive achieved higher 12-week quit rates than those who did not.</a:t>
            </a:r>
          </a:p>
          <a:p>
            <a:pPr marL="298450" indent="-285750">
              <a:lnSpc>
                <a:spcPct val="100000"/>
              </a:lnSpc>
              <a:spcBef>
                <a:spcPts val="600"/>
              </a:spcBef>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The intention to treat (ITT) analysis removes the potential for bias among highly motivated acceptors – this reduces the impact of the scheme, but still shows positive results across a number of priority groups.</a:t>
            </a:r>
          </a:p>
        </p:txBody>
      </p:sp>
      <p:sp>
        <p:nvSpPr>
          <p:cNvPr id="4" name="Google Shape;206;p25">
            <a:extLst>
              <a:ext uri="{FF2B5EF4-FFF2-40B4-BE49-F238E27FC236}">
                <a16:creationId xmlns:a16="http://schemas.microsoft.com/office/drawing/2014/main" id="{6E6A6163-8330-B8CA-9FD1-F8E40C803509}"/>
              </a:ext>
            </a:extLst>
          </p:cNvPr>
          <p:cNvSpPr txBox="1"/>
          <p:nvPr/>
        </p:nvSpPr>
        <p:spPr>
          <a:xfrm>
            <a:off x="4886325" y="5435264"/>
            <a:ext cx="7029450" cy="128938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solidFill>
                  <a:schemeClr val="dk1"/>
                </a:solidFill>
              </a:rPr>
              <a:t>12-week quit success of people who registered with the stop smoking service by priority </a:t>
            </a:r>
          </a:p>
          <a:p>
            <a:pPr marL="0" lvl="0" indent="0" algn="l" rtl="0">
              <a:spcBef>
                <a:spcPts val="0"/>
              </a:spcBef>
              <a:spcAft>
                <a:spcPts val="0"/>
              </a:spcAft>
              <a:buNone/>
            </a:pPr>
            <a:r>
              <a:rPr lang="en-GB" sz="1100" dirty="0">
                <a:solidFill>
                  <a:schemeClr val="dk1"/>
                </a:solidFill>
              </a:rPr>
              <a:t>group: participant engagement vs. population impact. This chart compares 12-week quit rates for individuals who accepted the incentive (dark blue) against those who did not (light blue) and a historical pre-scheme baseline (grey). The gold diamond represents the overall “Intention-to-Treat” average for the entire eligible population during the pilot period, regardless of whether an incentive was received. </a:t>
            </a:r>
            <a:endParaRPr sz="1100" dirty="0">
              <a:solidFill>
                <a:schemeClr val="dk1"/>
              </a:solidFill>
            </a:endParaRPr>
          </a:p>
        </p:txBody>
      </p:sp>
      <p:pic>
        <p:nvPicPr>
          <p:cNvPr id="5" name="Picture 4">
            <a:extLst>
              <a:ext uri="{FF2B5EF4-FFF2-40B4-BE49-F238E27FC236}">
                <a16:creationId xmlns:a16="http://schemas.microsoft.com/office/drawing/2014/main" id="{A198585D-E5EB-E5CD-75D9-D70BBBC728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6274" y="1075783"/>
            <a:ext cx="7506383" cy="4330043"/>
          </a:xfrm>
          <a:prstGeom prst="rect">
            <a:avLst/>
          </a:prstGeom>
        </p:spPr>
      </p:pic>
    </p:spTree>
    <p:extLst>
      <p:ext uri="{BB962C8B-B14F-4D97-AF65-F5344CB8AC3E}">
        <p14:creationId xmlns:p14="http://schemas.microsoft.com/office/powerpoint/2010/main" val="221065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fade">
                                      <p:cBhvr>
                                        <p:cTn id="12" dur="500"/>
                                        <p:tgtEl>
                                          <p:spTgt spid="1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3" end="3"/>
                                            </p:txEl>
                                          </p:spTgt>
                                        </p:tgtEl>
                                        <p:attrNameLst>
                                          <p:attrName>style.visibility</p:attrName>
                                        </p:attrNameLst>
                                      </p:cBhvr>
                                      <p:to>
                                        <p:strVal val="visible"/>
                                      </p:to>
                                    </p:set>
                                    <p:animEffect transition="in" filter="fade">
                                      <p:cBhvr>
                                        <p:cTn id="17"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F6E0E8-D10A-4CD7-5D90-4722338752A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277D395-1D6C-1B10-CF70-7189DB5E60C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C3CCEB27-938C-E4BF-9A74-7FF815EF0FEC}"/>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C73ABAAF-BFB7-E34D-0894-848F492E5470}"/>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3D574509-6537-36F0-F325-2FB299C96B1D}"/>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57092EB5-5765-AAFB-7499-02F4ABAE6F5B}"/>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AC4A9E52-1FB4-DC5C-6AEC-4212D093FF57}"/>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894F7047-542B-5474-3D3D-90106F392762}"/>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810D4A31-9E19-87D1-2913-4A15AE18581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2E35FB02-F955-1839-280B-B1D9F99BD922}"/>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Quantitative Insights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4" name="object 3">
            <a:extLst>
              <a:ext uri="{FF2B5EF4-FFF2-40B4-BE49-F238E27FC236}">
                <a16:creationId xmlns:a16="http://schemas.microsoft.com/office/drawing/2014/main" id="{C17FB3C3-2AB7-5606-48A8-AD1E2AC8513E}"/>
              </a:ext>
            </a:extLst>
          </p:cNvPr>
          <p:cNvSpPr txBox="1"/>
          <p:nvPr/>
        </p:nvSpPr>
        <p:spPr>
          <a:xfrm>
            <a:off x="545373" y="1388925"/>
            <a:ext cx="10967177" cy="1074653"/>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Cost-effectiveness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12700">
              <a:lnSpc>
                <a:spcPct val="100000"/>
              </a:lnSpc>
              <a:spcBef>
                <a:spcPts val="600"/>
              </a:spcBef>
              <a:tabLst>
                <a:tab pos="278765" algn="l"/>
              </a:tabLst>
            </a:pPr>
            <a:r>
              <a:rPr lang="en-GB" sz="2000" dirty="0">
                <a:solidFill>
                  <a:srgbClr val="465C6A"/>
                </a:solidFill>
                <a:latin typeface="Arial" panose="020B0604020202020204" pitchFamily="34" charset="0"/>
                <a:cs typeface="Arial" panose="020B0604020202020204" pitchFamily="34" charset="0"/>
              </a:rPr>
              <a:t>Cost-effectiveness calculation, assuming that people lost to follow-up did not quit. Illustrative calculation assuming an initial cohort size of 100 registered clients.</a:t>
            </a:r>
          </a:p>
        </p:txBody>
      </p:sp>
      <p:sp>
        <p:nvSpPr>
          <p:cNvPr id="15" name="Google Shape;220;g3a253ec7041_0_20">
            <a:extLst>
              <a:ext uri="{FF2B5EF4-FFF2-40B4-BE49-F238E27FC236}">
                <a16:creationId xmlns:a16="http://schemas.microsoft.com/office/drawing/2014/main" id="{04E21677-CF2D-E242-02A2-E55488249D5C}"/>
              </a:ext>
            </a:extLst>
          </p:cNvPr>
          <p:cNvSpPr txBox="1"/>
          <p:nvPr/>
        </p:nvSpPr>
        <p:spPr>
          <a:xfrm>
            <a:off x="1437923" y="5824324"/>
            <a:ext cx="6390600" cy="900300"/>
          </a:xfrm>
          <a:prstGeom prst="rect">
            <a:avLst/>
          </a:prstGeom>
          <a:noFill/>
          <a:ln>
            <a:noFill/>
          </a:ln>
        </p:spPr>
        <p:txBody>
          <a:bodyPr spcFirstLastPara="1" wrap="square" lIns="91425" tIns="91425" rIns="91425" bIns="91425" anchor="t" anchorCtr="0">
            <a:spAutoFit/>
          </a:bodyPr>
          <a:lstStyle/>
          <a:p>
            <a:pPr marL="0" marR="0" lvl="0" indent="0" algn="l" rtl="0">
              <a:lnSpc>
                <a:spcPct val="115833"/>
              </a:lnSpc>
              <a:spcBef>
                <a:spcPts val="0"/>
              </a:spcBef>
              <a:spcAft>
                <a:spcPts val="0"/>
              </a:spcAft>
              <a:buClr>
                <a:srgbClr val="000000"/>
              </a:buClr>
              <a:buSzPts val="1000"/>
              <a:buFont typeface="Arial"/>
              <a:buNone/>
            </a:pPr>
            <a:r>
              <a:rPr lang="en-GB" sz="1000" b="0" i="0" u="none" strike="noStrike" cap="none" baseline="30000" dirty="0">
                <a:solidFill>
                  <a:schemeClr val="dk1"/>
                </a:solidFill>
                <a:latin typeface="Arial"/>
                <a:ea typeface="Arial"/>
                <a:cs typeface="Arial"/>
                <a:sym typeface="Arial"/>
              </a:rPr>
              <a:t>a</a:t>
            </a:r>
            <a:r>
              <a:rPr lang="en-GB" sz="1000" b="0" i="0" u="none" strike="noStrike" cap="none" dirty="0">
                <a:solidFill>
                  <a:schemeClr val="dk1"/>
                </a:solidFill>
                <a:latin typeface="Arial"/>
                <a:ea typeface="Arial"/>
                <a:cs typeface="Arial"/>
                <a:sym typeface="Arial"/>
              </a:rPr>
              <a:t> The cumulative cost of quit attempts (£20), 4-week quits (£40), 8-week quits (£60) and 12-week quits (£80).</a:t>
            </a:r>
            <a:endParaRPr sz="1000" b="0" i="0" u="none" strike="noStrike" cap="none" dirty="0">
              <a:solidFill>
                <a:schemeClr val="dk1"/>
              </a:solidFill>
              <a:latin typeface="Arial"/>
              <a:ea typeface="Arial"/>
              <a:cs typeface="Arial"/>
              <a:sym typeface="Arial"/>
            </a:endParaRPr>
          </a:p>
          <a:p>
            <a:pPr marL="0" marR="0" lvl="0" indent="0" algn="l" rtl="0">
              <a:lnSpc>
                <a:spcPct val="115833"/>
              </a:lnSpc>
              <a:spcBef>
                <a:spcPts val="800"/>
              </a:spcBef>
              <a:spcAft>
                <a:spcPts val="0"/>
              </a:spcAft>
              <a:buClr>
                <a:srgbClr val="000000"/>
              </a:buClr>
              <a:buSzPts val="1000"/>
              <a:buFont typeface="Arial"/>
              <a:buNone/>
            </a:pPr>
            <a:r>
              <a:rPr lang="en-GB" sz="1000" b="0" i="0" u="none" strike="noStrike" cap="none" baseline="30000" dirty="0">
                <a:solidFill>
                  <a:schemeClr val="dk1"/>
                </a:solidFill>
                <a:latin typeface="Arial"/>
                <a:ea typeface="Arial"/>
                <a:cs typeface="Arial"/>
                <a:sym typeface="Arial"/>
              </a:rPr>
              <a:t>b</a:t>
            </a:r>
            <a:r>
              <a:rPr lang="en-GB" sz="1000" b="0" i="0" u="none" strike="noStrike" cap="none" dirty="0">
                <a:solidFill>
                  <a:schemeClr val="dk1"/>
                </a:solidFill>
                <a:latin typeface="Arial"/>
                <a:ea typeface="Arial"/>
                <a:cs typeface="Arial"/>
                <a:sym typeface="Arial"/>
              </a:rPr>
              <a:t> The difference in quit attempts and quits with and without incentives.</a:t>
            </a:r>
            <a:endParaRPr sz="1000" b="0" i="0" u="none" strike="noStrike" cap="none" dirty="0">
              <a:solidFill>
                <a:schemeClr val="dk1"/>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000"/>
              <a:buFont typeface="Arial"/>
              <a:buNone/>
            </a:pPr>
            <a:r>
              <a:rPr lang="en-GB" sz="1000" b="0" i="0" u="none" strike="noStrike" cap="none" baseline="30000" dirty="0">
                <a:solidFill>
                  <a:schemeClr val="dk1"/>
                </a:solidFill>
                <a:latin typeface="Arial"/>
                <a:ea typeface="Arial"/>
                <a:cs typeface="Arial"/>
                <a:sym typeface="Arial"/>
              </a:rPr>
              <a:t>c</a:t>
            </a:r>
            <a:r>
              <a:rPr lang="en-GB" sz="1000" b="0" i="0" u="none" strike="noStrike" cap="none" dirty="0">
                <a:solidFill>
                  <a:schemeClr val="dk1"/>
                </a:solidFill>
                <a:latin typeface="Arial"/>
                <a:ea typeface="Arial"/>
                <a:cs typeface="Arial"/>
                <a:sym typeface="Arial"/>
              </a:rPr>
              <a:t> The cost per additional quit attempt or 4-week quit.</a:t>
            </a:r>
            <a:endParaRPr sz="1400" b="0" i="0" u="none" strike="noStrike" cap="none" dirty="0">
              <a:solidFill>
                <a:schemeClr val="dk1"/>
              </a:solidFill>
              <a:latin typeface="Arial"/>
              <a:ea typeface="Arial"/>
              <a:cs typeface="Arial"/>
              <a:sym typeface="Arial"/>
            </a:endParaRPr>
          </a:p>
        </p:txBody>
      </p:sp>
      <p:pic>
        <p:nvPicPr>
          <p:cNvPr id="17" name="Google Shape;221;g3a253ec7041_0_20">
            <a:extLst>
              <a:ext uri="{FF2B5EF4-FFF2-40B4-BE49-F238E27FC236}">
                <a16:creationId xmlns:a16="http://schemas.microsoft.com/office/drawing/2014/main" id="{BFDCC8A4-C26A-E3E6-8DDE-6299CC6B19EA}"/>
              </a:ext>
            </a:extLst>
          </p:cNvPr>
          <p:cNvPicPr preferRelativeResize="0">
            <a:picLocks noChangeAspect="1"/>
          </p:cNvPicPr>
          <p:nvPr/>
        </p:nvPicPr>
        <p:blipFill>
          <a:blip r:embed="rId3">
            <a:alphaModFix/>
          </a:blip>
          <a:stretch>
            <a:fillRect/>
          </a:stretch>
        </p:blipFill>
        <p:spPr>
          <a:xfrm>
            <a:off x="1437923" y="2551776"/>
            <a:ext cx="8284048" cy="3184350"/>
          </a:xfrm>
          <a:prstGeom prst="rect">
            <a:avLst/>
          </a:prstGeom>
          <a:noFill/>
          <a:ln>
            <a:noFill/>
          </a:ln>
        </p:spPr>
      </p:pic>
    </p:spTree>
    <p:extLst>
      <p:ext uri="{BB962C8B-B14F-4D97-AF65-F5344CB8AC3E}">
        <p14:creationId xmlns:p14="http://schemas.microsoft.com/office/powerpoint/2010/main" val="801193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2A5AC3C-DF3C-1503-9EE4-CDBB560A3AC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E1BA4D6-05D2-3D2D-4E0C-2DBCE488A4E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14F3A17A-50AA-C171-6329-E42A543A1CB9}"/>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A356DCB3-4B3A-A146-F755-874508D23709}"/>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131071BB-E27D-82D0-6366-A596C5C2D4F4}"/>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C34E53F8-4172-D75B-A770-37AF17AC89A9}"/>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4EB755AF-A562-2D91-E256-B77FFBF597B2}"/>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B561312A-E1F9-4772-D9CA-98364EC6A5EE}"/>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AE491FB4-E810-5FDB-6156-499E33BD37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B6D027EF-BD4B-EB80-C1BE-C4E10EE966C7}"/>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Conclusions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4" name="object 3">
            <a:extLst>
              <a:ext uri="{FF2B5EF4-FFF2-40B4-BE49-F238E27FC236}">
                <a16:creationId xmlns:a16="http://schemas.microsoft.com/office/drawing/2014/main" id="{49274731-91AF-2BB5-A6DD-1CE3010AF967}"/>
              </a:ext>
            </a:extLst>
          </p:cNvPr>
          <p:cNvSpPr txBox="1"/>
          <p:nvPr/>
        </p:nvSpPr>
        <p:spPr>
          <a:xfrm>
            <a:off x="545373" y="1388925"/>
            <a:ext cx="10967177" cy="4229363"/>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Overall findings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The smoking cessation incentive scheme was well-received and acceptable to both service users and staff.</a:t>
            </a: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Incentives were seen as providing an additional source of motivation to engage with the service and continue with quit attempts, rather than as replacement for existing support.</a:t>
            </a: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Assuming that clients lost to follow-up did not quit, the estimated cost-effectiveness ratios are £233, £327, and £573 per additional 4, 8 and 12 week quit.</a:t>
            </a: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Financial incentives have considerable potential to act as a valued, acceptable and effective part of smoking cessation support/provision. BUT there are important caveats relating to communication challenges around the incentive offer, partnership and referral difficulties, overcoming digital barriers to accessing vouchers, and data monitoring issues. </a:t>
            </a:r>
          </a:p>
        </p:txBody>
      </p:sp>
    </p:spTree>
    <p:extLst>
      <p:ext uri="{BB962C8B-B14F-4D97-AF65-F5344CB8AC3E}">
        <p14:creationId xmlns:p14="http://schemas.microsoft.com/office/powerpoint/2010/main" val="324350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4F8FF52-D791-B189-A571-9986C4D6DC4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732D120-11A4-E6B3-EDE3-1EE7B8136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3270" cy="1197610"/>
          </a:xfrm>
          <a:custGeom>
            <a:avLst/>
            <a:gdLst/>
            <a:ahLst/>
            <a:cxnLst/>
            <a:rect l="l" t="t" r="r" b="b"/>
            <a:pathLst>
              <a:path w="12193270" h="1197610">
                <a:moveTo>
                  <a:pt x="12193193" y="0"/>
                </a:moveTo>
                <a:lnTo>
                  <a:pt x="0" y="0"/>
                </a:lnTo>
                <a:lnTo>
                  <a:pt x="0" y="1197000"/>
                </a:lnTo>
                <a:lnTo>
                  <a:pt x="12193193" y="1197000"/>
                </a:lnTo>
                <a:lnTo>
                  <a:pt x="12193193" y="0"/>
                </a:lnTo>
                <a:close/>
              </a:path>
            </a:pathLst>
          </a:custGeom>
          <a:solidFill>
            <a:srgbClr val="8FD1DA">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a:extLst>
              <a:ext uri="{FF2B5EF4-FFF2-40B4-BE49-F238E27FC236}">
                <a16:creationId xmlns:a16="http://schemas.microsoft.com/office/drawing/2014/main" id="{296B4334-BC88-F1C1-55BE-560D510408EE}"/>
              </a:ext>
              <a:ext uri="{C183D7F6-B498-43B3-948B-1728B52AA6E4}">
                <adec:decorative xmlns:adec="http://schemas.microsoft.com/office/drawing/2017/decorative" val="1"/>
              </a:ext>
            </a:extLst>
          </p:cNvPr>
          <p:cNvGrpSpPr>
            <a:grpSpLocks noGrp="1" noUngrp="1" noRot="1" noMove="1" noResize="1"/>
          </p:cNvGrpSpPr>
          <p:nvPr/>
        </p:nvGrpSpPr>
        <p:grpSpPr>
          <a:xfrm>
            <a:off x="10439999" y="1664"/>
            <a:ext cx="1753235" cy="1177925"/>
            <a:chOff x="10439999" y="1664"/>
            <a:chExt cx="1753235" cy="1177925"/>
          </a:xfrm>
        </p:grpSpPr>
        <p:sp>
          <p:nvSpPr>
            <p:cNvPr id="7" name="object 7">
              <a:extLst>
                <a:ext uri="{FF2B5EF4-FFF2-40B4-BE49-F238E27FC236}">
                  <a16:creationId xmlns:a16="http://schemas.microsoft.com/office/drawing/2014/main" id="{376A2B28-A30F-AD2C-AF2C-933394342952}"/>
                </a:ext>
              </a:extLst>
            </p:cNvPr>
            <p:cNvSpPr>
              <a:spLocks noGrp="1" noRot="1" noMove="1" noResize="1" noEditPoints="1" noAdjustHandles="1" noChangeArrowheads="1" noChangeShapeType="1"/>
            </p:cNvSpPr>
            <p:nvPr/>
          </p:nvSpPr>
          <p:spPr>
            <a:xfrm>
              <a:off x="11037327" y="1664"/>
              <a:ext cx="577850" cy="589280"/>
            </a:xfrm>
            <a:custGeom>
              <a:avLst/>
              <a:gdLst/>
              <a:ahLst/>
              <a:cxnLst/>
              <a:rect l="l" t="t" r="r" b="b"/>
              <a:pathLst>
                <a:path w="577850" h="589280">
                  <a:moveTo>
                    <a:pt x="577659" y="0"/>
                  </a:moveTo>
                  <a:lnTo>
                    <a:pt x="533196" y="0"/>
                  </a:lnTo>
                  <a:lnTo>
                    <a:pt x="484663" y="2179"/>
                  </a:lnTo>
                  <a:lnTo>
                    <a:pt x="437351" y="8590"/>
                  </a:lnTo>
                  <a:lnTo>
                    <a:pt x="391448" y="19046"/>
                  </a:lnTo>
                  <a:lnTo>
                    <a:pt x="347142" y="33358"/>
                  </a:lnTo>
                  <a:lnTo>
                    <a:pt x="304622" y="51338"/>
                  </a:lnTo>
                  <a:lnTo>
                    <a:pt x="264077" y="72797"/>
                  </a:lnTo>
                  <a:lnTo>
                    <a:pt x="225693" y="97547"/>
                  </a:lnTo>
                  <a:lnTo>
                    <a:pt x="189660" y="125401"/>
                  </a:lnTo>
                  <a:lnTo>
                    <a:pt x="156165" y="156170"/>
                  </a:lnTo>
                  <a:lnTo>
                    <a:pt x="125397" y="189665"/>
                  </a:lnTo>
                  <a:lnTo>
                    <a:pt x="97544" y="225699"/>
                  </a:lnTo>
                  <a:lnTo>
                    <a:pt x="72794" y="264082"/>
                  </a:lnTo>
                  <a:lnTo>
                    <a:pt x="51335" y="304628"/>
                  </a:lnTo>
                  <a:lnTo>
                    <a:pt x="33356" y="347147"/>
                  </a:lnTo>
                  <a:lnTo>
                    <a:pt x="19045" y="391452"/>
                  </a:lnTo>
                  <a:lnTo>
                    <a:pt x="8590" y="437354"/>
                  </a:lnTo>
                  <a:lnTo>
                    <a:pt x="2178" y="484665"/>
                  </a:lnTo>
                  <a:lnTo>
                    <a:pt x="0" y="533196"/>
                  </a:lnTo>
                  <a:lnTo>
                    <a:pt x="0" y="588810"/>
                  </a:lnTo>
                  <a:lnTo>
                    <a:pt x="577659" y="588810"/>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8303156E-8F40-07E5-347B-59F3920EB3BD}"/>
                </a:ext>
              </a:extLst>
            </p:cNvPr>
            <p:cNvSpPr>
              <a:spLocks noGrp="1" noRot="1" noMove="1" noResize="1" noEditPoints="1" noAdjustHandles="1" noChangeArrowheads="1" noChangeShapeType="1"/>
            </p:cNvSpPr>
            <p:nvPr/>
          </p:nvSpPr>
          <p:spPr>
            <a:xfrm>
              <a:off x="11037327"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19F67E83-2EBA-D078-5B9E-654F8B83BC54}"/>
                </a:ext>
              </a:extLst>
            </p:cNvPr>
            <p:cNvSpPr>
              <a:spLocks noGrp="1" noRot="1" noMove="1" noResize="1" noEditPoints="1" noAdjustHandles="1" noChangeArrowheads="1" noChangeShapeType="1"/>
            </p:cNvSpPr>
            <p:nvPr/>
          </p:nvSpPr>
          <p:spPr>
            <a:xfrm>
              <a:off x="10439999" y="590480"/>
              <a:ext cx="577850" cy="589280"/>
            </a:xfrm>
            <a:custGeom>
              <a:avLst/>
              <a:gdLst/>
              <a:ahLst/>
              <a:cxnLst/>
              <a:rect l="l" t="t" r="r" b="b"/>
              <a:pathLst>
                <a:path w="577850" h="589280">
                  <a:moveTo>
                    <a:pt x="577659" y="0"/>
                  </a:moveTo>
                  <a:lnTo>
                    <a:pt x="0" y="0"/>
                  </a:lnTo>
                  <a:lnTo>
                    <a:pt x="0" y="55600"/>
                  </a:lnTo>
                  <a:lnTo>
                    <a:pt x="2179" y="104132"/>
                  </a:lnTo>
                  <a:lnTo>
                    <a:pt x="8590" y="151442"/>
                  </a:lnTo>
                  <a:lnTo>
                    <a:pt x="19046" y="197344"/>
                  </a:lnTo>
                  <a:lnTo>
                    <a:pt x="33358" y="241649"/>
                  </a:lnTo>
                  <a:lnTo>
                    <a:pt x="51338" y="284168"/>
                  </a:lnTo>
                  <a:lnTo>
                    <a:pt x="72797" y="324714"/>
                  </a:lnTo>
                  <a:lnTo>
                    <a:pt x="97547" y="363098"/>
                  </a:lnTo>
                  <a:lnTo>
                    <a:pt x="125401" y="399131"/>
                  </a:lnTo>
                  <a:lnTo>
                    <a:pt x="156170" y="432627"/>
                  </a:lnTo>
                  <a:lnTo>
                    <a:pt x="189665" y="463395"/>
                  </a:lnTo>
                  <a:lnTo>
                    <a:pt x="225699" y="491249"/>
                  </a:lnTo>
                  <a:lnTo>
                    <a:pt x="264082" y="516000"/>
                  </a:lnTo>
                  <a:lnTo>
                    <a:pt x="304628" y="537459"/>
                  </a:lnTo>
                  <a:lnTo>
                    <a:pt x="347147" y="555439"/>
                  </a:lnTo>
                  <a:lnTo>
                    <a:pt x="391452" y="569750"/>
                  </a:lnTo>
                  <a:lnTo>
                    <a:pt x="437354" y="580206"/>
                  </a:lnTo>
                  <a:lnTo>
                    <a:pt x="484665" y="586618"/>
                  </a:lnTo>
                  <a:lnTo>
                    <a:pt x="533196" y="588797"/>
                  </a:lnTo>
                  <a:lnTo>
                    <a:pt x="577659" y="588797"/>
                  </a:lnTo>
                  <a:lnTo>
                    <a:pt x="577659" y="0"/>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0764E50B-6C33-C960-68EB-401A79F99BE0}"/>
                </a:ext>
              </a:extLst>
            </p:cNvPr>
            <p:cNvSpPr>
              <a:spLocks noGrp="1" noRot="1" noMove="1" noResize="1" noEditPoints="1" noAdjustHandles="1" noChangeArrowheads="1" noChangeShapeType="1"/>
            </p:cNvSpPr>
            <p:nvPr/>
          </p:nvSpPr>
          <p:spPr>
            <a:xfrm>
              <a:off x="11614988" y="1664"/>
              <a:ext cx="578485" cy="577850"/>
            </a:xfrm>
            <a:custGeom>
              <a:avLst/>
              <a:gdLst/>
              <a:ahLst/>
              <a:cxnLst/>
              <a:rect l="l" t="t" r="r" b="b"/>
              <a:pathLst>
                <a:path w="578484" h="577850">
                  <a:moveTo>
                    <a:pt x="578205" y="0"/>
                  </a:moveTo>
                  <a:lnTo>
                    <a:pt x="0" y="0"/>
                  </a:lnTo>
                  <a:lnTo>
                    <a:pt x="0" y="44462"/>
                  </a:lnTo>
                  <a:lnTo>
                    <a:pt x="2179" y="92996"/>
                  </a:lnTo>
                  <a:lnTo>
                    <a:pt x="8590" y="140308"/>
                  </a:lnTo>
                  <a:lnTo>
                    <a:pt x="19046" y="186211"/>
                  </a:lnTo>
                  <a:lnTo>
                    <a:pt x="33358" y="230516"/>
                  </a:lnTo>
                  <a:lnTo>
                    <a:pt x="51338" y="273036"/>
                  </a:lnTo>
                  <a:lnTo>
                    <a:pt x="72797" y="313582"/>
                  </a:lnTo>
                  <a:lnTo>
                    <a:pt x="97547" y="351965"/>
                  </a:lnTo>
                  <a:lnTo>
                    <a:pt x="125401" y="387999"/>
                  </a:lnTo>
                  <a:lnTo>
                    <a:pt x="156170" y="421493"/>
                  </a:lnTo>
                  <a:lnTo>
                    <a:pt x="189665" y="452261"/>
                  </a:lnTo>
                  <a:lnTo>
                    <a:pt x="225699" y="480115"/>
                  </a:lnTo>
                  <a:lnTo>
                    <a:pt x="264082" y="504864"/>
                  </a:lnTo>
                  <a:lnTo>
                    <a:pt x="304628" y="526323"/>
                  </a:lnTo>
                  <a:lnTo>
                    <a:pt x="347147" y="544302"/>
                  </a:lnTo>
                  <a:lnTo>
                    <a:pt x="391452" y="558613"/>
                  </a:lnTo>
                  <a:lnTo>
                    <a:pt x="437354" y="569069"/>
                  </a:lnTo>
                  <a:lnTo>
                    <a:pt x="484665" y="575480"/>
                  </a:lnTo>
                  <a:lnTo>
                    <a:pt x="533196" y="577659"/>
                  </a:lnTo>
                  <a:lnTo>
                    <a:pt x="578205" y="577659"/>
                  </a:lnTo>
                  <a:lnTo>
                    <a:pt x="578205" y="0"/>
                  </a:lnTo>
                  <a:close/>
                </a:path>
              </a:pathLst>
            </a:custGeom>
            <a:solidFill>
              <a:srgbClr val="F3756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a:extLst>
                <a:ext uri="{FF2B5EF4-FFF2-40B4-BE49-F238E27FC236}">
                  <a16:creationId xmlns:a16="http://schemas.microsoft.com/office/drawing/2014/main" id="{4B8DC78E-AF1E-D531-D552-02B1F7D936D1}"/>
                </a:ext>
              </a:extLst>
            </p:cNvPr>
            <p:cNvSpPr>
              <a:spLocks noGrp="1" noRot="1" noMove="1" noResize="1" noEditPoints="1" noAdjustHandles="1" noChangeArrowheads="1" noChangeShapeType="1"/>
            </p:cNvSpPr>
            <p:nvPr/>
          </p:nvSpPr>
          <p:spPr>
            <a:xfrm>
              <a:off x="10439997" y="1676"/>
              <a:ext cx="1753235" cy="1166495"/>
            </a:xfrm>
            <a:custGeom>
              <a:avLst/>
              <a:gdLst/>
              <a:ahLst/>
              <a:cxnLst/>
              <a:rect l="l" t="t" r="r" b="b"/>
              <a:pathLst>
                <a:path w="1753234" h="1166495">
                  <a:moveTo>
                    <a:pt x="588797" y="266598"/>
                  </a:moveTo>
                  <a:lnTo>
                    <a:pt x="584504" y="218668"/>
                  </a:lnTo>
                  <a:lnTo>
                    <a:pt x="572122" y="173570"/>
                  </a:lnTo>
                  <a:lnTo>
                    <a:pt x="552399" y="132041"/>
                  </a:lnTo>
                  <a:lnTo>
                    <a:pt x="526097" y="94830"/>
                  </a:lnTo>
                  <a:lnTo>
                    <a:pt x="493966" y="62699"/>
                  </a:lnTo>
                  <a:lnTo>
                    <a:pt x="456755" y="36398"/>
                  </a:lnTo>
                  <a:lnTo>
                    <a:pt x="415226" y="16675"/>
                  </a:lnTo>
                  <a:lnTo>
                    <a:pt x="370128" y="4292"/>
                  </a:lnTo>
                  <a:lnTo>
                    <a:pt x="322199" y="0"/>
                  </a:lnTo>
                  <a:lnTo>
                    <a:pt x="266598" y="0"/>
                  </a:lnTo>
                  <a:lnTo>
                    <a:pt x="218681" y="4292"/>
                  </a:lnTo>
                  <a:lnTo>
                    <a:pt x="173570" y="16675"/>
                  </a:lnTo>
                  <a:lnTo>
                    <a:pt x="132041" y="36398"/>
                  </a:lnTo>
                  <a:lnTo>
                    <a:pt x="94830" y="62699"/>
                  </a:lnTo>
                  <a:lnTo>
                    <a:pt x="62699" y="94830"/>
                  </a:lnTo>
                  <a:lnTo>
                    <a:pt x="36398" y="132041"/>
                  </a:lnTo>
                  <a:lnTo>
                    <a:pt x="16675" y="173570"/>
                  </a:lnTo>
                  <a:lnTo>
                    <a:pt x="4292" y="218668"/>
                  </a:lnTo>
                  <a:lnTo>
                    <a:pt x="0" y="266598"/>
                  </a:lnTo>
                  <a:lnTo>
                    <a:pt x="0" y="311061"/>
                  </a:lnTo>
                  <a:lnTo>
                    <a:pt x="4292" y="358978"/>
                  </a:lnTo>
                  <a:lnTo>
                    <a:pt x="16675" y="404088"/>
                  </a:lnTo>
                  <a:lnTo>
                    <a:pt x="36398" y="445617"/>
                  </a:lnTo>
                  <a:lnTo>
                    <a:pt x="62699" y="482828"/>
                  </a:lnTo>
                  <a:lnTo>
                    <a:pt x="94830" y="514959"/>
                  </a:lnTo>
                  <a:lnTo>
                    <a:pt x="132041" y="541261"/>
                  </a:lnTo>
                  <a:lnTo>
                    <a:pt x="173570" y="560971"/>
                  </a:lnTo>
                  <a:lnTo>
                    <a:pt x="218681" y="573354"/>
                  </a:lnTo>
                  <a:lnTo>
                    <a:pt x="266598" y="577659"/>
                  </a:lnTo>
                  <a:lnTo>
                    <a:pt x="322199" y="577659"/>
                  </a:lnTo>
                  <a:lnTo>
                    <a:pt x="370128" y="573354"/>
                  </a:lnTo>
                  <a:lnTo>
                    <a:pt x="415226" y="560971"/>
                  </a:lnTo>
                  <a:lnTo>
                    <a:pt x="456755" y="541261"/>
                  </a:lnTo>
                  <a:lnTo>
                    <a:pt x="493966" y="514959"/>
                  </a:lnTo>
                  <a:lnTo>
                    <a:pt x="526097" y="482828"/>
                  </a:lnTo>
                  <a:lnTo>
                    <a:pt x="552399" y="445617"/>
                  </a:lnTo>
                  <a:lnTo>
                    <a:pt x="572122" y="404088"/>
                  </a:lnTo>
                  <a:lnTo>
                    <a:pt x="584504" y="358978"/>
                  </a:lnTo>
                  <a:lnTo>
                    <a:pt x="588797" y="311061"/>
                  </a:lnTo>
                  <a:lnTo>
                    <a:pt x="588797" y="266598"/>
                  </a:lnTo>
                  <a:close/>
                </a:path>
                <a:path w="1753234" h="1166495">
                  <a:moveTo>
                    <a:pt x="1753184" y="784529"/>
                  </a:moveTo>
                  <a:lnTo>
                    <a:pt x="1727390" y="720852"/>
                  </a:lnTo>
                  <a:lnTo>
                    <a:pt x="1701088" y="683641"/>
                  </a:lnTo>
                  <a:lnTo>
                    <a:pt x="1668957" y="651510"/>
                  </a:lnTo>
                  <a:lnTo>
                    <a:pt x="1631746" y="625208"/>
                  </a:lnTo>
                  <a:lnTo>
                    <a:pt x="1590217" y="605485"/>
                  </a:lnTo>
                  <a:lnTo>
                    <a:pt x="1545107" y="593102"/>
                  </a:lnTo>
                  <a:lnTo>
                    <a:pt x="1497190" y="588797"/>
                  </a:lnTo>
                  <a:lnTo>
                    <a:pt x="1441589" y="588797"/>
                  </a:lnTo>
                  <a:lnTo>
                    <a:pt x="1393672" y="593102"/>
                  </a:lnTo>
                  <a:lnTo>
                    <a:pt x="1348562" y="605485"/>
                  </a:lnTo>
                  <a:lnTo>
                    <a:pt x="1307033" y="625208"/>
                  </a:lnTo>
                  <a:lnTo>
                    <a:pt x="1269822" y="651510"/>
                  </a:lnTo>
                  <a:lnTo>
                    <a:pt x="1237691" y="683641"/>
                  </a:lnTo>
                  <a:lnTo>
                    <a:pt x="1211389" y="720852"/>
                  </a:lnTo>
                  <a:lnTo>
                    <a:pt x="1191666" y="762381"/>
                  </a:lnTo>
                  <a:lnTo>
                    <a:pt x="1179283" y="807478"/>
                  </a:lnTo>
                  <a:lnTo>
                    <a:pt x="1174991" y="855395"/>
                  </a:lnTo>
                  <a:lnTo>
                    <a:pt x="1174991" y="899858"/>
                  </a:lnTo>
                  <a:lnTo>
                    <a:pt x="1179283" y="947788"/>
                  </a:lnTo>
                  <a:lnTo>
                    <a:pt x="1191666" y="992886"/>
                  </a:lnTo>
                  <a:lnTo>
                    <a:pt x="1211389" y="1034427"/>
                  </a:lnTo>
                  <a:lnTo>
                    <a:pt x="1237691" y="1071626"/>
                  </a:lnTo>
                  <a:lnTo>
                    <a:pt x="1269822" y="1103757"/>
                  </a:lnTo>
                  <a:lnTo>
                    <a:pt x="1307033" y="1130058"/>
                  </a:lnTo>
                  <a:lnTo>
                    <a:pt x="1348562" y="1149781"/>
                  </a:lnTo>
                  <a:lnTo>
                    <a:pt x="1393672" y="1162164"/>
                  </a:lnTo>
                  <a:lnTo>
                    <a:pt x="1441589" y="1166456"/>
                  </a:lnTo>
                  <a:lnTo>
                    <a:pt x="1497190" y="1166456"/>
                  </a:lnTo>
                  <a:lnTo>
                    <a:pt x="1545107" y="1162164"/>
                  </a:lnTo>
                  <a:lnTo>
                    <a:pt x="1590217" y="1149781"/>
                  </a:lnTo>
                  <a:lnTo>
                    <a:pt x="1631746" y="1130058"/>
                  </a:lnTo>
                  <a:lnTo>
                    <a:pt x="1668957" y="1103757"/>
                  </a:lnTo>
                  <a:lnTo>
                    <a:pt x="1701088" y="1071626"/>
                  </a:lnTo>
                  <a:lnTo>
                    <a:pt x="1727390" y="1034427"/>
                  </a:lnTo>
                  <a:lnTo>
                    <a:pt x="1747113" y="992886"/>
                  </a:lnTo>
                  <a:lnTo>
                    <a:pt x="1753184" y="970749"/>
                  </a:lnTo>
                  <a:lnTo>
                    <a:pt x="1753184" y="784529"/>
                  </a:lnTo>
                  <a:close/>
                </a:path>
              </a:pathLst>
            </a:custGeom>
            <a:solidFill>
              <a:srgbClr val="164C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a:extLst>
              <a:ext uri="{FF2B5EF4-FFF2-40B4-BE49-F238E27FC236}">
                <a16:creationId xmlns:a16="http://schemas.microsoft.com/office/drawing/2014/main" id="{17CD3ED5-1550-DDAC-84ED-188ABAB723D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9287992" y="12"/>
            <a:ext cx="1134110" cy="548640"/>
          </a:xfrm>
          <a:custGeom>
            <a:avLst/>
            <a:gdLst/>
            <a:ahLst/>
            <a:cxnLst/>
            <a:rect l="l" t="t" r="r" b="b"/>
            <a:pathLst>
              <a:path w="1134109" h="548640">
                <a:moveTo>
                  <a:pt x="1133576" y="505396"/>
                </a:moveTo>
                <a:lnTo>
                  <a:pt x="1131468" y="458571"/>
                </a:lnTo>
                <a:lnTo>
                  <a:pt x="1125283" y="412927"/>
                </a:lnTo>
                <a:lnTo>
                  <a:pt x="1115199" y="368642"/>
                </a:lnTo>
                <a:lnTo>
                  <a:pt x="1101394" y="325907"/>
                </a:lnTo>
                <a:lnTo>
                  <a:pt x="1084046" y="284886"/>
                </a:lnTo>
                <a:lnTo>
                  <a:pt x="1063345" y="245770"/>
                </a:lnTo>
                <a:lnTo>
                  <a:pt x="1039469" y="208737"/>
                </a:lnTo>
                <a:lnTo>
                  <a:pt x="1012596" y="173977"/>
                </a:lnTo>
                <a:lnTo>
                  <a:pt x="982916" y="141655"/>
                </a:lnTo>
                <a:lnTo>
                  <a:pt x="950595" y="111975"/>
                </a:lnTo>
                <a:lnTo>
                  <a:pt x="915835" y="85102"/>
                </a:lnTo>
                <a:lnTo>
                  <a:pt x="878801" y="61226"/>
                </a:lnTo>
                <a:lnTo>
                  <a:pt x="839685" y="40525"/>
                </a:lnTo>
                <a:lnTo>
                  <a:pt x="798664" y="23177"/>
                </a:lnTo>
                <a:lnTo>
                  <a:pt x="755929" y="9372"/>
                </a:lnTo>
                <a:lnTo>
                  <a:pt x="714768" y="0"/>
                </a:lnTo>
                <a:lnTo>
                  <a:pt x="568058" y="0"/>
                </a:lnTo>
                <a:lnTo>
                  <a:pt x="565531" y="0"/>
                </a:lnTo>
                <a:lnTo>
                  <a:pt x="0" y="0"/>
                </a:lnTo>
                <a:lnTo>
                  <a:pt x="0" y="33896"/>
                </a:lnTo>
                <a:lnTo>
                  <a:pt x="2108" y="80721"/>
                </a:lnTo>
                <a:lnTo>
                  <a:pt x="8293" y="126365"/>
                </a:lnTo>
                <a:lnTo>
                  <a:pt x="18376" y="170649"/>
                </a:lnTo>
                <a:lnTo>
                  <a:pt x="32181" y="213385"/>
                </a:lnTo>
                <a:lnTo>
                  <a:pt x="49530" y="254406"/>
                </a:lnTo>
                <a:lnTo>
                  <a:pt x="70231" y="293522"/>
                </a:lnTo>
                <a:lnTo>
                  <a:pt x="94107" y="330555"/>
                </a:lnTo>
                <a:lnTo>
                  <a:pt x="120980" y="365315"/>
                </a:lnTo>
                <a:lnTo>
                  <a:pt x="150660" y="397637"/>
                </a:lnTo>
                <a:lnTo>
                  <a:pt x="182981" y="427316"/>
                </a:lnTo>
                <a:lnTo>
                  <a:pt x="217741" y="454190"/>
                </a:lnTo>
                <a:lnTo>
                  <a:pt x="254774" y="478066"/>
                </a:lnTo>
                <a:lnTo>
                  <a:pt x="293890" y="498767"/>
                </a:lnTo>
                <a:lnTo>
                  <a:pt x="334911" y="516115"/>
                </a:lnTo>
                <a:lnTo>
                  <a:pt x="377647" y="529920"/>
                </a:lnTo>
                <a:lnTo>
                  <a:pt x="421932" y="540004"/>
                </a:lnTo>
                <a:lnTo>
                  <a:pt x="467575" y="546188"/>
                </a:lnTo>
                <a:lnTo>
                  <a:pt x="514400" y="548297"/>
                </a:lnTo>
                <a:lnTo>
                  <a:pt x="565531" y="548297"/>
                </a:lnTo>
                <a:lnTo>
                  <a:pt x="568058" y="548297"/>
                </a:lnTo>
                <a:lnTo>
                  <a:pt x="1133576" y="548297"/>
                </a:lnTo>
                <a:lnTo>
                  <a:pt x="1133576" y="505396"/>
                </a:lnTo>
                <a:close/>
              </a:path>
            </a:pathLst>
          </a:custGeom>
          <a:solidFill>
            <a:srgbClr val="8FD1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DFAAB4AD-2489-D68C-E432-1BCF13E3A571}"/>
              </a:ext>
            </a:extLst>
          </p:cNvPr>
          <p:cNvSpPr txBox="1">
            <a:spLocks noGrp="1"/>
          </p:cNvSpPr>
          <p:nvPr>
            <p:ph type="title" idx="4294967295"/>
          </p:nvPr>
        </p:nvSpPr>
        <p:spPr>
          <a:xfrm>
            <a:off x="707298" y="394869"/>
            <a:ext cx="5236301" cy="566822"/>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lang="en-GB" sz="3600" b="1" spc="-10" dirty="0">
                <a:solidFill>
                  <a:srgbClr val="043748"/>
                </a:solidFill>
                <a:latin typeface="Arial" panose="020B0604020202020204" pitchFamily="34" charset="0"/>
                <a:cs typeface="Arial" panose="020B0604020202020204" pitchFamily="34" charset="0"/>
              </a:rPr>
              <a:t>Conclusions</a:t>
            </a:r>
            <a:endParaRPr kumimoji="0" lang="en-GB" sz="3600" b="1" i="0" u="none" strike="noStrike" kern="0" cap="none" spc="-10" normalizeH="0" baseline="0" noProof="0" dirty="0">
              <a:ln>
                <a:noFill/>
              </a:ln>
              <a:solidFill>
                <a:srgbClr val="043748"/>
              </a:solidFill>
              <a:effectLst/>
              <a:uLnTx/>
              <a:uFillTx/>
              <a:latin typeface="Arial" panose="020B0604020202020204" pitchFamily="34" charset="0"/>
              <a:ea typeface="+mj-ea"/>
              <a:cs typeface="Arial" panose="020B0604020202020204" pitchFamily="34" charset="0"/>
            </a:endParaRPr>
          </a:p>
        </p:txBody>
      </p:sp>
      <p:sp>
        <p:nvSpPr>
          <p:cNvPr id="4" name="object 3">
            <a:extLst>
              <a:ext uri="{FF2B5EF4-FFF2-40B4-BE49-F238E27FC236}">
                <a16:creationId xmlns:a16="http://schemas.microsoft.com/office/drawing/2014/main" id="{049E15CA-8DD4-4275-9AED-0437BB0DA494}"/>
              </a:ext>
            </a:extLst>
          </p:cNvPr>
          <p:cNvSpPr txBox="1"/>
          <p:nvPr/>
        </p:nvSpPr>
        <p:spPr>
          <a:xfrm>
            <a:off x="545374" y="1388925"/>
            <a:ext cx="7808051" cy="4998804"/>
          </a:xfrm>
          <a:prstGeom prst="rect">
            <a:avLst/>
          </a:prstGeom>
        </p:spPr>
        <p:txBody>
          <a:bodyPr vert="horz" wrap="square" lIns="0" tIns="12700" rIns="0" bIns="0" rtlCol="0">
            <a:spAutoFit/>
          </a:bodyPr>
          <a:lstStyle/>
          <a:p>
            <a:r>
              <a:rPr lang="en-GB" sz="2400" b="1" kern="100" spc="-10" dirty="0">
                <a:solidFill>
                  <a:srgbClr val="AE564A"/>
                </a:solidFill>
                <a:latin typeface="Arial" panose="020B0604020202020204" pitchFamily="34" charset="0"/>
                <a:ea typeface="Aptos" panose="020B0004020202020204" pitchFamily="34" charset="0"/>
                <a:cs typeface="Arial" panose="020B0604020202020204" pitchFamily="34" charset="0"/>
              </a:rPr>
              <a:t>Lessons learned for future schemes</a:t>
            </a:r>
            <a:endParaRPr lang="en-GB" sz="24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Implemented a universal scheme that we were able to promote, including details of our comprehensive service offer.</a:t>
            </a: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Included investing in in paid ads on Facebook, which resulted in approximately 1,000 referrals and 1,700 new followers.</a:t>
            </a: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Offering both physical and digital vouchers, depending on preference.</a:t>
            </a: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Reduced maximum incentive to £150 to allow the scheme to reach more people.</a:t>
            </a:r>
          </a:p>
          <a:p>
            <a:pPr marL="355600" indent="-342900">
              <a:lnSpc>
                <a:spcPct val="100000"/>
              </a:lnSpc>
              <a:spcBef>
                <a:spcPts val="600"/>
              </a:spcBef>
              <a:spcAft>
                <a:spcPts val="1200"/>
              </a:spcAft>
              <a:buFont typeface="Arial" panose="020B0604020202020204" pitchFamily="34" charset="0"/>
              <a:buChar char="•"/>
              <a:tabLst>
                <a:tab pos="278765" algn="l"/>
              </a:tabLst>
            </a:pPr>
            <a:r>
              <a:rPr lang="en-GB" sz="2000" dirty="0">
                <a:solidFill>
                  <a:srgbClr val="465C6A"/>
                </a:solidFill>
                <a:latin typeface="Arial" panose="020B0604020202020204" pitchFamily="34" charset="0"/>
                <a:cs typeface="Arial" panose="020B0604020202020204" pitchFamily="34" charset="0"/>
              </a:rPr>
              <a:t>Future targeted schemes will need greater planning and more time to ensure adequate engagement from partners.</a:t>
            </a:r>
          </a:p>
          <a:p>
            <a:pPr marL="355600" indent="-342900">
              <a:lnSpc>
                <a:spcPct val="100000"/>
              </a:lnSpc>
              <a:spcBef>
                <a:spcPts val="600"/>
              </a:spcBef>
              <a:spcAft>
                <a:spcPts val="1200"/>
              </a:spcAft>
              <a:buFont typeface="Arial" panose="020B0604020202020204" pitchFamily="34" charset="0"/>
              <a:buChar char="•"/>
              <a:tabLst>
                <a:tab pos="278765" algn="l"/>
              </a:tabLst>
            </a:pPr>
            <a:endParaRPr lang="en-GB" sz="2000" dirty="0">
              <a:solidFill>
                <a:srgbClr val="465C6A"/>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4703D92-1A19-1AAC-6EC7-7B7BAA71A4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4926" y="1388925"/>
            <a:ext cx="2809874" cy="5078333"/>
          </a:xfrm>
          <a:prstGeom prst="rect">
            <a:avLst/>
          </a:prstGeom>
        </p:spPr>
      </p:pic>
    </p:spTree>
    <p:extLst>
      <p:ext uri="{BB962C8B-B14F-4D97-AF65-F5344CB8AC3E}">
        <p14:creationId xmlns:p14="http://schemas.microsoft.com/office/powerpoint/2010/main" val="2631157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500"/>
                            </p:stCondLst>
                            <p:childTnLst>
                              <p:par>
                                <p:cTn id="17" presetID="10" presetClass="entr" presetSubtype="0" fill="hold" nodeType="afterEffect">
                                  <p:stCondLst>
                                    <p:cond delay="30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300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7500"/>
                            </p:stCondLst>
                            <p:childTnLst>
                              <p:par>
                                <p:cTn id="25" presetID="10" presetClass="entr" presetSubtype="0" fill="hold" nodeType="afterEffect">
                                  <p:stCondLst>
                                    <p:cond delay="300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418037" y="1609131"/>
            <a:ext cx="775335" cy="812800"/>
          </a:xfrm>
          <a:custGeom>
            <a:avLst/>
            <a:gdLst/>
            <a:ahLst/>
            <a:cxnLst/>
            <a:rect l="l" t="t" r="r" b="b"/>
            <a:pathLst>
              <a:path w="775334" h="812800">
                <a:moveTo>
                  <a:pt x="775157" y="0"/>
                </a:moveTo>
                <a:lnTo>
                  <a:pt x="0" y="0"/>
                </a:lnTo>
                <a:lnTo>
                  <a:pt x="0" y="76695"/>
                </a:lnTo>
                <a:lnTo>
                  <a:pt x="1564" y="125055"/>
                </a:lnTo>
                <a:lnTo>
                  <a:pt x="6193" y="172580"/>
                </a:lnTo>
                <a:lnTo>
                  <a:pt x="13789" y="219173"/>
                </a:lnTo>
                <a:lnTo>
                  <a:pt x="24256" y="264737"/>
                </a:lnTo>
                <a:lnTo>
                  <a:pt x="37496" y="309175"/>
                </a:lnTo>
                <a:lnTo>
                  <a:pt x="53414" y="352390"/>
                </a:lnTo>
                <a:lnTo>
                  <a:pt x="71911" y="394286"/>
                </a:lnTo>
                <a:lnTo>
                  <a:pt x="92891" y="434765"/>
                </a:lnTo>
                <a:lnTo>
                  <a:pt x="116256" y="473730"/>
                </a:lnTo>
                <a:lnTo>
                  <a:pt x="141912" y="511085"/>
                </a:lnTo>
                <a:lnTo>
                  <a:pt x="169759" y="546732"/>
                </a:lnTo>
                <a:lnTo>
                  <a:pt x="199701" y="580575"/>
                </a:lnTo>
                <a:lnTo>
                  <a:pt x="231642" y="612517"/>
                </a:lnTo>
                <a:lnTo>
                  <a:pt x="265485" y="642460"/>
                </a:lnTo>
                <a:lnTo>
                  <a:pt x="301132" y="670309"/>
                </a:lnTo>
                <a:lnTo>
                  <a:pt x="338486" y="695965"/>
                </a:lnTo>
                <a:lnTo>
                  <a:pt x="377452" y="719332"/>
                </a:lnTo>
                <a:lnTo>
                  <a:pt x="417931" y="740313"/>
                </a:lnTo>
                <a:lnTo>
                  <a:pt x="459827" y="758811"/>
                </a:lnTo>
                <a:lnTo>
                  <a:pt x="503043" y="774729"/>
                </a:lnTo>
                <a:lnTo>
                  <a:pt x="547482" y="787970"/>
                </a:lnTo>
                <a:lnTo>
                  <a:pt x="593048" y="798437"/>
                </a:lnTo>
                <a:lnTo>
                  <a:pt x="639643" y="806034"/>
                </a:lnTo>
                <a:lnTo>
                  <a:pt x="687170" y="810663"/>
                </a:lnTo>
                <a:lnTo>
                  <a:pt x="735533" y="812228"/>
                </a:lnTo>
                <a:lnTo>
                  <a:pt x="775157" y="812228"/>
                </a:lnTo>
                <a:lnTo>
                  <a:pt x="775157" y="0"/>
                </a:lnTo>
                <a:close/>
              </a:path>
            </a:pathLst>
          </a:custGeom>
          <a:solidFill>
            <a:srgbClr val="F37561"/>
          </a:solidFill>
        </p:spPr>
        <p:txBody>
          <a:bodyPr wrap="square" lIns="0" tIns="0" rIns="0" bIns="0" rtlCol="0"/>
          <a:lstStyle/>
          <a:p>
            <a:endParaRPr/>
          </a:p>
        </p:txBody>
      </p:sp>
      <p:grpSp>
        <p:nvGrpSpPr>
          <p:cNvPr id="3" name="object 3">
            <a:extLst>
              <a:ext uri="{C183D7F6-B498-43B3-948B-1728B52AA6E4}">
                <adec:decorative xmlns:adec="http://schemas.microsoft.com/office/drawing/2017/decorative" val="1"/>
              </a:ext>
            </a:extLst>
          </p:cNvPr>
          <p:cNvGrpSpPr>
            <a:grpSpLocks noGrp="1" noUngrp="1" noRot="1" noMove="1" noResize="1"/>
          </p:cNvGrpSpPr>
          <p:nvPr/>
        </p:nvGrpSpPr>
        <p:grpSpPr>
          <a:xfrm>
            <a:off x="11418034" y="0"/>
            <a:ext cx="775335" cy="1593850"/>
            <a:chOff x="11418034" y="0"/>
            <a:chExt cx="775335" cy="1593850"/>
          </a:xfrm>
        </p:grpSpPr>
        <p:sp>
          <p:nvSpPr>
            <p:cNvPr id="4" name="object 4"/>
            <p:cNvSpPr>
              <a:spLocks noGrp="1" noRot="1" noMove="1" noResize="1" noEditPoints="1" noAdjustHandles="1" noChangeArrowheads="1" noChangeShapeType="1"/>
            </p:cNvSpPr>
            <p:nvPr/>
          </p:nvSpPr>
          <p:spPr>
            <a:xfrm>
              <a:off x="11418036" y="0"/>
              <a:ext cx="775335" cy="796925"/>
            </a:xfrm>
            <a:custGeom>
              <a:avLst/>
              <a:gdLst/>
              <a:ahLst/>
              <a:cxnLst/>
              <a:rect l="l" t="t" r="r" b="b"/>
              <a:pathLst>
                <a:path w="775334" h="796925">
                  <a:moveTo>
                    <a:pt x="775157" y="0"/>
                  </a:moveTo>
                  <a:lnTo>
                    <a:pt x="0" y="0"/>
                  </a:lnTo>
                  <a:lnTo>
                    <a:pt x="0" y="61341"/>
                  </a:lnTo>
                  <a:lnTo>
                    <a:pt x="1564" y="109702"/>
                  </a:lnTo>
                  <a:lnTo>
                    <a:pt x="6193" y="157228"/>
                  </a:lnTo>
                  <a:lnTo>
                    <a:pt x="13789" y="203822"/>
                  </a:lnTo>
                  <a:lnTo>
                    <a:pt x="24256" y="249387"/>
                  </a:lnTo>
                  <a:lnTo>
                    <a:pt x="37496" y="293825"/>
                  </a:lnTo>
                  <a:lnTo>
                    <a:pt x="53414" y="337041"/>
                  </a:lnTo>
                  <a:lnTo>
                    <a:pt x="71911" y="378937"/>
                  </a:lnTo>
                  <a:lnTo>
                    <a:pt x="92891" y="419416"/>
                  </a:lnTo>
                  <a:lnTo>
                    <a:pt x="116256" y="458381"/>
                  </a:lnTo>
                  <a:lnTo>
                    <a:pt x="141912" y="495736"/>
                  </a:lnTo>
                  <a:lnTo>
                    <a:pt x="169759" y="531383"/>
                  </a:lnTo>
                  <a:lnTo>
                    <a:pt x="199701" y="565226"/>
                  </a:lnTo>
                  <a:lnTo>
                    <a:pt x="231642" y="597167"/>
                  </a:lnTo>
                  <a:lnTo>
                    <a:pt x="265485" y="627110"/>
                  </a:lnTo>
                  <a:lnTo>
                    <a:pt x="301132" y="654958"/>
                  </a:lnTo>
                  <a:lnTo>
                    <a:pt x="338486" y="680614"/>
                  </a:lnTo>
                  <a:lnTo>
                    <a:pt x="377452" y="703980"/>
                  </a:lnTo>
                  <a:lnTo>
                    <a:pt x="417931" y="724960"/>
                  </a:lnTo>
                  <a:lnTo>
                    <a:pt x="459827" y="743458"/>
                  </a:lnTo>
                  <a:lnTo>
                    <a:pt x="503043" y="759376"/>
                  </a:lnTo>
                  <a:lnTo>
                    <a:pt x="547482" y="772616"/>
                  </a:lnTo>
                  <a:lnTo>
                    <a:pt x="593048" y="783084"/>
                  </a:lnTo>
                  <a:lnTo>
                    <a:pt x="639643" y="790680"/>
                  </a:lnTo>
                  <a:lnTo>
                    <a:pt x="687170" y="795309"/>
                  </a:lnTo>
                  <a:lnTo>
                    <a:pt x="735533" y="796874"/>
                  </a:lnTo>
                  <a:lnTo>
                    <a:pt x="775157" y="796874"/>
                  </a:lnTo>
                  <a:lnTo>
                    <a:pt x="775157" y="0"/>
                  </a:lnTo>
                  <a:close/>
                </a:path>
              </a:pathLst>
            </a:custGeom>
            <a:solidFill>
              <a:srgbClr val="8FD1DA"/>
            </a:solidFill>
          </p:spPr>
          <p:txBody>
            <a:bodyPr wrap="square" lIns="0" tIns="0" rIns="0" bIns="0" rtlCol="0"/>
            <a:lstStyle/>
            <a:p>
              <a:endParaRPr/>
            </a:p>
          </p:txBody>
        </p:sp>
        <p:sp>
          <p:nvSpPr>
            <p:cNvPr id="5" name="object 5"/>
            <p:cNvSpPr>
              <a:spLocks noGrp="1" noRot="1" noMove="1" noResize="1" noEditPoints="1" noAdjustHandles="1" noChangeArrowheads="1" noChangeShapeType="1"/>
            </p:cNvSpPr>
            <p:nvPr/>
          </p:nvSpPr>
          <p:spPr>
            <a:xfrm>
              <a:off x="11418034" y="796871"/>
              <a:ext cx="775335" cy="796925"/>
            </a:xfrm>
            <a:custGeom>
              <a:avLst/>
              <a:gdLst/>
              <a:ahLst/>
              <a:cxnLst/>
              <a:rect l="l" t="t" r="r" b="b"/>
              <a:pathLst>
                <a:path w="775334" h="796925">
                  <a:moveTo>
                    <a:pt x="444474" y="0"/>
                  </a:moveTo>
                  <a:lnTo>
                    <a:pt x="367766" y="0"/>
                  </a:lnTo>
                  <a:lnTo>
                    <a:pt x="321634" y="2865"/>
                  </a:lnTo>
                  <a:lnTo>
                    <a:pt x="277213" y="11232"/>
                  </a:lnTo>
                  <a:lnTo>
                    <a:pt x="234845" y="24756"/>
                  </a:lnTo>
                  <a:lnTo>
                    <a:pt x="194878" y="43092"/>
                  </a:lnTo>
                  <a:lnTo>
                    <a:pt x="157653" y="65895"/>
                  </a:lnTo>
                  <a:lnTo>
                    <a:pt x="123518" y="92821"/>
                  </a:lnTo>
                  <a:lnTo>
                    <a:pt x="92816" y="123525"/>
                  </a:lnTo>
                  <a:lnTo>
                    <a:pt x="65891" y="157662"/>
                  </a:lnTo>
                  <a:lnTo>
                    <a:pt x="43089" y="194887"/>
                  </a:lnTo>
                  <a:lnTo>
                    <a:pt x="24754" y="234856"/>
                  </a:lnTo>
                  <a:lnTo>
                    <a:pt x="11231" y="277225"/>
                  </a:lnTo>
                  <a:lnTo>
                    <a:pt x="2865" y="321647"/>
                  </a:lnTo>
                  <a:lnTo>
                    <a:pt x="0" y="367779"/>
                  </a:lnTo>
                  <a:lnTo>
                    <a:pt x="0" y="429107"/>
                  </a:lnTo>
                  <a:lnTo>
                    <a:pt x="2865" y="475236"/>
                  </a:lnTo>
                  <a:lnTo>
                    <a:pt x="11231" y="519656"/>
                  </a:lnTo>
                  <a:lnTo>
                    <a:pt x="24754" y="562023"/>
                  </a:lnTo>
                  <a:lnTo>
                    <a:pt x="43089" y="601990"/>
                  </a:lnTo>
                  <a:lnTo>
                    <a:pt x="65891" y="639214"/>
                  </a:lnTo>
                  <a:lnTo>
                    <a:pt x="92816" y="673350"/>
                  </a:lnTo>
                  <a:lnTo>
                    <a:pt x="123518" y="704053"/>
                  </a:lnTo>
                  <a:lnTo>
                    <a:pt x="157653" y="730979"/>
                  </a:lnTo>
                  <a:lnTo>
                    <a:pt x="194878" y="753781"/>
                  </a:lnTo>
                  <a:lnTo>
                    <a:pt x="234845" y="772117"/>
                  </a:lnTo>
                  <a:lnTo>
                    <a:pt x="277213" y="785641"/>
                  </a:lnTo>
                  <a:lnTo>
                    <a:pt x="321634" y="794008"/>
                  </a:lnTo>
                  <a:lnTo>
                    <a:pt x="367766" y="796874"/>
                  </a:lnTo>
                  <a:lnTo>
                    <a:pt x="444474" y="796874"/>
                  </a:lnTo>
                  <a:lnTo>
                    <a:pt x="490606" y="794008"/>
                  </a:lnTo>
                  <a:lnTo>
                    <a:pt x="535028" y="785641"/>
                  </a:lnTo>
                  <a:lnTo>
                    <a:pt x="577396" y="772117"/>
                  </a:lnTo>
                  <a:lnTo>
                    <a:pt x="617366" y="753781"/>
                  </a:lnTo>
                  <a:lnTo>
                    <a:pt x="654591" y="730979"/>
                  </a:lnTo>
                  <a:lnTo>
                    <a:pt x="688728" y="704053"/>
                  </a:lnTo>
                  <a:lnTo>
                    <a:pt x="719432" y="673350"/>
                  </a:lnTo>
                  <a:lnTo>
                    <a:pt x="746357" y="639214"/>
                  </a:lnTo>
                  <a:lnTo>
                    <a:pt x="769161" y="601990"/>
                  </a:lnTo>
                  <a:lnTo>
                    <a:pt x="775159" y="588915"/>
                  </a:lnTo>
                  <a:lnTo>
                    <a:pt x="775159" y="207963"/>
                  </a:lnTo>
                  <a:lnTo>
                    <a:pt x="746357" y="157662"/>
                  </a:lnTo>
                  <a:lnTo>
                    <a:pt x="719432" y="123525"/>
                  </a:lnTo>
                  <a:lnTo>
                    <a:pt x="688728" y="92821"/>
                  </a:lnTo>
                  <a:lnTo>
                    <a:pt x="654591" y="65895"/>
                  </a:lnTo>
                  <a:lnTo>
                    <a:pt x="617366" y="43092"/>
                  </a:lnTo>
                  <a:lnTo>
                    <a:pt x="577396" y="24756"/>
                  </a:lnTo>
                  <a:lnTo>
                    <a:pt x="535028" y="11232"/>
                  </a:lnTo>
                  <a:lnTo>
                    <a:pt x="490606" y="2865"/>
                  </a:lnTo>
                  <a:lnTo>
                    <a:pt x="444474" y="0"/>
                  </a:lnTo>
                  <a:close/>
                </a:path>
              </a:pathLst>
            </a:custGeom>
            <a:solidFill>
              <a:srgbClr val="164C62"/>
            </a:solidFill>
          </p:spPr>
          <p:txBody>
            <a:bodyPr wrap="square" lIns="0" tIns="0" rIns="0" bIns="0" rtlCol="0"/>
            <a:lstStyle/>
            <a:p>
              <a:endParaRPr/>
            </a:p>
          </p:txBody>
        </p:sp>
      </p:grpSp>
      <p:grpSp>
        <p:nvGrpSpPr>
          <p:cNvPr id="6" name="object 6">
            <a:extLst>
              <a:ext uri="{C183D7F6-B498-43B3-948B-1728B52AA6E4}">
                <adec:decorative xmlns:adec="http://schemas.microsoft.com/office/drawing/2017/decorative" val="1"/>
              </a:ext>
            </a:extLst>
          </p:cNvPr>
          <p:cNvGrpSpPr>
            <a:grpSpLocks noGrp="1" noUngrp="1" noRot="1" noMove="1" noResize="1"/>
          </p:cNvGrpSpPr>
          <p:nvPr/>
        </p:nvGrpSpPr>
        <p:grpSpPr>
          <a:xfrm>
            <a:off x="9795000" y="0"/>
            <a:ext cx="1626870" cy="2406015"/>
            <a:chOff x="9795000" y="0"/>
            <a:chExt cx="1626870" cy="2406015"/>
          </a:xfrm>
        </p:grpSpPr>
        <p:sp>
          <p:nvSpPr>
            <p:cNvPr id="7" name="object 7"/>
            <p:cNvSpPr>
              <a:spLocks noGrp="1" noRot="1" noMove="1" noResize="1" noEditPoints="1" noAdjustHandles="1" noChangeArrowheads="1" noChangeShapeType="1"/>
            </p:cNvSpPr>
            <p:nvPr/>
          </p:nvSpPr>
          <p:spPr>
            <a:xfrm>
              <a:off x="9800387" y="0"/>
              <a:ext cx="1621155" cy="796925"/>
            </a:xfrm>
            <a:custGeom>
              <a:avLst/>
              <a:gdLst/>
              <a:ahLst/>
              <a:cxnLst/>
              <a:rect l="l" t="t" r="r" b="b"/>
              <a:pathLst>
                <a:path w="1621154" h="796925">
                  <a:moveTo>
                    <a:pt x="1620862" y="735533"/>
                  </a:moveTo>
                  <a:lnTo>
                    <a:pt x="1619300" y="687171"/>
                  </a:lnTo>
                  <a:lnTo>
                    <a:pt x="1614678" y="639648"/>
                  </a:lnTo>
                  <a:lnTo>
                    <a:pt x="1607083" y="593051"/>
                  </a:lnTo>
                  <a:lnTo>
                    <a:pt x="1596605" y="547484"/>
                  </a:lnTo>
                  <a:lnTo>
                    <a:pt x="1583372" y="503047"/>
                  </a:lnTo>
                  <a:lnTo>
                    <a:pt x="1567446" y="459828"/>
                  </a:lnTo>
                  <a:lnTo>
                    <a:pt x="1548955" y="417931"/>
                  </a:lnTo>
                  <a:lnTo>
                    <a:pt x="1527975" y="377456"/>
                  </a:lnTo>
                  <a:lnTo>
                    <a:pt x="1504607" y="338493"/>
                  </a:lnTo>
                  <a:lnTo>
                    <a:pt x="1478953" y="301142"/>
                  </a:lnTo>
                  <a:lnTo>
                    <a:pt x="1451102" y="265493"/>
                  </a:lnTo>
                  <a:lnTo>
                    <a:pt x="1421155" y="231648"/>
                  </a:lnTo>
                  <a:lnTo>
                    <a:pt x="1389214" y="199707"/>
                  </a:lnTo>
                  <a:lnTo>
                    <a:pt x="1355369" y="169760"/>
                  </a:lnTo>
                  <a:lnTo>
                    <a:pt x="1319720" y="141922"/>
                  </a:lnTo>
                  <a:lnTo>
                    <a:pt x="1282369" y="116268"/>
                  </a:lnTo>
                  <a:lnTo>
                    <a:pt x="1243406" y="92900"/>
                  </a:lnTo>
                  <a:lnTo>
                    <a:pt x="1202931" y="71920"/>
                  </a:lnTo>
                  <a:lnTo>
                    <a:pt x="1161034" y="53416"/>
                  </a:lnTo>
                  <a:lnTo>
                    <a:pt x="1117815" y="37503"/>
                  </a:lnTo>
                  <a:lnTo>
                    <a:pt x="1073378" y="24257"/>
                  </a:lnTo>
                  <a:lnTo>
                    <a:pt x="1027811" y="13792"/>
                  </a:lnTo>
                  <a:lnTo>
                    <a:pt x="981214" y="6197"/>
                  </a:lnTo>
                  <a:lnTo>
                    <a:pt x="933691" y="1574"/>
                  </a:lnTo>
                  <a:lnTo>
                    <a:pt x="885329" y="0"/>
                  </a:lnTo>
                  <a:lnTo>
                    <a:pt x="812241" y="0"/>
                  </a:lnTo>
                  <a:lnTo>
                    <a:pt x="808634" y="0"/>
                  </a:lnTo>
                  <a:lnTo>
                    <a:pt x="0" y="0"/>
                  </a:lnTo>
                  <a:lnTo>
                    <a:pt x="0" y="61341"/>
                  </a:lnTo>
                  <a:lnTo>
                    <a:pt x="1562" y="109702"/>
                  </a:lnTo>
                  <a:lnTo>
                    <a:pt x="6184" y="157238"/>
                  </a:lnTo>
                  <a:lnTo>
                    <a:pt x="13779" y="203822"/>
                  </a:lnTo>
                  <a:lnTo>
                    <a:pt x="24257" y="249389"/>
                  </a:lnTo>
                  <a:lnTo>
                    <a:pt x="37490" y="293827"/>
                  </a:lnTo>
                  <a:lnTo>
                    <a:pt x="53416" y="337045"/>
                  </a:lnTo>
                  <a:lnTo>
                    <a:pt x="71907" y="378942"/>
                  </a:lnTo>
                  <a:lnTo>
                    <a:pt x="92887" y="419417"/>
                  </a:lnTo>
                  <a:lnTo>
                    <a:pt x="116255" y="458393"/>
                  </a:lnTo>
                  <a:lnTo>
                    <a:pt x="141909" y="495744"/>
                  </a:lnTo>
                  <a:lnTo>
                    <a:pt x="169760" y="531393"/>
                  </a:lnTo>
                  <a:lnTo>
                    <a:pt x="199694" y="565238"/>
                  </a:lnTo>
                  <a:lnTo>
                    <a:pt x="231635" y="597179"/>
                  </a:lnTo>
                  <a:lnTo>
                    <a:pt x="265480" y="627113"/>
                  </a:lnTo>
                  <a:lnTo>
                    <a:pt x="301129" y="654964"/>
                  </a:lnTo>
                  <a:lnTo>
                    <a:pt x="338480" y="680618"/>
                  </a:lnTo>
                  <a:lnTo>
                    <a:pt x="377444" y="703986"/>
                  </a:lnTo>
                  <a:lnTo>
                    <a:pt x="417931" y="724966"/>
                  </a:lnTo>
                  <a:lnTo>
                    <a:pt x="459828" y="743470"/>
                  </a:lnTo>
                  <a:lnTo>
                    <a:pt x="503034" y="759383"/>
                  </a:lnTo>
                  <a:lnTo>
                    <a:pt x="547484" y="772617"/>
                  </a:lnTo>
                  <a:lnTo>
                    <a:pt x="593039" y="783094"/>
                  </a:lnTo>
                  <a:lnTo>
                    <a:pt x="639635" y="790689"/>
                  </a:lnTo>
                  <a:lnTo>
                    <a:pt x="687171" y="795312"/>
                  </a:lnTo>
                  <a:lnTo>
                    <a:pt x="735533" y="796874"/>
                  </a:lnTo>
                  <a:lnTo>
                    <a:pt x="808634" y="796874"/>
                  </a:lnTo>
                  <a:lnTo>
                    <a:pt x="812241" y="796874"/>
                  </a:lnTo>
                  <a:lnTo>
                    <a:pt x="1620862" y="796874"/>
                  </a:lnTo>
                  <a:lnTo>
                    <a:pt x="1620862" y="735533"/>
                  </a:lnTo>
                  <a:close/>
                </a:path>
              </a:pathLst>
            </a:custGeom>
            <a:solidFill>
              <a:srgbClr val="F37561"/>
            </a:solidFill>
          </p:spPr>
          <p:txBody>
            <a:bodyPr wrap="square" lIns="0" tIns="0" rIns="0" bIns="0" rtlCol="0"/>
            <a:lstStyle/>
            <a:p>
              <a:endParaRPr/>
            </a:p>
          </p:txBody>
        </p:sp>
        <p:sp>
          <p:nvSpPr>
            <p:cNvPr id="8" name="object 8"/>
            <p:cNvSpPr>
              <a:spLocks noGrp="1" noRot="1" noMove="1" noResize="1" noEditPoints="1" noAdjustHandles="1" noChangeArrowheads="1" noChangeShapeType="1"/>
            </p:cNvSpPr>
            <p:nvPr/>
          </p:nvSpPr>
          <p:spPr>
            <a:xfrm>
              <a:off x="9798596" y="831011"/>
              <a:ext cx="1621155" cy="796925"/>
            </a:xfrm>
            <a:custGeom>
              <a:avLst/>
              <a:gdLst/>
              <a:ahLst/>
              <a:cxnLst/>
              <a:rect l="l" t="t" r="r" b="b"/>
              <a:pathLst>
                <a:path w="1621154" h="796925">
                  <a:moveTo>
                    <a:pt x="1620862" y="735533"/>
                  </a:moveTo>
                  <a:lnTo>
                    <a:pt x="1619300" y="687171"/>
                  </a:lnTo>
                  <a:lnTo>
                    <a:pt x="1614678" y="639635"/>
                  </a:lnTo>
                  <a:lnTo>
                    <a:pt x="1607083" y="593051"/>
                  </a:lnTo>
                  <a:lnTo>
                    <a:pt x="1596605" y="547484"/>
                  </a:lnTo>
                  <a:lnTo>
                    <a:pt x="1583372" y="503047"/>
                  </a:lnTo>
                  <a:lnTo>
                    <a:pt x="1567446" y="459828"/>
                  </a:lnTo>
                  <a:lnTo>
                    <a:pt x="1548955" y="417931"/>
                  </a:lnTo>
                  <a:lnTo>
                    <a:pt x="1527975" y="377444"/>
                  </a:lnTo>
                  <a:lnTo>
                    <a:pt x="1504607" y="338480"/>
                  </a:lnTo>
                  <a:lnTo>
                    <a:pt x="1478953" y="301129"/>
                  </a:lnTo>
                  <a:lnTo>
                    <a:pt x="1451102" y="265480"/>
                  </a:lnTo>
                  <a:lnTo>
                    <a:pt x="1421155" y="231635"/>
                  </a:lnTo>
                  <a:lnTo>
                    <a:pt x="1389214" y="199694"/>
                  </a:lnTo>
                  <a:lnTo>
                    <a:pt x="1355369" y="169760"/>
                  </a:lnTo>
                  <a:lnTo>
                    <a:pt x="1319720" y="141909"/>
                  </a:lnTo>
                  <a:lnTo>
                    <a:pt x="1282369" y="116255"/>
                  </a:lnTo>
                  <a:lnTo>
                    <a:pt x="1243406" y="92887"/>
                  </a:lnTo>
                  <a:lnTo>
                    <a:pt x="1202931" y="71907"/>
                  </a:lnTo>
                  <a:lnTo>
                    <a:pt x="1161034" y="53416"/>
                  </a:lnTo>
                  <a:lnTo>
                    <a:pt x="1117815" y="37490"/>
                  </a:lnTo>
                  <a:lnTo>
                    <a:pt x="1073378" y="24257"/>
                  </a:lnTo>
                  <a:lnTo>
                    <a:pt x="1027811" y="13792"/>
                  </a:lnTo>
                  <a:lnTo>
                    <a:pt x="981214" y="6184"/>
                  </a:lnTo>
                  <a:lnTo>
                    <a:pt x="933691" y="1562"/>
                  </a:lnTo>
                  <a:lnTo>
                    <a:pt x="885329" y="0"/>
                  </a:lnTo>
                  <a:lnTo>
                    <a:pt x="812241" y="0"/>
                  </a:lnTo>
                  <a:lnTo>
                    <a:pt x="808634" y="0"/>
                  </a:lnTo>
                  <a:lnTo>
                    <a:pt x="0" y="0"/>
                  </a:lnTo>
                  <a:lnTo>
                    <a:pt x="0" y="61341"/>
                  </a:lnTo>
                  <a:lnTo>
                    <a:pt x="1562" y="109702"/>
                  </a:lnTo>
                  <a:lnTo>
                    <a:pt x="6184" y="157226"/>
                  </a:lnTo>
                  <a:lnTo>
                    <a:pt x="13779" y="203822"/>
                  </a:lnTo>
                  <a:lnTo>
                    <a:pt x="24257" y="249389"/>
                  </a:lnTo>
                  <a:lnTo>
                    <a:pt x="37490" y="293827"/>
                  </a:lnTo>
                  <a:lnTo>
                    <a:pt x="53416" y="337045"/>
                  </a:lnTo>
                  <a:lnTo>
                    <a:pt x="71907" y="378929"/>
                  </a:lnTo>
                  <a:lnTo>
                    <a:pt x="92887" y="419417"/>
                  </a:lnTo>
                  <a:lnTo>
                    <a:pt x="116255" y="458381"/>
                  </a:lnTo>
                  <a:lnTo>
                    <a:pt x="141909" y="495731"/>
                  </a:lnTo>
                  <a:lnTo>
                    <a:pt x="169760" y="531380"/>
                  </a:lnTo>
                  <a:lnTo>
                    <a:pt x="199694" y="565226"/>
                  </a:lnTo>
                  <a:lnTo>
                    <a:pt x="231635" y="597166"/>
                  </a:lnTo>
                  <a:lnTo>
                    <a:pt x="265480" y="627113"/>
                  </a:lnTo>
                  <a:lnTo>
                    <a:pt x="301129" y="654951"/>
                  </a:lnTo>
                  <a:lnTo>
                    <a:pt x="338480" y="680605"/>
                  </a:lnTo>
                  <a:lnTo>
                    <a:pt x="377444" y="703973"/>
                  </a:lnTo>
                  <a:lnTo>
                    <a:pt x="417931" y="724954"/>
                  </a:lnTo>
                  <a:lnTo>
                    <a:pt x="459828" y="743458"/>
                  </a:lnTo>
                  <a:lnTo>
                    <a:pt x="503034" y="759371"/>
                  </a:lnTo>
                  <a:lnTo>
                    <a:pt x="547484" y="772617"/>
                  </a:lnTo>
                  <a:lnTo>
                    <a:pt x="593039" y="783082"/>
                  </a:lnTo>
                  <a:lnTo>
                    <a:pt x="639635" y="790676"/>
                  </a:lnTo>
                  <a:lnTo>
                    <a:pt x="687171" y="795312"/>
                  </a:lnTo>
                  <a:lnTo>
                    <a:pt x="735533" y="796874"/>
                  </a:lnTo>
                  <a:lnTo>
                    <a:pt x="808634" y="796874"/>
                  </a:lnTo>
                  <a:lnTo>
                    <a:pt x="812241" y="796874"/>
                  </a:lnTo>
                  <a:lnTo>
                    <a:pt x="1620862" y="796874"/>
                  </a:lnTo>
                  <a:lnTo>
                    <a:pt x="1620862" y="735533"/>
                  </a:lnTo>
                  <a:close/>
                </a:path>
              </a:pathLst>
            </a:custGeom>
            <a:solidFill>
              <a:srgbClr val="164C62"/>
            </a:solidFill>
          </p:spPr>
          <p:txBody>
            <a:bodyPr wrap="square" lIns="0" tIns="0" rIns="0" bIns="0" rtlCol="0"/>
            <a:lstStyle/>
            <a:p>
              <a:endParaRPr/>
            </a:p>
          </p:txBody>
        </p:sp>
        <p:sp>
          <p:nvSpPr>
            <p:cNvPr id="9" name="object 9"/>
            <p:cNvSpPr>
              <a:spLocks noGrp="1" noRot="1" noMove="1" noResize="1" noEditPoints="1" noAdjustHandles="1" noChangeArrowheads="1" noChangeShapeType="1"/>
            </p:cNvSpPr>
            <p:nvPr/>
          </p:nvSpPr>
          <p:spPr>
            <a:xfrm>
              <a:off x="9794989" y="1609127"/>
              <a:ext cx="1624965" cy="796925"/>
            </a:xfrm>
            <a:custGeom>
              <a:avLst/>
              <a:gdLst/>
              <a:ahLst/>
              <a:cxnLst/>
              <a:rect l="l" t="t" r="r" b="b"/>
              <a:pathLst>
                <a:path w="1624965" h="796925">
                  <a:moveTo>
                    <a:pt x="812241" y="0"/>
                  </a:moveTo>
                  <a:lnTo>
                    <a:pt x="0" y="0"/>
                  </a:lnTo>
                  <a:lnTo>
                    <a:pt x="0" y="61341"/>
                  </a:lnTo>
                  <a:lnTo>
                    <a:pt x="1574" y="109702"/>
                  </a:lnTo>
                  <a:lnTo>
                    <a:pt x="6197" y="157226"/>
                  </a:lnTo>
                  <a:lnTo>
                    <a:pt x="13792" y="203822"/>
                  </a:lnTo>
                  <a:lnTo>
                    <a:pt x="24257" y="249389"/>
                  </a:lnTo>
                  <a:lnTo>
                    <a:pt x="37503" y="293827"/>
                  </a:lnTo>
                  <a:lnTo>
                    <a:pt x="53416" y="337045"/>
                  </a:lnTo>
                  <a:lnTo>
                    <a:pt x="71920" y="378942"/>
                  </a:lnTo>
                  <a:lnTo>
                    <a:pt x="92900" y="419417"/>
                  </a:lnTo>
                  <a:lnTo>
                    <a:pt x="116255" y="458381"/>
                  </a:lnTo>
                  <a:lnTo>
                    <a:pt x="141922" y="495731"/>
                  </a:lnTo>
                  <a:lnTo>
                    <a:pt x="169760" y="531380"/>
                  </a:lnTo>
                  <a:lnTo>
                    <a:pt x="199707" y="565226"/>
                  </a:lnTo>
                  <a:lnTo>
                    <a:pt x="231648" y="597166"/>
                  </a:lnTo>
                  <a:lnTo>
                    <a:pt x="265493" y="627113"/>
                  </a:lnTo>
                  <a:lnTo>
                    <a:pt x="301142" y="654951"/>
                  </a:lnTo>
                  <a:lnTo>
                    <a:pt x="338493" y="680605"/>
                  </a:lnTo>
                  <a:lnTo>
                    <a:pt x="377456" y="703973"/>
                  </a:lnTo>
                  <a:lnTo>
                    <a:pt x="417931" y="724954"/>
                  </a:lnTo>
                  <a:lnTo>
                    <a:pt x="459828" y="743445"/>
                  </a:lnTo>
                  <a:lnTo>
                    <a:pt x="503047" y="759371"/>
                  </a:lnTo>
                  <a:lnTo>
                    <a:pt x="547484" y="772604"/>
                  </a:lnTo>
                  <a:lnTo>
                    <a:pt x="593051" y="783082"/>
                  </a:lnTo>
                  <a:lnTo>
                    <a:pt x="639648" y="790676"/>
                  </a:lnTo>
                  <a:lnTo>
                    <a:pt x="687171" y="795299"/>
                  </a:lnTo>
                  <a:lnTo>
                    <a:pt x="735533" y="796861"/>
                  </a:lnTo>
                  <a:lnTo>
                    <a:pt x="812241" y="796861"/>
                  </a:lnTo>
                  <a:lnTo>
                    <a:pt x="812241" y="0"/>
                  </a:lnTo>
                  <a:close/>
                </a:path>
                <a:path w="1624965" h="796925">
                  <a:moveTo>
                    <a:pt x="1624495" y="0"/>
                  </a:moveTo>
                  <a:lnTo>
                    <a:pt x="812266" y="0"/>
                  </a:lnTo>
                  <a:lnTo>
                    <a:pt x="812266" y="796861"/>
                  </a:lnTo>
                  <a:lnTo>
                    <a:pt x="888961" y="796861"/>
                  </a:lnTo>
                  <a:lnTo>
                    <a:pt x="937323" y="795299"/>
                  </a:lnTo>
                  <a:lnTo>
                    <a:pt x="984846" y="790676"/>
                  </a:lnTo>
                  <a:lnTo>
                    <a:pt x="1031443" y="783082"/>
                  </a:lnTo>
                  <a:lnTo>
                    <a:pt x="1076998" y="772617"/>
                  </a:lnTo>
                  <a:lnTo>
                    <a:pt x="1121448" y="759371"/>
                  </a:lnTo>
                  <a:lnTo>
                    <a:pt x="1164653" y="743458"/>
                  </a:lnTo>
                  <a:lnTo>
                    <a:pt x="1206550" y="724954"/>
                  </a:lnTo>
                  <a:lnTo>
                    <a:pt x="1247038" y="703973"/>
                  </a:lnTo>
                  <a:lnTo>
                    <a:pt x="1286002" y="680605"/>
                  </a:lnTo>
                  <a:lnTo>
                    <a:pt x="1323352" y="654951"/>
                  </a:lnTo>
                  <a:lnTo>
                    <a:pt x="1359001" y="627113"/>
                  </a:lnTo>
                  <a:lnTo>
                    <a:pt x="1392847" y="597166"/>
                  </a:lnTo>
                  <a:lnTo>
                    <a:pt x="1424787" y="565226"/>
                  </a:lnTo>
                  <a:lnTo>
                    <a:pt x="1454734" y="531380"/>
                  </a:lnTo>
                  <a:lnTo>
                    <a:pt x="1482572" y="495731"/>
                  </a:lnTo>
                  <a:lnTo>
                    <a:pt x="1508226" y="458381"/>
                  </a:lnTo>
                  <a:lnTo>
                    <a:pt x="1531594" y="419417"/>
                  </a:lnTo>
                  <a:lnTo>
                    <a:pt x="1552575" y="378942"/>
                  </a:lnTo>
                  <a:lnTo>
                    <a:pt x="1571078" y="337045"/>
                  </a:lnTo>
                  <a:lnTo>
                    <a:pt x="1586992" y="293827"/>
                  </a:lnTo>
                  <a:lnTo>
                    <a:pt x="1600238" y="249389"/>
                  </a:lnTo>
                  <a:lnTo>
                    <a:pt x="1610702" y="203822"/>
                  </a:lnTo>
                  <a:lnTo>
                    <a:pt x="1618297" y="157226"/>
                  </a:lnTo>
                  <a:lnTo>
                    <a:pt x="1622933" y="109702"/>
                  </a:lnTo>
                  <a:lnTo>
                    <a:pt x="1624495" y="61328"/>
                  </a:lnTo>
                  <a:lnTo>
                    <a:pt x="1624495" y="0"/>
                  </a:lnTo>
                  <a:close/>
                </a:path>
              </a:pathLst>
            </a:custGeom>
            <a:solidFill>
              <a:srgbClr val="8FD1DA"/>
            </a:solidFill>
          </p:spPr>
          <p:txBody>
            <a:bodyPr wrap="square" lIns="0" tIns="0" rIns="0" bIns="0" rtlCol="0"/>
            <a:lstStyle/>
            <a:p>
              <a:endParaRPr/>
            </a:p>
          </p:txBody>
        </p:sp>
      </p:grpSp>
      <p:sp>
        <p:nvSpPr>
          <p:cNvPr id="12" name="object 2">
            <a:extLst>
              <a:ext uri="{FF2B5EF4-FFF2-40B4-BE49-F238E27FC236}">
                <a16:creationId xmlns:a16="http://schemas.microsoft.com/office/drawing/2014/main" id="{4FC15234-8014-5327-7B29-3A766E119518}"/>
              </a:ext>
            </a:extLst>
          </p:cNvPr>
          <p:cNvSpPr txBox="1">
            <a:spLocks noGrp="1"/>
          </p:cNvSpPr>
          <p:nvPr>
            <p:ph type="title" idx="4294967295"/>
          </p:nvPr>
        </p:nvSpPr>
        <p:spPr>
          <a:xfrm>
            <a:off x="402499" y="3786117"/>
            <a:ext cx="10665551" cy="505267"/>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marR="0" lvl="0" indent="0" defTabSz="914400" eaLnBrk="1" fontAlgn="auto" latinLnBrk="0" hangingPunct="1">
              <a:lnSpc>
                <a:spcPct val="100000"/>
              </a:lnSpc>
              <a:spcBef>
                <a:spcPts val="100"/>
              </a:spcBef>
              <a:spcAft>
                <a:spcPts val="0"/>
              </a:spcAft>
              <a:buClrTx/>
              <a:buSzTx/>
              <a:buFontTx/>
              <a:buNone/>
              <a:tabLst>
                <a:tab pos="1280795" algn="l"/>
              </a:tabLst>
              <a:defRPr/>
            </a:pPr>
            <a:r>
              <a:rPr kumimoji="0" lang="en-GB" sz="3200" b="1" i="0" u="none" strike="noStrike" kern="0" cap="none" spc="-25" normalizeH="0" baseline="0" noProof="0" dirty="0">
                <a:ln>
                  <a:noFill/>
                </a:ln>
                <a:solidFill>
                  <a:srgbClr val="AE564A"/>
                </a:solidFill>
                <a:effectLst/>
                <a:uLnTx/>
                <a:uFillTx/>
                <a:latin typeface="Arial" panose="020B0604020202020204" pitchFamily="34" charset="0"/>
                <a:ea typeface="+mj-ea"/>
                <a:cs typeface="Arial" panose="020B0604020202020204" pitchFamily="34" charset="0"/>
              </a:rPr>
              <a:t>Download the report:</a:t>
            </a:r>
            <a:endParaRPr kumimoji="0" lang="en-GB" sz="3200" b="1" i="0" u="none" strike="noStrike" kern="0" cap="none" spc="0" normalizeH="0" baseline="0" noProof="0" dirty="0">
              <a:ln>
                <a:noFill/>
              </a:ln>
              <a:solidFill>
                <a:sysClr val="windowText" lastClr="000000"/>
              </a:solidFill>
              <a:effectLst/>
              <a:uLnTx/>
              <a:uFillTx/>
              <a:latin typeface="Arial" panose="020B0604020202020204" pitchFamily="34" charset="0"/>
              <a:ea typeface="+mj-ea"/>
              <a:cs typeface="Arial" panose="020B0604020202020204" pitchFamily="34" charset="0"/>
            </a:endParaRPr>
          </a:p>
        </p:txBody>
      </p:sp>
      <p:pic>
        <p:nvPicPr>
          <p:cNvPr id="10" name="Picture 9" descr="Sheffield City Council logo">
            <a:extLst>
              <a:ext uri="{FF2B5EF4-FFF2-40B4-BE49-F238E27FC236}">
                <a16:creationId xmlns:a16="http://schemas.microsoft.com/office/drawing/2014/main" id="{4501137F-1851-B619-6854-9A8BF887DA58}"/>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10058400" y="5029200"/>
            <a:ext cx="1457068" cy="1143000"/>
          </a:xfrm>
          <a:prstGeom prst="rect">
            <a:avLst/>
          </a:prstGeom>
        </p:spPr>
      </p:pic>
      <p:sp>
        <p:nvSpPr>
          <p:cNvPr id="11" name="Slide Number Placeholder 3">
            <a:extLst>
              <a:ext uri="{FF2B5EF4-FFF2-40B4-BE49-F238E27FC236}">
                <a16:creationId xmlns:a16="http://schemas.microsoft.com/office/drawing/2014/main" id="{5BBBA285-71CE-A51B-D368-ED6BE3FC53DE}"/>
              </a:ext>
            </a:extLst>
          </p:cNvPr>
          <p:cNvSpPr txBox="1">
            <a:spLocks/>
          </p:cNvSpPr>
          <p:nvPr/>
        </p:nvSpPr>
        <p:spPr>
          <a:xfrm>
            <a:off x="5105559" y="6335329"/>
            <a:ext cx="1972792" cy="467311"/>
          </a:xfrm>
          <a:prstGeom prst="rect">
            <a:avLst/>
          </a:prstGeom>
        </p:spPr>
        <p:txBody>
          <a:bodyPr anchor="ctr"/>
          <a:lstStyle>
            <a:defPPr>
              <a:defRPr kern="0"/>
            </a:defPPr>
          </a:lstStyle>
          <a:p>
            <a:pPr algn="ctr"/>
            <a:fld id="{2A0812B6-403B-45A1-A6BA-2C7DBDC407B1}" type="slidenum">
              <a:rPr lang="en-GB" sz="1400" smtClean="0"/>
              <a:pPr algn="ctr"/>
              <a:t>20</a:t>
            </a:fld>
            <a:endParaRPr lang="en-GB" sz="1400"/>
          </a:p>
        </p:txBody>
      </p:sp>
      <p:sp>
        <p:nvSpPr>
          <p:cNvPr id="14" name="TextBox 13">
            <a:extLst>
              <a:ext uri="{FF2B5EF4-FFF2-40B4-BE49-F238E27FC236}">
                <a16:creationId xmlns:a16="http://schemas.microsoft.com/office/drawing/2014/main" id="{9C7C4C7D-2B9C-6C45-8F51-A8A508F16CD1}"/>
              </a:ext>
            </a:extLst>
          </p:cNvPr>
          <p:cNvSpPr txBox="1"/>
          <p:nvPr/>
        </p:nvSpPr>
        <p:spPr>
          <a:xfrm>
            <a:off x="314325" y="4291384"/>
            <a:ext cx="8229600" cy="707886"/>
          </a:xfrm>
          <a:prstGeom prst="rect">
            <a:avLst/>
          </a:prstGeom>
          <a:noFill/>
        </p:spPr>
        <p:txBody>
          <a:bodyPr wrap="square">
            <a:spAutoFit/>
          </a:bodyPr>
          <a:lstStyle/>
          <a:p>
            <a:r>
              <a:rPr lang="en-GB" sz="2000" dirty="0">
                <a:solidFill>
                  <a:srgbClr val="465C6A"/>
                </a:solidFill>
                <a:hlinkClick r:id="rId4">
                  <a:extLst>
                    <a:ext uri="{A12FA001-AC4F-418D-AE19-62706E023703}">
                      <ahyp:hlinkClr xmlns:ahyp="http://schemas.microsoft.com/office/drawing/2018/hyperlinkcolor" val="tx"/>
                    </a:ext>
                  </a:extLst>
                </a:hlinkClick>
              </a:rPr>
              <a:t>Evaluating Sheffield City Council's smoking cessation incentive scheme for priority groups - Sheffield Addictions Research Group</a:t>
            </a:r>
            <a:endParaRPr lang="en-GB" dirty="0">
              <a:solidFill>
                <a:srgbClr val="465C6A"/>
              </a:solidFill>
            </a:endParaRPr>
          </a:p>
        </p:txBody>
      </p:sp>
      <p:sp>
        <p:nvSpPr>
          <p:cNvPr id="15" name="object 2">
            <a:extLst>
              <a:ext uri="{FF2B5EF4-FFF2-40B4-BE49-F238E27FC236}">
                <a16:creationId xmlns:a16="http://schemas.microsoft.com/office/drawing/2014/main" id="{03D22BA2-A482-9681-34E1-C86E7A9D3FE9}"/>
              </a:ext>
            </a:extLst>
          </p:cNvPr>
          <p:cNvSpPr txBox="1">
            <a:spLocks/>
          </p:cNvSpPr>
          <p:nvPr/>
        </p:nvSpPr>
        <p:spPr>
          <a:xfrm>
            <a:off x="402499" y="5122176"/>
            <a:ext cx="10665551" cy="505267"/>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a:latin typeface="+mj-lt"/>
                <a:ea typeface="+mj-ea"/>
                <a:cs typeface="+mj-cs"/>
              </a:defRPr>
            </a:lvl1pPr>
          </a:lstStyle>
          <a:p>
            <a:pPr marL="12700">
              <a:spcBef>
                <a:spcPts val="100"/>
              </a:spcBef>
              <a:tabLst>
                <a:tab pos="1280795" algn="l"/>
              </a:tabLst>
              <a:defRPr/>
            </a:pPr>
            <a:r>
              <a:rPr lang="en-GB" sz="3200" b="1" spc="-25" dirty="0">
                <a:solidFill>
                  <a:srgbClr val="AE564A"/>
                </a:solidFill>
                <a:latin typeface="Arial" panose="020B0604020202020204" pitchFamily="34" charset="0"/>
                <a:cs typeface="Arial" panose="020B0604020202020204" pitchFamily="34" charset="0"/>
              </a:rPr>
              <a:t>Get in touch:</a:t>
            </a:r>
            <a:endParaRPr lang="en-GB" sz="320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10D233A-9A1A-74FE-2A7B-ACA9B466FF09}"/>
              </a:ext>
            </a:extLst>
          </p:cNvPr>
          <p:cNvSpPr txBox="1"/>
          <p:nvPr/>
        </p:nvSpPr>
        <p:spPr>
          <a:xfrm>
            <a:off x="1017579" y="5671449"/>
            <a:ext cx="5074376" cy="861774"/>
          </a:xfrm>
          <a:prstGeom prst="rect">
            <a:avLst/>
          </a:prstGeom>
          <a:noFill/>
        </p:spPr>
        <p:txBody>
          <a:bodyPr wrap="square" rtlCol="0">
            <a:spAutoFit/>
          </a:bodyPr>
          <a:lstStyle/>
          <a:p>
            <a:pPr>
              <a:spcAft>
                <a:spcPts val="1200"/>
              </a:spcAft>
            </a:pPr>
            <a:r>
              <a:rPr lang="en-GB" sz="2000" dirty="0">
                <a:solidFill>
                  <a:srgbClr val="465C6A"/>
                </a:solidFill>
                <a:hlinkClick r:id="rId5">
                  <a:extLst>
                    <a:ext uri="{A12FA001-AC4F-418D-AE19-62706E023703}">
                      <ahyp:hlinkClr xmlns:ahyp="http://schemas.microsoft.com/office/drawing/2018/hyperlinkcolor" val="tx"/>
                    </a:ext>
                  </a:extLst>
                </a:hlinkClick>
              </a:rPr>
              <a:t>ben.arnold@sheffield.gov.uk</a:t>
            </a:r>
            <a:endParaRPr lang="en-GB" sz="2000" dirty="0">
              <a:solidFill>
                <a:srgbClr val="465C6A"/>
              </a:solidFill>
            </a:endParaRPr>
          </a:p>
          <a:p>
            <a:pPr>
              <a:spcAft>
                <a:spcPts val="1200"/>
              </a:spcAft>
            </a:pPr>
            <a:r>
              <a:rPr lang="en-GB" sz="2000" dirty="0">
                <a:solidFill>
                  <a:srgbClr val="465C6A"/>
                </a:solidFill>
                <a:hlinkClick r:id="rId6">
                  <a:extLst>
                    <a:ext uri="{A12FA001-AC4F-418D-AE19-62706E023703}">
                      <ahyp:hlinkClr xmlns:ahyp="http://schemas.microsoft.com/office/drawing/2018/hyperlinkcolor" val="tx"/>
                    </a:ext>
                  </a:extLst>
                </a:hlinkClick>
              </a:rPr>
              <a:t>duncan.gillespie@sheffield.ac.uk</a:t>
            </a:r>
            <a:r>
              <a:rPr lang="en-GB" sz="2000" dirty="0">
                <a:solidFill>
                  <a:srgbClr val="465C6A"/>
                </a:solidFill>
              </a:rPr>
              <a:t> </a:t>
            </a:r>
          </a:p>
        </p:txBody>
      </p:sp>
      <p:pic>
        <p:nvPicPr>
          <p:cNvPr id="18" name="Graphic 17" descr="Email outline">
            <a:extLst>
              <a:ext uri="{FF2B5EF4-FFF2-40B4-BE49-F238E27FC236}">
                <a16:creationId xmlns:a16="http://schemas.microsoft.com/office/drawing/2014/main" id="{68855AB6-F961-2962-FAA5-8098F83EFB6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934" y="5624177"/>
            <a:ext cx="914400" cy="914400"/>
          </a:xfrm>
          <a:prstGeom prst="rect">
            <a:avLst/>
          </a:prstGeom>
        </p:spPr>
      </p:pic>
      <p:pic>
        <p:nvPicPr>
          <p:cNvPr id="17" name="Picture 16">
            <a:extLst>
              <a:ext uri="{FF2B5EF4-FFF2-40B4-BE49-F238E27FC236}">
                <a16:creationId xmlns:a16="http://schemas.microsoft.com/office/drawing/2014/main" id="{8278CFF4-760D-296E-720F-AC7DFAE6ECB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07361" y="3820506"/>
            <a:ext cx="2909570" cy="88366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f7b454b-5578-4b92-ad2d-05626e091018" xsi:nil="true"/>
    <lcf76f155ced4ddcb4097134ff3c332f xmlns="3a4543a0-6766-456e-a2ee-4414459d9a0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924553EA454694B8CD2AA52A00C529E" ma:contentTypeVersion="19" ma:contentTypeDescription="Create a new document." ma:contentTypeScope="" ma:versionID="9a73247520979a37329493271bd6bd99">
  <xsd:schema xmlns:xsd="http://www.w3.org/2001/XMLSchema" xmlns:xs="http://www.w3.org/2001/XMLSchema" xmlns:p="http://schemas.microsoft.com/office/2006/metadata/properties" xmlns:ns2="3a4543a0-6766-456e-a2ee-4414459d9a0a" xmlns:ns3="af7b454b-5578-4b92-ad2d-05626e091018" targetNamespace="http://schemas.microsoft.com/office/2006/metadata/properties" ma:root="true" ma:fieldsID="b171e7d4135380a71933e1557f0faca3" ns2:_="" ns3:_="">
    <xsd:import namespace="3a4543a0-6766-456e-a2ee-4414459d9a0a"/>
    <xsd:import namespace="af7b454b-5578-4b92-ad2d-05626e0910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4543a0-6766-456e-a2ee-4414459d9a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d2e6d8-cbd0-4db0-ba36-afbb08a2ca2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f7b454b-5578-4b92-ad2d-05626e09101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c5b07f2-ba60-4e2c-beaf-204d65fe82c0}" ma:internalName="TaxCatchAll" ma:showField="CatchAllData" ma:web="af7b454b-5578-4b92-ad2d-05626e0910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A76256-814D-4F7F-AFDC-7BF84B8E63A9}">
  <ds:schemaRefs>
    <ds:schemaRef ds:uri="http://purl.org/dc/terms/"/>
    <ds:schemaRef ds:uri="http://schemas.microsoft.com/office/2006/documentManagement/types"/>
    <ds:schemaRef ds:uri="4597fbe5-fe4b-4540-8028-d199b1e61186"/>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76d177b8-d626-474a-b49b-3956c9d09bea"/>
    <ds:schemaRef ds:uri="http://www.w3.org/XML/1998/namespace"/>
    <ds:schemaRef ds:uri="http://purl.org/dc/dcmitype/"/>
  </ds:schemaRefs>
</ds:datastoreItem>
</file>

<file path=customXml/itemProps2.xml><?xml version="1.0" encoding="utf-8"?>
<ds:datastoreItem xmlns:ds="http://schemas.openxmlformats.org/officeDocument/2006/customXml" ds:itemID="{1FF99071-3DAA-489F-9C08-79C0315FA6CE}"/>
</file>

<file path=customXml/itemProps3.xml><?xml version="1.0" encoding="utf-8"?>
<ds:datastoreItem xmlns:ds="http://schemas.openxmlformats.org/officeDocument/2006/customXml" ds:itemID="{B9A09785-1C74-4096-A71F-CB5E6D497F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598</TotalTime>
  <Words>1974</Words>
  <Application>Microsoft Office PowerPoint</Application>
  <PresentationFormat>Widescreen</PresentationFormat>
  <Paragraphs>222</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Arial</vt:lpstr>
      <vt:lpstr>Calibri</vt:lpstr>
      <vt:lpstr>Office Theme</vt:lpstr>
      <vt:lpstr>Smoking cessation incentives</vt:lpstr>
      <vt:lpstr>Background</vt:lpstr>
      <vt:lpstr>Background</vt:lpstr>
      <vt:lpstr>Background</vt:lpstr>
      <vt:lpstr>PowerPoint Presentation</vt:lpstr>
      <vt:lpstr>Background</vt:lpstr>
      <vt:lpstr>Background</vt:lpstr>
      <vt:lpstr>Evaluation</vt:lpstr>
      <vt:lpstr>Qualitative Insights</vt:lpstr>
      <vt:lpstr>Qualitative Insights</vt:lpstr>
      <vt:lpstr>Qualitative Insights</vt:lpstr>
      <vt:lpstr>Qualitative Insights</vt:lpstr>
      <vt:lpstr>Qualitative Insights</vt:lpstr>
      <vt:lpstr>Quantitative Insights</vt:lpstr>
      <vt:lpstr>Quantitative Insights</vt:lpstr>
      <vt:lpstr>Quantitative Insights</vt:lpstr>
      <vt:lpstr>Quantitative Insights</vt:lpstr>
      <vt:lpstr>Conclusions</vt:lpstr>
      <vt:lpstr>Conclusions</vt:lpstr>
      <vt:lpstr>Download the report: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to go in here</dc:title>
  <dc:creator>Amanda Murray</dc:creator>
  <cp:lastModifiedBy>Noah Traill</cp:lastModifiedBy>
  <cp:revision>3</cp:revision>
  <dcterms:created xsi:type="dcterms:W3CDTF">2024-06-19T13:13:19Z</dcterms:created>
  <dcterms:modified xsi:type="dcterms:W3CDTF">2026-09-25T08:22:12Z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2024-06-19T00:00:00Z</vt:filetime>
  </property>
  <property fmtid="{D5CDD505-2E9C-101B-9397-08002B2CF9AE}" pid="3" name="Creator">
    <vt:lpwstr>Adobe InDesign 19.4 (Macintosh)</vt:lpwstr>
  </property>
  <property fmtid="{D5CDD505-2E9C-101B-9397-08002B2CF9AE}" pid="4" name="LastSaved">
    <vt:filetime>2024-06-19T00:00:00Z</vt:filetime>
  </property>
  <property fmtid="{D5CDD505-2E9C-101B-9397-08002B2CF9AE}" pid="5" name="Producer">
    <vt:lpwstr>Adobe PDF Library 17.0</vt:lpwstr>
  </property>
  <property fmtid="{D5CDD505-2E9C-101B-9397-08002B2CF9AE}" pid="6" name="MSIP_Label_c8588358-c3f1-4695-a290-e2f70d15689d_Enabled">
    <vt:lpwstr>true</vt:lpwstr>
  </property>
  <property fmtid="{D5CDD505-2E9C-101B-9397-08002B2CF9AE}" pid="7" name="MSIP_Label_c8588358-c3f1-4695-a290-e2f70d15689d_SetDate">
    <vt:lpwstr>2024-06-19T13:13:42Z</vt:lpwstr>
  </property>
  <property fmtid="{D5CDD505-2E9C-101B-9397-08002B2CF9AE}" pid="8" name="MSIP_Label_c8588358-c3f1-4695-a290-e2f70d15689d_Method">
    <vt:lpwstr>Privileged</vt:lpwstr>
  </property>
  <property fmtid="{D5CDD505-2E9C-101B-9397-08002B2CF9AE}" pid="9" name="MSIP_Label_c8588358-c3f1-4695-a290-e2f70d15689d_Name">
    <vt:lpwstr>Official – General</vt:lpwstr>
  </property>
  <property fmtid="{D5CDD505-2E9C-101B-9397-08002B2CF9AE}" pid="10" name="MSIP_Label_c8588358-c3f1-4695-a290-e2f70d15689d_SiteId">
    <vt:lpwstr>a1ba59b9-7204-48d8-a360-7770245ad4a9</vt:lpwstr>
  </property>
  <property fmtid="{D5CDD505-2E9C-101B-9397-08002B2CF9AE}" pid="11" name="MSIP_Label_c8588358-c3f1-4695-a290-e2f70d15689d_ActionId">
    <vt:lpwstr>1082bd69-98ff-430d-8179-51464b7e9309</vt:lpwstr>
  </property>
  <property fmtid="{D5CDD505-2E9C-101B-9397-08002B2CF9AE}" pid="12" name="MSIP_Label_c8588358-c3f1-4695-a290-e2f70d15689d_ContentBits">
    <vt:lpwstr>0</vt:lpwstr>
  </property>
  <property fmtid="{D5CDD505-2E9C-101B-9397-08002B2CF9AE}" pid="13" name="ContentTypeId">
    <vt:lpwstr>0x0101008924553EA454694B8CD2AA52A00C529E</vt:lpwstr>
  </property>
  <property fmtid="{D5CDD505-2E9C-101B-9397-08002B2CF9AE}" pid="14" name="MediaServiceImageTags">
    <vt:lpwstr/>
  </property>
</Properties>
</file>