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sldIdLst>
    <p:sldId id="256" r:id="rId5"/>
    <p:sldId id="263" r:id="rId6"/>
    <p:sldId id="412" r:id="rId7"/>
    <p:sldId id="264" r:id="rId8"/>
    <p:sldId id="271" r:id="rId9"/>
    <p:sldId id="257" r:id="rId10"/>
    <p:sldId id="272" r:id="rId11"/>
    <p:sldId id="273" r:id="rId12"/>
    <p:sldId id="410" r:id="rId13"/>
    <p:sldId id="409" r:id="rId14"/>
    <p:sldId id="293" r:id="rId15"/>
    <p:sldId id="274" r:id="rId16"/>
    <p:sldId id="411" r:id="rId17"/>
    <p:sldId id="41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1"/>
    <p:restoredTop sz="68707"/>
  </p:normalViewPr>
  <p:slideViewPr>
    <p:cSldViewPr snapToGrid="0" snapToObjects="1">
      <p:cViewPr varScale="1">
        <p:scale>
          <a:sx n="52" d="100"/>
          <a:sy n="52" d="100"/>
        </p:scale>
        <p:origin x="989" y="29"/>
      </p:cViewPr>
      <p:guideLst/>
    </p:cSldViewPr>
  </p:slideViewPr>
  <p:notesTextViewPr>
    <p:cViewPr>
      <p:scale>
        <a:sx n="1" d="1"/>
        <a:sy n="1" d="1"/>
      </p:scale>
      <p:origin x="0" y="0"/>
    </p:cViewPr>
  </p:notesTextViewPr>
  <p:notesViewPr>
    <p:cSldViewPr snapToGrid="0" snapToObjects="1">
      <p:cViewPr varScale="1">
        <p:scale>
          <a:sx n="96" d="100"/>
          <a:sy n="96" d="100"/>
        </p:scale>
        <p:origin x="248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Murgatroyd" userId="3e34fdfa-ac50-4786-9f6d-6e61b1097c2e" providerId="ADAL" clId="{41557755-DCE0-4F2C-BC89-C15C3FF3ECC6}"/>
    <pc:docChg chg="modSld">
      <pc:chgData name="Amy Murgatroyd" userId="3e34fdfa-ac50-4786-9f6d-6e61b1097c2e" providerId="ADAL" clId="{41557755-DCE0-4F2C-BC89-C15C3FF3ECC6}" dt="2022-09-21T15:43:57.325" v="7" actId="20577"/>
      <pc:docMkLst>
        <pc:docMk/>
      </pc:docMkLst>
      <pc:sldChg chg="modNotesTx">
        <pc:chgData name="Amy Murgatroyd" userId="3e34fdfa-ac50-4786-9f6d-6e61b1097c2e" providerId="ADAL" clId="{41557755-DCE0-4F2C-BC89-C15C3FF3ECC6}" dt="2022-09-21T15:43:30.758" v="0" actId="20577"/>
        <pc:sldMkLst>
          <pc:docMk/>
          <pc:sldMk cId="543616792" sldId="256"/>
        </pc:sldMkLst>
      </pc:sldChg>
      <pc:sldChg chg="modNotesTx">
        <pc:chgData name="Amy Murgatroyd" userId="3e34fdfa-ac50-4786-9f6d-6e61b1097c2e" providerId="ADAL" clId="{41557755-DCE0-4F2C-BC89-C15C3FF3ECC6}" dt="2022-09-21T15:43:35.056" v="2" actId="20577"/>
        <pc:sldMkLst>
          <pc:docMk/>
          <pc:sldMk cId="3896867752" sldId="263"/>
        </pc:sldMkLst>
      </pc:sldChg>
      <pc:sldChg chg="modNotesTx">
        <pc:chgData name="Amy Murgatroyd" userId="3e34fdfa-ac50-4786-9f6d-6e61b1097c2e" providerId="ADAL" clId="{41557755-DCE0-4F2C-BC89-C15C3FF3ECC6}" dt="2022-09-21T15:43:38.852" v="3" actId="20577"/>
        <pc:sldMkLst>
          <pc:docMk/>
          <pc:sldMk cId="3148774288" sldId="264"/>
        </pc:sldMkLst>
      </pc:sldChg>
      <pc:sldChg chg="modNotesTx">
        <pc:chgData name="Amy Murgatroyd" userId="3e34fdfa-ac50-4786-9f6d-6e61b1097c2e" providerId="ADAL" clId="{41557755-DCE0-4F2C-BC89-C15C3FF3ECC6}" dt="2022-09-21T15:43:54.782" v="6" actId="20577"/>
        <pc:sldMkLst>
          <pc:docMk/>
          <pc:sldMk cId="3305830063" sldId="274"/>
        </pc:sldMkLst>
      </pc:sldChg>
      <pc:sldChg chg="modNotesTx">
        <pc:chgData name="Amy Murgatroyd" userId="3e34fdfa-ac50-4786-9f6d-6e61b1097c2e" providerId="ADAL" clId="{41557755-DCE0-4F2C-BC89-C15C3FF3ECC6}" dt="2022-09-21T15:43:52.212" v="5" actId="20577"/>
        <pc:sldMkLst>
          <pc:docMk/>
          <pc:sldMk cId="4205325503" sldId="293"/>
        </pc:sldMkLst>
      </pc:sldChg>
      <pc:sldChg chg="modNotesTx">
        <pc:chgData name="Amy Murgatroyd" userId="3e34fdfa-ac50-4786-9f6d-6e61b1097c2e" providerId="ADAL" clId="{41557755-DCE0-4F2C-BC89-C15C3FF3ECC6}" dt="2022-09-21T15:43:45.749" v="4" actId="20577"/>
        <pc:sldMkLst>
          <pc:docMk/>
          <pc:sldMk cId="1133688982" sldId="409"/>
        </pc:sldMkLst>
      </pc:sldChg>
      <pc:sldChg chg="modNotesTx">
        <pc:chgData name="Amy Murgatroyd" userId="3e34fdfa-ac50-4786-9f6d-6e61b1097c2e" providerId="ADAL" clId="{41557755-DCE0-4F2C-BC89-C15C3FF3ECC6}" dt="2022-09-21T15:43:57.325" v="7" actId="20577"/>
        <pc:sldMkLst>
          <pc:docMk/>
          <pc:sldMk cId="1808303848" sldId="41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franair\Desktop\GM%20Quareter%204%20Pivote%20V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franair\Desktop\GM%20Quareter%204%20Pivote%20V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franair\Desktop\GM%20Quareter%204%20Pivote%20V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franair\Desktop\GM%20Quareter%204%20Pivote%20V3.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LSSS</a:t>
            </a:r>
            <a:r>
              <a:rPr lang="en-US" sz="1800" b="1" baseline="0" dirty="0"/>
              <a:t> Service GM NHS Digital April 2017-March 2018</a:t>
            </a:r>
          </a:p>
          <a:p>
            <a:pPr>
              <a:defRPr sz="1800" b="1"/>
            </a:pPr>
            <a:r>
              <a:rPr lang="en-US" sz="1800" b="1" baseline="0" dirty="0"/>
              <a:t>SaSFPS GM Feb 2018 - Feb 2019</a:t>
            </a:r>
          </a:p>
          <a:p>
            <a:pPr>
              <a:defRPr sz="1800" b="1"/>
            </a:pPr>
            <a:r>
              <a:rPr lang="en-US" sz="1800" b="1" baseline="0" dirty="0"/>
              <a:t>Outcome of Women who set a quit date</a:t>
            </a:r>
            <a:endParaRPr lang="en-US"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'NHS D LSSS + SATOD (2)'!$M$37</c:f>
              <c:strCache>
                <c:ptCount val="1"/>
                <c:pt idx="0">
                  <c:v>GM Scheme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'NHS D LSSS + SATOD (2)'!$L$38:$L$40</c:f>
              <c:strCache>
                <c:ptCount val="3"/>
                <c:pt idx="0">
                  <c:v>Not Quit</c:v>
                </c:pt>
                <c:pt idx="1">
                  <c:v>LTFU</c:v>
                </c:pt>
                <c:pt idx="2">
                  <c:v>CO Validated Quit</c:v>
                </c:pt>
              </c:strCache>
            </c:strRef>
          </c:cat>
          <c:val>
            <c:numRef>
              <c:f>'NHS D LSSS + SATOD (2)'!$M$38:$M$40</c:f>
              <c:numCache>
                <c:formatCode>0%</c:formatCode>
                <c:ptCount val="3"/>
                <c:pt idx="0">
                  <c:v>0.28999999999999998</c:v>
                </c:pt>
                <c:pt idx="1">
                  <c:v>7.0000000000000007E-2</c:v>
                </c:pt>
                <c:pt idx="2">
                  <c:v>0.56999999999999995</c:v>
                </c:pt>
              </c:numCache>
            </c:numRef>
          </c:val>
          <c:extLst>
            <c:ext xmlns:c16="http://schemas.microsoft.com/office/drawing/2014/chart" uri="{C3380CC4-5D6E-409C-BE32-E72D297353CC}">
              <c16:uniqueId val="{00000000-2086-654A-8E20-D94EF8062D26}"/>
            </c:ext>
          </c:extLst>
        </c:ser>
        <c:ser>
          <c:idx val="1"/>
          <c:order val="1"/>
          <c:tx>
            <c:strRef>
              <c:f>'NHS D LSSS + SATOD (2)'!$N$37</c:f>
              <c:strCache>
                <c:ptCount val="1"/>
                <c:pt idx="0">
                  <c:v>NHS Digital</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'NHS D LSSS + SATOD (2)'!$L$38:$L$40</c:f>
              <c:strCache>
                <c:ptCount val="3"/>
                <c:pt idx="0">
                  <c:v>Not Quit</c:v>
                </c:pt>
                <c:pt idx="1">
                  <c:v>LTFU</c:v>
                </c:pt>
                <c:pt idx="2">
                  <c:v>CO Validated Quit</c:v>
                </c:pt>
              </c:strCache>
            </c:strRef>
          </c:cat>
          <c:val>
            <c:numRef>
              <c:f>'NHS D LSSS + SATOD (2)'!$N$38:$N$40</c:f>
              <c:numCache>
                <c:formatCode>0%</c:formatCode>
                <c:ptCount val="3"/>
                <c:pt idx="0">
                  <c:v>0.32</c:v>
                </c:pt>
                <c:pt idx="1">
                  <c:v>0.26</c:v>
                </c:pt>
                <c:pt idx="2">
                  <c:v>0.24</c:v>
                </c:pt>
              </c:numCache>
            </c:numRef>
          </c:val>
          <c:extLst>
            <c:ext xmlns:c16="http://schemas.microsoft.com/office/drawing/2014/chart" uri="{C3380CC4-5D6E-409C-BE32-E72D297353CC}">
              <c16:uniqueId val="{00000001-2086-654A-8E20-D94EF8062D26}"/>
            </c:ext>
          </c:extLst>
        </c:ser>
        <c:dLbls>
          <c:dLblPos val="ctr"/>
          <c:showLegendKey val="0"/>
          <c:showVal val="1"/>
          <c:showCatName val="0"/>
          <c:showSerName val="0"/>
          <c:showPercent val="0"/>
          <c:showBubbleSize val="0"/>
        </c:dLbls>
        <c:gapWidth val="150"/>
        <c:axId val="909854912"/>
        <c:axId val="852969360"/>
      </c:barChart>
      <c:catAx>
        <c:axId val="909854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852969360"/>
        <c:crosses val="autoZero"/>
        <c:auto val="1"/>
        <c:lblAlgn val="ctr"/>
        <c:lblOffset val="100"/>
        <c:noMultiLvlLbl val="0"/>
      </c:catAx>
      <c:valAx>
        <c:axId val="852969360"/>
        <c:scaling>
          <c:orientation val="minMax"/>
        </c:scaling>
        <c:delete val="1"/>
        <c:axPos val="b"/>
        <c:numFmt formatCode="0%" sourceLinked="1"/>
        <c:majorTickMark val="none"/>
        <c:minorTickMark val="none"/>
        <c:tickLblPos val="nextTo"/>
        <c:crossAx val="909854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[GM Quareter 4 Pivote V3.xlsx]4WQ by Area (%)!PivotTable3</c:name>
    <c:fmtId val="16"/>
  </c:pivotSource>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4WQ by %</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2"/>
        <c:spPr>
          <a:solidFill>
            <a:srgbClr val="FF000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rgbClr val="92D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lumMod val="7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5"/>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6"/>
        <c:spPr>
          <a:solidFill>
            <a:srgbClr val="FFC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7"/>
        <c:spPr>
          <a:solidFill>
            <a:srgbClr val="FF40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8"/>
        <c:spPr>
          <a:solidFill>
            <a:srgbClr val="00B0F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lumMod val="75000"/>
            </a:schemeClr>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0"/>
        <c:spPr>
          <a:solidFill>
            <a:srgbClr val="92D05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spPr>
          <a:solidFill>
            <a:srgbClr val="FFFF0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2"/>
        <c:spPr>
          <a:solidFill>
            <a:srgbClr val="92D05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3"/>
        <c:spPr>
          <a:solidFill>
            <a:srgbClr val="92D05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4"/>
        <c:spPr>
          <a:solidFill>
            <a:srgbClr val="FF40FF"/>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5"/>
        <c:spPr>
          <a:solidFill>
            <a:srgbClr val="92D05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6"/>
        <c:spPr>
          <a:solidFill>
            <a:srgbClr val="FFC00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7"/>
        <c:spPr>
          <a:solidFill>
            <a:srgbClr val="92D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8"/>
        <c:spPr>
          <a:solidFill>
            <a:srgbClr val="92D05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9"/>
        <c:spPr>
          <a:solidFill>
            <a:srgbClr val="92D05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0"/>
        <c:spPr>
          <a:solidFill>
            <a:srgbClr val="92D05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1"/>
        <c:spPr>
          <a:solidFill>
            <a:srgbClr val="92D05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2"/>
        <c:spPr>
          <a:solidFill>
            <a:schemeClr val="accent1">
              <a:lumMod val="7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lumMod val="75000"/>
            </a:schemeClr>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4"/>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rgbClr val="FFFF0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6"/>
        <c:spPr>
          <a:solidFill>
            <a:srgbClr val="FFC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7"/>
        <c:spPr>
          <a:solidFill>
            <a:srgbClr val="FFC00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8"/>
        <c:spPr>
          <a:solidFill>
            <a:srgbClr val="FF40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9"/>
        <c:spPr>
          <a:solidFill>
            <a:srgbClr val="FF40FF"/>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0"/>
        <c:spPr>
          <a:solidFill>
            <a:srgbClr val="00B0F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1"/>
        <c:spPr>
          <a:solidFill>
            <a:srgbClr val="92D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2"/>
        <c:spPr>
          <a:solidFill>
            <a:srgbClr val="92D05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3"/>
        <c:spPr>
          <a:solidFill>
            <a:srgbClr val="92D05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4"/>
        <c:spPr>
          <a:solidFill>
            <a:srgbClr val="92D05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5"/>
        <c:spPr>
          <a:solidFill>
            <a:srgbClr val="92D05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6"/>
        <c:spPr>
          <a:solidFill>
            <a:schemeClr val="accent1">
              <a:lumMod val="7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lumMod val="75000"/>
            </a:schemeClr>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8"/>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9"/>
        <c:spPr>
          <a:solidFill>
            <a:srgbClr val="FFFF0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0"/>
        <c:spPr>
          <a:solidFill>
            <a:srgbClr val="FFC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1"/>
        <c:spPr>
          <a:solidFill>
            <a:srgbClr val="FFC00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2"/>
        <c:spPr>
          <a:solidFill>
            <a:srgbClr val="FF40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3"/>
        <c:spPr>
          <a:solidFill>
            <a:srgbClr val="FF40FF"/>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4"/>
        <c:spPr>
          <a:solidFill>
            <a:srgbClr val="00B0F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5"/>
        <c:spPr>
          <a:solidFill>
            <a:srgbClr val="FFC000"/>
          </a:solidFill>
          <a:ln>
            <a:noFill/>
          </a:ln>
          <a:effectLst/>
        </c:spPr>
        <c:dLbl>
          <c:idx val="0"/>
          <c:layout>
            <c:manualLayout>
              <c:x val="2.3201856148491878E-2"/>
              <c:y val="-5.8968058968059012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lumMod val="75000"/>
            </a:schemeClr>
          </a:solidFill>
          <a:ln>
            <a:noFill/>
          </a:ln>
          <a:effectLst/>
        </c:spPr>
        <c:dLbl>
          <c:idx val="0"/>
          <c:layout>
            <c:manualLayout>
              <c:x val="3.2629597072337452E-2"/>
              <c:y val="-5.1597051597051594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7"/>
        <c:spPr>
          <a:solidFill>
            <a:srgbClr val="FFC000"/>
          </a:solidFill>
          <a:ln>
            <a:noFill/>
          </a:ln>
          <a:effectLst/>
        </c:spPr>
        <c:dLbl>
          <c:idx val="0"/>
          <c:layout>
            <c:manualLayout>
              <c:x val="2.6295436968290797E-2"/>
              <c:y val="-5.896805896805906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rgbClr val="FFFF00"/>
          </a:solidFill>
          <a:ln>
            <a:noFill/>
          </a:ln>
          <a:effectLst/>
        </c:spPr>
        <c:dLbl>
          <c:idx val="0"/>
          <c:layout>
            <c:manualLayout>
              <c:x val="-2.7842227378190254E-2"/>
              <c:y val="-5.405405405405414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rgbClr val="FFC000"/>
          </a:solidFill>
          <a:ln>
            <a:noFill/>
          </a:ln>
          <a:effectLst/>
        </c:spPr>
        <c:dLbl>
          <c:idx val="0"/>
          <c:layout>
            <c:manualLayout>
              <c:x val="2.3201856148491878E-2"/>
              <c:y val="-5.896805896805906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rgbClr val="FFFF00"/>
          </a:solidFill>
          <a:ln>
            <a:noFill/>
          </a:ln>
          <a:effectLst/>
        </c:spPr>
        <c:dLbl>
          <c:idx val="0"/>
          <c:layout>
            <c:manualLayout>
              <c:x val="2.6295436968290797E-2"/>
              <c:y val="6.1425061425061406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lumMod val="75000"/>
            </a:schemeClr>
          </a:solidFill>
          <a:ln>
            <a:noFill/>
          </a:ln>
          <a:effectLst/>
        </c:spPr>
        <c:dLbl>
          <c:idx val="0"/>
          <c:layout>
            <c:manualLayout>
              <c:x val="-5.2991315515489322E-2"/>
              <c:y val="5.89680589680589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rgbClr val="92D050"/>
          </a:solidFill>
          <a:ln>
            <a:noFill/>
          </a:ln>
          <a:effectLst/>
        </c:spPr>
        <c:dLbl>
          <c:idx val="0"/>
          <c:layout>
            <c:manualLayout>
              <c:x val="2.9389017788089701E-2"/>
              <c:y val="-6.142506142506142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rgbClr val="92D050"/>
          </a:solidFill>
          <a:ln>
            <a:noFill/>
          </a:ln>
          <a:effectLst/>
        </c:spPr>
        <c:dLbl>
          <c:idx val="0"/>
          <c:layout>
            <c:manualLayout>
              <c:x val="-2.909146451705414E-2"/>
              <c:y val="-5.159705159705151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rgbClr val="92D050"/>
          </a:solidFill>
          <a:ln>
            <a:noFill/>
          </a:ln>
          <a:effectLst/>
        </c:spPr>
        <c:dLbl>
          <c:idx val="0"/>
          <c:layout>
            <c:manualLayout>
              <c:x val="2.6295436968290797E-2"/>
              <c:y val="6.3882063882063786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rgbClr val="92D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rgbClr val="92D05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rgbClr val="92D050"/>
          </a:solidFill>
          <a:ln>
            <a:noFill/>
          </a:ln>
          <a:effectLst/>
        </c:spPr>
        <c:dLbl>
          <c:idx val="0"/>
          <c:layout>
            <c:manualLayout>
              <c:x val="-2.909146451705414E-2"/>
              <c:y val="-5.159705159705151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rgbClr val="92D050"/>
          </a:solidFill>
          <a:ln>
            <a:noFill/>
          </a:ln>
          <a:effectLst/>
        </c:spPr>
        <c:dLbl>
          <c:idx val="0"/>
          <c:layout>
            <c:manualLayout>
              <c:x val="2.6295436968290797E-2"/>
              <c:y val="6.3882063882063786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rgbClr val="92D050"/>
          </a:solidFill>
          <a:ln>
            <a:noFill/>
          </a:ln>
          <a:effectLst/>
        </c:spPr>
        <c:dLbl>
          <c:idx val="0"/>
          <c:layout>
            <c:manualLayout>
              <c:x val="2.9389017788089701E-2"/>
              <c:y val="-6.142506142506142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00"/>
        <c:spPr>
          <a:solidFill>
            <a:srgbClr val="92D05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1"/>
        <c:spPr>
          <a:solidFill>
            <a:srgbClr val="92D05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2"/>
        <c:spPr>
          <a:solidFill>
            <a:srgbClr val="92D05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lumMod val="7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lumMod val="75000"/>
            </a:schemeClr>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lumMod val="75000"/>
            </a:schemeClr>
          </a:solidFill>
          <a:ln>
            <a:noFill/>
          </a:ln>
          <a:effectLst/>
        </c:spPr>
        <c:dLbl>
          <c:idx val="0"/>
          <c:layout>
            <c:manualLayout>
              <c:x val="3.2629597072337452E-2"/>
              <c:y val="-5.1597051597051594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lumMod val="75000"/>
            </a:schemeClr>
          </a:solidFill>
          <a:ln>
            <a:noFill/>
          </a:ln>
          <a:effectLst/>
        </c:spPr>
        <c:dLbl>
          <c:idx val="0"/>
          <c:layout>
            <c:manualLayout>
              <c:x val="-5.2991315515489322E-2"/>
              <c:y val="5.89680589680589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08"/>
        <c:spPr>
          <a:solidFill>
            <a:srgbClr val="FFFF0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rgbClr val="FFFF00"/>
          </a:solidFill>
          <a:ln>
            <a:noFill/>
          </a:ln>
          <a:effectLst/>
        </c:spPr>
        <c:dLbl>
          <c:idx val="0"/>
          <c:layout>
            <c:manualLayout>
              <c:x val="2.6295436968290797E-2"/>
              <c:y val="6.1425061425061406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rgbClr val="FFFF00"/>
          </a:solidFill>
          <a:ln>
            <a:noFill/>
          </a:ln>
          <a:effectLst/>
        </c:spPr>
        <c:dLbl>
          <c:idx val="0"/>
          <c:layout>
            <c:manualLayout>
              <c:x val="-2.7842227378190254E-2"/>
              <c:y val="-5.405405405405414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rgbClr val="FFC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2"/>
        <c:spPr>
          <a:solidFill>
            <a:srgbClr val="FFC000"/>
          </a:solidFill>
          <a:ln>
            <a:noFill/>
          </a:ln>
          <a:effectLst/>
        </c:spPr>
        <c:dLbl>
          <c:idx val="0"/>
          <c:layout>
            <c:manualLayout>
              <c:x val="2.3201856148491878E-2"/>
              <c:y val="-5.8968058968059012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3"/>
        <c:spPr>
          <a:solidFill>
            <a:srgbClr val="FFC000"/>
          </a:solidFill>
          <a:ln>
            <a:noFill/>
          </a:ln>
          <a:effectLst/>
        </c:spPr>
        <c:dLbl>
          <c:idx val="0"/>
          <c:layout>
            <c:manualLayout>
              <c:x val="2.3201856148491878E-2"/>
              <c:y val="-5.896805896805906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rgbClr val="FFC00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5"/>
        <c:spPr>
          <a:solidFill>
            <a:srgbClr val="FFC000"/>
          </a:solidFill>
          <a:ln>
            <a:noFill/>
          </a:ln>
          <a:effectLst/>
        </c:spPr>
        <c:dLbl>
          <c:idx val="0"/>
          <c:layout>
            <c:manualLayout>
              <c:x val="2.6295436968290797E-2"/>
              <c:y val="-5.896805896805906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rgbClr val="FF40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rgbClr val="FF40FF"/>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rgbClr val="00B0F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rgbClr val="92D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rgbClr val="92D05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1"/>
        <c:spPr>
          <a:solidFill>
            <a:srgbClr val="92D050"/>
          </a:solidFill>
          <a:ln>
            <a:noFill/>
          </a:ln>
          <a:effectLst/>
        </c:spPr>
        <c:dLbl>
          <c:idx val="0"/>
          <c:layout>
            <c:manualLayout>
              <c:x val="-2.909146451705414E-2"/>
              <c:y val="-5.159705159705151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rgbClr val="92D050"/>
          </a:solidFill>
          <a:ln>
            <a:noFill/>
          </a:ln>
          <a:effectLst/>
        </c:spPr>
        <c:dLbl>
          <c:idx val="0"/>
          <c:layout>
            <c:manualLayout>
              <c:x val="2.6295436968290797E-2"/>
              <c:y val="6.3882063882063786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rgbClr val="92D050"/>
          </a:solidFill>
          <a:ln>
            <a:noFill/>
          </a:ln>
          <a:effectLst/>
        </c:spPr>
        <c:dLbl>
          <c:idx val="0"/>
          <c:layout>
            <c:manualLayout>
              <c:x val="2.9389017788089701E-2"/>
              <c:y val="-6.142506142506142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rgbClr val="92D05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5"/>
        <c:spPr>
          <a:solidFill>
            <a:srgbClr val="92D05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6"/>
        <c:spPr>
          <a:solidFill>
            <a:srgbClr val="92D05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7"/>
        <c:spPr>
          <a:solidFill>
            <a:schemeClr val="accent1">
              <a:lumMod val="75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lumMod val="75000"/>
            </a:schemeClr>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9"/>
        <c:spPr>
          <a:solidFill>
            <a:schemeClr val="accent1">
              <a:lumMod val="75000"/>
            </a:schemeClr>
          </a:solidFill>
          <a:ln>
            <a:noFill/>
          </a:ln>
          <a:effectLst/>
        </c:spPr>
        <c:dLbl>
          <c:idx val="0"/>
          <c:layout>
            <c:manualLayout>
              <c:x val="3.2629597072337452E-2"/>
              <c:y val="-5.1597051597051594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30"/>
        <c:spPr>
          <a:solidFill>
            <a:schemeClr val="accent1">
              <a:lumMod val="75000"/>
            </a:schemeClr>
          </a:solidFill>
          <a:ln>
            <a:noFill/>
          </a:ln>
          <a:effectLst/>
        </c:spPr>
        <c:dLbl>
          <c:idx val="0"/>
          <c:layout>
            <c:manualLayout>
              <c:x val="-5.2991315515489322E-2"/>
              <c:y val="5.89680589680589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31"/>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32"/>
        <c:spPr>
          <a:solidFill>
            <a:srgbClr val="FFFF0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3"/>
        <c:spPr>
          <a:solidFill>
            <a:srgbClr val="FFFF00"/>
          </a:solidFill>
          <a:ln>
            <a:noFill/>
          </a:ln>
          <a:effectLst/>
        </c:spPr>
        <c:dLbl>
          <c:idx val="0"/>
          <c:layout>
            <c:manualLayout>
              <c:x val="2.6295436968290797E-2"/>
              <c:y val="6.1425061425061406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34"/>
        <c:spPr>
          <a:solidFill>
            <a:srgbClr val="FFFF00"/>
          </a:solidFill>
          <a:ln>
            <a:noFill/>
          </a:ln>
          <a:effectLst/>
        </c:spPr>
        <c:dLbl>
          <c:idx val="0"/>
          <c:layout>
            <c:manualLayout>
              <c:x val="-2.7842227378190254E-2"/>
              <c:y val="-5.405405405405414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35"/>
        <c:spPr>
          <a:solidFill>
            <a:srgbClr val="FFC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36"/>
        <c:spPr>
          <a:solidFill>
            <a:srgbClr val="FFC000"/>
          </a:solidFill>
          <a:ln>
            <a:noFill/>
          </a:ln>
          <a:effectLst/>
        </c:spPr>
        <c:dLbl>
          <c:idx val="0"/>
          <c:layout>
            <c:manualLayout>
              <c:x val="2.3201856148491878E-2"/>
              <c:y val="-5.8968058968059012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37"/>
        <c:spPr>
          <a:solidFill>
            <a:srgbClr val="FFC000"/>
          </a:solidFill>
          <a:ln>
            <a:noFill/>
          </a:ln>
          <a:effectLst/>
        </c:spPr>
        <c:dLbl>
          <c:idx val="0"/>
          <c:layout>
            <c:manualLayout>
              <c:x val="2.3201856148491878E-2"/>
              <c:y val="-5.896805896805906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38"/>
        <c:spPr>
          <a:solidFill>
            <a:srgbClr val="FFC00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9"/>
        <c:spPr>
          <a:solidFill>
            <a:srgbClr val="FFC000"/>
          </a:solidFill>
          <a:ln>
            <a:noFill/>
          </a:ln>
          <a:effectLst/>
        </c:spPr>
        <c:dLbl>
          <c:idx val="0"/>
          <c:layout>
            <c:manualLayout>
              <c:x val="2.6295436968290797E-2"/>
              <c:y val="-5.896805896805906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rgbClr val="FF40FF"/>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41"/>
        <c:spPr>
          <a:solidFill>
            <a:srgbClr val="FF40FF"/>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2"/>
        <c:spPr>
          <a:solidFill>
            <a:srgbClr val="00B0F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percentStacked"/>
        <c:varyColors val="0"/>
        <c:ser>
          <c:idx val="0"/>
          <c:order val="0"/>
          <c:tx>
            <c:strRef>
              <c:f>'4WQ by Area (%)'!$B$3:$B$4</c:f>
              <c:strCache>
                <c:ptCount val="1"/>
                <c:pt idx="0">
                  <c:v>Delivered</c:v>
                </c:pt>
              </c:strCache>
            </c:strRef>
          </c:tx>
          <c:spPr>
            <a:solidFill>
              <a:srgbClr val="92D05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1FF-DB4D-8378-EC4944C7263F}"/>
                </c:ext>
              </c:extLst>
            </c:dLbl>
            <c:dLbl>
              <c:idx val="1"/>
              <c:layout>
                <c:manualLayout>
                  <c:x val="-2.909146451705414E-2"/>
                  <c:y val="-5.1597051597051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FF-DB4D-8378-EC4944C7263F}"/>
                </c:ext>
              </c:extLst>
            </c:dLbl>
            <c:dLbl>
              <c:idx val="2"/>
              <c:layout>
                <c:manualLayout>
                  <c:x val="2.6295436968290797E-2"/>
                  <c:y val="6.38820638820637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FF-DB4D-8378-EC4944C7263F}"/>
                </c:ext>
              </c:extLst>
            </c:dLbl>
            <c:dLbl>
              <c:idx val="3"/>
              <c:layout>
                <c:manualLayout>
                  <c:x val="2.9389017788089701E-2"/>
                  <c:y val="-6.1425061425061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FF-DB4D-8378-EC4944C7263F}"/>
                </c:ext>
              </c:extLst>
            </c:dLbl>
            <c:dLbl>
              <c:idx val="4"/>
              <c:delete val="1"/>
              <c:extLst>
                <c:ext xmlns:c15="http://schemas.microsoft.com/office/drawing/2012/chart" uri="{CE6537A1-D6FC-4f65-9D91-7224C49458BB}"/>
                <c:ext xmlns:c16="http://schemas.microsoft.com/office/drawing/2014/chart" uri="{C3380CC4-5D6E-409C-BE32-E72D297353CC}">
                  <c16:uniqueId val="{00000004-D1FF-DB4D-8378-EC4944C7263F}"/>
                </c:ext>
              </c:extLst>
            </c:dLbl>
            <c:dLbl>
              <c:idx val="5"/>
              <c:delete val="1"/>
              <c:extLst>
                <c:ext xmlns:c15="http://schemas.microsoft.com/office/drawing/2012/chart" uri="{CE6537A1-D6FC-4f65-9D91-7224C49458BB}"/>
                <c:ext xmlns:c16="http://schemas.microsoft.com/office/drawing/2014/chart" uri="{C3380CC4-5D6E-409C-BE32-E72D297353CC}">
                  <c16:uniqueId val="{00000005-D1FF-DB4D-8378-EC4944C7263F}"/>
                </c:ext>
              </c:extLst>
            </c:dLbl>
            <c:dLbl>
              <c:idx val="6"/>
              <c:delete val="1"/>
              <c:extLst>
                <c:ext xmlns:c15="http://schemas.microsoft.com/office/drawing/2012/chart" uri="{CE6537A1-D6FC-4f65-9D91-7224C49458BB}"/>
                <c:ext xmlns:c16="http://schemas.microsoft.com/office/drawing/2014/chart" uri="{C3380CC4-5D6E-409C-BE32-E72D297353CC}">
                  <c16:uniqueId val="{00000006-D1FF-DB4D-8378-EC4944C7263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'4WQ by Area (%)'!$A$5:$A$12</c:f>
              <c:strCache>
                <c:ptCount val="7"/>
                <c:pt idx="0">
                  <c:v>Salford</c:v>
                </c:pt>
                <c:pt idx="1">
                  <c:v>Rochdale</c:v>
                </c:pt>
                <c:pt idx="2">
                  <c:v>Oldham</c:v>
                </c:pt>
                <c:pt idx="3">
                  <c:v>Stockport</c:v>
                </c:pt>
                <c:pt idx="4">
                  <c:v>Tameside</c:v>
                </c:pt>
                <c:pt idx="5">
                  <c:v>Bury</c:v>
                </c:pt>
                <c:pt idx="6">
                  <c:v>Bolton</c:v>
                </c:pt>
              </c:strCache>
            </c:strRef>
          </c:cat>
          <c:val>
            <c:numRef>
              <c:f>'4WQ by Area (%)'!$B$5:$B$12</c:f>
              <c:numCache>
                <c:formatCode>0%</c:formatCode>
                <c:ptCount val="7"/>
                <c:pt idx="0">
                  <c:v>0</c:v>
                </c:pt>
                <c:pt idx="1">
                  <c:v>5.2910052910052907E-3</c:v>
                </c:pt>
                <c:pt idx="2">
                  <c:v>2.1276595744680851E-2</c:v>
                </c:pt>
                <c:pt idx="3">
                  <c:v>2.3809523809523808E-2</c:v>
                </c:pt>
                <c:pt idx="4">
                  <c:v>0</c:v>
                </c:pt>
                <c:pt idx="5">
                  <c:v>0</c:v>
                </c:pt>
                <c:pt idx="6">
                  <c:v>0</c:v>
                </c:pt>
              </c:numCache>
            </c:numRef>
          </c:val>
          <c:extLst>
            <c:ext xmlns:c16="http://schemas.microsoft.com/office/drawing/2014/chart" uri="{C3380CC4-5D6E-409C-BE32-E72D297353CC}">
              <c16:uniqueId val="{00000007-D1FF-DB4D-8378-EC4944C7263F}"/>
            </c:ext>
          </c:extLst>
        </c:ser>
        <c:ser>
          <c:idx val="1"/>
          <c:order val="1"/>
          <c:tx>
            <c:strRef>
              <c:f>'4WQ by Area (%)'!$C$3:$C$4</c:f>
              <c:strCache>
                <c:ptCount val="1"/>
                <c:pt idx="0">
                  <c:v>LTF</c:v>
                </c:pt>
              </c:strCache>
            </c:strRef>
          </c:tx>
          <c:spPr>
            <a:solidFill>
              <a:schemeClr val="accent1">
                <a:lumMod val="75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8-D1FF-DB4D-8378-EC4944C7263F}"/>
                </c:ext>
              </c:extLst>
            </c:dLbl>
            <c:dLbl>
              <c:idx val="2"/>
              <c:layout>
                <c:manualLayout>
                  <c:x val="3.2629597072337452E-2"/>
                  <c:y val="-5.1597051597051594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1FF-DB4D-8378-EC4944C7263F}"/>
                </c:ext>
              </c:extLst>
            </c:dLbl>
            <c:dLbl>
              <c:idx val="3"/>
              <c:layout>
                <c:manualLayout>
                  <c:x val="-5.2991315515489322E-2"/>
                  <c:y val="5.89680589680589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1FF-DB4D-8378-EC4944C7263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'4WQ by Area (%)'!$A$5:$A$12</c:f>
              <c:strCache>
                <c:ptCount val="7"/>
                <c:pt idx="0">
                  <c:v>Salford</c:v>
                </c:pt>
                <c:pt idx="1">
                  <c:v>Rochdale</c:v>
                </c:pt>
                <c:pt idx="2">
                  <c:v>Oldham</c:v>
                </c:pt>
                <c:pt idx="3">
                  <c:v>Stockport</c:v>
                </c:pt>
                <c:pt idx="4">
                  <c:v>Tameside</c:v>
                </c:pt>
                <c:pt idx="5">
                  <c:v>Bury</c:v>
                </c:pt>
                <c:pt idx="6">
                  <c:v>Bolton</c:v>
                </c:pt>
              </c:strCache>
            </c:strRef>
          </c:cat>
          <c:val>
            <c:numRef>
              <c:f>'4WQ by Area (%)'!$C$5:$C$12</c:f>
              <c:numCache>
                <c:formatCode>0%</c:formatCode>
                <c:ptCount val="7"/>
                <c:pt idx="0">
                  <c:v>5.1724137931034482E-2</c:v>
                </c:pt>
                <c:pt idx="1">
                  <c:v>0</c:v>
                </c:pt>
                <c:pt idx="2">
                  <c:v>2.1276595744680851E-2</c:v>
                </c:pt>
                <c:pt idx="3">
                  <c:v>2.3809523809523808E-2</c:v>
                </c:pt>
                <c:pt idx="4">
                  <c:v>8.9285714285714288E-2</c:v>
                </c:pt>
                <c:pt idx="5">
                  <c:v>0.37931034482758619</c:v>
                </c:pt>
                <c:pt idx="6">
                  <c:v>0.1</c:v>
                </c:pt>
              </c:numCache>
            </c:numRef>
          </c:val>
          <c:extLst>
            <c:ext xmlns:c16="http://schemas.microsoft.com/office/drawing/2014/chart" uri="{C3380CC4-5D6E-409C-BE32-E72D297353CC}">
              <c16:uniqueId val="{0000000B-D1FF-DB4D-8378-EC4944C7263F}"/>
            </c:ext>
          </c:extLst>
        </c:ser>
        <c:ser>
          <c:idx val="2"/>
          <c:order val="2"/>
          <c:tx>
            <c:strRef>
              <c:f>'4WQ by Area (%)'!$D$3:$D$4</c:f>
              <c:strCache>
                <c:ptCount val="1"/>
                <c:pt idx="0">
                  <c:v>Pregnancy lost</c:v>
                </c:pt>
              </c:strCache>
            </c:strRef>
          </c:tx>
          <c:spPr>
            <a:solidFill>
              <a:srgbClr val="FFFF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D1FF-DB4D-8378-EC4944C7263F}"/>
                </c:ext>
              </c:extLst>
            </c:dLbl>
            <c:dLbl>
              <c:idx val="4"/>
              <c:layout>
                <c:manualLayout>
                  <c:x val="2.6295436968290797E-2"/>
                  <c:y val="6.1425061425061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1FF-DB4D-8378-EC4944C7263F}"/>
                </c:ext>
              </c:extLst>
            </c:dLbl>
            <c:dLbl>
              <c:idx val="6"/>
              <c:layout>
                <c:manualLayout>
                  <c:x val="-2.7842227378190254E-2"/>
                  <c:y val="-5.4054054054054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1FF-DB4D-8378-EC4944C7263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'4WQ by Area (%)'!$A$5:$A$12</c:f>
              <c:strCache>
                <c:ptCount val="7"/>
                <c:pt idx="0">
                  <c:v>Salford</c:v>
                </c:pt>
                <c:pt idx="1">
                  <c:v>Rochdale</c:v>
                </c:pt>
                <c:pt idx="2">
                  <c:v>Oldham</c:v>
                </c:pt>
                <c:pt idx="3">
                  <c:v>Stockport</c:v>
                </c:pt>
                <c:pt idx="4">
                  <c:v>Tameside</c:v>
                </c:pt>
                <c:pt idx="5">
                  <c:v>Bury</c:v>
                </c:pt>
                <c:pt idx="6">
                  <c:v>Bolton</c:v>
                </c:pt>
              </c:strCache>
            </c:strRef>
          </c:cat>
          <c:val>
            <c:numRef>
              <c:f>'4WQ by Area (%)'!$D$5:$D$12</c:f>
              <c:numCache>
                <c:formatCode>0%</c:formatCode>
                <c:ptCount val="7"/>
                <c:pt idx="0">
                  <c:v>0</c:v>
                </c:pt>
                <c:pt idx="1">
                  <c:v>4.7619047619047616E-2</c:v>
                </c:pt>
                <c:pt idx="2">
                  <c:v>5.3191489361702128E-2</c:v>
                </c:pt>
                <c:pt idx="3">
                  <c:v>4.7619047619047616E-2</c:v>
                </c:pt>
                <c:pt idx="4">
                  <c:v>1.7857142857142856E-2</c:v>
                </c:pt>
                <c:pt idx="5">
                  <c:v>3.4482758620689655E-2</c:v>
                </c:pt>
                <c:pt idx="6">
                  <c:v>1.4285714285714285E-2</c:v>
                </c:pt>
              </c:numCache>
            </c:numRef>
          </c:val>
          <c:extLst>
            <c:ext xmlns:c16="http://schemas.microsoft.com/office/drawing/2014/chart" uri="{C3380CC4-5D6E-409C-BE32-E72D297353CC}">
              <c16:uniqueId val="{0000000F-D1FF-DB4D-8378-EC4944C7263F}"/>
            </c:ext>
          </c:extLst>
        </c:ser>
        <c:ser>
          <c:idx val="3"/>
          <c:order val="3"/>
          <c:tx>
            <c:strRef>
              <c:f>'4WQ by Area (%)'!$E$3:$E$4</c:f>
              <c:strCache>
                <c:ptCount val="1"/>
                <c:pt idx="0">
                  <c:v>Relapse- re reg</c:v>
                </c:pt>
              </c:strCache>
            </c:strRef>
          </c:tx>
          <c:spPr>
            <a:solidFill>
              <a:srgbClr val="FFC000"/>
            </a:solidFill>
            <a:ln>
              <a:noFill/>
            </a:ln>
            <a:effectLst/>
          </c:spPr>
          <c:invertIfNegative val="0"/>
          <c:dLbls>
            <c:dLbl>
              <c:idx val="1"/>
              <c:layout>
                <c:manualLayout>
                  <c:x val="2.3201856148491878E-2"/>
                  <c:y val="-5.8968058968059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1FF-DB4D-8378-EC4944C7263F}"/>
                </c:ext>
              </c:extLst>
            </c:dLbl>
            <c:dLbl>
              <c:idx val="2"/>
              <c:layout>
                <c:manualLayout>
                  <c:x val="2.3201856148491878E-2"/>
                  <c:y val="-5.8968058968059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1FF-DB4D-8378-EC4944C7263F}"/>
                </c:ext>
              </c:extLst>
            </c:dLbl>
            <c:dLbl>
              <c:idx val="5"/>
              <c:delete val="1"/>
              <c:extLst>
                <c:ext xmlns:c15="http://schemas.microsoft.com/office/drawing/2012/chart" uri="{CE6537A1-D6FC-4f65-9D91-7224C49458BB}"/>
                <c:ext xmlns:c16="http://schemas.microsoft.com/office/drawing/2014/chart" uri="{C3380CC4-5D6E-409C-BE32-E72D297353CC}">
                  <c16:uniqueId val="{00000012-D1FF-DB4D-8378-EC4944C7263F}"/>
                </c:ext>
              </c:extLst>
            </c:dLbl>
            <c:dLbl>
              <c:idx val="6"/>
              <c:layout>
                <c:manualLayout>
                  <c:x val="2.6295436968290797E-2"/>
                  <c:y val="-5.8968058968059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1FF-DB4D-8378-EC4944C7263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'4WQ by Area (%)'!$A$5:$A$12</c:f>
              <c:strCache>
                <c:ptCount val="7"/>
                <c:pt idx="0">
                  <c:v>Salford</c:v>
                </c:pt>
                <c:pt idx="1">
                  <c:v>Rochdale</c:v>
                </c:pt>
                <c:pt idx="2">
                  <c:v>Oldham</c:v>
                </c:pt>
                <c:pt idx="3">
                  <c:v>Stockport</c:v>
                </c:pt>
                <c:pt idx="4">
                  <c:v>Tameside</c:v>
                </c:pt>
                <c:pt idx="5">
                  <c:v>Bury</c:v>
                </c:pt>
                <c:pt idx="6">
                  <c:v>Bolton</c:v>
                </c:pt>
              </c:strCache>
            </c:strRef>
          </c:cat>
          <c:val>
            <c:numRef>
              <c:f>'4WQ by Area (%)'!$E$5:$E$12</c:f>
              <c:numCache>
                <c:formatCode>0%</c:formatCode>
                <c:ptCount val="7"/>
                <c:pt idx="0">
                  <c:v>0.1206896551724138</c:v>
                </c:pt>
                <c:pt idx="1">
                  <c:v>1.0582010582010581E-2</c:v>
                </c:pt>
                <c:pt idx="2">
                  <c:v>1.0638297872340425E-2</c:v>
                </c:pt>
                <c:pt idx="3">
                  <c:v>4.7619047619047616E-2</c:v>
                </c:pt>
                <c:pt idx="4">
                  <c:v>8.9285714285714288E-2</c:v>
                </c:pt>
                <c:pt idx="5">
                  <c:v>0</c:v>
                </c:pt>
                <c:pt idx="6">
                  <c:v>1.4285714285714285E-2</c:v>
                </c:pt>
              </c:numCache>
            </c:numRef>
          </c:val>
          <c:extLst>
            <c:ext xmlns:c16="http://schemas.microsoft.com/office/drawing/2014/chart" uri="{C3380CC4-5D6E-409C-BE32-E72D297353CC}">
              <c16:uniqueId val="{00000014-D1FF-DB4D-8378-EC4944C7263F}"/>
            </c:ext>
          </c:extLst>
        </c:ser>
        <c:ser>
          <c:idx val="4"/>
          <c:order val="4"/>
          <c:tx>
            <c:strRef>
              <c:f>'4WQ by Area (%)'!$F$3:$F$4</c:f>
              <c:strCache>
                <c:ptCount val="1"/>
                <c:pt idx="0">
                  <c:v>Relapse-exit</c:v>
                </c:pt>
              </c:strCache>
            </c:strRef>
          </c:tx>
          <c:spPr>
            <a:solidFill>
              <a:srgbClr val="FF40FF"/>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15-D1FF-DB4D-8378-EC4944C7263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'4WQ by Area (%)'!$A$5:$A$12</c:f>
              <c:strCache>
                <c:ptCount val="7"/>
                <c:pt idx="0">
                  <c:v>Salford</c:v>
                </c:pt>
                <c:pt idx="1">
                  <c:v>Rochdale</c:v>
                </c:pt>
                <c:pt idx="2">
                  <c:v>Oldham</c:v>
                </c:pt>
                <c:pt idx="3">
                  <c:v>Stockport</c:v>
                </c:pt>
                <c:pt idx="4">
                  <c:v>Tameside</c:v>
                </c:pt>
                <c:pt idx="5">
                  <c:v>Bury</c:v>
                </c:pt>
                <c:pt idx="6">
                  <c:v>Bolton</c:v>
                </c:pt>
              </c:strCache>
            </c:strRef>
          </c:cat>
          <c:val>
            <c:numRef>
              <c:f>'4WQ by Area (%)'!$F$5:$F$12</c:f>
              <c:numCache>
                <c:formatCode>0%</c:formatCode>
                <c:ptCount val="7"/>
                <c:pt idx="0">
                  <c:v>0.17241379310344829</c:v>
                </c:pt>
                <c:pt idx="1">
                  <c:v>0.48677248677248675</c:v>
                </c:pt>
                <c:pt idx="2">
                  <c:v>0.48936170212765956</c:v>
                </c:pt>
                <c:pt idx="3">
                  <c:v>9.5238095238095233E-2</c:v>
                </c:pt>
                <c:pt idx="4">
                  <c:v>0.14285714285714285</c:v>
                </c:pt>
                <c:pt idx="5">
                  <c:v>0</c:v>
                </c:pt>
                <c:pt idx="6">
                  <c:v>2.8571428571428571E-2</c:v>
                </c:pt>
              </c:numCache>
            </c:numRef>
          </c:val>
          <c:extLst>
            <c:ext xmlns:c16="http://schemas.microsoft.com/office/drawing/2014/chart" uri="{C3380CC4-5D6E-409C-BE32-E72D297353CC}">
              <c16:uniqueId val="{00000016-D1FF-DB4D-8378-EC4944C7263F}"/>
            </c:ext>
          </c:extLst>
        </c:ser>
        <c:ser>
          <c:idx val="5"/>
          <c:order val="5"/>
          <c:tx>
            <c:strRef>
              <c:f>'4WQ by Area (%)'!$G$3:$G$4</c:f>
              <c:strCache>
                <c:ptCount val="1"/>
                <c:pt idx="0">
                  <c:v>still quit - continue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'4WQ by Area (%)'!$A$5:$A$12</c:f>
              <c:strCache>
                <c:ptCount val="7"/>
                <c:pt idx="0">
                  <c:v>Salford</c:v>
                </c:pt>
                <c:pt idx="1">
                  <c:v>Rochdale</c:v>
                </c:pt>
                <c:pt idx="2">
                  <c:v>Oldham</c:v>
                </c:pt>
                <c:pt idx="3">
                  <c:v>Stockport</c:v>
                </c:pt>
                <c:pt idx="4">
                  <c:v>Tameside</c:v>
                </c:pt>
                <c:pt idx="5">
                  <c:v>Bury</c:v>
                </c:pt>
                <c:pt idx="6">
                  <c:v>Bolton</c:v>
                </c:pt>
              </c:strCache>
            </c:strRef>
          </c:cat>
          <c:val>
            <c:numRef>
              <c:f>'4WQ by Area (%)'!$G$5:$G$12</c:f>
              <c:numCache>
                <c:formatCode>0%</c:formatCode>
                <c:ptCount val="7"/>
                <c:pt idx="0">
                  <c:v>0.65517241379310343</c:v>
                </c:pt>
                <c:pt idx="1">
                  <c:v>0.44973544973544971</c:v>
                </c:pt>
                <c:pt idx="2">
                  <c:v>0.40425531914893614</c:v>
                </c:pt>
                <c:pt idx="3">
                  <c:v>0.76190476190476186</c:v>
                </c:pt>
                <c:pt idx="4">
                  <c:v>0.6607142857142857</c:v>
                </c:pt>
                <c:pt idx="5">
                  <c:v>0.58620689655172409</c:v>
                </c:pt>
                <c:pt idx="6">
                  <c:v>0.84285714285714286</c:v>
                </c:pt>
              </c:numCache>
            </c:numRef>
          </c:val>
          <c:extLst>
            <c:ext xmlns:c16="http://schemas.microsoft.com/office/drawing/2014/chart" uri="{C3380CC4-5D6E-409C-BE32-E72D297353CC}">
              <c16:uniqueId val="{00000018-D1FF-DB4D-8378-EC4944C7263F}"/>
            </c:ext>
          </c:extLst>
        </c:ser>
        <c:dLbls>
          <c:showLegendKey val="0"/>
          <c:showVal val="1"/>
          <c:showCatName val="0"/>
          <c:showSerName val="0"/>
          <c:showPercent val="0"/>
          <c:showBubbleSize val="0"/>
        </c:dLbls>
        <c:gapWidth val="75"/>
        <c:overlap val="100"/>
        <c:axId val="1146689472"/>
        <c:axId val="1190923568"/>
      </c:barChart>
      <c:catAx>
        <c:axId val="1146689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190923568"/>
        <c:crosses val="autoZero"/>
        <c:auto val="1"/>
        <c:lblAlgn val="ctr"/>
        <c:lblOffset val="100"/>
        <c:noMultiLvlLbl val="0"/>
      </c:catAx>
      <c:valAx>
        <c:axId val="1190923568"/>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6689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Drop</a:t>
            </a:r>
            <a:r>
              <a:rPr lang="en-US" sz="2400" b="1" baseline="0" dirty="0"/>
              <a:t> Out Q1,2,3 &amp; 4</a:t>
            </a:r>
            <a:endParaRPr lang="en-US" sz="2400" b="1" dirty="0"/>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Results!$DT$1</c:f>
              <c:strCache>
                <c:ptCount val="1"/>
                <c:pt idx="0">
                  <c:v>Relapse exit</c:v>
                </c:pt>
              </c:strCache>
            </c:strRef>
          </c:tx>
          <c:spPr>
            <a:solidFill>
              <a:srgbClr val="92D050"/>
            </a:solidFill>
            <a:ln>
              <a:noFill/>
            </a:ln>
            <a:effectLst/>
          </c:spPr>
          <c:invertIfNegative val="0"/>
          <c:cat>
            <c:strRef>
              <c:f>Results!$DS$2:$DS$8</c:f>
              <c:strCache>
                <c:ptCount val="7"/>
                <c:pt idx="0">
                  <c:v>4WQ</c:v>
                </c:pt>
                <c:pt idx="1">
                  <c:v>8wks on the scheme</c:v>
                </c:pt>
                <c:pt idx="2">
                  <c:v>12wks on the scheme</c:v>
                </c:pt>
                <c:pt idx="3">
                  <c:v>16wks on the scheme</c:v>
                </c:pt>
                <c:pt idx="4">
                  <c:v>20 weeks on the scheme</c:v>
                </c:pt>
                <c:pt idx="5">
                  <c:v>24 weeks on the scheme</c:v>
                </c:pt>
                <c:pt idx="6">
                  <c:v>28 weeks on the scheme</c:v>
                </c:pt>
              </c:strCache>
            </c:strRef>
          </c:cat>
          <c:val>
            <c:numRef>
              <c:f>Results!$DT$2:$DT$8</c:f>
              <c:numCache>
                <c:formatCode>General</c:formatCode>
                <c:ptCount val="7"/>
                <c:pt idx="0">
                  <c:v>161</c:v>
                </c:pt>
                <c:pt idx="1">
                  <c:v>12</c:v>
                </c:pt>
                <c:pt idx="2">
                  <c:v>6</c:v>
                </c:pt>
                <c:pt idx="3">
                  <c:v>1</c:v>
                </c:pt>
                <c:pt idx="4">
                  <c:v>2</c:v>
                </c:pt>
                <c:pt idx="5">
                  <c:v>1</c:v>
                </c:pt>
                <c:pt idx="6">
                  <c:v>2</c:v>
                </c:pt>
              </c:numCache>
            </c:numRef>
          </c:val>
          <c:extLst>
            <c:ext xmlns:c16="http://schemas.microsoft.com/office/drawing/2014/chart" uri="{C3380CC4-5D6E-409C-BE32-E72D297353CC}">
              <c16:uniqueId val="{00000000-F83B-5B47-AE2B-FD63DABAFA4F}"/>
            </c:ext>
          </c:extLst>
        </c:ser>
        <c:ser>
          <c:idx val="1"/>
          <c:order val="1"/>
          <c:tx>
            <c:strRef>
              <c:f>Results!$DU$1</c:f>
              <c:strCache>
                <c:ptCount val="1"/>
                <c:pt idx="0">
                  <c:v>LTF</c:v>
                </c:pt>
              </c:strCache>
            </c:strRef>
          </c:tx>
          <c:spPr>
            <a:solidFill>
              <a:srgbClr val="00B0F0"/>
            </a:solidFill>
            <a:ln>
              <a:noFill/>
            </a:ln>
            <a:effectLst/>
          </c:spPr>
          <c:invertIfNegative val="0"/>
          <c:cat>
            <c:strRef>
              <c:f>Results!$DS$2:$DS$8</c:f>
              <c:strCache>
                <c:ptCount val="7"/>
                <c:pt idx="0">
                  <c:v>4WQ</c:v>
                </c:pt>
                <c:pt idx="1">
                  <c:v>8wks on the scheme</c:v>
                </c:pt>
                <c:pt idx="2">
                  <c:v>12wks on the scheme</c:v>
                </c:pt>
                <c:pt idx="3">
                  <c:v>16wks on the scheme</c:v>
                </c:pt>
                <c:pt idx="4">
                  <c:v>20 weeks on the scheme</c:v>
                </c:pt>
                <c:pt idx="5">
                  <c:v>24 weeks on the scheme</c:v>
                </c:pt>
                <c:pt idx="6">
                  <c:v>28 weeks on the scheme</c:v>
                </c:pt>
              </c:strCache>
            </c:strRef>
          </c:cat>
          <c:val>
            <c:numRef>
              <c:f>Results!$DU$2:$DU$8</c:f>
              <c:numCache>
                <c:formatCode>General</c:formatCode>
                <c:ptCount val="7"/>
                <c:pt idx="0">
                  <c:v>40</c:v>
                </c:pt>
                <c:pt idx="1">
                  <c:v>13</c:v>
                </c:pt>
                <c:pt idx="2">
                  <c:v>2</c:v>
                </c:pt>
                <c:pt idx="3">
                  <c:v>3</c:v>
                </c:pt>
                <c:pt idx="4">
                  <c:v>4</c:v>
                </c:pt>
                <c:pt idx="5">
                  <c:v>2</c:v>
                </c:pt>
                <c:pt idx="6">
                  <c:v>0</c:v>
                </c:pt>
              </c:numCache>
            </c:numRef>
          </c:val>
          <c:extLst>
            <c:ext xmlns:c16="http://schemas.microsoft.com/office/drawing/2014/chart" uri="{C3380CC4-5D6E-409C-BE32-E72D297353CC}">
              <c16:uniqueId val="{00000001-F83B-5B47-AE2B-FD63DABAFA4F}"/>
            </c:ext>
          </c:extLst>
        </c:ser>
        <c:ser>
          <c:idx val="2"/>
          <c:order val="2"/>
          <c:tx>
            <c:strRef>
              <c:f>Results!$DV$1</c:f>
              <c:strCache>
                <c:ptCount val="1"/>
                <c:pt idx="0">
                  <c:v>Relapse re reg</c:v>
                </c:pt>
              </c:strCache>
            </c:strRef>
          </c:tx>
          <c:spPr>
            <a:solidFill>
              <a:schemeClr val="accent4"/>
            </a:solidFill>
            <a:ln>
              <a:noFill/>
            </a:ln>
            <a:effectLst/>
          </c:spPr>
          <c:invertIfNegative val="0"/>
          <c:cat>
            <c:strRef>
              <c:f>Results!$DS$2:$DS$8</c:f>
              <c:strCache>
                <c:ptCount val="7"/>
                <c:pt idx="0">
                  <c:v>4WQ</c:v>
                </c:pt>
                <c:pt idx="1">
                  <c:v>8wks on the scheme</c:v>
                </c:pt>
                <c:pt idx="2">
                  <c:v>12wks on the scheme</c:v>
                </c:pt>
                <c:pt idx="3">
                  <c:v>16wks on the scheme</c:v>
                </c:pt>
                <c:pt idx="4">
                  <c:v>20 weeks on the scheme</c:v>
                </c:pt>
                <c:pt idx="5">
                  <c:v>24 weeks on the scheme</c:v>
                </c:pt>
                <c:pt idx="6">
                  <c:v>28 weeks on the scheme</c:v>
                </c:pt>
              </c:strCache>
            </c:strRef>
          </c:cat>
          <c:val>
            <c:numRef>
              <c:f>Results!$DV$2:$DV$8</c:f>
              <c:numCache>
                <c:formatCode>General</c:formatCode>
                <c:ptCount val="7"/>
                <c:pt idx="0">
                  <c:v>18</c:v>
                </c:pt>
                <c:pt idx="1">
                  <c:v>5</c:v>
                </c:pt>
                <c:pt idx="2">
                  <c:v>1</c:v>
                </c:pt>
                <c:pt idx="3">
                  <c:v>1</c:v>
                </c:pt>
                <c:pt idx="4">
                  <c:v>0</c:v>
                </c:pt>
                <c:pt idx="5">
                  <c:v>0</c:v>
                </c:pt>
                <c:pt idx="6">
                  <c:v>0</c:v>
                </c:pt>
              </c:numCache>
            </c:numRef>
          </c:val>
          <c:extLst>
            <c:ext xmlns:c16="http://schemas.microsoft.com/office/drawing/2014/chart" uri="{C3380CC4-5D6E-409C-BE32-E72D297353CC}">
              <c16:uniqueId val="{00000002-F83B-5B47-AE2B-FD63DABAFA4F}"/>
            </c:ext>
          </c:extLst>
        </c:ser>
        <c:ser>
          <c:idx val="3"/>
          <c:order val="3"/>
          <c:tx>
            <c:strRef>
              <c:f>Results!$DW$1</c:f>
              <c:strCache>
                <c:ptCount val="1"/>
                <c:pt idx="0">
                  <c:v>Pregnancy Lost</c:v>
                </c:pt>
              </c:strCache>
            </c:strRef>
          </c:tx>
          <c:spPr>
            <a:solidFill>
              <a:srgbClr val="C00000"/>
            </a:solidFill>
            <a:ln>
              <a:noFill/>
            </a:ln>
            <a:effectLst/>
          </c:spPr>
          <c:invertIfNegative val="0"/>
          <c:cat>
            <c:strRef>
              <c:f>Results!$DS$2:$DS$8</c:f>
              <c:strCache>
                <c:ptCount val="7"/>
                <c:pt idx="0">
                  <c:v>4WQ</c:v>
                </c:pt>
                <c:pt idx="1">
                  <c:v>8wks on the scheme</c:v>
                </c:pt>
                <c:pt idx="2">
                  <c:v>12wks on the scheme</c:v>
                </c:pt>
                <c:pt idx="3">
                  <c:v>16wks on the scheme</c:v>
                </c:pt>
                <c:pt idx="4">
                  <c:v>20 weeks on the scheme</c:v>
                </c:pt>
                <c:pt idx="5">
                  <c:v>24 weeks on the scheme</c:v>
                </c:pt>
                <c:pt idx="6">
                  <c:v>28 weeks on the scheme</c:v>
                </c:pt>
              </c:strCache>
            </c:strRef>
          </c:cat>
          <c:val>
            <c:numRef>
              <c:f>Results!$DW$2:$DW$8</c:f>
              <c:numCache>
                <c:formatCode>General</c:formatCode>
                <c:ptCount val="7"/>
                <c:pt idx="0">
                  <c:v>20</c:v>
                </c:pt>
                <c:pt idx="1">
                  <c:v>2</c:v>
                </c:pt>
                <c:pt idx="2">
                  <c:v>1</c:v>
                </c:pt>
                <c:pt idx="3">
                  <c:v>0</c:v>
                </c:pt>
                <c:pt idx="4">
                  <c:v>0</c:v>
                </c:pt>
                <c:pt idx="5">
                  <c:v>0</c:v>
                </c:pt>
                <c:pt idx="6">
                  <c:v>0</c:v>
                </c:pt>
              </c:numCache>
            </c:numRef>
          </c:val>
          <c:extLst>
            <c:ext xmlns:c16="http://schemas.microsoft.com/office/drawing/2014/chart" uri="{C3380CC4-5D6E-409C-BE32-E72D297353CC}">
              <c16:uniqueId val="{00000003-F83B-5B47-AE2B-FD63DABAFA4F}"/>
            </c:ext>
          </c:extLst>
        </c:ser>
        <c:ser>
          <c:idx val="4"/>
          <c:order val="4"/>
          <c:tx>
            <c:strRef>
              <c:f>Results!$DX$1</c:f>
              <c:strCache>
                <c:ptCount val="1"/>
                <c:pt idx="0">
                  <c:v>Delivered</c:v>
                </c:pt>
              </c:strCache>
            </c:strRef>
          </c:tx>
          <c:spPr>
            <a:solidFill>
              <a:srgbClr val="FF40FF"/>
            </a:solidFill>
            <a:ln>
              <a:noFill/>
            </a:ln>
            <a:effectLst/>
          </c:spPr>
          <c:invertIfNegative val="0"/>
          <c:cat>
            <c:strRef>
              <c:f>Results!$DS$2:$DS$8</c:f>
              <c:strCache>
                <c:ptCount val="7"/>
                <c:pt idx="0">
                  <c:v>4WQ</c:v>
                </c:pt>
                <c:pt idx="1">
                  <c:v>8wks on the scheme</c:v>
                </c:pt>
                <c:pt idx="2">
                  <c:v>12wks on the scheme</c:v>
                </c:pt>
                <c:pt idx="3">
                  <c:v>16wks on the scheme</c:v>
                </c:pt>
                <c:pt idx="4">
                  <c:v>20 weeks on the scheme</c:v>
                </c:pt>
                <c:pt idx="5">
                  <c:v>24 weeks on the scheme</c:v>
                </c:pt>
                <c:pt idx="6">
                  <c:v>28 weeks on the scheme</c:v>
                </c:pt>
              </c:strCache>
            </c:strRef>
          </c:cat>
          <c:val>
            <c:numRef>
              <c:f>Results!$DX$2:$DX$8</c:f>
              <c:numCache>
                <c:formatCode>General</c:formatCode>
                <c:ptCount val="7"/>
                <c:pt idx="0">
                  <c:v>4</c:v>
                </c:pt>
                <c:pt idx="1">
                  <c:v>11</c:v>
                </c:pt>
                <c:pt idx="2">
                  <c:v>10</c:v>
                </c:pt>
                <c:pt idx="3">
                  <c:v>9</c:v>
                </c:pt>
                <c:pt idx="4">
                  <c:v>13</c:v>
                </c:pt>
                <c:pt idx="5">
                  <c:v>14</c:v>
                </c:pt>
                <c:pt idx="6">
                  <c:v>10</c:v>
                </c:pt>
              </c:numCache>
            </c:numRef>
          </c:val>
          <c:extLst>
            <c:ext xmlns:c16="http://schemas.microsoft.com/office/drawing/2014/chart" uri="{C3380CC4-5D6E-409C-BE32-E72D297353CC}">
              <c16:uniqueId val="{00000004-F83B-5B47-AE2B-FD63DABAFA4F}"/>
            </c:ext>
          </c:extLst>
        </c:ser>
        <c:dLbls>
          <c:showLegendKey val="0"/>
          <c:showVal val="0"/>
          <c:showCatName val="0"/>
          <c:showSerName val="0"/>
          <c:showPercent val="0"/>
          <c:showBubbleSize val="0"/>
        </c:dLbls>
        <c:gapWidth val="182"/>
        <c:axId val="767251616"/>
        <c:axId val="784845344"/>
      </c:barChart>
      <c:catAx>
        <c:axId val="767251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84845344"/>
        <c:crosses val="autoZero"/>
        <c:auto val="1"/>
        <c:lblAlgn val="ctr"/>
        <c:lblOffset val="100"/>
        <c:noMultiLvlLbl val="0"/>
      </c:catAx>
      <c:valAx>
        <c:axId val="7848453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7251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[GM Quareter 4 Pivote V3.xlsx]Gestation!PivotTable2</c:name>
    <c:fmtId val="-1"/>
  </c:pivotSource>
  <c:chart>
    <c:title>
      <c:tx>
        <c:rich>
          <a:bodyPr rot="0" spcFirstLastPara="1" vertOverflow="ellipsis" vert="horz" wrap="square" anchor="ctr" anchorCtr="1"/>
          <a:lstStyle/>
          <a:p>
            <a:pPr>
              <a:defRPr sz="2400" b="1" i="0" u="none" strike="noStrike" kern="1200" spc="0" baseline="0">
                <a:solidFill>
                  <a:schemeClr val="tx1">
                    <a:lumMod val="50000"/>
                    <a:lumOff val="50000"/>
                  </a:schemeClr>
                </a:solidFill>
                <a:latin typeface="+mn-lt"/>
                <a:ea typeface="+mn-ea"/>
                <a:cs typeface="+mn-cs"/>
              </a:defRPr>
            </a:pPr>
            <a:r>
              <a:rPr lang="en-US" sz="2400" b="1" dirty="0">
                <a:solidFill>
                  <a:schemeClr val="tx1">
                    <a:lumMod val="50000"/>
                    <a:lumOff val="50000"/>
                  </a:schemeClr>
                </a:solidFill>
              </a:rPr>
              <a:t>Gestation at Joining Q1,2,3 &amp; 4</a:t>
            </a:r>
          </a:p>
        </c:rich>
      </c:tx>
      <c:layout>
        <c:manualLayout>
          <c:xMode val="edge"/>
          <c:yMode val="edge"/>
          <c:x val="0.30905749980152575"/>
          <c:y val="6.5052797047677816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50000"/>
                  <a:lumOff val="50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FFD579"/>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FF85FF"/>
          </a:solidFill>
          <a:ln>
            <a:noFill/>
          </a:ln>
          <a:effectLst/>
        </c:spPr>
      </c:pivotFmt>
      <c:pivotFmt>
        <c:idx val="3"/>
        <c:spPr>
          <a:solidFill>
            <a:srgbClr val="9437FF"/>
          </a:solidFill>
          <a:ln>
            <a:noFill/>
          </a:ln>
          <a:effectLst/>
        </c:spPr>
      </c:pivotFmt>
      <c:pivotFmt>
        <c:idx val="4"/>
        <c:spPr>
          <a:solidFill>
            <a:srgbClr val="FF2600"/>
          </a:solidFill>
          <a:ln>
            <a:noFill/>
          </a:ln>
          <a:effectLst/>
        </c:spPr>
      </c:pivotFmt>
      <c:pivotFmt>
        <c:idx val="5"/>
        <c:spPr>
          <a:solidFill>
            <a:srgbClr val="76D6FF"/>
          </a:solidFill>
          <a:ln>
            <a:noFill/>
          </a:ln>
          <a:effectLst/>
        </c:spPr>
      </c:pivotFmt>
      <c:pivotFmt>
        <c:idx val="6"/>
        <c:spPr>
          <a:solidFill>
            <a:srgbClr val="FFFC00"/>
          </a:solidFill>
          <a:ln>
            <a:noFill/>
          </a:ln>
          <a:effectLst/>
        </c:spPr>
      </c:pivotFmt>
      <c:pivotFmt>
        <c:idx val="7"/>
        <c:spPr>
          <a:solidFill>
            <a:srgbClr val="00FA00"/>
          </a:solidFill>
          <a:ln>
            <a:noFill/>
          </a:ln>
          <a:effectLst/>
        </c:spPr>
      </c:pivotFmt>
      <c:pivotFmt>
        <c:idx val="8"/>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5"/>
        <c:spPr>
          <a:solidFill>
            <a:srgbClr val="FFD579"/>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6"/>
        <c:spPr>
          <a:solidFill>
            <a:srgbClr val="FF85FF"/>
          </a:solidFill>
          <a:ln>
            <a:noFill/>
          </a:ln>
          <a:effectLst/>
        </c:spPr>
      </c:pivotFmt>
      <c:pivotFmt>
        <c:idx val="17"/>
        <c:spPr>
          <a:solidFill>
            <a:srgbClr val="9437FF"/>
          </a:solidFill>
          <a:ln>
            <a:noFill/>
          </a:ln>
          <a:effectLst/>
        </c:spPr>
      </c:pivotFmt>
      <c:pivotFmt>
        <c:idx val="18"/>
        <c:spPr>
          <a:solidFill>
            <a:srgbClr val="FF2600"/>
          </a:solidFill>
          <a:ln>
            <a:noFill/>
          </a:ln>
          <a:effectLst/>
        </c:spPr>
      </c:pivotFmt>
      <c:pivotFmt>
        <c:idx val="19"/>
        <c:spPr>
          <a:solidFill>
            <a:srgbClr val="76D6FF"/>
          </a:solidFill>
          <a:ln>
            <a:noFill/>
          </a:ln>
          <a:effectLst/>
        </c:spPr>
      </c:pivotFmt>
      <c:pivotFmt>
        <c:idx val="20"/>
        <c:spPr>
          <a:solidFill>
            <a:srgbClr val="FFFC00"/>
          </a:solidFill>
          <a:ln>
            <a:noFill/>
          </a:ln>
          <a:effectLst/>
        </c:spPr>
      </c:pivotFmt>
      <c:pivotFmt>
        <c:idx val="21"/>
        <c:spPr>
          <a:solidFill>
            <a:srgbClr val="00FA00"/>
          </a:solidFill>
          <a:ln>
            <a:noFill/>
          </a:ln>
          <a:effectLst/>
        </c:spPr>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3"/>
        <c:spPr>
          <a:solidFill>
            <a:srgbClr val="FFD579"/>
          </a:solidFill>
          <a:ln>
            <a:noFill/>
          </a:ln>
          <a:effectLst/>
        </c:spPr>
      </c:pivotFmt>
      <c:pivotFmt>
        <c:idx val="24"/>
        <c:spPr>
          <a:solidFill>
            <a:srgbClr val="FF85FF"/>
          </a:solidFill>
          <a:ln>
            <a:noFill/>
          </a:ln>
          <a:effectLst/>
        </c:spPr>
      </c:pivotFmt>
      <c:pivotFmt>
        <c:idx val="25"/>
        <c:spPr>
          <a:solidFill>
            <a:srgbClr val="9437FF"/>
          </a:solidFill>
          <a:ln>
            <a:noFill/>
          </a:ln>
          <a:effectLst/>
        </c:spPr>
      </c:pivotFmt>
      <c:pivotFmt>
        <c:idx val="26"/>
        <c:spPr>
          <a:solidFill>
            <a:srgbClr val="FF2600"/>
          </a:solidFill>
          <a:ln>
            <a:noFill/>
          </a:ln>
          <a:effectLst/>
        </c:spPr>
      </c:pivotFmt>
      <c:pivotFmt>
        <c:idx val="27"/>
        <c:spPr>
          <a:solidFill>
            <a:srgbClr val="76D6FF"/>
          </a:solidFill>
          <a:ln>
            <a:noFill/>
          </a:ln>
          <a:effectLst/>
        </c:spPr>
      </c:pivotFmt>
      <c:pivotFmt>
        <c:idx val="28"/>
        <c:spPr>
          <a:solidFill>
            <a:srgbClr val="FFFC00"/>
          </a:solidFill>
          <a:ln>
            <a:noFill/>
          </a:ln>
          <a:effectLst/>
        </c:spPr>
      </c:pivotFmt>
      <c:pivotFmt>
        <c:idx val="29"/>
        <c:spPr>
          <a:solidFill>
            <a:srgbClr val="00FA00"/>
          </a:solidFill>
          <a:ln>
            <a:noFill/>
          </a:ln>
          <a:effectLst/>
        </c:spPr>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pivotFmt>
      <c:pivotFmt>
        <c:idx val="32"/>
        <c:spPr>
          <a:solidFill>
            <a:schemeClr val="accent1"/>
          </a:solidFill>
          <a:ln>
            <a:noFill/>
          </a:ln>
          <a:effectLst/>
        </c:spPr>
        <c:marker>
          <c:symbol val="none"/>
        </c:marker>
      </c:pivotFmt>
      <c:pivotFmt>
        <c:idx val="33"/>
        <c:spPr>
          <a:solidFill>
            <a:srgbClr val="FFFF00"/>
          </a:solidFill>
          <a:ln>
            <a:noFill/>
          </a:ln>
          <a:effectLst/>
        </c:spPr>
        <c:marker>
          <c:symbol val="none"/>
        </c:marker>
      </c:pivotFmt>
      <c:pivotFmt>
        <c:idx val="34"/>
        <c:spPr>
          <a:solidFill>
            <a:srgbClr val="FFC000"/>
          </a:solidFill>
          <a:ln>
            <a:noFill/>
          </a:ln>
          <a:effectLst/>
        </c:spPr>
        <c:marker>
          <c:symbol val="none"/>
        </c:marker>
      </c:pivotFmt>
      <c:pivotFmt>
        <c:idx val="35"/>
        <c:spPr>
          <a:solidFill>
            <a:schemeClr val="accent1"/>
          </a:solidFill>
          <a:ln>
            <a:noFill/>
          </a:ln>
          <a:effectLst/>
        </c:spPr>
        <c:marker>
          <c:symbol val="none"/>
        </c:marker>
      </c:pivotFmt>
      <c:pivotFmt>
        <c:idx val="36"/>
        <c:spPr>
          <a:solidFill>
            <a:schemeClr val="accent1"/>
          </a:solidFill>
          <a:ln>
            <a:noFill/>
          </a:ln>
          <a:effectLst/>
        </c:spPr>
        <c:marker>
          <c:symbol val="none"/>
        </c:marker>
      </c:pivotFmt>
      <c:pivotFmt>
        <c:idx val="37"/>
        <c:spPr>
          <a:solidFill>
            <a:schemeClr val="accent1"/>
          </a:solidFill>
          <a:ln>
            <a:noFill/>
          </a:ln>
          <a:effectLst/>
        </c:spPr>
        <c:marker>
          <c:symbol val="none"/>
        </c:marker>
      </c:pivotFmt>
      <c:pivotFmt>
        <c:idx val="38"/>
        <c:spPr>
          <a:solidFill>
            <a:schemeClr val="accent1"/>
          </a:solidFill>
          <a:ln>
            <a:noFill/>
          </a:ln>
          <a:effectLst/>
        </c:spPr>
        <c:marker>
          <c:symbol val="none"/>
        </c:marker>
      </c:pivotFmt>
      <c:pivotFmt>
        <c:idx val="39"/>
        <c:spPr>
          <a:solidFill>
            <a:schemeClr val="accent1"/>
          </a:solidFill>
          <a:ln>
            <a:noFill/>
          </a:ln>
          <a:effectLst/>
        </c:spPr>
        <c:marker>
          <c:symbol val="none"/>
        </c:marker>
      </c:pivotFmt>
      <c:pivotFmt>
        <c:idx val="40"/>
        <c:spPr>
          <a:solidFill>
            <a:schemeClr val="accent1"/>
          </a:solidFill>
          <a:ln>
            <a:noFill/>
          </a:ln>
          <a:effectLst/>
        </c:spPr>
        <c:marker>
          <c:symbol val="none"/>
        </c:marker>
      </c:pivotFmt>
      <c:pivotFmt>
        <c:idx val="41"/>
        <c:spPr>
          <a:solidFill>
            <a:schemeClr val="accent1"/>
          </a:solidFill>
          <a:ln>
            <a:noFill/>
          </a:ln>
          <a:effectLst/>
        </c:spPr>
        <c:marker>
          <c:symbol val="none"/>
        </c:marker>
      </c:pivotFmt>
      <c:pivotFmt>
        <c:idx val="4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spPr>
          <a:solidFill>
            <a:srgbClr val="FF000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2"/>
        <c:spPr>
          <a:solidFill>
            <a:srgbClr val="FF000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3"/>
        <c:spPr>
          <a:solidFill>
            <a:srgbClr val="FF000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4"/>
        <c:spPr>
          <a:solidFill>
            <a:srgbClr val="FF000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5"/>
        <c:spPr>
          <a:solidFill>
            <a:srgbClr val="FF000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6"/>
        <c:spPr>
          <a:solidFill>
            <a:srgbClr val="FF000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7"/>
        <c:spPr>
          <a:solidFill>
            <a:srgbClr val="FF0000"/>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8"/>
        <c:spPr>
          <a:solidFill>
            <a:srgbClr val="FF0000"/>
          </a:solidFill>
          <a:ln>
            <a:noFill/>
          </a:ln>
          <a:effectLst/>
        </c:spPr>
        <c:marker>
          <c:symbol val="none"/>
        </c:marker>
      </c:pivotFmt>
      <c:pivotFmt>
        <c:idx val="59"/>
        <c:spPr>
          <a:solidFill>
            <a:schemeClr val="accent1"/>
          </a:solidFill>
          <a:ln>
            <a:noFill/>
          </a:ln>
          <a:effectLst/>
        </c:spPr>
        <c:marker>
          <c:symbol val="none"/>
        </c:marker>
      </c:pivotFmt>
      <c:pivotFmt>
        <c:idx val="60"/>
        <c:spPr>
          <a:solidFill>
            <a:schemeClr val="accent1"/>
          </a:solidFill>
          <a:ln>
            <a:noFill/>
          </a:ln>
          <a:effectLst/>
        </c:spPr>
        <c:marker>
          <c:symbol val="none"/>
        </c:marker>
      </c:pivotFmt>
      <c:pivotFmt>
        <c:idx val="61"/>
        <c:spPr>
          <a:solidFill>
            <a:srgbClr val="FFFF00"/>
          </a:solidFill>
          <a:ln>
            <a:noFill/>
          </a:ln>
          <a:effectLst/>
        </c:spPr>
        <c:marker>
          <c:symbol val="none"/>
        </c:marker>
      </c:pivotFmt>
      <c:pivotFmt>
        <c:idx val="62"/>
        <c:spPr>
          <a:solidFill>
            <a:srgbClr val="FFC000"/>
          </a:solidFill>
          <a:ln>
            <a:noFill/>
          </a:ln>
          <a:effectLst/>
        </c:spPr>
        <c:marker>
          <c:symbol val="none"/>
        </c:marker>
      </c:pivotFmt>
      <c:pivotFmt>
        <c:idx val="63"/>
        <c:spPr>
          <a:solidFill>
            <a:schemeClr val="accent1"/>
          </a:solidFill>
          <a:ln>
            <a:noFill/>
          </a:ln>
          <a:effectLst/>
        </c:spPr>
        <c:marker>
          <c:symbol val="none"/>
        </c:marker>
      </c:pivotFmt>
      <c:pivotFmt>
        <c:idx val="64"/>
        <c:spPr>
          <a:solidFill>
            <a:schemeClr val="accent1"/>
          </a:solidFill>
          <a:ln>
            <a:noFill/>
          </a:ln>
          <a:effectLst/>
        </c:spPr>
        <c:marker>
          <c:symbol val="none"/>
        </c:marker>
      </c:pivotFmt>
      <c:pivotFmt>
        <c:idx val="65"/>
        <c:spPr>
          <a:solidFill>
            <a:schemeClr val="accent1"/>
          </a:solidFill>
          <a:ln>
            <a:noFill/>
          </a:ln>
          <a:effectLst/>
        </c:spPr>
        <c:marker>
          <c:symbol val="none"/>
        </c:marker>
      </c:pivotFmt>
      <c:pivotFmt>
        <c:idx val="66"/>
        <c:spPr>
          <a:solidFill>
            <a:schemeClr val="accent1"/>
          </a:solidFill>
          <a:ln>
            <a:noFill/>
          </a:ln>
          <a:effectLst/>
        </c:spPr>
        <c:marker>
          <c:symbol val="none"/>
        </c:marker>
      </c:pivotFmt>
      <c:pivotFmt>
        <c:idx val="67"/>
        <c:spPr>
          <a:solidFill>
            <a:schemeClr val="accent1"/>
          </a:solidFill>
          <a:ln>
            <a:noFill/>
          </a:ln>
          <a:effectLst/>
        </c:spPr>
        <c:marker>
          <c:symbol val="none"/>
        </c:marker>
      </c:pivotFmt>
      <c:pivotFmt>
        <c:idx val="68"/>
        <c:spPr>
          <a:solidFill>
            <a:schemeClr val="accent1"/>
          </a:solidFill>
          <a:ln>
            <a:noFill/>
          </a:ln>
          <a:effectLst/>
        </c:spPr>
        <c:marker>
          <c:symbol val="none"/>
        </c:marker>
      </c:pivotFmt>
      <c:pivotFmt>
        <c:idx val="69"/>
        <c:spPr>
          <a:solidFill>
            <a:schemeClr val="accent1"/>
          </a:solidFill>
          <a:ln>
            <a:noFill/>
          </a:ln>
          <a:effectLst/>
        </c:spPr>
        <c:marker>
          <c:symbol val="none"/>
        </c:marker>
      </c:pivotFmt>
      <c:pivotFmt>
        <c:idx val="7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pivotFmt>
      <c:pivotFmt>
        <c:idx val="72"/>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5"/>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6"/>
        <c:spPr>
          <a:solidFill>
            <a:srgbClr val="FFC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pivotFmt>
      <c:pivotFmt>
        <c:idx val="8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rgbClr val="FF85FF"/>
          </a:solidFill>
          <a:ln>
            <a:noFill/>
          </a:ln>
          <a:effectLst/>
        </c:spPr>
        <c:marker>
          <c:symbol val="none"/>
        </c:marker>
      </c:pivotFmt>
      <c:pivotFmt>
        <c:idx val="89"/>
        <c:spPr>
          <a:solidFill>
            <a:srgbClr val="FF85FF"/>
          </a:solidFill>
          <a:ln>
            <a:noFill/>
          </a:ln>
          <a:effectLst/>
        </c:spPr>
        <c:marker>
          <c:symbol val="none"/>
        </c:marker>
      </c:pivotFmt>
      <c:pivotFmt>
        <c:idx val="90"/>
        <c:spPr>
          <a:solidFill>
            <a:srgbClr val="FF85FF"/>
          </a:solidFill>
          <a:ln>
            <a:noFill/>
          </a:ln>
          <a:effectLst/>
        </c:spPr>
        <c:marker>
          <c:symbol val="none"/>
        </c:marker>
      </c:pivotFmt>
      <c:pivotFmt>
        <c:idx val="91"/>
        <c:spPr>
          <a:solidFill>
            <a:srgbClr val="FF85FF"/>
          </a:solidFill>
          <a:ln>
            <a:noFill/>
          </a:ln>
          <a:effectLst/>
        </c:spPr>
        <c:marker>
          <c:symbol val="none"/>
        </c:marker>
      </c:pivotFmt>
      <c:pivotFmt>
        <c:idx val="92"/>
        <c:spPr>
          <a:solidFill>
            <a:srgbClr val="FF85FF"/>
          </a:solidFill>
          <a:ln>
            <a:noFill/>
          </a:ln>
          <a:effectLst/>
        </c:spPr>
        <c:marker>
          <c:symbol val="none"/>
        </c:marker>
      </c:pivotFmt>
      <c:pivotFmt>
        <c:idx val="93"/>
        <c:spPr>
          <a:solidFill>
            <a:srgbClr val="FF85FF"/>
          </a:solidFill>
          <a:ln>
            <a:noFill/>
          </a:ln>
          <a:effectLst/>
        </c:spPr>
        <c:marker>
          <c:symbol val="none"/>
        </c:marker>
      </c:pivotFmt>
      <c:pivotFmt>
        <c:idx val="94"/>
        <c:spPr>
          <a:solidFill>
            <a:srgbClr val="FF85FF"/>
          </a:solidFill>
          <a:ln>
            <a:noFill/>
          </a:ln>
          <a:effectLst/>
        </c:spPr>
        <c:marker>
          <c:symbol val="none"/>
        </c:marker>
      </c:pivotFmt>
      <c:pivotFmt>
        <c:idx val="95"/>
        <c:spPr>
          <a:solidFill>
            <a:srgbClr val="FF85FF"/>
          </a:solidFill>
          <a:ln>
            <a:noFill/>
          </a:ln>
          <a:effectLst/>
        </c:spPr>
        <c:marker>
          <c:symbol val="none"/>
        </c:marker>
      </c:pivotFmt>
      <c:pivotFmt>
        <c:idx val="96"/>
        <c:spPr>
          <a:solidFill>
            <a:srgbClr val="FF85FF"/>
          </a:solidFill>
          <a:ln>
            <a:noFill/>
          </a:ln>
          <a:effectLst/>
        </c:spPr>
        <c:marker>
          <c:symbol val="none"/>
        </c:marker>
      </c:pivotFmt>
      <c:pivotFmt>
        <c:idx val="97"/>
        <c:spPr>
          <a:solidFill>
            <a:srgbClr val="FF85FF"/>
          </a:solidFill>
          <a:ln>
            <a:noFill/>
          </a:ln>
          <a:effectLst/>
        </c:spPr>
        <c:marker>
          <c:symbol val="none"/>
        </c:marker>
      </c:pivotFmt>
      <c:pivotFmt>
        <c:idx val="98"/>
        <c:spPr>
          <a:solidFill>
            <a:schemeClr val="accent4">
              <a:lumMod val="40000"/>
              <a:lumOff val="60000"/>
            </a:schemeClr>
          </a:solidFill>
          <a:ln>
            <a:noFill/>
          </a:ln>
          <a:effectLst/>
        </c:spPr>
        <c:marker>
          <c:symbol val="none"/>
        </c:marker>
      </c:pivotFmt>
      <c:pivotFmt>
        <c:idx val="99"/>
        <c:spPr>
          <a:solidFill>
            <a:schemeClr val="accent4">
              <a:lumMod val="40000"/>
              <a:lumOff val="60000"/>
            </a:schemeClr>
          </a:solidFill>
          <a:ln>
            <a:noFill/>
          </a:ln>
          <a:effectLst/>
        </c:spPr>
        <c:marker>
          <c:symbol val="none"/>
        </c:marker>
      </c:pivotFmt>
      <c:pivotFmt>
        <c:idx val="100"/>
        <c:spPr>
          <a:solidFill>
            <a:schemeClr val="accent4">
              <a:lumMod val="40000"/>
              <a:lumOff val="60000"/>
            </a:schemeClr>
          </a:solidFill>
          <a:ln>
            <a:noFill/>
          </a:ln>
          <a:effectLst/>
        </c:spPr>
        <c:marker>
          <c:symbol val="none"/>
        </c:marker>
      </c:pivotFmt>
      <c:pivotFmt>
        <c:idx val="101"/>
        <c:spPr>
          <a:solidFill>
            <a:schemeClr val="accent4">
              <a:lumMod val="40000"/>
              <a:lumOff val="60000"/>
            </a:schemeClr>
          </a:solidFill>
          <a:ln>
            <a:noFill/>
          </a:ln>
          <a:effectLst/>
        </c:spPr>
        <c:marker>
          <c:symbol val="none"/>
        </c:marker>
      </c:pivotFmt>
      <c:pivotFmt>
        <c:idx val="102"/>
        <c:spPr>
          <a:solidFill>
            <a:schemeClr val="accent4">
              <a:lumMod val="40000"/>
              <a:lumOff val="60000"/>
            </a:schemeClr>
          </a:solidFill>
          <a:ln>
            <a:noFill/>
          </a:ln>
          <a:effectLst/>
        </c:spPr>
        <c:marker>
          <c:symbol val="none"/>
        </c:marker>
      </c:pivotFmt>
      <c:pivotFmt>
        <c:idx val="103"/>
        <c:spPr>
          <a:solidFill>
            <a:schemeClr val="accent4">
              <a:lumMod val="40000"/>
              <a:lumOff val="60000"/>
            </a:schemeClr>
          </a:solidFill>
          <a:ln>
            <a:noFill/>
          </a:ln>
          <a:effectLst/>
        </c:spPr>
        <c:marker>
          <c:symbol val="none"/>
        </c:marker>
      </c:pivotFmt>
      <c:pivotFmt>
        <c:idx val="104"/>
        <c:spPr>
          <a:solidFill>
            <a:schemeClr val="accent4">
              <a:lumMod val="40000"/>
              <a:lumOff val="60000"/>
            </a:schemeClr>
          </a:solidFill>
          <a:ln>
            <a:noFill/>
          </a:ln>
          <a:effectLst/>
        </c:spPr>
        <c:marker>
          <c:symbol val="none"/>
        </c:marker>
      </c:pivotFmt>
      <c:pivotFmt>
        <c:idx val="105"/>
        <c:spPr>
          <a:solidFill>
            <a:schemeClr val="accent4">
              <a:lumMod val="40000"/>
              <a:lumOff val="60000"/>
            </a:schemeClr>
          </a:solidFill>
          <a:ln>
            <a:noFill/>
          </a:ln>
          <a:effectLst/>
        </c:spPr>
        <c:marker>
          <c:symbol val="none"/>
        </c:marker>
      </c:pivotFmt>
      <c:pivotFmt>
        <c:idx val="106"/>
        <c:spPr>
          <a:solidFill>
            <a:schemeClr val="accent4">
              <a:lumMod val="40000"/>
              <a:lumOff val="60000"/>
            </a:schemeClr>
          </a:solidFill>
          <a:ln>
            <a:noFill/>
          </a:ln>
          <a:effectLst/>
        </c:spPr>
        <c:marker>
          <c:symbol val="none"/>
        </c:marker>
      </c:pivotFmt>
      <c:pivotFmt>
        <c:idx val="107"/>
        <c:spPr>
          <a:solidFill>
            <a:schemeClr val="accent4">
              <a:lumMod val="40000"/>
              <a:lumOff val="60000"/>
            </a:schemeClr>
          </a:solidFill>
          <a:ln>
            <a:noFill/>
          </a:ln>
          <a:effectLst/>
        </c:spPr>
        <c:marker>
          <c:symbol val="none"/>
        </c:marker>
      </c:pivotFmt>
      <c:pivotFmt>
        <c:idx val="108"/>
        <c:spPr>
          <a:solidFill>
            <a:schemeClr val="accent4">
              <a:lumMod val="40000"/>
              <a:lumOff val="60000"/>
            </a:schemeClr>
          </a:solidFill>
          <a:ln>
            <a:noFill/>
          </a:ln>
          <a:effectLst/>
        </c:spPr>
        <c:marker>
          <c:symbol val="none"/>
        </c:marker>
      </c:pivotFmt>
      <c:pivotFmt>
        <c:idx val="109"/>
        <c:spPr>
          <a:solidFill>
            <a:schemeClr val="accent4">
              <a:lumMod val="40000"/>
              <a:lumOff val="60000"/>
            </a:schemeClr>
          </a:solidFill>
          <a:ln>
            <a:noFill/>
          </a:ln>
          <a:effectLst/>
        </c:spPr>
        <c:marker>
          <c:symbol val="none"/>
        </c:marker>
      </c:pivotFmt>
      <c:pivotFmt>
        <c:idx val="110"/>
        <c:spPr>
          <a:solidFill>
            <a:schemeClr val="accent4">
              <a:lumMod val="40000"/>
              <a:lumOff val="60000"/>
            </a:schemeClr>
          </a:solidFill>
          <a:ln>
            <a:noFill/>
          </a:ln>
          <a:effectLst/>
        </c:spPr>
        <c:marker>
          <c:symbol val="none"/>
        </c:marker>
      </c:pivotFmt>
      <c:pivotFmt>
        <c:idx val="111"/>
        <c:spPr>
          <a:solidFill>
            <a:schemeClr val="accent6">
              <a:lumMod val="60000"/>
              <a:lumOff val="40000"/>
            </a:schemeClr>
          </a:solidFill>
          <a:ln>
            <a:noFill/>
          </a:ln>
          <a:effectLst/>
        </c:spPr>
        <c:marker>
          <c:symbol val="none"/>
        </c:marker>
      </c:pivotFmt>
      <c:pivotFmt>
        <c:idx val="112"/>
        <c:spPr>
          <a:solidFill>
            <a:schemeClr val="accent6">
              <a:lumMod val="60000"/>
              <a:lumOff val="40000"/>
            </a:schemeClr>
          </a:solidFill>
          <a:ln>
            <a:noFill/>
          </a:ln>
          <a:effectLst/>
        </c:spPr>
        <c:marker>
          <c:symbol val="none"/>
        </c:marker>
      </c:pivotFmt>
      <c:pivotFmt>
        <c:idx val="113"/>
        <c:spPr>
          <a:solidFill>
            <a:schemeClr val="accent6">
              <a:lumMod val="60000"/>
              <a:lumOff val="40000"/>
            </a:schemeClr>
          </a:solidFill>
          <a:ln>
            <a:noFill/>
          </a:ln>
          <a:effectLst/>
        </c:spPr>
        <c:marker>
          <c:symbol val="none"/>
        </c:marker>
      </c:pivotFmt>
      <c:pivotFmt>
        <c:idx val="114"/>
        <c:spPr>
          <a:solidFill>
            <a:schemeClr val="accent6">
              <a:lumMod val="60000"/>
              <a:lumOff val="40000"/>
            </a:schemeClr>
          </a:solidFill>
          <a:ln>
            <a:noFill/>
          </a:ln>
          <a:effectLst/>
        </c:spPr>
        <c:marker>
          <c:symbol val="none"/>
        </c:marker>
      </c:pivotFmt>
      <c:pivotFmt>
        <c:idx val="115"/>
        <c:spPr>
          <a:solidFill>
            <a:schemeClr val="accent6">
              <a:lumMod val="60000"/>
              <a:lumOff val="40000"/>
            </a:schemeClr>
          </a:solidFill>
          <a:ln>
            <a:noFill/>
          </a:ln>
          <a:effectLst/>
        </c:spPr>
        <c:marker>
          <c:symbol val="none"/>
        </c:marker>
      </c:pivotFmt>
      <c:pivotFmt>
        <c:idx val="116"/>
        <c:spPr>
          <a:solidFill>
            <a:schemeClr val="accent1"/>
          </a:solidFill>
          <a:ln>
            <a:noFill/>
          </a:ln>
          <a:effectLst/>
        </c:spPr>
        <c:marker>
          <c:symbol val="none"/>
        </c:marker>
      </c:pivotFmt>
      <c:pivotFmt>
        <c:idx val="117"/>
        <c:spPr>
          <a:solidFill>
            <a:schemeClr val="accent6">
              <a:lumMod val="60000"/>
              <a:lumOff val="40000"/>
            </a:schemeClr>
          </a:solidFill>
          <a:ln>
            <a:noFill/>
          </a:ln>
          <a:effectLst/>
        </c:spPr>
        <c:marker>
          <c:symbol val="none"/>
        </c:marker>
      </c:pivotFmt>
      <c:pivotFmt>
        <c:idx val="118"/>
        <c:spPr>
          <a:solidFill>
            <a:schemeClr val="accent6">
              <a:lumMod val="60000"/>
              <a:lumOff val="40000"/>
            </a:schemeClr>
          </a:solidFill>
          <a:ln>
            <a:noFill/>
          </a:ln>
          <a:effectLst/>
        </c:spPr>
        <c:marker>
          <c:symbol val="none"/>
        </c:marker>
      </c:pivotFmt>
      <c:pivotFmt>
        <c:idx val="119"/>
        <c:spPr>
          <a:solidFill>
            <a:schemeClr val="accent6">
              <a:lumMod val="60000"/>
              <a:lumOff val="40000"/>
            </a:schemeClr>
          </a:solidFill>
          <a:ln>
            <a:noFill/>
          </a:ln>
          <a:effectLst/>
        </c:spPr>
        <c:marker>
          <c:symbol val="none"/>
        </c:marker>
      </c:pivotFmt>
      <c:pivotFmt>
        <c:idx val="120"/>
        <c:spPr>
          <a:solidFill>
            <a:schemeClr val="accent6">
              <a:lumMod val="60000"/>
              <a:lumOff val="40000"/>
            </a:schemeClr>
          </a:solidFill>
          <a:ln>
            <a:noFill/>
          </a:ln>
          <a:effectLst/>
        </c:spPr>
        <c:marker>
          <c:symbol val="none"/>
        </c:marker>
      </c:pivotFmt>
      <c:pivotFmt>
        <c:idx val="121"/>
        <c:spPr>
          <a:solidFill>
            <a:srgbClr val="FF0000"/>
          </a:solidFill>
          <a:ln>
            <a:noFill/>
          </a:ln>
          <a:effectLst/>
        </c:spPr>
        <c:marker>
          <c:symbol val="none"/>
        </c:marker>
      </c:pivotFmt>
      <c:pivotFmt>
        <c:idx val="122"/>
        <c:spPr>
          <a:solidFill>
            <a:srgbClr val="FF85FF"/>
          </a:solidFill>
          <a:ln>
            <a:noFill/>
          </a:ln>
          <a:effectLst/>
        </c:spPr>
      </c:pivotFmt>
      <c:pivotFmt>
        <c:idx val="123"/>
        <c:spPr>
          <a:solidFill>
            <a:srgbClr val="FF85FF"/>
          </a:solidFill>
          <a:ln>
            <a:noFill/>
          </a:ln>
          <a:effectLst/>
        </c:spPr>
        <c:marker>
          <c:symbol val="none"/>
        </c:marker>
      </c:pivotFmt>
      <c:pivotFmt>
        <c:idx val="124"/>
        <c:spPr>
          <a:solidFill>
            <a:srgbClr val="FF85FF"/>
          </a:solidFill>
          <a:ln>
            <a:noFill/>
          </a:ln>
          <a:effectLst/>
        </c:spPr>
        <c:marker>
          <c:symbol val="none"/>
        </c:marker>
      </c:pivotFmt>
      <c:pivotFmt>
        <c:idx val="125"/>
        <c:spPr>
          <a:solidFill>
            <a:srgbClr val="FF85FF"/>
          </a:solidFill>
          <a:ln>
            <a:noFill/>
          </a:ln>
          <a:effectLst/>
        </c:spPr>
        <c:marker>
          <c:symbol val="none"/>
        </c:marker>
      </c:pivotFmt>
      <c:pivotFmt>
        <c:idx val="126"/>
        <c:spPr>
          <a:solidFill>
            <a:srgbClr val="FF85FF"/>
          </a:solidFill>
          <a:ln>
            <a:noFill/>
          </a:ln>
          <a:effectLst/>
        </c:spPr>
        <c:marker>
          <c:symbol val="none"/>
        </c:marker>
      </c:pivotFmt>
      <c:pivotFmt>
        <c:idx val="127"/>
        <c:spPr>
          <a:solidFill>
            <a:srgbClr val="FF85FF"/>
          </a:solidFill>
          <a:ln>
            <a:noFill/>
          </a:ln>
          <a:effectLst/>
        </c:spPr>
        <c:marker>
          <c:symbol val="none"/>
        </c:marker>
      </c:pivotFmt>
      <c:pivotFmt>
        <c:idx val="128"/>
        <c:spPr>
          <a:solidFill>
            <a:srgbClr val="FF85FF"/>
          </a:solidFill>
          <a:ln>
            <a:noFill/>
          </a:ln>
          <a:effectLst/>
        </c:spPr>
        <c:marker>
          <c:symbol val="none"/>
        </c:marker>
      </c:pivotFmt>
      <c:pivotFmt>
        <c:idx val="129"/>
        <c:spPr>
          <a:solidFill>
            <a:srgbClr val="FF85FF"/>
          </a:solidFill>
          <a:ln>
            <a:noFill/>
          </a:ln>
          <a:effectLst/>
        </c:spPr>
        <c:marker>
          <c:symbol val="none"/>
        </c:marker>
      </c:pivotFmt>
      <c:pivotFmt>
        <c:idx val="130"/>
        <c:spPr>
          <a:solidFill>
            <a:srgbClr val="FF85FF"/>
          </a:solidFill>
          <a:ln>
            <a:noFill/>
          </a:ln>
          <a:effectLst/>
        </c:spPr>
        <c:marker>
          <c:symbol val="none"/>
        </c:marker>
      </c:pivotFmt>
      <c:pivotFmt>
        <c:idx val="131"/>
        <c:spPr>
          <a:solidFill>
            <a:srgbClr val="FF85FF"/>
          </a:solidFill>
          <a:ln>
            <a:noFill/>
          </a:ln>
          <a:effectLst/>
        </c:spPr>
        <c:marker>
          <c:symbol val="none"/>
        </c:marker>
      </c:pivotFmt>
      <c:pivotFmt>
        <c:idx val="132"/>
        <c:spPr>
          <a:solidFill>
            <a:srgbClr val="FF85FF"/>
          </a:solidFill>
          <a:ln>
            <a:noFill/>
          </a:ln>
          <a:effectLst/>
        </c:spPr>
        <c:marker>
          <c:symbol val="none"/>
        </c:marker>
      </c:pivotFmt>
      <c:pivotFmt>
        <c:idx val="133"/>
        <c:spPr>
          <a:solidFill>
            <a:srgbClr val="FF85FF"/>
          </a:solidFill>
          <a:ln>
            <a:noFill/>
          </a:ln>
          <a:effectLst/>
        </c:spPr>
        <c:marker>
          <c:symbol val="none"/>
        </c:marker>
      </c:pivotFmt>
      <c:pivotFmt>
        <c:idx val="134"/>
        <c:spPr>
          <a:solidFill>
            <a:srgbClr val="FF85FF"/>
          </a:solidFill>
          <a:ln>
            <a:noFill/>
          </a:ln>
          <a:effectLst/>
        </c:spPr>
        <c:marker>
          <c:symbol val="none"/>
        </c:marker>
      </c:pivotFmt>
      <c:pivotFmt>
        <c:idx val="135"/>
        <c:spPr>
          <a:solidFill>
            <a:schemeClr val="accent4">
              <a:lumMod val="40000"/>
              <a:lumOff val="60000"/>
            </a:schemeClr>
          </a:solidFill>
          <a:ln>
            <a:noFill/>
          </a:ln>
          <a:effectLst/>
        </c:spPr>
        <c:marker>
          <c:symbol val="none"/>
        </c:marker>
      </c:pivotFmt>
      <c:pivotFmt>
        <c:idx val="136"/>
        <c:spPr>
          <a:solidFill>
            <a:schemeClr val="accent4">
              <a:lumMod val="40000"/>
              <a:lumOff val="60000"/>
            </a:schemeClr>
          </a:solidFill>
          <a:ln>
            <a:noFill/>
          </a:ln>
          <a:effectLst/>
        </c:spPr>
        <c:marker>
          <c:symbol val="none"/>
        </c:marker>
      </c:pivotFmt>
      <c:pivotFmt>
        <c:idx val="137"/>
        <c:spPr>
          <a:solidFill>
            <a:schemeClr val="accent4">
              <a:lumMod val="40000"/>
              <a:lumOff val="60000"/>
            </a:schemeClr>
          </a:solidFill>
          <a:ln>
            <a:noFill/>
          </a:ln>
          <a:effectLst/>
        </c:spPr>
        <c:marker>
          <c:symbol val="none"/>
        </c:marker>
      </c:pivotFmt>
      <c:pivotFmt>
        <c:idx val="138"/>
        <c:spPr>
          <a:solidFill>
            <a:schemeClr val="accent4">
              <a:lumMod val="40000"/>
              <a:lumOff val="60000"/>
            </a:schemeClr>
          </a:solidFill>
          <a:ln>
            <a:noFill/>
          </a:ln>
          <a:effectLst/>
        </c:spPr>
        <c:marker>
          <c:symbol val="none"/>
        </c:marker>
      </c:pivotFmt>
      <c:pivotFmt>
        <c:idx val="139"/>
        <c:spPr>
          <a:solidFill>
            <a:schemeClr val="accent4">
              <a:lumMod val="40000"/>
              <a:lumOff val="60000"/>
            </a:schemeClr>
          </a:solidFill>
          <a:ln>
            <a:noFill/>
          </a:ln>
          <a:effectLst/>
        </c:spPr>
        <c:marker>
          <c:symbol val="none"/>
        </c:marker>
      </c:pivotFmt>
      <c:pivotFmt>
        <c:idx val="140"/>
        <c:spPr>
          <a:solidFill>
            <a:schemeClr val="accent4">
              <a:lumMod val="40000"/>
              <a:lumOff val="60000"/>
            </a:schemeClr>
          </a:solidFill>
          <a:ln>
            <a:noFill/>
          </a:ln>
          <a:effectLst/>
        </c:spPr>
        <c:marker>
          <c:symbol val="none"/>
        </c:marker>
      </c:pivotFmt>
      <c:pivotFmt>
        <c:idx val="141"/>
        <c:spPr>
          <a:solidFill>
            <a:schemeClr val="accent4">
              <a:lumMod val="40000"/>
              <a:lumOff val="60000"/>
            </a:schemeClr>
          </a:solidFill>
          <a:ln>
            <a:noFill/>
          </a:ln>
          <a:effectLst/>
        </c:spPr>
        <c:marker>
          <c:symbol val="none"/>
        </c:marker>
      </c:pivotFmt>
      <c:pivotFmt>
        <c:idx val="142"/>
        <c:spPr>
          <a:solidFill>
            <a:schemeClr val="accent4">
              <a:lumMod val="40000"/>
              <a:lumOff val="60000"/>
            </a:schemeClr>
          </a:solidFill>
          <a:ln>
            <a:noFill/>
          </a:ln>
          <a:effectLst/>
        </c:spPr>
        <c:marker>
          <c:symbol val="none"/>
        </c:marker>
      </c:pivotFmt>
      <c:pivotFmt>
        <c:idx val="143"/>
        <c:spPr>
          <a:solidFill>
            <a:schemeClr val="accent4">
              <a:lumMod val="40000"/>
              <a:lumOff val="60000"/>
            </a:schemeClr>
          </a:solidFill>
          <a:ln>
            <a:noFill/>
          </a:ln>
          <a:effectLst/>
        </c:spPr>
        <c:marker>
          <c:symbol val="none"/>
        </c:marker>
      </c:pivotFmt>
      <c:pivotFmt>
        <c:idx val="144"/>
        <c:spPr>
          <a:solidFill>
            <a:schemeClr val="accent4">
              <a:lumMod val="40000"/>
              <a:lumOff val="60000"/>
            </a:schemeClr>
          </a:solidFill>
          <a:ln>
            <a:noFill/>
          </a:ln>
          <a:effectLst/>
        </c:spPr>
        <c:marker>
          <c:symbol val="none"/>
        </c:marker>
      </c:pivotFmt>
      <c:pivotFmt>
        <c:idx val="145"/>
        <c:spPr>
          <a:solidFill>
            <a:schemeClr val="accent4">
              <a:lumMod val="40000"/>
              <a:lumOff val="60000"/>
            </a:schemeClr>
          </a:solidFill>
          <a:ln>
            <a:noFill/>
          </a:ln>
          <a:effectLst/>
        </c:spPr>
        <c:marker>
          <c:symbol val="none"/>
        </c:marker>
      </c:pivotFmt>
      <c:pivotFmt>
        <c:idx val="146"/>
        <c:spPr>
          <a:solidFill>
            <a:schemeClr val="accent4">
              <a:lumMod val="40000"/>
              <a:lumOff val="60000"/>
            </a:schemeClr>
          </a:solidFill>
          <a:ln>
            <a:noFill/>
          </a:ln>
          <a:effectLst/>
        </c:spPr>
        <c:marker>
          <c:symbol val="none"/>
        </c:marker>
      </c:pivotFmt>
      <c:pivotFmt>
        <c:idx val="147"/>
        <c:spPr>
          <a:solidFill>
            <a:schemeClr val="accent4">
              <a:lumMod val="40000"/>
              <a:lumOff val="60000"/>
            </a:schemeClr>
          </a:solidFill>
          <a:ln>
            <a:noFill/>
          </a:ln>
          <a:effectLst/>
        </c:spPr>
        <c:marker>
          <c:symbol val="none"/>
        </c:marker>
      </c:pivotFmt>
      <c:pivotFmt>
        <c:idx val="148"/>
        <c:spPr>
          <a:solidFill>
            <a:schemeClr val="accent6">
              <a:lumMod val="60000"/>
              <a:lumOff val="40000"/>
            </a:schemeClr>
          </a:solidFill>
          <a:ln>
            <a:noFill/>
          </a:ln>
          <a:effectLst/>
        </c:spPr>
        <c:marker>
          <c:symbol val="none"/>
        </c:marker>
      </c:pivotFmt>
      <c:pivotFmt>
        <c:idx val="149"/>
        <c:spPr>
          <a:solidFill>
            <a:schemeClr val="accent6">
              <a:lumMod val="60000"/>
              <a:lumOff val="40000"/>
            </a:schemeClr>
          </a:solidFill>
          <a:ln>
            <a:noFill/>
          </a:ln>
          <a:effectLst/>
        </c:spPr>
        <c:marker>
          <c:symbol val="none"/>
        </c:marker>
      </c:pivotFmt>
      <c:pivotFmt>
        <c:idx val="150"/>
        <c:spPr>
          <a:solidFill>
            <a:schemeClr val="accent6">
              <a:lumMod val="60000"/>
              <a:lumOff val="40000"/>
            </a:schemeClr>
          </a:solidFill>
          <a:ln>
            <a:noFill/>
          </a:ln>
          <a:effectLst/>
        </c:spPr>
        <c:marker>
          <c:symbol val="none"/>
        </c:marker>
      </c:pivotFmt>
      <c:pivotFmt>
        <c:idx val="151"/>
        <c:spPr>
          <a:solidFill>
            <a:schemeClr val="accent6">
              <a:lumMod val="60000"/>
              <a:lumOff val="40000"/>
            </a:schemeClr>
          </a:solidFill>
          <a:ln>
            <a:noFill/>
          </a:ln>
          <a:effectLst/>
        </c:spPr>
        <c:marker>
          <c:symbol val="none"/>
        </c:marker>
      </c:pivotFmt>
      <c:pivotFmt>
        <c:idx val="152"/>
        <c:spPr>
          <a:solidFill>
            <a:schemeClr val="accent6">
              <a:lumMod val="60000"/>
              <a:lumOff val="40000"/>
            </a:schemeClr>
          </a:solidFill>
          <a:ln>
            <a:noFill/>
          </a:ln>
          <a:effectLst/>
        </c:spPr>
        <c:marker>
          <c:symbol val="none"/>
        </c:marker>
      </c:pivotFmt>
      <c:pivotFmt>
        <c:idx val="153"/>
        <c:spPr>
          <a:solidFill>
            <a:schemeClr val="accent1"/>
          </a:solidFill>
          <a:ln>
            <a:noFill/>
          </a:ln>
          <a:effectLst/>
        </c:spPr>
        <c:marker>
          <c:symbol val="none"/>
        </c:marker>
      </c:pivotFmt>
      <c:pivotFmt>
        <c:idx val="154"/>
        <c:spPr>
          <a:solidFill>
            <a:schemeClr val="accent6">
              <a:lumMod val="60000"/>
              <a:lumOff val="40000"/>
            </a:schemeClr>
          </a:solidFill>
          <a:ln>
            <a:noFill/>
          </a:ln>
          <a:effectLst/>
        </c:spPr>
        <c:marker>
          <c:symbol val="none"/>
        </c:marker>
      </c:pivotFmt>
      <c:pivotFmt>
        <c:idx val="155"/>
        <c:spPr>
          <a:solidFill>
            <a:schemeClr val="accent6">
              <a:lumMod val="60000"/>
              <a:lumOff val="40000"/>
            </a:schemeClr>
          </a:solidFill>
          <a:ln>
            <a:noFill/>
          </a:ln>
          <a:effectLst/>
        </c:spPr>
        <c:marker>
          <c:symbol val="none"/>
        </c:marker>
      </c:pivotFmt>
      <c:pivotFmt>
        <c:idx val="156"/>
        <c:spPr>
          <a:solidFill>
            <a:schemeClr val="accent6">
              <a:lumMod val="60000"/>
              <a:lumOff val="40000"/>
            </a:schemeClr>
          </a:solidFill>
          <a:ln>
            <a:noFill/>
          </a:ln>
          <a:effectLst/>
        </c:spPr>
        <c:marker>
          <c:symbol val="none"/>
        </c:marker>
      </c:pivotFmt>
      <c:pivotFmt>
        <c:idx val="157"/>
        <c:spPr>
          <a:solidFill>
            <a:schemeClr val="accent6">
              <a:lumMod val="60000"/>
              <a:lumOff val="40000"/>
            </a:schemeClr>
          </a:solidFill>
          <a:ln>
            <a:noFill/>
          </a:ln>
          <a:effectLst/>
        </c:spPr>
        <c:marker>
          <c:symbol val="none"/>
        </c:marker>
      </c:pivotFmt>
      <c:pivotFmt>
        <c:idx val="158"/>
        <c:spPr>
          <a:solidFill>
            <a:srgbClr val="FF0000"/>
          </a:solidFill>
          <a:ln>
            <a:noFill/>
          </a:ln>
          <a:effectLst/>
        </c:spPr>
        <c:marker>
          <c:symbol val="none"/>
        </c:marker>
      </c:pivotFmt>
      <c:pivotFmt>
        <c:idx val="159"/>
        <c:spPr>
          <a:solidFill>
            <a:srgbClr val="FF85FF"/>
          </a:solidFill>
          <a:ln>
            <a:noFill/>
          </a:ln>
          <a:effectLst/>
        </c:spPr>
        <c:marker>
          <c:symbol val="none"/>
        </c:marker>
      </c:pivotFmt>
      <c:pivotFmt>
        <c:idx val="160"/>
        <c:spPr>
          <a:solidFill>
            <a:srgbClr val="FF85FF"/>
          </a:solidFill>
          <a:ln>
            <a:noFill/>
          </a:ln>
          <a:effectLst/>
        </c:spPr>
        <c:marker>
          <c:symbol val="none"/>
        </c:marker>
      </c:pivotFmt>
      <c:pivotFmt>
        <c:idx val="161"/>
        <c:spPr>
          <a:solidFill>
            <a:srgbClr val="FF85FF"/>
          </a:solidFill>
          <a:ln>
            <a:noFill/>
          </a:ln>
          <a:effectLst/>
        </c:spPr>
        <c:marker>
          <c:symbol val="none"/>
        </c:marker>
      </c:pivotFmt>
      <c:pivotFmt>
        <c:idx val="162"/>
        <c:spPr>
          <a:solidFill>
            <a:srgbClr val="FF85FF"/>
          </a:solidFill>
          <a:ln>
            <a:noFill/>
          </a:ln>
          <a:effectLst/>
        </c:spPr>
        <c:marker>
          <c:symbol val="none"/>
        </c:marker>
      </c:pivotFmt>
      <c:pivotFmt>
        <c:idx val="163"/>
        <c:spPr>
          <a:solidFill>
            <a:srgbClr val="FF85FF"/>
          </a:solidFill>
          <a:ln>
            <a:noFill/>
          </a:ln>
          <a:effectLst/>
        </c:spPr>
        <c:marker>
          <c:symbol val="none"/>
        </c:marker>
      </c:pivotFmt>
      <c:pivotFmt>
        <c:idx val="164"/>
        <c:spPr>
          <a:solidFill>
            <a:srgbClr val="FF85FF"/>
          </a:solidFill>
          <a:ln>
            <a:noFill/>
          </a:ln>
          <a:effectLst/>
        </c:spPr>
        <c:marker>
          <c:symbol val="none"/>
        </c:marker>
      </c:pivotFmt>
      <c:pivotFmt>
        <c:idx val="165"/>
        <c:spPr>
          <a:solidFill>
            <a:srgbClr val="FF85FF"/>
          </a:solidFill>
          <a:ln>
            <a:noFill/>
          </a:ln>
          <a:effectLst/>
        </c:spPr>
        <c:marker>
          <c:symbol val="none"/>
        </c:marker>
      </c:pivotFmt>
      <c:pivotFmt>
        <c:idx val="166"/>
        <c:spPr>
          <a:solidFill>
            <a:srgbClr val="FF85FF"/>
          </a:solidFill>
          <a:ln>
            <a:noFill/>
          </a:ln>
          <a:effectLst/>
        </c:spPr>
        <c:marker>
          <c:symbol val="none"/>
        </c:marker>
      </c:pivotFmt>
      <c:pivotFmt>
        <c:idx val="167"/>
        <c:spPr>
          <a:solidFill>
            <a:srgbClr val="FF85FF"/>
          </a:solidFill>
          <a:ln>
            <a:noFill/>
          </a:ln>
          <a:effectLst/>
        </c:spPr>
        <c:marker>
          <c:symbol val="none"/>
        </c:marker>
      </c:pivotFmt>
      <c:pivotFmt>
        <c:idx val="168"/>
        <c:spPr>
          <a:solidFill>
            <a:srgbClr val="FF85FF"/>
          </a:solidFill>
          <a:ln>
            <a:noFill/>
          </a:ln>
          <a:effectLst/>
        </c:spPr>
        <c:marker>
          <c:symbol val="none"/>
        </c:marker>
      </c:pivotFmt>
      <c:pivotFmt>
        <c:idx val="169"/>
        <c:spPr>
          <a:solidFill>
            <a:srgbClr val="FF85FF"/>
          </a:solidFill>
          <a:ln>
            <a:noFill/>
          </a:ln>
          <a:effectLst/>
        </c:spPr>
        <c:marker>
          <c:symbol val="none"/>
        </c:marker>
      </c:pivotFmt>
      <c:pivotFmt>
        <c:idx val="170"/>
        <c:spPr>
          <a:solidFill>
            <a:schemeClr val="accent4">
              <a:lumMod val="40000"/>
              <a:lumOff val="60000"/>
            </a:schemeClr>
          </a:solidFill>
          <a:ln>
            <a:noFill/>
          </a:ln>
          <a:effectLst/>
        </c:spPr>
        <c:marker>
          <c:symbol val="none"/>
        </c:marker>
      </c:pivotFmt>
      <c:pivotFmt>
        <c:idx val="171"/>
        <c:spPr>
          <a:solidFill>
            <a:schemeClr val="accent4">
              <a:lumMod val="40000"/>
              <a:lumOff val="60000"/>
            </a:schemeClr>
          </a:solidFill>
          <a:ln>
            <a:noFill/>
          </a:ln>
          <a:effectLst/>
        </c:spPr>
        <c:marker>
          <c:symbol val="none"/>
        </c:marker>
      </c:pivotFmt>
      <c:pivotFmt>
        <c:idx val="172"/>
        <c:spPr>
          <a:solidFill>
            <a:schemeClr val="accent4">
              <a:lumMod val="40000"/>
              <a:lumOff val="60000"/>
            </a:schemeClr>
          </a:solidFill>
          <a:ln>
            <a:noFill/>
          </a:ln>
          <a:effectLst/>
        </c:spPr>
        <c:marker>
          <c:symbol val="none"/>
        </c:marker>
      </c:pivotFmt>
      <c:pivotFmt>
        <c:idx val="173"/>
        <c:spPr>
          <a:solidFill>
            <a:schemeClr val="accent4">
              <a:lumMod val="40000"/>
              <a:lumOff val="60000"/>
            </a:schemeClr>
          </a:solidFill>
          <a:ln>
            <a:noFill/>
          </a:ln>
          <a:effectLst/>
        </c:spPr>
        <c:marker>
          <c:symbol val="none"/>
        </c:marker>
      </c:pivotFmt>
      <c:pivotFmt>
        <c:idx val="174"/>
        <c:spPr>
          <a:solidFill>
            <a:schemeClr val="accent4">
              <a:lumMod val="40000"/>
              <a:lumOff val="60000"/>
            </a:schemeClr>
          </a:solidFill>
          <a:ln>
            <a:noFill/>
          </a:ln>
          <a:effectLst/>
        </c:spPr>
        <c:marker>
          <c:symbol val="none"/>
        </c:marker>
      </c:pivotFmt>
      <c:pivotFmt>
        <c:idx val="175"/>
        <c:spPr>
          <a:solidFill>
            <a:schemeClr val="accent4">
              <a:lumMod val="40000"/>
              <a:lumOff val="60000"/>
            </a:schemeClr>
          </a:solidFill>
          <a:ln>
            <a:noFill/>
          </a:ln>
          <a:effectLst/>
        </c:spPr>
        <c:marker>
          <c:symbol val="none"/>
        </c:marker>
      </c:pivotFmt>
      <c:pivotFmt>
        <c:idx val="176"/>
        <c:spPr>
          <a:solidFill>
            <a:schemeClr val="accent4">
              <a:lumMod val="40000"/>
              <a:lumOff val="60000"/>
            </a:schemeClr>
          </a:solidFill>
          <a:ln>
            <a:noFill/>
          </a:ln>
          <a:effectLst/>
        </c:spPr>
        <c:marker>
          <c:symbol val="none"/>
        </c:marker>
      </c:pivotFmt>
      <c:pivotFmt>
        <c:idx val="177"/>
        <c:spPr>
          <a:solidFill>
            <a:schemeClr val="accent4">
              <a:lumMod val="40000"/>
              <a:lumOff val="60000"/>
            </a:schemeClr>
          </a:solidFill>
          <a:ln>
            <a:noFill/>
          </a:ln>
          <a:effectLst/>
        </c:spPr>
        <c:marker>
          <c:symbol val="none"/>
        </c:marker>
      </c:pivotFmt>
      <c:pivotFmt>
        <c:idx val="178"/>
        <c:spPr>
          <a:solidFill>
            <a:schemeClr val="accent4">
              <a:lumMod val="40000"/>
              <a:lumOff val="60000"/>
            </a:schemeClr>
          </a:solidFill>
          <a:ln>
            <a:noFill/>
          </a:ln>
          <a:effectLst/>
        </c:spPr>
        <c:marker>
          <c:symbol val="none"/>
        </c:marker>
      </c:pivotFmt>
      <c:pivotFmt>
        <c:idx val="179"/>
        <c:spPr>
          <a:solidFill>
            <a:schemeClr val="accent4">
              <a:lumMod val="40000"/>
              <a:lumOff val="60000"/>
            </a:schemeClr>
          </a:solidFill>
          <a:ln>
            <a:noFill/>
          </a:ln>
          <a:effectLst/>
        </c:spPr>
        <c:marker>
          <c:symbol val="none"/>
        </c:marker>
      </c:pivotFmt>
      <c:pivotFmt>
        <c:idx val="180"/>
        <c:spPr>
          <a:solidFill>
            <a:schemeClr val="accent4">
              <a:lumMod val="40000"/>
              <a:lumOff val="60000"/>
            </a:schemeClr>
          </a:solidFill>
          <a:ln>
            <a:noFill/>
          </a:ln>
          <a:effectLst/>
        </c:spPr>
        <c:marker>
          <c:symbol val="none"/>
        </c:marker>
      </c:pivotFmt>
      <c:pivotFmt>
        <c:idx val="181"/>
        <c:spPr>
          <a:solidFill>
            <a:schemeClr val="accent4">
              <a:lumMod val="40000"/>
              <a:lumOff val="60000"/>
            </a:schemeClr>
          </a:solidFill>
          <a:ln>
            <a:noFill/>
          </a:ln>
          <a:effectLst/>
        </c:spPr>
        <c:marker>
          <c:symbol val="none"/>
        </c:marker>
      </c:pivotFmt>
      <c:pivotFmt>
        <c:idx val="182"/>
        <c:spPr>
          <a:solidFill>
            <a:schemeClr val="accent4">
              <a:lumMod val="40000"/>
              <a:lumOff val="60000"/>
            </a:schemeClr>
          </a:solidFill>
          <a:ln>
            <a:noFill/>
          </a:ln>
          <a:effectLst/>
        </c:spPr>
        <c:marker>
          <c:symbol val="none"/>
        </c:marker>
      </c:pivotFmt>
      <c:pivotFmt>
        <c:idx val="183"/>
        <c:spPr>
          <a:solidFill>
            <a:schemeClr val="accent6">
              <a:lumMod val="60000"/>
              <a:lumOff val="40000"/>
            </a:schemeClr>
          </a:solidFill>
          <a:ln>
            <a:noFill/>
          </a:ln>
          <a:effectLst/>
        </c:spPr>
        <c:marker>
          <c:symbol val="none"/>
        </c:marker>
      </c:pivotFmt>
      <c:pivotFmt>
        <c:idx val="184"/>
        <c:spPr>
          <a:solidFill>
            <a:schemeClr val="accent6">
              <a:lumMod val="60000"/>
              <a:lumOff val="40000"/>
            </a:schemeClr>
          </a:solidFill>
          <a:ln>
            <a:noFill/>
          </a:ln>
          <a:effectLst/>
        </c:spPr>
        <c:marker>
          <c:symbol val="none"/>
        </c:marker>
      </c:pivotFmt>
      <c:pivotFmt>
        <c:idx val="185"/>
        <c:spPr>
          <a:solidFill>
            <a:schemeClr val="accent6">
              <a:lumMod val="60000"/>
              <a:lumOff val="40000"/>
            </a:schemeClr>
          </a:solidFill>
          <a:ln>
            <a:noFill/>
          </a:ln>
          <a:effectLst/>
        </c:spPr>
        <c:marker>
          <c:symbol val="none"/>
        </c:marker>
      </c:pivotFmt>
      <c:pivotFmt>
        <c:idx val="186"/>
        <c:spPr>
          <a:solidFill>
            <a:schemeClr val="accent6">
              <a:lumMod val="60000"/>
              <a:lumOff val="40000"/>
            </a:schemeClr>
          </a:solidFill>
          <a:ln>
            <a:noFill/>
          </a:ln>
          <a:effectLst/>
        </c:spPr>
        <c:marker>
          <c:symbol val="none"/>
        </c:marker>
      </c:pivotFmt>
      <c:pivotFmt>
        <c:idx val="187"/>
        <c:spPr>
          <a:solidFill>
            <a:schemeClr val="accent6">
              <a:lumMod val="60000"/>
              <a:lumOff val="40000"/>
            </a:schemeClr>
          </a:solidFill>
          <a:ln>
            <a:noFill/>
          </a:ln>
          <a:effectLst/>
        </c:spPr>
        <c:marker>
          <c:symbol val="none"/>
        </c:marker>
      </c:pivotFmt>
      <c:pivotFmt>
        <c:idx val="188"/>
        <c:spPr>
          <a:solidFill>
            <a:schemeClr val="accent1"/>
          </a:solidFill>
          <a:ln>
            <a:noFill/>
          </a:ln>
          <a:effectLst/>
        </c:spPr>
        <c:marker>
          <c:symbol val="none"/>
        </c:marker>
      </c:pivotFmt>
      <c:pivotFmt>
        <c:idx val="189"/>
        <c:spPr>
          <a:solidFill>
            <a:schemeClr val="accent6">
              <a:lumMod val="60000"/>
              <a:lumOff val="40000"/>
            </a:schemeClr>
          </a:solidFill>
          <a:ln>
            <a:noFill/>
          </a:ln>
          <a:effectLst/>
        </c:spPr>
        <c:marker>
          <c:symbol val="none"/>
        </c:marker>
      </c:pivotFmt>
      <c:pivotFmt>
        <c:idx val="190"/>
        <c:spPr>
          <a:solidFill>
            <a:schemeClr val="accent6">
              <a:lumMod val="60000"/>
              <a:lumOff val="40000"/>
            </a:schemeClr>
          </a:solidFill>
          <a:ln>
            <a:noFill/>
          </a:ln>
          <a:effectLst/>
        </c:spPr>
        <c:marker>
          <c:symbol val="none"/>
        </c:marker>
      </c:pivotFmt>
      <c:pivotFmt>
        <c:idx val="191"/>
        <c:spPr>
          <a:solidFill>
            <a:schemeClr val="accent6">
              <a:lumMod val="60000"/>
              <a:lumOff val="40000"/>
            </a:schemeClr>
          </a:solidFill>
          <a:ln>
            <a:noFill/>
          </a:ln>
          <a:effectLst/>
        </c:spPr>
        <c:marker>
          <c:symbol val="none"/>
        </c:marker>
      </c:pivotFmt>
      <c:pivotFmt>
        <c:idx val="192"/>
        <c:spPr>
          <a:solidFill>
            <a:schemeClr val="accent6">
              <a:lumMod val="60000"/>
              <a:lumOff val="40000"/>
            </a:schemeClr>
          </a:solidFill>
          <a:ln>
            <a:noFill/>
          </a:ln>
          <a:effectLst/>
        </c:spPr>
        <c:marker>
          <c:symbol val="none"/>
        </c:marker>
      </c:pivotFmt>
      <c:pivotFmt>
        <c:idx val="193"/>
        <c:spPr>
          <a:solidFill>
            <a:srgbClr val="FF0000"/>
          </a:solidFill>
          <a:ln>
            <a:noFill/>
          </a:ln>
          <a:effectLst/>
        </c:spPr>
        <c:marker>
          <c:symbol val="none"/>
        </c:marker>
      </c:pivotFmt>
      <c:pivotFmt>
        <c:idx val="194"/>
        <c:spPr>
          <a:solidFill>
            <a:srgbClr val="FF85FF"/>
          </a:solidFill>
          <a:ln>
            <a:noFill/>
          </a:ln>
          <a:effectLst/>
        </c:spPr>
        <c:marker>
          <c:symbol val="none"/>
        </c:marker>
      </c:pivotFmt>
      <c:pivotFmt>
        <c:idx val="195"/>
        <c:spPr>
          <a:solidFill>
            <a:srgbClr val="FF85FF"/>
          </a:solidFill>
          <a:ln>
            <a:noFill/>
          </a:ln>
          <a:effectLst/>
        </c:spPr>
        <c:marker>
          <c:symbol val="none"/>
        </c:marker>
      </c:pivotFmt>
      <c:pivotFmt>
        <c:idx val="196"/>
        <c:spPr>
          <a:solidFill>
            <a:srgbClr val="FF85FF"/>
          </a:solidFill>
          <a:ln>
            <a:noFill/>
          </a:ln>
          <a:effectLst/>
        </c:spPr>
        <c:marker>
          <c:symbol val="none"/>
        </c:marker>
      </c:pivotFmt>
      <c:pivotFmt>
        <c:idx val="197"/>
        <c:spPr>
          <a:solidFill>
            <a:srgbClr val="FF85FF"/>
          </a:solidFill>
          <a:ln>
            <a:noFill/>
          </a:ln>
          <a:effectLst/>
        </c:spPr>
        <c:marker>
          <c:symbol val="none"/>
        </c:marker>
      </c:pivotFmt>
      <c:pivotFmt>
        <c:idx val="198"/>
        <c:spPr>
          <a:solidFill>
            <a:srgbClr val="FF85FF"/>
          </a:solidFill>
          <a:ln>
            <a:noFill/>
          </a:ln>
          <a:effectLst/>
        </c:spPr>
        <c:marker>
          <c:symbol val="none"/>
        </c:marker>
      </c:pivotFmt>
      <c:pivotFmt>
        <c:idx val="199"/>
        <c:spPr>
          <a:solidFill>
            <a:srgbClr val="FF85FF"/>
          </a:solidFill>
          <a:ln>
            <a:noFill/>
          </a:ln>
          <a:effectLst/>
        </c:spPr>
        <c:marker>
          <c:symbol val="none"/>
        </c:marker>
      </c:pivotFmt>
      <c:pivotFmt>
        <c:idx val="200"/>
        <c:spPr>
          <a:solidFill>
            <a:srgbClr val="FF85FF"/>
          </a:solidFill>
          <a:ln>
            <a:noFill/>
          </a:ln>
          <a:effectLst/>
        </c:spPr>
        <c:marker>
          <c:symbol val="none"/>
        </c:marker>
      </c:pivotFmt>
      <c:pivotFmt>
        <c:idx val="201"/>
        <c:spPr>
          <a:solidFill>
            <a:srgbClr val="FF85FF"/>
          </a:solidFill>
          <a:ln>
            <a:noFill/>
          </a:ln>
          <a:effectLst/>
        </c:spPr>
        <c:marker>
          <c:symbol val="none"/>
        </c:marker>
      </c:pivotFmt>
      <c:pivotFmt>
        <c:idx val="202"/>
        <c:spPr>
          <a:solidFill>
            <a:srgbClr val="FF85FF"/>
          </a:solidFill>
          <a:ln>
            <a:noFill/>
          </a:ln>
          <a:effectLst/>
        </c:spPr>
        <c:marker>
          <c:symbol val="none"/>
        </c:marker>
      </c:pivotFmt>
      <c:pivotFmt>
        <c:idx val="203"/>
        <c:spPr>
          <a:solidFill>
            <a:srgbClr val="FF85FF"/>
          </a:solidFill>
          <a:ln>
            <a:noFill/>
          </a:ln>
          <a:effectLst/>
        </c:spPr>
        <c:marker>
          <c:symbol val="none"/>
        </c:marker>
      </c:pivotFmt>
      <c:pivotFmt>
        <c:idx val="204"/>
        <c:spPr>
          <a:solidFill>
            <a:srgbClr val="FF85FF"/>
          </a:solidFill>
          <a:ln>
            <a:noFill/>
          </a:ln>
          <a:effectLst/>
        </c:spPr>
        <c:marker>
          <c:symbol val="none"/>
        </c:marker>
      </c:pivotFmt>
      <c:pivotFmt>
        <c:idx val="205"/>
        <c:spPr>
          <a:solidFill>
            <a:schemeClr val="accent4">
              <a:lumMod val="40000"/>
              <a:lumOff val="60000"/>
            </a:schemeClr>
          </a:solidFill>
          <a:ln>
            <a:noFill/>
          </a:ln>
          <a:effectLst/>
        </c:spPr>
        <c:marker>
          <c:symbol val="none"/>
        </c:marker>
      </c:pivotFmt>
      <c:pivotFmt>
        <c:idx val="206"/>
        <c:spPr>
          <a:solidFill>
            <a:schemeClr val="accent4">
              <a:lumMod val="40000"/>
              <a:lumOff val="60000"/>
            </a:schemeClr>
          </a:solidFill>
          <a:ln>
            <a:noFill/>
          </a:ln>
          <a:effectLst/>
        </c:spPr>
        <c:marker>
          <c:symbol val="none"/>
        </c:marker>
      </c:pivotFmt>
      <c:pivotFmt>
        <c:idx val="207"/>
        <c:spPr>
          <a:solidFill>
            <a:schemeClr val="accent4">
              <a:lumMod val="40000"/>
              <a:lumOff val="60000"/>
            </a:schemeClr>
          </a:solidFill>
          <a:ln>
            <a:noFill/>
          </a:ln>
          <a:effectLst/>
        </c:spPr>
        <c:marker>
          <c:symbol val="none"/>
        </c:marker>
      </c:pivotFmt>
      <c:pivotFmt>
        <c:idx val="208"/>
        <c:spPr>
          <a:solidFill>
            <a:schemeClr val="accent4">
              <a:lumMod val="40000"/>
              <a:lumOff val="60000"/>
            </a:schemeClr>
          </a:solidFill>
          <a:ln>
            <a:noFill/>
          </a:ln>
          <a:effectLst/>
        </c:spPr>
        <c:marker>
          <c:symbol val="none"/>
        </c:marker>
      </c:pivotFmt>
      <c:pivotFmt>
        <c:idx val="209"/>
        <c:spPr>
          <a:solidFill>
            <a:schemeClr val="accent4">
              <a:lumMod val="40000"/>
              <a:lumOff val="60000"/>
            </a:schemeClr>
          </a:solidFill>
          <a:ln>
            <a:noFill/>
          </a:ln>
          <a:effectLst/>
        </c:spPr>
        <c:marker>
          <c:symbol val="none"/>
        </c:marker>
      </c:pivotFmt>
      <c:pivotFmt>
        <c:idx val="210"/>
        <c:spPr>
          <a:solidFill>
            <a:schemeClr val="accent4">
              <a:lumMod val="40000"/>
              <a:lumOff val="60000"/>
            </a:schemeClr>
          </a:solidFill>
          <a:ln>
            <a:noFill/>
          </a:ln>
          <a:effectLst/>
        </c:spPr>
        <c:marker>
          <c:symbol val="none"/>
        </c:marker>
      </c:pivotFmt>
      <c:pivotFmt>
        <c:idx val="211"/>
        <c:spPr>
          <a:solidFill>
            <a:schemeClr val="accent4">
              <a:lumMod val="40000"/>
              <a:lumOff val="60000"/>
            </a:schemeClr>
          </a:solidFill>
          <a:ln>
            <a:noFill/>
          </a:ln>
          <a:effectLst/>
        </c:spPr>
        <c:marker>
          <c:symbol val="none"/>
        </c:marker>
      </c:pivotFmt>
      <c:pivotFmt>
        <c:idx val="212"/>
        <c:spPr>
          <a:solidFill>
            <a:schemeClr val="accent4">
              <a:lumMod val="40000"/>
              <a:lumOff val="60000"/>
            </a:schemeClr>
          </a:solidFill>
          <a:ln>
            <a:noFill/>
          </a:ln>
          <a:effectLst/>
        </c:spPr>
        <c:marker>
          <c:symbol val="none"/>
        </c:marker>
      </c:pivotFmt>
      <c:pivotFmt>
        <c:idx val="213"/>
        <c:spPr>
          <a:solidFill>
            <a:schemeClr val="accent4">
              <a:lumMod val="40000"/>
              <a:lumOff val="60000"/>
            </a:schemeClr>
          </a:solidFill>
          <a:ln>
            <a:noFill/>
          </a:ln>
          <a:effectLst/>
        </c:spPr>
        <c:marker>
          <c:symbol val="none"/>
        </c:marker>
      </c:pivotFmt>
      <c:pivotFmt>
        <c:idx val="214"/>
        <c:spPr>
          <a:solidFill>
            <a:schemeClr val="accent4">
              <a:lumMod val="40000"/>
              <a:lumOff val="60000"/>
            </a:schemeClr>
          </a:solidFill>
          <a:ln>
            <a:noFill/>
          </a:ln>
          <a:effectLst/>
        </c:spPr>
        <c:marker>
          <c:symbol val="none"/>
        </c:marker>
      </c:pivotFmt>
      <c:pivotFmt>
        <c:idx val="215"/>
        <c:spPr>
          <a:solidFill>
            <a:schemeClr val="accent4">
              <a:lumMod val="40000"/>
              <a:lumOff val="60000"/>
            </a:schemeClr>
          </a:solidFill>
          <a:ln>
            <a:noFill/>
          </a:ln>
          <a:effectLst/>
        </c:spPr>
        <c:marker>
          <c:symbol val="none"/>
        </c:marker>
      </c:pivotFmt>
      <c:pivotFmt>
        <c:idx val="216"/>
        <c:spPr>
          <a:solidFill>
            <a:schemeClr val="accent4">
              <a:lumMod val="40000"/>
              <a:lumOff val="60000"/>
            </a:schemeClr>
          </a:solidFill>
          <a:ln>
            <a:noFill/>
          </a:ln>
          <a:effectLst/>
        </c:spPr>
        <c:marker>
          <c:symbol val="none"/>
        </c:marker>
      </c:pivotFmt>
      <c:pivotFmt>
        <c:idx val="217"/>
        <c:spPr>
          <a:solidFill>
            <a:schemeClr val="accent4">
              <a:lumMod val="40000"/>
              <a:lumOff val="60000"/>
            </a:schemeClr>
          </a:solidFill>
          <a:ln>
            <a:noFill/>
          </a:ln>
          <a:effectLst/>
        </c:spPr>
        <c:marker>
          <c:symbol val="none"/>
        </c:marker>
      </c:pivotFmt>
      <c:pivotFmt>
        <c:idx val="218"/>
        <c:spPr>
          <a:solidFill>
            <a:schemeClr val="accent6">
              <a:lumMod val="60000"/>
              <a:lumOff val="40000"/>
            </a:schemeClr>
          </a:solidFill>
          <a:ln>
            <a:noFill/>
          </a:ln>
          <a:effectLst/>
        </c:spPr>
        <c:marker>
          <c:symbol val="none"/>
        </c:marker>
      </c:pivotFmt>
      <c:pivotFmt>
        <c:idx val="219"/>
        <c:spPr>
          <a:solidFill>
            <a:schemeClr val="accent6">
              <a:lumMod val="60000"/>
              <a:lumOff val="40000"/>
            </a:schemeClr>
          </a:solidFill>
          <a:ln>
            <a:noFill/>
          </a:ln>
          <a:effectLst/>
        </c:spPr>
        <c:marker>
          <c:symbol val="none"/>
        </c:marker>
      </c:pivotFmt>
      <c:pivotFmt>
        <c:idx val="220"/>
        <c:spPr>
          <a:solidFill>
            <a:schemeClr val="accent6">
              <a:lumMod val="60000"/>
              <a:lumOff val="40000"/>
            </a:schemeClr>
          </a:solidFill>
          <a:ln>
            <a:noFill/>
          </a:ln>
          <a:effectLst/>
        </c:spPr>
        <c:marker>
          <c:symbol val="none"/>
        </c:marker>
      </c:pivotFmt>
      <c:pivotFmt>
        <c:idx val="221"/>
        <c:spPr>
          <a:solidFill>
            <a:schemeClr val="accent6">
              <a:lumMod val="60000"/>
              <a:lumOff val="40000"/>
            </a:schemeClr>
          </a:solidFill>
          <a:ln>
            <a:noFill/>
          </a:ln>
          <a:effectLst/>
        </c:spPr>
        <c:marker>
          <c:symbol val="none"/>
        </c:marker>
      </c:pivotFmt>
      <c:pivotFmt>
        <c:idx val="222"/>
        <c:spPr>
          <a:solidFill>
            <a:schemeClr val="accent6">
              <a:lumMod val="60000"/>
              <a:lumOff val="40000"/>
            </a:schemeClr>
          </a:solidFill>
          <a:ln>
            <a:noFill/>
          </a:ln>
          <a:effectLst/>
        </c:spPr>
        <c:marker>
          <c:symbol val="none"/>
        </c:marker>
      </c:pivotFmt>
      <c:pivotFmt>
        <c:idx val="223"/>
        <c:spPr>
          <a:solidFill>
            <a:schemeClr val="accent1"/>
          </a:solidFill>
          <a:ln>
            <a:noFill/>
          </a:ln>
          <a:effectLst/>
        </c:spPr>
        <c:marker>
          <c:symbol val="none"/>
        </c:marker>
      </c:pivotFmt>
      <c:pivotFmt>
        <c:idx val="224"/>
        <c:spPr>
          <a:solidFill>
            <a:schemeClr val="accent6">
              <a:lumMod val="60000"/>
              <a:lumOff val="40000"/>
            </a:schemeClr>
          </a:solidFill>
          <a:ln>
            <a:noFill/>
          </a:ln>
          <a:effectLst/>
        </c:spPr>
        <c:marker>
          <c:symbol val="none"/>
        </c:marker>
      </c:pivotFmt>
      <c:pivotFmt>
        <c:idx val="225"/>
        <c:spPr>
          <a:solidFill>
            <a:schemeClr val="accent6">
              <a:lumMod val="60000"/>
              <a:lumOff val="40000"/>
            </a:schemeClr>
          </a:solidFill>
          <a:ln>
            <a:noFill/>
          </a:ln>
          <a:effectLst/>
        </c:spPr>
        <c:marker>
          <c:symbol val="none"/>
        </c:marker>
      </c:pivotFmt>
      <c:pivotFmt>
        <c:idx val="226"/>
        <c:spPr>
          <a:solidFill>
            <a:schemeClr val="accent6">
              <a:lumMod val="60000"/>
              <a:lumOff val="40000"/>
            </a:schemeClr>
          </a:solidFill>
          <a:ln>
            <a:noFill/>
          </a:ln>
          <a:effectLst/>
        </c:spPr>
        <c:marker>
          <c:symbol val="none"/>
        </c:marker>
      </c:pivotFmt>
      <c:pivotFmt>
        <c:idx val="227"/>
        <c:spPr>
          <a:solidFill>
            <a:schemeClr val="accent6">
              <a:lumMod val="60000"/>
              <a:lumOff val="40000"/>
            </a:schemeClr>
          </a:solidFill>
          <a:ln>
            <a:noFill/>
          </a:ln>
          <a:effectLst/>
        </c:spPr>
        <c:marker>
          <c:symbol val="none"/>
        </c:marker>
      </c:pivotFmt>
      <c:pivotFmt>
        <c:idx val="228"/>
        <c:spPr>
          <a:solidFill>
            <a:srgbClr val="FF0000"/>
          </a:solidFill>
          <a:ln>
            <a:noFill/>
          </a:ln>
          <a:effectLst/>
        </c:spPr>
        <c:marker>
          <c:symbol val="none"/>
        </c:marker>
      </c:pivotFmt>
      <c:pivotFmt>
        <c:idx val="229"/>
        <c:spPr>
          <a:solidFill>
            <a:srgbClr val="FF85FF"/>
          </a:solidFill>
          <a:ln>
            <a:noFill/>
          </a:ln>
          <a:effectLst/>
        </c:spPr>
        <c:marker>
          <c:symbol val="none"/>
        </c:marker>
      </c:pivotFmt>
      <c:pivotFmt>
        <c:idx val="230"/>
        <c:spPr>
          <a:solidFill>
            <a:srgbClr val="FF85FF"/>
          </a:solidFill>
          <a:ln>
            <a:noFill/>
          </a:ln>
          <a:effectLst/>
        </c:spPr>
        <c:marker>
          <c:symbol val="none"/>
        </c:marker>
      </c:pivotFmt>
      <c:pivotFmt>
        <c:idx val="231"/>
        <c:spPr>
          <a:solidFill>
            <a:srgbClr val="FF85FF"/>
          </a:solidFill>
          <a:ln>
            <a:noFill/>
          </a:ln>
          <a:effectLst/>
        </c:spPr>
        <c:marker>
          <c:symbol val="none"/>
        </c:marker>
      </c:pivotFmt>
      <c:pivotFmt>
        <c:idx val="232"/>
        <c:spPr>
          <a:solidFill>
            <a:srgbClr val="FF85FF"/>
          </a:solidFill>
          <a:ln>
            <a:noFill/>
          </a:ln>
          <a:effectLst/>
        </c:spPr>
        <c:marker>
          <c:symbol val="none"/>
        </c:marker>
      </c:pivotFmt>
      <c:pivotFmt>
        <c:idx val="233"/>
        <c:spPr>
          <a:solidFill>
            <a:srgbClr val="FF85FF"/>
          </a:solidFill>
          <a:ln>
            <a:noFill/>
          </a:ln>
          <a:effectLst/>
        </c:spPr>
        <c:marker>
          <c:symbol val="none"/>
        </c:marker>
      </c:pivotFmt>
      <c:pivotFmt>
        <c:idx val="234"/>
        <c:spPr>
          <a:solidFill>
            <a:srgbClr val="FF85FF"/>
          </a:solidFill>
          <a:ln>
            <a:noFill/>
          </a:ln>
          <a:effectLst/>
        </c:spPr>
        <c:marker>
          <c:symbol val="none"/>
        </c:marker>
      </c:pivotFmt>
      <c:pivotFmt>
        <c:idx val="235"/>
        <c:spPr>
          <a:solidFill>
            <a:srgbClr val="FF85FF"/>
          </a:solidFill>
          <a:ln>
            <a:noFill/>
          </a:ln>
          <a:effectLst/>
        </c:spPr>
        <c:marker>
          <c:symbol val="none"/>
        </c:marker>
      </c:pivotFmt>
      <c:pivotFmt>
        <c:idx val="236"/>
        <c:spPr>
          <a:solidFill>
            <a:srgbClr val="FF85FF"/>
          </a:solidFill>
          <a:ln>
            <a:noFill/>
          </a:ln>
          <a:effectLst/>
        </c:spPr>
        <c:marker>
          <c:symbol val="none"/>
        </c:marker>
      </c:pivotFmt>
      <c:pivotFmt>
        <c:idx val="237"/>
        <c:spPr>
          <a:solidFill>
            <a:srgbClr val="FF85FF"/>
          </a:solidFill>
          <a:ln>
            <a:noFill/>
          </a:ln>
          <a:effectLst/>
        </c:spPr>
        <c:marker>
          <c:symbol val="none"/>
        </c:marker>
      </c:pivotFmt>
      <c:pivotFmt>
        <c:idx val="238"/>
        <c:spPr>
          <a:solidFill>
            <a:srgbClr val="FF85FF"/>
          </a:solidFill>
          <a:ln>
            <a:noFill/>
          </a:ln>
          <a:effectLst/>
        </c:spPr>
        <c:marker>
          <c:symbol val="none"/>
        </c:marker>
      </c:pivotFmt>
      <c:pivotFmt>
        <c:idx val="239"/>
        <c:spPr>
          <a:solidFill>
            <a:srgbClr val="FF85FF"/>
          </a:solidFill>
          <a:ln>
            <a:noFill/>
          </a:ln>
          <a:effectLst/>
        </c:spPr>
        <c:marker>
          <c:symbol val="none"/>
        </c:marker>
      </c:pivotFmt>
      <c:pivotFmt>
        <c:idx val="240"/>
        <c:spPr>
          <a:solidFill>
            <a:schemeClr val="accent4">
              <a:lumMod val="40000"/>
              <a:lumOff val="60000"/>
            </a:schemeClr>
          </a:solidFill>
          <a:ln>
            <a:noFill/>
          </a:ln>
          <a:effectLst/>
        </c:spPr>
        <c:marker>
          <c:symbol val="none"/>
        </c:marker>
      </c:pivotFmt>
      <c:pivotFmt>
        <c:idx val="241"/>
        <c:spPr>
          <a:solidFill>
            <a:schemeClr val="accent4">
              <a:lumMod val="40000"/>
              <a:lumOff val="60000"/>
            </a:schemeClr>
          </a:solidFill>
          <a:ln>
            <a:noFill/>
          </a:ln>
          <a:effectLst/>
        </c:spPr>
        <c:marker>
          <c:symbol val="none"/>
        </c:marker>
      </c:pivotFmt>
      <c:pivotFmt>
        <c:idx val="242"/>
        <c:spPr>
          <a:solidFill>
            <a:schemeClr val="accent4">
              <a:lumMod val="40000"/>
              <a:lumOff val="60000"/>
            </a:schemeClr>
          </a:solidFill>
          <a:ln>
            <a:noFill/>
          </a:ln>
          <a:effectLst/>
        </c:spPr>
        <c:marker>
          <c:symbol val="none"/>
        </c:marker>
      </c:pivotFmt>
      <c:pivotFmt>
        <c:idx val="243"/>
        <c:spPr>
          <a:solidFill>
            <a:schemeClr val="accent4">
              <a:lumMod val="40000"/>
              <a:lumOff val="60000"/>
            </a:schemeClr>
          </a:solidFill>
          <a:ln>
            <a:noFill/>
          </a:ln>
          <a:effectLst/>
        </c:spPr>
        <c:marker>
          <c:symbol val="none"/>
        </c:marker>
      </c:pivotFmt>
      <c:pivotFmt>
        <c:idx val="244"/>
        <c:spPr>
          <a:solidFill>
            <a:schemeClr val="accent4">
              <a:lumMod val="40000"/>
              <a:lumOff val="60000"/>
            </a:schemeClr>
          </a:solidFill>
          <a:ln>
            <a:noFill/>
          </a:ln>
          <a:effectLst/>
        </c:spPr>
        <c:marker>
          <c:symbol val="none"/>
        </c:marker>
      </c:pivotFmt>
      <c:pivotFmt>
        <c:idx val="245"/>
        <c:spPr>
          <a:solidFill>
            <a:schemeClr val="accent4">
              <a:lumMod val="40000"/>
              <a:lumOff val="60000"/>
            </a:schemeClr>
          </a:solidFill>
          <a:ln>
            <a:noFill/>
          </a:ln>
          <a:effectLst/>
        </c:spPr>
        <c:marker>
          <c:symbol val="none"/>
        </c:marker>
      </c:pivotFmt>
      <c:pivotFmt>
        <c:idx val="246"/>
        <c:spPr>
          <a:solidFill>
            <a:schemeClr val="accent4">
              <a:lumMod val="40000"/>
              <a:lumOff val="60000"/>
            </a:schemeClr>
          </a:solidFill>
          <a:ln>
            <a:noFill/>
          </a:ln>
          <a:effectLst/>
        </c:spPr>
        <c:marker>
          <c:symbol val="none"/>
        </c:marker>
      </c:pivotFmt>
      <c:pivotFmt>
        <c:idx val="247"/>
        <c:spPr>
          <a:solidFill>
            <a:schemeClr val="accent4">
              <a:lumMod val="40000"/>
              <a:lumOff val="60000"/>
            </a:schemeClr>
          </a:solidFill>
          <a:ln>
            <a:noFill/>
          </a:ln>
          <a:effectLst/>
        </c:spPr>
        <c:marker>
          <c:symbol val="none"/>
        </c:marker>
      </c:pivotFmt>
      <c:pivotFmt>
        <c:idx val="248"/>
        <c:spPr>
          <a:solidFill>
            <a:schemeClr val="accent4">
              <a:lumMod val="40000"/>
              <a:lumOff val="60000"/>
            </a:schemeClr>
          </a:solidFill>
          <a:ln>
            <a:noFill/>
          </a:ln>
          <a:effectLst/>
        </c:spPr>
        <c:marker>
          <c:symbol val="none"/>
        </c:marker>
      </c:pivotFmt>
      <c:pivotFmt>
        <c:idx val="249"/>
        <c:spPr>
          <a:solidFill>
            <a:schemeClr val="accent4">
              <a:lumMod val="40000"/>
              <a:lumOff val="60000"/>
            </a:schemeClr>
          </a:solidFill>
          <a:ln>
            <a:noFill/>
          </a:ln>
          <a:effectLst/>
        </c:spPr>
        <c:marker>
          <c:symbol val="none"/>
        </c:marker>
      </c:pivotFmt>
      <c:pivotFmt>
        <c:idx val="250"/>
        <c:spPr>
          <a:solidFill>
            <a:schemeClr val="accent4">
              <a:lumMod val="40000"/>
              <a:lumOff val="60000"/>
            </a:schemeClr>
          </a:solidFill>
          <a:ln>
            <a:noFill/>
          </a:ln>
          <a:effectLst/>
        </c:spPr>
        <c:marker>
          <c:symbol val="none"/>
        </c:marker>
      </c:pivotFmt>
      <c:pivotFmt>
        <c:idx val="251"/>
        <c:spPr>
          <a:solidFill>
            <a:schemeClr val="accent4">
              <a:lumMod val="40000"/>
              <a:lumOff val="60000"/>
            </a:schemeClr>
          </a:solidFill>
          <a:ln>
            <a:noFill/>
          </a:ln>
          <a:effectLst/>
        </c:spPr>
        <c:marker>
          <c:symbol val="none"/>
        </c:marker>
      </c:pivotFmt>
      <c:pivotFmt>
        <c:idx val="252"/>
        <c:spPr>
          <a:solidFill>
            <a:schemeClr val="accent4">
              <a:lumMod val="40000"/>
              <a:lumOff val="60000"/>
            </a:schemeClr>
          </a:solidFill>
          <a:ln>
            <a:noFill/>
          </a:ln>
          <a:effectLst/>
        </c:spPr>
        <c:marker>
          <c:symbol val="none"/>
        </c:marker>
      </c:pivotFmt>
      <c:pivotFmt>
        <c:idx val="253"/>
        <c:spPr>
          <a:solidFill>
            <a:schemeClr val="accent6">
              <a:lumMod val="60000"/>
              <a:lumOff val="40000"/>
            </a:schemeClr>
          </a:solidFill>
          <a:ln>
            <a:noFill/>
          </a:ln>
          <a:effectLst/>
        </c:spPr>
        <c:marker>
          <c:symbol val="none"/>
        </c:marker>
      </c:pivotFmt>
      <c:pivotFmt>
        <c:idx val="254"/>
        <c:spPr>
          <a:solidFill>
            <a:schemeClr val="accent6">
              <a:lumMod val="60000"/>
              <a:lumOff val="40000"/>
            </a:schemeClr>
          </a:solidFill>
          <a:ln>
            <a:noFill/>
          </a:ln>
          <a:effectLst/>
        </c:spPr>
        <c:marker>
          <c:symbol val="none"/>
        </c:marker>
      </c:pivotFmt>
      <c:pivotFmt>
        <c:idx val="255"/>
        <c:spPr>
          <a:solidFill>
            <a:schemeClr val="accent6">
              <a:lumMod val="60000"/>
              <a:lumOff val="40000"/>
            </a:schemeClr>
          </a:solidFill>
          <a:ln>
            <a:noFill/>
          </a:ln>
          <a:effectLst/>
        </c:spPr>
        <c:marker>
          <c:symbol val="none"/>
        </c:marker>
      </c:pivotFmt>
      <c:pivotFmt>
        <c:idx val="256"/>
        <c:spPr>
          <a:solidFill>
            <a:schemeClr val="accent6">
              <a:lumMod val="60000"/>
              <a:lumOff val="40000"/>
            </a:schemeClr>
          </a:solidFill>
          <a:ln>
            <a:noFill/>
          </a:ln>
          <a:effectLst/>
        </c:spPr>
        <c:marker>
          <c:symbol val="none"/>
        </c:marker>
      </c:pivotFmt>
      <c:pivotFmt>
        <c:idx val="257"/>
        <c:spPr>
          <a:solidFill>
            <a:schemeClr val="accent6">
              <a:lumMod val="60000"/>
              <a:lumOff val="40000"/>
            </a:schemeClr>
          </a:solidFill>
          <a:ln>
            <a:noFill/>
          </a:ln>
          <a:effectLst/>
        </c:spPr>
        <c:marker>
          <c:symbol val="none"/>
        </c:marker>
      </c:pivotFmt>
      <c:pivotFmt>
        <c:idx val="258"/>
        <c:spPr>
          <a:solidFill>
            <a:schemeClr val="accent1"/>
          </a:solidFill>
          <a:ln>
            <a:noFill/>
          </a:ln>
          <a:effectLst/>
        </c:spPr>
        <c:marker>
          <c:symbol val="none"/>
        </c:marker>
      </c:pivotFmt>
      <c:pivotFmt>
        <c:idx val="259"/>
        <c:spPr>
          <a:solidFill>
            <a:schemeClr val="accent6">
              <a:lumMod val="60000"/>
              <a:lumOff val="40000"/>
            </a:schemeClr>
          </a:solidFill>
          <a:ln>
            <a:noFill/>
          </a:ln>
          <a:effectLst/>
        </c:spPr>
        <c:marker>
          <c:symbol val="none"/>
        </c:marker>
      </c:pivotFmt>
      <c:pivotFmt>
        <c:idx val="260"/>
        <c:spPr>
          <a:solidFill>
            <a:schemeClr val="accent6">
              <a:lumMod val="60000"/>
              <a:lumOff val="40000"/>
            </a:schemeClr>
          </a:solidFill>
          <a:ln>
            <a:noFill/>
          </a:ln>
          <a:effectLst/>
        </c:spPr>
        <c:marker>
          <c:symbol val="none"/>
        </c:marker>
      </c:pivotFmt>
      <c:pivotFmt>
        <c:idx val="261"/>
        <c:spPr>
          <a:solidFill>
            <a:schemeClr val="accent6">
              <a:lumMod val="60000"/>
              <a:lumOff val="40000"/>
            </a:schemeClr>
          </a:solidFill>
          <a:ln>
            <a:noFill/>
          </a:ln>
          <a:effectLst/>
        </c:spPr>
        <c:marker>
          <c:symbol val="none"/>
        </c:marker>
      </c:pivotFmt>
      <c:pivotFmt>
        <c:idx val="262"/>
        <c:spPr>
          <a:solidFill>
            <a:schemeClr val="accent6">
              <a:lumMod val="60000"/>
              <a:lumOff val="40000"/>
            </a:schemeClr>
          </a:solidFill>
          <a:ln>
            <a:noFill/>
          </a:ln>
          <a:effectLst/>
        </c:spPr>
        <c:marker>
          <c:symbol val="none"/>
        </c:marker>
      </c:pivotFmt>
      <c:pivotFmt>
        <c:idx val="263"/>
        <c:spPr>
          <a:solidFill>
            <a:srgbClr val="FF0000"/>
          </a:solidFill>
          <a:ln>
            <a:noFill/>
          </a:ln>
          <a:effectLst/>
        </c:spPr>
        <c:marker>
          <c:symbol val="none"/>
        </c:marker>
      </c:pivotFmt>
    </c:pivotFmts>
    <c:plotArea>
      <c:layout>
        <c:manualLayout>
          <c:layoutTarget val="inner"/>
          <c:xMode val="edge"/>
          <c:yMode val="edge"/>
          <c:x val="0.13052880763873351"/>
          <c:y val="0.26725043310804281"/>
          <c:w val="0.83327458494819218"/>
          <c:h val="0.65246874682449396"/>
        </c:manualLayout>
      </c:layout>
      <c:barChart>
        <c:barDir val="bar"/>
        <c:grouping val="percentStacked"/>
        <c:varyColors val="0"/>
        <c:ser>
          <c:idx val="0"/>
          <c:order val="0"/>
          <c:tx>
            <c:strRef>
              <c:f>Gestation!$B$3:$B$4</c:f>
              <c:strCache>
                <c:ptCount val="1"/>
                <c:pt idx="0">
                  <c:v>3</c:v>
                </c:pt>
              </c:strCache>
            </c:strRef>
          </c:tx>
          <c:spPr>
            <a:solidFill>
              <a:srgbClr val="FF85FF"/>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Gestation!$B$5:$B$12</c:f>
              <c:numCache>
                <c:formatCode>0%</c:formatCode>
                <c:ptCount val="7"/>
                <c:pt idx="0">
                  <c:v>0</c:v>
                </c:pt>
                <c:pt idx="1">
                  <c:v>0</c:v>
                </c:pt>
                <c:pt idx="2">
                  <c:v>9.6153846153846159E-3</c:v>
                </c:pt>
                <c:pt idx="3">
                  <c:v>4.6296296296296294E-3</c:v>
                </c:pt>
                <c:pt idx="4">
                  <c:v>1.6666666666666666E-2</c:v>
                </c:pt>
                <c:pt idx="5">
                  <c:v>0</c:v>
                </c:pt>
                <c:pt idx="6">
                  <c:v>0</c:v>
                </c:pt>
              </c:numCache>
            </c:numRef>
          </c:val>
          <c:extLst>
            <c:ext xmlns:c16="http://schemas.microsoft.com/office/drawing/2014/chart" uri="{C3380CC4-5D6E-409C-BE32-E72D297353CC}">
              <c16:uniqueId val="{00000000-76EB-4243-8FDE-BEEF20FCDB91}"/>
            </c:ext>
          </c:extLst>
        </c:ser>
        <c:ser>
          <c:idx val="1"/>
          <c:order val="1"/>
          <c:tx>
            <c:strRef>
              <c:f>Gestation!$C$3:$C$4</c:f>
              <c:strCache>
                <c:ptCount val="1"/>
                <c:pt idx="0">
                  <c:v>4</c:v>
                </c:pt>
              </c:strCache>
            </c:strRef>
          </c:tx>
          <c:spPr>
            <a:solidFill>
              <a:srgbClr val="FF85FF"/>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Gestation!$C$5:$C$12</c:f>
              <c:numCache>
                <c:formatCode>0%</c:formatCode>
                <c:ptCount val="7"/>
                <c:pt idx="0">
                  <c:v>0</c:v>
                </c:pt>
                <c:pt idx="1">
                  <c:v>0</c:v>
                </c:pt>
                <c:pt idx="2">
                  <c:v>0</c:v>
                </c:pt>
                <c:pt idx="3">
                  <c:v>4.6296296296296294E-3</c:v>
                </c:pt>
                <c:pt idx="4">
                  <c:v>0</c:v>
                </c:pt>
                <c:pt idx="5">
                  <c:v>2.1276595744680851E-2</c:v>
                </c:pt>
                <c:pt idx="6">
                  <c:v>0</c:v>
                </c:pt>
              </c:numCache>
            </c:numRef>
          </c:val>
          <c:extLst>
            <c:ext xmlns:c16="http://schemas.microsoft.com/office/drawing/2014/chart" uri="{C3380CC4-5D6E-409C-BE32-E72D297353CC}">
              <c16:uniqueId val="{00000001-76EB-4243-8FDE-BEEF20FCDB91}"/>
            </c:ext>
          </c:extLst>
        </c:ser>
        <c:ser>
          <c:idx val="2"/>
          <c:order val="2"/>
          <c:tx>
            <c:strRef>
              <c:f>Gestation!$D$3:$D$4</c:f>
              <c:strCache>
                <c:ptCount val="1"/>
                <c:pt idx="0">
                  <c:v>5</c:v>
                </c:pt>
              </c:strCache>
            </c:strRef>
          </c:tx>
          <c:spPr>
            <a:solidFill>
              <a:srgbClr val="FF85FF"/>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Gestation!$D$5:$D$12</c:f>
              <c:numCache>
                <c:formatCode>0%</c:formatCode>
                <c:ptCount val="7"/>
                <c:pt idx="0">
                  <c:v>0</c:v>
                </c:pt>
                <c:pt idx="1">
                  <c:v>3.3333333333333333E-2</c:v>
                </c:pt>
                <c:pt idx="2">
                  <c:v>9.6153846153846159E-3</c:v>
                </c:pt>
                <c:pt idx="3">
                  <c:v>4.6296296296296294E-3</c:v>
                </c:pt>
                <c:pt idx="4">
                  <c:v>0</c:v>
                </c:pt>
                <c:pt idx="5">
                  <c:v>0</c:v>
                </c:pt>
                <c:pt idx="6">
                  <c:v>0</c:v>
                </c:pt>
              </c:numCache>
            </c:numRef>
          </c:val>
          <c:extLst>
            <c:ext xmlns:c16="http://schemas.microsoft.com/office/drawing/2014/chart" uri="{C3380CC4-5D6E-409C-BE32-E72D297353CC}">
              <c16:uniqueId val="{00000002-76EB-4243-8FDE-BEEF20FCDB91}"/>
            </c:ext>
          </c:extLst>
        </c:ser>
        <c:ser>
          <c:idx val="3"/>
          <c:order val="3"/>
          <c:tx>
            <c:strRef>
              <c:f>Gestation!$E$3:$E$4</c:f>
              <c:strCache>
                <c:ptCount val="1"/>
                <c:pt idx="0">
                  <c:v>6</c:v>
                </c:pt>
              </c:strCache>
            </c:strRef>
          </c:tx>
          <c:spPr>
            <a:solidFill>
              <a:srgbClr val="FF85FF"/>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Gestation!$E$5:$E$12</c:f>
              <c:numCache>
                <c:formatCode>0%</c:formatCode>
                <c:ptCount val="7"/>
                <c:pt idx="0">
                  <c:v>0</c:v>
                </c:pt>
                <c:pt idx="1">
                  <c:v>1.6666666666666666E-2</c:v>
                </c:pt>
                <c:pt idx="2">
                  <c:v>0.11538461538461539</c:v>
                </c:pt>
                <c:pt idx="3">
                  <c:v>6.9444444444444448E-2</c:v>
                </c:pt>
                <c:pt idx="4">
                  <c:v>1.6666666666666666E-2</c:v>
                </c:pt>
                <c:pt idx="5">
                  <c:v>0</c:v>
                </c:pt>
                <c:pt idx="6">
                  <c:v>0</c:v>
                </c:pt>
              </c:numCache>
            </c:numRef>
          </c:val>
          <c:extLst>
            <c:ext xmlns:c16="http://schemas.microsoft.com/office/drawing/2014/chart" uri="{C3380CC4-5D6E-409C-BE32-E72D297353CC}">
              <c16:uniqueId val="{00000003-76EB-4243-8FDE-BEEF20FCDB91}"/>
            </c:ext>
          </c:extLst>
        </c:ser>
        <c:ser>
          <c:idx val="4"/>
          <c:order val="4"/>
          <c:tx>
            <c:strRef>
              <c:f>Gestation!$F$3:$F$4</c:f>
              <c:strCache>
                <c:ptCount val="1"/>
                <c:pt idx="0">
                  <c:v>7</c:v>
                </c:pt>
              </c:strCache>
            </c:strRef>
          </c:tx>
          <c:spPr>
            <a:solidFill>
              <a:srgbClr val="FF85FF"/>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Gestation!$F$5:$F$12</c:f>
              <c:numCache>
                <c:formatCode>0%</c:formatCode>
                <c:ptCount val="7"/>
                <c:pt idx="0">
                  <c:v>1.2500000000000001E-2</c:v>
                </c:pt>
                <c:pt idx="1">
                  <c:v>0</c:v>
                </c:pt>
                <c:pt idx="2">
                  <c:v>6.7307692307692304E-2</c:v>
                </c:pt>
                <c:pt idx="3">
                  <c:v>8.3333333333333329E-2</c:v>
                </c:pt>
                <c:pt idx="4">
                  <c:v>0.05</c:v>
                </c:pt>
                <c:pt idx="5">
                  <c:v>4.2553191489361701E-2</c:v>
                </c:pt>
                <c:pt idx="6">
                  <c:v>0</c:v>
                </c:pt>
              </c:numCache>
            </c:numRef>
          </c:val>
          <c:extLst>
            <c:ext xmlns:c16="http://schemas.microsoft.com/office/drawing/2014/chart" uri="{C3380CC4-5D6E-409C-BE32-E72D297353CC}">
              <c16:uniqueId val="{00000004-76EB-4243-8FDE-BEEF20FCDB91}"/>
            </c:ext>
          </c:extLst>
        </c:ser>
        <c:ser>
          <c:idx val="5"/>
          <c:order val="5"/>
          <c:tx>
            <c:strRef>
              <c:f>Gestation!$G$3:$G$4</c:f>
              <c:strCache>
                <c:ptCount val="1"/>
                <c:pt idx="0">
                  <c:v>8</c:v>
                </c:pt>
              </c:strCache>
            </c:strRef>
          </c:tx>
          <c:spPr>
            <a:solidFill>
              <a:srgbClr val="FF85FF"/>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Gestation!$G$5:$G$12</c:f>
              <c:numCache>
                <c:formatCode>0%</c:formatCode>
                <c:ptCount val="7"/>
                <c:pt idx="0">
                  <c:v>2.5000000000000001E-2</c:v>
                </c:pt>
                <c:pt idx="1">
                  <c:v>0</c:v>
                </c:pt>
                <c:pt idx="2">
                  <c:v>0.10576923076923077</c:v>
                </c:pt>
                <c:pt idx="3">
                  <c:v>0.14814814814814814</c:v>
                </c:pt>
                <c:pt idx="4">
                  <c:v>1.6666666666666666E-2</c:v>
                </c:pt>
                <c:pt idx="5">
                  <c:v>2.1276595744680851E-2</c:v>
                </c:pt>
                <c:pt idx="6">
                  <c:v>0</c:v>
                </c:pt>
              </c:numCache>
            </c:numRef>
          </c:val>
          <c:extLst>
            <c:ext xmlns:c16="http://schemas.microsoft.com/office/drawing/2014/chart" uri="{C3380CC4-5D6E-409C-BE32-E72D297353CC}">
              <c16:uniqueId val="{00000005-76EB-4243-8FDE-BEEF20FCDB91}"/>
            </c:ext>
          </c:extLst>
        </c:ser>
        <c:ser>
          <c:idx val="6"/>
          <c:order val="6"/>
          <c:tx>
            <c:strRef>
              <c:f>Gestation!$H$3:$H$4</c:f>
              <c:strCache>
                <c:ptCount val="1"/>
                <c:pt idx="0">
                  <c:v>9</c:v>
                </c:pt>
              </c:strCache>
            </c:strRef>
          </c:tx>
          <c:spPr>
            <a:solidFill>
              <a:srgbClr val="FF85FF"/>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Gestation!$H$5:$H$12</c:f>
              <c:numCache>
                <c:formatCode>0%</c:formatCode>
                <c:ptCount val="7"/>
                <c:pt idx="0">
                  <c:v>7.4999999999999997E-2</c:v>
                </c:pt>
                <c:pt idx="1">
                  <c:v>0.05</c:v>
                </c:pt>
                <c:pt idx="2">
                  <c:v>5.7692307692307696E-2</c:v>
                </c:pt>
                <c:pt idx="3">
                  <c:v>0.14814814814814814</c:v>
                </c:pt>
                <c:pt idx="4">
                  <c:v>0</c:v>
                </c:pt>
                <c:pt idx="5">
                  <c:v>6.3829787234042548E-2</c:v>
                </c:pt>
                <c:pt idx="6">
                  <c:v>2.9850746268656716E-2</c:v>
                </c:pt>
              </c:numCache>
            </c:numRef>
          </c:val>
          <c:extLst>
            <c:ext xmlns:c16="http://schemas.microsoft.com/office/drawing/2014/chart" uri="{C3380CC4-5D6E-409C-BE32-E72D297353CC}">
              <c16:uniqueId val="{00000006-76EB-4243-8FDE-BEEF20FCDB91}"/>
            </c:ext>
          </c:extLst>
        </c:ser>
        <c:ser>
          <c:idx val="7"/>
          <c:order val="7"/>
          <c:tx>
            <c:strRef>
              <c:f>Gestation!$I$3:$I$4</c:f>
              <c:strCache>
                <c:ptCount val="1"/>
                <c:pt idx="0">
                  <c:v>10</c:v>
                </c:pt>
              </c:strCache>
            </c:strRef>
          </c:tx>
          <c:spPr>
            <a:solidFill>
              <a:srgbClr val="FF85FF"/>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Gestation!$I$5:$I$12</c:f>
              <c:numCache>
                <c:formatCode>0%</c:formatCode>
                <c:ptCount val="7"/>
                <c:pt idx="0">
                  <c:v>6.25E-2</c:v>
                </c:pt>
                <c:pt idx="1">
                  <c:v>0.05</c:v>
                </c:pt>
                <c:pt idx="2">
                  <c:v>4.807692307692308E-2</c:v>
                </c:pt>
                <c:pt idx="3">
                  <c:v>0.1111111111111111</c:v>
                </c:pt>
                <c:pt idx="4">
                  <c:v>8.3333333333333329E-2</c:v>
                </c:pt>
                <c:pt idx="5">
                  <c:v>2.1276595744680851E-2</c:v>
                </c:pt>
                <c:pt idx="6">
                  <c:v>2.9850746268656716E-2</c:v>
                </c:pt>
              </c:numCache>
            </c:numRef>
          </c:val>
          <c:extLst>
            <c:ext xmlns:c16="http://schemas.microsoft.com/office/drawing/2014/chart" uri="{C3380CC4-5D6E-409C-BE32-E72D297353CC}">
              <c16:uniqueId val="{00000007-76EB-4243-8FDE-BEEF20FCDB91}"/>
            </c:ext>
          </c:extLst>
        </c:ser>
        <c:ser>
          <c:idx val="8"/>
          <c:order val="8"/>
          <c:tx>
            <c:strRef>
              <c:f>Gestation!$J$3:$J$4</c:f>
              <c:strCache>
                <c:ptCount val="1"/>
                <c:pt idx="0">
                  <c:v>11</c:v>
                </c:pt>
              </c:strCache>
            </c:strRef>
          </c:tx>
          <c:spPr>
            <a:solidFill>
              <a:srgbClr val="FF85FF"/>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Gestation!$J$5:$J$12</c:f>
              <c:numCache>
                <c:formatCode>0%</c:formatCode>
                <c:ptCount val="7"/>
                <c:pt idx="0">
                  <c:v>0.125</c:v>
                </c:pt>
                <c:pt idx="1">
                  <c:v>0.1</c:v>
                </c:pt>
                <c:pt idx="2">
                  <c:v>7.6923076923076927E-2</c:v>
                </c:pt>
                <c:pt idx="3">
                  <c:v>5.5555555555555552E-2</c:v>
                </c:pt>
                <c:pt idx="4">
                  <c:v>0.05</c:v>
                </c:pt>
                <c:pt idx="5">
                  <c:v>6.3829787234042548E-2</c:v>
                </c:pt>
                <c:pt idx="6">
                  <c:v>1.4925373134328358E-2</c:v>
                </c:pt>
              </c:numCache>
            </c:numRef>
          </c:val>
          <c:extLst>
            <c:ext xmlns:c16="http://schemas.microsoft.com/office/drawing/2014/chart" uri="{C3380CC4-5D6E-409C-BE32-E72D297353CC}">
              <c16:uniqueId val="{00000008-76EB-4243-8FDE-BEEF20FCDB91}"/>
            </c:ext>
          </c:extLst>
        </c:ser>
        <c:ser>
          <c:idx val="9"/>
          <c:order val="9"/>
          <c:tx>
            <c:strRef>
              <c:f>Gestation!$K$3:$K$4</c:f>
              <c:strCache>
                <c:ptCount val="1"/>
                <c:pt idx="0">
                  <c:v>12</c:v>
                </c:pt>
              </c:strCache>
            </c:strRef>
          </c:tx>
          <c:spPr>
            <a:solidFill>
              <a:srgbClr val="FF85FF"/>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Gestation!$K$5:$K$12</c:f>
              <c:numCache>
                <c:formatCode>0%</c:formatCode>
                <c:ptCount val="7"/>
                <c:pt idx="0">
                  <c:v>2.5000000000000001E-2</c:v>
                </c:pt>
                <c:pt idx="1">
                  <c:v>0.11666666666666667</c:v>
                </c:pt>
                <c:pt idx="2">
                  <c:v>7.6923076923076927E-2</c:v>
                </c:pt>
                <c:pt idx="3">
                  <c:v>7.407407407407407E-2</c:v>
                </c:pt>
                <c:pt idx="4">
                  <c:v>8.3333333333333329E-2</c:v>
                </c:pt>
                <c:pt idx="5">
                  <c:v>0.1276595744680851</c:v>
                </c:pt>
                <c:pt idx="6">
                  <c:v>4.4776119402985072E-2</c:v>
                </c:pt>
              </c:numCache>
            </c:numRef>
          </c:val>
          <c:extLst>
            <c:ext xmlns:c16="http://schemas.microsoft.com/office/drawing/2014/chart" uri="{C3380CC4-5D6E-409C-BE32-E72D297353CC}">
              <c16:uniqueId val="{00000009-76EB-4243-8FDE-BEEF20FCDB91}"/>
            </c:ext>
          </c:extLst>
        </c:ser>
        <c:ser>
          <c:idx val="10"/>
          <c:order val="10"/>
          <c:tx>
            <c:strRef>
              <c:f>Gestation!$L$3:$L$4</c:f>
              <c:strCache>
                <c:ptCount val="1"/>
                <c:pt idx="0">
                  <c:v>13</c:v>
                </c:pt>
              </c:strCache>
            </c:strRef>
          </c:tx>
          <c:spPr>
            <a:solidFill>
              <a:srgbClr val="FF85FF"/>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Gestation!$L$5:$L$12</c:f>
              <c:numCache>
                <c:formatCode>0%</c:formatCode>
                <c:ptCount val="7"/>
                <c:pt idx="0">
                  <c:v>6.25E-2</c:v>
                </c:pt>
                <c:pt idx="1">
                  <c:v>8.3333333333333329E-2</c:v>
                </c:pt>
                <c:pt idx="2">
                  <c:v>9.6153846153846159E-3</c:v>
                </c:pt>
                <c:pt idx="3">
                  <c:v>5.0925925925925923E-2</c:v>
                </c:pt>
                <c:pt idx="4">
                  <c:v>0.11666666666666667</c:v>
                </c:pt>
                <c:pt idx="5">
                  <c:v>4.2553191489361701E-2</c:v>
                </c:pt>
                <c:pt idx="6">
                  <c:v>5.9701492537313432E-2</c:v>
                </c:pt>
              </c:numCache>
            </c:numRef>
          </c:val>
          <c:extLst>
            <c:ext xmlns:c16="http://schemas.microsoft.com/office/drawing/2014/chart" uri="{C3380CC4-5D6E-409C-BE32-E72D297353CC}">
              <c16:uniqueId val="{0000000A-76EB-4243-8FDE-BEEF20FCDB91}"/>
            </c:ext>
          </c:extLst>
        </c:ser>
        <c:ser>
          <c:idx val="11"/>
          <c:order val="11"/>
          <c:tx>
            <c:strRef>
              <c:f>Gestation!$M$3:$M$4</c:f>
              <c:strCache>
                <c:ptCount val="1"/>
                <c:pt idx="0">
                  <c:v>14</c:v>
                </c:pt>
              </c:strCache>
            </c:strRef>
          </c:tx>
          <c:spPr>
            <a:solidFill>
              <a:schemeClr val="accent4">
                <a:lumMod val="40000"/>
                <a:lumOff val="60000"/>
              </a:schemeClr>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Gestation!$M$5:$M$12</c:f>
              <c:numCache>
                <c:formatCode>0%</c:formatCode>
                <c:ptCount val="7"/>
                <c:pt idx="0">
                  <c:v>0.05</c:v>
                </c:pt>
                <c:pt idx="1">
                  <c:v>6.6666666666666666E-2</c:v>
                </c:pt>
                <c:pt idx="2">
                  <c:v>1.9230769230769232E-2</c:v>
                </c:pt>
                <c:pt idx="3">
                  <c:v>1.8518518518518517E-2</c:v>
                </c:pt>
                <c:pt idx="4">
                  <c:v>3.3333333333333333E-2</c:v>
                </c:pt>
                <c:pt idx="5">
                  <c:v>4.2553191489361701E-2</c:v>
                </c:pt>
                <c:pt idx="6">
                  <c:v>2.9850746268656716E-2</c:v>
                </c:pt>
              </c:numCache>
            </c:numRef>
          </c:val>
          <c:extLst>
            <c:ext xmlns:c16="http://schemas.microsoft.com/office/drawing/2014/chart" uri="{C3380CC4-5D6E-409C-BE32-E72D297353CC}">
              <c16:uniqueId val="{0000000B-76EB-4243-8FDE-BEEF20FCDB91}"/>
            </c:ext>
          </c:extLst>
        </c:ser>
        <c:ser>
          <c:idx val="12"/>
          <c:order val="12"/>
          <c:tx>
            <c:strRef>
              <c:f>Gestation!$N$3:$N$4</c:f>
              <c:strCache>
                <c:ptCount val="1"/>
                <c:pt idx="0">
                  <c:v>15</c:v>
                </c:pt>
              </c:strCache>
            </c:strRef>
          </c:tx>
          <c:spPr>
            <a:solidFill>
              <a:schemeClr val="accent4">
                <a:lumMod val="40000"/>
                <a:lumOff val="60000"/>
              </a:schemeClr>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Gestation!$N$5:$N$12</c:f>
              <c:numCache>
                <c:formatCode>0%</c:formatCode>
                <c:ptCount val="7"/>
                <c:pt idx="0">
                  <c:v>0.05</c:v>
                </c:pt>
                <c:pt idx="1">
                  <c:v>3.3333333333333333E-2</c:v>
                </c:pt>
                <c:pt idx="2">
                  <c:v>2.8846153846153848E-2</c:v>
                </c:pt>
                <c:pt idx="3">
                  <c:v>1.8518518518518517E-2</c:v>
                </c:pt>
                <c:pt idx="4">
                  <c:v>3.3333333333333333E-2</c:v>
                </c:pt>
                <c:pt idx="5">
                  <c:v>4.2553191489361701E-2</c:v>
                </c:pt>
                <c:pt idx="6">
                  <c:v>0.11940298507462686</c:v>
                </c:pt>
              </c:numCache>
            </c:numRef>
          </c:val>
          <c:extLst>
            <c:ext xmlns:c16="http://schemas.microsoft.com/office/drawing/2014/chart" uri="{C3380CC4-5D6E-409C-BE32-E72D297353CC}">
              <c16:uniqueId val="{0000000C-76EB-4243-8FDE-BEEF20FCDB91}"/>
            </c:ext>
          </c:extLst>
        </c:ser>
        <c:ser>
          <c:idx val="13"/>
          <c:order val="13"/>
          <c:tx>
            <c:strRef>
              <c:f>Gestation!$O$3:$O$4</c:f>
              <c:strCache>
                <c:ptCount val="1"/>
                <c:pt idx="0">
                  <c:v>16</c:v>
                </c:pt>
              </c:strCache>
            </c:strRef>
          </c:tx>
          <c:spPr>
            <a:solidFill>
              <a:schemeClr val="accent4">
                <a:lumMod val="40000"/>
                <a:lumOff val="60000"/>
              </a:schemeClr>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Gestation!$O$5:$O$12</c:f>
              <c:numCache>
                <c:formatCode>0%</c:formatCode>
                <c:ptCount val="7"/>
                <c:pt idx="0">
                  <c:v>7.4999999999999997E-2</c:v>
                </c:pt>
                <c:pt idx="1">
                  <c:v>3.3333333333333333E-2</c:v>
                </c:pt>
                <c:pt idx="2">
                  <c:v>1.9230769230769232E-2</c:v>
                </c:pt>
                <c:pt idx="3">
                  <c:v>9.2592592592592587E-3</c:v>
                </c:pt>
                <c:pt idx="4">
                  <c:v>0.1</c:v>
                </c:pt>
                <c:pt idx="5">
                  <c:v>2.1276595744680851E-2</c:v>
                </c:pt>
                <c:pt idx="6">
                  <c:v>7.4626865671641784E-2</c:v>
                </c:pt>
              </c:numCache>
            </c:numRef>
          </c:val>
          <c:extLst>
            <c:ext xmlns:c16="http://schemas.microsoft.com/office/drawing/2014/chart" uri="{C3380CC4-5D6E-409C-BE32-E72D297353CC}">
              <c16:uniqueId val="{0000000D-76EB-4243-8FDE-BEEF20FCDB91}"/>
            </c:ext>
          </c:extLst>
        </c:ser>
        <c:ser>
          <c:idx val="14"/>
          <c:order val="14"/>
          <c:tx>
            <c:strRef>
              <c:f>Gestation!$P$3:$P$4</c:f>
              <c:strCache>
                <c:ptCount val="1"/>
                <c:pt idx="0">
                  <c:v>17</c:v>
                </c:pt>
              </c:strCache>
            </c:strRef>
          </c:tx>
          <c:spPr>
            <a:solidFill>
              <a:schemeClr val="accent4">
                <a:lumMod val="40000"/>
                <a:lumOff val="60000"/>
              </a:schemeClr>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Gestation!$P$5:$P$12</c:f>
              <c:numCache>
                <c:formatCode>0%</c:formatCode>
                <c:ptCount val="7"/>
                <c:pt idx="0">
                  <c:v>6.25E-2</c:v>
                </c:pt>
                <c:pt idx="1">
                  <c:v>3.3333333333333333E-2</c:v>
                </c:pt>
                <c:pt idx="2">
                  <c:v>2.8846153846153848E-2</c:v>
                </c:pt>
                <c:pt idx="3">
                  <c:v>1.3888888888888888E-2</c:v>
                </c:pt>
                <c:pt idx="4">
                  <c:v>0.05</c:v>
                </c:pt>
                <c:pt idx="5">
                  <c:v>4.2553191489361701E-2</c:v>
                </c:pt>
                <c:pt idx="6">
                  <c:v>2.9850746268656716E-2</c:v>
                </c:pt>
              </c:numCache>
            </c:numRef>
          </c:val>
          <c:extLst>
            <c:ext xmlns:c16="http://schemas.microsoft.com/office/drawing/2014/chart" uri="{C3380CC4-5D6E-409C-BE32-E72D297353CC}">
              <c16:uniqueId val="{0000000E-76EB-4243-8FDE-BEEF20FCDB91}"/>
            </c:ext>
          </c:extLst>
        </c:ser>
        <c:ser>
          <c:idx val="15"/>
          <c:order val="15"/>
          <c:tx>
            <c:strRef>
              <c:f>Gestation!$Q$3:$Q$4</c:f>
              <c:strCache>
                <c:ptCount val="1"/>
                <c:pt idx="0">
                  <c:v>18</c:v>
                </c:pt>
              </c:strCache>
            </c:strRef>
          </c:tx>
          <c:spPr>
            <a:solidFill>
              <a:schemeClr val="accent4">
                <a:lumMod val="40000"/>
                <a:lumOff val="60000"/>
              </a:schemeClr>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Gestation!$Q$5:$Q$12</c:f>
              <c:numCache>
                <c:formatCode>0%</c:formatCode>
                <c:ptCount val="7"/>
                <c:pt idx="0">
                  <c:v>8.7499999999999994E-2</c:v>
                </c:pt>
                <c:pt idx="1">
                  <c:v>3.3333333333333333E-2</c:v>
                </c:pt>
                <c:pt idx="2">
                  <c:v>1.9230769230769232E-2</c:v>
                </c:pt>
                <c:pt idx="3">
                  <c:v>1.3888888888888888E-2</c:v>
                </c:pt>
                <c:pt idx="4">
                  <c:v>0.1</c:v>
                </c:pt>
                <c:pt idx="5">
                  <c:v>0.1276595744680851</c:v>
                </c:pt>
                <c:pt idx="6">
                  <c:v>5.9701492537313432E-2</c:v>
                </c:pt>
              </c:numCache>
            </c:numRef>
          </c:val>
          <c:extLst>
            <c:ext xmlns:c16="http://schemas.microsoft.com/office/drawing/2014/chart" uri="{C3380CC4-5D6E-409C-BE32-E72D297353CC}">
              <c16:uniqueId val="{0000000F-76EB-4243-8FDE-BEEF20FCDB91}"/>
            </c:ext>
          </c:extLst>
        </c:ser>
        <c:ser>
          <c:idx val="16"/>
          <c:order val="16"/>
          <c:tx>
            <c:strRef>
              <c:f>Gestation!$R$3:$R$4</c:f>
              <c:strCache>
                <c:ptCount val="1"/>
                <c:pt idx="0">
                  <c:v>19</c:v>
                </c:pt>
              </c:strCache>
            </c:strRef>
          </c:tx>
          <c:spPr>
            <a:solidFill>
              <a:schemeClr val="accent4">
                <a:lumMod val="40000"/>
                <a:lumOff val="60000"/>
              </a:schemeClr>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Gestation!$R$5:$R$12</c:f>
              <c:numCache>
                <c:formatCode>0%</c:formatCode>
                <c:ptCount val="7"/>
                <c:pt idx="0">
                  <c:v>0.1</c:v>
                </c:pt>
                <c:pt idx="1">
                  <c:v>1.6666666666666666E-2</c:v>
                </c:pt>
                <c:pt idx="2">
                  <c:v>5.7692307692307696E-2</c:v>
                </c:pt>
                <c:pt idx="3">
                  <c:v>4.6296296296296294E-3</c:v>
                </c:pt>
                <c:pt idx="4">
                  <c:v>0.05</c:v>
                </c:pt>
                <c:pt idx="5">
                  <c:v>4.2553191489361701E-2</c:v>
                </c:pt>
                <c:pt idx="6">
                  <c:v>4.4776119402985072E-2</c:v>
                </c:pt>
              </c:numCache>
            </c:numRef>
          </c:val>
          <c:extLst>
            <c:ext xmlns:c16="http://schemas.microsoft.com/office/drawing/2014/chart" uri="{C3380CC4-5D6E-409C-BE32-E72D297353CC}">
              <c16:uniqueId val="{00000010-76EB-4243-8FDE-BEEF20FCDB91}"/>
            </c:ext>
          </c:extLst>
        </c:ser>
        <c:ser>
          <c:idx val="17"/>
          <c:order val="17"/>
          <c:tx>
            <c:strRef>
              <c:f>Gestation!$S$3:$S$4</c:f>
              <c:strCache>
                <c:ptCount val="1"/>
                <c:pt idx="0">
                  <c:v>20</c:v>
                </c:pt>
              </c:strCache>
            </c:strRef>
          </c:tx>
          <c:spPr>
            <a:solidFill>
              <a:schemeClr val="accent4">
                <a:lumMod val="40000"/>
                <a:lumOff val="60000"/>
              </a:schemeClr>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Gestation!$S$5:$S$12</c:f>
              <c:numCache>
                <c:formatCode>0%</c:formatCode>
                <c:ptCount val="7"/>
                <c:pt idx="0">
                  <c:v>2.5000000000000001E-2</c:v>
                </c:pt>
                <c:pt idx="1">
                  <c:v>0.05</c:v>
                </c:pt>
                <c:pt idx="2">
                  <c:v>1.9230769230769232E-2</c:v>
                </c:pt>
                <c:pt idx="3">
                  <c:v>1.8518518518518517E-2</c:v>
                </c:pt>
                <c:pt idx="4">
                  <c:v>0.05</c:v>
                </c:pt>
                <c:pt idx="5">
                  <c:v>0</c:v>
                </c:pt>
                <c:pt idx="6">
                  <c:v>0.1044776119402985</c:v>
                </c:pt>
              </c:numCache>
            </c:numRef>
          </c:val>
          <c:extLst>
            <c:ext xmlns:c16="http://schemas.microsoft.com/office/drawing/2014/chart" uri="{C3380CC4-5D6E-409C-BE32-E72D297353CC}">
              <c16:uniqueId val="{00000011-76EB-4243-8FDE-BEEF20FCDB91}"/>
            </c:ext>
          </c:extLst>
        </c:ser>
        <c:ser>
          <c:idx val="18"/>
          <c:order val="18"/>
          <c:tx>
            <c:strRef>
              <c:f>Gestation!$T$3:$T$4</c:f>
              <c:strCache>
                <c:ptCount val="1"/>
                <c:pt idx="0">
                  <c:v>21</c:v>
                </c:pt>
              </c:strCache>
            </c:strRef>
          </c:tx>
          <c:spPr>
            <a:solidFill>
              <a:schemeClr val="accent4">
                <a:lumMod val="40000"/>
                <a:lumOff val="60000"/>
              </a:schemeClr>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Gestation!$T$5:$T$12</c:f>
              <c:numCache>
                <c:formatCode>0%</c:formatCode>
                <c:ptCount val="7"/>
                <c:pt idx="0">
                  <c:v>2.5000000000000001E-2</c:v>
                </c:pt>
                <c:pt idx="1">
                  <c:v>3.3333333333333333E-2</c:v>
                </c:pt>
                <c:pt idx="2">
                  <c:v>9.6153846153846159E-3</c:v>
                </c:pt>
                <c:pt idx="3">
                  <c:v>4.6296296296296294E-3</c:v>
                </c:pt>
                <c:pt idx="4">
                  <c:v>1.6666666666666666E-2</c:v>
                </c:pt>
                <c:pt idx="5">
                  <c:v>0</c:v>
                </c:pt>
                <c:pt idx="6">
                  <c:v>0</c:v>
                </c:pt>
              </c:numCache>
            </c:numRef>
          </c:val>
          <c:extLst>
            <c:ext xmlns:c16="http://schemas.microsoft.com/office/drawing/2014/chart" uri="{C3380CC4-5D6E-409C-BE32-E72D297353CC}">
              <c16:uniqueId val="{00000012-76EB-4243-8FDE-BEEF20FCDB91}"/>
            </c:ext>
          </c:extLst>
        </c:ser>
        <c:ser>
          <c:idx val="19"/>
          <c:order val="19"/>
          <c:tx>
            <c:strRef>
              <c:f>Gestation!$U$3:$U$4</c:f>
              <c:strCache>
                <c:ptCount val="1"/>
                <c:pt idx="0">
                  <c:v>22</c:v>
                </c:pt>
              </c:strCache>
            </c:strRef>
          </c:tx>
          <c:spPr>
            <a:solidFill>
              <a:schemeClr val="accent4">
                <a:lumMod val="40000"/>
                <a:lumOff val="60000"/>
              </a:schemeClr>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Gestation!$U$5:$U$12</c:f>
              <c:numCache>
                <c:formatCode>0%</c:formatCode>
                <c:ptCount val="7"/>
                <c:pt idx="0">
                  <c:v>1.2500000000000001E-2</c:v>
                </c:pt>
                <c:pt idx="1">
                  <c:v>1.6666666666666666E-2</c:v>
                </c:pt>
                <c:pt idx="2">
                  <c:v>9.6153846153846159E-3</c:v>
                </c:pt>
                <c:pt idx="3">
                  <c:v>9.2592592592592587E-3</c:v>
                </c:pt>
                <c:pt idx="4">
                  <c:v>6.6666666666666666E-2</c:v>
                </c:pt>
                <c:pt idx="5">
                  <c:v>0</c:v>
                </c:pt>
                <c:pt idx="6">
                  <c:v>4.4776119402985072E-2</c:v>
                </c:pt>
              </c:numCache>
            </c:numRef>
          </c:val>
          <c:extLst>
            <c:ext xmlns:c16="http://schemas.microsoft.com/office/drawing/2014/chart" uri="{C3380CC4-5D6E-409C-BE32-E72D297353CC}">
              <c16:uniqueId val="{00000013-76EB-4243-8FDE-BEEF20FCDB91}"/>
            </c:ext>
          </c:extLst>
        </c:ser>
        <c:ser>
          <c:idx val="20"/>
          <c:order val="20"/>
          <c:tx>
            <c:strRef>
              <c:f>Gestation!$V$3:$V$4</c:f>
              <c:strCache>
                <c:ptCount val="1"/>
                <c:pt idx="0">
                  <c:v>23</c:v>
                </c:pt>
              </c:strCache>
            </c:strRef>
          </c:tx>
          <c:spPr>
            <a:solidFill>
              <a:schemeClr val="accent4">
                <a:lumMod val="40000"/>
                <a:lumOff val="60000"/>
              </a:schemeClr>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Gestation!$V$5:$V$12</c:f>
              <c:numCache>
                <c:formatCode>0%</c:formatCode>
                <c:ptCount val="7"/>
                <c:pt idx="0">
                  <c:v>2.5000000000000001E-2</c:v>
                </c:pt>
                <c:pt idx="1">
                  <c:v>3.3333333333333333E-2</c:v>
                </c:pt>
                <c:pt idx="2">
                  <c:v>0</c:v>
                </c:pt>
                <c:pt idx="3">
                  <c:v>9.2592592592592587E-3</c:v>
                </c:pt>
                <c:pt idx="4">
                  <c:v>0</c:v>
                </c:pt>
                <c:pt idx="5">
                  <c:v>4.2553191489361701E-2</c:v>
                </c:pt>
                <c:pt idx="6">
                  <c:v>1.4925373134328358E-2</c:v>
                </c:pt>
              </c:numCache>
            </c:numRef>
          </c:val>
          <c:extLst>
            <c:ext xmlns:c16="http://schemas.microsoft.com/office/drawing/2014/chart" uri="{C3380CC4-5D6E-409C-BE32-E72D297353CC}">
              <c16:uniqueId val="{00000014-76EB-4243-8FDE-BEEF20FCDB91}"/>
            </c:ext>
          </c:extLst>
        </c:ser>
        <c:ser>
          <c:idx val="21"/>
          <c:order val="21"/>
          <c:tx>
            <c:strRef>
              <c:f>Gestation!$W$3:$W$4</c:f>
              <c:strCache>
                <c:ptCount val="1"/>
                <c:pt idx="0">
                  <c:v>24</c:v>
                </c:pt>
              </c:strCache>
            </c:strRef>
          </c:tx>
          <c:spPr>
            <a:solidFill>
              <a:schemeClr val="accent4">
                <a:lumMod val="40000"/>
                <a:lumOff val="60000"/>
              </a:schemeClr>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Gestation!$W$5:$W$12</c:f>
              <c:numCache>
                <c:formatCode>0%</c:formatCode>
                <c:ptCount val="7"/>
                <c:pt idx="0">
                  <c:v>1.2500000000000001E-2</c:v>
                </c:pt>
                <c:pt idx="1">
                  <c:v>1.6666666666666666E-2</c:v>
                </c:pt>
                <c:pt idx="2">
                  <c:v>9.6153846153846159E-3</c:v>
                </c:pt>
                <c:pt idx="3">
                  <c:v>4.6296296296296294E-3</c:v>
                </c:pt>
                <c:pt idx="4">
                  <c:v>0</c:v>
                </c:pt>
                <c:pt idx="5">
                  <c:v>0</c:v>
                </c:pt>
                <c:pt idx="6">
                  <c:v>0</c:v>
                </c:pt>
              </c:numCache>
            </c:numRef>
          </c:val>
          <c:extLst>
            <c:ext xmlns:c16="http://schemas.microsoft.com/office/drawing/2014/chart" uri="{C3380CC4-5D6E-409C-BE32-E72D297353CC}">
              <c16:uniqueId val="{00000015-76EB-4243-8FDE-BEEF20FCDB91}"/>
            </c:ext>
          </c:extLst>
        </c:ser>
        <c:ser>
          <c:idx val="22"/>
          <c:order val="22"/>
          <c:tx>
            <c:strRef>
              <c:f>Gestation!$X$3:$X$4</c:f>
              <c:strCache>
                <c:ptCount val="1"/>
                <c:pt idx="0">
                  <c:v>25</c:v>
                </c:pt>
              </c:strCache>
            </c:strRef>
          </c:tx>
          <c:spPr>
            <a:solidFill>
              <a:schemeClr val="accent4">
                <a:lumMod val="40000"/>
                <a:lumOff val="60000"/>
              </a:schemeClr>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Gestation!$X$5:$X$12</c:f>
              <c:numCache>
                <c:formatCode>0%</c:formatCode>
                <c:ptCount val="7"/>
                <c:pt idx="0">
                  <c:v>0</c:v>
                </c:pt>
                <c:pt idx="1">
                  <c:v>0.05</c:v>
                </c:pt>
                <c:pt idx="2">
                  <c:v>9.6153846153846159E-3</c:v>
                </c:pt>
                <c:pt idx="3">
                  <c:v>4.6296296296296294E-3</c:v>
                </c:pt>
                <c:pt idx="4">
                  <c:v>0</c:v>
                </c:pt>
                <c:pt idx="5">
                  <c:v>4.2553191489361701E-2</c:v>
                </c:pt>
                <c:pt idx="6">
                  <c:v>2.9850746268656716E-2</c:v>
                </c:pt>
              </c:numCache>
            </c:numRef>
          </c:val>
          <c:extLst>
            <c:ext xmlns:c16="http://schemas.microsoft.com/office/drawing/2014/chart" uri="{C3380CC4-5D6E-409C-BE32-E72D297353CC}">
              <c16:uniqueId val="{00000016-76EB-4243-8FDE-BEEF20FCDB91}"/>
            </c:ext>
          </c:extLst>
        </c:ser>
        <c:ser>
          <c:idx val="23"/>
          <c:order val="23"/>
          <c:tx>
            <c:strRef>
              <c:f>Gestation!$Y$3:$Y$4</c:f>
              <c:strCache>
                <c:ptCount val="1"/>
                <c:pt idx="0">
                  <c:v>26</c:v>
                </c:pt>
              </c:strCache>
            </c:strRef>
          </c:tx>
          <c:spPr>
            <a:solidFill>
              <a:schemeClr val="accent4">
                <a:lumMod val="40000"/>
                <a:lumOff val="60000"/>
              </a:schemeClr>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Gestation!$Y$5:$Y$12</c:f>
              <c:numCache>
                <c:formatCode>0%</c:formatCode>
                <c:ptCount val="7"/>
                <c:pt idx="0">
                  <c:v>0</c:v>
                </c:pt>
                <c:pt idx="1">
                  <c:v>3.3333333333333333E-2</c:v>
                </c:pt>
                <c:pt idx="2">
                  <c:v>9.6153846153846159E-3</c:v>
                </c:pt>
                <c:pt idx="3">
                  <c:v>1.3888888888888888E-2</c:v>
                </c:pt>
                <c:pt idx="4">
                  <c:v>0</c:v>
                </c:pt>
                <c:pt idx="5">
                  <c:v>0</c:v>
                </c:pt>
                <c:pt idx="6">
                  <c:v>4.4776119402985072E-2</c:v>
                </c:pt>
              </c:numCache>
            </c:numRef>
          </c:val>
          <c:extLst>
            <c:ext xmlns:c16="http://schemas.microsoft.com/office/drawing/2014/chart" uri="{C3380CC4-5D6E-409C-BE32-E72D297353CC}">
              <c16:uniqueId val="{00000017-76EB-4243-8FDE-BEEF20FCDB91}"/>
            </c:ext>
          </c:extLst>
        </c:ser>
        <c:ser>
          <c:idx val="24"/>
          <c:order val="24"/>
          <c:tx>
            <c:strRef>
              <c:f>Gestation!$Z$3:$Z$4</c:f>
              <c:strCache>
                <c:ptCount val="1"/>
                <c:pt idx="0">
                  <c:v>27</c:v>
                </c:pt>
              </c:strCache>
            </c:strRef>
          </c:tx>
          <c:spPr>
            <a:solidFill>
              <a:schemeClr val="accent6">
                <a:lumMod val="60000"/>
                <a:lumOff val="40000"/>
              </a:schemeClr>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Gestation!$Z$5:$Z$12</c:f>
              <c:numCache>
                <c:formatCode>0%</c:formatCode>
                <c:ptCount val="7"/>
                <c:pt idx="0">
                  <c:v>1.2500000000000001E-2</c:v>
                </c:pt>
                <c:pt idx="1">
                  <c:v>1.6666666666666666E-2</c:v>
                </c:pt>
                <c:pt idx="2">
                  <c:v>1.9230769230769232E-2</c:v>
                </c:pt>
                <c:pt idx="3">
                  <c:v>0</c:v>
                </c:pt>
                <c:pt idx="4">
                  <c:v>0</c:v>
                </c:pt>
                <c:pt idx="5">
                  <c:v>2.1276595744680851E-2</c:v>
                </c:pt>
                <c:pt idx="6">
                  <c:v>7.4626865671641784E-2</c:v>
                </c:pt>
              </c:numCache>
            </c:numRef>
          </c:val>
          <c:extLst>
            <c:ext xmlns:c16="http://schemas.microsoft.com/office/drawing/2014/chart" uri="{C3380CC4-5D6E-409C-BE32-E72D297353CC}">
              <c16:uniqueId val="{00000018-76EB-4243-8FDE-BEEF20FCDB91}"/>
            </c:ext>
          </c:extLst>
        </c:ser>
        <c:ser>
          <c:idx val="25"/>
          <c:order val="25"/>
          <c:tx>
            <c:strRef>
              <c:f>Gestation!$AA$3:$AA$4</c:f>
              <c:strCache>
                <c:ptCount val="1"/>
                <c:pt idx="0">
                  <c:v>28</c:v>
                </c:pt>
              </c:strCache>
            </c:strRef>
          </c:tx>
          <c:spPr>
            <a:solidFill>
              <a:schemeClr val="accent6">
                <a:lumMod val="60000"/>
                <a:lumOff val="40000"/>
              </a:schemeClr>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Gestation!$AA$5:$AA$12</c:f>
              <c:numCache>
                <c:formatCode>0%</c:formatCode>
                <c:ptCount val="7"/>
                <c:pt idx="0">
                  <c:v>2.5000000000000001E-2</c:v>
                </c:pt>
                <c:pt idx="1">
                  <c:v>1.6666666666666666E-2</c:v>
                </c:pt>
                <c:pt idx="2">
                  <c:v>2.8846153846153848E-2</c:v>
                </c:pt>
                <c:pt idx="3">
                  <c:v>9.2592592592592587E-3</c:v>
                </c:pt>
                <c:pt idx="4">
                  <c:v>0</c:v>
                </c:pt>
                <c:pt idx="5">
                  <c:v>4.2553191489361701E-2</c:v>
                </c:pt>
                <c:pt idx="6">
                  <c:v>1.4925373134328358E-2</c:v>
                </c:pt>
              </c:numCache>
            </c:numRef>
          </c:val>
          <c:extLst>
            <c:ext xmlns:c16="http://schemas.microsoft.com/office/drawing/2014/chart" uri="{C3380CC4-5D6E-409C-BE32-E72D297353CC}">
              <c16:uniqueId val="{00000019-76EB-4243-8FDE-BEEF20FCDB91}"/>
            </c:ext>
          </c:extLst>
        </c:ser>
        <c:ser>
          <c:idx val="26"/>
          <c:order val="26"/>
          <c:tx>
            <c:strRef>
              <c:f>Gestation!$AB$3:$AB$4</c:f>
              <c:strCache>
                <c:ptCount val="1"/>
                <c:pt idx="0">
                  <c:v>29</c:v>
                </c:pt>
              </c:strCache>
            </c:strRef>
          </c:tx>
          <c:spPr>
            <a:solidFill>
              <a:schemeClr val="accent6">
                <a:lumMod val="60000"/>
                <a:lumOff val="40000"/>
              </a:schemeClr>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Gestation!$AB$5:$AB$12</c:f>
              <c:numCache>
                <c:formatCode>0%</c:formatCode>
                <c:ptCount val="7"/>
                <c:pt idx="0">
                  <c:v>1.2500000000000001E-2</c:v>
                </c:pt>
                <c:pt idx="1">
                  <c:v>0</c:v>
                </c:pt>
                <c:pt idx="2">
                  <c:v>2.8846153846153848E-2</c:v>
                </c:pt>
                <c:pt idx="3">
                  <c:v>4.6296296296296294E-3</c:v>
                </c:pt>
                <c:pt idx="4">
                  <c:v>1.6666666666666666E-2</c:v>
                </c:pt>
                <c:pt idx="5">
                  <c:v>0</c:v>
                </c:pt>
                <c:pt idx="6">
                  <c:v>1.4925373134328358E-2</c:v>
                </c:pt>
              </c:numCache>
            </c:numRef>
          </c:val>
          <c:extLst>
            <c:ext xmlns:c16="http://schemas.microsoft.com/office/drawing/2014/chart" uri="{C3380CC4-5D6E-409C-BE32-E72D297353CC}">
              <c16:uniqueId val="{0000001A-76EB-4243-8FDE-BEEF20FCDB91}"/>
            </c:ext>
          </c:extLst>
        </c:ser>
        <c:ser>
          <c:idx val="27"/>
          <c:order val="27"/>
          <c:tx>
            <c:strRef>
              <c:f>Gestation!$AC$3:$AC$4</c:f>
              <c:strCache>
                <c:ptCount val="1"/>
                <c:pt idx="0">
                  <c:v>30</c:v>
                </c:pt>
              </c:strCache>
            </c:strRef>
          </c:tx>
          <c:spPr>
            <a:solidFill>
              <a:schemeClr val="accent6">
                <a:lumMod val="60000"/>
                <a:lumOff val="40000"/>
              </a:schemeClr>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Gestation!$AC$5:$AC$12</c:f>
              <c:numCache>
                <c:formatCode>0%</c:formatCode>
                <c:ptCount val="7"/>
                <c:pt idx="0">
                  <c:v>2.5000000000000001E-2</c:v>
                </c:pt>
                <c:pt idx="1">
                  <c:v>1.6666666666666666E-2</c:v>
                </c:pt>
                <c:pt idx="2">
                  <c:v>9.6153846153846159E-3</c:v>
                </c:pt>
                <c:pt idx="3">
                  <c:v>0</c:v>
                </c:pt>
                <c:pt idx="4">
                  <c:v>1.6666666666666666E-2</c:v>
                </c:pt>
                <c:pt idx="5">
                  <c:v>4.2553191489361701E-2</c:v>
                </c:pt>
                <c:pt idx="6">
                  <c:v>2.9850746268656716E-2</c:v>
                </c:pt>
              </c:numCache>
            </c:numRef>
          </c:val>
          <c:extLst>
            <c:ext xmlns:c16="http://schemas.microsoft.com/office/drawing/2014/chart" uri="{C3380CC4-5D6E-409C-BE32-E72D297353CC}">
              <c16:uniqueId val="{0000001B-76EB-4243-8FDE-BEEF20FCDB91}"/>
            </c:ext>
          </c:extLst>
        </c:ser>
        <c:ser>
          <c:idx val="28"/>
          <c:order val="28"/>
          <c:tx>
            <c:strRef>
              <c:f>Gestation!$AD$3:$AD$4</c:f>
              <c:strCache>
                <c:ptCount val="1"/>
                <c:pt idx="0">
                  <c:v>31</c:v>
                </c:pt>
              </c:strCache>
            </c:strRef>
          </c:tx>
          <c:spPr>
            <a:solidFill>
              <a:schemeClr val="accent6">
                <a:lumMod val="60000"/>
                <a:lumOff val="40000"/>
              </a:schemeClr>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Gestation!$AD$5:$AD$12</c:f>
              <c:numCache>
                <c:formatCode>0%</c:formatCode>
                <c:ptCount val="7"/>
                <c:pt idx="0">
                  <c:v>0</c:v>
                </c:pt>
                <c:pt idx="1">
                  <c:v>1.6666666666666666E-2</c:v>
                </c:pt>
                <c:pt idx="2">
                  <c:v>9.6153846153846159E-3</c:v>
                </c:pt>
                <c:pt idx="3">
                  <c:v>1.8518518518518517E-2</c:v>
                </c:pt>
                <c:pt idx="4">
                  <c:v>1.6666666666666666E-2</c:v>
                </c:pt>
                <c:pt idx="5">
                  <c:v>2.1276595744680851E-2</c:v>
                </c:pt>
                <c:pt idx="6">
                  <c:v>1.4925373134328358E-2</c:v>
                </c:pt>
              </c:numCache>
            </c:numRef>
          </c:val>
          <c:extLst>
            <c:ext xmlns:c16="http://schemas.microsoft.com/office/drawing/2014/chart" uri="{C3380CC4-5D6E-409C-BE32-E72D297353CC}">
              <c16:uniqueId val="{0000001C-76EB-4243-8FDE-BEEF20FCDB91}"/>
            </c:ext>
          </c:extLst>
        </c:ser>
        <c:ser>
          <c:idx val="29"/>
          <c:order val="29"/>
          <c:tx>
            <c:strRef>
              <c:f>Gestation!$AE$3:$AE$4</c:f>
              <c:strCache>
                <c:ptCount val="1"/>
                <c:pt idx="0">
                  <c:v>32</c:v>
                </c:pt>
              </c:strCache>
            </c:strRef>
          </c:tx>
          <c:spPr>
            <a:solidFill>
              <a:schemeClr val="accent6">
                <a:lumMod val="60000"/>
                <a:lumOff val="40000"/>
              </a:schemeClr>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Gestation!$AE$5:$AE$12</c:f>
              <c:numCache>
                <c:formatCode>0%</c:formatCode>
                <c:ptCount val="7"/>
                <c:pt idx="0">
                  <c:v>1.2500000000000001E-2</c:v>
                </c:pt>
                <c:pt idx="1">
                  <c:v>3.3333333333333333E-2</c:v>
                </c:pt>
                <c:pt idx="2">
                  <c:v>0</c:v>
                </c:pt>
                <c:pt idx="3">
                  <c:v>1.8518518518518517E-2</c:v>
                </c:pt>
                <c:pt idx="4">
                  <c:v>0</c:v>
                </c:pt>
                <c:pt idx="5">
                  <c:v>0</c:v>
                </c:pt>
                <c:pt idx="6">
                  <c:v>1.4925373134328358E-2</c:v>
                </c:pt>
              </c:numCache>
            </c:numRef>
          </c:val>
          <c:extLst>
            <c:ext xmlns:c16="http://schemas.microsoft.com/office/drawing/2014/chart" uri="{C3380CC4-5D6E-409C-BE32-E72D297353CC}">
              <c16:uniqueId val="{0000001D-76EB-4243-8FDE-BEEF20FCDB91}"/>
            </c:ext>
          </c:extLst>
        </c:ser>
        <c:ser>
          <c:idx val="30"/>
          <c:order val="30"/>
          <c:tx>
            <c:strRef>
              <c:f>Gestation!$AF$3:$AF$4</c:f>
              <c:strCache>
                <c:ptCount val="1"/>
                <c:pt idx="0">
                  <c:v>33</c:v>
                </c:pt>
              </c:strCache>
            </c:strRef>
          </c:tx>
          <c:spPr>
            <a:solidFill>
              <a:schemeClr val="accent6">
                <a:lumMod val="60000"/>
                <a:lumOff val="40000"/>
              </a:schemeClr>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Gestation!$AF$5:$AF$12</c:f>
              <c:numCache>
                <c:formatCode>0%</c:formatCode>
                <c:ptCount val="7"/>
                <c:pt idx="0">
                  <c:v>0</c:v>
                </c:pt>
                <c:pt idx="1">
                  <c:v>0</c:v>
                </c:pt>
                <c:pt idx="2">
                  <c:v>2.8846153846153848E-2</c:v>
                </c:pt>
                <c:pt idx="3">
                  <c:v>2.7777777777777776E-2</c:v>
                </c:pt>
                <c:pt idx="4">
                  <c:v>0</c:v>
                </c:pt>
                <c:pt idx="5">
                  <c:v>2.1276595744680851E-2</c:v>
                </c:pt>
                <c:pt idx="6">
                  <c:v>0</c:v>
                </c:pt>
              </c:numCache>
            </c:numRef>
          </c:val>
          <c:extLst>
            <c:ext xmlns:c16="http://schemas.microsoft.com/office/drawing/2014/chart" uri="{C3380CC4-5D6E-409C-BE32-E72D297353CC}">
              <c16:uniqueId val="{0000001E-76EB-4243-8FDE-BEEF20FCDB91}"/>
            </c:ext>
          </c:extLst>
        </c:ser>
        <c:ser>
          <c:idx val="31"/>
          <c:order val="31"/>
          <c:tx>
            <c:strRef>
              <c:f>Gestation!$AG$3:$AG$4</c:f>
              <c:strCache>
                <c:ptCount val="1"/>
                <c:pt idx="0">
                  <c:v>34</c:v>
                </c:pt>
              </c:strCache>
            </c:strRef>
          </c:tx>
          <c:spPr>
            <a:solidFill>
              <a:schemeClr val="accent6">
                <a:lumMod val="60000"/>
                <a:lumOff val="40000"/>
              </a:schemeClr>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Gestation!$AG$5:$AG$12</c:f>
              <c:numCache>
                <c:formatCode>0%</c:formatCode>
                <c:ptCount val="7"/>
                <c:pt idx="0">
                  <c:v>0</c:v>
                </c:pt>
                <c:pt idx="1">
                  <c:v>0</c:v>
                </c:pt>
                <c:pt idx="2">
                  <c:v>9.6153846153846159E-3</c:v>
                </c:pt>
                <c:pt idx="3">
                  <c:v>0</c:v>
                </c:pt>
                <c:pt idx="4">
                  <c:v>0</c:v>
                </c:pt>
                <c:pt idx="5">
                  <c:v>2.1276595744680851E-2</c:v>
                </c:pt>
                <c:pt idx="6">
                  <c:v>2.9850746268656716E-2</c:v>
                </c:pt>
              </c:numCache>
            </c:numRef>
          </c:val>
          <c:extLst>
            <c:ext xmlns:c16="http://schemas.microsoft.com/office/drawing/2014/chart" uri="{C3380CC4-5D6E-409C-BE32-E72D297353CC}">
              <c16:uniqueId val="{0000001F-76EB-4243-8FDE-BEEF20FCDB91}"/>
            </c:ext>
          </c:extLst>
        </c:ser>
        <c:ser>
          <c:idx val="32"/>
          <c:order val="32"/>
          <c:tx>
            <c:strRef>
              <c:f>Gestation!$AH$3:$AH$4</c:f>
              <c:strCache>
                <c:ptCount val="1"/>
                <c:pt idx="0">
                  <c:v>35</c:v>
                </c:pt>
              </c:strCache>
            </c:strRef>
          </c:tx>
          <c:spPr>
            <a:solidFill>
              <a:schemeClr val="accent6">
                <a:lumMod val="60000"/>
                <a:lumOff val="40000"/>
              </a:schemeClr>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Gestation!$AH$5:$AH$12</c:f>
              <c:numCache>
                <c:formatCode>0%</c:formatCode>
                <c:ptCount val="7"/>
                <c:pt idx="0">
                  <c:v>0</c:v>
                </c:pt>
                <c:pt idx="1">
                  <c:v>0</c:v>
                </c:pt>
                <c:pt idx="2">
                  <c:v>9.6153846153846159E-3</c:v>
                </c:pt>
                <c:pt idx="3">
                  <c:v>9.2592592592592587E-3</c:v>
                </c:pt>
                <c:pt idx="4">
                  <c:v>1.6666666666666666E-2</c:v>
                </c:pt>
                <c:pt idx="5">
                  <c:v>0</c:v>
                </c:pt>
                <c:pt idx="6">
                  <c:v>1.4925373134328358E-2</c:v>
                </c:pt>
              </c:numCache>
            </c:numRef>
          </c:val>
          <c:extLst>
            <c:ext xmlns:c16="http://schemas.microsoft.com/office/drawing/2014/chart" uri="{C3380CC4-5D6E-409C-BE32-E72D297353CC}">
              <c16:uniqueId val="{00000020-76EB-4243-8FDE-BEEF20FCDB91}"/>
            </c:ext>
          </c:extLst>
        </c:ser>
        <c:ser>
          <c:idx val="33"/>
          <c:order val="33"/>
          <c:tx>
            <c:strRef>
              <c:f>Gestation!$AI$3:$AI$4</c:f>
              <c:strCache>
                <c:ptCount val="1"/>
                <c:pt idx="0">
                  <c:v>36</c:v>
                </c:pt>
              </c:strCache>
            </c:strRef>
          </c:tx>
          <c:spPr>
            <a:solidFill>
              <a:schemeClr val="accent6">
                <a:lumMod val="60000"/>
                <a:lumOff val="40000"/>
              </a:schemeClr>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Gestation!$AI$5:$AI$12</c:f>
              <c:numCache>
                <c:formatCode>0%</c:formatCode>
                <c:ptCount val="7"/>
                <c:pt idx="0">
                  <c:v>0</c:v>
                </c:pt>
                <c:pt idx="1">
                  <c:v>0</c:v>
                </c:pt>
                <c:pt idx="2">
                  <c:v>1.9230769230769232E-2</c:v>
                </c:pt>
                <c:pt idx="3">
                  <c:v>9.2592592592592587E-3</c:v>
                </c:pt>
                <c:pt idx="4">
                  <c:v>0</c:v>
                </c:pt>
                <c:pt idx="5">
                  <c:v>2.1276595744680851E-2</c:v>
                </c:pt>
                <c:pt idx="6">
                  <c:v>0</c:v>
                </c:pt>
              </c:numCache>
            </c:numRef>
          </c:val>
          <c:extLst>
            <c:ext xmlns:c16="http://schemas.microsoft.com/office/drawing/2014/chart" uri="{C3380CC4-5D6E-409C-BE32-E72D297353CC}">
              <c16:uniqueId val="{00000021-76EB-4243-8FDE-BEEF20FCDB91}"/>
            </c:ext>
          </c:extLst>
        </c:ser>
        <c:ser>
          <c:idx val="34"/>
          <c:order val="34"/>
          <c:tx>
            <c:strRef>
              <c:f>Gestation!$AJ$3:$AJ$4</c:f>
              <c:strCache>
                <c:ptCount val="1"/>
                <c:pt idx="0">
                  <c:v>Missing Data</c:v>
                </c:pt>
              </c:strCache>
            </c:strRef>
          </c:tx>
          <c:spPr>
            <a:solidFill>
              <a:schemeClr val="accent6">
                <a:lumMod val="60000"/>
                <a:lumOff val="40000"/>
              </a:schemeClr>
            </a:solidFill>
            <a:ln>
              <a:noFill/>
            </a:ln>
            <a:effectLst/>
          </c:spPr>
          <c:invertIfNegative val="0"/>
          <c:cat>
            <c:strRef>
              <c:f>Gestation!$A$5:$A$12</c:f>
              <c:strCache>
                <c:ptCount val="7"/>
                <c:pt idx="0">
                  <c:v>Bolton</c:v>
                </c:pt>
                <c:pt idx="1">
                  <c:v>Bury</c:v>
                </c:pt>
                <c:pt idx="2">
                  <c:v>Oldham</c:v>
                </c:pt>
                <c:pt idx="3">
                  <c:v>Rochdale</c:v>
                </c:pt>
                <c:pt idx="4">
                  <c:v>Salford</c:v>
                </c:pt>
                <c:pt idx="5">
                  <c:v>Stockport</c:v>
                </c:pt>
                <c:pt idx="6">
                  <c:v>Tameside</c:v>
                </c:pt>
              </c:strCache>
            </c:strRef>
          </c:cat>
          <c:val>
            <c:numRef>
              <c:f>Gestation!$AJ$5:$AJ$12</c:f>
              <c:numCache>
                <c:formatCode>0%</c:formatCode>
                <c:ptCount val="7"/>
                <c:pt idx="0">
                  <c:v>0</c:v>
                </c:pt>
                <c:pt idx="1">
                  <c:v>0</c:v>
                </c:pt>
                <c:pt idx="2">
                  <c:v>1.9230769230769232E-2</c:v>
                </c:pt>
                <c:pt idx="3">
                  <c:v>4.6296296296296294E-3</c:v>
                </c:pt>
                <c:pt idx="4">
                  <c:v>0</c:v>
                </c:pt>
                <c:pt idx="5">
                  <c:v>0</c:v>
                </c:pt>
                <c:pt idx="6">
                  <c:v>1.4925373134328358E-2</c:v>
                </c:pt>
              </c:numCache>
            </c:numRef>
          </c:val>
          <c:extLst>
            <c:ext xmlns:c16="http://schemas.microsoft.com/office/drawing/2014/chart" uri="{C3380CC4-5D6E-409C-BE32-E72D297353CC}">
              <c16:uniqueId val="{00000022-76EB-4243-8FDE-BEEF20FCDB91}"/>
            </c:ext>
          </c:extLst>
        </c:ser>
        <c:dLbls>
          <c:showLegendKey val="0"/>
          <c:showVal val="0"/>
          <c:showCatName val="0"/>
          <c:showSerName val="0"/>
          <c:showPercent val="0"/>
          <c:showBubbleSize val="0"/>
        </c:dLbls>
        <c:gapWidth val="104"/>
        <c:overlap val="100"/>
        <c:axId val="1123788800"/>
        <c:axId val="1123600784"/>
      </c:barChart>
      <c:catAx>
        <c:axId val="1123788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123600784"/>
        <c:crosses val="autoZero"/>
        <c:auto val="1"/>
        <c:lblAlgn val="ctr"/>
        <c:lblOffset val="100"/>
        <c:noMultiLvlLbl val="0"/>
      </c:catAx>
      <c:valAx>
        <c:axId val="112360078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123788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8E0D4-0CF9-438B-A80D-1900D8BE1EEF}" type="doc">
      <dgm:prSet loTypeId="urn:microsoft.com/office/officeart/2005/8/layout/process2" loCatId="process" qsTypeId="urn:microsoft.com/office/officeart/2005/8/quickstyle/simple1" qsCatId="simple" csTypeId="urn:microsoft.com/office/officeart/2005/8/colors/accent1_2" csCatId="accent1" phldr="1"/>
      <dgm:spPr/>
    </dgm:pt>
    <dgm:pt modelId="{9F7518F9-6500-4A1C-88D2-7AF0E5ECC3DE}">
      <dgm:prSet phldrT="[Text]"/>
      <dgm:spPr/>
      <dgm:t>
        <a:bodyPr/>
        <a:lstStyle/>
        <a:p>
          <a:r>
            <a:rPr lang="en-GB" dirty="0">
              <a:effectLst/>
              <a:latin typeface="Arial" panose="020B0604020202020204" pitchFamily="34" charset="0"/>
              <a:cs typeface="Arial" panose="020B0604020202020204" pitchFamily="34" charset="0"/>
            </a:rPr>
            <a:t>Participation Criteria</a:t>
          </a:r>
          <a:endParaRPr lang="en-GB" dirty="0">
            <a:latin typeface="Arial" panose="020B0604020202020204" pitchFamily="34" charset="0"/>
            <a:cs typeface="Arial" panose="020B0604020202020204" pitchFamily="34" charset="0"/>
          </a:endParaRPr>
        </a:p>
      </dgm:t>
    </dgm:pt>
    <dgm:pt modelId="{53AF979C-5722-4D0D-807B-7804773DABBD}" type="parTrans" cxnId="{EAA8CD5E-47F6-48BF-A30C-572619CB4432}">
      <dgm:prSet/>
      <dgm:spPr/>
      <dgm:t>
        <a:bodyPr/>
        <a:lstStyle/>
        <a:p>
          <a:endParaRPr lang="en-GB"/>
        </a:p>
      </dgm:t>
    </dgm:pt>
    <dgm:pt modelId="{D5706558-89B2-45BE-993A-9FB375FE97F4}" type="sibTrans" cxnId="{EAA8CD5E-47F6-48BF-A30C-572619CB4432}">
      <dgm:prSet/>
      <dgm:spPr/>
      <dgm:t>
        <a:bodyPr/>
        <a:lstStyle/>
        <a:p>
          <a:endParaRPr lang="en-GB" dirty="0"/>
        </a:p>
      </dgm:t>
    </dgm:pt>
    <dgm:pt modelId="{68B3E3AB-837E-4117-A561-C36319C91D62}">
      <dgm:prSet phldrT="[Text]"/>
      <dgm:spPr/>
      <dgm:t>
        <a:bodyPr/>
        <a:lstStyle/>
        <a:p>
          <a:r>
            <a:rPr lang="en-GB" dirty="0">
              <a:effectLst/>
              <a:latin typeface="Arial" panose="020B0604020202020204" pitchFamily="34" charset="0"/>
              <a:cs typeface="Arial" panose="020B0604020202020204" pitchFamily="34" charset="0"/>
            </a:rPr>
            <a:t>Week 5 –  delivery</a:t>
          </a:r>
          <a:endParaRPr lang="en-GB" dirty="0">
            <a:latin typeface="Arial" panose="020B0604020202020204" pitchFamily="34" charset="0"/>
            <a:cs typeface="Arial" panose="020B0604020202020204" pitchFamily="34" charset="0"/>
          </a:endParaRPr>
        </a:p>
      </dgm:t>
    </dgm:pt>
    <dgm:pt modelId="{FB974AC1-7A4E-4987-9E9E-0BB18994E94B}" type="parTrans" cxnId="{E85C8F6B-2928-4BEE-BED4-633A312E2FE1}">
      <dgm:prSet/>
      <dgm:spPr/>
      <dgm:t>
        <a:bodyPr/>
        <a:lstStyle/>
        <a:p>
          <a:endParaRPr lang="en-GB"/>
        </a:p>
      </dgm:t>
    </dgm:pt>
    <dgm:pt modelId="{74190892-8353-409B-809C-E310E920EAC4}" type="sibTrans" cxnId="{E85C8F6B-2928-4BEE-BED4-633A312E2FE1}">
      <dgm:prSet/>
      <dgm:spPr/>
      <dgm:t>
        <a:bodyPr/>
        <a:lstStyle/>
        <a:p>
          <a:endParaRPr lang="en-GB" dirty="0"/>
        </a:p>
      </dgm:t>
    </dgm:pt>
    <dgm:pt modelId="{350FC4B1-9B1E-42EC-ABF2-A218F5A8F83C}">
      <dgm:prSet phldrT="[Text]"/>
      <dgm:spPr/>
      <dgm:t>
        <a:bodyPr/>
        <a:lstStyle/>
        <a:p>
          <a:r>
            <a:rPr lang="en-GB" dirty="0">
              <a:effectLst/>
              <a:latin typeface="Arial" panose="020B0604020202020204" pitchFamily="34" charset="0"/>
              <a:cs typeface="Arial" panose="020B0604020202020204" pitchFamily="34" charset="0"/>
            </a:rPr>
            <a:t>Delivery</a:t>
          </a:r>
          <a:endParaRPr lang="en-GB" dirty="0">
            <a:latin typeface="Arial" panose="020B0604020202020204" pitchFamily="34" charset="0"/>
            <a:cs typeface="Arial" panose="020B0604020202020204" pitchFamily="34" charset="0"/>
          </a:endParaRPr>
        </a:p>
      </dgm:t>
    </dgm:pt>
    <dgm:pt modelId="{63A1C494-9BC7-4EC1-9164-D779C902577E}" type="parTrans" cxnId="{0B10CC18-C475-47EA-B8F0-90DF5C689267}">
      <dgm:prSet/>
      <dgm:spPr/>
      <dgm:t>
        <a:bodyPr/>
        <a:lstStyle/>
        <a:p>
          <a:endParaRPr lang="en-GB"/>
        </a:p>
      </dgm:t>
    </dgm:pt>
    <dgm:pt modelId="{9078A0DF-D287-41DC-9EF6-D6951A4DFFEF}" type="sibTrans" cxnId="{0B10CC18-C475-47EA-B8F0-90DF5C689267}">
      <dgm:prSet/>
      <dgm:spPr/>
      <dgm:t>
        <a:bodyPr/>
        <a:lstStyle/>
        <a:p>
          <a:endParaRPr lang="en-GB" dirty="0"/>
        </a:p>
      </dgm:t>
    </dgm:pt>
    <dgm:pt modelId="{C69BFC6E-E29E-4EBC-87D9-3002EC81835B}">
      <dgm:prSet phldrT="[Text]"/>
      <dgm:spPr/>
      <dgm:t>
        <a:bodyPr/>
        <a:lstStyle/>
        <a:p>
          <a:r>
            <a:rPr lang="en-GB" dirty="0">
              <a:effectLst/>
              <a:latin typeface="Arial" panose="020B0604020202020204" pitchFamily="34" charset="0"/>
              <a:cs typeface="Arial" panose="020B0604020202020204" pitchFamily="34" charset="0"/>
            </a:rPr>
            <a:t>Registration</a:t>
          </a:r>
          <a:endParaRPr lang="en-GB" dirty="0">
            <a:latin typeface="Arial" panose="020B0604020202020204" pitchFamily="34" charset="0"/>
            <a:cs typeface="Arial" panose="020B0604020202020204" pitchFamily="34" charset="0"/>
          </a:endParaRPr>
        </a:p>
      </dgm:t>
    </dgm:pt>
    <dgm:pt modelId="{06961B98-9E7B-4310-87D0-96511CC066B3}" type="parTrans" cxnId="{A13A677E-AC08-4682-9842-B79A297790E7}">
      <dgm:prSet/>
      <dgm:spPr/>
      <dgm:t>
        <a:bodyPr/>
        <a:lstStyle/>
        <a:p>
          <a:endParaRPr lang="en-GB"/>
        </a:p>
      </dgm:t>
    </dgm:pt>
    <dgm:pt modelId="{5759EBB1-86B9-485E-B259-A7855891C79A}" type="sibTrans" cxnId="{A13A677E-AC08-4682-9842-B79A297790E7}">
      <dgm:prSet/>
      <dgm:spPr/>
      <dgm:t>
        <a:bodyPr/>
        <a:lstStyle/>
        <a:p>
          <a:endParaRPr lang="en-GB" dirty="0"/>
        </a:p>
      </dgm:t>
    </dgm:pt>
    <dgm:pt modelId="{D6F03121-FF72-4302-83C4-DCBD4E9E7E8D}">
      <dgm:prSet phldrT="[Text]"/>
      <dgm:spPr/>
      <dgm:t>
        <a:bodyPr/>
        <a:lstStyle/>
        <a:p>
          <a:r>
            <a:rPr lang="en-GB" dirty="0">
              <a:effectLst/>
              <a:latin typeface="Arial" panose="020B0604020202020204" pitchFamily="34" charset="0"/>
              <a:cs typeface="Arial" panose="020B0604020202020204" pitchFamily="34" charset="0"/>
            </a:rPr>
            <a:t>Weeks 1-4</a:t>
          </a:r>
          <a:endParaRPr lang="en-GB" dirty="0">
            <a:latin typeface="Arial" panose="020B0604020202020204" pitchFamily="34" charset="0"/>
            <a:cs typeface="Arial" panose="020B0604020202020204" pitchFamily="34" charset="0"/>
          </a:endParaRPr>
        </a:p>
      </dgm:t>
    </dgm:pt>
    <dgm:pt modelId="{3AB13D63-7F6E-4A3D-8109-0E443DDC6A72}" type="parTrans" cxnId="{BB1A4D1C-193D-4BC2-91C9-0C8E6D0FB3B8}">
      <dgm:prSet/>
      <dgm:spPr/>
      <dgm:t>
        <a:bodyPr/>
        <a:lstStyle/>
        <a:p>
          <a:endParaRPr lang="en-GB"/>
        </a:p>
      </dgm:t>
    </dgm:pt>
    <dgm:pt modelId="{DE5E1872-63AC-4876-862E-7532A46BFAF9}" type="sibTrans" cxnId="{BB1A4D1C-193D-4BC2-91C9-0C8E6D0FB3B8}">
      <dgm:prSet/>
      <dgm:spPr/>
      <dgm:t>
        <a:bodyPr/>
        <a:lstStyle/>
        <a:p>
          <a:endParaRPr lang="en-GB" dirty="0"/>
        </a:p>
      </dgm:t>
    </dgm:pt>
    <dgm:pt modelId="{E6BE0E59-293D-4438-B2A3-415298309139}">
      <dgm:prSet phldrT="[Text]"/>
      <dgm:spPr/>
      <dgm:t>
        <a:bodyPr/>
        <a:lstStyle/>
        <a:p>
          <a:r>
            <a:rPr lang="en-GB" dirty="0">
              <a:effectLst/>
              <a:latin typeface="Arial" panose="020B0604020202020204" pitchFamily="34" charset="0"/>
              <a:cs typeface="Arial" panose="020B0604020202020204" pitchFamily="34" charset="0"/>
            </a:rPr>
            <a:t>Delivery to12-weeks post-partum</a:t>
          </a:r>
          <a:endParaRPr lang="en-GB" dirty="0">
            <a:latin typeface="Arial" panose="020B0604020202020204" pitchFamily="34" charset="0"/>
            <a:cs typeface="Arial" panose="020B0604020202020204" pitchFamily="34" charset="0"/>
          </a:endParaRPr>
        </a:p>
      </dgm:t>
    </dgm:pt>
    <dgm:pt modelId="{9FE3CF15-1C38-4D82-AEB4-5044D05769F8}" type="parTrans" cxnId="{9F932D04-2797-4CC6-9215-1398F2970DE6}">
      <dgm:prSet/>
      <dgm:spPr/>
      <dgm:t>
        <a:bodyPr/>
        <a:lstStyle/>
        <a:p>
          <a:endParaRPr lang="en-GB"/>
        </a:p>
      </dgm:t>
    </dgm:pt>
    <dgm:pt modelId="{85848BF6-C176-43D8-AAEA-559D37120E42}" type="sibTrans" cxnId="{9F932D04-2797-4CC6-9215-1398F2970DE6}">
      <dgm:prSet/>
      <dgm:spPr/>
      <dgm:t>
        <a:bodyPr/>
        <a:lstStyle/>
        <a:p>
          <a:endParaRPr lang="en-GB" dirty="0"/>
        </a:p>
      </dgm:t>
    </dgm:pt>
    <dgm:pt modelId="{E988E520-D796-4436-9D23-04AF9D0BE3FE}" type="pres">
      <dgm:prSet presAssocID="{5988E0D4-0CF9-438B-A80D-1900D8BE1EEF}" presName="linearFlow" presStyleCnt="0">
        <dgm:presLayoutVars>
          <dgm:resizeHandles val="exact"/>
        </dgm:presLayoutVars>
      </dgm:prSet>
      <dgm:spPr/>
    </dgm:pt>
    <dgm:pt modelId="{9333B847-7E45-4AD6-9A90-B4D3FA8D6C6D}" type="pres">
      <dgm:prSet presAssocID="{9F7518F9-6500-4A1C-88D2-7AF0E5ECC3DE}" presName="node" presStyleLbl="node1" presStyleIdx="0" presStyleCnt="6" custLinFactNeighborY="6440">
        <dgm:presLayoutVars>
          <dgm:bulletEnabled val="1"/>
        </dgm:presLayoutVars>
      </dgm:prSet>
      <dgm:spPr/>
    </dgm:pt>
    <dgm:pt modelId="{65732507-1F6C-4FF0-B7F6-A45BD9A90182}" type="pres">
      <dgm:prSet presAssocID="{D5706558-89B2-45BE-993A-9FB375FE97F4}" presName="sibTrans" presStyleLbl="sibTrans2D1" presStyleIdx="0" presStyleCnt="5"/>
      <dgm:spPr/>
    </dgm:pt>
    <dgm:pt modelId="{AD099BAF-2D15-4AC4-8B2F-08A78AF4A1FB}" type="pres">
      <dgm:prSet presAssocID="{D5706558-89B2-45BE-993A-9FB375FE97F4}" presName="connectorText" presStyleLbl="sibTrans2D1" presStyleIdx="0" presStyleCnt="5"/>
      <dgm:spPr/>
    </dgm:pt>
    <dgm:pt modelId="{04B3A3AC-FB41-47DF-8754-D7A58213EDAE}" type="pres">
      <dgm:prSet presAssocID="{C69BFC6E-E29E-4EBC-87D9-3002EC81835B}" presName="node" presStyleLbl="node1" presStyleIdx="1" presStyleCnt="6">
        <dgm:presLayoutVars>
          <dgm:bulletEnabled val="1"/>
        </dgm:presLayoutVars>
      </dgm:prSet>
      <dgm:spPr/>
    </dgm:pt>
    <dgm:pt modelId="{CB269A35-23E1-46B4-A866-3D4B5E405024}" type="pres">
      <dgm:prSet presAssocID="{5759EBB1-86B9-485E-B259-A7855891C79A}" presName="sibTrans" presStyleLbl="sibTrans2D1" presStyleIdx="1" presStyleCnt="5"/>
      <dgm:spPr/>
    </dgm:pt>
    <dgm:pt modelId="{93E04F91-6273-4BF9-B976-8A6099035B93}" type="pres">
      <dgm:prSet presAssocID="{5759EBB1-86B9-485E-B259-A7855891C79A}" presName="connectorText" presStyleLbl="sibTrans2D1" presStyleIdx="1" presStyleCnt="5"/>
      <dgm:spPr/>
    </dgm:pt>
    <dgm:pt modelId="{2AB82069-6CC6-4F3E-9858-3E6D73E1230E}" type="pres">
      <dgm:prSet presAssocID="{D6F03121-FF72-4302-83C4-DCBD4E9E7E8D}" presName="node" presStyleLbl="node1" presStyleIdx="2" presStyleCnt="6">
        <dgm:presLayoutVars>
          <dgm:bulletEnabled val="1"/>
        </dgm:presLayoutVars>
      </dgm:prSet>
      <dgm:spPr/>
    </dgm:pt>
    <dgm:pt modelId="{C68FC7C4-7013-450C-B7C8-10446BB73A39}" type="pres">
      <dgm:prSet presAssocID="{DE5E1872-63AC-4876-862E-7532A46BFAF9}" presName="sibTrans" presStyleLbl="sibTrans2D1" presStyleIdx="2" presStyleCnt="5"/>
      <dgm:spPr/>
    </dgm:pt>
    <dgm:pt modelId="{B825F0C4-5523-48FD-8B2C-A278DB84A3B0}" type="pres">
      <dgm:prSet presAssocID="{DE5E1872-63AC-4876-862E-7532A46BFAF9}" presName="connectorText" presStyleLbl="sibTrans2D1" presStyleIdx="2" presStyleCnt="5"/>
      <dgm:spPr/>
    </dgm:pt>
    <dgm:pt modelId="{075875DF-A242-443B-9609-0A9C6E561BB9}" type="pres">
      <dgm:prSet presAssocID="{68B3E3AB-837E-4117-A561-C36319C91D62}" presName="node" presStyleLbl="node1" presStyleIdx="3" presStyleCnt="6">
        <dgm:presLayoutVars>
          <dgm:bulletEnabled val="1"/>
        </dgm:presLayoutVars>
      </dgm:prSet>
      <dgm:spPr/>
    </dgm:pt>
    <dgm:pt modelId="{64A2D46B-DB29-4493-BE37-07F49DF40CAA}" type="pres">
      <dgm:prSet presAssocID="{74190892-8353-409B-809C-E310E920EAC4}" presName="sibTrans" presStyleLbl="sibTrans2D1" presStyleIdx="3" presStyleCnt="5"/>
      <dgm:spPr/>
    </dgm:pt>
    <dgm:pt modelId="{A447C36B-A224-47D6-B179-D2D4F9950FDE}" type="pres">
      <dgm:prSet presAssocID="{74190892-8353-409B-809C-E310E920EAC4}" presName="connectorText" presStyleLbl="sibTrans2D1" presStyleIdx="3" presStyleCnt="5"/>
      <dgm:spPr/>
    </dgm:pt>
    <dgm:pt modelId="{1AC68A8F-646E-4978-9B4A-DB83A188896B}" type="pres">
      <dgm:prSet presAssocID="{350FC4B1-9B1E-42EC-ABF2-A218F5A8F83C}" presName="node" presStyleLbl="node1" presStyleIdx="4" presStyleCnt="6">
        <dgm:presLayoutVars>
          <dgm:bulletEnabled val="1"/>
        </dgm:presLayoutVars>
      </dgm:prSet>
      <dgm:spPr/>
    </dgm:pt>
    <dgm:pt modelId="{B043BDFE-DC0B-49D3-9FF9-F1EC758C165E}" type="pres">
      <dgm:prSet presAssocID="{9078A0DF-D287-41DC-9EF6-D6951A4DFFEF}" presName="sibTrans" presStyleLbl="sibTrans2D1" presStyleIdx="4" presStyleCnt="5"/>
      <dgm:spPr/>
    </dgm:pt>
    <dgm:pt modelId="{6FB4C83E-458D-46F2-812F-3DAFD2B532B1}" type="pres">
      <dgm:prSet presAssocID="{9078A0DF-D287-41DC-9EF6-D6951A4DFFEF}" presName="connectorText" presStyleLbl="sibTrans2D1" presStyleIdx="4" presStyleCnt="5"/>
      <dgm:spPr/>
    </dgm:pt>
    <dgm:pt modelId="{529A1DC9-DC15-4DA2-84DD-9205BCB93E11}" type="pres">
      <dgm:prSet presAssocID="{E6BE0E59-293D-4438-B2A3-415298309139}" presName="node" presStyleLbl="node1" presStyleIdx="5" presStyleCnt="6">
        <dgm:presLayoutVars>
          <dgm:bulletEnabled val="1"/>
        </dgm:presLayoutVars>
      </dgm:prSet>
      <dgm:spPr/>
    </dgm:pt>
  </dgm:ptLst>
  <dgm:cxnLst>
    <dgm:cxn modelId="{37593101-6F7E-6042-ABE2-D5620A469924}" type="presOf" srcId="{9078A0DF-D287-41DC-9EF6-D6951A4DFFEF}" destId="{B043BDFE-DC0B-49D3-9FF9-F1EC758C165E}" srcOrd="0" destOrd="0" presId="urn:microsoft.com/office/officeart/2005/8/layout/process2"/>
    <dgm:cxn modelId="{9F932D04-2797-4CC6-9215-1398F2970DE6}" srcId="{5988E0D4-0CF9-438B-A80D-1900D8BE1EEF}" destId="{E6BE0E59-293D-4438-B2A3-415298309139}" srcOrd="5" destOrd="0" parTransId="{9FE3CF15-1C38-4D82-AEB4-5044D05769F8}" sibTransId="{85848BF6-C176-43D8-AAEA-559D37120E42}"/>
    <dgm:cxn modelId="{99F63912-EFE5-A24F-A438-93375FEC9B5F}" type="presOf" srcId="{74190892-8353-409B-809C-E310E920EAC4}" destId="{A447C36B-A224-47D6-B179-D2D4F9950FDE}" srcOrd="1" destOrd="0" presId="urn:microsoft.com/office/officeart/2005/8/layout/process2"/>
    <dgm:cxn modelId="{0B10CC18-C475-47EA-B8F0-90DF5C689267}" srcId="{5988E0D4-0CF9-438B-A80D-1900D8BE1EEF}" destId="{350FC4B1-9B1E-42EC-ABF2-A218F5A8F83C}" srcOrd="4" destOrd="0" parTransId="{63A1C494-9BC7-4EC1-9164-D779C902577E}" sibTransId="{9078A0DF-D287-41DC-9EF6-D6951A4DFFEF}"/>
    <dgm:cxn modelId="{BB1A4D1C-193D-4BC2-91C9-0C8E6D0FB3B8}" srcId="{5988E0D4-0CF9-438B-A80D-1900D8BE1EEF}" destId="{D6F03121-FF72-4302-83C4-DCBD4E9E7E8D}" srcOrd="2" destOrd="0" parTransId="{3AB13D63-7F6E-4A3D-8109-0E443DDC6A72}" sibTransId="{DE5E1872-63AC-4876-862E-7532A46BFAF9}"/>
    <dgm:cxn modelId="{EAA8CD5E-47F6-48BF-A30C-572619CB4432}" srcId="{5988E0D4-0CF9-438B-A80D-1900D8BE1EEF}" destId="{9F7518F9-6500-4A1C-88D2-7AF0E5ECC3DE}" srcOrd="0" destOrd="0" parTransId="{53AF979C-5722-4D0D-807B-7804773DABBD}" sibTransId="{D5706558-89B2-45BE-993A-9FB375FE97F4}"/>
    <dgm:cxn modelId="{C9894569-87EB-514C-8B09-86BE30B454DC}" type="presOf" srcId="{5988E0D4-0CF9-438B-A80D-1900D8BE1EEF}" destId="{E988E520-D796-4436-9D23-04AF9D0BE3FE}" srcOrd="0" destOrd="0" presId="urn:microsoft.com/office/officeart/2005/8/layout/process2"/>
    <dgm:cxn modelId="{1664E24A-3EEE-8E42-B2A4-0A557A80A660}" type="presOf" srcId="{D5706558-89B2-45BE-993A-9FB375FE97F4}" destId="{65732507-1F6C-4FF0-B7F6-A45BD9A90182}" srcOrd="0" destOrd="0" presId="urn:microsoft.com/office/officeart/2005/8/layout/process2"/>
    <dgm:cxn modelId="{E85C8F6B-2928-4BEE-BED4-633A312E2FE1}" srcId="{5988E0D4-0CF9-438B-A80D-1900D8BE1EEF}" destId="{68B3E3AB-837E-4117-A561-C36319C91D62}" srcOrd="3" destOrd="0" parTransId="{FB974AC1-7A4E-4987-9E9E-0BB18994E94B}" sibTransId="{74190892-8353-409B-809C-E310E920EAC4}"/>
    <dgm:cxn modelId="{E8D66874-6976-8A48-8CAD-DCF36CAEA9CF}" type="presOf" srcId="{C69BFC6E-E29E-4EBC-87D9-3002EC81835B}" destId="{04B3A3AC-FB41-47DF-8754-D7A58213EDAE}" srcOrd="0" destOrd="0" presId="urn:microsoft.com/office/officeart/2005/8/layout/process2"/>
    <dgm:cxn modelId="{1FB67357-A906-0A4A-9333-B25DBEE3AD5A}" type="presOf" srcId="{E6BE0E59-293D-4438-B2A3-415298309139}" destId="{529A1DC9-DC15-4DA2-84DD-9205BCB93E11}" srcOrd="0" destOrd="0" presId="urn:microsoft.com/office/officeart/2005/8/layout/process2"/>
    <dgm:cxn modelId="{A13A677E-AC08-4682-9842-B79A297790E7}" srcId="{5988E0D4-0CF9-438B-A80D-1900D8BE1EEF}" destId="{C69BFC6E-E29E-4EBC-87D9-3002EC81835B}" srcOrd="1" destOrd="0" parTransId="{06961B98-9E7B-4310-87D0-96511CC066B3}" sibTransId="{5759EBB1-86B9-485E-B259-A7855891C79A}"/>
    <dgm:cxn modelId="{0C72C988-90E8-D24B-A132-AEDA7A44967D}" type="presOf" srcId="{5759EBB1-86B9-485E-B259-A7855891C79A}" destId="{CB269A35-23E1-46B4-A866-3D4B5E405024}" srcOrd="0" destOrd="0" presId="urn:microsoft.com/office/officeart/2005/8/layout/process2"/>
    <dgm:cxn modelId="{4BE64B9E-E8A9-0F45-B798-9332E0CF7C2D}" type="presOf" srcId="{350FC4B1-9B1E-42EC-ABF2-A218F5A8F83C}" destId="{1AC68A8F-646E-4978-9B4A-DB83A188896B}" srcOrd="0" destOrd="0" presId="urn:microsoft.com/office/officeart/2005/8/layout/process2"/>
    <dgm:cxn modelId="{AE7665A7-E07B-6F49-B866-2DE8076AC91C}" type="presOf" srcId="{74190892-8353-409B-809C-E310E920EAC4}" destId="{64A2D46B-DB29-4493-BE37-07F49DF40CAA}" srcOrd="0" destOrd="0" presId="urn:microsoft.com/office/officeart/2005/8/layout/process2"/>
    <dgm:cxn modelId="{3D131BBA-4BE7-4F4E-BA7B-2FD70EE04F11}" type="presOf" srcId="{DE5E1872-63AC-4876-862E-7532A46BFAF9}" destId="{B825F0C4-5523-48FD-8B2C-A278DB84A3B0}" srcOrd="1" destOrd="0" presId="urn:microsoft.com/office/officeart/2005/8/layout/process2"/>
    <dgm:cxn modelId="{012589C2-3139-394B-A962-EA09AF9F5FCD}" type="presOf" srcId="{D5706558-89B2-45BE-993A-9FB375FE97F4}" destId="{AD099BAF-2D15-4AC4-8B2F-08A78AF4A1FB}" srcOrd="1" destOrd="0" presId="urn:microsoft.com/office/officeart/2005/8/layout/process2"/>
    <dgm:cxn modelId="{DCEE19C5-39E6-F543-A8E0-CC4F60249802}" type="presOf" srcId="{5759EBB1-86B9-485E-B259-A7855891C79A}" destId="{93E04F91-6273-4BF9-B976-8A6099035B93}" srcOrd="1" destOrd="0" presId="urn:microsoft.com/office/officeart/2005/8/layout/process2"/>
    <dgm:cxn modelId="{F5C9F6CB-E526-2346-994D-B9FBDF782C3F}" type="presOf" srcId="{DE5E1872-63AC-4876-862E-7532A46BFAF9}" destId="{C68FC7C4-7013-450C-B7C8-10446BB73A39}" srcOrd="0" destOrd="0" presId="urn:microsoft.com/office/officeart/2005/8/layout/process2"/>
    <dgm:cxn modelId="{D66360D9-6716-6446-9D1E-3BCA233BB65F}" type="presOf" srcId="{9078A0DF-D287-41DC-9EF6-D6951A4DFFEF}" destId="{6FB4C83E-458D-46F2-812F-3DAFD2B532B1}" srcOrd="1" destOrd="0" presId="urn:microsoft.com/office/officeart/2005/8/layout/process2"/>
    <dgm:cxn modelId="{C4B708EB-2FD7-0941-A3BD-5863B9ED2A63}" type="presOf" srcId="{68B3E3AB-837E-4117-A561-C36319C91D62}" destId="{075875DF-A242-443B-9609-0A9C6E561BB9}" srcOrd="0" destOrd="0" presId="urn:microsoft.com/office/officeart/2005/8/layout/process2"/>
    <dgm:cxn modelId="{D1A0C8F0-3D70-3545-A384-3BDD51D199A5}" type="presOf" srcId="{D6F03121-FF72-4302-83C4-DCBD4E9E7E8D}" destId="{2AB82069-6CC6-4F3E-9858-3E6D73E1230E}" srcOrd="0" destOrd="0" presId="urn:microsoft.com/office/officeart/2005/8/layout/process2"/>
    <dgm:cxn modelId="{6C103CFF-4018-4343-BD0D-E21D5D612A94}" type="presOf" srcId="{9F7518F9-6500-4A1C-88D2-7AF0E5ECC3DE}" destId="{9333B847-7E45-4AD6-9A90-B4D3FA8D6C6D}" srcOrd="0" destOrd="0" presId="urn:microsoft.com/office/officeart/2005/8/layout/process2"/>
    <dgm:cxn modelId="{0DCCEFE4-ADEF-9F44-861A-51434664661D}" type="presParOf" srcId="{E988E520-D796-4436-9D23-04AF9D0BE3FE}" destId="{9333B847-7E45-4AD6-9A90-B4D3FA8D6C6D}" srcOrd="0" destOrd="0" presId="urn:microsoft.com/office/officeart/2005/8/layout/process2"/>
    <dgm:cxn modelId="{B44229F4-21EF-834F-A10C-0E6307313127}" type="presParOf" srcId="{E988E520-D796-4436-9D23-04AF9D0BE3FE}" destId="{65732507-1F6C-4FF0-B7F6-A45BD9A90182}" srcOrd="1" destOrd="0" presId="urn:microsoft.com/office/officeart/2005/8/layout/process2"/>
    <dgm:cxn modelId="{84C6F572-C2AA-9D4B-B8E4-C922C4D79DB7}" type="presParOf" srcId="{65732507-1F6C-4FF0-B7F6-A45BD9A90182}" destId="{AD099BAF-2D15-4AC4-8B2F-08A78AF4A1FB}" srcOrd="0" destOrd="0" presId="urn:microsoft.com/office/officeart/2005/8/layout/process2"/>
    <dgm:cxn modelId="{DEFAFF2E-9B6B-0C42-8988-3B0BFFF7871E}" type="presParOf" srcId="{E988E520-D796-4436-9D23-04AF9D0BE3FE}" destId="{04B3A3AC-FB41-47DF-8754-D7A58213EDAE}" srcOrd="2" destOrd="0" presId="urn:microsoft.com/office/officeart/2005/8/layout/process2"/>
    <dgm:cxn modelId="{02562DE9-1CAE-AF4D-AF68-FBE7C5924865}" type="presParOf" srcId="{E988E520-D796-4436-9D23-04AF9D0BE3FE}" destId="{CB269A35-23E1-46B4-A866-3D4B5E405024}" srcOrd="3" destOrd="0" presId="urn:microsoft.com/office/officeart/2005/8/layout/process2"/>
    <dgm:cxn modelId="{2E5C44E4-12BE-2E4E-8901-51C0DDD0641E}" type="presParOf" srcId="{CB269A35-23E1-46B4-A866-3D4B5E405024}" destId="{93E04F91-6273-4BF9-B976-8A6099035B93}" srcOrd="0" destOrd="0" presId="urn:microsoft.com/office/officeart/2005/8/layout/process2"/>
    <dgm:cxn modelId="{9D6A35E0-BEC3-744C-9C51-CA5B0A5EB387}" type="presParOf" srcId="{E988E520-D796-4436-9D23-04AF9D0BE3FE}" destId="{2AB82069-6CC6-4F3E-9858-3E6D73E1230E}" srcOrd="4" destOrd="0" presId="urn:microsoft.com/office/officeart/2005/8/layout/process2"/>
    <dgm:cxn modelId="{25D1F859-BE7A-704D-BDE3-A67A6B10A390}" type="presParOf" srcId="{E988E520-D796-4436-9D23-04AF9D0BE3FE}" destId="{C68FC7C4-7013-450C-B7C8-10446BB73A39}" srcOrd="5" destOrd="0" presId="urn:microsoft.com/office/officeart/2005/8/layout/process2"/>
    <dgm:cxn modelId="{5686210E-6145-9D4C-B23A-5721747090A5}" type="presParOf" srcId="{C68FC7C4-7013-450C-B7C8-10446BB73A39}" destId="{B825F0C4-5523-48FD-8B2C-A278DB84A3B0}" srcOrd="0" destOrd="0" presId="urn:microsoft.com/office/officeart/2005/8/layout/process2"/>
    <dgm:cxn modelId="{2FF72DEB-0759-0249-94A1-81C3FE08B97C}" type="presParOf" srcId="{E988E520-D796-4436-9D23-04AF9D0BE3FE}" destId="{075875DF-A242-443B-9609-0A9C6E561BB9}" srcOrd="6" destOrd="0" presId="urn:microsoft.com/office/officeart/2005/8/layout/process2"/>
    <dgm:cxn modelId="{13A63790-C3DC-114D-9878-5C4AB71D5728}" type="presParOf" srcId="{E988E520-D796-4436-9D23-04AF9D0BE3FE}" destId="{64A2D46B-DB29-4493-BE37-07F49DF40CAA}" srcOrd="7" destOrd="0" presId="urn:microsoft.com/office/officeart/2005/8/layout/process2"/>
    <dgm:cxn modelId="{6E850F67-7F86-D742-8972-2B0722018779}" type="presParOf" srcId="{64A2D46B-DB29-4493-BE37-07F49DF40CAA}" destId="{A447C36B-A224-47D6-B179-D2D4F9950FDE}" srcOrd="0" destOrd="0" presId="urn:microsoft.com/office/officeart/2005/8/layout/process2"/>
    <dgm:cxn modelId="{B223EDFF-2995-1B41-A918-955336AAB927}" type="presParOf" srcId="{E988E520-D796-4436-9D23-04AF9D0BE3FE}" destId="{1AC68A8F-646E-4978-9B4A-DB83A188896B}" srcOrd="8" destOrd="0" presId="urn:microsoft.com/office/officeart/2005/8/layout/process2"/>
    <dgm:cxn modelId="{E14EF122-C986-D048-9F36-0B0782EDC0C4}" type="presParOf" srcId="{E988E520-D796-4436-9D23-04AF9D0BE3FE}" destId="{B043BDFE-DC0B-49D3-9FF9-F1EC758C165E}" srcOrd="9" destOrd="0" presId="urn:microsoft.com/office/officeart/2005/8/layout/process2"/>
    <dgm:cxn modelId="{74C3FF73-DCB0-F94D-8A76-6430D21C2EB0}" type="presParOf" srcId="{B043BDFE-DC0B-49D3-9FF9-F1EC758C165E}" destId="{6FB4C83E-458D-46F2-812F-3DAFD2B532B1}" srcOrd="0" destOrd="0" presId="urn:microsoft.com/office/officeart/2005/8/layout/process2"/>
    <dgm:cxn modelId="{35B284DC-3EED-CF47-9F37-B15A748170B8}" type="presParOf" srcId="{E988E520-D796-4436-9D23-04AF9D0BE3FE}" destId="{529A1DC9-DC15-4DA2-84DD-9205BCB93E11}"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3B847-7E45-4AD6-9A90-B4D3FA8D6C6D}">
      <dsp:nvSpPr>
        <dsp:cNvPr id="0" name=""/>
        <dsp:cNvSpPr/>
      </dsp:nvSpPr>
      <dsp:spPr>
        <a:xfrm>
          <a:off x="33829" y="14185"/>
          <a:ext cx="1063858" cy="3987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effectLst/>
              <a:latin typeface="Arial" panose="020B0604020202020204" pitchFamily="34" charset="0"/>
              <a:cs typeface="Arial" panose="020B0604020202020204" pitchFamily="34" charset="0"/>
            </a:rPr>
            <a:t>Participation Criteria</a:t>
          </a:r>
          <a:endParaRPr lang="en-GB" sz="900" kern="1200" dirty="0">
            <a:latin typeface="Arial" panose="020B0604020202020204" pitchFamily="34" charset="0"/>
            <a:cs typeface="Arial" panose="020B0604020202020204" pitchFamily="34" charset="0"/>
          </a:endParaRPr>
        </a:p>
      </dsp:txBody>
      <dsp:txXfrm>
        <a:off x="45508" y="25864"/>
        <a:ext cx="1040500" cy="375394"/>
      </dsp:txXfrm>
    </dsp:sp>
    <dsp:sp modelId="{65732507-1F6C-4FF0-B7F6-A45BD9A90182}">
      <dsp:nvSpPr>
        <dsp:cNvPr id="0" name=""/>
        <dsp:cNvSpPr/>
      </dsp:nvSpPr>
      <dsp:spPr>
        <a:xfrm rot="5400000">
          <a:off x="495807" y="416486"/>
          <a:ext cx="139902" cy="1794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dirty="0"/>
        </a:p>
      </dsp:txBody>
      <dsp:txXfrm rot="-5400000">
        <a:off x="511928" y="436254"/>
        <a:ext cx="107662" cy="97931"/>
      </dsp:txXfrm>
    </dsp:sp>
    <dsp:sp modelId="{04B3A3AC-FB41-47DF-8754-D7A58213EDAE}">
      <dsp:nvSpPr>
        <dsp:cNvPr id="0" name=""/>
        <dsp:cNvSpPr/>
      </dsp:nvSpPr>
      <dsp:spPr>
        <a:xfrm>
          <a:off x="33829" y="599473"/>
          <a:ext cx="1063858" cy="3987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effectLst/>
              <a:latin typeface="Arial" panose="020B0604020202020204" pitchFamily="34" charset="0"/>
              <a:cs typeface="Arial" panose="020B0604020202020204" pitchFamily="34" charset="0"/>
            </a:rPr>
            <a:t>Registration</a:t>
          </a:r>
          <a:endParaRPr lang="en-GB" sz="900" kern="1200" dirty="0">
            <a:latin typeface="Arial" panose="020B0604020202020204" pitchFamily="34" charset="0"/>
            <a:cs typeface="Arial" panose="020B0604020202020204" pitchFamily="34" charset="0"/>
          </a:endParaRPr>
        </a:p>
      </dsp:txBody>
      <dsp:txXfrm>
        <a:off x="45508" y="611152"/>
        <a:ext cx="1040500" cy="375394"/>
      </dsp:txXfrm>
    </dsp:sp>
    <dsp:sp modelId="{CB269A35-23E1-46B4-A866-3D4B5E405024}">
      <dsp:nvSpPr>
        <dsp:cNvPr id="0" name=""/>
        <dsp:cNvSpPr/>
      </dsp:nvSpPr>
      <dsp:spPr>
        <a:xfrm rot="5400000">
          <a:off x="490992" y="1008194"/>
          <a:ext cx="149532" cy="1794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dirty="0"/>
        </a:p>
      </dsp:txBody>
      <dsp:txXfrm rot="-5400000">
        <a:off x="511927" y="1023147"/>
        <a:ext cx="107662" cy="104672"/>
      </dsp:txXfrm>
    </dsp:sp>
    <dsp:sp modelId="{2AB82069-6CC6-4F3E-9858-3E6D73E1230E}">
      <dsp:nvSpPr>
        <dsp:cNvPr id="0" name=""/>
        <dsp:cNvSpPr/>
      </dsp:nvSpPr>
      <dsp:spPr>
        <a:xfrm>
          <a:off x="33829" y="1197601"/>
          <a:ext cx="1063858" cy="3987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effectLst/>
              <a:latin typeface="Arial" panose="020B0604020202020204" pitchFamily="34" charset="0"/>
              <a:cs typeface="Arial" panose="020B0604020202020204" pitchFamily="34" charset="0"/>
            </a:rPr>
            <a:t>Weeks 1-4</a:t>
          </a:r>
          <a:endParaRPr lang="en-GB" sz="900" kern="1200" dirty="0">
            <a:latin typeface="Arial" panose="020B0604020202020204" pitchFamily="34" charset="0"/>
            <a:cs typeface="Arial" panose="020B0604020202020204" pitchFamily="34" charset="0"/>
          </a:endParaRPr>
        </a:p>
      </dsp:txBody>
      <dsp:txXfrm>
        <a:off x="45508" y="1209280"/>
        <a:ext cx="1040500" cy="375394"/>
      </dsp:txXfrm>
    </dsp:sp>
    <dsp:sp modelId="{C68FC7C4-7013-450C-B7C8-10446BB73A39}">
      <dsp:nvSpPr>
        <dsp:cNvPr id="0" name=""/>
        <dsp:cNvSpPr/>
      </dsp:nvSpPr>
      <dsp:spPr>
        <a:xfrm rot="5400000">
          <a:off x="490992" y="1606322"/>
          <a:ext cx="149532" cy="1794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dirty="0"/>
        </a:p>
      </dsp:txBody>
      <dsp:txXfrm rot="-5400000">
        <a:off x="511927" y="1621275"/>
        <a:ext cx="107662" cy="104672"/>
      </dsp:txXfrm>
    </dsp:sp>
    <dsp:sp modelId="{075875DF-A242-443B-9609-0A9C6E561BB9}">
      <dsp:nvSpPr>
        <dsp:cNvPr id="0" name=""/>
        <dsp:cNvSpPr/>
      </dsp:nvSpPr>
      <dsp:spPr>
        <a:xfrm>
          <a:off x="33829" y="1795730"/>
          <a:ext cx="1063858" cy="3987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effectLst/>
              <a:latin typeface="Arial" panose="020B0604020202020204" pitchFamily="34" charset="0"/>
              <a:cs typeface="Arial" panose="020B0604020202020204" pitchFamily="34" charset="0"/>
            </a:rPr>
            <a:t>Week 5 –  delivery</a:t>
          </a:r>
          <a:endParaRPr lang="en-GB" sz="900" kern="1200" dirty="0">
            <a:latin typeface="Arial" panose="020B0604020202020204" pitchFamily="34" charset="0"/>
            <a:cs typeface="Arial" panose="020B0604020202020204" pitchFamily="34" charset="0"/>
          </a:endParaRPr>
        </a:p>
      </dsp:txBody>
      <dsp:txXfrm>
        <a:off x="45508" y="1807409"/>
        <a:ext cx="1040500" cy="375394"/>
      </dsp:txXfrm>
    </dsp:sp>
    <dsp:sp modelId="{64A2D46B-DB29-4493-BE37-07F49DF40CAA}">
      <dsp:nvSpPr>
        <dsp:cNvPr id="0" name=""/>
        <dsp:cNvSpPr/>
      </dsp:nvSpPr>
      <dsp:spPr>
        <a:xfrm rot="5400000">
          <a:off x="490992" y="2204450"/>
          <a:ext cx="149532" cy="1794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dirty="0"/>
        </a:p>
      </dsp:txBody>
      <dsp:txXfrm rot="-5400000">
        <a:off x="511927" y="2219403"/>
        <a:ext cx="107662" cy="104672"/>
      </dsp:txXfrm>
    </dsp:sp>
    <dsp:sp modelId="{1AC68A8F-646E-4978-9B4A-DB83A188896B}">
      <dsp:nvSpPr>
        <dsp:cNvPr id="0" name=""/>
        <dsp:cNvSpPr/>
      </dsp:nvSpPr>
      <dsp:spPr>
        <a:xfrm>
          <a:off x="33829" y="2393858"/>
          <a:ext cx="1063858" cy="3987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effectLst/>
              <a:latin typeface="Arial" panose="020B0604020202020204" pitchFamily="34" charset="0"/>
              <a:cs typeface="Arial" panose="020B0604020202020204" pitchFamily="34" charset="0"/>
            </a:rPr>
            <a:t>Delivery</a:t>
          </a:r>
          <a:endParaRPr lang="en-GB" sz="900" kern="1200" dirty="0">
            <a:latin typeface="Arial" panose="020B0604020202020204" pitchFamily="34" charset="0"/>
            <a:cs typeface="Arial" panose="020B0604020202020204" pitchFamily="34" charset="0"/>
          </a:endParaRPr>
        </a:p>
      </dsp:txBody>
      <dsp:txXfrm>
        <a:off x="45508" y="2405537"/>
        <a:ext cx="1040500" cy="375394"/>
      </dsp:txXfrm>
    </dsp:sp>
    <dsp:sp modelId="{B043BDFE-DC0B-49D3-9FF9-F1EC758C165E}">
      <dsp:nvSpPr>
        <dsp:cNvPr id="0" name=""/>
        <dsp:cNvSpPr/>
      </dsp:nvSpPr>
      <dsp:spPr>
        <a:xfrm rot="5400000">
          <a:off x="490992" y="2802578"/>
          <a:ext cx="149532" cy="1794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dirty="0"/>
        </a:p>
      </dsp:txBody>
      <dsp:txXfrm rot="-5400000">
        <a:off x="511927" y="2817531"/>
        <a:ext cx="107662" cy="104672"/>
      </dsp:txXfrm>
    </dsp:sp>
    <dsp:sp modelId="{529A1DC9-DC15-4DA2-84DD-9205BCB93E11}">
      <dsp:nvSpPr>
        <dsp:cNvPr id="0" name=""/>
        <dsp:cNvSpPr/>
      </dsp:nvSpPr>
      <dsp:spPr>
        <a:xfrm>
          <a:off x="33829" y="2991986"/>
          <a:ext cx="1063858" cy="3987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effectLst/>
              <a:latin typeface="Arial" panose="020B0604020202020204" pitchFamily="34" charset="0"/>
              <a:cs typeface="Arial" panose="020B0604020202020204" pitchFamily="34" charset="0"/>
            </a:rPr>
            <a:t>Delivery to12-weeks post-partum</a:t>
          </a:r>
          <a:endParaRPr lang="en-GB" sz="900" kern="1200" dirty="0">
            <a:latin typeface="Arial" panose="020B0604020202020204" pitchFamily="34" charset="0"/>
            <a:cs typeface="Arial" panose="020B0604020202020204" pitchFamily="34" charset="0"/>
          </a:endParaRPr>
        </a:p>
      </dsp:txBody>
      <dsp:txXfrm>
        <a:off x="45508" y="3003665"/>
        <a:ext cx="1040500" cy="37539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C36F9-EDAC-854B-B882-6A18B65BA1BC}" type="datetimeFigureOut">
              <a:rPr lang="en-US" smtClean="0"/>
              <a:t>9/21/2022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D8CE3B-081D-7B49-A1B1-E700CDAD8B34}" type="slidenum">
              <a:rPr lang="en-US" smtClean="0"/>
              <a:t>‹#›</a:t>
            </a:fld>
            <a:endParaRPr lang="en-US" dirty="0"/>
          </a:p>
        </p:txBody>
      </p:sp>
    </p:spTree>
    <p:extLst>
      <p:ext uri="{BB962C8B-B14F-4D97-AF65-F5344CB8AC3E}">
        <p14:creationId xmlns:p14="http://schemas.microsoft.com/office/powerpoint/2010/main" val="148692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8CE3B-081D-7B49-A1B1-E700CDAD8B34}" type="slidenum">
              <a:rPr lang="en-US" smtClean="0"/>
              <a:t>1</a:t>
            </a:fld>
            <a:endParaRPr lang="en-US" dirty="0"/>
          </a:p>
        </p:txBody>
      </p:sp>
    </p:spTree>
    <p:extLst>
      <p:ext uri="{BB962C8B-B14F-4D97-AF65-F5344CB8AC3E}">
        <p14:creationId xmlns:p14="http://schemas.microsoft.com/office/powerpoint/2010/main" val="1940708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D9313D88-726B-4508-BFA5-493F73E058E2}" type="slidenum">
              <a:rPr lang="en-GB" smtClean="0"/>
              <a:t>2</a:t>
            </a:fld>
            <a:endParaRPr lang="en-GB" dirty="0"/>
          </a:p>
        </p:txBody>
      </p:sp>
    </p:spTree>
    <p:extLst>
      <p:ext uri="{BB962C8B-B14F-4D97-AF65-F5344CB8AC3E}">
        <p14:creationId xmlns:p14="http://schemas.microsoft.com/office/powerpoint/2010/main" val="475390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313D88-726B-4508-BFA5-493F73E058E2}" type="slidenum">
              <a:rPr lang="en-GB" smtClean="0"/>
              <a:t>4</a:t>
            </a:fld>
            <a:endParaRPr lang="en-GB" dirty="0"/>
          </a:p>
        </p:txBody>
      </p:sp>
    </p:spTree>
    <p:extLst>
      <p:ext uri="{BB962C8B-B14F-4D97-AF65-F5344CB8AC3E}">
        <p14:creationId xmlns:p14="http://schemas.microsoft.com/office/powerpoint/2010/main" val="3581987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313D88-726B-4508-BFA5-493F73E058E2}" type="slidenum">
              <a:rPr lang="en-GB" smtClean="0"/>
              <a:t>5</a:t>
            </a:fld>
            <a:endParaRPr lang="en-GB" dirty="0"/>
          </a:p>
        </p:txBody>
      </p:sp>
    </p:spTree>
    <p:extLst>
      <p:ext uri="{BB962C8B-B14F-4D97-AF65-F5344CB8AC3E}">
        <p14:creationId xmlns:p14="http://schemas.microsoft.com/office/powerpoint/2010/main" val="646177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Greater Manchester a algorithm was developed from booking to 12 weeks post partum: babyClear (booking system and antenatal appointments which includes CO screening, VBA and referral pathway based on NICE guidance) Incentive scheme for when the woman are progressing through their pregnancy up to 12 weeks post partum and the Risk Perception Intervention to re engage with women who have refused CO screening referral or LSSS support.</a:t>
            </a:r>
          </a:p>
        </p:txBody>
      </p:sp>
      <p:sp>
        <p:nvSpPr>
          <p:cNvPr id="4" name="Slide Number Placeholder 3"/>
          <p:cNvSpPr>
            <a:spLocks noGrp="1"/>
          </p:cNvSpPr>
          <p:nvPr>
            <p:ph type="sldNum" sz="quarter" idx="5"/>
          </p:nvPr>
        </p:nvSpPr>
        <p:spPr/>
        <p:txBody>
          <a:bodyPr/>
          <a:lstStyle/>
          <a:p>
            <a:fld id="{D3D8CE3B-081D-7B49-A1B1-E700CDAD8B34}" type="slidenum">
              <a:rPr lang="en-US" smtClean="0"/>
              <a:t>9</a:t>
            </a:fld>
            <a:endParaRPr lang="en-US" dirty="0"/>
          </a:p>
        </p:txBody>
      </p:sp>
    </p:spTree>
    <p:extLst>
      <p:ext uri="{BB962C8B-B14F-4D97-AF65-F5344CB8AC3E}">
        <p14:creationId xmlns:p14="http://schemas.microsoft.com/office/powerpoint/2010/main" val="1987063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GB" dirty="0"/>
          </a:p>
        </p:txBody>
      </p:sp>
      <p:sp>
        <p:nvSpPr>
          <p:cNvPr id="5" name="Slide Number Placeholder 4"/>
          <p:cNvSpPr>
            <a:spLocks noGrp="1"/>
          </p:cNvSpPr>
          <p:nvPr>
            <p:ph type="sldNum" sz="quarter" idx="5"/>
          </p:nvPr>
        </p:nvSpPr>
        <p:spPr/>
        <p:txBody>
          <a:bodyPr/>
          <a:lstStyle/>
          <a:p>
            <a:fld id="{A28B3382-96BE-4D44-BA00-01CDCDC5D292}" type="slidenum">
              <a:rPr lang="en-GB" smtClean="0"/>
              <a:t>10</a:t>
            </a:fld>
            <a:endParaRPr lang="en-GB" dirty="0"/>
          </a:p>
        </p:txBody>
      </p:sp>
    </p:spTree>
    <p:extLst>
      <p:ext uri="{BB962C8B-B14F-4D97-AF65-F5344CB8AC3E}">
        <p14:creationId xmlns:p14="http://schemas.microsoft.com/office/powerpoint/2010/main" val="235514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fr-FR" dirty="0"/>
              <a:t>T421/incentive </a:t>
            </a:r>
            <a:r>
              <a:rPr lang="fr-FR" dirty="0" err="1"/>
              <a:t>scheme</a:t>
            </a:r>
            <a:r>
              <a:rPr lang="fr-FR"/>
              <a:t>/ presentations GMQ1+2</a:t>
            </a:r>
            <a:endParaRPr lang="en-GB"/>
          </a:p>
        </p:txBody>
      </p:sp>
      <p:sp>
        <p:nvSpPr>
          <p:cNvPr id="5" name="Slide Number Placeholder 4"/>
          <p:cNvSpPr>
            <a:spLocks noGrp="1"/>
          </p:cNvSpPr>
          <p:nvPr>
            <p:ph type="sldNum" sz="quarter" idx="5"/>
          </p:nvPr>
        </p:nvSpPr>
        <p:spPr/>
        <p:txBody>
          <a:bodyPr/>
          <a:lstStyle/>
          <a:p>
            <a:fld id="{A28B3382-96BE-4D44-BA00-01CDCDC5D292}" type="slidenum">
              <a:rPr lang="en-GB" smtClean="0"/>
              <a:t>11</a:t>
            </a:fld>
            <a:endParaRPr lang="en-GB"/>
          </a:p>
        </p:txBody>
      </p:sp>
    </p:spTree>
    <p:extLst>
      <p:ext uri="{BB962C8B-B14F-4D97-AF65-F5344CB8AC3E}">
        <p14:creationId xmlns:p14="http://schemas.microsoft.com/office/powerpoint/2010/main" val="3654294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8CE3B-081D-7B49-A1B1-E700CDAD8B34}" type="slidenum">
              <a:rPr lang="en-US" smtClean="0"/>
              <a:t>12</a:t>
            </a:fld>
            <a:endParaRPr lang="en-US" dirty="0"/>
          </a:p>
        </p:txBody>
      </p:sp>
    </p:spTree>
    <p:extLst>
      <p:ext uri="{BB962C8B-B14F-4D97-AF65-F5344CB8AC3E}">
        <p14:creationId xmlns:p14="http://schemas.microsoft.com/office/powerpoint/2010/main" val="1140183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D8CE3B-081D-7B49-A1B1-E700CDAD8B34}" type="slidenum">
              <a:rPr lang="en-US" smtClean="0"/>
              <a:t>13</a:t>
            </a:fld>
            <a:endParaRPr lang="en-US" dirty="0"/>
          </a:p>
        </p:txBody>
      </p:sp>
    </p:spTree>
    <p:extLst>
      <p:ext uri="{BB962C8B-B14F-4D97-AF65-F5344CB8AC3E}">
        <p14:creationId xmlns:p14="http://schemas.microsoft.com/office/powerpoint/2010/main" val="3553901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A69CE-9ED3-3F4E-8387-ABAFF3DE0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A70EF2-FBA8-6B45-A626-2C9CCD0AED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B9856D-715F-BA43-851B-DC5775499135}"/>
              </a:ext>
            </a:extLst>
          </p:cNvPr>
          <p:cNvSpPr>
            <a:spLocks noGrp="1"/>
          </p:cNvSpPr>
          <p:nvPr>
            <p:ph type="dt" sz="half" idx="10"/>
          </p:nvPr>
        </p:nvSpPr>
        <p:spPr/>
        <p:txBody>
          <a:bodyPr/>
          <a:lstStyle/>
          <a:p>
            <a:fld id="{864087F3-DCA1-0D41-9080-B4D325594F1D}" type="datetime1">
              <a:rPr lang="en-GB" smtClean="0"/>
              <a:t>21/09/2022</a:t>
            </a:fld>
            <a:endParaRPr lang="en-US" dirty="0"/>
          </a:p>
        </p:txBody>
      </p:sp>
      <p:sp>
        <p:nvSpPr>
          <p:cNvPr id="5" name="Footer Placeholder 4">
            <a:extLst>
              <a:ext uri="{FF2B5EF4-FFF2-40B4-BE49-F238E27FC236}">
                <a16:creationId xmlns:a16="http://schemas.microsoft.com/office/drawing/2014/main" id="{DB469C23-835F-5446-9981-35528BD27F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A9BBB2-4E75-0649-BCB0-888339FAAF68}"/>
              </a:ext>
            </a:extLst>
          </p:cNvPr>
          <p:cNvSpPr>
            <a:spLocks noGrp="1"/>
          </p:cNvSpPr>
          <p:nvPr>
            <p:ph type="sldNum" sz="quarter" idx="12"/>
          </p:nvPr>
        </p:nvSpPr>
        <p:spPr/>
        <p:txBody>
          <a:bodyPr/>
          <a:lstStyle/>
          <a:p>
            <a:fld id="{951FD441-860B-644E-AC37-B3D1439961FA}" type="slidenum">
              <a:rPr lang="en-US" smtClean="0"/>
              <a:t>‹#›</a:t>
            </a:fld>
            <a:endParaRPr lang="en-US" dirty="0"/>
          </a:p>
        </p:txBody>
      </p:sp>
    </p:spTree>
    <p:extLst>
      <p:ext uri="{BB962C8B-B14F-4D97-AF65-F5344CB8AC3E}">
        <p14:creationId xmlns:p14="http://schemas.microsoft.com/office/powerpoint/2010/main" val="2396471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6DF96-EF6C-EF4D-81BB-28B7707325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13084C-4EFA-3B46-AC42-E1EF5EB7FD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B93EC8-CFD2-AF46-B6CA-F9FB85C3F1FE}"/>
              </a:ext>
            </a:extLst>
          </p:cNvPr>
          <p:cNvSpPr>
            <a:spLocks noGrp="1"/>
          </p:cNvSpPr>
          <p:nvPr>
            <p:ph type="dt" sz="half" idx="10"/>
          </p:nvPr>
        </p:nvSpPr>
        <p:spPr/>
        <p:txBody>
          <a:bodyPr/>
          <a:lstStyle/>
          <a:p>
            <a:fld id="{31078036-B7EB-B748-A6F3-36DAF6E5B089}" type="datetime1">
              <a:rPr lang="en-GB" smtClean="0"/>
              <a:t>21/09/2022</a:t>
            </a:fld>
            <a:endParaRPr lang="en-US" dirty="0"/>
          </a:p>
        </p:txBody>
      </p:sp>
      <p:sp>
        <p:nvSpPr>
          <p:cNvPr id="5" name="Footer Placeholder 4">
            <a:extLst>
              <a:ext uri="{FF2B5EF4-FFF2-40B4-BE49-F238E27FC236}">
                <a16:creationId xmlns:a16="http://schemas.microsoft.com/office/drawing/2014/main" id="{C5355DFD-611A-804A-A143-B1FB99B91E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C52ED2-F362-4F47-AFE6-B8043C0C6BAD}"/>
              </a:ext>
            </a:extLst>
          </p:cNvPr>
          <p:cNvSpPr>
            <a:spLocks noGrp="1"/>
          </p:cNvSpPr>
          <p:nvPr>
            <p:ph type="sldNum" sz="quarter" idx="12"/>
          </p:nvPr>
        </p:nvSpPr>
        <p:spPr/>
        <p:txBody>
          <a:bodyPr/>
          <a:lstStyle/>
          <a:p>
            <a:fld id="{951FD441-860B-644E-AC37-B3D1439961FA}" type="slidenum">
              <a:rPr lang="en-US" smtClean="0"/>
              <a:t>‹#›</a:t>
            </a:fld>
            <a:endParaRPr lang="en-US" dirty="0"/>
          </a:p>
        </p:txBody>
      </p:sp>
    </p:spTree>
    <p:extLst>
      <p:ext uri="{BB962C8B-B14F-4D97-AF65-F5344CB8AC3E}">
        <p14:creationId xmlns:p14="http://schemas.microsoft.com/office/powerpoint/2010/main" val="822090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793D9D-D3C9-5B4B-BD7C-93164E95F9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7AB92F-2F5A-584A-813E-9DD77681CD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CEAB89-3C5E-BD49-8F47-5D24751CC516}"/>
              </a:ext>
            </a:extLst>
          </p:cNvPr>
          <p:cNvSpPr>
            <a:spLocks noGrp="1"/>
          </p:cNvSpPr>
          <p:nvPr>
            <p:ph type="dt" sz="half" idx="10"/>
          </p:nvPr>
        </p:nvSpPr>
        <p:spPr/>
        <p:txBody>
          <a:bodyPr/>
          <a:lstStyle/>
          <a:p>
            <a:fld id="{A1E04795-95C8-4F4C-9E56-23E095AEF62E}" type="datetime1">
              <a:rPr lang="en-GB" smtClean="0"/>
              <a:t>21/09/2022</a:t>
            </a:fld>
            <a:endParaRPr lang="en-US" dirty="0"/>
          </a:p>
        </p:txBody>
      </p:sp>
      <p:sp>
        <p:nvSpPr>
          <p:cNvPr id="5" name="Footer Placeholder 4">
            <a:extLst>
              <a:ext uri="{FF2B5EF4-FFF2-40B4-BE49-F238E27FC236}">
                <a16:creationId xmlns:a16="http://schemas.microsoft.com/office/drawing/2014/main" id="{3135D00F-0BCC-2E4E-BAAE-33191D90F2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55E4BE-8BC1-5F46-B1E0-7429EE1C711E}"/>
              </a:ext>
            </a:extLst>
          </p:cNvPr>
          <p:cNvSpPr>
            <a:spLocks noGrp="1"/>
          </p:cNvSpPr>
          <p:nvPr>
            <p:ph type="sldNum" sz="quarter" idx="12"/>
          </p:nvPr>
        </p:nvSpPr>
        <p:spPr/>
        <p:txBody>
          <a:bodyPr/>
          <a:lstStyle/>
          <a:p>
            <a:fld id="{951FD441-860B-644E-AC37-B3D1439961FA}" type="slidenum">
              <a:rPr lang="en-US" smtClean="0"/>
              <a:t>‹#›</a:t>
            </a:fld>
            <a:endParaRPr lang="en-US" dirty="0"/>
          </a:p>
        </p:txBody>
      </p:sp>
    </p:spTree>
    <p:extLst>
      <p:ext uri="{BB962C8B-B14F-4D97-AF65-F5344CB8AC3E}">
        <p14:creationId xmlns:p14="http://schemas.microsoft.com/office/powerpoint/2010/main" val="408549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FCFC-D79E-CA4B-9EC7-56B9C32A16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3E9ED-17E2-7041-9FBD-46BB0314CB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6CA2F6-B1C5-D04A-ADB9-2B9D46B9E27F}"/>
              </a:ext>
            </a:extLst>
          </p:cNvPr>
          <p:cNvSpPr>
            <a:spLocks noGrp="1"/>
          </p:cNvSpPr>
          <p:nvPr>
            <p:ph type="dt" sz="half" idx="10"/>
          </p:nvPr>
        </p:nvSpPr>
        <p:spPr/>
        <p:txBody>
          <a:bodyPr/>
          <a:lstStyle/>
          <a:p>
            <a:fld id="{5823DD59-6E6B-664F-9788-95948FEE3D39}" type="datetime1">
              <a:rPr lang="en-GB" smtClean="0"/>
              <a:t>21/09/2022</a:t>
            </a:fld>
            <a:endParaRPr lang="en-US" dirty="0"/>
          </a:p>
        </p:txBody>
      </p:sp>
      <p:sp>
        <p:nvSpPr>
          <p:cNvPr id="5" name="Footer Placeholder 4">
            <a:extLst>
              <a:ext uri="{FF2B5EF4-FFF2-40B4-BE49-F238E27FC236}">
                <a16:creationId xmlns:a16="http://schemas.microsoft.com/office/drawing/2014/main" id="{CA719F6D-53F2-B748-99AF-6973726312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7EA54C-9A1E-4E42-8AE9-E7839148B5C7}"/>
              </a:ext>
            </a:extLst>
          </p:cNvPr>
          <p:cNvSpPr>
            <a:spLocks noGrp="1"/>
          </p:cNvSpPr>
          <p:nvPr>
            <p:ph type="sldNum" sz="quarter" idx="12"/>
          </p:nvPr>
        </p:nvSpPr>
        <p:spPr/>
        <p:txBody>
          <a:bodyPr/>
          <a:lstStyle/>
          <a:p>
            <a:fld id="{951FD441-860B-644E-AC37-B3D1439961FA}" type="slidenum">
              <a:rPr lang="en-US" smtClean="0"/>
              <a:t>‹#›</a:t>
            </a:fld>
            <a:endParaRPr lang="en-US" dirty="0"/>
          </a:p>
        </p:txBody>
      </p:sp>
    </p:spTree>
    <p:extLst>
      <p:ext uri="{BB962C8B-B14F-4D97-AF65-F5344CB8AC3E}">
        <p14:creationId xmlns:p14="http://schemas.microsoft.com/office/powerpoint/2010/main" val="1784821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86133-6740-274A-848C-70496FA178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14431C-0114-4C49-89C4-1D7FECE138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145F32-CB8D-684A-845A-5927D8FD6CD9}"/>
              </a:ext>
            </a:extLst>
          </p:cNvPr>
          <p:cNvSpPr>
            <a:spLocks noGrp="1"/>
          </p:cNvSpPr>
          <p:nvPr>
            <p:ph type="dt" sz="half" idx="10"/>
          </p:nvPr>
        </p:nvSpPr>
        <p:spPr/>
        <p:txBody>
          <a:bodyPr/>
          <a:lstStyle/>
          <a:p>
            <a:fld id="{5E95C6F0-FA64-9D42-BF19-DB053AF27930}" type="datetime1">
              <a:rPr lang="en-GB" smtClean="0"/>
              <a:t>21/09/2022</a:t>
            </a:fld>
            <a:endParaRPr lang="en-US" dirty="0"/>
          </a:p>
        </p:txBody>
      </p:sp>
      <p:sp>
        <p:nvSpPr>
          <p:cNvPr id="5" name="Footer Placeholder 4">
            <a:extLst>
              <a:ext uri="{FF2B5EF4-FFF2-40B4-BE49-F238E27FC236}">
                <a16:creationId xmlns:a16="http://schemas.microsoft.com/office/drawing/2014/main" id="{D43B7ED3-4DBA-324F-BFE6-4F9C780901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51EDBD-FFCD-8A4F-A5F2-E4581F041A07}"/>
              </a:ext>
            </a:extLst>
          </p:cNvPr>
          <p:cNvSpPr>
            <a:spLocks noGrp="1"/>
          </p:cNvSpPr>
          <p:nvPr>
            <p:ph type="sldNum" sz="quarter" idx="12"/>
          </p:nvPr>
        </p:nvSpPr>
        <p:spPr/>
        <p:txBody>
          <a:bodyPr/>
          <a:lstStyle/>
          <a:p>
            <a:fld id="{951FD441-860B-644E-AC37-B3D1439961FA}" type="slidenum">
              <a:rPr lang="en-US" smtClean="0"/>
              <a:t>‹#›</a:t>
            </a:fld>
            <a:endParaRPr lang="en-US" dirty="0"/>
          </a:p>
        </p:txBody>
      </p:sp>
    </p:spTree>
    <p:extLst>
      <p:ext uri="{BB962C8B-B14F-4D97-AF65-F5344CB8AC3E}">
        <p14:creationId xmlns:p14="http://schemas.microsoft.com/office/powerpoint/2010/main" val="3608513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2E3AA-D2A1-F846-BF1A-9B47843325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5959C8-BB13-0E46-A9E0-A11EB30BD6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42BFAB-B664-2744-8547-C6EE54E90E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65396D-4421-574E-8AE9-999AFE567928}"/>
              </a:ext>
            </a:extLst>
          </p:cNvPr>
          <p:cNvSpPr>
            <a:spLocks noGrp="1"/>
          </p:cNvSpPr>
          <p:nvPr>
            <p:ph type="dt" sz="half" idx="10"/>
          </p:nvPr>
        </p:nvSpPr>
        <p:spPr/>
        <p:txBody>
          <a:bodyPr/>
          <a:lstStyle/>
          <a:p>
            <a:fld id="{A733A7BF-C2E2-3142-A53E-E393C9A0E929}" type="datetime1">
              <a:rPr lang="en-GB" smtClean="0"/>
              <a:t>21/09/2022</a:t>
            </a:fld>
            <a:endParaRPr lang="en-US" dirty="0"/>
          </a:p>
        </p:txBody>
      </p:sp>
      <p:sp>
        <p:nvSpPr>
          <p:cNvPr id="6" name="Footer Placeholder 5">
            <a:extLst>
              <a:ext uri="{FF2B5EF4-FFF2-40B4-BE49-F238E27FC236}">
                <a16:creationId xmlns:a16="http://schemas.microsoft.com/office/drawing/2014/main" id="{52B90FDC-6255-7C49-B8A9-F12ADC3ACB8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422197-B453-5E41-BC82-CCA2DEAD1CA9}"/>
              </a:ext>
            </a:extLst>
          </p:cNvPr>
          <p:cNvSpPr>
            <a:spLocks noGrp="1"/>
          </p:cNvSpPr>
          <p:nvPr>
            <p:ph type="sldNum" sz="quarter" idx="12"/>
          </p:nvPr>
        </p:nvSpPr>
        <p:spPr/>
        <p:txBody>
          <a:bodyPr/>
          <a:lstStyle/>
          <a:p>
            <a:fld id="{951FD441-860B-644E-AC37-B3D1439961FA}" type="slidenum">
              <a:rPr lang="en-US" smtClean="0"/>
              <a:t>‹#›</a:t>
            </a:fld>
            <a:endParaRPr lang="en-US" dirty="0"/>
          </a:p>
        </p:txBody>
      </p:sp>
    </p:spTree>
    <p:extLst>
      <p:ext uri="{BB962C8B-B14F-4D97-AF65-F5344CB8AC3E}">
        <p14:creationId xmlns:p14="http://schemas.microsoft.com/office/powerpoint/2010/main" val="1342610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E65E-F27D-D846-80C3-87AE94CF59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C70D5E-4F17-084E-AD1D-89CCEE57F4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288B2-0A30-E24E-B798-FCDD9D1017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0F5FA8-CF03-AC4B-B2C4-19A541467C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0EF105-FCB4-7F4E-8074-FDF6BB1EF2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17B35A-7024-FB46-A9B2-C887DED1743D}"/>
              </a:ext>
            </a:extLst>
          </p:cNvPr>
          <p:cNvSpPr>
            <a:spLocks noGrp="1"/>
          </p:cNvSpPr>
          <p:nvPr>
            <p:ph type="dt" sz="half" idx="10"/>
          </p:nvPr>
        </p:nvSpPr>
        <p:spPr/>
        <p:txBody>
          <a:bodyPr/>
          <a:lstStyle/>
          <a:p>
            <a:fld id="{08152341-331A-594A-8F49-B6BBB034F8F9}" type="datetime1">
              <a:rPr lang="en-GB" smtClean="0"/>
              <a:t>21/09/2022</a:t>
            </a:fld>
            <a:endParaRPr lang="en-US" dirty="0"/>
          </a:p>
        </p:txBody>
      </p:sp>
      <p:sp>
        <p:nvSpPr>
          <p:cNvPr id="8" name="Footer Placeholder 7">
            <a:extLst>
              <a:ext uri="{FF2B5EF4-FFF2-40B4-BE49-F238E27FC236}">
                <a16:creationId xmlns:a16="http://schemas.microsoft.com/office/drawing/2014/main" id="{5E8F87F8-A542-1C4C-ABD8-D525949F05B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3E4E56E-0979-A94B-887E-A5660D747C65}"/>
              </a:ext>
            </a:extLst>
          </p:cNvPr>
          <p:cNvSpPr>
            <a:spLocks noGrp="1"/>
          </p:cNvSpPr>
          <p:nvPr>
            <p:ph type="sldNum" sz="quarter" idx="12"/>
          </p:nvPr>
        </p:nvSpPr>
        <p:spPr/>
        <p:txBody>
          <a:bodyPr/>
          <a:lstStyle/>
          <a:p>
            <a:fld id="{951FD441-860B-644E-AC37-B3D1439961FA}" type="slidenum">
              <a:rPr lang="en-US" smtClean="0"/>
              <a:t>‹#›</a:t>
            </a:fld>
            <a:endParaRPr lang="en-US" dirty="0"/>
          </a:p>
        </p:txBody>
      </p:sp>
    </p:spTree>
    <p:extLst>
      <p:ext uri="{BB962C8B-B14F-4D97-AF65-F5344CB8AC3E}">
        <p14:creationId xmlns:p14="http://schemas.microsoft.com/office/powerpoint/2010/main" val="1773495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3D7FE-6EBF-A04D-BFED-FA89E11041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C300CF-0071-5043-9C19-E2554723213F}"/>
              </a:ext>
            </a:extLst>
          </p:cNvPr>
          <p:cNvSpPr>
            <a:spLocks noGrp="1"/>
          </p:cNvSpPr>
          <p:nvPr>
            <p:ph type="dt" sz="half" idx="10"/>
          </p:nvPr>
        </p:nvSpPr>
        <p:spPr/>
        <p:txBody>
          <a:bodyPr/>
          <a:lstStyle/>
          <a:p>
            <a:fld id="{2E06A672-DE68-CE4F-942C-FC3B378D22B7}" type="datetime1">
              <a:rPr lang="en-GB" smtClean="0"/>
              <a:t>21/09/2022</a:t>
            </a:fld>
            <a:endParaRPr lang="en-US" dirty="0"/>
          </a:p>
        </p:txBody>
      </p:sp>
      <p:sp>
        <p:nvSpPr>
          <p:cNvPr id="4" name="Footer Placeholder 3">
            <a:extLst>
              <a:ext uri="{FF2B5EF4-FFF2-40B4-BE49-F238E27FC236}">
                <a16:creationId xmlns:a16="http://schemas.microsoft.com/office/drawing/2014/main" id="{FBA64D69-9541-3640-9E57-4526416FD0F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A5C3A7D-68B2-1D4E-87C0-B51E55AFA9DC}"/>
              </a:ext>
            </a:extLst>
          </p:cNvPr>
          <p:cNvSpPr>
            <a:spLocks noGrp="1"/>
          </p:cNvSpPr>
          <p:nvPr>
            <p:ph type="sldNum" sz="quarter" idx="12"/>
          </p:nvPr>
        </p:nvSpPr>
        <p:spPr/>
        <p:txBody>
          <a:bodyPr/>
          <a:lstStyle/>
          <a:p>
            <a:fld id="{951FD441-860B-644E-AC37-B3D1439961FA}" type="slidenum">
              <a:rPr lang="en-US" smtClean="0"/>
              <a:t>‹#›</a:t>
            </a:fld>
            <a:endParaRPr lang="en-US" dirty="0"/>
          </a:p>
        </p:txBody>
      </p:sp>
    </p:spTree>
    <p:extLst>
      <p:ext uri="{BB962C8B-B14F-4D97-AF65-F5344CB8AC3E}">
        <p14:creationId xmlns:p14="http://schemas.microsoft.com/office/powerpoint/2010/main" val="200377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695B26-3D94-584A-9E50-0D31A7D09960}"/>
              </a:ext>
            </a:extLst>
          </p:cNvPr>
          <p:cNvSpPr>
            <a:spLocks noGrp="1"/>
          </p:cNvSpPr>
          <p:nvPr>
            <p:ph type="dt" sz="half" idx="10"/>
          </p:nvPr>
        </p:nvSpPr>
        <p:spPr/>
        <p:txBody>
          <a:bodyPr/>
          <a:lstStyle/>
          <a:p>
            <a:fld id="{E8F515B9-5A8C-C94B-9AE8-D34A4B5C67E2}" type="datetime1">
              <a:rPr lang="en-GB" smtClean="0"/>
              <a:t>21/09/2022</a:t>
            </a:fld>
            <a:endParaRPr lang="en-US" dirty="0"/>
          </a:p>
        </p:txBody>
      </p:sp>
      <p:sp>
        <p:nvSpPr>
          <p:cNvPr id="3" name="Footer Placeholder 2">
            <a:extLst>
              <a:ext uri="{FF2B5EF4-FFF2-40B4-BE49-F238E27FC236}">
                <a16:creationId xmlns:a16="http://schemas.microsoft.com/office/drawing/2014/main" id="{5F8DFDF4-B757-2E44-864D-7B8C3F9B238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41728BB-0124-4340-AADD-8DE54702FCEA}"/>
              </a:ext>
            </a:extLst>
          </p:cNvPr>
          <p:cNvSpPr>
            <a:spLocks noGrp="1"/>
          </p:cNvSpPr>
          <p:nvPr>
            <p:ph type="sldNum" sz="quarter" idx="12"/>
          </p:nvPr>
        </p:nvSpPr>
        <p:spPr/>
        <p:txBody>
          <a:bodyPr/>
          <a:lstStyle/>
          <a:p>
            <a:fld id="{951FD441-860B-644E-AC37-B3D1439961FA}" type="slidenum">
              <a:rPr lang="en-US" smtClean="0"/>
              <a:t>‹#›</a:t>
            </a:fld>
            <a:endParaRPr lang="en-US" dirty="0"/>
          </a:p>
        </p:txBody>
      </p:sp>
    </p:spTree>
    <p:extLst>
      <p:ext uri="{BB962C8B-B14F-4D97-AF65-F5344CB8AC3E}">
        <p14:creationId xmlns:p14="http://schemas.microsoft.com/office/powerpoint/2010/main" val="210582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8555-64F8-6641-A2A5-71C628DFBF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74F4AC-8DDE-7144-84D6-14C5BAB33C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3879D2-1232-A741-B614-529D175CD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A8BD85-591A-8141-98B8-621355057FCA}"/>
              </a:ext>
            </a:extLst>
          </p:cNvPr>
          <p:cNvSpPr>
            <a:spLocks noGrp="1"/>
          </p:cNvSpPr>
          <p:nvPr>
            <p:ph type="dt" sz="half" idx="10"/>
          </p:nvPr>
        </p:nvSpPr>
        <p:spPr/>
        <p:txBody>
          <a:bodyPr/>
          <a:lstStyle/>
          <a:p>
            <a:fld id="{8334B1FA-BB98-2446-AA2A-1CBC3603BD06}" type="datetime1">
              <a:rPr lang="en-GB" smtClean="0"/>
              <a:t>21/09/2022</a:t>
            </a:fld>
            <a:endParaRPr lang="en-US" dirty="0"/>
          </a:p>
        </p:txBody>
      </p:sp>
      <p:sp>
        <p:nvSpPr>
          <p:cNvPr id="6" name="Footer Placeholder 5">
            <a:extLst>
              <a:ext uri="{FF2B5EF4-FFF2-40B4-BE49-F238E27FC236}">
                <a16:creationId xmlns:a16="http://schemas.microsoft.com/office/drawing/2014/main" id="{FAC11E43-05AB-7943-B889-630836C8BBC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688FED1-B1E7-3E49-BE08-D134BD1D8051}"/>
              </a:ext>
            </a:extLst>
          </p:cNvPr>
          <p:cNvSpPr>
            <a:spLocks noGrp="1"/>
          </p:cNvSpPr>
          <p:nvPr>
            <p:ph type="sldNum" sz="quarter" idx="12"/>
          </p:nvPr>
        </p:nvSpPr>
        <p:spPr/>
        <p:txBody>
          <a:bodyPr/>
          <a:lstStyle/>
          <a:p>
            <a:fld id="{951FD441-860B-644E-AC37-B3D1439961FA}" type="slidenum">
              <a:rPr lang="en-US" smtClean="0"/>
              <a:t>‹#›</a:t>
            </a:fld>
            <a:endParaRPr lang="en-US" dirty="0"/>
          </a:p>
        </p:txBody>
      </p:sp>
    </p:spTree>
    <p:extLst>
      <p:ext uri="{BB962C8B-B14F-4D97-AF65-F5344CB8AC3E}">
        <p14:creationId xmlns:p14="http://schemas.microsoft.com/office/powerpoint/2010/main" val="3383819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DC713-4BE5-5E41-9190-B71371C288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C1E5C0-7C87-3D4F-84E8-5AEFBB7E92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4B70A39-DBD8-E446-B57C-5A32DDEC2A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F2134F-45A9-8A47-A216-A462FA4A15F8}"/>
              </a:ext>
            </a:extLst>
          </p:cNvPr>
          <p:cNvSpPr>
            <a:spLocks noGrp="1"/>
          </p:cNvSpPr>
          <p:nvPr>
            <p:ph type="dt" sz="half" idx="10"/>
          </p:nvPr>
        </p:nvSpPr>
        <p:spPr/>
        <p:txBody>
          <a:bodyPr/>
          <a:lstStyle/>
          <a:p>
            <a:fld id="{FEBE1ABF-DD75-0143-B7AC-1717A34D47E8}" type="datetime1">
              <a:rPr lang="en-GB" smtClean="0"/>
              <a:t>21/09/2022</a:t>
            </a:fld>
            <a:endParaRPr lang="en-US" dirty="0"/>
          </a:p>
        </p:txBody>
      </p:sp>
      <p:sp>
        <p:nvSpPr>
          <p:cNvPr id="6" name="Footer Placeholder 5">
            <a:extLst>
              <a:ext uri="{FF2B5EF4-FFF2-40B4-BE49-F238E27FC236}">
                <a16:creationId xmlns:a16="http://schemas.microsoft.com/office/drawing/2014/main" id="{629656F9-9E47-544D-9892-C391B40133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CB18B2-D11F-1B4B-B90F-193A349A48C8}"/>
              </a:ext>
            </a:extLst>
          </p:cNvPr>
          <p:cNvSpPr>
            <a:spLocks noGrp="1"/>
          </p:cNvSpPr>
          <p:nvPr>
            <p:ph type="sldNum" sz="quarter" idx="12"/>
          </p:nvPr>
        </p:nvSpPr>
        <p:spPr/>
        <p:txBody>
          <a:bodyPr/>
          <a:lstStyle/>
          <a:p>
            <a:fld id="{951FD441-860B-644E-AC37-B3D1439961FA}" type="slidenum">
              <a:rPr lang="en-US" smtClean="0"/>
              <a:t>‹#›</a:t>
            </a:fld>
            <a:endParaRPr lang="en-US" dirty="0"/>
          </a:p>
        </p:txBody>
      </p:sp>
    </p:spTree>
    <p:extLst>
      <p:ext uri="{BB962C8B-B14F-4D97-AF65-F5344CB8AC3E}">
        <p14:creationId xmlns:p14="http://schemas.microsoft.com/office/powerpoint/2010/main" val="3388039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444E26-5AD2-6B4B-9BE6-D5BFA225C1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1258F3-C240-784F-AC16-1AFC216CE5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800580-C29D-3343-9142-6A10F9EC64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3AA4F-C081-5D46-A298-9A6F62E9E3EF}" type="datetime1">
              <a:rPr lang="en-GB" smtClean="0"/>
              <a:t>21/09/2022</a:t>
            </a:fld>
            <a:endParaRPr lang="en-US" dirty="0"/>
          </a:p>
        </p:txBody>
      </p:sp>
      <p:sp>
        <p:nvSpPr>
          <p:cNvPr id="5" name="Footer Placeholder 4">
            <a:extLst>
              <a:ext uri="{FF2B5EF4-FFF2-40B4-BE49-F238E27FC236}">
                <a16:creationId xmlns:a16="http://schemas.microsoft.com/office/drawing/2014/main" id="{3328AA69-5648-1443-B469-3F0162F5D1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0DBC32-756C-6445-86E0-103362E9E3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FD441-860B-644E-AC37-B3D1439961FA}" type="slidenum">
              <a:rPr lang="en-US" smtClean="0"/>
              <a:t>‹#›</a:t>
            </a:fld>
            <a:endParaRPr lang="en-US" dirty="0"/>
          </a:p>
        </p:txBody>
      </p:sp>
    </p:spTree>
    <p:extLst>
      <p:ext uri="{BB962C8B-B14F-4D97-AF65-F5344CB8AC3E}">
        <p14:creationId xmlns:p14="http://schemas.microsoft.com/office/powerpoint/2010/main" val="302598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emf"/><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6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D03CD-D5C8-AA4E-AEEE-5FA53D862E46}"/>
              </a:ext>
            </a:extLst>
          </p:cNvPr>
          <p:cNvSpPr>
            <a:spLocks noGrp="1"/>
          </p:cNvSpPr>
          <p:nvPr>
            <p:ph type="ctrTitle"/>
          </p:nvPr>
        </p:nvSpPr>
        <p:spPr>
          <a:xfrm>
            <a:off x="6746628" y="1783959"/>
            <a:ext cx="4645250" cy="2889114"/>
          </a:xfrm>
          <a:solidFill>
            <a:srgbClr val="F8F6E6"/>
          </a:solidFill>
        </p:spPr>
        <p:txBody>
          <a:bodyPr anchor="b">
            <a:normAutofit/>
          </a:bodyPr>
          <a:lstStyle/>
          <a:p>
            <a:pPr algn="l"/>
            <a:r>
              <a:rPr lang="en-US" sz="4700" dirty="0">
                <a:solidFill>
                  <a:schemeClr val="bg1">
                    <a:lumMod val="65000"/>
                    <a:lumOff val="35000"/>
                  </a:schemeClr>
                </a:solidFill>
              </a:rPr>
              <a:t>Smoking in Pregnancy Incentive Scheme</a:t>
            </a:r>
          </a:p>
        </p:txBody>
      </p:sp>
      <p:sp>
        <p:nvSpPr>
          <p:cNvPr id="3" name="Subtitle 2">
            <a:extLst>
              <a:ext uri="{FF2B5EF4-FFF2-40B4-BE49-F238E27FC236}">
                <a16:creationId xmlns:a16="http://schemas.microsoft.com/office/drawing/2014/main" id="{84C078F0-32CA-3F4F-81A7-64CD07652BBE}"/>
              </a:ext>
            </a:extLst>
          </p:cNvPr>
          <p:cNvSpPr>
            <a:spLocks noGrp="1"/>
          </p:cNvSpPr>
          <p:nvPr>
            <p:ph type="subTitle" idx="1"/>
          </p:nvPr>
        </p:nvSpPr>
        <p:spPr>
          <a:xfrm>
            <a:off x="6746627" y="4750893"/>
            <a:ext cx="4645250" cy="1147863"/>
          </a:xfrm>
          <a:solidFill>
            <a:srgbClr val="F8F6E6"/>
          </a:solidFill>
        </p:spPr>
        <p:txBody>
          <a:bodyPr anchor="t">
            <a:noAutofit/>
          </a:bodyPr>
          <a:lstStyle/>
          <a:p>
            <a:pPr algn="l"/>
            <a:r>
              <a:rPr lang="en-US" sz="1800" dirty="0">
                <a:solidFill>
                  <a:schemeClr val="bg1">
                    <a:lumMod val="75000"/>
                    <a:lumOff val="25000"/>
                  </a:schemeClr>
                </a:solidFill>
              </a:rPr>
              <a:t>SaSFPS - Supporting a Smokefree Pregnancy Scheme</a:t>
            </a:r>
          </a:p>
          <a:p>
            <a:pPr algn="l"/>
            <a:endParaRPr lang="en-US" sz="1800" dirty="0">
              <a:solidFill>
                <a:schemeClr val="bg1">
                  <a:lumMod val="75000"/>
                  <a:lumOff val="25000"/>
                </a:schemeClr>
              </a:solidFill>
            </a:endParaRPr>
          </a:p>
          <a:p>
            <a:pPr algn="l"/>
            <a:r>
              <a:rPr lang="en-US" sz="1800" dirty="0">
                <a:solidFill>
                  <a:schemeClr val="bg1">
                    <a:lumMod val="75000"/>
                    <a:lumOff val="25000"/>
                  </a:schemeClr>
                </a:solidFill>
              </a:rPr>
              <a:t>Fran Frankland</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1B9BD12-364E-0243-91DC-AE62D6B41306}"/>
              </a:ext>
            </a:extLst>
          </p:cNvPr>
          <p:cNvPicPr/>
          <p:nvPr/>
        </p:nvPicPr>
        <p:blipFill rotWithShape="1">
          <a:blip r:embed="rId3">
            <a:alphaModFix amt="32000"/>
            <a:extLst>
              <a:ext uri="{BEBA8EAE-BF5A-486C-A8C5-ECC9F3942E4B}">
                <a14:imgProps xmlns:a14="http://schemas.microsoft.com/office/drawing/2010/main">
                  <a14:imgLayer r:embed="rId4">
                    <a14:imgEffect>
                      <a14:backgroundRemoval t="2143" b="97321" l="0" r="100000"/>
                    </a14:imgEffect>
                  </a14:imgLayer>
                </a14:imgProps>
              </a:ext>
            </a:extLst>
          </a:blip>
          <a:srcRect l="15144" r="1063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blipFill dpi="0" rotWithShape="1">
            <a:blip r:embed="rId5">
              <a:alphaModFix amt="32000"/>
            </a:blip>
            <a:srcRect/>
            <a:stretch>
              <a:fillRect/>
            </a:stretch>
          </a:blipFill>
        </p:spPr>
      </p:pic>
      <p:sp>
        <p:nvSpPr>
          <p:cNvPr id="5" name="TextBox 4">
            <a:extLst>
              <a:ext uri="{FF2B5EF4-FFF2-40B4-BE49-F238E27FC236}">
                <a16:creationId xmlns:a16="http://schemas.microsoft.com/office/drawing/2014/main" id="{59CAA958-C4EA-D24D-BB60-79EE4A5FFF8A}"/>
              </a:ext>
            </a:extLst>
          </p:cNvPr>
          <p:cNvSpPr txBox="1"/>
          <p:nvPr/>
        </p:nvSpPr>
        <p:spPr>
          <a:xfrm>
            <a:off x="0" y="6488658"/>
            <a:ext cx="3591098" cy="369332"/>
          </a:xfrm>
          <a:prstGeom prst="rect">
            <a:avLst/>
          </a:prstGeom>
          <a:noFill/>
        </p:spPr>
        <p:txBody>
          <a:bodyPr wrap="square" rtlCol="0">
            <a:spAutoFit/>
          </a:bodyPr>
          <a:lstStyle/>
          <a:p>
            <a:r>
              <a:rPr lang="en-US" dirty="0">
                <a:solidFill>
                  <a:schemeClr val="tx1">
                    <a:lumMod val="85000"/>
                  </a:schemeClr>
                </a:solidFill>
              </a:rPr>
              <a:t>Plane Sailing Consultancy</a:t>
            </a:r>
          </a:p>
        </p:txBody>
      </p:sp>
    </p:spTree>
    <p:extLst>
      <p:ext uri="{BB962C8B-B14F-4D97-AF65-F5344CB8AC3E}">
        <p14:creationId xmlns:p14="http://schemas.microsoft.com/office/powerpoint/2010/main" val="5436167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6E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223322-109A-4D45-8DB8-2D647DC02AF6}"/>
              </a:ext>
            </a:extLst>
          </p:cNvPr>
          <p:cNvSpPr txBox="1"/>
          <p:nvPr/>
        </p:nvSpPr>
        <p:spPr>
          <a:xfrm>
            <a:off x="1524000" y="6673334"/>
            <a:ext cx="4822154" cy="184666"/>
          </a:xfrm>
          <a:prstGeom prst="rect">
            <a:avLst/>
          </a:prstGeom>
          <a:noFill/>
        </p:spPr>
        <p:txBody>
          <a:bodyPr wrap="none" rtlCol="0">
            <a:spAutoFit/>
          </a:bodyPr>
          <a:lstStyle/>
          <a:p>
            <a:r>
              <a:rPr lang="en-GB" sz="600" dirty="0"/>
              <a:t>Ref: https://digital.nhs.uk/data-and-information/publications/statistical/statistics-on-nhs-stop-smoking-services-in-england/april-2018-to-june-2018</a:t>
            </a:r>
          </a:p>
        </p:txBody>
      </p:sp>
      <p:graphicFrame>
        <p:nvGraphicFramePr>
          <p:cNvPr id="10" name="Chart 9">
            <a:extLst>
              <a:ext uri="{FF2B5EF4-FFF2-40B4-BE49-F238E27FC236}">
                <a16:creationId xmlns:a16="http://schemas.microsoft.com/office/drawing/2014/main" id="{009A90F9-DA41-D741-94FC-0D8DE8F6D2D7}"/>
              </a:ext>
            </a:extLst>
          </p:cNvPr>
          <p:cNvGraphicFramePr>
            <a:graphicFrameLocks/>
          </p:cNvGraphicFramePr>
          <p:nvPr>
            <p:extLst>
              <p:ext uri="{D42A27DB-BD31-4B8C-83A1-F6EECF244321}">
                <p14:modId xmlns:p14="http://schemas.microsoft.com/office/powerpoint/2010/main" val="1963488841"/>
              </p:ext>
            </p:extLst>
          </p:nvPr>
        </p:nvGraphicFramePr>
        <p:xfrm>
          <a:off x="434290" y="401701"/>
          <a:ext cx="11051128" cy="6068372"/>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32DE0A94-FB01-2049-B878-8738092E4497}"/>
              </a:ext>
            </a:extLst>
          </p:cNvPr>
          <p:cNvPicPr/>
          <p:nvPr/>
        </p:nvPicPr>
        <p:blipFill rotWithShape="1">
          <a:blip r:embed="rId4">
            <a:alphaModFix amt="30000"/>
            <a:extLst>
              <a:ext uri="{BEBA8EAE-BF5A-486C-A8C5-ECC9F3942E4B}">
                <a14:imgProps xmlns:a14="http://schemas.microsoft.com/office/drawing/2010/main">
                  <a14:imgLayer r:embed="rId5">
                    <a14:imgEffect>
                      <a14:backgroundRemoval t="2143" b="97321" l="0" r="100000"/>
                    </a14:imgEffect>
                  </a14:imgLayer>
                </a14:imgProps>
              </a:ext>
            </a:extLst>
          </a:blip>
          <a:srcRect l="5725" r="1212"/>
          <a:stretch/>
        </p:blipFill>
        <p:spPr>
          <a:xfrm>
            <a:off x="11194473" y="87458"/>
            <a:ext cx="997527" cy="872836"/>
          </a:xfrm>
          <a:prstGeom prst="rect">
            <a:avLst/>
          </a:prstGeom>
          <a:noFill/>
          <a:effectLst/>
        </p:spPr>
      </p:pic>
      <p:sp>
        <p:nvSpPr>
          <p:cNvPr id="7" name="Slide Number Placeholder 6">
            <a:extLst>
              <a:ext uri="{FF2B5EF4-FFF2-40B4-BE49-F238E27FC236}">
                <a16:creationId xmlns:a16="http://schemas.microsoft.com/office/drawing/2014/main" id="{92BE5CDC-BD59-4A4E-93F3-4B93174A455C}"/>
              </a:ext>
            </a:extLst>
          </p:cNvPr>
          <p:cNvSpPr>
            <a:spLocks noGrp="1"/>
          </p:cNvSpPr>
          <p:nvPr>
            <p:ph type="sldNum" sz="quarter" idx="12"/>
          </p:nvPr>
        </p:nvSpPr>
        <p:spPr/>
        <p:txBody>
          <a:bodyPr/>
          <a:lstStyle/>
          <a:p>
            <a:fld id="{951FD441-860B-644E-AC37-B3D1439961FA}" type="slidenum">
              <a:rPr lang="en-US" smtClean="0"/>
              <a:t>10</a:t>
            </a:fld>
            <a:endParaRPr lang="en-US" dirty="0"/>
          </a:p>
        </p:txBody>
      </p:sp>
    </p:spTree>
    <p:extLst>
      <p:ext uri="{BB962C8B-B14F-4D97-AF65-F5344CB8AC3E}">
        <p14:creationId xmlns:p14="http://schemas.microsoft.com/office/powerpoint/2010/main" val="1133688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6E6"/>
        </a:solidFill>
        <a:effectLst/>
      </p:bgPr>
    </p:bg>
    <p:spTree>
      <p:nvGrpSpPr>
        <p:cNvPr id="1" name=""/>
        <p:cNvGrpSpPr/>
        <p:nvPr/>
      </p:nvGrpSpPr>
      <p:grpSpPr>
        <a:xfrm>
          <a:off x="0" y="0"/>
          <a:ext cx="0" cy="0"/>
          <a:chOff x="0" y="0"/>
          <a:chExt cx="0" cy="0"/>
        </a:xfrm>
      </p:grpSpPr>
      <p:sp>
        <p:nvSpPr>
          <p:cNvPr id="9" name="Title 19">
            <a:extLst>
              <a:ext uri="{FF2B5EF4-FFF2-40B4-BE49-F238E27FC236}">
                <a16:creationId xmlns:a16="http://schemas.microsoft.com/office/drawing/2014/main" id="{065FF896-EADD-4D48-86B9-4F3E80A2CCBA}"/>
              </a:ext>
            </a:extLst>
          </p:cNvPr>
          <p:cNvSpPr txBox="1">
            <a:spLocks/>
          </p:cNvSpPr>
          <p:nvPr/>
        </p:nvSpPr>
        <p:spPr bwMode="auto">
          <a:xfrm>
            <a:off x="1524000" y="-43789"/>
            <a:ext cx="8069580" cy="964539"/>
          </a:xfrm>
          <a:prstGeom prst="rect">
            <a:avLst/>
          </a:prstGeom>
          <a:noFill/>
        </p:spPr>
        <p:txBody>
          <a:bodyPr vert="horz" wrap="square" lIns="68580" tIns="34290" rIns="68580" bIns="34290" numCol="1" rtlCol="0" anchor="ctr" anchorCtr="1" compatLnSpc="1">
            <a:prstTxWarp prst="textNoShape">
              <a:avLst/>
            </a:prstTxWarp>
            <a:normAutofit fontScale="97500"/>
          </a:bodyPr>
          <a:lstStyle>
            <a:lvl1pPr algn="l" defTabSz="914400" rtl="0" eaLnBrk="1" latinLnBrk="0" hangingPunct="1">
              <a:lnSpc>
                <a:spcPct val="90000"/>
              </a:lnSpc>
              <a:spcBef>
                <a:spcPct val="0"/>
              </a:spcBef>
              <a:buNone/>
              <a:defRPr sz="4400" b="1" kern="1200">
                <a:solidFill>
                  <a:srgbClr val="99CC00"/>
                </a:solidFill>
                <a:latin typeface="+mn-lt"/>
                <a:ea typeface="+mj-ea"/>
                <a:cs typeface="+mj-cs"/>
              </a:defRPr>
            </a:lvl1pPr>
          </a:lstStyle>
          <a:p>
            <a:r>
              <a:rPr lang="en-GB" altLang="en-US" sz="3200" dirty="0">
                <a:solidFill>
                  <a:srgbClr val="666699"/>
                </a:solidFill>
                <a:ea typeface="ＭＳ Ｐゴシック" panose="020B0600070205080204" pitchFamily="34" charset="-128"/>
                <a:cs typeface="Arial" panose="020B0604020202020204" pitchFamily="34" charset="0"/>
              </a:rPr>
              <a:t>Outcome at Four Week Quit Q1, 2, 3 &amp; 4</a:t>
            </a:r>
          </a:p>
        </p:txBody>
      </p:sp>
      <p:graphicFrame>
        <p:nvGraphicFramePr>
          <p:cNvPr id="11" name="Chart 10">
            <a:extLst>
              <a:ext uri="{FF2B5EF4-FFF2-40B4-BE49-F238E27FC236}">
                <a16:creationId xmlns:a16="http://schemas.microsoft.com/office/drawing/2014/main" id="{1C1863F0-5BDD-1E4E-AF07-DA4B0E134C6B}"/>
              </a:ext>
            </a:extLst>
          </p:cNvPr>
          <p:cNvGraphicFramePr>
            <a:graphicFrameLocks/>
          </p:cNvGraphicFramePr>
          <p:nvPr>
            <p:extLst>
              <p:ext uri="{D42A27DB-BD31-4B8C-83A1-F6EECF244321}">
                <p14:modId xmlns:p14="http://schemas.microsoft.com/office/powerpoint/2010/main" val="2234196960"/>
              </p:ext>
            </p:extLst>
          </p:nvPr>
        </p:nvGraphicFramePr>
        <p:xfrm>
          <a:off x="390524" y="631824"/>
          <a:ext cx="11268076" cy="586422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C3877AC2-98E5-814C-AACA-56D12A3CCC73}"/>
              </a:ext>
            </a:extLst>
          </p:cNvPr>
          <p:cNvPicPr/>
          <p:nvPr/>
        </p:nvPicPr>
        <p:blipFill rotWithShape="1">
          <a:blip r:embed="rId4">
            <a:alphaModFix amt="30000"/>
            <a:extLst>
              <a:ext uri="{BEBA8EAE-BF5A-486C-A8C5-ECC9F3942E4B}">
                <a14:imgProps xmlns:a14="http://schemas.microsoft.com/office/drawing/2010/main">
                  <a14:imgLayer r:embed="rId5">
                    <a14:imgEffect>
                      <a14:backgroundRemoval t="2143" b="97321" l="0" r="100000"/>
                    </a14:imgEffect>
                  </a14:imgLayer>
                </a14:imgProps>
              </a:ext>
            </a:extLst>
          </a:blip>
          <a:srcRect l="5725" r="1212"/>
          <a:stretch/>
        </p:blipFill>
        <p:spPr>
          <a:xfrm>
            <a:off x="11194473" y="87458"/>
            <a:ext cx="997527" cy="872836"/>
          </a:xfrm>
          <a:prstGeom prst="rect">
            <a:avLst/>
          </a:prstGeom>
          <a:noFill/>
          <a:effectLst/>
        </p:spPr>
      </p:pic>
      <p:sp>
        <p:nvSpPr>
          <p:cNvPr id="6" name="Slide Number Placeholder 5">
            <a:extLst>
              <a:ext uri="{FF2B5EF4-FFF2-40B4-BE49-F238E27FC236}">
                <a16:creationId xmlns:a16="http://schemas.microsoft.com/office/drawing/2014/main" id="{A4DB7C3E-C7F8-8147-BAE3-2055A47AFB26}"/>
              </a:ext>
            </a:extLst>
          </p:cNvPr>
          <p:cNvSpPr>
            <a:spLocks noGrp="1"/>
          </p:cNvSpPr>
          <p:nvPr>
            <p:ph type="sldNum" sz="quarter" idx="12"/>
          </p:nvPr>
        </p:nvSpPr>
        <p:spPr/>
        <p:txBody>
          <a:bodyPr/>
          <a:lstStyle/>
          <a:p>
            <a:fld id="{951FD441-860B-644E-AC37-B3D1439961FA}" type="slidenum">
              <a:rPr lang="en-US" smtClean="0"/>
              <a:t>11</a:t>
            </a:fld>
            <a:endParaRPr lang="en-US" dirty="0"/>
          </a:p>
        </p:txBody>
      </p:sp>
    </p:spTree>
    <p:extLst>
      <p:ext uri="{BB962C8B-B14F-4D97-AF65-F5344CB8AC3E}">
        <p14:creationId xmlns:p14="http://schemas.microsoft.com/office/powerpoint/2010/main" val="4205325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6E6"/>
        </a:solidFill>
        <a:effectLst/>
      </p:bgPr>
    </p:bg>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ABA3E934-6591-DF40-917E-1F1B23C1FDDB}"/>
              </a:ext>
            </a:extLst>
          </p:cNvPr>
          <p:cNvGraphicFramePr>
            <a:graphicFrameLocks/>
          </p:cNvGraphicFramePr>
          <p:nvPr>
            <p:extLst>
              <p:ext uri="{D42A27DB-BD31-4B8C-83A1-F6EECF244321}">
                <p14:modId xmlns:p14="http://schemas.microsoft.com/office/powerpoint/2010/main" val="2493626746"/>
              </p:ext>
            </p:extLst>
          </p:nvPr>
        </p:nvGraphicFramePr>
        <p:xfrm>
          <a:off x="448734" y="1090632"/>
          <a:ext cx="10905066" cy="557106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7A078A9-88FE-2449-9C8D-1B43531AF073}"/>
              </a:ext>
            </a:extLst>
          </p:cNvPr>
          <p:cNvSpPr txBox="1"/>
          <p:nvPr/>
        </p:nvSpPr>
        <p:spPr>
          <a:xfrm>
            <a:off x="448734" y="136525"/>
            <a:ext cx="11294532" cy="584775"/>
          </a:xfrm>
          <a:prstGeom prst="rect">
            <a:avLst/>
          </a:prstGeom>
          <a:noFill/>
        </p:spPr>
        <p:txBody>
          <a:bodyPr wrap="square" rtlCol="0">
            <a:spAutoFit/>
          </a:bodyPr>
          <a:lstStyle/>
          <a:p>
            <a:pPr algn="ctr"/>
            <a:r>
              <a:rPr lang="en-US" sz="3200" b="1" dirty="0"/>
              <a:t>Where are the Pinch Points for Relapse Within the Scheme?</a:t>
            </a:r>
          </a:p>
        </p:txBody>
      </p:sp>
      <p:pic>
        <p:nvPicPr>
          <p:cNvPr id="6" name="Picture 5">
            <a:extLst>
              <a:ext uri="{FF2B5EF4-FFF2-40B4-BE49-F238E27FC236}">
                <a16:creationId xmlns:a16="http://schemas.microsoft.com/office/drawing/2014/main" id="{55B74EFC-B7A9-7148-B75D-8B21289496CF}"/>
              </a:ext>
            </a:extLst>
          </p:cNvPr>
          <p:cNvPicPr/>
          <p:nvPr/>
        </p:nvPicPr>
        <p:blipFill rotWithShape="1">
          <a:blip r:embed="rId4">
            <a:alphaModFix amt="30000"/>
            <a:extLst>
              <a:ext uri="{BEBA8EAE-BF5A-486C-A8C5-ECC9F3942E4B}">
                <a14:imgProps xmlns:a14="http://schemas.microsoft.com/office/drawing/2010/main">
                  <a14:imgLayer r:embed="rId5">
                    <a14:imgEffect>
                      <a14:backgroundRemoval t="2143" b="97321" l="0" r="100000"/>
                    </a14:imgEffect>
                  </a14:imgLayer>
                </a14:imgProps>
              </a:ext>
            </a:extLst>
          </a:blip>
          <a:srcRect l="5725" r="1212"/>
          <a:stretch/>
        </p:blipFill>
        <p:spPr>
          <a:xfrm>
            <a:off x="11194473" y="87458"/>
            <a:ext cx="997527" cy="872836"/>
          </a:xfrm>
          <a:prstGeom prst="rect">
            <a:avLst/>
          </a:prstGeom>
          <a:noFill/>
          <a:effectLst/>
        </p:spPr>
      </p:pic>
      <p:sp>
        <p:nvSpPr>
          <p:cNvPr id="9" name="Slide Number Placeholder 8">
            <a:extLst>
              <a:ext uri="{FF2B5EF4-FFF2-40B4-BE49-F238E27FC236}">
                <a16:creationId xmlns:a16="http://schemas.microsoft.com/office/drawing/2014/main" id="{273CAA05-834D-5443-9E25-5C7FC30F5C0A}"/>
              </a:ext>
            </a:extLst>
          </p:cNvPr>
          <p:cNvSpPr>
            <a:spLocks noGrp="1"/>
          </p:cNvSpPr>
          <p:nvPr>
            <p:ph type="sldNum" sz="quarter" idx="12"/>
          </p:nvPr>
        </p:nvSpPr>
        <p:spPr/>
        <p:txBody>
          <a:bodyPr/>
          <a:lstStyle/>
          <a:p>
            <a:fld id="{951FD441-860B-644E-AC37-B3D1439961FA}" type="slidenum">
              <a:rPr lang="en-US" smtClean="0"/>
              <a:t>12</a:t>
            </a:fld>
            <a:endParaRPr lang="en-US" dirty="0"/>
          </a:p>
        </p:txBody>
      </p:sp>
    </p:spTree>
    <p:extLst>
      <p:ext uri="{BB962C8B-B14F-4D97-AF65-F5344CB8AC3E}">
        <p14:creationId xmlns:p14="http://schemas.microsoft.com/office/powerpoint/2010/main" val="3305830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6E6"/>
        </a:solidFill>
        <a:effectLst/>
      </p:bgPr>
    </p:bg>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37B97BB8-F7AC-EA4B-BCBD-F95071941E0F}"/>
              </a:ext>
            </a:extLst>
          </p:cNvPr>
          <p:cNvGraphicFramePr>
            <a:graphicFrameLocks/>
          </p:cNvGraphicFramePr>
          <p:nvPr>
            <p:extLst>
              <p:ext uri="{D42A27DB-BD31-4B8C-83A1-F6EECF244321}">
                <p14:modId xmlns:p14="http://schemas.microsoft.com/office/powerpoint/2010/main" val="3605428833"/>
              </p:ext>
            </p:extLst>
          </p:nvPr>
        </p:nvGraphicFramePr>
        <p:xfrm>
          <a:off x="581457" y="704724"/>
          <a:ext cx="10391775" cy="64556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a16="http://schemas.microsoft.com/office/drawing/2014/main" id="{73927892-E224-9E42-847A-DFC14B27C566}"/>
              </a:ext>
            </a:extLst>
          </p:cNvPr>
          <p:cNvGraphicFramePr>
            <a:graphicFrameLocks noGrp="1"/>
          </p:cNvGraphicFramePr>
          <p:nvPr>
            <p:extLst>
              <p:ext uri="{D42A27DB-BD31-4B8C-83A1-F6EECF244321}">
                <p14:modId xmlns:p14="http://schemas.microsoft.com/office/powerpoint/2010/main" val="4108610967"/>
              </p:ext>
            </p:extLst>
          </p:nvPr>
        </p:nvGraphicFramePr>
        <p:xfrm>
          <a:off x="10782300" y="3282904"/>
          <a:ext cx="1409700" cy="2438685"/>
        </p:xfrm>
        <a:graphic>
          <a:graphicData uri="http://schemas.openxmlformats.org/drawingml/2006/table">
            <a:tbl>
              <a:tblPr/>
              <a:tblGrid>
                <a:gridCol w="482920">
                  <a:extLst>
                    <a:ext uri="{9D8B030D-6E8A-4147-A177-3AD203B41FA5}">
                      <a16:colId xmlns:a16="http://schemas.microsoft.com/office/drawing/2014/main" val="3992080870"/>
                    </a:ext>
                  </a:extLst>
                </a:gridCol>
                <a:gridCol w="926780">
                  <a:extLst>
                    <a:ext uri="{9D8B030D-6E8A-4147-A177-3AD203B41FA5}">
                      <a16:colId xmlns:a16="http://schemas.microsoft.com/office/drawing/2014/main" val="3744897876"/>
                    </a:ext>
                  </a:extLst>
                </a:gridCol>
              </a:tblGrid>
              <a:tr h="812895">
                <a:tc>
                  <a:txBody>
                    <a:bodyPr/>
                    <a:lstStyle/>
                    <a:p>
                      <a:pPr algn="l" fontAlgn="b"/>
                      <a:r>
                        <a:rPr lang="en-GB" sz="1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85FF"/>
                    </a:solidFill>
                  </a:tcPr>
                </a:tc>
                <a:tc>
                  <a:txBody>
                    <a:bodyPr/>
                    <a:lstStyle/>
                    <a:p>
                      <a:pPr algn="l" fontAlgn="b"/>
                      <a:r>
                        <a:rPr lang="en-GB" sz="1800" b="0" i="0" u="none" strike="noStrike" dirty="0">
                          <a:solidFill>
                            <a:srgbClr val="000000"/>
                          </a:solidFill>
                          <a:effectLst/>
                          <a:latin typeface="Calibri" panose="020F0502020204030204" pitchFamily="34" charset="0"/>
                        </a:rPr>
                        <a:t>1st Trimester</a:t>
                      </a:r>
                    </a:p>
                  </a:txBody>
                  <a:tcPr marL="9525" marR="9525" marT="9525" marB="0" anchor="b">
                    <a:lnL>
                      <a:noFill/>
                    </a:lnL>
                    <a:lnR>
                      <a:noFill/>
                    </a:lnR>
                    <a:lnT>
                      <a:noFill/>
                    </a:lnT>
                    <a:lnB>
                      <a:noFill/>
                    </a:lnB>
                  </a:tcPr>
                </a:tc>
                <a:extLst>
                  <a:ext uri="{0D108BD9-81ED-4DB2-BD59-A6C34878D82A}">
                    <a16:rowId xmlns:a16="http://schemas.microsoft.com/office/drawing/2014/main" val="3718820576"/>
                  </a:ext>
                </a:extLst>
              </a:tr>
              <a:tr h="812895">
                <a:tc>
                  <a:txBody>
                    <a:bodyPr/>
                    <a:lstStyle/>
                    <a:p>
                      <a:pPr algn="l" fontAlgn="b"/>
                      <a:r>
                        <a:rPr lang="en-GB" sz="1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E699"/>
                    </a:solidFill>
                  </a:tcPr>
                </a:tc>
                <a:tc>
                  <a:txBody>
                    <a:bodyPr/>
                    <a:lstStyle/>
                    <a:p>
                      <a:pPr algn="l" fontAlgn="b"/>
                      <a:r>
                        <a:rPr lang="en-GB" sz="1800" b="0" i="0" u="none" strike="noStrike" dirty="0">
                          <a:solidFill>
                            <a:srgbClr val="000000"/>
                          </a:solidFill>
                          <a:effectLst/>
                          <a:latin typeface="Calibri" panose="020F0502020204030204" pitchFamily="34" charset="0"/>
                        </a:rPr>
                        <a:t>2nd Trimester</a:t>
                      </a:r>
                    </a:p>
                  </a:txBody>
                  <a:tcPr marL="9525" marR="9525" marT="9525" marB="0" anchor="b">
                    <a:lnL>
                      <a:noFill/>
                    </a:lnL>
                    <a:lnR>
                      <a:noFill/>
                    </a:lnR>
                    <a:lnT>
                      <a:noFill/>
                    </a:lnT>
                    <a:lnB>
                      <a:noFill/>
                    </a:lnB>
                  </a:tcPr>
                </a:tc>
                <a:extLst>
                  <a:ext uri="{0D108BD9-81ED-4DB2-BD59-A6C34878D82A}">
                    <a16:rowId xmlns:a16="http://schemas.microsoft.com/office/drawing/2014/main" val="2830165993"/>
                  </a:ext>
                </a:extLst>
              </a:tr>
              <a:tr h="812895">
                <a:tc>
                  <a:txBody>
                    <a:bodyPr/>
                    <a:lstStyle/>
                    <a:p>
                      <a:pPr algn="l" fontAlgn="b"/>
                      <a:r>
                        <a:rPr lang="en-GB" sz="1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A9D08E"/>
                    </a:solidFill>
                  </a:tcPr>
                </a:tc>
                <a:tc>
                  <a:txBody>
                    <a:bodyPr/>
                    <a:lstStyle/>
                    <a:p>
                      <a:pPr algn="l" fontAlgn="b"/>
                      <a:r>
                        <a:rPr lang="en-GB" sz="1800" b="0" i="0" u="none" strike="noStrike" dirty="0">
                          <a:solidFill>
                            <a:srgbClr val="000000"/>
                          </a:solidFill>
                          <a:effectLst/>
                          <a:latin typeface="Calibri" panose="020F0502020204030204" pitchFamily="34" charset="0"/>
                        </a:rPr>
                        <a:t>3rd Trimester</a:t>
                      </a:r>
                    </a:p>
                  </a:txBody>
                  <a:tcPr marL="9525" marR="9525" marT="9525" marB="0" anchor="b">
                    <a:lnL>
                      <a:noFill/>
                    </a:lnL>
                    <a:lnR>
                      <a:noFill/>
                    </a:lnR>
                    <a:lnT>
                      <a:noFill/>
                    </a:lnT>
                    <a:lnB>
                      <a:noFill/>
                    </a:lnB>
                  </a:tcPr>
                </a:tc>
                <a:extLst>
                  <a:ext uri="{0D108BD9-81ED-4DB2-BD59-A6C34878D82A}">
                    <a16:rowId xmlns:a16="http://schemas.microsoft.com/office/drawing/2014/main" val="485566811"/>
                  </a:ext>
                </a:extLst>
              </a:tr>
            </a:tbl>
          </a:graphicData>
        </a:graphic>
      </p:graphicFrame>
      <p:sp>
        <p:nvSpPr>
          <p:cNvPr id="5" name="TextBox 4">
            <a:extLst>
              <a:ext uri="{FF2B5EF4-FFF2-40B4-BE49-F238E27FC236}">
                <a16:creationId xmlns:a16="http://schemas.microsoft.com/office/drawing/2014/main" id="{9819EFE3-4EDE-2647-AD61-B863542363A7}"/>
              </a:ext>
            </a:extLst>
          </p:cNvPr>
          <p:cNvSpPr txBox="1"/>
          <p:nvPr/>
        </p:nvSpPr>
        <p:spPr>
          <a:xfrm>
            <a:off x="180304" y="59193"/>
            <a:ext cx="11789591" cy="1077218"/>
          </a:xfrm>
          <a:prstGeom prst="rect">
            <a:avLst/>
          </a:prstGeom>
          <a:noFill/>
        </p:spPr>
        <p:txBody>
          <a:bodyPr wrap="square" rtlCol="0">
            <a:spAutoFit/>
          </a:bodyPr>
          <a:lstStyle/>
          <a:p>
            <a:pPr algn="ctr"/>
            <a:r>
              <a:rPr lang="en-US" sz="3200" b="1" dirty="0"/>
              <a:t>Recruiting Within the First Trimester is Desired: </a:t>
            </a:r>
          </a:p>
          <a:p>
            <a:pPr algn="ctr"/>
            <a:r>
              <a:rPr lang="en-US" sz="3200" b="1" dirty="0"/>
              <a:t>Are late Joiners Caused by Delayed Referral?</a:t>
            </a:r>
          </a:p>
        </p:txBody>
      </p:sp>
      <p:pic>
        <p:nvPicPr>
          <p:cNvPr id="7" name="Picture 6">
            <a:extLst>
              <a:ext uri="{FF2B5EF4-FFF2-40B4-BE49-F238E27FC236}">
                <a16:creationId xmlns:a16="http://schemas.microsoft.com/office/drawing/2014/main" id="{8B9D7F66-C775-8244-A50A-1C44B5BBF631}"/>
              </a:ext>
            </a:extLst>
          </p:cNvPr>
          <p:cNvPicPr/>
          <p:nvPr/>
        </p:nvPicPr>
        <p:blipFill rotWithShape="1">
          <a:blip r:embed="rId4">
            <a:alphaModFix amt="30000"/>
            <a:extLst>
              <a:ext uri="{BEBA8EAE-BF5A-486C-A8C5-ECC9F3942E4B}">
                <a14:imgProps xmlns:a14="http://schemas.microsoft.com/office/drawing/2010/main">
                  <a14:imgLayer r:embed="rId5">
                    <a14:imgEffect>
                      <a14:backgroundRemoval t="2143" b="97321" l="0" r="100000"/>
                    </a14:imgEffect>
                  </a14:imgLayer>
                </a14:imgProps>
              </a:ext>
            </a:extLst>
          </a:blip>
          <a:srcRect l="5725" r="1212"/>
          <a:stretch/>
        </p:blipFill>
        <p:spPr>
          <a:xfrm>
            <a:off x="11194473" y="79340"/>
            <a:ext cx="997527" cy="872836"/>
          </a:xfrm>
          <a:prstGeom prst="rect">
            <a:avLst/>
          </a:prstGeom>
          <a:noFill/>
          <a:effectLst/>
        </p:spPr>
      </p:pic>
      <p:sp>
        <p:nvSpPr>
          <p:cNvPr id="10" name="Slide Number Placeholder 9">
            <a:extLst>
              <a:ext uri="{FF2B5EF4-FFF2-40B4-BE49-F238E27FC236}">
                <a16:creationId xmlns:a16="http://schemas.microsoft.com/office/drawing/2014/main" id="{C5C9E101-23DF-944A-BD3E-A3AAB9E17A4B}"/>
              </a:ext>
            </a:extLst>
          </p:cNvPr>
          <p:cNvSpPr>
            <a:spLocks noGrp="1"/>
          </p:cNvSpPr>
          <p:nvPr>
            <p:ph type="sldNum" sz="quarter" idx="12"/>
          </p:nvPr>
        </p:nvSpPr>
        <p:spPr/>
        <p:txBody>
          <a:bodyPr/>
          <a:lstStyle/>
          <a:p>
            <a:fld id="{951FD441-860B-644E-AC37-B3D1439961FA}" type="slidenum">
              <a:rPr lang="en-US" smtClean="0"/>
              <a:t>13</a:t>
            </a:fld>
            <a:endParaRPr lang="en-US" dirty="0"/>
          </a:p>
        </p:txBody>
      </p:sp>
    </p:spTree>
    <p:extLst>
      <p:ext uri="{BB962C8B-B14F-4D97-AF65-F5344CB8AC3E}">
        <p14:creationId xmlns:p14="http://schemas.microsoft.com/office/powerpoint/2010/main" val="1808303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6E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30D4B2-3DD8-E640-958B-AB6F85144073}"/>
              </a:ext>
            </a:extLst>
          </p:cNvPr>
          <p:cNvPicPr/>
          <p:nvPr/>
        </p:nvPicPr>
        <p:blipFill rotWithShape="1">
          <a:blip r:embed="rId2">
            <a:alphaModFix amt="30000"/>
            <a:extLst>
              <a:ext uri="{BEBA8EAE-BF5A-486C-A8C5-ECC9F3942E4B}">
                <a14:imgProps xmlns:a14="http://schemas.microsoft.com/office/drawing/2010/main">
                  <a14:imgLayer r:embed="rId3">
                    <a14:imgEffect>
                      <a14:backgroundRemoval t="2143" b="97321" l="0" r="100000"/>
                    </a14:imgEffect>
                  </a14:imgLayer>
                </a14:imgProps>
              </a:ext>
            </a:extLst>
          </a:blip>
          <a:srcRect l="5725" r="1212"/>
          <a:stretch/>
        </p:blipFill>
        <p:spPr>
          <a:xfrm>
            <a:off x="11194473" y="79340"/>
            <a:ext cx="997527" cy="872836"/>
          </a:xfrm>
          <a:prstGeom prst="rect">
            <a:avLst/>
          </a:prstGeom>
          <a:noFill/>
          <a:effectLst/>
        </p:spPr>
      </p:pic>
      <p:sp>
        <p:nvSpPr>
          <p:cNvPr id="4" name="TextBox 3">
            <a:extLst>
              <a:ext uri="{FF2B5EF4-FFF2-40B4-BE49-F238E27FC236}">
                <a16:creationId xmlns:a16="http://schemas.microsoft.com/office/drawing/2014/main" id="{41A7CB0E-25BD-3042-A9E8-6AB2005444DC}"/>
              </a:ext>
            </a:extLst>
          </p:cNvPr>
          <p:cNvSpPr txBox="1"/>
          <p:nvPr/>
        </p:nvSpPr>
        <p:spPr>
          <a:xfrm>
            <a:off x="1424066" y="474345"/>
            <a:ext cx="9929734" cy="6617196"/>
          </a:xfrm>
          <a:prstGeom prst="rect">
            <a:avLst/>
          </a:prstGeom>
          <a:noFill/>
        </p:spPr>
        <p:txBody>
          <a:bodyPr wrap="square" rtlCol="0">
            <a:spAutoFit/>
          </a:bodyPr>
          <a:lstStyle/>
          <a:p>
            <a:r>
              <a:rPr lang="en-US" sz="3200" b="1" dirty="0"/>
              <a:t>This presentation offers just a small sample of how the Incentive Scheme addresses locality issues through:</a:t>
            </a:r>
          </a:p>
          <a:p>
            <a:endParaRPr lang="en-US" dirty="0"/>
          </a:p>
          <a:p>
            <a:r>
              <a:rPr lang="en-US" dirty="0"/>
              <a:t>1. Enhanced support for pregnant women to remain smokefree during pregnancy – Reducing the harm   </a:t>
            </a:r>
          </a:p>
          <a:p>
            <a:r>
              <a:rPr lang="en-US" dirty="0"/>
              <a:t>    to her unborn and herself</a:t>
            </a:r>
          </a:p>
          <a:p>
            <a:endParaRPr lang="en-US" dirty="0"/>
          </a:p>
          <a:p>
            <a:r>
              <a:rPr lang="en-US" dirty="0"/>
              <a:t>2. Reduces the cost to the NHS – 	reduces complicated births – </a:t>
            </a:r>
          </a:p>
          <a:p>
            <a:r>
              <a:rPr lang="en-US" dirty="0"/>
              <a:t>				reduce acute and long term poor health, both mother and child</a:t>
            </a:r>
          </a:p>
          <a:p>
            <a:r>
              <a:rPr lang="en-US" dirty="0"/>
              <a:t>				reduces the need for neonatal intensive care</a:t>
            </a:r>
          </a:p>
          <a:p>
            <a:endParaRPr lang="en-US" dirty="0"/>
          </a:p>
          <a:p>
            <a:r>
              <a:rPr lang="en-US" dirty="0"/>
              <a:t>3. Increases smokefree homes  	</a:t>
            </a:r>
          </a:p>
          <a:p>
            <a:endParaRPr lang="en-US" dirty="0"/>
          </a:p>
          <a:p>
            <a:r>
              <a:rPr lang="en-US" dirty="0"/>
              <a:t>4. Offers a level of scrutiny concerning data, specifically SATOD data and service performance</a:t>
            </a:r>
          </a:p>
          <a:p>
            <a:endParaRPr lang="en-US" dirty="0"/>
          </a:p>
          <a:p>
            <a:r>
              <a:rPr lang="en-US" dirty="0"/>
              <a:t>5. Generates significant statistical insights in to who is smoking during pregnancy</a:t>
            </a:r>
          </a:p>
          <a:p>
            <a:endParaRPr lang="en-US" dirty="0"/>
          </a:p>
          <a:p>
            <a:endParaRPr lang="en-US" dirty="0"/>
          </a:p>
          <a:p>
            <a:pPr algn="ctr"/>
            <a:r>
              <a:rPr lang="en-US" dirty="0"/>
              <a:t>THANKYOU</a:t>
            </a:r>
          </a:p>
          <a:p>
            <a:endParaRPr lang="en-US" dirty="0"/>
          </a:p>
          <a:p>
            <a:endParaRPr lang="en-US" dirty="0"/>
          </a:p>
          <a:p>
            <a:endParaRPr lang="en-US" dirty="0"/>
          </a:p>
          <a:p>
            <a:endParaRPr lang="en-US" dirty="0"/>
          </a:p>
        </p:txBody>
      </p:sp>
      <p:sp>
        <p:nvSpPr>
          <p:cNvPr id="7" name="Slide Number Placeholder 6">
            <a:extLst>
              <a:ext uri="{FF2B5EF4-FFF2-40B4-BE49-F238E27FC236}">
                <a16:creationId xmlns:a16="http://schemas.microsoft.com/office/drawing/2014/main" id="{2C117AC3-4BCA-0B4B-9A14-C956E7F8413D}"/>
              </a:ext>
            </a:extLst>
          </p:cNvPr>
          <p:cNvSpPr>
            <a:spLocks noGrp="1"/>
          </p:cNvSpPr>
          <p:nvPr>
            <p:ph type="sldNum" sz="quarter" idx="12"/>
          </p:nvPr>
        </p:nvSpPr>
        <p:spPr/>
        <p:txBody>
          <a:bodyPr/>
          <a:lstStyle/>
          <a:p>
            <a:fld id="{951FD441-860B-644E-AC37-B3D1439961FA}" type="slidenum">
              <a:rPr lang="en-US" smtClean="0"/>
              <a:t>14</a:t>
            </a:fld>
            <a:endParaRPr lang="en-US" dirty="0"/>
          </a:p>
        </p:txBody>
      </p:sp>
    </p:spTree>
    <p:extLst>
      <p:ext uri="{BB962C8B-B14F-4D97-AF65-F5344CB8AC3E}">
        <p14:creationId xmlns:p14="http://schemas.microsoft.com/office/powerpoint/2010/main" val="2649037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6E6"/>
        </a:solidFill>
        <a:effectLst/>
      </p:bgPr>
    </p:bg>
    <p:spTree>
      <p:nvGrpSpPr>
        <p:cNvPr id="1" name=""/>
        <p:cNvGrpSpPr/>
        <p:nvPr/>
      </p:nvGrpSpPr>
      <p:grpSpPr>
        <a:xfrm>
          <a:off x="0" y="0"/>
          <a:ext cx="0" cy="0"/>
          <a:chOff x="0" y="0"/>
          <a:chExt cx="0" cy="0"/>
        </a:xfrm>
      </p:grpSpPr>
      <p:sp>
        <p:nvSpPr>
          <p:cNvPr id="18434" name="Title 1"/>
          <p:cNvSpPr>
            <a:spLocks noGrp="1"/>
          </p:cNvSpPr>
          <p:nvPr>
            <p:ph type="ctrTitle" idx="4294967295"/>
          </p:nvPr>
        </p:nvSpPr>
        <p:spPr bwMode="auto">
          <a:xfrm>
            <a:off x="1854741" y="523876"/>
            <a:ext cx="7772400" cy="9017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algn="ctr"/>
            <a:r>
              <a:rPr lang="en-GB" altLang="en-US" sz="3200" dirty="0">
                <a:cs typeface="Arial" panose="020B0604020202020204" pitchFamily="34" charset="0"/>
              </a:rPr>
              <a:t>SaSFPS </a:t>
            </a:r>
          </a:p>
        </p:txBody>
      </p:sp>
      <p:sp>
        <p:nvSpPr>
          <p:cNvPr id="18435" name="Subtitle 2"/>
          <p:cNvSpPr>
            <a:spLocks noGrp="1"/>
          </p:cNvSpPr>
          <p:nvPr>
            <p:ph type="subTitle" idx="4294967295"/>
          </p:nvPr>
        </p:nvSpPr>
        <p:spPr>
          <a:xfrm>
            <a:off x="1767193" y="1549064"/>
            <a:ext cx="8313737" cy="4590272"/>
          </a:xfrm>
        </p:spPr>
        <p:txBody>
          <a:bodyPr>
            <a:normAutofit fontScale="25000" lnSpcReduction="20000"/>
          </a:bodyPr>
          <a:lstStyle/>
          <a:p>
            <a:pPr>
              <a:buFont typeface="Arial" charset="0"/>
              <a:buNone/>
            </a:pPr>
            <a:r>
              <a:rPr lang="en-US" altLang="en-US" sz="9600" b="1" dirty="0">
                <a:ea typeface="ＭＳ Ｐゴシック" pitchFamily="-109" charset="-128"/>
                <a:cs typeface="Arial" panose="020B0604020202020204" pitchFamily="34" charset="0"/>
              </a:rPr>
              <a:t>The overarching principles of the scheme are to:</a:t>
            </a:r>
          </a:p>
          <a:p>
            <a:r>
              <a:rPr lang="en-US" altLang="en-US" sz="8800" dirty="0">
                <a:ea typeface="ＭＳ Ｐゴシック" pitchFamily="-109" charset="-128"/>
                <a:cs typeface="Arial" panose="020B0604020202020204" pitchFamily="34" charset="0"/>
              </a:rPr>
              <a:t>Improve the woman’s health </a:t>
            </a:r>
          </a:p>
          <a:p>
            <a:r>
              <a:rPr lang="en-US" altLang="en-US" sz="8800" dirty="0">
                <a:ea typeface="ＭＳ Ｐゴシック" pitchFamily="-109" charset="-128"/>
                <a:cs typeface="Arial" panose="020B0604020202020204" pitchFamily="34" charset="0"/>
              </a:rPr>
              <a:t>Reduce the risk of harm to her unborn child</a:t>
            </a:r>
            <a:br>
              <a:rPr lang="en-US" altLang="en-US" sz="9600" dirty="0">
                <a:ea typeface="ＭＳ Ｐゴシック" pitchFamily="-109" charset="-128"/>
                <a:cs typeface="Arial" panose="020B0604020202020204" pitchFamily="34" charset="0"/>
              </a:rPr>
            </a:br>
            <a:endParaRPr lang="en-US" altLang="en-US" sz="9600" dirty="0">
              <a:ea typeface="ＭＳ Ｐゴシック" pitchFamily="-109" charset="-128"/>
              <a:cs typeface="Arial" panose="020B0604020202020204" pitchFamily="34" charset="0"/>
            </a:endParaRPr>
          </a:p>
          <a:p>
            <a:pPr marL="0" indent="0">
              <a:buNone/>
            </a:pPr>
            <a:r>
              <a:rPr lang="en-US" sz="9600" b="1" dirty="0">
                <a:solidFill>
                  <a:prstClr val="black"/>
                </a:solidFill>
                <a:ea typeface="ＭＳ Ｐゴシック"/>
                <a:cs typeface="Arial" panose="020B0604020202020204" pitchFamily="34" charset="0"/>
              </a:rPr>
              <a:t>The scheme is:</a:t>
            </a:r>
          </a:p>
          <a:p>
            <a:r>
              <a:rPr lang="en-US" altLang="en-US" sz="8800" dirty="0">
                <a:ea typeface="ＭＳ Ｐゴシック" pitchFamily="-109" charset="-128"/>
                <a:cs typeface="Arial" panose="020B0604020202020204" pitchFamily="34" charset="0"/>
              </a:rPr>
              <a:t>Designed to provide enhanced support and incentivise pregnant women</a:t>
            </a:r>
          </a:p>
          <a:p>
            <a:pPr lvl="1">
              <a:lnSpc>
                <a:spcPct val="90000"/>
              </a:lnSpc>
            </a:pPr>
            <a:r>
              <a:rPr lang="en-US" altLang="en-US" sz="8800" dirty="0">
                <a:ea typeface="ＭＳ Ｐゴシック" pitchFamily="-109" charset="-128"/>
                <a:cs typeface="Arial" panose="020B0604020202020204" pitchFamily="34" charset="0"/>
              </a:rPr>
              <a:t>to set a quit date</a:t>
            </a:r>
          </a:p>
          <a:p>
            <a:pPr lvl="1">
              <a:lnSpc>
                <a:spcPct val="90000"/>
              </a:lnSpc>
            </a:pPr>
            <a:r>
              <a:rPr lang="en-US" altLang="en-US" sz="8800" dirty="0">
                <a:ea typeface="ＭＳ Ｐゴシック" pitchFamily="-109" charset="-128"/>
                <a:cs typeface="Arial" panose="020B0604020202020204" pitchFamily="34" charset="0"/>
              </a:rPr>
              <a:t>achieve a Carbon Monoxide (CO) validated 4-week quit </a:t>
            </a:r>
          </a:p>
          <a:p>
            <a:pPr lvl="1">
              <a:lnSpc>
                <a:spcPct val="90000"/>
              </a:lnSpc>
            </a:pPr>
            <a:r>
              <a:rPr lang="en-US" altLang="en-US" sz="8800" dirty="0">
                <a:ea typeface="ＭＳ Ｐゴシック" pitchFamily="-109" charset="-128"/>
                <a:cs typeface="Arial" panose="020B0604020202020204" pitchFamily="34" charset="0"/>
              </a:rPr>
              <a:t>sustain their quit attempt throughout their pregnancy </a:t>
            </a:r>
          </a:p>
          <a:p>
            <a:pPr lvl="1">
              <a:lnSpc>
                <a:spcPct val="90000"/>
              </a:lnSpc>
            </a:pPr>
            <a:r>
              <a:rPr lang="en-US" altLang="en-US" sz="8800" dirty="0">
                <a:ea typeface="ＭＳ Ｐゴシック" pitchFamily="-109" charset="-128"/>
                <a:cs typeface="Arial" panose="020B0604020202020204" pitchFamily="34" charset="0"/>
              </a:rPr>
              <a:t>provide support for up to at least 12 weeks post partum</a:t>
            </a:r>
          </a:p>
          <a:p>
            <a:pPr lvl="1">
              <a:lnSpc>
                <a:spcPct val="90000"/>
              </a:lnSpc>
            </a:pPr>
            <a:r>
              <a:rPr lang="en-US" altLang="en-US" sz="8800" dirty="0">
                <a:ea typeface="ＭＳ Ｐゴシック" pitchFamily="-109" charset="-128"/>
                <a:cs typeface="Arial" panose="020B0604020202020204" pitchFamily="34" charset="0"/>
              </a:rPr>
              <a:t>achieve a smokefree pregnancy with the support of a significant other</a:t>
            </a:r>
          </a:p>
          <a:p>
            <a:pPr lvl="1">
              <a:lnSpc>
                <a:spcPct val="90000"/>
              </a:lnSpc>
            </a:pPr>
            <a:endParaRPr lang="en-US" altLang="en-US" sz="1800" dirty="0">
              <a:ea typeface="ＭＳ Ｐゴシック" pitchFamily="-109" charset="-128"/>
            </a:endParaRPr>
          </a:p>
          <a:p>
            <a:endParaRPr lang="en-GB" sz="2600" dirty="0">
              <a:solidFill>
                <a:prstClr val="black"/>
              </a:solidFill>
              <a:ea typeface="ＭＳ Ｐゴシック"/>
              <a:cs typeface="ＭＳ Ｐゴシック"/>
            </a:endParaRPr>
          </a:p>
          <a:p>
            <a:endParaRPr lang="en-GB" altLang="en-US" dirty="0">
              <a:ea typeface="ＭＳ Ｐゴシック" pitchFamily="-109" charset="-128"/>
            </a:endParaRPr>
          </a:p>
          <a:p>
            <a:endParaRPr lang="en-US" altLang="en-US" dirty="0">
              <a:ea typeface="ＭＳ Ｐゴシック" pitchFamily="-109" charset="-128"/>
            </a:endParaRPr>
          </a:p>
        </p:txBody>
      </p:sp>
      <p:pic>
        <p:nvPicPr>
          <p:cNvPr id="8" name="Picture 7">
            <a:extLst>
              <a:ext uri="{FF2B5EF4-FFF2-40B4-BE49-F238E27FC236}">
                <a16:creationId xmlns:a16="http://schemas.microsoft.com/office/drawing/2014/main" id="{A51F9964-31CC-B945-85B7-36ED500F9787}"/>
              </a:ext>
            </a:extLst>
          </p:cNvPr>
          <p:cNvPicPr/>
          <p:nvPr/>
        </p:nvPicPr>
        <p:blipFill rotWithShape="1">
          <a:blip r:embed="rId3">
            <a:alphaModFix amt="30000"/>
            <a:extLst>
              <a:ext uri="{BEBA8EAE-BF5A-486C-A8C5-ECC9F3942E4B}">
                <a14:imgProps xmlns:a14="http://schemas.microsoft.com/office/drawing/2010/main">
                  <a14:imgLayer r:embed="rId4">
                    <a14:imgEffect>
                      <a14:backgroundRemoval t="2143" b="97321" l="0" r="100000"/>
                    </a14:imgEffect>
                  </a14:imgLayer>
                </a14:imgProps>
              </a:ext>
            </a:extLst>
          </a:blip>
          <a:srcRect l="5725" r="1212"/>
          <a:stretch/>
        </p:blipFill>
        <p:spPr>
          <a:xfrm>
            <a:off x="11194473" y="87458"/>
            <a:ext cx="997527" cy="872836"/>
          </a:xfrm>
          <a:prstGeom prst="rect">
            <a:avLst/>
          </a:prstGeom>
          <a:noFill/>
          <a:effectLst/>
        </p:spPr>
      </p:pic>
      <p:sp>
        <p:nvSpPr>
          <p:cNvPr id="5" name="Slide Number Placeholder 4">
            <a:extLst>
              <a:ext uri="{FF2B5EF4-FFF2-40B4-BE49-F238E27FC236}">
                <a16:creationId xmlns:a16="http://schemas.microsoft.com/office/drawing/2014/main" id="{B145A703-24AF-1A47-BC08-C728E7F463C5}"/>
              </a:ext>
            </a:extLst>
          </p:cNvPr>
          <p:cNvSpPr>
            <a:spLocks noGrp="1"/>
          </p:cNvSpPr>
          <p:nvPr>
            <p:ph type="sldNum" sz="quarter" idx="12"/>
          </p:nvPr>
        </p:nvSpPr>
        <p:spPr/>
        <p:txBody>
          <a:bodyPr/>
          <a:lstStyle/>
          <a:p>
            <a:fld id="{951FD441-860B-644E-AC37-B3D1439961FA}" type="slidenum">
              <a:rPr lang="en-US" smtClean="0"/>
              <a:t>2</a:t>
            </a:fld>
            <a:endParaRPr lang="en-US" dirty="0"/>
          </a:p>
        </p:txBody>
      </p:sp>
    </p:spTree>
    <p:extLst>
      <p:ext uri="{BB962C8B-B14F-4D97-AF65-F5344CB8AC3E}">
        <p14:creationId xmlns:p14="http://schemas.microsoft.com/office/powerpoint/2010/main" val="3896867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6E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E4BE1F-ACB1-F941-98CE-F821221DD33B}"/>
              </a:ext>
            </a:extLst>
          </p:cNvPr>
          <p:cNvSpPr/>
          <p:nvPr/>
        </p:nvSpPr>
        <p:spPr>
          <a:xfrm>
            <a:off x="2103120" y="1617764"/>
            <a:ext cx="8809719" cy="4081117"/>
          </a:xfrm>
          <a:prstGeom prst="rect">
            <a:avLst/>
          </a:prstGeom>
        </p:spPr>
        <p:txBody>
          <a:bodyPr wrap="square">
            <a:spAutoFit/>
          </a:bodyPr>
          <a:lstStyle/>
          <a:p>
            <a:pPr>
              <a:spcAft>
                <a:spcPts val="0"/>
              </a:spcAft>
            </a:pPr>
            <a:r>
              <a:rPr lang="en-GB" sz="2400" dirty="0">
                <a:latin typeface="Calibri Light" panose="020F0302020204030204" pitchFamily="34" charset="0"/>
                <a:ea typeface="Calibri" panose="020F0502020204030204" pitchFamily="34" charset="0"/>
                <a:cs typeface="Times New Roman" panose="02020603050405020304" pitchFamily="18" charset="0"/>
              </a:rPr>
              <a:t>The woman is eligible for the scheme if she is: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400" dirty="0">
                <a:latin typeface="Calibri Light" panose="020F0302020204030204" pitchFamily="34" charset="0"/>
                <a:ea typeface="Calibri" panose="020F0502020204030204" pitchFamily="34" charset="0"/>
                <a:cs typeface="Times New Roman" panose="02020603050405020304" pitchFamily="18" charset="0"/>
              </a:rPr>
              <a: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GB" sz="2400" dirty="0">
                <a:latin typeface="Calibri Light" panose="020F0302020204030204" pitchFamily="34" charset="0"/>
                <a:ea typeface="Calibri" panose="020F0502020204030204" pitchFamily="34" charset="0"/>
                <a:cs typeface="Times New Roman" panose="02020603050405020304" pitchFamily="18" charset="0"/>
              </a:rPr>
              <a:t>pregnant</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GB" sz="2400" dirty="0">
                <a:latin typeface="Calibri Light" panose="020F0302020204030204" pitchFamily="34" charset="0"/>
                <a:ea typeface="Calibri" panose="020F0502020204030204" pitchFamily="34" charset="0"/>
                <a:cs typeface="Times New Roman" panose="02020603050405020304" pitchFamily="18" charset="0"/>
              </a:rPr>
              <a:t>a current smoker</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GB" sz="2400" dirty="0">
                <a:latin typeface="Calibri Light" panose="020F0302020204030204" pitchFamily="34" charset="0"/>
                <a:ea typeface="Calibri" panose="020F0502020204030204" pitchFamily="34" charset="0"/>
                <a:cs typeface="Times New Roman" panose="02020603050405020304" pitchFamily="18" charset="0"/>
              </a:rPr>
              <a:t>has quit smoking in the last two weeks.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GB" sz="2400" dirty="0">
                <a:latin typeface="Calibri Light" panose="020F0302020204030204" pitchFamily="34" charset="0"/>
                <a:ea typeface="Calibri" panose="020F0502020204030204" pitchFamily="34" charset="0"/>
                <a:cs typeface="Arial" panose="020B0604020202020204" pitchFamily="34" charset="0"/>
              </a:rPr>
              <a:t>living with a smoker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GB" sz="2400" dirty="0">
                <a:latin typeface="Calibri Light" panose="020F0302020204030204" pitchFamily="34" charset="0"/>
                <a:ea typeface="Calibri" panose="020F0502020204030204" pitchFamily="34" charset="0"/>
                <a:cs typeface="Arial" panose="020B0604020202020204" pitchFamily="34" charset="0"/>
              </a:rPr>
              <a:t>having smoked throughout a previous pregnancy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GB" sz="2400" dirty="0">
                <a:latin typeface="Calibri Light" panose="020F0302020204030204" pitchFamily="34" charset="0"/>
                <a:ea typeface="Calibri" panose="020F0502020204030204" pitchFamily="34" charset="0"/>
                <a:cs typeface="Arial" panose="020B0604020202020204" pitchFamily="34" charset="0"/>
              </a:rPr>
              <a:t>being under &lt;20 years of age. </a:t>
            </a:r>
          </a:p>
          <a:p>
            <a:pPr marL="342900" lvl="0" indent="-342900">
              <a:spcAft>
                <a:spcPts val="0"/>
              </a:spcAft>
              <a:buFont typeface="Symbol" pitchFamily="2" charset="2"/>
              <a:buChar char=""/>
            </a:pPr>
            <a:r>
              <a:rPr lang="en-GB" sz="2400" dirty="0">
                <a:latin typeface="Calibri Light" panose="020F0302020204030204" pitchFamily="34" charset="0"/>
                <a:ea typeface="Calibri" panose="020F0502020204030204" pitchFamily="34" charset="0"/>
                <a:cs typeface="Arial" panose="020B0604020202020204" pitchFamily="34" charset="0"/>
              </a:rPr>
              <a:t>live in an area of high deprivation and or high smoking prevalence</a:t>
            </a:r>
          </a:p>
          <a:p>
            <a:pPr lvl="1">
              <a:lnSpc>
                <a:spcPct val="80000"/>
              </a:lnSpc>
            </a:pPr>
            <a:endParaRPr lang="en-GB" sz="2400" dirty="0">
              <a:ea typeface="ＭＳ Ｐゴシック" charset="0"/>
              <a:cs typeface="Arial" charset="0"/>
            </a:endParaRPr>
          </a:p>
          <a:p>
            <a:pPr marL="342900" lvl="0" indent="-342900">
              <a:spcAft>
                <a:spcPts val="0"/>
              </a:spcAft>
              <a:buFont typeface="Symbol" pitchFamily="2" charset="2"/>
              <a:buChar char=""/>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CB76F10-0788-734A-9EFA-55E042F12749}"/>
              </a:ext>
            </a:extLst>
          </p:cNvPr>
          <p:cNvSpPr txBox="1"/>
          <p:nvPr/>
        </p:nvSpPr>
        <p:spPr>
          <a:xfrm>
            <a:off x="3150433" y="523876"/>
            <a:ext cx="5891134" cy="584775"/>
          </a:xfrm>
          <a:prstGeom prst="rect">
            <a:avLst/>
          </a:prstGeom>
          <a:noFill/>
        </p:spPr>
        <p:txBody>
          <a:bodyPr wrap="square" rtlCol="0">
            <a:spAutoFit/>
          </a:bodyPr>
          <a:lstStyle/>
          <a:p>
            <a:r>
              <a:rPr lang="en-US" sz="3200" b="1" dirty="0"/>
              <a:t>Eligibility for the Scheme</a:t>
            </a:r>
          </a:p>
        </p:txBody>
      </p:sp>
      <p:pic>
        <p:nvPicPr>
          <p:cNvPr id="5" name="Picture 4">
            <a:extLst>
              <a:ext uri="{FF2B5EF4-FFF2-40B4-BE49-F238E27FC236}">
                <a16:creationId xmlns:a16="http://schemas.microsoft.com/office/drawing/2014/main" id="{EA0185CD-AFA0-6842-93F3-D187C041BAE0}"/>
              </a:ext>
            </a:extLst>
          </p:cNvPr>
          <p:cNvPicPr/>
          <p:nvPr/>
        </p:nvPicPr>
        <p:blipFill rotWithShape="1">
          <a:blip r:embed="rId2">
            <a:alphaModFix amt="30000"/>
            <a:extLst>
              <a:ext uri="{BEBA8EAE-BF5A-486C-A8C5-ECC9F3942E4B}">
                <a14:imgProps xmlns:a14="http://schemas.microsoft.com/office/drawing/2010/main">
                  <a14:imgLayer r:embed="rId3">
                    <a14:imgEffect>
                      <a14:backgroundRemoval t="2143" b="97321" l="0" r="100000"/>
                    </a14:imgEffect>
                  </a14:imgLayer>
                </a14:imgProps>
              </a:ext>
            </a:extLst>
          </a:blip>
          <a:srcRect l="5725" r="1212"/>
          <a:stretch/>
        </p:blipFill>
        <p:spPr>
          <a:xfrm>
            <a:off x="11194473" y="87458"/>
            <a:ext cx="997527" cy="872836"/>
          </a:xfrm>
          <a:prstGeom prst="rect">
            <a:avLst/>
          </a:prstGeom>
          <a:noFill/>
          <a:effectLst/>
        </p:spPr>
      </p:pic>
      <p:sp>
        <p:nvSpPr>
          <p:cNvPr id="8" name="Slide Number Placeholder 7">
            <a:extLst>
              <a:ext uri="{FF2B5EF4-FFF2-40B4-BE49-F238E27FC236}">
                <a16:creationId xmlns:a16="http://schemas.microsoft.com/office/drawing/2014/main" id="{79B1E13D-B20B-1147-8C0B-6723C867714B}"/>
              </a:ext>
            </a:extLst>
          </p:cNvPr>
          <p:cNvSpPr>
            <a:spLocks noGrp="1"/>
          </p:cNvSpPr>
          <p:nvPr>
            <p:ph type="sldNum" sz="quarter" idx="12"/>
          </p:nvPr>
        </p:nvSpPr>
        <p:spPr/>
        <p:txBody>
          <a:bodyPr/>
          <a:lstStyle/>
          <a:p>
            <a:fld id="{951FD441-860B-644E-AC37-B3D1439961FA}" type="slidenum">
              <a:rPr lang="en-US" smtClean="0"/>
              <a:t>3</a:t>
            </a:fld>
            <a:endParaRPr lang="en-US" dirty="0"/>
          </a:p>
        </p:txBody>
      </p:sp>
    </p:spTree>
    <p:extLst>
      <p:ext uri="{BB962C8B-B14F-4D97-AF65-F5344CB8AC3E}">
        <p14:creationId xmlns:p14="http://schemas.microsoft.com/office/powerpoint/2010/main" val="3517921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6E6"/>
        </a:solidFill>
        <a:effectLst/>
      </p:bgPr>
    </p:bg>
    <p:spTree>
      <p:nvGrpSpPr>
        <p:cNvPr id="1" name=""/>
        <p:cNvGrpSpPr/>
        <p:nvPr/>
      </p:nvGrpSpPr>
      <p:grpSpPr>
        <a:xfrm>
          <a:off x="0" y="0"/>
          <a:ext cx="0" cy="0"/>
          <a:chOff x="0" y="0"/>
          <a:chExt cx="0" cy="0"/>
        </a:xfrm>
      </p:grpSpPr>
      <p:sp>
        <p:nvSpPr>
          <p:cNvPr id="36" name="Rectangle 35"/>
          <p:cNvSpPr/>
          <p:nvPr/>
        </p:nvSpPr>
        <p:spPr>
          <a:xfrm>
            <a:off x="6056862" y="1803885"/>
            <a:ext cx="4080377" cy="454861"/>
          </a:xfrm>
          <a:prstGeom prst="rect">
            <a:avLst/>
          </a:prstGeom>
          <a:solidFill>
            <a:srgbClr val="009999">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p:cNvSpPr/>
          <p:nvPr/>
        </p:nvSpPr>
        <p:spPr>
          <a:xfrm>
            <a:off x="1907437" y="1812386"/>
            <a:ext cx="2451914" cy="628193"/>
          </a:xfrm>
          <a:prstGeom prst="rect">
            <a:avLst/>
          </a:prstGeom>
          <a:solidFill>
            <a:schemeClr val="accent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p:cNvSpPr/>
          <p:nvPr/>
        </p:nvSpPr>
        <p:spPr>
          <a:xfrm>
            <a:off x="6061409" y="2346369"/>
            <a:ext cx="4080377" cy="494506"/>
          </a:xfrm>
          <a:prstGeom prst="rect">
            <a:avLst/>
          </a:prstGeom>
          <a:solidFill>
            <a:srgbClr val="009999">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p:cNvSpPr/>
          <p:nvPr/>
        </p:nvSpPr>
        <p:spPr>
          <a:xfrm>
            <a:off x="6052313" y="4706589"/>
            <a:ext cx="4080377" cy="508484"/>
          </a:xfrm>
          <a:prstGeom prst="rect">
            <a:avLst/>
          </a:prstGeom>
          <a:solidFill>
            <a:srgbClr val="009999">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p:cNvSpPr/>
          <p:nvPr/>
        </p:nvSpPr>
        <p:spPr>
          <a:xfrm>
            <a:off x="6052313" y="4219372"/>
            <a:ext cx="4080377" cy="290369"/>
          </a:xfrm>
          <a:prstGeom prst="rect">
            <a:avLst/>
          </a:prstGeom>
          <a:solidFill>
            <a:srgbClr val="009999">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p:cNvSpPr/>
          <p:nvPr/>
        </p:nvSpPr>
        <p:spPr>
          <a:xfrm>
            <a:off x="6052313" y="3549372"/>
            <a:ext cx="4080377" cy="469339"/>
          </a:xfrm>
          <a:prstGeom prst="rect">
            <a:avLst/>
          </a:prstGeom>
          <a:solidFill>
            <a:srgbClr val="009999">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Double Brace 60"/>
          <p:cNvSpPr/>
          <p:nvPr/>
        </p:nvSpPr>
        <p:spPr>
          <a:xfrm>
            <a:off x="4481265" y="2440579"/>
            <a:ext cx="377620" cy="2714600"/>
          </a:xfrm>
          <a:prstGeom prst="bracePair">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2" name="Rectangle 61"/>
          <p:cNvSpPr/>
          <p:nvPr/>
        </p:nvSpPr>
        <p:spPr>
          <a:xfrm>
            <a:off x="4743914" y="2316624"/>
            <a:ext cx="313491" cy="3611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p:cNvSpPr/>
          <p:nvPr/>
        </p:nvSpPr>
        <p:spPr>
          <a:xfrm>
            <a:off x="6052312" y="5418065"/>
            <a:ext cx="4080377" cy="302837"/>
          </a:xfrm>
          <a:prstGeom prst="rect">
            <a:avLst/>
          </a:prstGeom>
          <a:solidFill>
            <a:srgbClr val="009999">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p:cNvSpPr/>
          <p:nvPr/>
        </p:nvSpPr>
        <p:spPr>
          <a:xfrm>
            <a:off x="6056861" y="2919592"/>
            <a:ext cx="4080377" cy="519477"/>
          </a:xfrm>
          <a:prstGeom prst="rect">
            <a:avLst/>
          </a:prstGeom>
          <a:solidFill>
            <a:srgbClr val="009999">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9" name="Diagram 8"/>
          <p:cNvGraphicFramePr/>
          <p:nvPr>
            <p:extLst>
              <p:ext uri="{D42A27DB-BD31-4B8C-83A1-F6EECF244321}">
                <p14:modId xmlns:p14="http://schemas.microsoft.com/office/powerpoint/2010/main" val="2516975501"/>
              </p:ext>
            </p:extLst>
          </p:nvPr>
        </p:nvGraphicFramePr>
        <p:xfrm>
          <a:off x="4617937" y="1822989"/>
          <a:ext cx="1131518" cy="3392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6168292" y="2380642"/>
            <a:ext cx="3968947" cy="586314"/>
          </a:xfrm>
          <a:prstGeom prst="rect">
            <a:avLst/>
          </a:prstGeom>
          <a:noFill/>
        </p:spPr>
        <p:txBody>
          <a:bodyPr wrap="square" numCol="2" rtlCol="0">
            <a:spAutoFit/>
          </a:bodyPr>
          <a:lstStyle/>
          <a:p>
            <a:pPr marL="128588" indent="-128588">
              <a:lnSpc>
                <a:spcPct val="107000"/>
              </a:lnSpc>
              <a:buFont typeface="Arial" panose="020B0604020202020204" pitchFamily="34" charset="0"/>
              <a:buChar char="•"/>
            </a:pPr>
            <a:r>
              <a:rPr lang="en-GB" sz="750" dirty="0">
                <a:latin typeface="Arial" panose="020B0604020202020204" pitchFamily="34" charset="0"/>
                <a:cs typeface="Arial" panose="020B0604020202020204" pitchFamily="34" charset="0"/>
              </a:rPr>
              <a:t>Outline scheme</a:t>
            </a:r>
          </a:p>
          <a:p>
            <a:pPr marL="128588" indent="-128588">
              <a:lnSpc>
                <a:spcPct val="107000"/>
              </a:lnSpc>
              <a:buFont typeface="Arial" panose="020B0604020202020204" pitchFamily="34" charset="0"/>
              <a:buChar char="•"/>
            </a:pPr>
            <a:r>
              <a:rPr lang="en-GB" sz="750" dirty="0">
                <a:latin typeface="Arial" panose="020B0604020202020204" pitchFamily="34" charset="0"/>
                <a:cs typeface="Arial" panose="020B0604020202020204" pitchFamily="34" charset="0"/>
              </a:rPr>
              <a:t>Discuss Significant Other (SOS) and smokefree home (SFH) </a:t>
            </a:r>
          </a:p>
          <a:p>
            <a:pPr marL="128588" indent="-128588">
              <a:lnSpc>
                <a:spcPct val="107000"/>
              </a:lnSpc>
              <a:buFont typeface="Arial" panose="020B0604020202020204" pitchFamily="34" charset="0"/>
              <a:buChar char="•"/>
            </a:pPr>
            <a:endParaRPr lang="en-GB" sz="750" dirty="0">
              <a:latin typeface="Arial" panose="020B0604020202020204" pitchFamily="34" charset="0"/>
              <a:cs typeface="Arial" panose="020B0604020202020204" pitchFamily="34" charset="0"/>
            </a:endParaRPr>
          </a:p>
          <a:p>
            <a:pPr marL="128588" indent="-128588">
              <a:lnSpc>
                <a:spcPct val="107000"/>
              </a:lnSpc>
              <a:buFont typeface="Arial" panose="020B0604020202020204" pitchFamily="34" charset="0"/>
              <a:buChar char="•"/>
            </a:pPr>
            <a:r>
              <a:rPr lang="en-GB" sz="750" dirty="0">
                <a:latin typeface="Arial" panose="020B0604020202020204" pitchFamily="34" charset="0"/>
                <a:cs typeface="Arial" panose="020B0604020202020204" pitchFamily="34" charset="0"/>
              </a:rPr>
              <a:t>CO validate </a:t>
            </a:r>
          </a:p>
          <a:p>
            <a:pPr marL="128588" indent="-128588">
              <a:lnSpc>
                <a:spcPct val="107000"/>
              </a:lnSpc>
              <a:buFont typeface="Arial" panose="020B0604020202020204" pitchFamily="34" charset="0"/>
              <a:buChar char="•"/>
            </a:pPr>
            <a:r>
              <a:rPr lang="en-GB" sz="750" dirty="0">
                <a:latin typeface="Arial" panose="020B0604020202020204" pitchFamily="34" charset="0"/>
                <a:cs typeface="Arial" panose="020B0604020202020204" pitchFamily="34" charset="0"/>
              </a:rPr>
              <a:t>Quit date set</a:t>
            </a:r>
          </a:p>
          <a:p>
            <a:pPr marL="128588" indent="-128588">
              <a:lnSpc>
                <a:spcPct val="107000"/>
              </a:lnSpc>
              <a:buFont typeface="Arial" panose="020B0604020202020204" pitchFamily="34" charset="0"/>
              <a:buChar char="•"/>
            </a:pPr>
            <a:r>
              <a:rPr lang="en-GB" sz="750" dirty="0">
                <a:latin typeface="Arial" panose="020B0604020202020204" pitchFamily="34" charset="0"/>
                <a:cs typeface="Arial" panose="020B0604020202020204" pitchFamily="34" charset="0"/>
              </a:rPr>
              <a:t>Sign contract</a:t>
            </a:r>
            <a:endParaRPr lang="en-GB" sz="750" dirty="0">
              <a:latin typeface="Arial" panose="020B0604020202020204" pitchFamily="34" charset="0"/>
              <a:ea typeface="Calibri" panose="020F0502020204030204" pitchFamily="34" charset="0"/>
              <a:cs typeface="Arial" panose="020B0604020202020204" pitchFamily="34" charset="0"/>
            </a:endParaRPr>
          </a:p>
        </p:txBody>
      </p:sp>
      <p:sp>
        <p:nvSpPr>
          <p:cNvPr id="17" name="TextBox 16"/>
          <p:cNvSpPr txBox="1"/>
          <p:nvPr/>
        </p:nvSpPr>
        <p:spPr>
          <a:xfrm>
            <a:off x="6172838" y="2983014"/>
            <a:ext cx="3964398" cy="462819"/>
          </a:xfrm>
          <a:prstGeom prst="rect">
            <a:avLst/>
          </a:prstGeom>
          <a:noFill/>
        </p:spPr>
        <p:txBody>
          <a:bodyPr wrap="square" numCol="2" rtlCol="0">
            <a:spAutoFit/>
          </a:bodyPr>
          <a:lstStyle/>
          <a:p>
            <a:pPr marL="128588" indent="-128588">
              <a:lnSpc>
                <a:spcPct val="107000"/>
              </a:lnSpc>
              <a:buFont typeface="Arial" panose="020B0604020202020204" pitchFamily="34" charset="0"/>
              <a:buChar char="•"/>
            </a:pPr>
            <a:r>
              <a:rPr lang="en-GB" sz="750" dirty="0">
                <a:latin typeface="Arial" panose="020B0604020202020204" pitchFamily="34" charset="0"/>
                <a:cs typeface="Arial" panose="020B0604020202020204" pitchFamily="34" charset="0"/>
              </a:rPr>
              <a:t>Weekly face-to-face contact</a:t>
            </a:r>
          </a:p>
          <a:p>
            <a:pPr marL="128588" indent="-128588">
              <a:lnSpc>
                <a:spcPct val="107000"/>
              </a:lnSpc>
              <a:buFont typeface="Arial" panose="020B0604020202020204" pitchFamily="34" charset="0"/>
              <a:buChar char="•"/>
            </a:pPr>
            <a:r>
              <a:rPr lang="en-GB" sz="750" dirty="0">
                <a:latin typeface="Arial" panose="020B0604020202020204" pitchFamily="34" charset="0"/>
                <a:cs typeface="Arial" panose="020B0604020202020204" pitchFamily="34" charset="0"/>
              </a:rPr>
              <a:t>Recruit SOS – sign contract</a:t>
            </a:r>
          </a:p>
          <a:p>
            <a:pPr marL="128588" indent="-128588">
              <a:lnSpc>
                <a:spcPct val="107000"/>
              </a:lnSpc>
              <a:buFont typeface="Arial" panose="020B0604020202020204" pitchFamily="34" charset="0"/>
              <a:buChar char="•"/>
            </a:pPr>
            <a:r>
              <a:rPr lang="en-GB" sz="750" dirty="0">
                <a:latin typeface="Arial" panose="020B0604020202020204" pitchFamily="34" charset="0"/>
                <a:cs typeface="Arial" panose="020B0604020202020204" pitchFamily="34" charset="0"/>
              </a:rPr>
              <a:t>Specialist cessation support /SFH advice</a:t>
            </a:r>
          </a:p>
          <a:p>
            <a:pPr marL="128588" indent="-128588">
              <a:lnSpc>
                <a:spcPct val="107000"/>
              </a:lnSpc>
              <a:buFont typeface="Arial" panose="020B0604020202020204" pitchFamily="34" charset="0"/>
              <a:buChar char="•"/>
            </a:pPr>
            <a:r>
              <a:rPr lang="en-GB" sz="750" dirty="0">
                <a:latin typeface="Arial" panose="020B0604020202020204" pitchFamily="34" charset="0"/>
                <a:cs typeface="Arial" panose="020B0604020202020204" pitchFamily="34" charset="0"/>
              </a:rPr>
              <a:t>CO validation</a:t>
            </a:r>
          </a:p>
          <a:p>
            <a:pPr marL="128588" indent="-128588">
              <a:lnSpc>
                <a:spcPct val="107000"/>
              </a:lnSpc>
              <a:buFont typeface="Arial" panose="020B0604020202020204" pitchFamily="34" charset="0"/>
              <a:buChar char="•"/>
            </a:pPr>
            <a:r>
              <a:rPr lang="en-GB" sz="750" dirty="0">
                <a:latin typeface="Arial" panose="020B0604020202020204" pitchFamily="34" charset="0"/>
                <a:cs typeface="Arial" panose="020B0604020202020204" pitchFamily="34" charset="0"/>
              </a:rPr>
              <a:t>£10 for each week validated smokefree</a:t>
            </a:r>
            <a:endParaRPr lang="en-GB" sz="750" dirty="0">
              <a:latin typeface="Arial" panose="020B0604020202020204" pitchFamily="34" charset="0"/>
              <a:ea typeface="Calibri" panose="020F0502020204030204" pitchFamily="34" charset="0"/>
              <a:cs typeface="Arial" panose="020B0604020202020204" pitchFamily="34" charset="0"/>
            </a:endParaRPr>
          </a:p>
        </p:txBody>
      </p:sp>
      <p:sp>
        <p:nvSpPr>
          <p:cNvPr id="18" name="TextBox 17"/>
          <p:cNvSpPr txBox="1"/>
          <p:nvPr/>
        </p:nvSpPr>
        <p:spPr>
          <a:xfrm>
            <a:off x="6154981" y="3631499"/>
            <a:ext cx="3986805" cy="462819"/>
          </a:xfrm>
          <a:prstGeom prst="rect">
            <a:avLst/>
          </a:prstGeom>
          <a:noFill/>
        </p:spPr>
        <p:txBody>
          <a:bodyPr wrap="square" numCol="2" rtlCol="0">
            <a:spAutoFit/>
          </a:bodyPr>
          <a:lstStyle/>
          <a:p>
            <a:pPr marL="128588" indent="-128588">
              <a:lnSpc>
                <a:spcPct val="107000"/>
              </a:lnSpc>
              <a:buFont typeface="Arial" panose="020B0604020202020204" pitchFamily="34" charset="0"/>
              <a:buChar char="•"/>
            </a:pPr>
            <a:r>
              <a:rPr lang="en-GB" sz="750" dirty="0">
                <a:latin typeface="Arial" panose="020B0604020202020204" pitchFamily="34" charset="0"/>
                <a:cs typeface="Arial" panose="020B0604020202020204" pitchFamily="34" charset="0"/>
              </a:rPr>
              <a:t>Minimum 4-weekly face-to-face contact</a:t>
            </a:r>
          </a:p>
          <a:p>
            <a:pPr marL="128588" indent="-128588">
              <a:lnSpc>
                <a:spcPct val="107000"/>
              </a:lnSpc>
              <a:buFont typeface="Arial" panose="020B0604020202020204" pitchFamily="34" charset="0"/>
              <a:buChar char="•"/>
            </a:pPr>
            <a:r>
              <a:rPr lang="en-GB" sz="750" dirty="0">
                <a:latin typeface="Arial" panose="020B0604020202020204" pitchFamily="34" charset="0"/>
                <a:cs typeface="Arial" panose="020B0604020202020204" pitchFamily="34" charset="0"/>
              </a:rPr>
              <a:t>Specialist cessation support / SFH advice</a:t>
            </a:r>
          </a:p>
          <a:p>
            <a:pPr marL="128588" indent="-128588">
              <a:lnSpc>
                <a:spcPct val="107000"/>
              </a:lnSpc>
              <a:buFont typeface="Arial" panose="020B0604020202020204" pitchFamily="34" charset="0"/>
              <a:buChar char="•"/>
            </a:pPr>
            <a:endParaRPr lang="en-GB" sz="750" dirty="0">
              <a:latin typeface="Arial" panose="020B0604020202020204" pitchFamily="34" charset="0"/>
              <a:cs typeface="Arial" panose="020B0604020202020204" pitchFamily="34" charset="0"/>
            </a:endParaRPr>
          </a:p>
          <a:p>
            <a:pPr marL="128588" indent="-128588">
              <a:lnSpc>
                <a:spcPct val="107000"/>
              </a:lnSpc>
              <a:buFont typeface="Arial" panose="020B0604020202020204" pitchFamily="34" charset="0"/>
              <a:buChar char="•"/>
            </a:pPr>
            <a:r>
              <a:rPr lang="en-GB" sz="750" dirty="0">
                <a:latin typeface="Arial" panose="020B0604020202020204" pitchFamily="34" charset="0"/>
                <a:cs typeface="Arial" panose="020B0604020202020204" pitchFamily="34" charset="0"/>
              </a:rPr>
              <a:t>CO validation</a:t>
            </a:r>
          </a:p>
          <a:p>
            <a:pPr marL="128588" indent="-128588">
              <a:lnSpc>
                <a:spcPct val="107000"/>
              </a:lnSpc>
              <a:buFont typeface="Arial" panose="020B0604020202020204" pitchFamily="34" charset="0"/>
              <a:buChar char="•"/>
            </a:pPr>
            <a:r>
              <a:rPr lang="en-GB" sz="750" dirty="0">
                <a:latin typeface="Arial" panose="020B0604020202020204" pitchFamily="34" charset="0"/>
                <a:cs typeface="Arial" panose="020B0604020202020204" pitchFamily="34" charset="0"/>
              </a:rPr>
              <a:t>£20 for each 4-weeks smokefree</a:t>
            </a:r>
          </a:p>
        </p:txBody>
      </p:sp>
      <p:sp>
        <p:nvSpPr>
          <p:cNvPr id="20" name="TextBox 19"/>
          <p:cNvSpPr txBox="1"/>
          <p:nvPr/>
        </p:nvSpPr>
        <p:spPr>
          <a:xfrm>
            <a:off x="6154981" y="4278034"/>
            <a:ext cx="3587450" cy="215828"/>
          </a:xfrm>
          <a:prstGeom prst="rect">
            <a:avLst/>
          </a:prstGeom>
          <a:noFill/>
        </p:spPr>
        <p:txBody>
          <a:bodyPr wrap="square" numCol="1" rtlCol="0">
            <a:spAutoFit/>
          </a:bodyPr>
          <a:lstStyle/>
          <a:p>
            <a:pPr marL="128588" indent="-128588">
              <a:lnSpc>
                <a:spcPct val="107000"/>
              </a:lnSpc>
              <a:buFont typeface="Arial" panose="020B0604020202020204" pitchFamily="34" charset="0"/>
              <a:buChar char="•"/>
            </a:pPr>
            <a:r>
              <a:rPr lang="en-GB" sz="750" dirty="0">
                <a:latin typeface="Arial" panose="020B0604020202020204" pitchFamily="34" charset="0"/>
                <a:cs typeface="Arial" panose="020B0604020202020204" pitchFamily="34" charset="0"/>
              </a:rPr>
              <a:t>Reported and CO validated at any point from 36-weeks</a:t>
            </a:r>
          </a:p>
        </p:txBody>
      </p:sp>
      <p:sp>
        <p:nvSpPr>
          <p:cNvPr id="21" name="TextBox 20"/>
          <p:cNvSpPr txBox="1"/>
          <p:nvPr/>
        </p:nvSpPr>
        <p:spPr>
          <a:xfrm>
            <a:off x="6154980" y="4754462"/>
            <a:ext cx="3977708" cy="586314"/>
          </a:xfrm>
          <a:prstGeom prst="rect">
            <a:avLst/>
          </a:prstGeom>
          <a:noFill/>
        </p:spPr>
        <p:txBody>
          <a:bodyPr wrap="square" numCol="2" rtlCol="0">
            <a:spAutoFit/>
          </a:bodyPr>
          <a:lstStyle/>
          <a:p>
            <a:pPr marL="128588" indent="-128588">
              <a:lnSpc>
                <a:spcPct val="107000"/>
              </a:lnSpc>
              <a:buFont typeface="Arial" panose="020B0604020202020204" pitchFamily="34" charset="0"/>
              <a:buChar char="•"/>
            </a:pPr>
            <a:r>
              <a:rPr lang="en-GB" sz="750" dirty="0">
                <a:latin typeface="Arial" panose="020B0604020202020204" pitchFamily="34" charset="0"/>
                <a:cs typeface="Arial" panose="020B0604020202020204" pitchFamily="34" charset="0"/>
              </a:rPr>
              <a:t>4-weekly contact and support</a:t>
            </a:r>
          </a:p>
          <a:p>
            <a:pPr marL="128588" indent="-128588">
              <a:lnSpc>
                <a:spcPct val="107000"/>
              </a:lnSpc>
              <a:buFont typeface="Arial" panose="020B0604020202020204" pitchFamily="34" charset="0"/>
              <a:buChar char="•"/>
            </a:pPr>
            <a:r>
              <a:rPr lang="en-GB" sz="750" dirty="0">
                <a:latin typeface="Arial" panose="020B0604020202020204" pitchFamily="34" charset="0"/>
                <a:cs typeface="Arial" panose="020B0604020202020204" pitchFamily="34" charset="0"/>
              </a:rPr>
              <a:t>Face-to-face at 12-week point /CO validation</a:t>
            </a:r>
          </a:p>
          <a:p>
            <a:pPr marL="128588" indent="-128588">
              <a:lnSpc>
                <a:spcPct val="107000"/>
              </a:lnSpc>
              <a:buFont typeface="Arial" panose="020B0604020202020204" pitchFamily="34" charset="0"/>
              <a:buChar char="•"/>
            </a:pPr>
            <a:endParaRPr lang="en-GB" sz="750" dirty="0">
              <a:latin typeface="Arial" panose="020B0604020202020204" pitchFamily="34" charset="0"/>
              <a:cs typeface="Arial" panose="020B0604020202020204" pitchFamily="34" charset="0"/>
            </a:endParaRPr>
          </a:p>
          <a:p>
            <a:pPr marL="128588" indent="-128588">
              <a:lnSpc>
                <a:spcPct val="107000"/>
              </a:lnSpc>
              <a:buFont typeface="Arial" panose="020B0604020202020204" pitchFamily="34" charset="0"/>
              <a:buChar char="•"/>
            </a:pPr>
            <a:r>
              <a:rPr lang="en-GB" sz="750" dirty="0">
                <a:latin typeface="Arial" panose="020B0604020202020204" pitchFamily="34" charset="0"/>
                <a:cs typeface="Arial" panose="020B0604020202020204" pitchFamily="34" charset="0"/>
              </a:rPr>
              <a:t>£60.00 to the woman if smokefree</a:t>
            </a:r>
          </a:p>
          <a:p>
            <a:pPr marL="128588" indent="-128588">
              <a:lnSpc>
                <a:spcPct val="107000"/>
              </a:lnSpc>
              <a:buFont typeface="Arial" panose="020B0604020202020204" pitchFamily="34" charset="0"/>
              <a:buChar char="•"/>
            </a:pPr>
            <a:r>
              <a:rPr lang="en-GB" sz="750" dirty="0">
                <a:latin typeface="Arial" panose="020B0604020202020204" pitchFamily="34" charset="0"/>
                <a:cs typeface="Arial" panose="020B0604020202020204" pitchFamily="34" charset="0"/>
              </a:rPr>
              <a:t>£60 to the SOS if both they and the woman smokefree</a:t>
            </a:r>
          </a:p>
        </p:txBody>
      </p:sp>
      <p:sp>
        <p:nvSpPr>
          <p:cNvPr id="22" name="TextBox 21"/>
          <p:cNvSpPr txBox="1"/>
          <p:nvPr/>
        </p:nvSpPr>
        <p:spPr>
          <a:xfrm>
            <a:off x="6154980" y="5478095"/>
            <a:ext cx="3977708" cy="215828"/>
          </a:xfrm>
          <a:prstGeom prst="rect">
            <a:avLst/>
          </a:prstGeom>
          <a:noFill/>
        </p:spPr>
        <p:txBody>
          <a:bodyPr wrap="square" numCol="1" rtlCol="0">
            <a:spAutoFit/>
          </a:bodyPr>
          <a:lstStyle/>
          <a:p>
            <a:pPr marL="128588" indent="-128588">
              <a:lnSpc>
                <a:spcPct val="107000"/>
              </a:lnSpc>
              <a:buFont typeface="Arial" panose="020B0604020202020204" pitchFamily="34" charset="0"/>
              <a:buChar char="•"/>
            </a:pPr>
            <a:r>
              <a:rPr lang="en-GB" sz="750" dirty="0">
                <a:latin typeface="Arial" panose="020B0604020202020204" pitchFamily="34" charset="0"/>
                <a:cs typeface="Arial" panose="020B0604020202020204" pitchFamily="34" charset="0"/>
              </a:rPr>
              <a:t>Relapse -re-registered to scheme as a new episode. Second relapse – exit scheme </a:t>
            </a:r>
          </a:p>
        </p:txBody>
      </p:sp>
      <p:sp>
        <p:nvSpPr>
          <p:cNvPr id="29" name="Double Brace 28"/>
          <p:cNvSpPr/>
          <p:nvPr/>
        </p:nvSpPr>
        <p:spPr>
          <a:xfrm>
            <a:off x="5527731" y="1854206"/>
            <a:ext cx="377620" cy="370673"/>
          </a:xfrm>
          <a:prstGeom prst="bracePair">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 name="TextBox 11"/>
          <p:cNvSpPr txBox="1"/>
          <p:nvPr/>
        </p:nvSpPr>
        <p:spPr>
          <a:xfrm>
            <a:off x="6161752" y="1812387"/>
            <a:ext cx="3973222" cy="462819"/>
          </a:xfrm>
          <a:prstGeom prst="rect">
            <a:avLst/>
          </a:prstGeom>
          <a:noFill/>
        </p:spPr>
        <p:txBody>
          <a:bodyPr wrap="square" numCol="1" rtlCol="0">
            <a:spAutoFit/>
          </a:bodyPr>
          <a:lstStyle/>
          <a:p>
            <a:pPr>
              <a:lnSpc>
                <a:spcPct val="107000"/>
              </a:lnSpc>
            </a:pPr>
            <a:r>
              <a:rPr lang="en-US" sz="750" dirty="0">
                <a:latin typeface="Arial" panose="020B0604020202020204" pitchFamily="34" charset="0"/>
                <a:cs typeface="Arial" panose="020B0604020202020204" pitchFamily="34" charset="0"/>
              </a:rPr>
              <a:t>Women are identified, by a healthcare professional and recruited to the scheme based on the following criteria:</a:t>
            </a:r>
            <a:r>
              <a:rPr lang="en-GB" sz="750" dirty="0">
                <a:latin typeface="Arial" panose="020B0604020202020204" pitchFamily="34" charset="0"/>
                <a:cs typeface="Arial" panose="020B0604020202020204" pitchFamily="34" charset="0"/>
              </a:rPr>
              <a:t> Teen pregnancy / Living in an area of deprivation/ high smoking prevalence / Living with a smoker’s / Smoked throughout previous pregnancies</a:t>
            </a:r>
          </a:p>
        </p:txBody>
      </p:sp>
      <p:sp>
        <p:nvSpPr>
          <p:cNvPr id="43" name="Double Brace 42"/>
          <p:cNvSpPr/>
          <p:nvPr/>
        </p:nvSpPr>
        <p:spPr>
          <a:xfrm>
            <a:off x="5527731" y="2422832"/>
            <a:ext cx="377620" cy="370673"/>
          </a:xfrm>
          <a:prstGeom prst="bracePair">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4" name="Double Brace 43"/>
          <p:cNvSpPr/>
          <p:nvPr/>
        </p:nvSpPr>
        <p:spPr>
          <a:xfrm>
            <a:off x="5527731" y="3018537"/>
            <a:ext cx="377620" cy="370673"/>
          </a:xfrm>
          <a:prstGeom prst="bracePair">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6" name="Double Brace 45"/>
          <p:cNvSpPr/>
          <p:nvPr/>
        </p:nvSpPr>
        <p:spPr>
          <a:xfrm>
            <a:off x="5527731" y="3606537"/>
            <a:ext cx="377620" cy="370673"/>
          </a:xfrm>
          <a:prstGeom prst="bracePair">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7" name="Double Brace 46"/>
          <p:cNvSpPr/>
          <p:nvPr/>
        </p:nvSpPr>
        <p:spPr>
          <a:xfrm>
            <a:off x="5527731" y="4196201"/>
            <a:ext cx="377620" cy="370673"/>
          </a:xfrm>
          <a:prstGeom prst="bracePair">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8" name="Double Brace 47"/>
          <p:cNvSpPr/>
          <p:nvPr/>
        </p:nvSpPr>
        <p:spPr>
          <a:xfrm>
            <a:off x="5545836" y="4784507"/>
            <a:ext cx="377620" cy="370673"/>
          </a:xfrm>
          <a:prstGeom prst="bracePair">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50" name="Double Brace 49"/>
          <p:cNvSpPr/>
          <p:nvPr/>
        </p:nvSpPr>
        <p:spPr>
          <a:xfrm>
            <a:off x="4481265" y="1846355"/>
            <a:ext cx="377620" cy="370673"/>
          </a:xfrm>
          <a:prstGeom prst="bracePair">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52" name="TextBox 51"/>
          <p:cNvSpPr txBox="1"/>
          <p:nvPr/>
        </p:nvSpPr>
        <p:spPr>
          <a:xfrm>
            <a:off x="1894540" y="1862775"/>
            <a:ext cx="2317873" cy="586314"/>
          </a:xfrm>
          <a:prstGeom prst="rect">
            <a:avLst/>
          </a:prstGeom>
          <a:noFill/>
        </p:spPr>
        <p:txBody>
          <a:bodyPr wrap="square" numCol="1" rtlCol="0">
            <a:spAutoFit/>
          </a:bodyPr>
          <a:lstStyle/>
          <a:p>
            <a:pPr marL="128588" indent="-128588">
              <a:lnSpc>
                <a:spcPct val="107000"/>
              </a:lnSpc>
              <a:buFont typeface="Arial" panose="020B0604020202020204" pitchFamily="34" charset="0"/>
              <a:buChar char="•"/>
            </a:pPr>
            <a:r>
              <a:rPr lang="en-GB" sz="750" dirty="0">
                <a:latin typeface="Arial" panose="020B0604020202020204" pitchFamily="34" charset="0"/>
                <a:cs typeface="Arial" panose="020B0604020202020204" pitchFamily="34" charset="0"/>
              </a:rPr>
              <a:t>Identification of pregnant women who smoke</a:t>
            </a:r>
          </a:p>
          <a:p>
            <a:pPr marL="128588" indent="-128588">
              <a:lnSpc>
                <a:spcPct val="107000"/>
              </a:lnSpc>
              <a:buFont typeface="Arial" panose="020B0604020202020204" pitchFamily="34" charset="0"/>
              <a:buChar char="•"/>
            </a:pPr>
            <a:r>
              <a:rPr lang="en-GB" sz="750" dirty="0">
                <a:latin typeface="Arial" panose="020B0604020202020204" pitchFamily="34" charset="0"/>
                <a:cs typeface="Arial" panose="020B0604020202020204" pitchFamily="34" charset="0"/>
              </a:rPr>
              <a:t>Referral of pregnant smokers for help to stop smoking and explanation that it is normal practice to do this</a:t>
            </a:r>
          </a:p>
        </p:txBody>
      </p:sp>
      <p:sp>
        <p:nvSpPr>
          <p:cNvPr id="56" name="Rectangle 55"/>
          <p:cNvSpPr/>
          <p:nvPr/>
        </p:nvSpPr>
        <p:spPr>
          <a:xfrm>
            <a:off x="1873455" y="3495164"/>
            <a:ext cx="2451914" cy="1289343"/>
          </a:xfrm>
          <a:prstGeom prst="rect">
            <a:avLst/>
          </a:prstGeom>
          <a:solidFill>
            <a:schemeClr val="accent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TextBox 59"/>
          <p:cNvSpPr txBox="1"/>
          <p:nvPr/>
        </p:nvSpPr>
        <p:spPr>
          <a:xfrm>
            <a:off x="1975695" y="3475127"/>
            <a:ext cx="1950191" cy="1323439"/>
          </a:xfrm>
          <a:prstGeom prst="rect">
            <a:avLst/>
          </a:prstGeom>
          <a:noFill/>
        </p:spPr>
        <p:txBody>
          <a:bodyPr wrap="square" numCol="1" rtlCol="0">
            <a:spAutoFit/>
          </a:bodyPr>
          <a:lstStyle/>
          <a:p>
            <a:pPr marL="128588" indent="-128588">
              <a:spcAft>
                <a:spcPts val="450"/>
              </a:spcAft>
              <a:buFont typeface="Arial" panose="020B0604020202020204" pitchFamily="34" charset="0"/>
              <a:buChar char="•"/>
            </a:pPr>
            <a:r>
              <a:rPr lang="en-GB" sz="750" dirty="0">
                <a:latin typeface="Arial" panose="020B0604020202020204" pitchFamily="34" charset="0"/>
                <a:cs typeface="Arial" panose="020B0604020202020204" pitchFamily="34" charset="0"/>
              </a:rPr>
              <a:t>Assessment of the woman’s exposure to tobacco make through discussion and use of CO screening</a:t>
            </a:r>
          </a:p>
          <a:p>
            <a:pPr marL="128588" indent="-128588">
              <a:spcAft>
                <a:spcPts val="450"/>
              </a:spcAft>
              <a:buFont typeface="Arial" panose="020B0604020202020204" pitchFamily="34" charset="0"/>
              <a:buChar char="•"/>
            </a:pPr>
            <a:r>
              <a:rPr lang="en-GB" sz="750" dirty="0">
                <a:latin typeface="Arial" panose="020B0604020202020204" pitchFamily="34" charset="0"/>
                <a:cs typeface="Arial" panose="020B0604020202020204" pitchFamily="34" charset="0"/>
              </a:rPr>
              <a:t>Provision of information on the risks of smoking and health benefits of stopping</a:t>
            </a:r>
          </a:p>
          <a:p>
            <a:pPr marL="128588" indent="-128588">
              <a:spcAft>
                <a:spcPts val="450"/>
              </a:spcAft>
              <a:buFont typeface="Arial" panose="020B0604020202020204" pitchFamily="34" charset="0"/>
              <a:buChar char="•"/>
            </a:pPr>
            <a:r>
              <a:rPr lang="en-GB" sz="750" dirty="0">
                <a:latin typeface="Arial" panose="020B0604020202020204" pitchFamily="34" charset="0"/>
                <a:cs typeface="Arial" panose="020B0604020202020204" pitchFamily="34" charset="0"/>
              </a:rPr>
              <a:t>Advice to stop smoking</a:t>
            </a:r>
          </a:p>
          <a:p>
            <a:pPr marL="128588" indent="-128588">
              <a:spcAft>
                <a:spcPts val="450"/>
              </a:spcAft>
              <a:buFont typeface="Arial" panose="020B0604020202020204" pitchFamily="34" charset="0"/>
              <a:buChar char="•"/>
            </a:pPr>
            <a:r>
              <a:rPr lang="en-GB" sz="750" dirty="0">
                <a:latin typeface="Arial" panose="020B0604020202020204" pitchFamily="34" charset="0"/>
                <a:cs typeface="Arial" panose="020B0604020202020204" pitchFamily="34" charset="0"/>
              </a:rPr>
              <a:t>Providing smoking cessation support (behavioural and pharmaceutical)</a:t>
            </a:r>
          </a:p>
        </p:txBody>
      </p:sp>
      <p:sp>
        <p:nvSpPr>
          <p:cNvPr id="64" name="TextBox 63"/>
          <p:cNvSpPr txBox="1"/>
          <p:nvPr/>
        </p:nvSpPr>
        <p:spPr>
          <a:xfrm>
            <a:off x="1865876" y="1529878"/>
            <a:ext cx="2733658" cy="230832"/>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GENERAL NICE GUIDANCE PH26</a:t>
            </a:r>
            <a:endParaRPr lang="en-GB" sz="900" b="1" dirty="0">
              <a:latin typeface="Arial" panose="020B0604020202020204" pitchFamily="34" charset="0"/>
              <a:cs typeface="Arial" panose="020B0604020202020204" pitchFamily="34" charset="0"/>
            </a:endParaRPr>
          </a:p>
        </p:txBody>
      </p:sp>
      <p:sp>
        <p:nvSpPr>
          <p:cNvPr id="65" name="TextBox 64"/>
          <p:cNvSpPr txBox="1"/>
          <p:nvPr/>
        </p:nvSpPr>
        <p:spPr>
          <a:xfrm>
            <a:off x="6108028" y="1543251"/>
            <a:ext cx="4089474" cy="230832"/>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INCENTIVSED SMOKEFREE PREGNANCY SUPPORT  PATHWAY</a:t>
            </a:r>
            <a:endParaRPr lang="en-GB" sz="900" b="1" dirty="0">
              <a:latin typeface="Arial" panose="020B0604020202020204" pitchFamily="34" charset="0"/>
              <a:cs typeface="Arial" panose="020B0604020202020204" pitchFamily="34" charset="0"/>
            </a:endParaRPr>
          </a:p>
        </p:txBody>
      </p:sp>
      <p:cxnSp>
        <p:nvCxnSpPr>
          <p:cNvPr id="68" name="Straight Connector 67"/>
          <p:cNvCxnSpPr/>
          <p:nvPr/>
        </p:nvCxnSpPr>
        <p:spPr>
          <a:xfrm>
            <a:off x="1907437" y="1737627"/>
            <a:ext cx="2451914"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907437" y="1506245"/>
            <a:ext cx="2451914"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061410" y="1737627"/>
            <a:ext cx="407127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061410" y="1506245"/>
            <a:ext cx="407127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4982709" y="1521161"/>
            <a:ext cx="849182" cy="230832"/>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JOURNEY</a:t>
            </a:r>
            <a:endParaRPr lang="en-GB" sz="900" b="1" dirty="0">
              <a:latin typeface="Arial" panose="020B0604020202020204" pitchFamily="34" charset="0"/>
              <a:cs typeface="Arial" panose="020B0604020202020204" pitchFamily="34" charset="0"/>
            </a:endParaRPr>
          </a:p>
        </p:txBody>
      </p:sp>
      <p:pic>
        <p:nvPicPr>
          <p:cNvPr id="1031" name="Picture 7" descr="http://icons.iconarchive.com/icons/icons8/windows-8/512/Baby-Pregnant-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90511" y="1420320"/>
            <a:ext cx="371670" cy="37167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ounded Rectangle 1"/>
          <p:cNvSpPr/>
          <p:nvPr/>
        </p:nvSpPr>
        <p:spPr>
          <a:xfrm>
            <a:off x="4481265" y="5391735"/>
            <a:ext cx="1442192" cy="388547"/>
          </a:xfrm>
          <a:prstGeom prst="roundRect">
            <a:avLst/>
          </a:prstGeom>
          <a:solidFill>
            <a:srgbClr val="009999"/>
          </a:solidFill>
          <a:ln>
            <a:noFill/>
            <a:prstDash val="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8" name="TextBox 7"/>
          <p:cNvSpPr txBox="1"/>
          <p:nvPr/>
        </p:nvSpPr>
        <p:spPr>
          <a:xfrm>
            <a:off x="4554417" y="5448202"/>
            <a:ext cx="1277474" cy="230832"/>
          </a:xfrm>
          <a:prstGeom prst="rect">
            <a:avLst/>
          </a:prstGeom>
          <a:noFill/>
        </p:spPr>
        <p:txBody>
          <a:bodyPr wrap="square" rtlCol="0">
            <a:spAutoFit/>
          </a:bodyPr>
          <a:lstStyle/>
          <a:p>
            <a:pPr lvl="0" algn="ctr"/>
            <a:r>
              <a:rPr lang="en-GB" sz="900" dirty="0">
                <a:solidFill>
                  <a:schemeClr val="bg1"/>
                </a:solidFill>
                <a:latin typeface="Arial" panose="020B0604020202020204" pitchFamily="34" charset="0"/>
                <a:cs typeface="Arial" panose="020B0604020202020204" pitchFamily="34" charset="0"/>
              </a:rPr>
              <a:t>Relapse at any point</a:t>
            </a:r>
          </a:p>
        </p:txBody>
      </p:sp>
      <p:cxnSp>
        <p:nvCxnSpPr>
          <p:cNvPr id="14" name="Straight Connector 13"/>
          <p:cNvCxnSpPr/>
          <p:nvPr/>
        </p:nvCxnSpPr>
        <p:spPr>
          <a:xfrm>
            <a:off x="4481265" y="5330579"/>
            <a:ext cx="1442192" cy="0"/>
          </a:xfrm>
          <a:prstGeom prst="line">
            <a:avLst/>
          </a:prstGeom>
          <a:ln w="19050">
            <a:solidFill>
              <a:srgbClr val="009999"/>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79BBB79-C6FC-CE48-9B27-46668A7EAAFB}"/>
              </a:ext>
            </a:extLst>
          </p:cNvPr>
          <p:cNvSpPr txBox="1"/>
          <p:nvPr/>
        </p:nvSpPr>
        <p:spPr>
          <a:xfrm>
            <a:off x="-119131" y="233273"/>
            <a:ext cx="10642981" cy="584775"/>
          </a:xfrm>
          <a:prstGeom prst="rect">
            <a:avLst/>
          </a:prstGeom>
          <a:noFill/>
        </p:spPr>
        <p:txBody>
          <a:bodyPr wrap="square" rtlCol="0">
            <a:spAutoFit/>
          </a:bodyPr>
          <a:lstStyle/>
          <a:p>
            <a:pPr algn="ctr"/>
            <a:r>
              <a:rPr lang="en-US" sz="3200" dirty="0"/>
              <a:t>SaSFPS Pathway</a:t>
            </a:r>
          </a:p>
        </p:txBody>
      </p:sp>
      <p:pic>
        <p:nvPicPr>
          <p:cNvPr id="51" name="Picture 50">
            <a:extLst>
              <a:ext uri="{FF2B5EF4-FFF2-40B4-BE49-F238E27FC236}">
                <a16:creationId xmlns:a16="http://schemas.microsoft.com/office/drawing/2014/main" id="{89E80F60-1831-8B48-BF9E-CF6A041A8E34}"/>
              </a:ext>
            </a:extLst>
          </p:cNvPr>
          <p:cNvPicPr/>
          <p:nvPr/>
        </p:nvPicPr>
        <p:blipFill rotWithShape="1">
          <a:blip r:embed="rId9">
            <a:alphaModFix amt="30000"/>
            <a:extLst>
              <a:ext uri="{BEBA8EAE-BF5A-486C-A8C5-ECC9F3942E4B}">
                <a14:imgProps xmlns:a14="http://schemas.microsoft.com/office/drawing/2010/main">
                  <a14:imgLayer r:embed="rId10">
                    <a14:imgEffect>
                      <a14:backgroundRemoval t="2143" b="97321" l="0" r="100000"/>
                    </a14:imgEffect>
                  </a14:imgLayer>
                </a14:imgProps>
              </a:ext>
            </a:extLst>
          </a:blip>
          <a:srcRect l="5725" r="1212"/>
          <a:stretch/>
        </p:blipFill>
        <p:spPr>
          <a:xfrm>
            <a:off x="11194473" y="87458"/>
            <a:ext cx="997527" cy="872836"/>
          </a:xfrm>
          <a:prstGeom prst="rect">
            <a:avLst/>
          </a:prstGeom>
          <a:noFill/>
          <a:effectLst/>
        </p:spPr>
      </p:pic>
      <p:sp>
        <p:nvSpPr>
          <p:cNvPr id="4" name="TextBox 3">
            <a:extLst>
              <a:ext uri="{FF2B5EF4-FFF2-40B4-BE49-F238E27FC236}">
                <a16:creationId xmlns:a16="http://schemas.microsoft.com/office/drawing/2014/main" id="{68307E97-B952-DC4F-AEE1-5EA7C90352E6}"/>
              </a:ext>
            </a:extLst>
          </p:cNvPr>
          <p:cNvSpPr txBox="1"/>
          <p:nvPr/>
        </p:nvSpPr>
        <p:spPr>
          <a:xfrm>
            <a:off x="10954630" y="6401210"/>
            <a:ext cx="239843" cy="369332"/>
          </a:xfrm>
          <a:prstGeom prst="rect">
            <a:avLst/>
          </a:prstGeom>
          <a:noFill/>
        </p:spPr>
        <p:txBody>
          <a:bodyPr wrap="square" rtlCol="0">
            <a:spAutoFit/>
          </a:bodyPr>
          <a:lstStyle/>
          <a:p>
            <a:r>
              <a:rPr lang="en-US" dirty="0">
                <a:solidFill>
                  <a:schemeClr val="bg2">
                    <a:lumMod val="75000"/>
                  </a:schemeClr>
                </a:solidFill>
              </a:rPr>
              <a:t>4</a:t>
            </a:r>
          </a:p>
        </p:txBody>
      </p:sp>
    </p:spTree>
    <p:extLst>
      <p:ext uri="{BB962C8B-B14F-4D97-AF65-F5344CB8AC3E}">
        <p14:creationId xmlns:p14="http://schemas.microsoft.com/office/powerpoint/2010/main" val="3148774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6E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70040" y="136525"/>
            <a:ext cx="9176100" cy="1325563"/>
          </a:xfrm>
        </p:spPr>
        <p:txBody>
          <a:bodyPr>
            <a:normAutofit/>
          </a:bodyPr>
          <a:lstStyle/>
          <a:p>
            <a:pPr algn="ctr"/>
            <a:r>
              <a:rPr lang="en-GB" sz="3200" b="1" dirty="0">
                <a:latin typeface="+mn-lt"/>
                <a:cs typeface="Arial" panose="020B0604020202020204" pitchFamily="34" charset="0"/>
              </a:rPr>
              <a:t>Conclusions from Previous Schemes – 2010 - 2016</a:t>
            </a:r>
          </a:p>
        </p:txBody>
      </p:sp>
      <p:sp>
        <p:nvSpPr>
          <p:cNvPr id="3" name="Content Placeholder 2"/>
          <p:cNvSpPr>
            <a:spLocks noGrp="1"/>
          </p:cNvSpPr>
          <p:nvPr>
            <p:ph idx="1"/>
          </p:nvPr>
        </p:nvSpPr>
        <p:spPr>
          <a:xfrm>
            <a:off x="1654108" y="1333042"/>
            <a:ext cx="8407964" cy="5465946"/>
          </a:xfrm>
        </p:spPr>
        <p:txBody>
          <a:bodyPr>
            <a:normAutofit/>
          </a:bodyPr>
          <a:lstStyle/>
          <a:p>
            <a:r>
              <a:rPr lang="en-GB" sz="2400" dirty="0">
                <a:ea typeface="+mj-ea"/>
                <a:cs typeface="Arial" panose="020B0604020202020204" pitchFamily="34" charset="0"/>
              </a:rPr>
              <a:t>The SaSFPS reinforces </a:t>
            </a:r>
            <a:r>
              <a:rPr lang="en-GB" sz="2400" dirty="0">
                <a:cs typeface="Arial" panose="020B0604020202020204" pitchFamily="34" charset="0"/>
              </a:rPr>
              <a:t>evidence incentives work and generated real and cost effective benefits for women and their babies</a:t>
            </a:r>
          </a:p>
          <a:p>
            <a:r>
              <a:rPr lang="en-GB" sz="2400" dirty="0">
                <a:cs typeface="Arial" panose="020B0604020202020204" pitchFamily="34" charset="0"/>
              </a:rPr>
              <a:t>Targeted financial incentives combined with enhanced support are more effective than standard stop smoking</a:t>
            </a:r>
          </a:p>
          <a:p>
            <a:r>
              <a:rPr lang="en-GB" sz="2400" dirty="0">
                <a:cs typeface="Arial" panose="020B0604020202020204" pitchFamily="34" charset="0"/>
              </a:rPr>
              <a:t>The focus on women in ‘challenging situations’ is supportive of public health priorities to address health inequalities</a:t>
            </a:r>
          </a:p>
          <a:p>
            <a:r>
              <a:rPr lang="en-GB" sz="2400" dirty="0">
                <a:cs typeface="Arial" panose="020B0604020202020204" pitchFamily="34" charset="0"/>
              </a:rPr>
              <a:t>Women support CO screening </a:t>
            </a:r>
            <a:r>
              <a:rPr lang="en-GB" sz="2400" dirty="0">
                <a:cs typeface="Arial" panose="020B0604020202020204" pitchFamily="34" charset="0"/>
                <a:sym typeface="Wingdings" panose="05000000000000000000" pitchFamily="2" charset="2"/>
              </a:rPr>
              <a:t></a:t>
            </a:r>
            <a:endParaRPr lang="en-GB" sz="2400" dirty="0">
              <a:cs typeface="Arial" panose="020B0604020202020204" pitchFamily="34" charset="0"/>
            </a:endParaRPr>
          </a:p>
          <a:p>
            <a:r>
              <a:rPr lang="en-GB" sz="2400" dirty="0">
                <a:cs typeface="Arial" panose="020B0604020202020204" pitchFamily="34" charset="0"/>
              </a:rPr>
              <a:t>There was a significant increase in smokefree homes, providing extended protection for other family members </a:t>
            </a:r>
          </a:p>
          <a:p>
            <a:r>
              <a:rPr lang="en-GB" sz="2400" dirty="0">
                <a:cs typeface="Arial" panose="020B0604020202020204" pitchFamily="34" charset="0"/>
              </a:rPr>
              <a:t>The presence of the SOS was supportive of efforts to quit</a:t>
            </a:r>
          </a:p>
          <a:p>
            <a:r>
              <a:rPr lang="en-GB" sz="2400" dirty="0">
                <a:cs typeface="Arial" panose="020B0604020202020204" pitchFamily="34" charset="0"/>
              </a:rPr>
              <a:t>Maintaining quits post partum provides additional benefits e.g. Breastfeeding</a:t>
            </a:r>
          </a:p>
          <a:p>
            <a:endParaRPr lang="en-GB" sz="2400" dirty="0">
              <a:cs typeface="Arial" panose="020B0604020202020204" pitchFamily="34" charset="0"/>
            </a:endParaRPr>
          </a:p>
        </p:txBody>
      </p:sp>
      <p:pic>
        <p:nvPicPr>
          <p:cNvPr id="6" name="Picture 5">
            <a:extLst>
              <a:ext uri="{FF2B5EF4-FFF2-40B4-BE49-F238E27FC236}">
                <a16:creationId xmlns:a16="http://schemas.microsoft.com/office/drawing/2014/main" id="{EDAF9A93-0460-0548-B8F3-D8A95912C588}"/>
              </a:ext>
            </a:extLst>
          </p:cNvPr>
          <p:cNvPicPr/>
          <p:nvPr/>
        </p:nvPicPr>
        <p:blipFill rotWithShape="1">
          <a:blip r:embed="rId3">
            <a:alphaModFix amt="30000"/>
            <a:extLst>
              <a:ext uri="{BEBA8EAE-BF5A-486C-A8C5-ECC9F3942E4B}">
                <a14:imgProps xmlns:a14="http://schemas.microsoft.com/office/drawing/2010/main">
                  <a14:imgLayer r:embed="rId4">
                    <a14:imgEffect>
                      <a14:backgroundRemoval t="2143" b="97321" l="0" r="100000"/>
                    </a14:imgEffect>
                  </a14:imgLayer>
                </a14:imgProps>
              </a:ext>
            </a:extLst>
          </a:blip>
          <a:srcRect l="5725" r="1212"/>
          <a:stretch/>
        </p:blipFill>
        <p:spPr>
          <a:xfrm>
            <a:off x="11194473" y="87458"/>
            <a:ext cx="997527" cy="872836"/>
          </a:xfrm>
          <a:prstGeom prst="rect">
            <a:avLst/>
          </a:prstGeom>
          <a:noFill/>
          <a:effectLst/>
        </p:spPr>
      </p:pic>
      <p:sp>
        <p:nvSpPr>
          <p:cNvPr id="9" name="Slide Number Placeholder 8">
            <a:extLst>
              <a:ext uri="{FF2B5EF4-FFF2-40B4-BE49-F238E27FC236}">
                <a16:creationId xmlns:a16="http://schemas.microsoft.com/office/drawing/2014/main" id="{BF6F31CE-18F6-1943-A4BE-EFE3749C1681}"/>
              </a:ext>
            </a:extLst>
          </p:cNvPr>
          <p:cNvSpPr>
            <a:spLocks noGrp="1"/>
          </p:cNvSpPr>
          <p:nvPr>
            <p:ph type="sldNum" sz="quarter" idx="12"/>
          </p:nvPr>
        </p:nvSpPr>
        <p:spPr/>
        <p:txBody>
          <a:bodyPr/>
          <a:lstStyle/>
          <a:p>
            <a:fld id="{951FD441-860B-644E-AC37-B3D1439961FA}" type="slidenum">
              <a:rPr lang="en-US" smtClean="0"/>
              <a:t>5</a:t>
            </a:fld>
            <a:endParaRPr lang="en-US" dirty="0"/>
          </a:p>
        </p:txBody>
      </p:sp>
    </p:spTree>
    <p:extLst>
      <p:ext uri="{BB962C8B-B14F-4D97-AF65-F5344CB8AC3E}">
        <p14:creationId xmlns:p14="http://schemas.microsoft.com/office/powerpoint/2010/main" val="3971138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6E6"/>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3B67AC-79CF-534C-877A-877589C26706}"/>
              </a:ext>
            </a:extLst>
          </p:cNvPr>
          <p:cNvGraphicFramePr>
            <a:graphicFrameLocks noGrp="1"/>
          </p:cNvGraphicFramePr>
          <p:nvPr>
            <p:extLst>
              <p:ext uri="{D42A27DB-BD31-4B8C-83A1-F6EECF244321}">
                <p14:modId xmlns:p14="http://schemas.microsoft.com/office/powerpoint/2010/main" val="4124992621"/>
              </p:ext>
            </p:extLst>
          </p:nvPr>
        </p:nvGraphicFramePr>
        <p:xfrm>
          <a:off x="790575" y="1452690"/>
          <a:ext cx="11587163" cy="3952620"/>
        </p:xfrm>
        <a:graphic>
          <a:graphicData uri="http://schemas.openxmlformats.org/drawingml/2006/table">
            <a:tbl>
              <a:tblPr firstRow="1" firstCol="1" bandRow="1"/>
              <a:tblGrid>
                <a:gridCol w="2760637">
                  <a:extLst>
                    <a:ext uri="{9D8B030D-6E8A-4147-A177-3AD203B41FA5}">
                      <a16:colId xmlns:a16="http://schemas.microsoft.com/office/drawing/2014/main" val="2929047095"/>
                    </a:ext>
                  </a:extLst>
                </a:gridCol>
                <a:gridCol w="1577507">
                  <a:extLst>
                    <a:ext uri="{9D8B030D-6E8A-4147-A177-3AD203B41FA5}">
                      <a16:colId xmlns:a16="http://schemas.microsoft.com/office/drawing/2014/main" val="1538173293"/>
                    </a:ext>
                  </a:extLst>
                </a:gridCol>
                <a:gridCol w="2065783">
                  <a:extLst>
                    <a:ext uri="{9D8B030D-6E8A-4147-A177-3AD203B41FA5}">
                      <a16:colId xmlns:a16="http://schemas.microsoft.com/office/drawing/2014/main" val="2962575961"/>
                    </a:ext>
                  </a:extLst>
                </a:gridCol>
                <a:gridCol w="1746525">
                  <a:extLst>
                    <a:ext uri="{9D8B030D-6E8A-4147-A177-3AD203B41FA5}">
                      <a16:colId xmlns:a16="http://schemas.microsoft.com/office/drawing/2014/main" val="740644755"/>
                    </a:ext>
                  </a:extLst>
                </a:gridCol>
                <a:gridCol w="1690186">
                  <a:extLst>
                    <a:ext uri="{9D8B030D-6E8A-4147-A177-3AD203B41FA5}">
                      <a16:colId xmlns:a16="http://schemas.microsoft.com/office/drawing/2014/main" val="4171242991"/>
                    </a:ext>
                  </a:extLst>
                </a:gridCol>
                <a:gridCol w="1746525">
                  <a:extLst>
                    <a:ext uri="{9D8B030D-6E8A-4147-A177-3AD203B41FA5}">
                      <a16:colId xmlns:a16="http://schemas.microsoft.com/office/drawing/2014/main" val="1225790769"/>
                    </a:ext>
                  </a:extLst>
                </a:gridCol>
              </a:tblGrid>
              <a:tr h="2823300">
                <a:tc>
                  <a:txBody>
                    <a:bodyPr/>
                    <a:lstStyle/>
                    <a:p>
                      <a:pPr algn="l"/>
                      <a:endParaRPr lang="en-GB" sz="2000" dirty="0">
                        <a:effectLst/>
                        <a:latin typeface="Calibri" panose="020F0502020204030204" pitchFamily="34" charset="0"/>
                      </a:endParaRPr>
                    </a:p>
                  </a:txBody>
                  <a:tcPr marL="68580" marR="68580" marT="0" marB="0" anchor="ctr">
                    <a:lnL>
                      <a:noFill/>
                    </a:lnL>
                    <a:lnR>
                      <a:noFill/>
                    </a:lnR>
                    <a:lnT>
                      <a:noFill/>
                    </a:lnT>
                    <a:lnB>
                      <a:noFill/>
                    </a:lnB>
                  </a:tcPr>
                </a:tc>
                <a:tc>
                  <a:txBody>
                    <a:bodyPr/>
                    <a:lstStyle/>
                    <a:p>
                      <a:pPr algn="ctr">
                        <a:spcAft>
                          <a:spcPts val="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(n=680)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4WQ</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of women who achieved 4WQ still quit at 16 weeks on the scheme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of women who achieved 4WQ still quit at 36 weeks gestation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l"/>
                      <a:endParaRPr lang="en-GB" sz="2000" dirty="0">
                        <a:effectLst/>
                        <a:latin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2824320564"/>
                  </a:ext>
                </a:extLst>
              </a:tr>
              <a:tr h="564660">
                <a:tc>
                  <a:txBody>
                    <a:bodyPr/>
                    <a:lstStyle/>
                    <a:p>
                      <a:pPr algn="ctr">
                        <a:spcAft>
                          <a:spcPts val="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Number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9E1F2"/>
                    </a:solidFill>
                  </a:tcPr>
                </a:tc>
                <a:tc>
                  <a:txBody>
                    <a:bodyPr/>
                    <a:lstStyle/>
                    <a:p>
                      <a:pPr algn="ctr">
                        <a:spcAft>
                          <a:spcPts val="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9E1F2"/>
                    </a:solidFill>
                  </a:tcPr>
                </a:tc>
                <a:tc>
                  <a:txBody>
                    <a:bodyPr/>
                    <a:lstStyle/>
                    <a:p>
                      <a:pPr algn="ctr">
                        <a:spcAft>
                          <a:spcPts val="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472</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9E1F2"/>
                    </a:solidFill>
                  </a:tcPr>
                </a:tc>
                <a:tc>
                  <a:txBody>
                    <a:bodyPr/>
                    <a:lstStyle/>
                    <a:p>
                      <a:pPr algn="ctr">
                        <a:spcAft>
                          <a:spcPts val="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264</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9E1F2"/>
                    </a:solidFill>
                  </a:tcPr>
                </a:tc>
                <a:tc>
                  <a:txBody>
                    <a:bodyPr/>
                    <a:lstStyle/>
                    <a:p>
                      <a:pPr algn="ctr">
                        <a:spcAft>
                          <a:spcPts val="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314</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9E1F2"/>
                    </a:solidFill>
                  </a:tcPr>
                </a:tc>
                <a:tc>
                  <a:txBody>
                    <a:bodyPr/>
                    <a:lstStyle/>
                    <a:p>
                      <a:pPr algn="l"/>
                      <a:endParaRPr lang="en-GB" sz="2000" dirty="0">
                        <a:effectLst/>
                        <a:latin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3311905148"/>
                  </a:ext>
                </a:extLst>
              </a:tr>
              <a:tr h="564660">
                <a:tc>
                  <a:txBody>
                    <a:bodyPr/>
                    <a:lstStyle/>
                    <a:p>
                      <a:pPr algn="ctr">
                        <a:spcAft>
                          <a:spcPts val="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E4D6"/>
                    </a:solidFill>
                  </a:tcPr>
                </a:tc>
                <a:tc>
                  <a:txBody>
                    <a:bodyPr/>
                    <a:lstStyle/>
                    <a:p>
                      <a:pPr algn="ctr">
                        <a:spcAft>
                          <a:spcPts val="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E4D6"/>
                    </a:solidFill>
                  </a:tcPr>
                </a:tc>
                <a:tc>
                  <a:txBody>
                    <a:bodyPr/>
                    <a:lstStyle/>
                    <a:p>
                      <a:pPr algn="ctr">
                        <a:spcAft>
                          <a:spcPts val="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E4D6"/>
                    </a:solidFill>
                  </a:tcPr>
                </a:tc>
                <a:tc>
                  <a:txBody>
                    <a:bodyPr/>
                    <a:lstStyle/>
                    <a:p>
                      <a:pPr algn="ctr">
                        <a:spcAft>
                          <a:spcPts val="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E4D6"/>
                    </a:solidFill>
                  </a:tcPr>
                </a:tc>
                <a:tc>
                  <a:txBody>
                    <a:bodyPr/>
                    <a:lstStyle/>
                    <a:p>
                      <a:pPr algn="ctr">
                        <a:spcAft>
                          <a:spcPts val="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CE4D6"/>
                    </a:solidFill>
                  </a:tcPr>
                </a:tc>
                <a:tc>
                  <a:txBody>
                    <a:bodyPr/>
                    <a:lstStyle/>
                    <a:p>
                      <a:pPr algn="l"/>
                      <a:endParaRPr lang="en-GB" sz="2000" dirty="0">
                        <a:effectLst/>
                        <a:latin typeface="Calibri" panose="020F050202020403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396217340"/>
                  </a:ext>
                </a:extLst>
              </a:tr>
            </a:tbl>
          </a:graphicData>
        </a:graphic>
      </p:graphicFrame>
      <p:sp>
        <p:nvSpPr>
          <p:cNvPr id="6" name="TextBox 5">
            <a:extLst>
              <a:ext uri="{FF2B5EF4-FFF2-40B4-BE49-F238E27FC236}">
                <a16:creationId xmlns:a16="http://schemas.microsoft.com/office/drawing/2014/main" id="{F5ABEC32-F765-A445-9149-658F8402CE07}"/>
              </a:ext>
            </a:extLst>
          </p:cNvPr>
          <p:cNvSpPr txBox="1"/>
          <p:nvPr/>
        </p:nvSpPr>
        <p:spPr>
          <a:xfrm>
            <a:off x="442913" y="485775"/>
            <a:ext cx="10887075" cy="584775"/>
          </a:xfrm>
          <a:prstGeom prst="rect">
            <a:avLst/>
          </a:prstGeom>
          <a:noFill/>
        </p:spPr>
        <p:txBody>
          <a:bodyPr wrap="square" rtlCol="0">
            <a:spAutoFit/>
          </a:bodyPr>
          <a:lstStyle/>
          <a:p>
            <a:pPr algn="ctr"/>
            <a:r>
              <a:rPr lang="en-US" sz="3200" b="1" dirty="0"/>
              <a:t>Outcomes from Previous Schemes – Overall (2010-2016)</a:t>
            </a:r>
          </a:p>
        </p:txBody>
      </p:sp>
      <p:pic>
        <p:nvPicPr>
          <p:cNvPr id="9" name="Picture 8">
            <a:extLst>
              <a:ext uri="{FF2B5EF4-FFF2-40B4-BE49-F238E27FC236}">
                <a16:creationId xmlns:a16="http://schemas.microsoft.com/office/drawing/2014/main" id="{EB144E65-AA76-6244-8C71-92E4330A0E87}"/>
              </a:ext>
            </a:extLst>
          </p:cNvPr>
          <p:cNvPicPr/>
          <p:nvPr/>
        </p:nvPicPr>
        <p:blipFill rotWithShape="1">
          <a:blip r:embed="rId2">
            <a:alphaModFix amt="30000"/>
            <a:extLst>
              <a:ext uri="{BEBA8EAE-BF5A-486C-A8C5-ECC9F3942E4B}">
                <a14:imgProps xmlns:a14="http://schemas.microsoft.com/office/drawing/2010/main">
                  <a14:imgLayer r:embed="rId3">
                    <a14:imgEffect>
                      <a14:backgroundRemoval t="2143" b="97321" l="0" r="100000"/>
                    </a14:imgEffect>
                  </a14:imgLayer>
                </a14:imgProps>
              </a:ext>
            </a:extLst>
          </a:blip>
          <a:srcRect l="5725" r="1212"/>
          <a:stretch/>
        </p:blipFill>
        <p:spPr>
          <a:xfrm>
            <a:off x="11194473" y="87458"/>
            <a:ext cx="997527" cy="872836"/>
          </a:xfrm>
          <a:prstGeom prst="rect">
            <a:avLst/>
          </a:prstGeom>
          <a:noFill/>
          <a:effectLst/>
        </p:spPr>
      </p:pic>
      <p:sp>
        <p:nvSpPr>
          <p:cNvPr id="4" name="Slide Number Placeholder 3">
            <a:extLst>
              <a:ext uri="{FF2B5EF4-FFF2-40B4-BE49-F238E27FC236}">
                <a16:creationId xmlns:a16="http://schemas.microsoft.com/office/drawing/2014/main" id="{B57DC46A-DB4A-7748-BF5C-063AFA10BACE}"/>
              </a:ext>
            </a:extLst>
          </p:cNvPr>
          <p:cNvSpPr>
            <a:spLocks noGrp="1"/>
          </p:cNvSpPr>
          <p:nvPr>
            <p:ph type="sldNum" sz="quarter" idx="12"/>
          </p:nvPr>
        </p:nvSpPr>
        <p:spPr/>
        <p:txBody>
          <a:bodyPr/>
          <a:lstStyle/>
          <a:p>
            <a:fld id="{951FD441-860B-644E-AC37-B3D1439961FA}" type="slidenum">
              <a:rPr lang="en-US" smtClean="0"/>
              <a:t>6</a:t>
            </a:fld>
            <a:endParaRPr lang="en-US" dirty="0"/>
          </a:p>
        </p:txBody>
      </p:sp>
    </p:spTree>
    <p:extLst>
      <p:ext uri="{BB962C8B-B14F-4D97-AF65-F5344CB8AC3E}">
        <p14:creationId xmlns:p14="http://schemas.microsoft.com/office/powerpoint/2010/main" val="1540388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6E6"/>
        </a:solidFill>
        <a:effectLst/>
      </p:bgPr>
    </p:bg>
    <p:spTree>
      <p:nvGrpSpPr>
        <p:cNvPr id="1" name=""/>
        <p:cNvGrpSpPr/>
        <p:nvPr/>
      </p:nvGrpSpPr>
      <p:grpSpPr>
        <a:xfrm>
          <a:off x="0" y="0"/>
          <a:ext cx="0" cy="0"/>
          <a:chOff x="0" y="0"/>
          <a:chExt cx="0" cy="0"/>
        </a:xfrm>
      </p:grpSpPr>
      <p:sp>
        <p:nvSpPr>
          <p:cNvPr id="6" name="Text Box 1">
            <a:extLst>
              <a:ext uri="{FF2B5EF4-FFF2-40B4-BE49-F238E27FC236}">
                <a16:creationId xmlns:a16="http://schemas.microsoft.com/office/drawing/2014/main" id="{64C17B8F-63C2-E747-B9FC-C66C8B161108}"/>
              </a:ext>
            </a:extLst>
          </p:cNvPr>
          <p:cNvSpPr txBox="1"/>
          <p:nvPr/>
        </p:nvSpPr>
        <p:spPr>
          <a:xfrm>
            <a:off x="1356339" y="4829174"/>
            <a:ext cx="9479322" cy="272891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6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Reviewing the national data set for LSSS Q4 2017-2018. 53% R&amp;M self-reported a 4WQ (this is the whole population of R&amp;M so includes men and women and no data for CO validated) and 42% Never Worked of Unemployed for over 1 year self-reported a 4WQ (again not CO validated).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age categories do not fit with the national data base, therefore not completely comparable. Categories are: under 18y or 18y to 34y. For women under 18yrs, 24% achieved a CO validated quit, 2017-2018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4990418C-3AF9-C64C-8F1B-7204C6AF046A}"/>
              </a:ext>
            </a:extLst>
          </p:cNvPr>
          <p:cNvGraphicFramePr>
            <a:graphicFrameLocks noGrp="1"/>
          </p:cNvGraphicFramePr>
          <p:nvPr>
            <p:extLst>
              <p:ext uri="{D42A27DB-BD31-4B8C-83A1-F6EECF244321}">
                <p14:modId xmlns:p14="http://schemas.microsoft.com/office/powerpoint/2010/main" val="679087532"/>
              </p:ext>
            </p:extLst>
          </p:nvPr>
        </p:nvGraphicFramePr>
        <p:xfrm>
          <a:off x="1356339" y="2028826"/>
          <a:ext cx="9479322" cy="2496928"/>
        </p:xfrm>
        <a:graphic>
          <a:graphicData uri="http://schemas.openxmlformats.org/drawingml/2006/table">
            <a:tbl>
              <a:tblPr firstRow="1" firstCol="1" bandRow="1"/>
              <a:tblGrid>
                <a:gridCol w="2562469">
                  <a:extLst>
                    <a:ext uri="{9D8B030D-6E8A-4147-A177-3AD203B41FA5}">
                      <a16:colId xmlns:a16="http://schemas.microsoft.com/office/drawing/2014/main" val="4275262289"/>
                    </a:ext>
                  </a:extLst>
                </a:gridCol>
                <a:gridCol w="1927895">
                  <a:extLst>
                    <a:ext uri="{9D8B030D-6E8A-4147-A177-3AD203B41FA5}">
                      <a16:colId xmlns:a16="http://schemas.microsoft.com/office/drawing/2014/main" val="2378311443"/>
                    </a:ext>
                  </a:extLst>
                </a:gridCol>
                <a:gridCol w="2790614">
                  <a:extLst>
                    <a:ext uri="{9D8B030D-6E8A-4147-A177-3AD203B41FA5}">
                      <a16:colId xmlns:a16="http://schemas.microsoft.com/office/drawing/2014/main" val="794063979"/>
                    </a:ext>
                  </a:extLst>
                </a:gridCol>
                <a:gridCol w="2198344">
                  <a:extLst>
                    <a:ext uri="{9D8B030D-6E8A-4147-A177-3AD203B41FA5}">
                      <a16:colId xmlns:a16="http://schemas.microsoft.com/office/drawing/2014/main" val="894870187"/>
                    </a:ext>
                  </a:extLst>
                </a:gridCol>
              </a:tblGrid>
              <a:tr h="1341648">
                <a:tc>
                  <a:txBody>
                    <a:bodyPr/>
                    <a:lstStyle/>
                    <a:p>
                      <a:endParaRPr lang="en-GB" sz="2000" dirty="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Recruited within identified cohort who achieved a 4WQ</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Recruited within identified cohort who were still quit at 36 weeks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Recruited within identified cohort who were still quit at 12 weeks postpartum</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6012464"/>
                  </a:ext>
                </a:extLst>
              </a:tr>
              <a:tr h="467005">
                <a:tc>
                  <a:txBody>
                    <a:bodyPr/>
                    <a:lstStyle/>
                    <a:p>
                      <a:pPr algn="ctr">
                        <a:spcAft>
                          <a:spcPts val="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Teenage Mums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en-GB" sz="2000"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65%</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en-GB" sz="2000"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43%</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en-GB" sz="2000"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21%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169573429"/>
                  </a:ext>
                </a:extLst>
              </a:tr>
              <a:tr h="505923">
                <a:tc>
                  <a:txBody>
                    <a:bodyPr/>
                    <a:lstStyle/>
                    <a:p>
                      <a:pPr algn="ctr">
                        <a:spcAft>
                          <a:spcPts val="0"/>
                        </a:spcAft>
                      </a:pP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R&amp;M Unemployed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spcAft>
                          <a:spcPts val="0"/>
                        </a:spcAft>
                      </a:pPr>
                      <a:r>
                        <a:rPr lang="en-GB" sz="2000"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69%</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spcAft>
                          <a:spcPts val="0"/>
                        </a:spcAft>
                      </a:pPr>
                      <a:r>
                        <a:rPr lang="en-GB" sz="2000"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42%</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spcAft>
                          <a:spcPts val="0"/>
                        </a:spcAft>
                      </a:pPr>
                      <a:r>
                        <a:rPr lang="en-GB" sz="2000"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23%</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453152529"/>
                  </a:ext>
                </a:extLst>
              </a:tr>
            </a:tbl>
          </a:graphicData>
        </a:graphic>
      </p:graphicFrame>
      <p:sp>
        <p:nvSpPr>
          <p:cNvPr id="9" name="TextBox 8">
            <a:extLst>
              <a:ext uri="{FF2B5EF4-FFF2-40B4-BE49-F238E27FC236}">
                <a16:creationId xmlns:a16="http://schemas.microsoft.com/office/drawing/2014/main" id="{4AE3A5CB-829C-D142-A0BB-1A392BF7512D}"/>
              </a:ext>
            </a:extLst>
          </p:cNvPr>
          <p:cNvSpPr txBox="1"/>
          <p:nvPr/>
        </p:nvSpPr>
        <p:spPr>
          <a:xfrm>
            <a:off x="1188243" y="785813"/>
            <a:ext cx="9815513" cy="584775"/>
          </a:xfrm>
          <a:prstGeom prst="rect">
            <a:avLst/>
          </a:prstGeom>
          <a:noFill/>
        </p:spPr>
        <p:txBody>
          <a:bodyPr wrap="square" rtlCol="0">
            <a:spAutoFit/>
          </a:bodyPr>
          <a:lstStyle/>
          <a:p>
            <a:pPr algn="ctr"/>
            <a:r>
              <a:rPr lang="en-US" sz="3200" b="1" dirty="0"/>
              <a:t>Outcomes Within Targeted Groups – (2010-2016)  </a:t>
            </a:r>
          </a:p>
        </p:txBody>
      </p:sp>
      <p:pic>
        <p:nvPicPr>
          <p:cNvPr id="11" name="Picture 10">
            <a:extLst>
              <a:ext uri="{FF2B5EF4-FFF2-40B4-BE49-F238E27FC236}">
                <a16:creationId xmlns:a16="http://schemas.microsoft.com/office/drawing/2014/main" id="{8DF31FDE-E5B1-3149-8C80-1580B61A468C}"/>
              </a:ext>
            </a:extLst>
          </p:cNvPr>
          <p:cNvPicPr/>
          <p:nvPr/>
        </p:nvPicPr>
        <p:blipFill rotWithShape="1">
          <a:blip r:embed="rId2">
            <a:alphaModFix amt="30000"/>
            <a:extLst>
              <a:ext uri="{BEBA8EAE-BF5A-486C-A8C5-ECC9F3942E4B}">
                <a14:imgProps xmlns:a14="http://schemas.microsoft.com/office/drawing/2010/main">
                  <a14:imgLayer r:embed="rId3">
                    <a14:imgEffect>
                      <a14:backgroundRemoval t="2143" b="97321" l="0" r="100000"/>
                    </a14:imgEffect>
                  </a14:imgLayer>
                </a14:imgProps>
              </a:ext>
            </a:extLst>
          </a:blip>
          <a:srcRect l="5725" r="1212"/>
          <a:stretch/>
        </p:blipFill>
        <p:spPr>
          <a:xfrm>
            <a:off x="11194473" y="87458"/>
            <a:ext cx="997527" cy="872836"/>
          </a:xfrm>
          <a:prstGeom prst="rect">
            <a:avLst/>
          </a:prstGeom>
          <a:noFill/>
          <a:effectLst/>
        </p:spPr>
      </p:pic>
      <p:sp>
        <p:nvSpPr>
          <p:cNvPr id="4" name="Slide Number Placeholder 3">
            <a:extLst>
              <a:ext uri="{FF2B5EF4-FFF2-40B4-BE49-F238E27FC236}">
                <a16:creationId xmlns:a16="http://schemas.microsoft.com/office/drawing/2014/main" id="{F30101FD-5E07-2544-91A8-E0E2B748CFBB}"/>
              </a:ext>
            </a:extLst>
          </p:cNvPr>
          <p:cNvSpPr>
            <a:spLocks noGrp="1"/>
          </p:cNvSpPr>
          <p:nvPr>
            <p:ph type="sldNum" sz="quarter" idx="12"/>
          </p:nvPr>
        </p:nvSpPr>
        <p:spPr/>
        <p:txBody>
          <a:bodyPr/>
          <a:lstStyle/>
          <a:p>
            <a:fld id="{951FD441-860B-644E-AC37-B3D1439961FA}" type="slidenum">
              <a:rPr lang="en-US" smtClean="0"/>
              <a:t>7</a:t>
            </a:fld>
            <a:endParaRPr lang="en-US" dirty="0"/>
          </a:p>
        </p:txBody>
      </p:sp>
    </p:spTree>
    <p:extLst>
      <p:ext uri="{BB962C8B-B14F-4D97-AF65-F5344CB8AC3E}">
        <p14:creationId xmlns:p14="http://schemas.microsoft.com/office/powerpoint/2010/main" val="4042233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6E6"/>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F0125A2-0C44-8647-B073-71D8CD6290BC}"/>
              </a:ext>
            </a:extLst>
          </p:cNvPr>
          <p:cNvGraphicFramePr>
            <a:graphicFrameLocks noGrp="1"/>
          </p:cNvGraphicFramePr>
          <p:nvPr>
            <p:extLst>
              <p:ext uri="{D42A27DB-BD31-4B8C-83A1-F6EECF244321}">
                <p14:modId xmlns:p14="http://schemas.microsoft.com/office/powerpoint/2010/main" val="2319364429"/>
              </p:ext>
            </p:extLst>
          </p:nvPr>
        </p:nvGraphicFramePr>
        <p:xfrm>
          <a:off x="432355" y="1843087"/>
          <a:ext cx="11327289" cy="4082330"/>
        </p:xfrm>
        <a:graphic>
          <a:graphicData uri="http://schemas.openxmlformats.org/drawingml/2006/table">
            <a:tbl>
              <a:tblPr firstRow="1" firstCol="1" bandRow="1"/>
              <a:tblGrid>
                <a:gridCol w="1364326">
                  <a:extLst>
                    <a:ext uri="{9D8B030D-6E8A-4147-A177-3AD203B41FA5}">
                      <a16:colId xmlns:a16="http://schemas.microsoft.com/office/drawing/2014/main" val="3539999802"/>
                    </a:ext>
                  </a:extLst>
                </a:gridCol>
                <a:gridCol w="1026462">
                  <a:extLst>
                    <a:ext uri="{9D8B030D-6E8A-4147-A177-3AD203B41FA5}">
                      <a16:colId xmlns:a16="http://schemas.microsoft.com/office/drawing/2014/main" val="3686995036"/>
                    </a:ext>
                  </a:extLst>
                </a:gridCol>
                <a:gridCol w="1485797">
                  <a:extLst>
                    <a:ext uri="{9D8B030D-6E8A-4147-A177-3AD203B41FA5}">
                      <a16:colId xmlns:a16="http://schemas.microsoft.com/office/drawing/2014/main" val="1217925435"/>
                    </a:ext>
                  </a:extLst>
                </a:gridCol>
                <a:gridCol w="1170457">
                  <a:extLst>
                    <a:ext uri="{9D8B030D-6E8A-4147-A177-3AD203B41FA5}">
                      <a16:colId xmlns:a16="http://schemas.microsoft.com/office/drawing/2014/main" val="2454227639"/>
                    </a:ext>
                  </a:extLst>
                </a:gridCol>
                <a:gridCol w="1327323">
                  <a:extLst>
                    <a:ext uri="{9D8B030D-6E8A-4147-A177-3AD203B41FA5}">
                      <a16:colId xmlns:a16="http://schemas.microsoft.com/office/drawing/2014/main" val="728293645"/>
                    </a:ext>
                  </a:extLst>
                </a:gridCol>
                <a:gridCol w="1170457">
                  <a:extLst>
                    <a:ext uri="{9D8B030D-6E8A-4147-A177-3AD203B41FA5}">
                      <a16:colId xmlns:a16="http://schemas.microsoft.com/office/drawing/2014/main" val="623515970"/>
                    </a:ext>
                  </a:extLst>
                </a:gridCol>
                <a:gridCol w="1361109">
                  <a:extLst>
                    <a:ext uri="{9D8B030D-6E8A-4147-A177-3AD203B41FA5}">
                      <a16:colId xmlns:a16="http://schemas.microsoft.com/office/drawing/2014/main" val="455838671"/>
                    </a:ext>
                  </a:extLst>
                </a:gridCol>
                <a:gridCol w="1098862">
                  <a:extLst>
                    <a:ext uri="{9D8B030D-6E8A-4147-A177-3AD203B41FA5}">
                      <a16:colId xmlns:a16="http://schemas.microsoft.com/office/drawing/2014/main" val="4195700929"/>
                    </a:ext>
                  </a:extLst>
                </a:gridCol>
                <a:gridCol w="1322496">
                  <a:extLst>
                    <a:ext uri="{9D8B030D-6E8A-4147-A177-3AD203B41FA5}">
                      <a16:colId xmlns:a16="http://schemas.microsoft.com/office/drawing/2014/main" val="678233541"/>
                    </a:ext>
                  </a:extLst>
                </a:gridCol>
              </a:tblGrid>
              <a:tr h="2031759">
                <a:tc>
                  <a:txBody>
                    <a:bodyPr/>
                    <a:lstStyle/>
                    <a:p>
                      <a:endParaRPr lang="en-GB" sz="1600" dirty="0">
                        <a:effectLst/>
                        <a:latin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Number of women recruited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 total (n=680)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Number of women who achieved a 4WQ</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 women recruited who achieved a 4WQ</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Number of women who were quit at 36 weeks’ gestation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 women who achieved a 4WQ who were still quit at 36 weeks’ gestation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Number of women still quit at 12 weeks postpartum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 women who were quit at 36 weeks and still quit at 12 weeks postpartum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232811"/>
                  </a:ext>
                </a:extLst>
              </a:tr>
              <a:tr h="390860">
                <a:tc>
                  <a:txBody>
                    <a:bodyPr/>
                    <a:lstStyle/>
                    <a:p>
                      <a:pPr algn="ctr">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Teenage Mums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en-GB" sz="1600" dirty="0">
                          <a:solidFill>
                            <a:srgbClr val="305496"/>
                          </a:solidFill>
                          <a:effectLst/>
                          <a:latin typeface="Calibri" panose="020F0502020204030204" pitchFamily="34" charset="0"/>
                          <a:ea typeface="Times New Roman" panose="02020603050405020304" pitchFamily="18" charset="0"/>
                          <a:cs typeface="Calibri" panose="020F0502020204030204" pitchFamily="34" charset="0"/>
                        </a:rPr>
                        <a:t>6.4%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en-GB" sz="1600" dirty="0">
                          <a:solidFill>
                            <a:srgbClr val="305496"/>
                          </a:solidFill>
                          <a:effectLst/>
                          <a:latin typeface="Calibri" panose="020F0502020204030204" pitchFamily="34" charset="0"/>
                          <a:ea typeface="Times New Roman" panose="02020603050405020304" pitchFamily="18" charset="0"/>
                          <a:cs typeface="Calibri" panose="020F0502020204030204" pitchFamily="34" charset="0"/>
                        </a:rPr>
                        <a:t>65%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en-GB" sz="1600" dirty="0">
                          <a:solidFill>
                            <a:srgbClr val="305496"/>
                          </a:solidFill>
                          <a:effectLst/>
                          <a:latin typeface="Calibri" panose="020F0502020204030204" pitchFamily="34" charset="0"/>
                          <a:ea typeface="Times New Roman" panose="02020603050405020304" pitchFamily="18" charset="0"/>
                          <a:cs typeface="Calibri" panose="020F0502020204030204" pitchFamily="34" charset="0"/>
                        </a:rPr>
                        <a:t>66%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en-GB" sz="1600" dirty="0">
                          <a:solidFill>
                            <a:srgbClr val="305496"/>
                          </a:solidFill>
                          <a:effectLst/>
                          <a:latin typeface="Calibri" panose="020F0502020204030204" pitchFamily="34" charset="0"/>
                          <a:ea typeface="Times New Roman" panose="02020603050405020304" pitchFamily="18" charset="0"/>
                          <a:cs typeface="Calibri" panose="020F0502020204030204" pitchFamily="34" charset="0"/>
                        </a:rPr>
                        <a:t>48%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137484867"/>
                  </a:ext>
                </a:extLst>
              </a:tr>
              <a:tr h="1562891">
                <a:tc>
                  <a:txBody>
                    <a:bodyPr/>
                    <a:lstStyle/>
                    <a:p>
                      <a:pPr algn="ctr">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Routine and Manual + Never worked or have not worked in the last year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spcAft>
                          <a:spcPts val="0"/>
                        </a:spcAft>
                      </a:pPr>
                      <a:r>
                        <a:rPr lang="en-GB" sz="1600" dirty="0">
                          <a:solidFill>
                            <a:srgbClr val="305496"/>
                          </a:solidFill>
                          <a:effectLst/>
                          <a:latin typeface="Calibri" panose="020F0502020204030204" pitchFamily="34" charset="0"/>
                          <a:ea typeface="Times New Roman" panose="02020603050405020304" pitchFamily="18" charset="0"/>
                          <a:cs typeface="Calibri" panose="020F0502020204030204" pitchFamily="34" charset="0"/>
                        </a:rPr>
                        <a:t>67%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spcAft>
                          <a:spcPts val="0"/>
                        </a:spcAft>
                      </a:pPr>
                      <a:r>
                        <a:rPr lang="en-GB" sz="1600" dirty="0">
                          <a:solidFill>
                            <a:srgbClr val="305496"/>
                          </a:solidFill>
                          <a:effectLst/>
                          <a:latin typeface="Calibri" panose="020F0502020204030204" pitchFamily="34" charset="0"/>
                          <a:ea typeface="Times New Roman" panose="02020603050405020304" pitchFamily="18" charset="0"/>
                          <a:cs typeface="Calibri" panose="020F0502020204030204" pitchFamily="34" charset="0"/>
                        </a:rPr>
                        <a:t>69%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spcAft>
                          <a:spcPts val="0"/>
                        </a:spcAft>
                      </a:pPr>
                      <a:r>
                        <a:rPr lang="en-GB" sz="1600" dirty="0">
                          <a:solidFill>
                            <a:srgbClr val="305496"/>
                          </a:solidFill>
                          <a:effectLst/>
                          <a:latin typeface="Calibri" panose="020F0502020204030204" pitchFamily="34" charset="0"/>
                          <a:ea typeface="Times New Roman" panose="02020603050405020304" pitchFamily="18" charset="0"/>
                          <a:cs typeface="Calibri" panose="020F0502020204030204" pitchFamily="34" charset="0"/>
                        </a:rPr>
                        <a:t>61%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a:spcAft>
                          <a:spcPts val="0"/>
                        </a:spcAft>
                      </a:pPr>
                      <a:r>
                        <a:rPr lang="en-GB" sz="1600" dirty="0">
                          <a:solidFill>
                            <a:srgbClr val="305496"/>
                          </a:solidFill>
                          <a:effectLst/>
                          <a:latin typeface="Calibri" panose="020F0502020204030204" pitchFamily="34" charset="0"/>
                          <a:ea typeface="Times New Roman" panose="02020603050405020304" pitchFamily="18" charset="0"/>
                          <a:cs typeface="Calibri" panose="020F0502020204030204" pitchFamily="34" charset="0"/>
                        </a:rPr>
                        <a:t>55%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198171590"/>
                  </a:ext>
                </a:extLst>
              </a:tr>
            </a:tbl>
          </a:graphicData>
        </a:graphic>
      </p:graphicFrame>
      <p:sp>
        <p:nvSpPr>
          <p:cNvPr id="5" name="TextBox 4">
            <a:extLst>
              <a:ext uri="{FF2B5EF4-FFF2-40B4-BE49-F238E27FC236}">
                <a16:creationId xmlns:a16="http://schemas.microsoft.com/office/drawing/2014/main" id="{FD59F179-F9C0-FF4C-883B-156D8EA3C15D}"/>
              </a:ext>
            </a:extLst>
          </p:cNvPr>
          <p:cNvSpPr txBox="1"/>
          <p:nvPr/>
        </p:nvSpPr>
        <p:spPr>
          <a:xfrm>
            <a:off x="1257300" y="542925"/>
            <a:ext cx="9958388" cy="584775"/>
          </a:xfrm>
          <a:prstGeom prst="rect">
            <a:avLst/>
          </a:prstGeom>
          <a:noFill/>
        </p:spPr>
        <p:txBody>
          <a:bodyPr wrap="square" rtlCol="0">
            <a:spAutoFit/>
          </a:bodyPr>
          <a:lstStyle/>
          <a:p>
            <a:pPr algn="ctr"/>
            <a:r>
              <a:rPr lang="en-US" sz="3200" b="1" dirty="0"/>
              <a:t>Progressive Outcomes - (2010 – 2016) </a:t>
            </a:r>
          </a:p>
        </p:txBody>
      </p:sp>
      <p:pic>
        <p:nvPicPr>
          <p:cNvPr id="8" name="Picture 7">
            <a:extLst>
              <a:ext uri="{FF2B5EF4-FFF2-40B4-BE49-F238E27FC236}">
                <a16:creationId xmlns:a16="http://schemas.microsoft.com/office/drawing/2014/main" id="{8E4AE522-F2F0-BB46-B25F-8BFF51B92A9A}"/>
              </a:ext>
            </a:extLst>
          </p:cNvPr>
          <p:cNvPicPr/>
          <p:nvPr/>
        </p:nvPicPr>
        <p:blipFill rotWithShape="1">
          <a:blip r:embed="rId2">
            <a:alphaModFix amt="30000"/>
            <a:extLst>
              <a:ext uri="{BEBA8EAE-BF5A-486C-A8C5-ECC9F3942E4B}">
                <a14:imgProps xmlns:a14="http://schemas.microsoft.com/office/drawing/2010/main">
                  <a14:imgLayer r:embed="rId3">
                    <a14:imgEffect>
                      <a14:backgroundRemoval t="2143" b="97321" l="0" r="100000"/>
                    </a14:imgEffect>
                  </a14:imgLayer>
                </a14:imgProps>
              </a:ext>
            </a:extLst>
          </a:blip>
          <a:srcRect l="5725" r="1212"/>
          <a:stretch/>
        </p:blipFill>
        <p:spPr>
          <a:xfrm>
            <a:off x="11194473" y="87458"/>
            <a:ext cx="997527" cy="872836"/>
          </a:xfrm>
          <a:prstGeom prst="rect">
            <a:avLst/>
          </a:prstGeom>
          <a:noFill/>
          <a:effectLst/>
        </p:spPr>
      </p:pic>
      <p:sp>
        <p:nvSpPr>
          <p:cNvPr id="9" name="Slide Number Placeholder 8">
            <a:extLst>
              <a:ext uri="{FF2B5EF4-FFF2-40B4-BE49-F238E27FC236}">
                <a16:creationId xmlns:a16="http://schemas.microsoft.com/office/drawing/2014/main" id="{191D96AE-2F9B-B747-A576-1FD8007CAF04}"/>
              </a:ext>
            </a:extLst>
          </p:cNvPr>
          <p:cNvSpPr>
            <a:spLocks noGrp="1"/>
          </p:cNvSpPr>
          <p:nvPr>
            <p:ph type="sldNum" sz="quarter" idx="12"/>
          </p:nvPr>
        </p:nvSpPr>
        <p:spPr/>
        <p:txBody>
          <a:bodyPr/>
          <a:lstStyle/>
          <a:p>
            <a:fld id="{951FD441-860B-644E-AC37-B3D1439961FA}" type="slidenum">
              <a:rPr lang="en-US" smtClean="0"/>
              <a:t>8</a:t>
            </a:fld>
            <a:endParaRPr lang="en-US" dirty="0"/>
          </a:p>
        </p:txBody>
      </p:sp>
    </p:spTree>
    <p:extLst>
      <p:ext uri="{BB962C8B-B14F-4D97-AF65-F5344CB8AC3E}">
        <p14:creationId xmlns:p14="http://schemas.microsoft.com/office/powerpoint/2010/main" val="1235201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6E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328842-09DE-6C4A-9F28-67B5825311EC}"/>
              </a:ext>
            </a:extLst>
          </p:cNvPr>
          <p:cNvSpPr/>
          <p:nvPr/>
        </p:nvSpPr>
        <p:spPr>
          <a:xfrm>
            <a:off x="2360978" y="566168"/>
            <a:ext cx="6660157" cy="584775"/>
          </a:xfrm>
          <a:prstGeom prst="rect">
            <a:avLst/>
          </a:prstGeom>
        </p:spPr>
        <p:txBody>
          <a:bodyPr wrap="none">
            <a:spAutoFit/>
          </a:bodyPr>
          <a:lstStyle/>
          <a:p>
            <a:r>
              <a:rPr lang="en-GB" sz="3200" b="1" dirty="0">
                <a:solidFill>
                  <a:srgbClr val="000000"/>
                </a:solidFill>
              </a:rPr>
              <a:t>GM Smokefree Pregnancy Programme</a:t>
            </a:r>
            <a:endParaRPr lang="en-US" sz="3200" b="1" dirty="0"/>
          </a:p>
        </p:txBody>
      </p:sp>
      <p:pic>
        <p:nvPicPr>
          <p:cNvPr id="5" name="Picture 4">
            <a:extLst>
              <a:ext uri="{FF2B5EF4-FFF2-40B4-BE49-F238E27FC236}">
                <a16:creationId xmlns:a16="http://schemas.microsoft.com/office/drawing/2014/main" id="{532C473B-AD6A-5C43-9664-2C120435B51B}"/>
              </a:ext>
            </a:extLst>
          </p:cNvPr>
          <p:cNvPicPr/>
          <p:nvPr/>
        </p:nvPicPr>
        <p:blipFill rotWithShape="1">
          <a:blip r:embed="rId3">
            <a:alphaModFix amt="30000"/>
            <a:extLst>
              <a:ext uri="{BEBA8EAE-BF5A-486C-A8C5-ECC9F3942E4B}">
                <a14:imgProps xmlns:a14="http://schemas.microsoft.com/office/drawing/2010/main">
                  <a14:imgLayer r:embed="rId4">
                    <a14:imgEffect>
                      <a14:backgroundRemoval t="2143" b="97321" l="0" r="100000"/>
                    </a14:imgEffect>
                  </a14:imgLayer>
                </a14:imgProps>
              </a:ext>
            </a:extLst>
          </a:blip>
          <a:srcRect l="5725" r="1212"/>
          <a:stretch/>
        </p:blipFill>
        <p:spPr>
          <a:xfrm>
            <a:off x="11194473" y="87458"/>
            <a:ext cx="997527" cy="872836"/>
          </a:xfrm>
          <a:prstGeom prst="rect">
            <a:avLst/>
          </a:prstGeom>
          <a:noFill/>
          <a:effectLst/>
        </p:spPr>
      </p:pic>
      <p:pic>
        <p:nvPicPr>
          <p:cNvPr id="6" name="Picture 5">
            <a:extLst>
              <a:ext uri="{FF2B5EF4-FFF2-40B4-BE49-F238E27FC236}">
                <a16:creationId xmlns:a16="http://schemas.microsoft.com/office/drawing/2014/main" id="{3D8CEFDC-D110-1C49-8B98-6AF892E10789}"/>
              </a:ext>
            </a:extLst>
          </p:cNvPr>
          <p:cNvPicPr>
            <a:picLocks noChangeAspect="1"/>
          </p:cNvPicPr>
          <p:nvPr/>
        </p:nvPicPr>
        <p:blipFill>
          <a:blip r:embed="rId5"/>
          <a:stretch>
            <a:fillRect/>
          </a:stretch>
        </p:blipFill>
        <p:spPr>
          <a:xfrm>
            <a:off x="2721636" y="1586877"/>
            <a:ext cx="5938840" cy="2632373"/>
          </a:xfrm>
          <a:prstGeom prst="rect">
            <a:avLst/>
          </a:prstGeom>
        </p:spPr>
      </p:pic>
      <p:sp>
        <p:nvSpPr>
          <p:cNvPr id="7" name="TextBox 6">
            <a:extLst>
              <a:ext uri="{FF2B5EF4-FFF2-40B4-BE49-F238E27FC236}">
                <a16:creationId xmlns:a16="http://schemas.microsoft.com/office/drawing/2014/main" id="{65921EEE-BF7C-CD4A-ACBE-624D1C2F0A0D}"/>
              </a:ext>
            </a:extLst>
          </p:cNvPr>
          <p:cNvSpPr txBox="1"/>
          <p:nvPr/>
        </p:nvSpPr>
        <p:spPr>
          <a:xfrm>
            <a:off x="4677919" y="4413151"/>
            <a:ext cx="2836162" cy="2308324"/>
          </a:xfrm>
          <a:prstGeom prst="rect">
            <a:avLst/>
          </a:prstGeom>
          <a:noFill/>
        </p:spPr>
        <p:txBody>
          <a:bodyPr wrap="none" rtlCol="0">
            <a:spAutoFit/>
          </a:bodyPr>
          <a:lstStyle/>
          <a:p>
            <a:pPr algn="ctr"/>
            <a:r>
              <a:rPr lang="en-US" dirty="0"/>
              <a:t>babyClear</a:t>
            </a:r>
          </a:p>
          <a:p>
            <a:pPr algn="ctr"/>
            <a:endParaRPr lang="en-US" dirty="0"/>
          </a:p>
          <a:p>
            <a:pPr algn="ctr"/>
            <a:endParaRPr lang="en-US" dirty="0"/>
          </a:p>
          <a:p>
            <a:pPr algn="ctr"/>
            <a:r>
              <a:rPr lang="en-US" dirty="0"/>
              <a:t>Incentive Scheme</a:t>
            </a:r>
          </a:p>
          <a:p>
            <a:pPr algn="ctr"/>
            <a:endParaRPr lang="en-US" dirty="0"/>
          </a:p>
          <a:p>
            <a:pPr algn="ctr"/>
            <a:endParaRPr lang="en-US" dirty="0"/>
          </a:p>
          <a:p>
            <a:pPr algn="ctr"/>
            <a:r>
              <a:rPr lang="en-US" dirty="0"/>
              <a:t>Risk Perception Intervention</a:t>
            </a:r>
          </a:p>
          <a:p>
            <a:pPr algn="ctr"/>
            <a:endParaRPr lang="en-US" dirty="0"/>
          </a:p>
        </p:txBody>
      </p:sp>
      <p:sp>
        <p:nvSpPr>
          <p:cNvPr id="8" name="Down Arrow 7">
            <a:extLst>
              <a:ext uri="{FF2B5EF4-FFF2-40B4-BE49-F238E27FC236}">
                <a16:creationId xmlns:a16="http://schemas.microsoft.com/office/drawing/2014/main" id="{03C892C2-A863-984D-A76A-FD20DF9E94EC}"/>
              </a:ext>
            </a:extLst>
          </p:cNvPr>
          <p:cNvSpPr/>
          <p:nvPr/>
        </p:nvSpPr>
        <p:spPr>
          <a:xfrm>
            <a:off x="5775959" y="4867961"/>
            <a:ext cx="484395" cy="459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a:extLst>
              <a:ext uri="{FF2B5EF4-FFF2-40B4-BE49-F238E27FC236}">
                <a16:creationId xmlns:a16="http://schemas.microsoft.com/office/drawing/2014/main" id="{810C7FD8-3B09-1543-8A3C-A77086BACE3F}"/>
              </a:ext>
            </a:extLst>
          </p:cNvPr>
          <p:cNvSpPr/>
          <p:nvPr/>
        </p:nvSpPr>
        <p:spPr>
          <a:xfrm>
            <a:off x="5775959" y="5697768"/>
            <a:ext cx="484395" cy="459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1">
            <a:extLst>
              <a:ext uri="{FF2B5EF4-FFF2-40B4-BE49-F238E27FC236}">
                <a16:creationId xmlns:a16="http://schemas.microsoft.com/office/drawing/2014/main" id="{00FB6BAC-E2C0-7B47-841E-169A7F419A67}"/>
              </a:ext>
            </a:extLst>
          </p:cNvPr>
          <p:cNvSpPr>
            <a:spLocks noGrp="1"/>
          </p:cNvSpPr>
          <p:nvPr>
            <p:ph type="sldNum" sz="quarter" idx="12"/>
          </p:nvPr>
        </p:nvSpPr>
        <p:spPr/>
        <p:txBody>
          <a:bodyPr/>
          <a:lstStyle/>
          <a:p>
            <a:fld id="{951FD441-860B-644E-AC37-B3D1439961FA}" type="slidenum">
              <a:rPr lang="en-US" smtClean="0"/>
              <a:t>9</a:t>
            </a:fld>
            <a:endParaRPr lang="en-US" dirty="0"/>
          </a:p>
        </p:txBody>
      </p:sp>
    </p:spTree>
    <p:extLst>
      <p:ext uri="{BB962C8B-B14F-4D97-AF65-F5344CB8AC3E}">
        <p14:creationId xmlns:p14="http://schemas.microsoft.com/office/powerpoint/2010/main" val="1936990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a4543a0-6766-456e-a2ee-4414459d9a0a">
      <Terms xmlns="http://schemas.microsoft.com/office/infopath/2007/PartnerControls"/>
    </lcf76f155ced4ddcb4097134ff3c332f>
    <TaxCatchAll xmlns="af7b454b-5578-4b92-ad2d-05626e09101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24553EA454694B8CD2AA52A00C529E" ma:contentTypeVersion="16" ma:contentTypeDescription="Create a new document." ma:contentTypeScope="" ma:versionID="d27662799cfbf8af8fa830a3aad30cf6">
  <xsd:schema xmlns:xsd="http://www.w3.org/2001/XMLSchema" xmlns:xs="http://www.w3.org/2001/XMLSchema" xmlns:p="http://schemas.microsoft.com/office/2006/metadata/properties" xmlns:ns2="3a4543a0-6766-456e-a2ee-4414459d9a0a" xmlns:ns3="af7b454b-5578-4b92-ad2d-05626e091018" targetNamespace="http://schemas.microsoft.com/office/2006/metadata/properties" ma:root="true" ma:fieldsID="6a05d52439d97e3e3fc910ddb7e15c37" ns2:_="" ns3:_="">
    <xsd:import namespace="3a4543a0-6766-456e-a2ee-4414459d9a0a"/>
    <xsd:import namespace="af7b454b-5578-4b92-ad2d-05626e0910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543a0-6766-456e-a2ee-4414459d9a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d2e6d8-cbd0-4db0-ba36-afbb08a2ca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f7b454b-5578-4b92-ad2d-05626e091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c5b07f2-ba60-4e2c-beaf-204d65fe82c0}" ma:internalName="TaxCatchAll" ma:showField="CatchAllData" ma:web="af7b454b-5578-4b92-ad2d-05626e0910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DD8C2E-87D6-498B-AEA1-A7457431ED69}">
  <ds:schemaRefs>
    <ds:schemaRef ds:uri="http://schemas.microsoft.com/office/2006/metadata/properties"/>
    <ds:schemaRef ds:uri="http://schemas.microsoft.com/office/infopath/2007/PartnerControls"/>
    <ds:schemaRef ds:uri="3a4543a0-6766-456e-a2ee-4414459d9a0a"/>
    <ds:schemaRef ds:uri="af7b454b-5578-4b92-ad2d-05626e091018"/>
  </ds:schemaRefs>
</ds:datastoreItem>
</file>

<file path=customXml/itemProps2.xml><?xml version="1.0" encoding="utf-8"?>
<ds:datastoreItem xmlns:ds="http://schemas.openxmlformats.org/officeDocument/2006/customXml" ds:itemID="{9747DE51-9E7D-44AE-AE30-B1AEC29B2D22}">
  <ds:schemaRefs>
    <ds:schemaRef ds:uri="http://schemas.microsoft.com/sharepoint/v3/contenttype/forms"/>
  </ds:schemaRefs>
</ds:datastoreItem>
</file>

<file path=customXml/itemProps3.xml><?xml version="1.0" encoding="utf-8"?>
<ds:datastoreItem xmlns:ds="http://schemas.openxmlformats.org/officeDocument/2006/customXml" ds:itemID="{4D3F1C53-A6E2-42DF-AE97-97E90B40C3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4543a0-6766-456e-a2ee-4414459d9a0a"/>
    <ds:schemaRef ds:uri="af7b454b-5578-4b92-ad2d-05626e0910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3214</TotalTime>
  <Words>1200</Words>
  <Application>Microsoft Office PowerPoint</Application>
  <PresentationFormat>Widescreen</PresentationFormat>
  <Paragraphs>212</Paragraphs>
  <Slides>14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Symbol</vt:lpstr>
      <vt:lpstr>Office Theme</vt:lpstr>
      <vt:lpstr>Smoking in Pregnancy Incentive Scheme</vt:lpstr>
      <vt:lpstr>SaSFPS </vt:lpstr>
      <vt:lpstr>PowerPoint Presentation</vt:lpstr>
      <vt:lpstr>PowerPoint Presentation</vt:lpstr>
      <vt:lpstr>Conclusions from Previous Schemes – 2010 - 2016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Smoking in Pregnancy Incentive Scheme</dc:title>
  <dc:creator>fran Frankland</dc:creator>
  <cp:lastModifiedBy>Amy Murgatroyd</cp:lastModifiedBy>
  <cp:revision>12</cp:revision>
  <dcterms:created xsi:type="dcterms:W3CDTF">2019-03-22T11:13:57Z</dcterms:created>
  <dcterms:modified xsi:type="dcterms:W3CDTF">2022-09-21T15:43:59Z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0x0101008924553EA454694B8CD2AA52A00C529E</vt:lpwstr>
  </property>
  <property fmtid="{D5CDD505-2E9C-101B-9397-08002B2CF9AE}" pid="3" name="Order">
    <vt:r8>15149400</vt:r8>
  </property>
  <property fmtid="{D5CDD505-2E9C-101B-9397-08002B2CF9AE}" pid="4" name="MediaServiceImageTags">
    <vt:lpwstr/>
  </property>
</Properties>
</file>