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145708018" r:id="rId5"/>
    <p:sldId id="2145708021" r:id="rId6"/>
    <p:sldId id="2145708022" r:id="rId7"/>
    <p:sldId id="2145708023" r:id="rId8"/>
    <p:sldId id="2145708020" r:id="rId9"/>
    <p:sldId id="2145708015" r:id="rId10"/>
    <p:sldId id="2145708019" r:id="rId11"/>
    <p:sldId id="2145708025" r:id="rId12"/>
    <p:sldId id="21457080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son, Elizabeth" initials="S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7A126-C173-47B8-B9A9-B6D96542D0F1}" v="4" dt="2022-08-30T14:21:50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FE53-E4F1-4596-A74F-55C094131629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1405D-E1AE-4FD9-9E40-34B982AB9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6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3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/>
              <a:t>Prevention Programme Board - Highlight Reporting</a:t>
            </a:r>
            <a:endParaRPr lang="en-US" dirty="0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3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DB3E76F-79CC-464C-9140-D3FFF9E98C47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48D66CB-B0DC-406F-B946-49C6DA6DB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/>
              <a:t>Prevention Programme Board - Highlight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8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ng209/chapter/terms-used-in-this-guideline#safety" TargetMode="External"/><Relationship Id="rId2" Type="http://schemas.openxmlformats.org/officeDocument/2006/relationships/hyperlink" Target="http://www.legislation.gov.uk/uksi/2016/507/contents/mad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ellowcard.mhra.gov.uk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pn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384" y="3084229"/>
            <a:ext cx="11358154" cy="689541"/>
          </a:xfrm>
        </p:spPr>
        <p:txBody>
          <a:bodyPr/>
          <a:lstStyle/>
          <a:p>
            <a:r>
              <a:rPr lang="en-GB" sz="3200" b="1" dirty="0"/>
              <a:t>E-cigarettes – NICE guideline (NG209) and the NHS LTP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Professor Sanjay Agrawal – NHSEI National Speciality Advisor for tobacco dependency </a:t>
            </a:r>
          </a:p>
        </p:txBody>
      </p:sp>
    </p:spTree>
    <p:extLst>
      <p:ext uri="{BB962C8B-B14F-4D97-AF65-F5344CB8AC3E}">
        <p14:creationId xmlns:p14="http://schemas.microsoft.com/office/powerpoint/2010/main" val="373852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231"/>
          </a:xfrm>
        </p:spPr>
        <p:txBody>
          <a:bodyPr/>
          <a:lstStyle/>
          <a:p>
            <a:r>
              <a:rPr lang="en-GB" b="1" dirty="0">
                <a:solidFill>
                  <a:schemeClr val="bg2"/>
                </a:solidFill>
              </a:rPr>
              <a:t>NICE (NG209)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5992" y="1310053"/>
            <a:ext cx="110695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1.12.1</a:t>
            </a:r>
            <a:r>
              <a:rPr lang="en-US" sz="2000" dirty="0"/>
              <a:t> Tell people who smoke that a range of interventions is available to help them stop smoking. Explain how to access them and refer people to stop-smoking support if appropriate. </a:t>
            </a:r>
            <a:r>
              <a:rPr lang="en-US" sz="2000" b="1" dirty="0"/>
              <a:t>[2021]</a:t>
            </a:r>
          </a:p>
          <a:p>
            <a:endParaRPr lang="en-US" sz="2000" dirty="0"/>
          </a:p>
          <a:p>
            <a:r>
              <a:rPr lang="en-US" sz="2000" b="1" dirty="0"/>
              <a:t>1.12.2</a:t>
            </a:r>
            <a:r>
              <a:rPr lang="en-US" sz="2000" dirty="0"/>
              <a:t> Ensure the following are accessible to adults who smoke: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behavioral interventions:</a:t>
            </a:r>
          </a:p>
          <a:p>
            <a:r>
              <a:rPr lang="en-US" sz="2000" dirty="0"/>
              <a:t>behavioral support (individual and group)</a:t>
            </a:r>
          </a:p>
          <a:p>
            <a:r>
              <a:rPr lang="en-US" sz="2000" dirty="0"/>
              <a:t>very brief advice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medicinally licensed products:</a:t>
            </a:r>
          </a:p>
          <a:p>
            <a:r>
              <a:rPr lang="en-US" sz="2000" dirty="0"/>
              <a:t>bupropion </a:t>
            </a:r>
          </a:p>
          <a:p>
            <a:r>
              <a:rPr lang="en-US" sz="2000" dirty="0"/>
              <a:t>nicotine replacement therapy – short and long acting</a:t>
            </a:r>
          </a:p>
          <a:p>
            <a:r>
              <a:rPr lang="en-US" sz="2000" dirty="0" err="1"/>
              <a:t>varenicline</a:t>
            </a:r>
            <a:endParaRPr lang="en-US" sz="2000" dirty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nicotine-containing e-cigarettes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8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/>
                </a:solidFill>
              </a:rPr>
              <a:t>NICE (NG209)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82516" y="1696915"/>
            <a:ext cx="99987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1.12.7</a:t>
            </a:r>
            <a:r>
              <a:rPr lang="en-US" sz="2400" dirty="0"/>
              <a:t> Advise people that the following options, when combined with behavioural support, are more likely to result in them successfully stopping smoking: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varenicline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combination of short-acting and long-acting NRT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nicotine-containing e‑cigarettes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40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78" y="158264"/>
            <a:ext cx="10972800" cy="888022"/>
          </a:xfrm>
        </p:spPr>
        <p:txBody>
          <a:bodyPr/>
          <a:lstStyle/>
          <a:p>
            <a:r>
              <a:rPr lang="en-GB" b="1" dirty="0">
                <a:solidFill>
                  <a:schemeClr val="bg2"/>
                </a:solidFill>
              </a:rPr>
              <a:t>NICE (NG209)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3089" y="1046286"/>
            <a:ext cx="117289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Advice on nicotine-containing e-cigarettes</a:t>
            </a:r>
          </a:p>
          <a:p>
            <a:endParaRPr lang="en-US" dirty="0"/>
          </a:p>
          <a:p>
            <a:r>
              <a:rPr lang="en-US" b="1" dirty="0"/>
              <a:t>1.12.13</a:t>
            </a:r>
            <a:r>
              <a:rPr lang="en-US" dirty="0"/>
              <a:t> Give clear, consistent and up-to-date information about nicotine-containing e‑cigarettes to adults who are interested in using them to stop smoking  </a:t>
            </a:r>
            <a:r>
              <a:rPr lang="en-US" b="1" dirty="0"/>
              <a:t>[2021]</a:t>
            </a:r>
          </a:p>
          <a:p>
            <a:endParaRPr lang="en-US" dirty="0"/>
          </a:p>
          <a:p>
            <a:r>
              <a:rPr lang="en-US" b="1" dirty="0"/>
              <a:t>1.12.14</a:t>
            </a:r>
            <a:r>
              <a:rPr lang="en-US" dirty="0"/>
              <a:t> Advise adults how to use nicotine-containing e‑cigarettes. This includes explaining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e‑cigarettes are not licensed medicines but are regulated by the </a:t>
            </a:r>
            <a:r>
              <a:rPr lang="en-US" u="sng" dirty="0">
                <a:hlinkClick r:id="rId2"/>
              </a:rPr>
              <a:t>Tobacco and Related Products Regulations (2016)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not enough evidence to know whether there are long-term harms from e‑cigarette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of e‑cigarettes is likely to be substantially less harmful than 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smoking is harmful, so people using e‑cigarettes should stop smoking tobacco completely. </a:t>
            </a:r>
            <a:r>
              <a:rPr lang="en-US" b="1" dirty="0"/>
              <a:t>[2021]</a:t>
            </a:r>
          </a:p>
          <a:p>
            <a:endParaRPr lang="en-US" dirty="0"/>
          </a:p>
          <a:p>
            <a:r>
              <a:rPr lang="en-US" b="1" dirty="0"/>
              <a:t>1.12.15</a:t>
            </a:r>
            <a:r>
              <a:rPr lang="en-US" dirty="0"/>
              <a:t> Discuss:</a:t>
            </a:r>
          </a:p>
          <a:p>
            <a:r>
              <a:rPr lang="en-US" dirty="0"/>
              <a:t>how long the person intends to use nicotine-containing e‑cigarettes focusing them for long enough to prevent a return to smoking </a:t>
            </a:r>
            <a:r>
              <a:rPr lang="en-US" b="1" dirty="0"/>
              <a:t>and</a:t>
            </a:r>
            <a:r>
              <a:rPr lang="en-US" dirty="0"/>
              <a:t> how to stop using them when they are ready to do so. </a:t>
            </a:r>
            <a:r>
              <a:rPr lang="en-US" b="1" dirty="0"/>
              <a:t>[2021]</a:t>
            </a:r>
          </a:p>
          <a:p>
            <a:endParaRPr lang="en-US" dirty="0"/>
          </a:p>
          <a:p>
            <a:r>
              <a:rPr lang="en-US" b="1" dirty="0"/>
              <a:t>1.12.16</a:t>
            </a:r>
            <a:r>
              <a:rPr lang="en-US" dirty="0"/>
              <a:t> Ask adults using nicotine-containing e‑cigarettes about any side effects or </a:t>
            </a:r>
            <a:r>
              <a:rPr lang="en-US" u="sng" dirty="0">
                <a:hlinkClick r:id="rId3"/>
              </a:rPr>
              <a:t>safety</a:t>
            </a:r>
            <a:r>
              <a:rPr lang="en-US" dirty="0"/>
              <a:t> concerns that they may experience. Report these to the </a:t>
            </a:r>
            <a:r>
              <a:rPr lang="en-US" u="sng" dirty="0">
                <a:hlinkClick r:id="rId4"/>
              </a:rPr>
              <a:t>MHRA Yellow Card scheme</a:t>
            </a:r>
            <a:r>
              <a:rPr lang="en-US" dirty="0"/>
              <a:t>, and let people know they can report side effects directly. </a:t>
            </a:r>
            <a:r>
              <a:rPr lang="en-US" b="1" dirty="0"/>
              <a:t>[2021]</a:t>
            </a:r>
          </a:p>
          <a:p>
            <a:endParaRPr lang="en-US" dirty="0"/>
          </a:p>
          <a:p>
            <a:r>
              <a:rPr lang="en-US" b="1" dirty="0"/>
              <a:t>1.12.17</a:t>
            </a:r>
            <a:r>
              <a:rPr lang="en-US" dirty="0"/>
              <a:t> Explain to adults who choose to use nicotine-containing e‑cigarettes the importance of getting enough nicotine to overcome withdrawal symptoms, and explain how to get enough nicotine. </a:t>
            </a:r>
            <a:r>
              <a:rPr lang="en-US" b="1" dirty="0"/>
              <a:t>[2021]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7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75183" y="439442"/>
            <a:ext cx="4534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2"/>
                </a:solidFill>
              </a:rPr>
              <a:t>Regulation of e-cigarettes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2424" y="2452971"/>
            <a:ext cx="2970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bg2"/>
                </a:solidFill>
              </a:rPr>
              <a:t>Nicotine containing e-</a:t>
            </a:r>
            <a:r>
              <a:rPr lang="en-GB" sz="2000" b="1" dirty="0" err="1">
                <a:solidFill>
                  <a:schemeClr val="bg2"/>
                </a:solidFill>
              </a:rPr>
              <a:t>cig’s</a:t>
            </a:r>
            <a:endParaRPr lang="en-GB" sz="2000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3120" y="2461763"/>
            <a:ext cx="3462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bg2"/>
                </a:solidFill>
              </a:rPr>
              <a:t>Non-nicotine containing e-</a:t>
            </a:r>
            <a:r>
              <a:rPr lang="en-GB" sz="2000" b="1" dirty="0" err="1">
                <a:solidFill>
                  <a:schemeClr val="bg2"/>
                </a:solidFill>
              </a:rPr>
              <a:t>cig’s</a:t>
            </a:r>
            <a:endParaRPr lang="en-GB" sz="2000" b="1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3585" y="3771872"/>
            <a:ext cx="399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General product safety regulation (2005)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2323" y="3771872"/>
            <a:ext cx="467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Tobacco and related products regulation (2016)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7188" y="5117151"/>
            <a:ext cx="9558482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No MHRA medically licenced e-cigarette product yet – cannot be ‘prescribed’ currently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02424" y="2461763"/>
            <a:ext cx="2918812" cy="40011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13272" y="2296937"/>
            <a:ext cx="3297115" cy="71217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21610" y="3600449"/>
            <a:ext cx="4759751" cy="712177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334683" y="2305729"/>
            <a:ext cx="3530987" cy="71217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983585" y="3600449"/>
            <a:ext cx="4103515" cy="712177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rot="1602430">
            <a:off x="4229100" y="1318846"/>
            <a:ext cx="281354" cy="738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8894664" y="3156055"/>
            <a:ext cx="281354" cy="264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 rot="19212605">
            <a:off x="7420708" y="1382941"/>
            <a:ext cx="281354" cy="738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>
            <a:off x="3201165" y="3176378"/>
            <a:ext cx="281354" cy="264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41C556-BD39-4FF8-AED6-65A77A40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56" y="305533"/>
            <a:ext cx="11346924" cy="611649"/>
          </a:xfrm>
        </p:spPr>
        <p:txBody>
          <a:bodyPr/>
          <a:lstStyle/>
          <a:p>
            <a:r>
              <a:rPr lang="en-GB" sz="2400" b="1" dirty="0"/>
              <a:t>NHS LTP Tobacco dependence treatment programme (by 2023-24)</a:t>
            </a:r>
            <a:br>
              <a:rPr lang="en-GB" sz="2400" dirty="0"/>
            </a:br>
            <a:r>
              <a:rPr lang="en-GB" sz="3200" dirty="0"/>
              <a:t>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6362AA-6267-4B45-B980-C9386DDD8E75}"/>
              </a:ext>
            </a:extLst>
          </p:cNvPr>
          <p:cNvSpPr/>
          <p:nvPr/>
        </p:nvSpPr>
        <p:spPr>
          <a:xfrm>
            <a:off x="1980976" y="3774223"/>
            <a:ext cx="8405729" cy="2686680"/>
          </a:xfrm>
          <a:prstGeom prst="roundRect">
            <a:avLst>
              <a:gd name="adj" fmla="val 5470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05CE72-3F4D-4609-AF5A-C01B7F52DB78}"/>
              </a:ext>
            </a:extLst>
          </p:cNvPr>
          <p:cNvSpPr txBox="1"/>
          <p:nvPr/>
        </p:nvSpPr>
        <p:spPr>
          <a:xfrm>
            <a:off x="5932116" y="3205984"/>
            <a:ext cx="43973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15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088FEC-74EA-40FA-B4B7-C7F0F8B5E7B7}"/>
              </a:ext>
            </a:extLst>
          </p:cNvPr>
          <p:cNvSpPr txBox="1"/>
          <p:nvPr/>
        </p:nvSpPr>
        <p:spPr>
          <a:xfrm>
            <a:off x="5131779" y="3829182"/>
            <a:ext cx="5185099" cy="1434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(MH trust, community, GP)</a:t>
            </a:r>
          </a:p>
          <a:p>
            <a:pPr defTabSz="266700">
              <a:lnSpc>
                <a:spcPct val="150000"/>
              </a:lnSpc>
            </a:pPr>
            <a:r>
              <a:rPr lang="en-US" sz="15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 –out treatment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(MH trust, LG SSS, pharmacy)</a:t>
            </a:r>
          </a:p>
          <a:p>
            <a:pPr defTabSz="266700">
              <a:lnSpc>
                <a:spcPct val="15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outcomes</a:t>
            </a:r>
          </a:p>
          <a:p>
            <a:pPr defTabSz="542925">
              <a:lnSpc>
                <a:spcPct val="150000"/>
              </a:lnSpc>
            </a:pPr>
            <a:r>
              <a:rPr lang="en-US" sz="15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07EA37-2F49-4A8E-9BB0-2A5E1199EF34}"/>
              </a:ext>
            </a:extLst>
          </p:cNvPr>
          <p:cNvSpPr txBox="1"/>
          <p:nvPr/>
        </p:nvSpPr>
        <p:spPr>
          <a:xfrm>
            <a:off x="4868969" y="5133372"/>
            <a:ext cx="5620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Identify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(Primary &amp; secondary care, community, ambulance)					– lower SES groups</a:t>
            </a:r>
          </a:p>
          <a:p>
            <a:pPr defTabSz="542925">
              <a:lnSpc>
                <a:spcPct val="150000"/>
              </a:lnSpc>
            </a:pPr>
            <a:r>
              <a:rPr lang="en-US" sz="15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Offer treatment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(Hospital trust, SSS, pharmacy, digital)</a:t>
            </a:r>
          </a:p>
          <a:p>
            <a:pPr defTabSz="809625">
              <a:lnSpc>
                <a:spcPct val="150000"/>
              </a:lnSpc>
            </a:pPr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Report</a:t>
            </a:r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0D54E5-E7BB-4A60-98C0-CCD33E54B21C}"/>
              </a:ext>
            </a:extLst>
          </p:cNvPr>
          <p:cNvSpPr/>
          <p:nvPr/>
        </p:nvSpPr>
        <p:spPr>
          <a:xfrm>
            <a:off x="2139283" y="1274656"/>
            <a:ext cx="2530469" cy="7067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hospital inpatients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ED93F1-FC45-4F64-834A-81D15FF7117E}"/>
              </a:ext>
            </a:extLst>
          </p:cNvPr>
          <p:cNvSpPr/>
          <p:nvPr/>
        </p:nvSpPr>
        <p:spPr>
          <a:xfrm rot="16200000">
            <a:off x="190984" y="2093761"/>
            <a:ext cx="2978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Hospital based services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391E834-9ED1-4393-B93C-7D11F57BF09A}"/>
              </a:ext>
            </a:extLst>
          </p:cNvPr>
          <p:cNvSpPr/>
          <p:nvPr/>
        </p:nvSpPr>
        <p:spPr>
          <a:xfrm>
            <a:off x="2139283" y="2043852"/>
            <a:ext cx="2530469" cy="7067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hospital inpatients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8F8CEB5-4DED-4A99-A442-892732C301F5}"/>
              </a:ext>
            </a:extLst>
          </p:cNvPr>
          <p:cNvSpPr/>
          <p:nvPr/>
        </p:nvSpPr>
        <p:spPr>
          <a:xfrm>
            <a:off x="2139282" y="2859252"/>
            <a:ext cx="2530469" cy="7067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women (and partners) who smoke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0C863A-504E-419D-AEBC-814AA8E81905}"/>
              </a:ext>
            </a:extLst>
          </p:cNvPr>
          <p:cNvSpPr/>
          <p:nvPr/>
        </p:nvSpPr>
        <p:spPr>
          <a:xfrm>
            <a:off x="5051728" y="1150100"/>
            <a:ext cx="299793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patients for smoking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DBAB74-1A94-4C65-8744-C3A5392D05B8}"/>
              </a:ext>
            </a:extLst>
          </p:cNvPr>
          <p:cNvSpPr/>
          <p:nvPr/>
        </p:nvSpPr>
        <p:spPr>
          <a:xfrm>
            <a:off x="5374702" y="154793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Opt-out referral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in-house</a:t>
            </a:r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Tobacco Dependence Advisers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A0A82D-4B75-4F92-A824-456F81420F8F}"/>
              </a:ext>
            </a:extLst>
          </p:cNvPr>
          <p:cNvSpPr/>
          <p:nvPr/>
        </p:nvSpPr>
        <p:spPr>
          <a:xfrm>
            <a:off x="5665048" y="2280714"/>
            <a:ext cx="48453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tobacco dependence</a:t>
            </a:r>
            <a:r>
              <a:rPr lang="en-US" sz="15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in-house services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referral to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LA smoking cessation services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community pharmacy involvement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1AD16397-D1E9-4145-9B35-2A1A4284A8B7}"/>
              </a:ext>
            </a:extLst>
          </p:cNvPr>
          <p:cNvSpPr/>
          <p:nvPr/>
        </p:nvSpPr>
        <p:spPr>
          <a:xfrm rot="19607954">
            <a:off x="4926632" y="1362346"/>
            <a:ext cx="250192" cy="5030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Arrow: Curved Right 17">
            <a:extLst>
              <a:ext uri="{FF2B5EF4-FFF2-40B4-BE49-F238E27FC236}">
                <a16:creationId xmlns:a16="http://schemas.microsoft.com/office/drawing/2014/main" id="{961F4829-0BBE-44F7-989B-A531F405BF95}"/>
              </a:ext>
            </a:extLst>
          </p:cNvPr>
          <p:cNvSpPr/>
          <p:nvPr/>
        </p:nvSpPr>
        <p:spPr>
          <a:xfrm rot="19607954">
            <a:off x="5333590" y="2113100"/>
            <a:ext cx="250192" cy="5030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9" name="Arrow: Curved Right 18">
            <a:extLst>
              <a:ext uri="{FF2B5EF4-FFF2-40B4-BE49-F238E27FC236}">
                <a16:creationId xmlns:a16="http://schemas.microsoft.com/office/drawing/2014/main" id="{214615F8-CF30-463F-AF4D-72B57FC90500}"/>
              </a:ext>
            </a:extLst>
          </p:cNvPr>
          <p:cNvSpPr/>
          <p:nvPr/>
        </p:nvSpPr>
        <p:spPr>
          <a:xfrm rot="19607954">
            <a:off x="5547713" y="2974669"/>
            <a:ext cx="250192" cy="5030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0F94B9D-8F49-4FB6-9D74-1FDB69DCB8D0}"/>
              </a:ext>
            </a:extLst>
          </p:cNvPr>
          <p:cNvSpPr/>
          <p:nvPr/>
        </p:nvSpPr>
        <p:spPr>
          <a:xfrm>
            <a:off x="1980977" y="1100393"/>
            <a:ext cx="8405729" cy="2558322"/>
          </a:xfrm>
          <a:prstGeom prst="roundRect">
            <a:avLst>
              <a:gd name="adj" fmla="val 5470"/>
            </a:avLst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1BE2590-F537-4252-BB78-D9AC765AE283}"/>
              </a:ext>
            </a:extLst>
          </p:cNvPr>
          <p:cNvSpPr/>
          <p:nvPr/>
        </p:nvSpPr>
        <p:spPr>
          <a:xfrm>
            <a:off x="2124594" y="3961111"/>
            <a:ext cx="2530469" cy="108213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Severe Mental Illness (community)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110C122-87F3-489D-AF1A-7B79C6BBBF92}"/>
              </a:ext>
            </a:extLst>
          </p:cNvPr>
          <p:cNvSpPr/>
          <p:nvPr/>
        </p:nvSpPr>
        <p:spPr>
          <a:xfrm>
            <a:off x="2124595" y="5187198"/>
            <a:ext cx="2530469" cy="113152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staff who smoke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93055B-6922-46EC-9E75-1DFE26B3175F}"/>
              </a:ext>
            </a:extLst>
          </p:cNvPr>
          <p:cNvSpPr/>
          <p:nvPr/>
        </p:nvSpPr>
        <p:spPr>
          <a:xfrm rot="16200000">
            <a:off x="535940" y="4974709"/>
            <a:ext cx="2326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Expanding beyond hospital</a:t>
            </a:r>
            <a:endParaRPr lang="en-GB" dirty="0"/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DAB5EB94-19CB-4BAB-82F9-03E1B645CE2D}"/>
              </a:ext>
            </a:extLst>
          </p:cNvPr>
          <p:cNvSpPr/>
          <p:nvPr/>
        </p:nvSpPr>
        <p:spPr>
          <a:xfrm rot="19607954">
            <a:off x="5137796" y="4123569"/>
            <a:ext cx="163921" cy="358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BFC83799-D6F4-4457-B555-CBB95659A3B1}"/>
              </a:ext>
            </a:extLst>
          </p:cNvPr>
          <p:cNvSpPr/>
          <p:nvPr/>
        </p:nvSpPr>
        <p:spPr>
          <a:xfrm rot="19607954">
            <a:off x="5395323" y="4483116"/>
            <a:ext cx="163921" cy="358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Right 25">
            <a:extLst>
              <a:ext uri="{FF2B5EF4-FFF2-40B4-BE49-F238E27FC236}">
                <a16:creationId xmlns:a16="http://schemas.microsoft.com/office/drawing/2014/main" id="{BA100622-DDA7-4FC3-9D0E-068B5B9310F9}"/>
              </a:ext>
            </a:extLst>
          </p:cNvPr>
          <p:cNvSpPr/>
          <p:nvPr/>
        </p:nvSpPr>
        <p:spPr>
          <a:xfrm rot="19607954">
            <a:off x="5454633" y="5914775"/>
            <a:ext cx="163921" cy="358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Arrow: Curved Right 26">
            <a:extLst>
              <a:ext uri="{FF2B5EF4-FFF2-40B4-BE49-F238E27FC236}">
                <a16:creationId xmlns:a16="http://schemas.microsoft.com/office/drawing/2014/main" id="{089AB76D-4A42-4ED3-84FE-BB2353F8FCE5}"/>
              </a:ext>
            </a:extLst>
          </p:cNvPr>
          <p:cNvSpPr/>
          <p:nvPr/>
        </p:nvSpPr>
        <p:spPr>
          <a:xfrm rot="19607954">
            <a:off x="5170848" y="5455791"/>
            <a:ext cx="163921" cy="358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2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85" y="2227266"/>
            <a:ext cx="760345" cy="58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5" y="4644518"/>
            <a:ext cx="433489" cy="51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19975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37" y="5074496"/>
            <a:ext cx="495171" cy="37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886" y="2508872"/>
            <a:ext cx="628972" cy="43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80" y="4620355"/>
            <a:ext cx="654625" cy="49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33226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2534099"/>
            <a:ext cx="480053" cy="4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215" y="4916993"/>
            <a:ext cx="651060" cy="41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507" y="4705388"/>
            <a:ext cx="431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829" y="2424519"/>
            <a:ext cx="407107" cy="47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947" y="2548601"/>
            <a:ext cx="495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06" y="2046694"/>
            <a:ext cx="495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2600" y="1940407"/>
            <a:ext cx="8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Admitted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8755" y="4604652"/>
            <a:ext cx="2575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Screened for smoking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 &amp; dual NRT prescribed</a:t>
            </a:r>
          </a:p>
          <a:p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6404" y="1964529"/>
            <a:ext cx="301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Smoking recorded electronically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With automated opt-out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referral to in-house </a:t>
            </a:r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GB" sz="1200" b="1" dirty="0">
                <a:solidFill>
                  <a:srgbClr val="FF0000"/>
                </a:solidFill>
              </a:rPr>
              <a:t>TDA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1211" y="4638166"/>
            <a:ext cx="1958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Bedside TDA  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consultation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17305" y="6222116"/>
            <a:ext cx="2875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F497D"/>
                </a:solidFill>
              </a:rPr>
              <a:t>*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GB" sz="1400" dirty="0">
                <a:solidFill>
                  <a:prstClr val="black"/>
                </a:solidFill>
              </a:rPr>
              <a:t>TDA = tobacco dependency advisor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30260" y="1995566"/>
            <a:ext cx="286936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>
                <a:solidFill>
                  <a:srgbClr val="FF0000"/>
                </a:solidFill>
              </a:rPr>
              <a:t>App’t</a:t>
            </a:r>
            <a:r>
              <a:rPr lang="en-GB" sz="1200" b="1" dirty="0">
                <a:solidFill>
                  <a:srgbClr val="FF0000"/>
                </a:solidFill>
              </a:rPr>
              <a:t> with </a:t>
            </a:r>
            <a:r>
              <a:rPr lang="en-US" sz="1200" b="1" dirty="0">
                <a:solidFill>
                  <a:srgbClr val="FF0000"/>
                </a:solidFill>
              </a:rPr>
              <a:t>** </a:t>
            </a:r>
            <a:r>
              <a:rPr lang="en-GB" sz="1200" b="1" dirty="0">
                <a:solidFill>
                  <a:srgbClr val="FF0000"/>
                </a:solidFill>
              </a:rPr>
              <a:t>LG SSS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set-up prior to discharge NRT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on discharge meds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2816" y="6114393"/>
            <a:ext cx="5544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F497D"/>
                </a:solidFill>
              </a:rPr>
              <a:t>* *</a:t>
            </a:r>
            <a:r>
              <a:rPr lang="en-GB" sz="1400" dirty="0">
                <a:solidFill>
                  <a:prstClr val="black"/>
                </a:solidFill>
              </a:rPr>
              <a:t>Local government stop smoking service or community pharmacist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44933" y="4604652"/>
            <a:ext cx="1259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Discharge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 home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77874" y="2056392"/>
            <a:ext cx="307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 </a:t>
            </a:r>
            <a:r>
              <a:rPr lang="en-GB" sz="1200" b="1" dirty="0">
                <a:solidFill>
                  <a:srgbClr val="FF0000"/>
                </a:solidFill>
              </a:rPr>
              <a:t>On-going pharmacotherapy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&amp; 12 weeks of behavioural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support from </a:t>
            </a:r>
            <a:r>
              <a:rPr lang="en-US" sz="1200" b="1" dirty="0">
                <a:solidFill>
                  <a:srgbClr val="FF0000"/>
                </a:solidFill>
              </a:rPr>
              <a:t>** </a:t>
            </a:r>
            <a:r>
              <a:rPr lang="en-GB" sz="1200" b="1" dirty="0">
                <a:solidFill>
                  <a:srgbClr val="FF0000"/>
                </a:solidFill>
              </a:rPr>
              <a:t>LG SSS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15573" y="4603740"/>
            <a:ext cx="252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 4-week quit recorded 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&amp; reported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7357" y="14770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50087" y="41828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79481" y="14787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03488" y="42034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60777" y="15350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80303" y="42034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359137" y="15796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454447" y="42034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Right Arrow 1"/>
          <p:cNvSpPr/>
          <p:nvPr/>
        </p:nvSpPr>
        <p:spPr>
          <a:xfrm>
            <a:off x="239350" y="3273999"/>
            <a:ext cx="11559117" cy="363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1659" y="116632"/>
            <a:ext cx="10972800" cy="114300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tx2"/>
                </a:solidFill>
              </a:rPr>
              <a:t>Treatment pathway</a:t>
            </a:r>
          </a:p>
        </p:txBody>
      </p:sp>
      <p:sp>
        <p:nvSpPr>
          <p:cNvPr id="6" name="Down Arrow 5"/>
          <p:cNvSpPr/>
          <p:nvPr/>
        </p:nvSpPr>
        <p:spPr>
          <a:xfrm>
            <a:off x="882256" y="2952494"/>
            <a:ext cx="156624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own Arrow 39"/>
          <p:cNvSpPr/>
          <p:nvPr/>
        </p:nvSpPr>
        <p:spPr>
          <a:xfrm>
            <a:off x="3327941" y="2941755"/>
            <a:ext cx="156624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own Arrow 40"/>
          <p:cNvSpPr/>
          <p:nvPr/>
        </p:nvSpPr>
        <p:spPr>
          <a:xfrm>
            <a:off x="6209237" y="2948072"/>
            <a:ext cx="156624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own Arrow 41"/>
          <p:cNvSpPr/>
          <p:nvPr/>
        </p:nvSpPr>
        <p:spPr>
          <a:xfrm>
            <a:off x="9515572" y="2918636"/>
            <a:ext cx="156624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own Arrow 45"/>
          <p:cNvSpPr/>
          <p:nvPr/>
        </p:nvSpPr>
        <p:spPr>
          <a:xfrm rot="10800000">
            <a:off x="2090983" y="3646540"/>
            <a:ext cx="171752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own Arrow 46"/>
          <p:cNvSpPr/>
          <p:nvPr/>
        </p:nvSpPr>
        <p:spPr>
          <a:xfrm rot="10800000">
            <a:off x="8085880" y="3637071"/>
            <a:ext cx="171752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own Arrow 47"/>
          <p:cNvSpPr/>
          <p:nvPr/>
        </p:nvSpPr>
        <p:spPr>
          <a:xfrm rot="10800000">
            <a:off x="10583955" y="3637070"/>
            <a:ext cx="171752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Down Arrow 48"/>
          <p:cNvSpPr/>
          <p:nvPr/>
        </p:nvSpPr>
        <p:spPr>
          <a:xfrm rot="10800000">
            <a:off x="5044384" y="3646540"/>
            <a:ext cx="171752" cy="361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0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430" y="325313"/>
            <a:ext cx="10972800" cy="888025"/>
          </a:xfrm>
        </p:spPr>
        <p:txBody>
          <a:bodyPr/>
          <a:lstStyle/>
          <a:p>
            <a:r>
              <a:rPr lang="en-GB" b="1" dirty="0">
                <a:solidFill>
                  <a:schemeClr val="bg2"/>
                </a:solidFill>
              </a:rPr>
              <a:t>NHS LTP Delivery Model – Mental Health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https://future.nhs.uk/NHSpp/view?objectId=121515749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t="33948" r="33873" b="28155"/>
          <a:stretch/>
        </p:blipFill>
        <p:spPr bwMode="auto">
          <a:xfrm>
            <a:off x="474785" y="1380391"/>
            <a:ext cx="8682057" cy="439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10800000">
            <a:off x="9231923" y="4944797"/>
            <a:ext cx="1512277" cy="2391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7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1073529" cy="2244128"/>
          </a:xfrm>
        </p:spPr>
        <p:txBody>
          <a:bodyPr/>
          <a:lstStyle/>
          <a:p>
            <a:r>
              <a:rPr lang="en-GB" sz="2400" dirty="0"/>
              <a:t>Local procurement &amp; supply ( e-voucher, vape shops, local government stop smoking services)</a:t>
            </a:r>
          </a:p>
          <a:p>
            <a:endParaRPr lang="en-GB" sz="2400" dirty="0"/>
          </a:p>
          <a:p>
            <a:r>
              <a:rPr lang="en-GB" sz="2400" dirty="0"/>
              <a:t>Local practice and pathways  -  NHS/ local government services/ community pharmacies</a:t>
            </a:r>
          </a:p>
          <a:p>
            <a:endParaRPr lang="en-GB" sz="2400" dirty="0"/>
          </a:p>
          <a:p>
            <a:r>
              <a:rPr lang="en-GB" sz="2400" dirty="0"/>
              <a:t>Hospital ‘</a:t>
            </a:r>
            <a:r>
              <a:rPr lang="en-GB" sz="2400" dirty="0" err="1"/>
              <a:t>smokefree</a:t>
            </a:r>
            <a:r>
              <a:rPr lang="en-GB" sz="2400" dirty="0"/>
              <a:t> grounds’ policies</a:t>
            </a:r>
          </a:p>
          <a:p>
            <a:endParaRPr lang="en-GB" sz="2400" dirty="0"/>
          </a:p>
          <a:p>
            <a:r>
              <a:rPr lang="en-GB" sz="2400" dirty="0"/>
              <a:t>Risk from chargers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/>
                </a:solidFill>
              </a:rPr>
              <a:t>Common themes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80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92B3612C-7F85-4FC2-B888-797BEF616F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A6D3B1-71F7-4E5A-A41F-2E92E4042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845D69-2D72-4E07-A344-18032077C8F8}">
  <ds:schemaRefs>
    <ds:schemaRef ds:uri="http://schemas.microsoft.com/office/2006/documentManagement/types"/>
    <ds:schemaRef ds:uri="http://purl.org/dc/dcmitype/"/>
    <ds:schemaRef ds:uri="309f6954-b372-4081-bd77-3a7d607eb5dd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4fe2733-5504-4dba-bfd4-ff756d29de81"/>
    <ds:schemaRef ds:uri="http://schemas.microsoft.com/sharepoint/v3"/>
    <ds:schemaRef ds:uri="http://www.w3.org/XML/1998/namespace"/>
    <ds:schemaRef ds:uri="http://purl.org/dc/terms/"/>
    <ds:schemaRef ds:uri="3a4543a0-6766-456e-a2ee-4414459d9a0a"/>
    <ds:schemaRef ds:uri="af7b454b-5578-4b92-ad2d-05626e0910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708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E-cigarettes – NICE guideline (NG209) and the NHS LTP</vt:lpstr>
      <vt:lpstr>NICE (NG209)</vt:lpstr>
      <vt:lpstr>NICE (NG209)</vt:lpstr>
      <vt:lpstr>NICE (NG209)</vt:lpstr>
      <vt:lpstr>PowerPoint Presentation</vt:lpstr>
      <vt:lpstr>NHS LTP Tobacco dependence treatment programme (by 2023-24)   </vt:lpstr>
      <vt:lpstr>Treatment pathway</vt:lpstr>
      <vt:lpstr>NHS LTP Delivery Model – Mental Health</vt:lpstr>
      <vt:lpstr>Common themes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TANG</dc:creator>
  <cp:lastModifiedBy>Amy Murgatroyd</cp:lastModifiedBy>
  <cp:revision>96</cp:revision>
  <dcterms:created xsi:type="dcterms:W3CDTF">2020-10-06T14:08:15Z</dcterms:created>
  <dcterms:modified xsi:type="dcterms:W3CDTF">2022-08-30T14:21:55Z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_ShortcutWebId">
    <vt:lpwstr/>
  </property>
  <property fmtid="{D5CDD505-2E9C-101B-9397-08002B2CF9AE}" pid="4" name="_ShortcutUniqueId">
    <vt:lpwstr/>
  </property>
  <property fmtid="{D5CDD505-2E9C-101B-9397-08002B2CF9AE}" pid="5" name="_ShortcutSiteId">
    <vt:lpwstr/>
  </property>
  <property fmtid="{D5CDD505-2E9C-101B-9397-08002B2CF9AE}" pid="6" name="_ShortcutUrl">
    <vt:lpwstr/>
  </property>
  <property fmtid="{D5CDD505-2E9C-101B-9397-08002B2CF9AE}" pid="7" name="_ExtendedDescription">
    <vt:lpwstr/>
  </property>
  <property fmtid="{D5CDD505-2E9C-101B-9397-08002B2CF9AE}" pid="8" name="MediaServiceImageTags">
    <vt:lpwstr/>
  </property>
</Properties>
</file>