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63" r:id="rId2"/>
    <p:sldId id="269" r:id="rId3"/>
    <p:sldId id="2147473108" r:id="rId4"/>
    <p:sldId id="2147473112" r:id="rId5"/>
    <p:sldId id="2147473113" r:id="rId6"/>
    <p:sldId id="558" r:id="rId7"/>
    <p:sldId id="2147473109" r:id="rId8"/>
    <p:sldId id="561" r:id="rId9"/>
    <p:sldId id="563" r:id="rId10"/>
    <p:sldId id="2147473114" r:id="rId11"/>
    <p:sldId id="268" r:id="rId12"/>
    <p:sldId id="569" r:id="rId13"/>
    <p:sldId id="2147473102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1B91D0"/>
    <a:srgbClr val="4FB0FF"/>
    <a:srgbClr val="AA2029"/>
    <a:srgbClr val="012D5B"/>
    <a:srgbClr val="687BB7"/>
    <a:srgbClr val="E5E5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CD8FA2-804E-4D6C-ACA7-565E66F870FF}" v="43" dt="2026-09-09T12:08:45.3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98"/>
    <p:restoredTop sz="96327"/>
  </p:normalViewPr>
  <p:slideViewPr>
    <p:cSldViewPr snapToGrid="0" snapToObjects="1" showGuides="1">
      <p:cViewPr varScale="1">
        <p:scale>
          <a:sx n="103" d="100"/>
          <a:sy n="103" d="100"/>
        </p:scale>
        <p:origin x="204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 Branston" userId="b78d68c7-55c0-41eb-8198-73553650df69" providerId="ADAL" clId="{4CF9D6F5-28DD-4158-BFFE-881EA009955C}"/>
    <pc:docChg chg="undo redo custSel addSld delSld modSld sldOrd modNotesMaster">
      <pc:chgData name="Rob Branston" userId="b78d68c7-55c0-41eb-8198-73553650df69" providerId="ADAL" clId="{4CF9D6F5-28DD-4158-BFFE-881EA009955C}" dt="2026-09-09T12:40:42.704" v="8287" actId="207"/>
      <pc:docMkLst>
        <pc:docMk/>
      </pc:docMkLst>
      <pc:sldChg chg="modSp mod modTransition">
        <pc:chgData name="Rob Branston" userId="b78d68c7-55c0-41eb-8198-73553650df69" providerId="ADAL" clId="{4CF9D6F5-28DD-4158-BFFE-881EA009955C}" dt="2026-09-08T10:59:23.115" v="4904" actId="20577"/>
        <pc:sldMkLst>
          <pc:docMk/>
          <pc:sldMk cId="1533688583" sldId="263"/>
        </pc:sldMkLst>
        <pc:spChg chg="mod">
          <ac:chgData name="Rob Branston" userId="b78d68c7-55c0-41eb-8198-73553650df69" providerId="ADAL" clId="{4CF9D6F5-28DD-4158-BFFE-881EA009955C}" dt="2026-09-08T10:59:23.115" v="4904" actId="20577"/>
          <ac:spMkLst>
            <pc:docMk/>
            <pc:sldMk cId="1533688583" sldId="263"/>
            <ac:spMk id="2" creationId="{1B298B5A-12C5-F78B-39D6-80547E10702F}"/>
          </ac:spMkLst>
        </pc:spChg>
      </pc:sldChg>
      <pc:sldChg chg="modSp mod ord modNotes">
        <pc:chgData name="Rob Branston" userId="b78d68c7-55c0-41eb-8198-73553650df69" providerId="ADAL" clId="{4CF9D6F5-28DD-4158-BFFE-881EA009955C}" dt="2026-09-09T12:40:42.704" v="8287" actId="207"/>
        <pc:sldMkLst>
          <pc:docMk/>
          <pc:sldMk cId="522267664" sldId="268"/>
        </pc:sldMkLst>
        <pc:spChg chg="mod">
          <ac:chgData name="Rob Branston" userId="b78d68c7-55c0-41eb-8198-73553650df69" providerId="ADAL" clId="{4CF9D6F5-28DD-4158-BFFE-881EA009955C}" dt="2026-09-08T15:06:38.987" v="7479" actId="6549"/>
          <ac:spMkLst>
            <pc:docMk/>
            <pc:sldMk cId="522267664" sldId="268"/>
            <ac:spMk id="2" creationId="{00000000-0000-0000-0000-000000000000}"/>
          </ac:spMkLst>
        </pc:spChg>
        <pc:spChg chg="mod">
          <ac:chgData name="Rob Branston" userId="b78d68c7-55c0-41eb-8198-73553650df69" providerId="ADAL" clId="{4CF9D6F5-28DD-4158-BFFE-881EA009955C}" dt="2026-09-09T12:40:42.704" v="8287" actId="207"/>
          <ac:spMkLst>
            <pc:docMk/>
            <pc:sldMk cId="522267664" sldId="268"/>
            <ac:spMk id="3" creationId="{00000000-0000-0000-0000-000000000000}"/>
          </ac:spMkLst>
        </pc:spChg>
      </pc:sldChg>
      <pc:sldChg chg="del">
        <pc:chgData name="Rob Branston" userId="b78d68c7-55c0-41eb-8198-73553650df69" providerId="ADAL" clId="{4CF9D6F5-28DD-4158-BFFE-881EA009955C}" dt="2026-09-08T10:48:43.198" v="4751" actId="47"/>
        <pc:sldMkLst>
          <pc:docMk/>
          <pc:sldMk cId="3318882260" sldId="270"/>
        </pc:sldMkLst>
      </pc:sldChg>
      <pc:sldChg chg="addSp delSp modSp del mod modTransition">
        <pc:chgData name="Rob Branston" userId="b78d68c7-55c0-41eb-8198-73553650df69" providerId="ADAL" clId="{4CF9D6F5-28DD-4158-BFFE-881EA009955C}" dt="2026-09-08T10:47:40.186" v="4741" actId="47"/>
        <pc:sldMkLst>
          <pc:docMk/>
          <pc:sldMk cId="3861605046" sldId="271"/>
        </pc:sldMkLst>
      </pc:sldChg>
      <pc:sldChg chg="del">
        <pc:chgData name="Rob Branston" userId="b78d68c7-55c0-41eb-8198-73553650df69" providerId="ADAL" clId="{4CF9D6F5-28DD-4158-BFFE-881EA009955C}" dt="2026-09-08T15:03:48.748" v="7385" actId="47"/>
        <pc:sldMkLst>
          <pc:docMk/>
          <pc:sldMk cId="1136909561" sldId="273"/>
        </pc:sldMkLst>
      </pc:sldChg>
      <pc:sldChg chg="add del">
        <pc:chgData name="Rob Branston" userId="b78d68c7-55c0-41eb-8198-73553650df69" providerId="ADAL" clId="{4CF9D6F5-28DD-4158-BFFE-881EA009955C}" dt="2026-09-08T14:49:40.595" v="7027" actId="47"/>
        <pc:sldMkLst>
          <pc:docMk/>
          <pc:sldMk cId="687058513" sldId="289"/>
        </pc:sldMkLst>
      </pc:sldChg>
      <pc:sldChg chg="del">
        <pc:chgData name="Rob Branston" userId="b78d68c7-55c0-41eb-8198-73553650df69" providerId="ADAL" clId="{4CF9D6F5-28DD-4158-BFFE-881EA009955C}" dt="2026-09-08T15:03:48.748" v="7385" actId="47"/>
        <pc:sldMkLst>
          <pc:docMk/>
          <pc:sldMk cId="2147316110" sldId="546"/>
        </pc:sldMkLst>
      </pc:sldChg>
      <pc:sldChg chg="del">
        <pc:chgData name="Rob Branston" userId="b78d68c7-55c0-41eb-8198-73553650df69" providerId="ADAL" clId="{4CF9D6F5-28DD-4158-BFFE-881EA009955C}" dt="2026-09-08T15:03:48.748" v="7385" actId="47"/>
        <pc:sldMkLst>
          <pc:docMk/>
          <pc:sldMk cId="337854274" sldId="547"/>
        </pc:sldMkLst>
      </pc:sldChg>
      <pc:sldChg chg="del">
        <pc:chgData name="Rob Branston" userId="b78d68c7-55c0-41eb-8198-73553650df69" providerId="ADAL" clId="{4CF9D6F5-28DD-4158-BFFE-881EA009955C}" dt="2026-09-08T10:48:47.777" v="4752" actId="47"/>
        <pc:sldMkLst>
          <pc:docMk/>
          <pc:sldMk cId="360163134" sldId="548"/>
        </pc:sldMkLst>
      </pc:sldChg>
      <pc:sldChg chg="del">
        <pc:chgData name="Rob Branston" userId="b78d68c7-55c0-41eb-8198-73553650df69" providerId="ADAL" clId="{4CF9D6F5-28DD-4158-BFFE-881EA009955C}" dt="2026-09-08T14:30:37.145" v="6755" actId="47"/>
        <pc:sldMkLst>
          <pc:docMk/>
          <pc:sldMk cId="2718686660" sldId="550"/>
        </pc:sldMkLst>
      </pc:sldChg>
      <pc:sldChg chg="del ord">
        <pc:chgData name="Rob Branston" userId="b78d68c7-55c0-41eb-8198-73553650df69" providerId="ADAL" clId="{4CF9D6F5-28DD-4158-BFFE-881EA009955C}" dt="2026-09-08T10:57:12.113" v="4822" actId="47"/>
        <pc:sldMkLst>
          <pc:docMk/>
          <pc:sldMk cId="3544506279" sldId="555"/>
        </pc:sldMkLst>
      </pc:sldChg>
      <pc:sldChg chg="addSp delSp modSp del mod ord modTransition modAnim">
        <pc:chgData name="Rob Branston" userId="b78d68c7-55c0-41eb-8198-73553650df69" providerId="ADAL" clId="{4CF9D6F5-28DD-4158-BFFE-881EA009955C}" dt="2026-09-09T09:35:48.797" v="7846" actId="47"/>
        <pc:sldMkLst>
          <pc:docMk/>
          <pc:sldMk cId="2321949292" sldId="557"/>
        </pc:sldMkLst>
        <pc:spChg chg="mod">
          <ac:chgData name="Rob Branston" userId="b78d68c7-55c0-41eb-8198-73553650df69" providerId="ADAL" clId="{4CF9D6F5-28DD-4158-BFFE-881EA009955C}" dt="2026-09-09T09:16:06.114" v="7681" actId="13926"/>
          <ac:spMkLst>
            <pc:docMk/>
            <pc:sldMk cId="2321949292" sldId="557"/>
            <ac:spMk id="3" creationId="{9EF582B0-C438-8B1E-EC00-1DAD6977FAE7}"/>
          </ac:spMkLst>
        </pc:spChg>
        <pc:spChg chg="del">
          <ac:chgData name="Rob Branston" userId="b78d68c7-55c0-41eb-8198-73553650df69" providerId="ADAL" clId="{4CF9D6F5-28DD-4158-BFFE-881EA009955C}" dt="2026-09-08T10:56:37.080" v="4816" actId="478"/>
          <ac:spMkLst>
            <pc:docMk/>
            <pc:sldMk cId="2321949292" sldId="557"/>
            <ac:spMk id="4" creationId="{FDD5A4C6-0B9E-2E19-3CF4-67CF29070691}"/>
          </ac:spMkLst>
        </pc:spChg>
        <pc:picChg chg="add del mod">
          <ac:chgData name="Rob Branston" userId="b78d68c7-55c0-41eb-8198-73553650df69" providerId="ADAL" clId="{4CF9D6F5-28DD-4158-BFFE-881EA009955C}" dt="2026-09-09T09:30:37.409" v="7770" actId="478"/>
          <ac:picMkLst>
            <pc:docMk/>
            <pc:sldMk cId="2321949292" sldId="557"/>
            <ac:picMk id="4" creationId="{A0FFAD33-8987-C017-3100-B426C7B7A832}"/>
          </ac:picMkLst>
        </pc:picChg>
        <pc:picChg chg="del">
          <ac:chgData name="Rob Branston" userId="b78d68c7-55c0-41eb-8198-73553650df69" providerId="ADAL" clId="{4CF9D6F5-28DD-4158-BFFE-881EA009955C}" dt="2026-09-08T10:56:39.162" v="4817" actId="478"/>
          <ac:picMkLst>
            <pc:docMk/>
            <pc:sldMk cId="2321949292" sldId="557"/>
            <ac:picMk id="5" creationId="{62D92E8C-28A7-714D-BDDC-2561E28C1D6B}"/>
          </ac:picMkLst>
        </pc:picChg>
        <pc:picChg chg="add mod ord">
          <ac:chgData name="Rob Branston" userId="b78d68c7-55c0-41eb-8198-73553650df69" providerId="ADAL" clId="{4CF9D6F5-28DD-4158-BFFE-881EA009955C}" dt="2026-09-09T09:31:16.014" v="7777" actId="1076"/>
          <ac:picMkLst>
            <pc:docMk/>
            <pc:sldMk cId="2321949292" sldId="557"/>
            <ac:picMk id="6" creationId="{121822AC-1057-85D9-2B84-6B01593E07F4}"/>
          </ac:picMkLst>
        </pc:picChg>
        <pc:picChg chg="del">
          <ac:chgData name="Rob Branston" userId="b78d68c7-55c0-41eb-8198-73553650df69" providerId="ADAL" clId="{4CF9D6F5-28DD-4158-BFFE-881EA009955C}" dt="2026-09-08T10:56:39.785" v="4818" actId="478"/>
          <ac:picMkLst>
            <pc:docMk/>
            <pc:sldMk cId="2321949292" sldId="557"/>
            <ac:picMk id="6" creationId="{51738D51-16BA-17ED-853C-643AA93B2AF6}"/>
          </ac:picMkLst>
        </pc:picChg>
        <pc:picChg chg="del">
          <ac:chgData name="Rob Branston" userId="b78d68c7-55c0-41eb-8198-73553650df69" providerId="ADAL" clId="{4CF9D6F5-28DD-4158-BFFE-881EA009955C}" dt="2026-09-08T10:56:40.364" v="4819" actId="478"/>
          <ac:picMkLst>
            <pc:docMk/>
            <pc:sldMk cId="2321949292" sldId="557"/>
            <ac:picMk id="7" creationId="{0AC3FF40-D65B-9382-CEA0-ABF27C48239C}"/>
          </ac:picMkLst>
        </pc:picChg>
        <pc:picChg chg="add mod ord">
          <ac:chgData name="Rob Branston" userId="b78d68c7-55c0-41eb-8198-73553650df69" providerId="ADAL" clId="{4CF9D6F5-28DD-4158-BFFE-881EA009955C}" dt="2026-09-09T09:31:29.175" v="7781" actId="1076"/>
          <ac:picMkLst>
            <pc:docMk/>
            <pc:sldMk cId="2321949292" sldId="557"/>
            <ac:picMk id="8" creationId="{B7F5C739-8E55-78CC-D00E-3024E2929F19}"/>
          </ac:picMkLst>
        </pc:picChg>
        <pc:picChg chg="add mod ord">
          <ac:chgData name="Rob Branston" userId="b78d68c7-55c0-41eb-8198-73553650df69" providerId="ADAL" clId="{4CF9D6F5-28DD-4158-BFFE-881EA009955C}" dt="2026-09-09T09:31:38.503" v="7783" actId="166"/>
          <ac:picMkLst>
            <pc:docMk/>
            <pc:sldMk cId="2321949292" sldId="557"/>
            <ac:picMk id="11" creationId="{E2A48793-8760-6D06-131D-F0A2BD2702C1}"/>
          </ac:picMkLst>
        </pc:picChg>
        <pc:picChg chg="add mod ord">
          <ac:chgData name="Rob Branston" userId="b78d68c7-55c0-41eb-8198-73553650df69" providerId="ADAL" clId="{4CF9D6F5-28DD-4158-BFFE-881EA009955C}" dt="2026-09-09T09:31:45.793" v="7785" actId="166"/>
          <ac:picMkLst>
            <pc:docMk/>
            <pc:sldMk cId="2321949292" sldId="557"/>
            <ac:picMk id="13" creationId="{6E5EDC14-0F29-FDA5-C0D8-343D642380D5}"/>
          </ac:picMkLst>
        </pc:picChg>
        <pc:picChg chg="add mod">
          <ac:chgData name="Rob Branston" userId="b78d68c7-55c0-41eb-8198-73553650df69" providerId="ADAL" clId="{4CF9D6F5-28DD-4158-BFFE-881EA009955C}" dt="2026-09-09T09:30:39.056" v="7771" actId="1076"/>
          <ac:picMkLst>
            <pc:docMk/>
            <pc:sldMk cId="2321949292" sldId="557"/>
            <ac:picMk id="15" creationId="{AF718805-191C-141B-BF15-7B65F91C433E}"/>
          </ac:picMkLst>
        </pc:picChg>
      </pc:sldChg>
      <pc:sldChg chg="modSp mod ord">
        <pc:chgData name="Rob Branston" userId="b78d68c7-55c0-41eb-8198-73553650df69" providerId="ADAL" clId="{4CF9D6F5-28DD-4158-BFFE-881EA009955C}" dt="2026-09-09T12:07:57.276" v="8148" actId="27636"/>
        <pc:sldMkLst>
          <pc:docMk/>
          <pc:sldMk cId="746880232" sldId="558"/>
        </pc:sldMkLst>
        <pc:spChg chg="mod">
          <ac:chgData name="Rob Branston" userId="b78d68c7-55c0-41eb-8198-73553650df69" providerId="ADAL" clId="{4CF9D6F5-28DD-4158-BFFE-881EA009955C}" dt="2026-09-09T12:07:57.276" v="8148" actId="27636"/>
          <ac:spMkLst>
            <pc:docMk/>
            <pc:sldMk cId="746880232" sldId="558"/>
            <ac:spMk id="3" creationId="{084AC636-33A2-65A7-371C-1CC5036A04F6}"/>
          </ac:spMkLst>
        </pc:spChg>
      </pc:sldChg>
      <pc:sldChg chg="modSp mod">
        <pc:chgData name="Rob Branston" userId="b78d68c7-55c0-41eb-8198-73553650df69" providerId="ADAL" clId="{4CF9D6F5-28DD-4158-BFFE-881EA009955C}" dt="2026-09-09T09:44:52.089" v="7951" actId="113"/>
        <pc:sldMkLst>
          <pc:docMk/>
          <pc:sldMk cId="1479107047" sldId="561"/>
        </pc:sldMkLst>
        <pc:spChg chg="mod">
          <ac:chgData name="Rob Branston" userId="b78d68c7-55c0-41eb-8198-73553650df69" providerId="ADAL" clId="{4CF9D6F5-28DD-4158-BFFE-881EA009955C}" dt="2026-09-09T09:44:52.089" v="7951" actId="113"/>
          <ac:spMkLst>
            <pc:docMk/>
            <pc:sldMk cId="1479107047" sldId="561"/>
            <ac:spMk id="3" creationId="{AC6BA2D8-A486-033F-CAC1-A6578BAF7D65}"/>
          </ac:spMkLst>
        </pc:spChg>
      </pc:sldChg>
      <pc:sldChg chg="del">
        <pc:chgData name="Rob Branston" userId="b78d68c7-55c0-41eb-8198-73553650df69" providerId="ADAL" clId="{4CF9D6F5-28DD-4158-BFFE-881EA009955C}" dt="2026-09-08T14:30:44.720" v="6756" actId="47"/>
        <pc:sldMkLst>
          <pc:docMk/>
          <pc:sldMk cId="1254307814" sldId="564"/>
        </pc:sldMkLst>
      </pc:sldChg>
      <pc:sldChg chg="modSp mod ord">
        <pc:chgData name="Rob Branston" userId="b78d68c7-55c0-41eb-8198-73553650df69" providerId="ADAL" clId="{4CF9D6F5-28DD-4158-BFFE-881EA009955C}" dt="2026-09-08T15:07:46.026" v="7559"/>
        <pc:sldMkLst>
          <pc:docMk/>
          <pc:sldMk cId="4216233754" sldId="569"/>
        </pc:sldMkLst>
        <pc:spChg chg="mod">
          <ac:chgData name="Rob Branston" userId="b78d68c7-55c0-41eb-8198-73553650df69" providerId="ADAL" clId="{4CF9D6F5-28DD-4158-BFFE-881EA009955C}" dt="2026-09-08T15:04:29.942" v="7408" actId="113"/>
          <ac:spMkLst>
            <pc:docMk/>
            <pc:sldMk cId="4216233754" sldId="569"/>
            <ac:spMk id="3" creationId="{85648E60-77FB-5030-A942-48655D027543}"/>
          </ac:spMkLst>
        </pc:spChg>
        <pc:spChg chg="mod">
          <ac:chgData name="Rob Branston" userId="b78d68c7-55c0-41eb-8198-73553650df69" providerId="ADAL" clId="{4CF9D6F5-28DD-4158-BFFE-881EA009955C}" dt="2026-09-08T15:06:14.070" v="7452" actId="6549"/>
          <ac:spMkLst>
            <pc:docMk/>
            <pc:sldMk cId="4216233754" sldId="569"/>
            <ac:spMk id="5" creationId="{72002C51-C411-4EAF-78F4-E39E7BFACBBF}"/>
          </ac:spMkLst>
        </pc:spChg>
      </pc:sldChg>
      <pc:sldChg chg="del">
        <pc:chgData name="Rob Branston" userId="b78d68c7-55c0-41eb-8198-73553650df69" providerId="ADAL" clId="{4CF9D6F5-28DD-4158-BFFE-881EA009955C}" dt="2026-09-08T14:30:54.414" v="6759" actId="47"/>
        <pc:sldMkLst>
          <pc:docMk/>
          <pc:sldMk cId="1876184663" sldId="570"/>
        </pc:sldMkLst>
      </pc:sldChg>
      <pc:sldChg chg="del">
        <pc:chgData name="Rob Branston" userId="b78d68c7-55c0-41eb-8198-73553650df69" providerId="ADAL" clId="{4CF9D6F5-28DD-4158-BFFE-881EA009955C}" dt="2026-09-08T10:47:54.385" v="4742" actId="47"/>
        <pc:sldMkLst>
          <pc:docMk/>
          <pc:sldMk cId="2354715852" sldId="2147473055"/>
        </pc:sldMkLst>
      </pc:sldChg>
      <pc:sldChg chg="del">
        <pc:chgData name="Rob Branston" userId="b78d68c7-55c0-41eb-8198-73553650df69" providerId="ADAL" clId="{4CF9D6F5-28DD-4158-BFFE-881EA009955C}" dt="2026-09-08T10:48:30.319" v="4749" actId="47"/>
        <pc:sldMkLst>
          <pc:docMk/>
          <pc:sldMk cId="3598254647" sldId="2147473068"/>
        </pc:sldMkLst>
      </pc:sldChg>
      <pc:sldChg chg="del">
        <pc:chgData name="Rob Branston" userId="b78d68c7-55c0-41eb-8198-73553650df69" providerId="ADAL" clId="{4CF9D6F5-28DD-4158-BFFE-881EA009955C}" dt="2026-09-08T10:48:16.016" v="4748" actId="47"/>
        <pc:sldMkLst>
          <pc:docMk/>
          <pc:sldMk cId="970798505" sldId="2147473069"/>
        </pc:sldMkLst>
      </pc:sldChg>
      <pc:sldChg chg="del">
        <pc:chgData name="Rob Branston" userId="b78d68c7-55c0-41eb-8198-73553650df69" providerId="ADAL" clId="{4CF9D6F5-28DD-4158-BFFE-881EA009955C}" dt="2026-09-08T10:48:13.177" v="4747" actId="47"/>
        <pc:sldMkLst>
          <pc:docMk/>
          <pc:sldMk cId="1483905386" sldId="2147473073"/>
        </pc:sldMkLst>
      </pc:sldChg>
      <pc:sldChg chg="del">
        <pc:chgData name="Rob Branston" userId="b78d68c7-55c0-41eb-8198-73553650df69" providerId="ADAL" clId="{4CF9D6F5-28DD-4158-BFFE-881EA009955C}" dt="2026-09-08T10:48:09.404" v="4745" actId="47"/>
        <pc:sldMkLst>
          <pc:docMk/>
          <pc:sldMk cId="3599551867" sldId="2147473074"/>
        </pc:sldMkLst>
      </pc:sldChg>
      <pc:sldChg chg="del">
        <pc:chgData name="Rob Branston" userId="b78d68c7-55c0-41eb-8198-73553650df69" providerId="ADAL" clId="{4CF9D6F5-28DD-4158-BFFE-881EA009955C}" dt="2026-09-08T14:30:46.993" v="6757" actId="47"/>
        <pc:sldMkLst>
          <pc:docMk/>
          <pc:sldMk cId="3633950206" sldId="2147473080"/>
        </pc:sldMkLst>
      </pc:sldChg>
      <pc:sldChg chg="del">
        <pc:chgData name="Rob Branston" userId="b78d68c7-55c0-41eb-8198-73553650df69" providerId="ADAL" clId="{4CF9D6F5-28DD-4158-BFFE-881EA009955C}" dt="2026-09-08T14:29:55.960" v="6754" actId="47"/>
        <pc:sldMkLst>
          <pc:docMk/>
          <pc:sldMk cId="3209327679" sldId="2147473090"/>
        </pc:sldMkLst>
      </pc:sldChg>
      <pc:sldChg chg="del">
        <pc:chgData name="Rob Branston" userId="b78d68c7-55c0-41eb-8198-73553650df69" providerId="ADAL" clId="{4CF9D6F5-28DD-4158-BFFE-881EA009955C}" dt="2026-09-08T10:48:05.499" v="4744" actId="47"/>
        <pc:sldMkLst>
          <pc:docMk/>
          <pc:sldMk cId="1575246488" sldId="2147473093"/>
        </pc:sldMkLst>
      </pc:sldChg>
      <pc:sldChg chg="del">
        <pc:chgData name="Rob Branston" userId="b78d68c7-55c0-41eb-8198-73553650df69" providerId="ADAL" clId="{4CF9D6F5-28DD-4158-BFFE-881EA009955C}" dt="2026-09-08T10:48:11.288" v="4746" actId="47"/>
        <pc:sldMkLst>
          <pc:docMk/>
          <pc:sldMk cId="72858446" sldId="2147473094"/>
        </pc:sldMkLst>
      </pc:sldChg>
      <pc:sldChg chg="del">
        <pc:chgData name="Rob Branston" userId="b78d68c7-55c0-41eb-8198-73553650df69" providerId="ADAL" clId="{4CF9D6F5-28DD-4158-BFFE-881EA009955C}" dt="2026-09-08T10:48:31.939" v="4750" actId="47"/>
        <pc:sldMkLst>
          <pc:docMk/>
          <pc:sldMk cId="336641200" sldId="2147473095"/>
        </pc:sldMkLst>
      </pc:sldChg>
      <pc:sldChg chg="del">
        <pc:chgData name="Rob Branston" userId="b78d68c7-55c0-41eb-8198-73553650df69" providerId="ADAL" clId="{4CF9D6F5-28DD-4158-BFFE-881EA009955C}" dt="2026-09-08T15:02:48.213" v="7382" actId="47"/>
        <pc:sldMkLst>
          <pc:docMk/>
          <pc:sldMk cId="1906321081" sldId="2147473100"/>
        </pc:sldMkLst>
      </pc:sldChg>
      <pc:sldChg chg="del">
        <pc:chgData name="Rob Branston" userId="b78d68c7-55c0-41eb-8198-73553650df69" providerId="ADAL" clId="{4CF9D6F5-28DD-4158-BFFE-881EA009955C}" dt="2026-09-08T15:03:48.748" v="7385" actId="47"/>
        <pc:sldMkLst>
          <pc:docMk/>
          <pc:sldMk cId="3886709901" sldId="2147473101"/>
        </pc:sldMkLst>
      </pc:sldChg>
      <pc:sldChg chg="modTransition">
        <pc:chgData name="Rob Branston" userId="b78d68c7-55c0-41eb-8198-73553650df69" providerId="ADAL" clId="{4CF9D6F5-28DD-4158-BFFE-881EA009955C}" dt="2026-09-09T09:46:25.407" v="7957"/>
        <pc:sldMkLst>
          <pc:docMk/>
          <pc:sldMk cId="3872872180" sldId="2147473102"/>
        </pc:sldMkLst>
      </pc:sldChg>
      <pc:sldChg chg="del">
        <pc:chgData name="Rob Branston" userId="b78d68c7-55c0-41eb-8198-73553650df69" providerId="ADAL" clId="{4CF9D6F5-28DD-4158-BFFE-881EA009955C}" dt="2026-09-08T10:48:00.919" v="4743" actId="47"/>
        <pc:sldMkLst>
          <pc:docMk/>
          <pc:sldMk cId="2636939695" sldId="2147473103"/>
        </pc:sldMkLst>
      </pc:sldChg>
      <pc:sldChg chg="del">
        <pc:chgData name="Rob Branston" userId="b78d68c7-55c0-41eb-8198-73553650df69" providerId="ADAL" clId="{4CF9D6F5-28DD-4158-BFFE-881EA009955C}" dt="2026-09-08T14:30:58.285" v="6760" actId="47"/>
        <pc:sldMkLst>
          <pc:docMk/>
          <pc:sldMk cId="2079006005" sldId="2147473104"/>
        </pc:sldMkLst>
      </pc:sldChg>
      <pc:sldChg chg="del">
        <pc:chgData name="Rob Branston" userId="b78d68c7-55c0-41eb-8198-73553650df69" providerId="ADAL" clId="{4CF9D6F5-28DD-4158-BFFE-881EA009955C}" dt="2026-09-08T14:30:51.419" v="6758" actId="47"/>
        <pc:sldMkLst>
          <pc:docMk/>
          <pc:sldMk cId="1624183972" sldId="2147473105"/>
        </pc:sldMkLst>
      </pc:sldChg>
      <pc:sldChg chg="new add del">
        <pc:chgData name="Rob Branston" userId="b78d68c7-55c0-41eb-8198-73553650df69" providerId="ADAL" clId="{4CF9D6F5-28DD-4158-BFFE-881EA009955C}" dt="2026-09-08T13:53:47.149" v="5924" actId="47"/>
        <pc:sldMkLst>
          <pc:docMk/>
          <pc:sldMk cId="2051215808" sldId="2147473106"/>
        </pc:sldMkLst>
      </pc:sldChg>
      <pc:sldChg chg="modSp new del mod">
        <pc:chgData name="Rob Branston" userId="b78d68c7-55c0-41eb-8198-73553650df69" providerId="ADAL" clId="{4CF9D6F5-28DD-4158-BFFE-881EA009955C}" dt="2026-09-08T13:41:28.061" v="4949" actId="47"/>
        <pc:sldMkLst>
          <pc:docMk/>
          <pc:sldMk cId="1906805922" sldId="2147473107"/>
        </pc:sldMkLst>
        <pc:spChg chg="mod">
          <ac:chgData name="Rob Branston" userId="b78d68c7-55c0-41eb-8198-73553650df69" providerId="ADAL" clId="{4CF9D6F5-28DD-4158-BFFE-881EA009955C}" dt="2026-09-08T10:59:39.440" v="4938" actId="20577"/>
          <ac:spMkLst>
            <pc:docMk/>
            <pc:sldMk cId="1906805922" sldId="2147473107"/>
            <ac:spMk id="2" creationId="{B36B67F9-9978-51E0-3D6A-46C866FC1F06}"/>
          </ac:spMkLst>
        </pc:spChg>
      </pc:sldChg>
      <pc:sldChg chg="modSp add mod modTransition">
        <pc:chgData name="Rob Branston" userId="b78d68c7-55c0-41eb-8198-73553650df69" providerId="ADAL" clId="{4CF9D6F5-28DD-4158-BFFE-881EA009955C}" dt="2026-09-09T09:39:36.211" v="7876" actId="20577"/>
        <pc:sldMkLst>
          <pc:docMk/>
          <pc:sldMk cId="3951370518" sldId="2147473108"/>
        </pc:sldMkLst>
        <pc:spChg chg="mod">
          <ac:chgData name="Rob Branston" userId="b78d68c7-55c0-41eb-8198-73553650df69" providerId="ADAL" clId="{4CF9D6F5-28DD-4158-BFFE-881EA009955C}" dt="2026-09-09T09:39:36.211" v="7876" actId="20577"/>
          <ac:spMkLst>
            <pc:docMk/>
            <pc:sldMk cId="3951370518" sldId="2147473108"/>
            <ac:spMk id="3" creationId="{020FE933-CDF4-4D23-FCF1-D78CD808DEB9}"/>
          </ac:spMkLst>
        </pc:spChg>
        <pc:spChg chg="mod">
          <ac:chgData name="Rob Branston" userId="b78d68c7-55c0-41eb-8198-73553650df69" providerId="ADAL" clId="{4CF9D6F5-28DD-4158-BFFE-881EA009955C}" dt="2026-09-08T13:43:56.832" v="5253" actId="1076"/>
          <ac:spMkLst>
            <pc:docMk/>
            <pc:sldMk cId="3951370518" sldId="2147473108"/>
            <ac:spMk id="10" creationId="{AAD6C8C5-939A-25C5-A844-426B3A271050}"/>
          </ac:spMkLst>
        </pc:spChg>
      </pc:sldChg>
      <pc:sldChg chg="modSp add mod modTransition">
        <pc:chgData name="Rob Branston" userId="b78d68c7-55c0-41eb-8198-73553650df69" providerId="ADAL" clId="{4CF9D6F5-28DD-4158-BFFE-881EA009955C}" dt="2026-09-09T12:36:47.693" v="8222" actId="948"/>
        <pc:sldMkLst>
          <pc:docMk/>
          <pc:sldMk cId="1383734048" sldId="2147473109"/>
        </pc:sldMkLst>
        <pc:spChg chg="mod">
          <ac:chgData name="Rob Branston" userId="b78d68c7-55c0-41eb-8198-73553650df69" providerId="ADAL" clId="{4CF9D6F5-28DD-4158-BFFE-881EA009955C}" dt="2026-09-09T12:36:47.693" v="8222" actId="948"/>
          <ac:spMkLst>
            <pc:docMk/>
            <pc:sldMk cId="1383734048" sldId="2147473109"/>
            <ac:spMk id="3" creationId="{80644107-D3B2-272B-FE7D-151722B72299}"/>
          </ac:spMkLst>
        </pc:spChg>
        <pc:spChg chg="mod">
          <ac:chgData name="Rob Branston" userId="b78d68c7-55c0-41eb-8198-73553650df69" providerId="ADAL" clId="{4CF9D6F5-28DD-4158-BFFE-881EA009955C}" dt="2026-09-08T13:54:28.972" v="5958" actId="20577"/>
          <ac:spMkLst>
            <pc:docMk/>
            <pc:sldMk cId="1383734048" sldId="2147473109"/>
            <ac:spMk id="10" creationId="{6EF4B162-E3A8-F8B9-B322-DD49FBC258B9}"/>
          </ac:spMkLst>
        </pc:spChg>
      </pc:sldChg>
      <pc:sldChg chg="add del">
        <pc:chgData name="Rob Branston" userId="b78d68c7-55c0-41eb-8198-73553650df69" providerId="ADAL" clId="{4CF9D6F5-28DD-4158-BFFE-881EA009955C}" dt="2026-09-09T09:45:13.816" v="7953" actId="47"/>
        <pc:sldMkLst>
          <pc:docMk/>
          <pc:sldMk cId="2901167067" sldId="2147473110"/>
        </pc:sldMkLst>
      </pc:sldChg>
      <pc:sldChg chg="addSp delSp modSp add del mod delAnim modAnim">
        <pc:chgData name="Rob Branston" userId="b78d68c7-55c0-41eb-8198-73553650df69" providerId="ADAL" clId="{4CF9D6F5-28DD-4158-BFFE-881EA009955C}" dt="2026-09-09T09:38:43.610" v="7872" actId="47"/>
        <pc:sldMkLst>
          <pc:docMk/>
          <pc:sldMk cId="787092945" sldId="2147473111"/>
        </pc:sldMkLst>
        <pc:spChg chg="mod">
          <ac:chgData name="Rob Branston" userId="b78d68c7-55c0-41eb-8198-73553650df69" providerId="ADAL" clId="{4CF9D6F5-28DD-4158-BFFE-881EA009955C}" dt="2026-09-09T09:33:46.735" v="7803" actId="27636"/>
          <ac:spMkLst>
            <pc:docMk/>
            <pc:sldMk cId="787092945" sldId="2147473111"/>
            <ac:spMk id="3" creationId="{353CAC69-FFA5-9730-00D1-FF476EE7B3FB}"/>
          </ac:spMkLst>
        </pc:spChg>
        <pc:picChg chg="add mod">
          <ac:chgData name="Rob Branston" userId="b78d68c7-55c0-41eb-8198-73553650df69" providerId="ADAL" clId="{4CF9D6F5-28DD-4158-BFFE-881EA009955C}" dt="2026-09-09T09:33:51.158" v="7804" actId="1076"/>
          <ac:picMkLst>
            <pc:docMk/>
            <pc:sldMk cId="787092945" sldId="2147473111"/>
            <ac:picMk id="4" creationId="{C579CB07-0CE3-6EAA-E3B7-EE7BFE637B23}"/>
          </ac:picMkLst>
        </pc:picChg>
        <pc:picChg chg="del">
          <ac:chgData name="Rob Branston" userId="b78d68c7-55c0-41eb-8198-73553650df69" providerId="ADAL" clId="{4CF9D6F5-28DD-4158-BFFE-881EA009955C}" dt="2026-09-09T09:32:25.117" v="7792" actId="478"/>
          <ac:picMkLst>
            <pc:docMk/>
            <pc:sldMk cId="787092945" sldId="2147473111"/>
            <ac:picMk id="6" creationId="{A7F36507-8AAE-9640-CA9C-B55BAD87E157}"/>
          </ac:picMkLst>
        </pc:picChg>
        <pc:picChg chg="add mod">
          <ac:chgData name="Rob Branston" userId="b78d68c7-55c0-41eb-8198-73553650df69" providerId="ADAL" clId="{4CF9D6F5-28DD-4158-BFFE-881EA009955C}" dt="2026-09-09T09:35:10.443" v="7842" actId="1035"/>
          <ac:picMkLst>
            <pc:docMk/>
            <pc:sldMk cId="787092945" sldId="2147473111"/>
            <ac:picMk id="7" creationId="{5F368BAF-5AC7-9B12-7067-A2D6BF180B3F}"/>
          </ac:picMkLst>
        </pc:picChg>
        <pc:picChg chg="del">
          <ac:chgData name="Rob Branston" userId="b78d68c7-55c0-41eb-8198-73553650df69" providerId="ADAL" clId="{4CF9D6F5-28DD-4158-BFFE-881EA009955C}" dt="2026-09-09T09:32:25.697" v="7793" actId="478"/>
          <ac:picMkLst>
            <pc:docMk/>
            <pc:sldMk cId="787092945" sldId="2147473111"/>
            <ac:picMk id="8" creationId="{6CF03951-15B5-F50E-0FAC-60B03BBA4622}"/>
          </ac:picMkLst>
        </pc:picChg>
        <pc:picChg chg="add mod">
          <ac:chgData name="Rob Branston" userId="b78d68c7-55c0-41eb-8198-73553650df69" providerId="ADAL" clId="{4CF9D6F5-28DD-4158-BFFE-881EA009955C}" dt="2026-09-09T09:35:46.357" v="7845"/>
          <ac:picMkLst>
            <pc:docMk/>
            <pc:sldMk cId="787092945" sldId="2147473111"/>
            <ac:picMk id="9" creationId="{5CD248D2-E09A-4E08-30DD-DCC728E060F4}"/>
          </ac:picMkLst>
        </pc:picChg>
        <pc:picChg chg="del">
          <ac:chgData name="Rob Branston" userId="b78d68c7-55c0-41eb-8198-73553650df69" providerId="ADAL" clId="{4CF9D6F5-28DD-4158-BFFE-881EA009955C}" dt="2026-09-09T09:32:23.752" v="7790" actId="478"/>
          <ac:picMkLst>
            <pc:docMk/>
            <pc:sldMk cId="787092945" sldId="2147473111"/>
            <ac:picMk id="11" creationId="{A8A7966C-83AF-8511-33F1-3110115FAFC4}"/>
          </ac:picMkLst>
        </pc:picChg>
        <pc:picChg chg="add mod">
          <ac:chgData name="Rob Branston" userId="b78d68c7-55c0-41eb-8198-73553650df69" providerId="ADAL" clId="{4CF9D6F5-28DD-4158-BFFE-881EA009955C}" dt="2026-09-09T09:35:46.357" v="7845"/>
          <ac:picMkLst>
            <pc:docMk/>
            <pc:sldMk cId="787092945" sldId="2147473111"/>
            <ac:picMk id="12" creationId="{C3018E4F-F68C-4331-1C35-2D632F95D8F0}"/>
          </ac:picMkLst>
        </pc:picChg>
        <pc:picChg chg="del">
          <ac:chgData name="Rob Branston" userId="b78d68c7-55c0-41eb-8198-73553650df69" providerId="ADAL" clId="{4CF9D6F5-28DD-4158-BFFE-881EA009955C}" dt="2026-09-09T09:32:24.482" v="7791" actId="478"/>
          <ac:picMkLst>
            <pc:docMk/>
            <pc:sldMk cId="787092945" sldId="2147473111"/>
            <ac:picMk id="13" creationId="{08A2A992-7AF2-58C6-1843-D915F62E5243}"/>
          </ac:picMkLst>
        </pc:picChg>
        <pc:picChg chg="add mod">
          <ac:chgData name="Rob Branston" userId="b78d68c7-55c0-41eb-8198-73553650df69" providerId="ADAL" clId="{4CF9D6F5-28DD-4158-BFFE-881EA009955C}" dt="2026-09-09T09:35:46.357" v="7845"/>
          <ac:picMkLst>
            <pc:docMk/>
            <pc:sldMk cId="787092945" sldId="2147473111"/>
            <ac:picMk id="14" creationId="{850025E5-43DB-1B52-71BC-8AE3C80396A8}"/>
          </ac:picMkLst>
        </pc:picChg>
        <pc:picChg chg="del">
          <ac:chgData name="Rob Branston" userId="b78d68c7-55c0-41eb-8198-73553650df69" providerId="ADAL" clId="{4CF9D6F5-28DD-4158-BFFE-881EA009955C}" dt="2026-09-09T09:32:26.468" v="7794" actId="478"/>
          <ac:picMkLst>
            <pc:docMk/>
            <pc:sldMk cId="787092945" sldId="2147473111"/>
            <ac:picMk id="15" creationId="{B2022807-DE4C-59B7-A580-44BC6522194A}"/>
          </ac:picMkLst>
        </pc:picChg>
        <pc:picChg chg="add mod">
          <ac:chgData name="Rob Branston" userId="b78d68c7-55c0-41eb-8198-73553650df69" providerId="ADAL" clId="{4CF9D6F5-28DD-4158-BFFE-881EA009955C}" dt="2026-09-09T09:35:46.357" v="7845"/>
          <ac:picMkLst>
            <pc:docMk/>
            <pc:sldMk cId="787092945" sldId="2147473111"/>
            <ac:picMk id="16" creationId="{D05FB3E2-616A-48A4-890F-C7C337749D21}"/>
          </ac:picMkLst>
        </pc:picChg>
        <pc:picChg chg="add mod">
          <ac:chgData name="Rob Branston" userId="b78d68c7-55c0-41eb-8198-73553650df69" providerId="ADAL" clId="{4CF9D6F5-28DD-4158-BFFE-881EA009955C}" dt="2026-09-09T09:38:22.271" v="7868" actId="1076"/>
          <ac:picMkLst>
            <pc:docMk/>
            <pc:sldMk cId="787092945" sldId="2147473111"/>
            <ac:picMk id="17" creationId="{1060565D-74C3-7E97-1F86-33ABB80723D8}"/>
          </ac:picMkLst>
        </pc:picChg>
      </pc:sldChg>
      <pc:sldChg chg="addSp modSp add mod modTransition modAnim">
        <pc:chgData name="Rob Branston" userId="b78d68c7-55c0-41eb-8198-73553650df69" providerId="ADAL" clId="{4CF9D6F5-28DD-4158-BFFE-881EA009955C}" dt="2026-09-09T09:38:41.697" v="7871"/>
        <pc:sldMkLst>
          <pc:docMk/>
          <pc:sldMk cId="2355098622" sldId="2147473112"/>
        </pc:sldMkLst>
        <pc:spChg chg="mod">
          <ac:chgData name="Rob Branston" userId="b78d68c7-55c0-41eb-8198-73553650df69" providerId="ADAL" clId="{4CF9D6F5-28DD-4158-BFFE-881EA009955C}" dt="2026-09-09T09:38:11.585" v="7866" actId="6549"/>
          <ac:spMkLst>
            <pc:docMk/>
            <pc:sldMk cId="2355098622" sldId="2147473112"/>
            <ac:spMk id="3" creationId="{04F942ED-DE73-86A7-31A6-F04EAA892353}"/>
          </ac:spMkLst>
        </pc:spChg>
        <pc:picChg chg="add mod">
          <ac:chgData name="Rob Branston" userId="b78d68c7-55c0-41eb-8198-73553650df69" providerId="ADAL" clId="{4CF9D6F5-28DD-4158-BFFE-881EA009955C}" dt="2026-09-09T09:38:41.697" v="7871"/>
          <ac:picMkLst>
            <pc:docMk/>
            <pc:sldMk cId="2355098622" sldId="2147473112"/>
            <ac:picMk id="2" creationId="{0D62233C-D7E3-ED22-E32D-AF68DF33ACD0}"/>
          </ac:picMkLst>
        </pc:picChg>
        <pc:picChg chg="add mod">
          <ac:chgData name="Rob Branston" userId="b78d68c7-55c0-41eb-8198-73553650df69" providerId="ADAL" clId="{4CF9D6F5-28DD-4158-BFFE-881EA009955C}" dt="2026-09-09T09:38:41.697" v="7871"/>
          <ac:picMkLst>
            <pc:docMk/>
            <pc:sldMk cId="2355098622" sldId="2147473112"/>
            <ac:picMk id="5" creationId="{219432CA-FD90-BB5B-3960-A4DB43E5F1FE}"/>
          </ac:picMkLst>
        </pc:picChg>
        <pc:picChg chg="add mod">
          <ac:chgData name="Rob Branston" userId="b78d68c7-55c0-41eb-8198-73553650df69" providerId="ADAL" clId="{4CF9D6F5-28DD-4158-BFFE-881EA009955C}" dt="2026-09-09T09:38:41.697" v="7871"/>
          <ac:picMkLst>
            <pc:docMk/>
            <pc:sldMk cId="2355098622" sldId="2147473112"/>
            <ac:picMk id="6" creationId="{0188DE62-D79D-6D78-8F3A-24083C06E31C}"/>
          </ac:picMkLst>
        </pc:picChg>
        <pc:picChg chg="add mod">
          <ac:chgData name="Rob Branston" userId="b78d68c7-55c0-41eb-8198-73553650df69" providerId="ADAL" clId="{4CF9D6F5-28DD-4158-BFFE-881EA009955C}" dt="2026-09-09T09:38:41.697" v="7871"/>
          <ac:picMkLst>
            <pc:docMk/>
            <pc:sldMk cId="2355098622" sldId="2147473112"/>
            <ac:picMk id="8" creationId="{3DEF74DA-C1A3-A306-2D8E-3D49EB1AFB2C}"/>
          </ac:picMkLst>
        </pc:picChg>
        <pc:picChg chg="add mod">
          <ac:chgData name="Rob Branston" userId="b78d68c7-55c0-41eb-8198-73553650df69" providerId="ADAL" clId="{4CF9D6F5-28DD-4158-BFFE-881EA009955C}" dt="2026-09-09T09:38:41.697" v="7871"/>
          <ac:picMkLst>
            <pc:docMk/>
            <pc:sldMk cId="2355098622" sldId="2147473112"/>
            <ac:picMk id="9" creationId="{5A668010-5D12-CD52-94BF-4B1C48B05311}"/>
          </ac:picMkLst>
        </pc:picChg>
      </pc:sldChg>
      <pc:sldChg chg="modSp add mod">
        <pc:chgData name="Rob Branston" userId="b78d68c7-55c0-41eb-8198-73553650df69" providerId="ADAL" clId="{4CF9D6F5-28DD-4158-BFFE-881EA009955C}" dt="2026-09-09T09:40:39.532" v="7884" actId="113"/>
        <pc:sldMkLst>
          <pc:docMk/>
          <pc:sldMk cId="4149529792" sldId="2147473113"/>
        </pc:sldMkLst>
        <pc:spChg chg="mod">
          <ac:chgData name="Rob Branston" userId="b78d68c7-55c0-41eb-8198-73553650df69" providerId="ADAL" clId="{4CF9D6F5-28DD-4158-BFFE-881EA009955C}" dt="2026-09-09T09:40:39.532" v="7884" actId="113"/>
          <ac:spMkLst>
            <pc:docMk/>
            <pc:sldMk cId="4149529792" sldId="2147473113"/>
            <ac:spMk id="3" creationId="{7C04C41F-692E-913F-59CF-9C62295A1B93}"/>
          </ac:spMkLst>
        </pc:spChg>
      </pc:sldChg>
      <pc:sldChg chg="add modTransition">
        <pc:chgData name="Rob Branston" userId="b78d68c7-55c0-41eb-8198-73553650df69" providerId="ADAL" clId="{4CF9D6F5-28DD-4158-BFFE-881EA009955C}" dt="2026-09-09T09:45:25.355" v="7955"/>
        <pc:sldMkLst>
          <pc:docMk/>
          <pc:sldMk cId="1327320728" sldId="214747311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74C6CA-841E-8544-A08F-B3B5F62ED3E2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81151-40A7-954B-BA59-282FD25CB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08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225425" y="808038"/>
            <a:ext cx="7186613" cy="40433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861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GB" noProof="0" smtClean="0"/>
              <a:t>12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46825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phic 14">
            <a:extLst>
              <a:ext uri="{FF2B5EF4-FFF2-40B4-BE49-F238E27FC236}">
                <a16:creationId xmlns:a16="http://schemas.microsoft.com/office/drawing/2014/main" id="{964AA4CA-5A40-C686-10EA-86A529D9C3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2632919">
            <a:off x="4589939" y="241727"/>
            <a:ext cx="8417288" cy="144188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20A246-26CF-4F4F-B0B7-B5AAE64A77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2514" y="1794759"/>
            <a:ext cx="7044046" cy="1746915"/>
          </a:xfrm>
        </p:spPr>
        <p:txBody>
          <a:bodyPr anchor="b">
            <a:normAutofit/>
          </a:bodyPr>
          <a:lstStyle>
            <a:lvl1pPr algn="l">
              <a:defRPr sz="5400" b="1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182B54-8029-9B4F-920E-1FB1D02A55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2514" y="3883972"/>
            <a:ext cx="7044046" cy="96901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BE067A69-C816-F86B-797C-F88D58F9282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858A18DE-8077-B153-AD21-DF8E8B6243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297" y="6356350"/>
            <a:ext cx="822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9CAEC751-153F-E082-ECD6-7CF537BD85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6323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491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8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rgbClr val="E5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14">
            <a:extLst>
              <a:ext uri="{FF2B5EF4-FFF2-40B4-BE49-F238E27FC236}">
                <a16:creationId xmlns:a16="http://schemas.microsoft.com/office/drawing/2014/main" id="{12195093-9C70-01B0-C51C-D345A13476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2632919">
            <a:off x="4592394" y="241727"/>
            <a:ext cx="8412378" cy="14418816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E067A69-C816-F86B-797C-F88D58F9282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858A18DE-8077-B153-AD21-DF8E8B6243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297" y="6356350"/>
            <a:ext cx="822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9CAEC751-153F-E082-ECD6-7CF537BD85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6323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77DFD83-3A2E-F581-6CA4-A7C7F33E47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2514" y="1794759"/>
            <a:ext cx="7044046" cy="1746915"/>
          </a:xfrm>
        </p:spPr>
        <p:txBody>
          <a:bodyPr anchor="b">
            <a:normAutofit/>
          </a:bodyPr>
          <a:lstStyle>
            <a:lvl1pPr algn="l">
              <a:defRPr sz="5400" b="1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FACAC77-FE6B-3A07-1FB1-CEA1FC41D5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2514" y="3883972"/>
            <a:ext cx="7044046" cy="96901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202257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88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4">
            <a:extLst>
              <a:ext uri="{FF2B5EF4-FFF2-40B4-BE49-F238E27FC236}">
                <a16:creationId xmlns:a16="http://schemas.microsoft.com/office/drawing/2014/main" id="{85B88E75-F785-9D3B-D230-283D9C1D7E1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2632919">
            <a:off x="4589939" y="241727"/>
            <a:ext cx="8417288" cy="144188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20A246-26CF-4F4F-B0B7-B5AAE64A77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6745" y="1798570"/>
            <a:ext cx="4984955" cy="1746915"/>
          </a:xfrm>
        </p:spPr>
        <p:txBody>
          <a:bodyPr anchor="b">
            <a:normAutofit/>
          </a:bodyPr>
          <a:lstStyle>
            <a:lvl1pPr algn="l">
              <a:defRPr sz="4400" b="1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182B54-8029-9B4F-920E-1FB1D02A55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6745" y="3887783"/>
            <a:ext cx="4984955" cy="1393341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F1AD3DB7-51F6-0542-BDA6-41829F5B645B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61589" y="1798570"/>
            <a:ext cx="3825391" cy="3825391"/>
          </a:xfrm>
          <a:solidFill>
            <a:schemeClr val="bg1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2CC6DD7-6EA1-6143-E796-9F837454FD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D865C81E-014C-9CD3-4F09-A160009569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297" y="6356350"/>
            <a:ext cx="822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FE14C8EF-0072-05C8-2B96-B526C13CC7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6323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4600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8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rgbClr val="012D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558470BF-9D9F-E949-9A12-5B3721C8F44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985760" y="382858"/>
            <a:ext cx="3794999" cy="825390"/>
          </a:xfrm>
          <a:prstGeom prst="rect">
            <a:avLst/>
          </a:prstGeom>
        </p:spPr>
      </p:pic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09C1FB22-67E2-FF03-2D2F-E6215EFF4B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297" y="6356350"/>
            <a:ext cx="822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C783DB1F-3874-F396-EE83-51AFE9B945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6323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5BC1466-04C8-71E6-B941-C86191DE5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2514" y="1794759"/>
            <a:ext cx="7044046" cy="1746915"/>
          </a:xfrm>
        </p:spPr>
        <p:txBody>
          <a:bodyPr anchor="b">
            <a:normAutofit/>
          </a:bodyPr>
          <a:lstStyle>
            <a:lvl1pPr algn="l">
              <a:defRPr sz="5400" b="1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73D92D9-F23E-5D13-202D-1119369C15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2514" y="3883972"/>
            <a:ext cx="7044046" cy="96901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4" name="Graphic 14">
            <a:extLst>
              <a:ext uri="{FF2B5EF4-FFF2-40B4-BE49-F238E27FC236}">
                <a16:creationId xmlns:a16="http://schemas.microsoft.com/office/drawing/2014/main" id="{004691A5-427C-B547-D7C2-425075C6C29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 rot="2632919">
            <a:off x="4589939" y="241728"/>
            <a:ext cx="8417288" cy="1441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357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88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EE8A0-A38C-6F4B-91B1-FC0149702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297" y="1581082"/>
            <a:ext cx="5761703" cy="1325563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70B63-53FD-7C48-B1DE-5ACAA9BC38E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34297" y="3041582"/>
            <a:ext cx="5761703" cy="3047933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23ECAC9-1692-7A03-7D25-23B36E243BA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33B55D7-0D6E-B4CF-11A6-5A3D1DCDD3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297" y="6356350"/>
            <a:ext cx="822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94FF74C-E457-4967-815A-4070433AC4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6323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72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654" userDrawn="1">
          <p15:clr>
            <a:srgbClr val="FBAE40"/>
          </p15:clr>
        </p15:guide>
        <p15:guide id="2" pos="5428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4">
            <a:extLst>
              <a:ext uri="{FF2B5EF4-FFF2-40B4-BE49-F238E27FC236}">
                <a16:creationId xmlns:a16="http://schemas.microsoft.com/office/drawing/2014/main" id="{9BB09A80-6310-5F76-1F65-5A0D1ACA7B4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2632919">
            <a:off x="4589939" y="241727"/>
            <a:ext cx="8417288" cy="144188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B544F71-6935-3141-A8C9-A46E9279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684" y="1753992"/>
            <a:ext cx="6658448" cy="1646713"/>
          </a:xfrm>
        </p:spPr>
        <p:txBody>
          <a:bodyPr anchor="b">
            <a:normAutofit/>
          </a:bodyPr>
          <a:lstStyle>
            <a:lvl1pPr>
              <a:defRPr sz="5400">
                <a:latin typeface="Aptos" panose="020B00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CD695B-8141-714D-B709-24A10635D8F4}"/>
              </a:ext>
            </a:extLst>
          </p:cNvPr>
          <p:cNvSpPr/>
          <p:nvPr userDrawn="1"/>
        </p:nvSpPr>
        <p:spPr>
          <a:xfrm>
            <a:off x="135466" y="4466850"/>
            <a:ext cx="2396067" cy="23960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CECB7C-7752-894F-A29C-0FDF7B85803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59684" y="3716756"/>
            <a:ext cx="6658448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CA88FB1-57E8-150A-4715-9F7CF16F9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1257" y="6356350"/>
            <a:ext cx="78953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19F889C-0D22-02FA-9259-47C486541B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0014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7DEF3C8-7DF2-941D-0B85-8DB4908C85F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346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4">
            <a:extLst>
              <a:ext uri="{FF2B5EF4-FFF2-40B4-BE49-F238E27FC236}">
                <a16:creationId xmlns:a16="http://schemas.microsoft.com/office/drawing/2014/main" id="{A4441FAB-8996-C707-E30B-7389D7E311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2632919">
            <a:off x="4589939" y="241727"/>
            <a:ext cx="8417288" cy="144188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63AB6A-8F09-114F-8D8F-2C182E507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297" y="1307788"/>
            <a:ext cx="6844716" cy="338450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5FA0C-0B6D-DA4E-A50B-FB0AD9818CC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34297" y="1825625"/>
            <a:ext cx="6844716" cy="4351338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565A285-6AED-CB43-9490-E0BC2D5D4D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1257" y="6356350"/>
            <a:ext cx="78953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5456C89-9CA9-8490-0140-55F86BB5D8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0014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75A0E74-21B1-3A94-0A2B-329143983B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706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729" userDrawn="1">
          <p15:clr>
            <a:srgbClr val="FBAE40"/>
          </p15:clr>
        </p15:guide>
        <p15:guide id="2" pos="291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DA0B8F-CA8D-A94E-B3CD-21D90B58FFF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58008" y="1681163"/>
            <a:ext cx="3980717" cy="823912"/>
          </a:xfrm>
        </p:spPr>
        <p:txBody>
          <a:bodyPr anchor="b"/>
          <a:lstStyle>
            <a:lvl1pPr marL="0" indent="0">
              <a:buNone/>
              <a:defRPr sz="2400" b="1">
                <a:latin typeface="Aptos" panose="020B00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5F29-1250-DD44-8CC1-DC2437CA1AB4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631199" y="1681163"/>
            <a:ext cx="4004802" cy="823912"/>
          </a:xfrm>
        </p:spPr>
        <p:txBody>
          <a:bodyPr anchor="b"/>
          <a:lstStyle>
            <a:lvl1pPr marL="0" indent="0">
              <a:buNone/>
              <a:defRPr sz="2400" b="1">
                <a:latin typeface="Aptos" panose="020B00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904D2337-A606-D640-BC05-9A741BCD20D1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334297" y="2674373"/>
            <a:ext cx="4004801" cy="3502589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4BD0B561-4732-694E-9AF8-ECA1516408C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31199" y="2674373"/>
            <a:ext cx="4004802" cy="3502589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A8D1AFF-2BE1-D2FC-A463-77B0C0791FD8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41257" y="6356350"/>
            <a:ext cx="78953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006529-5BBC-DDAE-C1D8-3559282957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0014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F9384ADB-D596-973F-6299-0A087B3633B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0699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729" userDrawn="1">
          <p15:clr>
            <a:srgbClr val="FBAE40"/>
          </p15:clr>
        </p15:guide>
        <p15:guide id="2" pos="291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4">
            <a:extLst>
              <a:ext uri="{FF2B5EF4-FFF2-40B4-BE49-F238E27FC236}">
                <a16:creationId xmlns:a16="http://schemas.microsoft.com/office/drawing/2014/main" id="{0F7D5DC6-B084-C547-A933-515561F74F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2632919">
            <a:off x="4589939" y="241727"/>
            <a:ext cx="8417288" cy="144188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F5879F-85EE-CF46-8DF6-F293F3215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297" y="1836737"/>
            <a:ext cx="6922537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73EC775-5B8A-A19C-6D13-185709F2CF5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654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65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4">
            <a:extLst>
              <a:ext uri="{FF2B5EF4-FFF2-40B4-BE49-F238E27FC236}">
                <a16:creationId xmlns:a16="http://schemas.microsoft.com/office/drawing/2014/main" id="{CCA88960-9330-AA5D-6CDE-508BB10291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2632919">
            <a:off x="4589939" y="241727"/>
            <a:ext cx="8417288" cy="14418816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D583FDF-728B-3E93-6A88-350907CC58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1257" y="6356350"/>
            <a:ext cx="78953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17EC080-78AF-190C-1C48-4796EAB7A6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0014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10084F5B-B8F3-5596-481C-D0CF2C85468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14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AD724E-E875-4840-BFA5-3E30CE86D3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54015" y="1397479"/>
            <a:ext cx="6704376" cy="47323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4557CD-810A-FA45-BB72-602A2F598C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82986" y="3429000"/>
            <a:ext cx="2866103" cy="2700867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77298E6-D11B-37FA-E2CA-42E40FD2543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C44E987-491D-BE54-53E7-0627B6348A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1257" y="6356350"/>
            <a:ext cx="78953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EDC3C77-5EE0-AAA9-6CB0-97C3F139E5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0014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334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4557CD-810A-FA45-BB72-602A2F598C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82986" y="3429000"/>
            <a:ext cx="2866103" cy="27008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B9F1ABA-B1C4-BA40-9C3C-E3DC97358498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4206241" y="1276709"/>
            <a:ext cx="3449427" cy="48446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47C2C72-2377-4018-9D5F-13CD06B89EB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91925044-C619-8E9B-27DA-35B0BC1F3827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411240" y="1276709"/>
            <a:ext cx="3449427" cy="48531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BC25ED8-A00D-3948-7029-1F1E5F1DDA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1257" y="6356350"/>
            <a:ext cx="78953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0651894-2D35-BAE0-9C0D-461B17F85A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0014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339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70B63-53FD-7C48-B1DE-5ACAA9BC3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2865" y="3361598"/>
            <a:ext cx="4668620" cy="300513"/>
          </a:xfrm>
        </p:spPr>
        <p:txBody>
          <a:bodyPr>
            <a:noAutofit/>
          </a:bodyPr>
          <a:lstStyle>
            <a:lvl1pPr marL="0" indent="0">
              <a:buNone/>
              <a:defRPr sz="2400"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6EE8A0-A38C-6F4B-91B1-FC0149702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612" y="2101932"/>
            <a:ext cx="5761703" cy="634580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23ECAC9-1692-7A03-7D25-23B36E243BA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985760" y="382858"/>
            <a:ext cx="3795000" cy="825390"/>
          </a:xfrm>
          <a:prstGeom prst="rect">
            <a:avLst/>
          </a:prstGeom>
        </p:spPr>
      </p:pic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33B55D7-0D6E-B4CF-11A6-5A3D1DCDD3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297" y="6356350"/>
            <a:ext cx="822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endParaRPr lang="en-US" dirty="0">
              <a:latin typeface="Aptos" panose="020B0004020202020204" pitchFamily="34" charset="0"/>
            </a:endParaRP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94FF74C-E457-4967-815A-4070433AC4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6323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ptos" panose="020B0004020202020204" pitchFamily="34" charset="0"/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>
              <a:latin typeface="Aptos" panose="020B0004020202020204" pitchFamily="34" charset="0"/>
            </a:endParaRPr>
          </a:p>
        </p:txBody>
      </p:sp>
      <p:pic>
        <p:nvPicPr>
          <p:cNvPr id="7" name="Graphic 6" descr="Email outline">
            <a:extLst>
              <a:ext uri="{FF2B5EF4-FFF2-40B4-BE49-F238E27FC236}">
                <a16:creationId xmlns:a16="http://schemas.microsoft.com/office/drawing/2014/main" id="{2DD2538F-0218-9EF6-B67D-DA93A2136FD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801" y="3065811"/>
            <a:ext cx="728316" cy="728316"/>
          </a:xfrm>
          <a:prstGeom prst="rect">
            <a:avLst/>
          </a:prstGeom>
        </p:spPr>
      </p:pic>
      <p:pic>
        <p:nvPicPr>
          <p:cNvPr id="11" name="Graphic 10" descr="Internet outline">
            <a:extLst>
              <a:ext uri="{FF2B5EF4-FFF2-40B4-BE49-F238E27FC236}">
                <a16:creationId xmlns:a16="http://schemas.microsoft.com/office/drawing/2014/main" id="{7A571075-6FAF-62EF-10CF-4C319A32400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4297" y="4355476"/>
            <a:ext cx="841324" cy="841324"/>
          </a:xfrm>
          <a:prstGeom prst="rect">
            <a:avLst/>
          </a:prstGeom>
        </p:spPr>
      </p:pic>
      <p:pic>
        <p:nvPicPr>
          <p:cNvPr id="4" name="Picture 3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12A635E6-9214-21D0-B268-1D04365929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 l="40505" t="37269" r="38081" b="41161"/>
          <a:stretch/>
        </p:blipFill>
        <p:spPr>
          <a:xfrm>
            <a:off x="1606284" y="4100015"/>
            <a:ext cx="1432875" cy="1443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680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654" userDrawn="1">
          <p15:clr>
            <a:srgbClr val="FBAE40"/>
          </p15:clr>
        </p15:guide>
        <p15:guide id="2" pos="5428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489" y="1828800"/>
            <a:ext cx="4253068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6021" y="1828800"/>
            <a:ext cx="4253068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13360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30511E-B03F-0740-A083-AF4777B06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297" y="365125"/>
            <a:ext cx="8225503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D2F677-5AAF-1B43-8BC0-C301CE96A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4297" y="1825625"/>
            <a:ext cx="822550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4A51C-751C-BA49-98B2-611D8B525C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297" y="6356350"/>
            <a:ext cx="822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09BC95-5AE7-8E48-9C20-8A4597CE48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6323" y="6356350"/>
            <a:ext cx="1091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</a:defRPr>
            </a:lvl1pPr>
          </a:lstStyle>
          <a:p>
            <a:fld id="{4385AF23-3228-5143-B93C-14FA12E0831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A blue sign with white text&#10;&#10;AI-generated content may be incorrect.">
            <a:extLst>
              <a:ext uri="{FF2B5EF4-FFF2-40B4-BE49-F238E27FC236}">
                <a16:creationId xmlns:a16="http://schemas.microsoft.com/office/drawing/2014/main" id="{09E8960C-7B5E-0056-3CDA-117B74D83024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1" y="365125"/>
            <a:ext cx="2292232" cy="79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17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59" r:id="rId3"/>
    <p:sldLayoutId id="2147483662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7" r:id="rId11"/>
    <p:sldLayoutId id="2147483660" r:id="rId12"/>
    <p:sldLayoutId id="2147483664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2">
              <a:lumMod val="10000"/>
            </a:schemeClr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2">
              <a:lumMod val="10000"/>
            </a:schemeClr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10000"/>
            </a:schemeClr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orient="horz" pos="2160" userDrawn="1">
          <p15:clr>
            <a:srgbClr val="F26B43"/>
          </p15:clr>
        </p15:guide>
        <p15:guide id="4" orient="horz" pos="278" userDrawn="1">
          <p15:clr>
            <a:srgbClr val="F26B43"/>
          </p15:clr>
        </p15:guide>
        <p15:guide id="5" pos="7401" userDrawn="1">
          <p15:clr>
            <a:srgbClr val="F26B43"/>
          </p15:clr>
        </p15:guide>
        <p15:guide id="6" orient="horz" pos="4042" userDrawn="1">
          <p15:clr>
            <a:srgbClr val="F26B43"/>
          </p15:clr>
        </p15:guide>
        <p15:guide id="7" pos="5428" userDrawn="1">
          <p15:clr>
            <a:srgbClr val="F26B43"/>
          </p15:clr>
        </p15:guide>
        <p15:guide id="8" pos="56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th.ac.uk/corporate-information/tobacco-control-research-group-research-projects/" TargetMode="External"/><Relationship Id="rId2" Type="http://schemas.openxmlformats.org/officeDocument/2006/relationships/hyperlink" Target="http://www.bloomberg.org/" TargetMode="Externa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fif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93/pubmed/fdz004" TargetMode="Externa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ath.ac.uk/publications/big-tobacco-big-avoidance/" TargetMode="External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93/pubmed/fdz004" TargetMode="Externa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dx.doi.org/10.1136/tobaccocontrol-2021-05663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exposetobacco.org/wp-content/uploads/Price_We_Pay.pdf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98B5A-12C5-F78B-39D6-80547E107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8164" y="1836553"/>
            <a:ext cx="9461812" cy="1746915"/>
          </a:xfrm>
        </p:spPr>
        <p:txBody>
          <a:bodyPr>
            <a:noAutofit/>
          </a:bodyPr>
          <a:lstStyle/>
          <a:p>
            <a:r>
              <a:rPr lang="en-GB" dirty="0"/>
              <a:t>Economics of the tobacco industry, profitability, and pricing tactics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9DC44D-0BF9-E1F0-C2B3-0D3BFD3A6E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8164" y="3674422"/>
            <a:ext cx="7044046" cy="969015"/>
          </a:xfrm>
        </p:spPr>
        <p:txBody>
          <a:bodyPr>
            <a:normAutofit fontScale="92500" lnSpcReduction="10000"/>
          </a:bodyPr>
          <a:lstStyle/>
          <a:p>
            <a:r>
              <a:rPr lang="en-US" sz="3200" b="1" dirty="0">
                <a:solidFill>
                  <a:srgbClr val="1B91D0"/>
                </a:solidFill>
              </a:rPr>
              <a:t>Dr Rob Branston</a:t>
            </a:r>
          </a:p>
          <a:p>
            <a:r>
              <a:rPr lang="en-US" sz="3200" i="1" dirty="0"/>
              <a:t>University of Bath</a:t>
            </a:r>
          </a:p>
        </p:txBody>
      </p:sp>
      <p:pic>
        <p:nvPicPr>
          <p:cNvPr id="4" name="Picture 3" descr="SoM logo">
            <a:extLst>
              <a:ext uri="{FF2B5EF4-FFF2-40B4-BE49-F238E27FC236}">
                <a16:creationId xmlns:a16="http://schemas.microsoft.com/office/drawing/2014/main" id="{A7BC0C56-2968-FDA2-1CD9-E4889C8089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35" y="5823457"/>
            <a:ext cx="1952625" cy="904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3688583"/>
      </p:ext>
    </p:extLst>
  </p:cSld>
  <p:clrMapOvr>
    <a:masterClrMapping/>
  </p:clrMapOvr>
  <p:transition spd="slow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BF14D57-562B-19FB-37AF-72A345855A18}"/>
              </a:ext>
            </a:extLst>
          </p:cNvPr>
          <p:cNvSpPr txBox="1">
            <a:spLocks/>
          </p:cNvSpPr>
          <p:nvPr/>
        </p:nvSpPr>
        <p:spPr>
          <a:xfrm>
            <a:off x="2205709" y="393794"/>
            <a:ext cx="6229164" cy="13255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900" dirty="0">
                <a:solidFill>
                  <a:srgbClr val="4FB0FF"/>
                </a:solidFill>
              </a:rPr>
              <a:t>CONFLICT OF INTEREST DECLARATION</a:t>
            </a:r>
            <a:br>
              <a:rPr lang="en-GB" dirty="0"/>
            </a:br>
            <a:endParaRPr lang="en-GB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23D9285B-DF66-2327-85BE-246D078CD123}"/>
              </a:ext>
            </a:extLst>
          </p:cNvPr>
          <p:cNvSpPr txBox="1">
            <a:spLocks/>
          </p:cNvSpPr>
          <p:nvPr/>
        </p:nvSpPr>
        <p:spPr>
          <a:xfrm>
            <a:off x="473967" y="1276248"/>
            <a:ext cx="11125134" cy="558175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7772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9601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0972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234440" indent="-13716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71600" indent="-13716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8760" indent="-13716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645920" indent="-13716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I have </a:t>
            </a:r>
            <a:r>
              <a:rPr lang="en-GB" altLang="en-US" sz="2000" b="1" dirty="0">
                <a:solidFill>
                  <a:srgbClr val="FF0000"/>
                </a:solidFill>
              </a:rPr>
              <a:t>no financial COI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TCRG does </a:t>
            </a:r>
            <a:r>
              <a:rPr lang="en-GB" altLang="en-US" sz="2000" u="sng" dirty="0">
                <a:solidFill>
                  <a:schemeClr val="tx1"/>
                </a:solidFill>
              </a:rPr>
              <a:t>not</a:t>
            </a:r>
            <a:r>
              <a:rPr lang="en-GB" altLang="en-US" sz="2000" dirty="0">
                <a:solidFill>
                  <a:schemeClr val="tx1"/>
                </a:solidFill>
              </a:rPr>
              <a:t> accept funding from tobacco companies or other commercial organisations whose interests are not aligned with improved public health and ensures each research contract gives us freedom to publish.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defRPr/>
            </a:pPr>
            <a:r>
              <a:rPr lang="en-GB" sz="2000" dirty="0">
                <a:solidFill>
                  <a:schemeClr val="tx1"/>
                </a:solidFill>
              </a:rPr>
              <a:t>TCRG / I receives funding from: </a:t>
            </a:r>
            <a:r>
              <a:rPr lang="en-GB" sz="2000" b="1" dirty="0">
                <a:solidFill>
                  <a:srgbClr val="FF0000"/>
                </a:solidFill>
              </a:rPr>
              <a:t>Bloomberg Philanthropies </a:t>
            </a:r>
            <a:r>
              <a:rPr lang="en-GB" sz="2000" dirty="0">
                <a:solidFill>
                  <a:schemeClr val="tx1"/>
                </a:solidFill>
              </a:rPr>
              <a:t>via the Bloomberg Initiative to Reduce Tobacco Use (</a:t>
            </a:r>
            <a:r>
              <a:rPr lang="en-GB" altLang="en-US" dirty="0">
                <a:hlinkClick r:id="rId2"/>
              </a:rPr>
              <a:t>www.bloomberg.org</a:t>
            </a:r>
            <a:r>
              <a:rPr lang="en-GB" sz="2000" dirty="0">
                <a:solidFill>
                  <a:schemeClr val="tx1"/>
                </a:solidFill>
              </a:rPr>
              <a:t>)’; and </a:t>
            </a:r>
            <a:r>
              <a:rPr lang="en-GB" altLang="en-US" b="1" dirty="0">
                <a:solidFill>
                  <a:srgbClr val="FF0000"/>
                </a:solidFill>
              </a:rPr>
              <a:t>Action on Smoking and Health (ASH UK)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defRPr/>
            </a:pPr>
            <a:r>
              <a:rPr lang="en-GB" sz="2000" dirty="0">
                <a:solidFill>
                  <a:schemeClr val="tx1"/>
                </a:solidFill>
              </a:rPr>
              <a:t>The views expressed herein are those of the author.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defRPr/>
            </a:pPr>
            <a:r>
              <a:rPr lang="en-GB" sz="2000" dirty="0">
                <a:solidFill>
                  <a:schemeClr val="tx1"/>
                </a:solidFill>
              </a:rPr>
              <a:t>I received the gift of 10 shares in Imperial Brands for research purposes. Any money received is/will be donated to health-related charities.</a:t>
            </a:r>
          </a:p>
          <a:p>
            <a:pPr>
              <a:spcBef>
                <a:spcPts val="0"/>
              </a:spcBef>
              <a:buClr>
                <a:schemeClr val="bg1"/>
              </a:buClr>
              <a:defRPr/>
            </a:pPr>
            <a:r>
              <a:rPr lang="en-GB" altLang="en-US" sz="1800" b="1" dirty="0">
                <a:solidFill>
                  <a:schemeClr val="tx1"/>
                </a:solidFill>
                <a:cs typeface="Arial" panose="020B0604020202020204" pitchFamily="34" charset="0"/>
              </a:rPr>
              <a:t>Funding policy</a:t>
            </a:r>
            <a:br>
              <a:rPr lang="en-GB" altLang="en-US" sz="1800" b="1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en-GB" altLang="en-US" sz="1800" u="sng" dirty="0">
                <a:solidFill>
                  <a:schemeClr val="tx1"/>
                </a:solidFill>
                <a:cs typeface="Arial" panose="020B0604020202020204" pitchFamily="34" charset="0"/>
              </a:rPr>
              <a:t>https://www.bath.ac.uk/corporate-information/centre-for-21st-century-public-health-statement-on-funding-sources/</a:t>
            </a:r>
            <a:endParaRPr lang="en-GB" sz="1800" b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Clr>
                <a:schemeClr val="bg1"/>
              </a:buClr>
              <a:defRPr/>
            </a:pPr>
            <a:r>
              <a:rPr lang="en-GB" sz="1800" b="1" dirty="0">
                <a:solidFill>
                  <a:schemeClr val="tx1"/>
                </a:solidFill>
                <a:cs typeface="Arial" panose="020B0604020202020204" pitchFamily="34" charset="0"/>
              </a:rPr>
              <a:t>List of projects and funders</a:t>
            </a:r>
            <a:br>
              <a:rPr lang="en-GB" sz="1800" b="1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en-GB" altLang="en-US" sz="1800" dirty="0">
                <a:solidFill>
                  <a:schemeClr val="tx1"/>
                </a:solidFill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www.bath.ac.uk/corporate-information/tobacco-control-research-group-research-projects/</a:t>
            </a:r>
            <a:endParaRPr lang="en-GB" altLang="en-US" sz="18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buFont typeface="Arial" pitchFamily="34" charset="0"/>
              <a:buNone/>
              <a:defRPr/>
            </a:pPr>
            <a:r>
              <a:rPr lang="en-GB" sz="2000" dirty="0">
                <a:solidFill>
                  <a:schemeClr val="tx1"/>
                </a:solidFill>
              </a:rPr>
              <a:t> </a:t>
            </a:r>
            <a:endParaRPr lang="en-GB" alt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783551"/>
      </p:ext>
    </p:extLst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444208-7A23-A22E-4798-8FAD35C35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FE933-CDF4-4D23-FCF1-D78CD808D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646" y="1408334"/>
            <a:ext cx="11670141" cy="5336497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Tobacco products, like cigarettes, are </a:t>
            </a:r>
            <a:r>
              <a:rPr lang="en-GB" b="1" dirty="0">
                <a:solidFill>
                  <a:srgbClr val="FF0000"/>
                </a:solidFill>
              </a:rPr>
              <a:t>legal products </a:t>
            </a:r>
            <a:r>
              <a:rPr lang="en-GB" dirty="0">
                <a:solidFill>
                  <a:schemeClr val="tx1"/>
                </a:solidFill>
              </a:rPr>
              <a:t>and are relatively freely </a:t>
            </a:r>
            <a:r>
              <a:rPr lang="en-GB" b="1" dirty="0">
                <a:solidFill>
                  <a:srgbClr val="FF0000"/>
                </a:solidFill>
              </a:rPr>
              <a:t>available</a:t>
            </a:r>
            <a:r>
              <a:rPr lang="en-GB" dirty="0">
                <a:solidFill>
                  <a:schemeClr val="tx1"/>
                </a:solidFill>
              </a:rPr>
              <a:t> despite global </a:t>
            </a:r>
            <a:r>
              <a:rPr lang="en-GB" b="1" dirty="0">
                <a:solidFill>
                  <a:srgbClr val="FF0000"/>
                </a:solidFill>
              </a:rPr>
              <a:t>tobacco control </a:t>
            </a:r>
            <a:r>
              <a:rPr lang="en-GB" dirty="0">
                <a:solidFill>
                  <a:schemeClr val="tx1"/>
                </a:solidFill>
              </a:rPr>
              <a:t>efforts</a:t>
            </a:r>
          </a:p>
          <a:p>
            <a:pPr marL="0" indent="0">
              <a:buNone/>
            </a:pPr>
            <a:endParaRPr lang="en-GB" sz="2000" dirty="0">
              <a:solidFill>
                <a:schemeClr val="tx1"/>
              </a:solidFill>
            </a:endParaRPr>
          </a:p>
          <a:p>
            <a:r>
              <a:rPr lang="en-GB" dirty="0"/>
              <a:t>Tobacco products are provided by </a:t>
            </a:r>
            <a:r>
              <a:rPr lang="en-GB" b="1" dirty="0">
                <a:solidFill>
                  <a:srgbClr val="FF0000"/>
                </a:solidFill>
              </a:rPr>
              <a:t>profit seeking </a:t>
            </a:r>
            <a:r>
              <a:rPr lang="en-GB" dirty="0">
                <a:solidFill>
                  <a:schemeClr val="tx1"/>
                </a:solidFill>
              </a:rPr>
              <a:t>manufacturing companies using </a:t>
            </a:r>
            <a:r>
              <a:rPr lang="en-GB" b="1" dirty="0">
                <a:solidFill>
                  <a:srgbClr val="FF0000"/>
                </a:solidFill>
              </a:rPr>
              <a:t>global supply </a:t>
            </a:r>
            <a:r>
              <a:rPr lang="en-GB" dirty="0">
                <a:solidFill>
                  <a:schemeClr val="tx1"/>
                </a:solidFill>
              </a:rPr>
              <a:t>chains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In most markets that means a combination of a small number of large transnational tobacco companies, aka ‘</a:t>
            </a:r>
            <a:r>
              <a:rPr lang="en-GB" b="1" dirty="0">
                <a:solidFill>
                  <a:srgbClr val="00B050"/>
                </a:solidFill>
              </a:rPr>
              <a:t>Big Tobacco’</a:t>
            </a:r>
            <a:endParaRPr lang="en-GB" b="1" dirty="0">
              <a:solidFill>
                <a:srgbClr val="0070C0"/>
              </a:solidFill>
            </a:endParaRPr>
          </a:p>
          <a:p>
            <a:pPr lvl="1"/>
            <a:r>
              <a:rPr lang="en-GB" dirty="0">
                <a:solidFill>
                  <a:srgbClr val="0070C0"/>
                </a:solidFill>
              </a:rPr>
              <a:t>A small number of </a:t>
            </a:r>
            <a:r>
              <a:rPr lang="en-GB" b="1" dirty="0">
                <a:solidFill>
                  <a:srgbClr val="00B050"/>
                </a:solidFill>
              </a:rPr>
              <a:t>state-owned enterprises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rgbClr val="FF0000"/>
                </a:solidFill>
              </a:rPr>
              <a:t>profit motive </a:t>
            </a:r>
            <a:r>
              <a:rPr lang="en-GB" dirty="0">
                <a:solidFill>
                  <a:schemeClr val="tx1"/>
                </a:solidFill>
              </a:rPr>
              <a:t>means it is in the interests of tobacco manufacturers to sell, and to keep selling, their tobacco products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Tobacco profits are as addictive as tobacco products</a:t>
            </a:r>
          </a:p>
          <a:p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AD6C8C5-939A-25C5-A844-426B3A271050}"/>
              </a:ext>
            </a:extLst>
          </p:cNvPr>
          <p:cNvSpPr txBox="1">
            <a:spLocks/>
          </p:cNvSpPr>
          <p:nvPr/>
        </p:nvSpPr>
        <p:spPr>
          <a:xfrm>
            <a:off x="3437579" y="457033"/>
            <a:ext cx="3479270" cy="1066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1B91D0"/>
                </a:solidFill>
              </a:rPr>
              <a:t>FOR PROFIT</a:t>
            </a:r>
            <a:endParaRPr lang="en-GB" dirty="0">
              <a:solidFill>
                <a:srgbClr val="1B91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370518"/>
      </p:ext>
    </p:extLst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AC0662-AB1F-489A-E862-2BA48E798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942ED-DE73-86A7-31A6-F04EAA892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3713" y="1731396"/>
            <a:ext cx="7904116" cy="4191000"/>
          </a:xfrm>
        </p:spPr>
        <p:txBody>
          <a:bodyPr>
            <a:normAutofit lnSpcReduction="10000"/>
          </a:bodyPr>
          <a:lstStyle/>
          <a:p>
            <a:pPr lvl="1" eaLnBrk="1" hangingPunct="1">
              <a:buFont typeface="Wingdings" panose="05000000000000000000" pitchFamily="2" charset="2"/>
              <a:buChar char="§"/>
              <a:defRPr/>
            </a:pPr>
            <a:r>
              <a:rPr lang="en-GB" dirty="0"/>
              <a:t>Manufacturing tobacco products is </a:t>
            </a:r>
            <a:r>
              <a:rPr lang="en-GB" b="1" dirty="0">
                <a:solidFill>
                  <a:srgbClr val="FF0000"/>
                </a:solidFill>
              </a:rPr>
              <a:t>tremendously profitable</a:t>
            </a:r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endParaRPr lang="en-GB" sz="800" dirty="0"/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r>
              <a:rPr lang="en-GB" dirty="0"/>
              <a:t>In 2025 the world's </a:t>
            </a:r>
            <a:r>
              <a:rPr lang="en-GB" b="1" dirty="0">
                <a:solidFill>
                  <a:srgbClr val="FF0000"/>
                </a:solidFill>
              </a:rPr>
              <a:t>6 largest tobacco manufacturers</a:t>
            </a:r>
            <a:r>
              <a:rPr lang="en-GB" b="1" dirty="0">
                <a:solidFill>
                  <a:srgbClr val="F58220"/>
                </a:solidFill>
              </a:rPr>
              <a:t> </a:t>
            </a:r>
            <a:r>
              <a:rPr lang="en-GB" dirty="0"/>
              <a:t>made an estimated profit before tax of just over </a:t>
            </a:r>
            <a:r>
              <a:rPr lang="en-GB" b="1" dirty="0">
                <a:solidFill>
                  <a:srgbClr val="FF0000"/>
                </a:solidFill>
              </a:rPr>
              <a:t>US$100 billion</a:t>
            </a:r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endParaRPr lang="en-GB" sz="800" b="1" dirty="0">
              <a:solidFill>
                <a:srgbClr val="00B050"/>
              </a:solidFill>
            </a:endParaRPr>
          </a:p>
          <a:p>
            <a:pPr lvl="1">
              <a:buFont typeface="Wingdings" panose="05000000000000000000" pitchFamily="2" charset="2"/>
              <a:buChar char="§"/>
              <a:defRPr/>
            </a:pPr>
            <a:r>
              <a:rPr lang="en-GB" dirty="0"/>
              <a:t>Those profits are still increasing</a:t>
            </a:r>
          </a:p>
          <a:p>
            <a:pPr lvl="1">
              <a:buFont typeface="Wingdings" panose="05000000000000000000" pitchFamily="2" charset="2"/>
              <a:buChar char="§"/>
              <a:defRPr/>
            </a:pPr>
            <a:endParaRPr lang="en-GB" dirty="0">
              <a:highlight>
                <a:srgbClr val="FFFF00"/>
              </a:highlight>
            </a:endParaRPr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r>
              <a:rPr lang="en-GB" dirty="0"/>
              <a:t>That is more than: Coca-Cola, </a:t>
            </a:r>
            <a:r>
              <a:rPr lang="en-GB" dirty="0" err="1"/>
              <a:t>Pepsico</a:t>
            </a:r>
            <a:r>
              <a:rPr lang="en-GB" dirty="0"/>
              <a:t>, Nestle, Mondelez, General Mills, Unilever, Reckitt, Heineken, and Carlsberg combined (</a:t>
            </a:r>
            <a:r>
              <a:rPr lang="en-GB" b="1" dirty="0">
                <a:solidFill>
                  <a:srgbClr val="FF0000"/>
                </a:solidFill>
              </a:rPr>
              <a:t>US$53bn and 9 companies</a:t>
            </a:r>
            <a:r>
              <a:rPr lang="en-GB" dirty="0"/>
              <a:t>)</a:t>
            </a:r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endParaRPr lang="en-GB" dirty="0">
              <a:highlight>
                <a:srgbClr val="FFFF00"/>
              </a:highlight>
            </a:endParaRPr>
          </a:p>
          <a:p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5BDC1FF-6861-D1D8-398C-1FDCAB1F32FE}"/>
              </a:ext>
            </a:extLst>
          </p:cNvPr>
          <p:cNvSpPr txBox="1">
            <a:spLocks/>
          </p:cNvSpPr>
          <p:nvPr/>
        </p:nvSpPr>
        <p:spPr>
          <a:xfrm>
            <a:off x="2894370" y="457033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1B91D0"/>
                </a:solidFill>
              </a:rPr>
              <a:t>INORDINATE PROFITS</a:t>
            </a:r>
            <a:endParaRPr lang="en-GB" dirty="0">
              <a:solidFill>
                <a:srgbClr val="1B91D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DB0FAA-4DD2-D544-28A7-A279306880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0113" y="1523833"/>
            <a:ext cx="3568174" cy="2379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22C81C-F535-9C41-A301-DBC14AA043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9326" y="3635656"/>
            <a:ext cx="3568961" cy="237930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D62233C-D7E3-ED22-E32D-AF68DF33A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198" y="457033"/>
            <a:ext cx="2917149" cy="6858000"/>
          </a:xfrm>
          <a:prstGeom prst="rect">
            <a:avLst/>
          </a:prstGeom>
        </p:spPr>
      </p:pic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219432CA-FD90-BB5B-3960-A4DB43E5F1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2847" y="4292027"/>
            <a:ext cx="4494944" cy="2387315"/>
          </a:xfrm>
          <a:prstGeom prst="rect">
            <a:avLst/>
          </a:prstGeom>
        </p:spPr>
      </p:pic>
      <p:pic>
        <p:nvPicPr>
          <p:cNvPr id="6" name="Picture 5" descr="Timeline&#10;&#10;Description automatically generated with medium confidence">
            <a:extLst>
              <a:ext uri="{FF2B5EF4-FFF2-40B4-BE49-F238E27FC236}">
                <a16:creationId xmlns:a16="http://schemas.microsoft.com/office/drawing/2014/main" id="{0188DE62-D79D-6D78-8F3A-24083C06E3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7770" y="4292027"/>
            <a:ext cx="5269871" cy="23873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EF74DA-C1A3-A306-2D8E-3D49EB1AFB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342" y="1218212"/>
            <a:ext cx="7925906" cy="21910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668010-5D12-CD52-94BF-4B1C48B053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8324" y="567739"/>
            <a:ext cx="8192643" cy="353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9862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C82633-3C97-FE10-9514-FC3F7EAA2B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4C41F-692E-913F-59CF-9C62295A1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3713" y="1731396"/>
            <a:ext cx="7904116" cy="4191000"/>
          </a:xfrm>
        </p:spPr>
        <p:txBody>
          <a:bodyPr>
            <a:normAutofit lnSpcReduction="10000"/>
          </a:bodyPr>
          <a:lstStyle/>
          <a:p>
            <a:pPr lvl="1" eaLnBrk="1" hangingPunct="1">
              <a:buFont typeface="Wingdings" panose="05000000000000000000" pitchFamily="2" charset="2"/>
              <a:buChar char="§"/>
              <a:defRPr/>
            </a:pPr>
            <a:r>
              <a:rPr lang="en-GB" dirty="0"/>
              <a:t>Manufacturing tobacco products is </a:t>
            </a:r>
            <a:r>
              <a:rPr lang="en-GB" b="1" dirty="0">
                <a:solidFill>
                  <a:srgbClr val="FF0000"/>
                </a:solidFill>
              </a:rPr>
              <a:t>tremendously profitable</a:t>
            </a:r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endParaRPr lang="en-GB" sz="800" dirty="0"/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r>
              <a:rPr lang="en-GB" dirty="0"/>
              <a:t>In 2025 the world's </a:t>
            </a:r>
            <a:r>
              <a:rPr lang="en-GB" b="1" dirty="0">
                <a:solidFill>
                  <a:srgbClr val="FF0000"/>
                </a:solidFill>
              </a:rPr>
              <a:t>6 largest tobacco manufacturers</a:t>
            </a:r>
            <a:r>
              <a:rPr lang="en-GB" b="1" dirty="0">
                <a:solidFill>
                  <a:srgbClr val="F58220"/>
                </a:solidFill>
              </a:rPr>
              <a:t> </a:t>
            </a:r>
            <a:r>
              <a:rPr lang="en-GB" dirty="0"/>
              <a:t>made an estimated profit before tax of just over </a:t>
            </a:r>
            <a:r>
              <a:rPr lang="en-GB" b="1" dirty="0">
                <a:solidFill>
                  <a:srgbClr val="FF0000"/>
                </a:solidFill>
              </a:rPr>
              <a:t>US$100 billion</a:t>
            </a:r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endParaRPr lang="en-GB" sz="800" b="1" dirty="0">
              <a:solidFill>
                <a:srgbClr val="00B050"/>
              </a:solidFill>
            </a:endParaRPr>
          </a:p>
          <a:p>
            <a:pPr lvl="1">
              <a:buFont typeface="Wingdings" panose="05000000000000000000" pitchFamily="2" charset="2"/>
              <a:buChar char="§"/>
              <a:defRPr/>
            </a:pPr>
            <a:r>
              <a:rPr lang="en-GB" dirty="0"/>
              <a:t>Those profits are still increasing</a:t>
            </a:r>
          </a:p>
          <a:p>
            <a:pPr lvl="1">
              <a:buFont typeface="Wingdings" panose="05000000000000000000" pitchFamily="2" charset="2"/>
              <a:buChar char="§"/>
              <a:defRPr/>
            </a:pPr>
            <a:endParaRPr lang="en-GB" dirty="0">
              <a:highlight>
                <a:srgbClr val="FFFF00"/>
              </a:highlight>
            </a:endParaRPr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r>
              <a:rPr lang="en-GB" dirty="0"/>
              <a:t>That is more than: Coca-Cola, </a:t>
            </a:r>
            <a:r>
              <a:rPr lang="en-GB" dirty="0" err="1"/>
              <a:t>Pepsico</a:t>
            </a:r>
            <a:r>
              <a:rPr lang="en-GB" dirty="0"/>
              <a:t>, Nestle, Mondelez, General Mills, Unilever, Reckitt, Heineken, and Carlsberg combined (</a:t>
            </a:r>
            <a:r>
              <a:rPr lang="en-GB" b="1" dirty="0">
                <a:solidFill>
                  <a:srgbClr val="FF0000"/>
                </a:solidFill>
              </a:rPr>
              <a:t>US$53bn</a:t>
            </a:r>
            <a:r>
              <a:rPr lang="en-GB" dirty="0">
                <a:solidFill>
                  <a:schemeClr val="tx1"/>
                </a:solidFill>
              </a:rPr>
              <a:t>, and note </a:t>
            </a:r>
            <a:r>
              <a:rPr lang="en-GB" b="1" dirty="0">
                <a:solidFill>
                  <a:srgbClr val="FF0000"/>
                </a:solidFill>
              </a:rPr>
              <a:t>9 companies</a:t>
            </a:r>
            <a:r>
              <a:rPr lang="en-GB" dirty="0"/>
              <a:t>)</a:t>
            </a:r>
          </a:p>
          <a:p>
            <a:pPr lvl="1" eaLnBrk="1" hangingPunct="1">
              <a:buFont typeface="Wingdings" panose="05000000000000000000" pitchFamily="2" charset="2"/>
              <a:buChar char="§"/>
              <a:defRPr/>
            </a:pPr>
            <a:endParaRPr lang="en-GB" dirty="0">
              <a:highlight>
                <a:srgbClr val="FFFF00"/>
              </a:highlight>
            </a:endParaRPr>
          </a:p>
          <a:p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E6086A7-EF15-B1F8-F2F3-245977EC9215}"/>
              </a:ext>
            </a:extLst>
          </p:cNvPr>
          <p:cNvSpPr txBox="1">
            <a:spLocks/>
          </p:cNvSpPr>
          <p:nvPr/>
        </p:nvSpPr>
        <p:spPr>
          <a:xfrm>
            <a:off x="2894370" y="457033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1B91D0"/>
                </a:solidFill>
              </a:rPr>
              <a:t>INORDINATE PROFITS</a:t>
            </a:r>
            <a:endParaRPr lang="en-GB" dirty="0">
              <a:solidFill>
                <a:srgbClr val="1B91D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8720E0-50B0-DA4A-0AA8-CD9741AC1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0113" y="1523833"/>
            <a:ext cx="3568174" cy="2379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CFB123-3FEF-511C-93DD-FDA0F87701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9326" y="3635656"/>
            <a:ext cx="3568961" cy="237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2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0827B-C5A1-6B12-8476-6E43452C6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1404" y="308303"/>
            <a:ext cx="8686801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rgbClr val="1B91D0"/>
                </a:solidFill>
              </a:rPr>
              <a:t>INCREDIBLE </a:t>
            </a:r>
            <a:br>
              <a:rPr lang="en-US" dirty="0">
                <a:solidFill>
                  <a:srgbClr val="1B91D0"/>
                </a:solidFill>
              </a:rPr>
            </a:br>
            <a:r>
              <a:rPr lang="en-US" dirty="0">
                <a:solidFill>
                  <a:srgbClr val="1B91D0"/>
                </a:solidFill>
              </a:rPr>
              <a:t>PROFIT MARGINS</a:t>
            </a:r>
            <a:endParaRPr lang="en-GB" dirty="0">
              <a:solidFill>
                <a:srgbClr val="1B91D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4AC636-33A2-65A7-371C-1CC5036A0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3673" y="1434852"/>
            <a:ext cx="8830817" cy="4191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Profit margins are the size of </a:t>
            </a:r>
            <a:r>
              <a:rPr lang="en-GB" sz="2400" b="1" dirty="0">
                <a:solidFill>
                  <a:srgbClr val="FF0000"/>
                </a:solidFill>
              </a:rPr>
              <a:t>profits relative </a:t>
            </a:r>
            <a:r>
              <a:rPr lang="en-GB" sz="2400" dirty="0"/>
              <a:t>to a firm’s</a:t>
            </a:r>
            <a:r>
              <a:rPr lang="en-GB" sz="2400" b="1" dirty="0"/>
              <a:t> </a:t>
            </a:r>
            <a:r>
              <a:rPr lang="en-GB" sz="2400" b="1" dirty="0">
                <a:solidFill>
                  <a:srgbClr val="FF0000"/>
                </a:solidFill>
              </a:rPr>
              <a:t>revenue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sz="17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With </a:t>
            </a:r>
            <a:r>
              <a:rPr lang="en-GB" sz="2400" b="1" dirty="0">
                <a:solidFill>
                  <a:srgbClr val="FF0000"/>
                </a:solidFill>
              </a:rPr>
              <a:t>tobacco</a:t>
            </a:r>
            <a:r>
              <a:rPr lang="en-GB" sz="2400" dirty="0"/>
              <a:t> such margins are </a:t>
            </a:r>
            <a:r>
              <a:rPr lang="en-GB" sz="2400" b="1" dirty="0">
                <a:solidFill>
                  <a:srgbClr val="FF0000"/>
                </a:solidFill>
              </a:rPr>
              <a:t>so much bigger </a:t>
            </a:r>
            <a:r>
              <a:rPr lang="en-GB" sz="2400" dirty="0"/>
              <a:t>than other industries!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‒"/>
              <a:defRPr/>
            </a:pPr>
            <a:r>
              <a:rPr lang="en-GB" sz="1900" b="1" dirty="0">
                <a:solidFill>
                  <a:srgbClr val="00B050"/>
                </a:solidFill>
              </a:rPr>
              <a:t>BAT</a:t>
            </a:r>
            <a:r>
              <a:rPr lang="en-GB" sz="1900" dirty="0">
                <a:solidFill>
                  <a:srgbClr val="00B050"/>
                </a:solidFill>
              </a:rPr>
              <a:t> </a:t>
            </a:r>
            <a:r>
              <a:rPr lang="en-GB" sz="1900" dirty="0">
                <a:solidFill>
                  <a:srgbClr val="0070C0"/>
                </a:solidFill>
              </a:rPr>
              <a:t>adjusted global operating margin was </a:t>
            </a:r>
            <a:r>
              <a:rPr lang="en-GB" sz="1900" b="1" dirty="0">
                <a:solidFill>
                  <a:srgbClr val="00B050"/>
                </a:solidFill>
              </a:rPr>
              <a:t>45.2% </a:t>
            </a:r>
            <a:r>
              <a:rPr lang="en-GB" sz="1900" dirty="0">
                <a:solidFill>
                  <a:srgbClr val="0070C0"/>
                </a:solidFill>
              </a:rPr>
              <a:t>in 2025</a:t>
            </a:r>
          </a:p>
          <a:p>
            <a:pPr lvl="1">
              <a:buFont typeface="Arial" panose="020B0604020202020204" pitchFamily="34" charset="0"/>
              <a:buChar char="‒"/>
              <a:defRPr/>
            </a:pPr>
            <a:r>
              <a:rPr lang="en-GB" sz="1900" b="1" dirty="0">
                <a:solidFill>
                  <a:srgbClr val="00B050"/>
                </a:solidFill>
              </a:rPr>
              <a:t>Altria </a:t>
            </a:r>
            <a:r>
              <a:rPr lang="en-GB" sz="1900" dirty="0">
                <a:solidFill>
                  <a:srgbClr val="0070C0"/>
                </a:solidFill>
              </a:rPr>
              <a:t>made operating profit margins of </a:t>
            </a:r>
            <a:r>
              <a:rPr lang="en-GB" sz="1900" b="1" dirty="0">
                <a:solidFill>
                  <a:srgbClr val="00B050"/>
                </a:solidFill>
              </a:rPr>
              <a:t>63.0%</a:t>
            </a:r>
            <a:r>
              <a:rPr lang="en-GB" sz="1900" dirty="0">
                <a:solidFill>
                  <a:srgbClr val="0070C0"/>
                </a:solidFill>
              </a:rPr>
              <a:t> in 2025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‒"/>
              <a:defRPr/>
            </a:pPr>
            <a:r>
              <a:rPr lang="en-GB" sz="1900" b="1" dirty="0">
                <a:solidFill>
                  <a:srgbClr val="00B050"/>
                </a:solidFill>
              </a:rPr>
              <a:t>Imperial Brands </a:t>
            </a:r>
            <a:r>
              <a:rPr lang="en-GB" sz="1900" dirty="0">
                <a:solidFill>
                  <a:srgbClr val="0070C0"/>
                </a:solidFill>
              </a:rPr>
              <a:t>made operating profit margin of </a:t>
            </a:r>
            <a:r>
              <a:rPr lang="en-GB" sz="1900" b="1" dirty="0">
                <a:solidFill>
                  <a:srgbClr val="00B050"/>
                </a:solidFill>
              </a:rPr>
              <a:t>62.1% in the UK </a:t>
            </a:r>
            <a:r>
              <a:rPr lang="en-GB" sz="1900" dirty="0">
                <a:solidFill>
                  <a:srgbClr val="0070C0"/>
                </a:solidFill>
              </a:rPr>
              <a:t>in 2025</a:t>
            </a:r>
          </a:p>
          <a:p>
            <a:pPr marL="457200" lvl="1" indent="0">
              <a:lnSpc>
                <a:spcPct val="90000"/>
              </a:lnSpc>
              <a:buNone/>
              <a:defRPr/>
            </a:pPr>
            <a:endParaRPr lang="en-GB" sz="1700" dirty="0">
              <a:solidFill>
                <a:srgbClr val="0070C0"/>
              </a:solidFill>
            </a:endParaRP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The </a:t>
            </a:r>
            <a:r>
              <a:rPr lang="en-GB" sz="2400" b="1" dirty="0">
                <a:solidFill>
                  <a:srgbClr val="FF0000"/>
                </a:solidFill>
              </a:rPr>
              <a:t>comparator companies </a:t>
            </a:r>
            <a:r>
              <a:rPr lang="en-GB" sz="2400" dirty="0"/>
              <a:t>had operating profit margins of </a:t>
            </a:r>
            <a:r>
              <a:rPr lang="en-GB" sz="2400" b="1" dirty="0">
                <a:solidFill>
                  <a:srgbClr val="FF0000"/>
                </a:solidFill>
              </a:rPr>
              <a:t>around 16% </a:t>
            </a:r>
            <a:r>
              <a:rPr lang="en-GB" sz="2400" dirty="0">
                <a:solidFill>
                  <a:schemeClr val="tx1"/>
                </a:solidFill>
              </a:rPr>
              <a:t>in 2025, </a:t>
            </a:r>
            <a:r>
              <a:rPr lang="en-GB" sz="2400" dirty="0"/>
              <a:t>ranging from a low of 4.8% (General Mills) and a high of 29.7% (Reckitt)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F564E7-91AD-61BB-6A81-C5E0533C999C}"/>
              </a:ext>
            </a:extLst>
          </p:cNvPr>
          <p:cNvSpPr txBox="1"/>
          <p:nvPr/>
        </p:nvSpPr>
        <p:spPr>
          <a:xfrm>
            <a:off x="1963445" y="5655993"/>
            <a:ext cx="8265110" cy="75713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n-GB" sz="2400" b="1" dirty="0">
                <a:solidFill>
                  <a:srgbClr val="F58220"/>
                </a:solidFill>
              </a:rPr>
              <a:t>Such profits give these firms significant resources and a huge incentive to maintain the status quo</a:t>
            </a:r>
          </a:p>
        </p:txBody>
      </p:sp>
      <p:pic>
        <p:nvPicPr>
          <p:cNvPr id="6" name="Picture 5" descr="A pie with a pie in it&#10;&#10;Description automatically generated">
            <a:extLst>
              <a:ext uri="{FF2B5EF4-FFF2-40B4-BE49-F238E27FC236}">
                <a16:creationId xmlns:a16="http://schemas.microsoft.com/office/drawing/2014/main" id="{47928F62-646E-5C03-634B-382294E0D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9" y="1556792"/>
            <a:ext cx="2594673" cy="297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8023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A11C1-027C-3900-DB7B-8BAD82A56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644107-D3B2-272B-FE7D-151722B72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341" y="1391488"/>
            <a:ext cx="11602149" cy="546651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en-US" dirty="0"/>
              <a:t>Companies like PMI and BAT want us to believe that they are moving away from </a:t>
            </a:r>
            <a:r>
              <a:rPr lang="en-US" b="1" dirty="0">
                <a:solidFill>
                  <a:srgbClr val="FF0000"/>
                </a:solidFill>
              </a:rPr>
              <a:t>combustible tobacco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‘</a:t>
            </a:r>
            <a:r>
              <a:rPr lang="en-US" b="1" dirty="0" err="1">
                <a:solidFill>
                  <a:srgbClr val="00B050"/>
                </a:solidFill>
              </a:rPr>
              <a:t>Unsmoke</a:t>
            </a:r>
            <a:r>
              <a:rPr lang="en-US" dirty="0">
                <a:solidFill>
                  <a:srgbClr val="0070C0"/>
                </a:solidFill>
              </a:rPr>
              <a:t>’ for a Smoke-free future and ‘</a:t>
            </a:r>
            <a:r>
              <a:rPr lang="en-US" b="1" dirty="0">
                <a:solidFill>
                  <a:srgbClr val="00B050"/>
                </a:solidFill>
              </a:rPr>
              <a:t>A Better Tomorrow</a:t>
            </a:r>
            <a:r>
              <a:rPr lang="en-US" dirty="0">
                <a:solidFill>
                  <a:srgbClr val="0070C0"/>
                </a:solidFill>
              </a:rPr>
              <a:t>’</a:t>
            </a:r>
          </a:p>
          <a:p>
            <a:pPr marL="457200" lvl="1" indent="0" eaLnBrk="1" hangingPunct="1">
              <a:buNone/>
              <a:defRPr/>
            </a:pPr>
            <a:endParaRPr lang="en-GB" sz="1400" dirty="0"/>
          </a:p>
          <a:p>
            <a:pPr>
              <a:lnSpc>
                <a:spcPct val="100000"/>
              </a:lnSpc>
            </a:pPr>
            <a:r>
              <a:rPr lang="en-GB" dirty="0"/>
              <a:t>BUT as of 2025 </a:t>
            </a:r>
            <a:r>
              <a:rPr lang="en-GB" b="1" dirty="0">
                <a:solidFill>
                  <a:srgbClr val="FF0000"/>
                </a:solidFill>
              </a:rPr>
              <a:t>combustibles</a:t>
            </a:r>
            <a:r>
              <a:rPr lang="en-GB" dirty="0"/>
              <a:t> still account for the </a:t>
            </a:r>
            <a:r>
              <a:rPr lang="en-GB" b="1" dirty="0">
                <a:solidFill>
                  <a:srgbClr val="FF0000"/>
                </a:solidFill>
              </a:rPr>
              <a:t>majority of profits and net revenue </a:t>
            </a:r>
            <a:r>
              <a:rPr lang="en-GB" dirty="0"/>
              <a:t>for the biggest Six Tobacco companies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Yet they don’t </a:t>
            </a:r>
            <a:r>
              <a:rPr lang="en-US" dirty="0" err="1">
                <a:solidFill>
                  <a:srgbClr val="0070C0"/>
                </a:solidFill>
              </a:rPr>
              <a:t>itemise</a:t>
            </a:r>
            <a:r>
              <a:rPr lang="en-US" dirty="0">
                <a:solidFill>
                  <a:srgbClr val="0070C0"/>
                </a:solidFill>
              </a:rPr>
              <a:t> where their profits come from</a:t>
            </a:r>
          </a:p>
          <a:p>
            <a:endParaRPr lang="en-GB" sz="1400" dirty="0"/>
          </a:p>
          <a:p>
            <a:r>
              <a:rPr lang="en-GB" b="1" dirty="0">
                <a:solidFill>
                  <a:srgbClr val="FF0000"/>
                </a:solidFill>
              </a:rPr>
              <a:t>PMI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Global net revenue $23.8bn combustible vs $16.9bn smoke-free (although said to be bigger in 27 markets)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Cigarettes 607.4bn units vs 786.5bn units overall</a:t>
            </a:r>
          </a:p>
          <a:p>
            <a:r>
              <a:rPr lang="en-GB" b="1" dirty="0">
                <a:solidFill>
                  <a:srgbClr val="FF0000"/>
                </a:solidFill>
              </a:rPr>
              <a:t>BAT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Global net revenue £25.6bn but just £3.6bn from ‘new categories’;  Global profit from operations £10.0bn but new categories just £0.4bn</a:t>
            </a:r>
          </a:p>
          <a:p>
            <a:r>
              <a:rPr lang="en-GB" b="1" dirty="0">
                <a:solidFill>
                  <a:srgbClr val="FF0000"/>
                </a:solidFill>
              </a:rPr>
              <a:t>Imperial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From a self-reported </a:t>
            </a:r>
            <a:r>
              <a:rPr lang="en-GB" b="1" dirty="0">
                <a:solidFill>
                  <a:srgbClr val="00B050"/>
                </a:solidFill>
              </a:rPr>
              <a:t>UK market </a:t>
            </a:r>
            <a:r>
              <a:rPr lang="en-GB" dirty="0">
                <a:solidFill>
                  <a:srgbClr val="0070C0"/>
                </a:solidFill>
              </a:rPr>
              <a:t>share of </a:t>
            </a:r>
            <a:r>
              <a:rPr lang="en-GB" b="1" dirty="0">
                <a:solidFill>
                  <a:srgbClr val="00B050"/>
                </a:solidFill>
              </a:rPr>
              <a:t>37%</a:t>
            </a:r>
            <a:r>
              <a:rPr lang="en-GB" dirty="0">
                <a:solidFill>
                  <a:srgbClr val="0070C0"/>
                </a:solidFill>
              </a:rPr>
              <a:t>, made at least </a:t>
            </a:r>
            <a:r>
              <a:rPr lang="en-GB" b="1" dirty="0">
                <a:solidFill>
                  <a:srgbClr val="00B050"/>
                </a:solidFill>
              </a:rPr>
              <a:t>£331m </a:t>
            </a:r>
            <a:r>
              <a:rPr lang="en-GB" dirty="0">
                <a:solidFill>
                  <a:srgbClr val="0070C0"/>
                </a:solidFill>
              </a:rPr>
              <a:t>in operating profits </a:t>
            </a:r>
            <a:r>
              <a:rPr lang="en-GB" b="1" dirty="0">
                <a:solidFill>
                  <a:srgbClr val="00B050"/>
                </a:solidFill>
              </a:rPr>
              <a:t>in 2025  </a:t>
            </a:r>
            <a:r>
              <a:rPr lang="en-GB" dirty="0">
                <a:solidFill>
                  <a:srgbClr val="0070C0"/>
                </a:solidFill>
              </a:rPr>
              <a:t>but </a:t>
            </a:r>
            <a:r>
              <a:rPr lang="en-GB" b="1" dirty="0">
                <a:solidFill>
                  <a:srgbClr val="00B050"/>
                </a:solidFill>
              </a:rPr>
              <a:t>NGP</a:t>
            </a:r>
            <a:r>
              <a:rPr lang="en-GB" dirty="0">
                <a:solidFill>
                  <a:srgbClr val="0070C0"/>
                </a:solidFill>
              </a:rPr>
              <a:t> made a </a:t>
            </a:r>
            <a:r>
              <a:rPr lang="en-GB" b="1" dirty="0">
                <a:solidFill>
                  <a:srgbClr val="00B050"/>
                </a:solidFill>
              </a:rPr>
              <a:t>loss</a:t>
            </a:r>
            <a:r>
              <a:rPr lang="en-GB" dirty="0">
                <a:solidFill>
                  <a:srgbClr val="0070C0"/>
                </a:solidFill>
              </a:rPr>
              <a:t> of </a:t>
            </a:r>
            <a:r>
              <a:rPr lang="en-GB" b="1" dirty="0">
                <a:solidFill>
                  <a:srgbClr val="00B050"/>
                </a:solidFill>
              </a:rPr>
              <a:t>£0.3m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EF4B162-E3A8-F8B9-B322-DD49FBC258B9}"/>
              </a:ext>
            </a:extLst>
          </p:cNvPr>
          <p:cNvSpPr txBox="1">
            <a:spLocks/>
          </p:cNvSpPr>
          <p:nvPr/>
        </p:nvSpPr>
        <p:spPr>
          <a:xfrm>
            <a:off x="2559392" y="457033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2">
                    <a:lumMod val="10000"/>
                  </a:schemeClr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1B91D0"/>
                </a:solidFill>
              </a:rPr>
              <a:t>CIGARETTES STILL RULE</a:t>
            </a:r>
            <a:endParaRPr lang="en-GB" dirty="0">
              <a:solidFill>
                <a:srgbClr val="1B91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34048"/>
      </p:ext>
    </p:extLst>
  </p:cSld>
  <p:clrMapOvr>
    <a:masterClrMapping/>
  </p:clrMapOvr>
  <p:transition spd="slow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B81D0-D17D-62B7-84F2-59795F8D0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157" y="471195"/>
            <a:ext cx="8686801" cy="10668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PAYING THEIR WAY?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BA2D8-A486-033F-CAC1-A6578BAF7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207" y="1296955"/>
            <a:ext cx="11476653" cy="5286569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600" dirty="0"/>
              <a:t>While many countries do levy </a:t>
            </a:r>
            <a:r>
              <a:rPr lang="en-GB" sz="2600" b="1" dirty="0">
                <a:solidFill>
                  <a:srgbClr val="FF0000"/>
                </a:solidFill>
              </a:rPr>
              <a:t>tobacco excise duty</a:t>
            </a:r>
            <a:r>
              <a:rPr lang="en-GB" sz="2600" dirty="0"/>
              <a:t>, this is passed on to smokers via </a:t>
            </a:r>
            <a:r>
              <a:rPr lang="en-GB" sz="2600" b="1" dirty="0">
                <a:solidFill>
                  <a:srgbClr val="FF0000"/>
                </a:solidFill>
              </a:rPr>
              <a:t>higher prices</a:t>
            </a:r>
          </a:p>
          <a:p>
            <a:pPr>
              <a:defRPr/>
            </a:pPr>
            <a:r>
              <a:rPr lang="en-US" dirty="0"/>
              <a:t>Firms use many common </a:t>
            </a:r>
            <a:r>
              <a:rPr lang="en-US" b="1" dirty="0">
                <a:solidFill>
                  <a:srgbClr val="FF0000"/>
                </a:solidFill>
              </a:rPr>
              <a:t>tax avoidance strategies</a:t>
            </a:r>
            <a:r>
              <a:rPr lang="en-US" b="1" dirty="0">
                <a:solidFill>
                  <a:srgbClr val="F58220"/>
                </a:solidFill>
              </a:rPr>
              <a:t> </a:t>
            </a:r>
            <a:r>
              <a:rPr lang="en-US" dirty="0"/>
              <a:t>to reduce their </a:t>
            </a:r>
            <a:r>
              <a:rPr lang="en-GB" sz="2600" b="1" dirty="0">
                <a:solidFill>
                  <a:srgbClr val="FF0000"/>
                </a:solidFill>
              </a:rPr>
              <a:t>profit based taxation </a:t>
            </a:r>
            <a:r>
              <a:rPr lang="en-GB" sz="2600" dirty="0"/>
              <a:t>on these huge profits </a:t>
            </a:r>
          </a:p>
          <a:p>
            <a:pPr lvl="1">
              <a:buFont typeface="Arial" panose="020B0604020202020204" pitchFamily="34" charset="0"/>
              <a:buChar char="‒"/>
              <a:defRPr/>
            </a:pPr>
            <a:r>
              <a:rPr lang="en-GB" sz="2100" b="1" dirty="0">
                <a:solidFill>
                  <a:srgbClr val="00B050"/>
                </a:solidFill>
              </a:rPr>
              <a:t>BAT</a:t>
            </a:r>
            <a:r>
              <a:rPr lang="en-GB" sz="2100" dirty="0">
                <a:solidFill>
                  <a:srgbClr val="00B050"/>
                </a:solidFill>
              </a:rPr>
              <a:t> </a:t>
            </a:r>
            <a:r>
              <a:rPr lang="en-GB" sz="2100" dirty="0">
                <a:solidFill>
                  <a:srgbClr val="0070C0"/>
                </a:solidFill>
              </a:rPr>
              <a:t>is UK based but paid £11m in corporation tax in the 6 years up to 2016 while earning £10s billion in profit.</a:t>
            </a:r>
          </a:p>
          <a:p>
            <a:pPr lvl="1">
              <a:buFont typeface="Arial" panose="020B0604020202020204" pitchFamily="34" charset="0"/>
              <a:buChar char="‒"/>
              <a:defRPr/>
            </a:pPr>
            <a:r>
              <a:rPr lang="en-GB" sz="2100" dirty="0">
                <a:solidFill>
                  <a:srgbClr val="0070C0"/>
                </a:solidFill>
              </a:rPr>
              <a:t>In </a:t>
            </a:r>
            <a:r>
              <a:rPr lang="en-GB" sz="2100" b="1" dirty="0">
                <a:solidFill>
                  <a:srgbClr val="00B050"/>
                </a:solidFill>
              </a:rPr>
              <a:t>2025</a:t>
            </a:r>
            <a:r>
              <a:rPr lang="en-GB" sz="2100" dirty="0">
                <a:solidFill>
                  <a:srgbClr val="0070C0"/>
                </a:solidFill>
              </a:rPr>
              <a:t> they paid only </a:t>
            </a:r>
            <a:r>
              <a:rPr lang="en-GB" sz="2100" b="1" dirty="0">
                <a:solidFill>
                  <a:srgbClr val="00B050"/>
                </a:solidFill>
              </a:rPr>
              <a:t>£17m </a:t>
            </a:r>
            <a:r>
              <a:rPr lang="en-GB" sz="2100" dirty="0">
                <a:solidFill>
                  <a:srgbClr val="0070C0"/>
                </a:solidFill>
              </a:rPr>
              <a:t>having made </a:t>
            </a:r>
            <a:r>
              <a:rPr lang="en-GB" sz="2100" b="1" dirty="0">
                <a:solidFill>
                  <a:srgbClr val="00B050"/>
                </a:solidFill>
              </a:rPr>
              <a:t>profits from operations of £9,997m </a:t>
            </a:r>
            <a:r>
              <a:rPr lang="en-GB" sz="2100" dirty="0">
                <a:solidFill>
                  <a:srgbClr val="0070C0"/>
                </a:solidFill>
              </a:rPr>
              <a:t>(but did pay £2.1bn in overseas tax).</a:t>
            </a:r>
          </a:p>
          <a:p>
            <a:pPr lvl="1">
              <a:buFont typeface="Arial" panose="020B0604020202020204" pitchFamily="34" charset="0"/>
              <a:buChar char="‒"/>
            </a:pPr>
            <a:r>
              <a:rPr lang="en-GB" sz="2100" dirty="0">
                <a:solidFill>
                  <a:srgbClr val="0070C0"/>
                </a:solidFill>
              </a:rPr>
              <a:t>The on paper sale of all BAT cigarettes produced by BAT Korea Manufacturing Ltd. (South Korea) to Rothmans Far East BV in the Netherlands. They are immediately re-sold to another South-Korean company, BAT Korea Ltd, at a much higher price. This way, on average each year €98 million in Korean profits are shifted to the Netherlands.</a:t>
            </a:r>
            <a:endParaRPr lang="en-US" sz="2100" dirty="0">
              <a:solidFill>
                <a:srgbClr val="0070C0"/>
              </a:solidFill>
            </a:endParaRPr>
          </a:p>
          <a:p>
            <a:r>
              <a:rPr lang="en-US" dirty="0"/>
              <a:t>We need to </a:t>
            </a:r>
            <a:r>
              <a:rPr lang="en-US" b="1" dirty="0">
                <a:solidFill>
                  <a:srgbClr val="FF0000"/>
                </a:solidFill>
              </a:rPr>
              <a:t>stop letting </a:t>
            </a:r>
            <a:r>
              <a:rPr lang="en-US" dirty="0"/>
              <a:t>the industry </a:t>
            </a:r>
            <a:r>
              <a:rPr lang="en-US" b="1" dirty="0">
                <a:solidFill>
                  <a:srgbClr val="FF0000"/>
                </a:solidFill>
              </a:rPr>
              <a:t>profit at the wider expense of society</a:t>
            </a:r>
            <a:endParaRPr lang="en-GB" b="1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19B705-96E9-50F8-B05A-C41846C1DFF2}"/>
              </a:ext>
            </a:extLst>
          </p:cNvPr>
          <p:cNvSpPr txBox="1"/>
          <p:nvPr/>
        </p:nvSpPr>
        <p:spPr>
          <a:xfrm>
            <a:off x="506823" y="6386805"/>
            <a:ext cx="4043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>
                <a:solidFill>
                  <a:srgbClr val="006FB7"/>
                </a:solidFill>
                <a:latin typeface="Source Sans Pro" panose="020B0503030403020204" pitchFamily="34" charset="0"/>
                <a:hlinkClick r:id="rId2"/>
              </a:rPr>
              <a:t>https://doi.org/10.1093/pubmed/fdz004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9107047"/>
      </p:ext>
    </p:extLst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p&#10;&#10;Description automatically generated">
            <a:extLst>
              <a:ext uri="{FF2B5EF4-FFF2-40B4-BE49-F238E27FC236}">
                <a16:creationId xmlns:a16="http://schemas.microsoft.com/office/drawing/2014/main" id="{47CAAD83-7DFE-2546-F010-651AB4E3F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020" y="1110343"/>
            <a:ext cx="2282745" cy="3513667"/>
          </a:xfrm>
          <a:prstGeom prst="rect">
            <a:avLst/>
          </a:prstGeom>
        </p:spPr>
      </p:pic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16867F49-3D16-2837-F4A7-99C805931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5180" y="1206326"/>
            <a:ext cx="2795974" cy="3321698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B0A25CD9-2D17-11DD-8140-97DBE12002B1}"/>
              </a:ext>
            </a:extLst>
          </p:cNvPr>
          <p:cNvGrpSpPr/>
          <p:nvPr/>
        </p:nvGrpSpPr>
        <p:grpSpPr>
          <a:xfrm>
            <a:off x="2428650" y="1234212"/>
            <a:ext cx="1532114" cy="1321726"/>
            <a:chOff x="2427062" y="1234212"/>
            <a:chExt cx="1532114" cy="1321726"/>
          </a:xfrm>
        </p:grpSpPr>
        <p:pic>
          <p:nvPicPr>
            <p:cNvPr id="7" name="Picture 6" descr="Diagram&#10;&#10;Description automatically generated">
              <a:extLst>
                <a:ext uri="{FF2B5EF4-FFF2-40B4-BE49-F238E27FC236}">
                  <a16:creationId xmlns:a16="http://schemas.microsoft.com/office/drawing/2014/main" id="{FAD06BF0-27D1-8685-B977-5567C2A645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35176" y="1234212"/>
              <a:ext cx="1524000" cy="868680"/>
            </a:xfrm>
            <a:prstGeom prst="rect">
              <a:avLst/>
            </a:prstGeom>
          </p:spPr>
        </p:pic>
        <p:pic>
          <p:nvPicPr>
            <p:cNvPr id="8" name="Picture 7" descr="A picture containing text, sign, gauge, dark&#10;&#10;Description automatically generated">
              <a:extLst>
                <a:ext uri="{FF2B5EF4-FFF2-40B4-BE49-F238E27FC236}">
                  <a16:creationId xmlns:a16="http://schemas.microsoft.com/office/drawing/2014/main" id="{A5ACB21D-8476-B421-5DF8-F8EC79C45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27062" y="2031189"/>
              <a:ext cx="1532114" cy="524749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67C852C3-5ECC-F2E8-F5E5-A19916949E21}"/>
              </a:ext>
            </a:extLst>
          </p:cNvPr>
          <p:cNvGrpSpPr/>
          <p:nvPr/>
        </p:nvGrpSpPr>
        <p:grpSpPr>
          <a:xfrm>
            <a:off x="4391114" y="1523561"/>
            <a:ext cx="1731014" cy="841248"/>
            <a:chOff x="4389526" y="1523561"/>
            <a:chExt cx="1731014" cy="841248"/>
          </a:xfrm>
        </p:grpSpPr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3767EADB-BC12-E37A-6843-F38CC5D69978}"/>
                </a:ext>
              </a:extLst>
            </p:cNvPr>
            <p:cNvSpPr/>
            <p:nvPr/>
          </p:nvSpPr>
          <p:spPr>
            <a:xfrm rot="758094">
              <a:off x="4389526" y="1879744"/>
              <a:ext cx="1681498" cy="485065"/>
            </a:xfrm>
            <a:prstGeom prst="rightArrow">
              <a:avLst/>
            </a:prstGeom>
            <a:solidFill>
              <a:srgbClr val="F58220"/>
            </a:solidFill>
            <a:ln>
              <a:solidFill>
                <a:srgbClr val="5929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9A115D0-A608-1843-F8D9-6F623DCC24B8}"/>
                </a:ext>
              </a:extLst>
            </p:cNvPr>
            <p:cNvSpPr txBox="1"/>
            <p:nvPr/>
          </p:nvSpPr>
          <p:spPr>
            <a:xfrm>
              <a:off x="4948424" y="1523561"/>
              <a:ext cx="11721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Low price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931439C-5C29-A724-CC45-37E2CC6726BE}"/>
              </a:ext>
            </a:extLst>
          </p:cNvPr>
          <p:cNvGrpSpPr/>
          <p:nvPr/>
        </p:nvGrpSpPr>
        <p:grpSpPr>
          <a:xfrm>
            <a:off x="6298670" y="2215533"/>
            <a:ext cx="2282745" cy="1264945"/>
            <a:chOff x="6244769" y="1821872"/>
            <a:chExt cx="2282745" cy="126494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A7D103B-E1F9-B411-D9DB-665BC253D0D8}"/>
                </a:ext>
              </a:extLst>
            </p:cNvPr>
            <p:cNvSpPr/>
            <p:nvPr/>
          </p:nvSpPr>
          <p:spPr>
            <a:xfrm>
              <a:off x="6244769" y="1821872"/>
              <a:ext cx="2282745" cy="1264945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  <a:p>
              <a:pPr algn="ctr"/>
              <a:endParaRPr lang="en-GB" dirty="0"/>
            </a:p>
            <a:p>
              <a:pPr algn="ctr"/>
              <a:r>
                <a:rPr lang="en-GB" dirty="0"/>
                <a:t>Subsidiary 2</a:t>
              </a:r>
            </a:p>
          </p:txBody>
        </p:sp>
        <p:pic>
          <p:nvPicPr>
            <p:cNvPr id="14" name="Picture 13" descr="A picture containing text, sign, gauge, dark&#10;&#10;Description automatically generated">
              <a:extLst>
                <a:ext uri="{FF2B5EF4-FFF2-40B4-BE49-F238E27FC236}">
                  <a16:creationId xmlns:a16="http://schemas.microsoft.com/office/drawing/2014/main" id="{A813B606-CD3D-6A1A-281C-68B067C42B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94220" y="2015136"/>
              <a:ext cx="1532114" cy="524749"/>
            </a:xfrm>
            <a:prstGeom prst="rect">
              <a:avLst/>
            </a:prstGeom>
          </p:spPr>
        </p:pic>
      </p:grpSp>
      <p:pic>
        <p:nvPicPr>
          <p:cNvPr id="15" name="Picture 14" descr="A picture containing pile, indoor, fries&#10;&#10;Description automatically generated">
            <a:extLst>
              <a:ext uri="{FF2B5EF4-FFF2-40B4-BE49-F238E27FC236}">
                <a16:creationId xmlns:a16="http://schemas.microsoft.com/office/drawing/2014/main" id="{F9F7BE61-B194-D5B9-AAC2-4D2E074A1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5819" y="5307194"/>
            <a:ext cx="1777969" cy="1000107"/>
          </a:xfrm>
          <a:prstGeom prst="rect">
            <a:avLst/>
          </a:prstGeom>
        </p:spPr>
      </p:pic>
      <p:pic>
        <p:nvPicPr>
          <p:cNvPr id="16" name="Picture 15" descr="A picture containing pile, stacked, several&#10;&#10;Description automatically generated">
            <a:extLst>
              <a:ext uri="{FF2B5EF4-FFF2-40B4-BE49-F238E27FC236}">
                <a16:creationId xmlns:a16="http://schemas.microsoft.com/office/drawing/2014/main" id="{6F0F364E-8FB6-27AF-01F8-8C1EEA1640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684183" y="4823974"/>
            <a:ext cx="1777969" cy="1185313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4F290547-0EA2-8B17-9011-D467B6FEFB53}"/>
              </a:ext>
            </a:extLst>
          </p:cNvPr>
          <p:cNvGrpSpPr/>
          <p:nvPr/>
        </p:nvGrpSpPr>
        <p:grpSpPr>
          <a:xfrm>
            <a:off x="2118271" y="3892084"/>
            <a:ext cx="2282745" cy="1264945"/>
            <a:chOff x="6244769" y="1821872"/>
            <a:chExt cx="2282745" cy="1264945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4C2ECE3-4A33-4979-E77F-9A9040238242}"/>
                </a:ext>
              </a:extLst>
            </p:cNvPr>
            <p:cNvSpPr/>
            <p:nvPr/>
          </p:nvSpPr>
          <p:spPr>
            <a:xfrm>
              <a:off x="6244769" y="1821872"/>
              <a:ext cx="2282745" cy="1264945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  <a:p>
              <a:pPr algn="ctr"/>
              <a:endParaRPr lang="en-GB" dirty="0"/>
            </a:p>
            <a:p>
              <a:pPr algn="ctr"/>
              <a:r>
                <a:rPr lang="en-GB" dirty="0"/>
                <a:t>Subsidiary 3</a:t>
              </a:r>
            </a:p>
          </p:txBody>
        </p:sp>
        <p:pic>
          <p:nvPicPr>
            <p:cNvPr id="19" name="Picture 18" descr="A picture containing text, sign, gauge, dark&#10;&#10;Description automatically generated">
              <a:extLst>
                <a:ext uri="{FF2B5EF4-FFF2-40B4-BE49-F238E27FC236}">
                  <a16:creationId xmlns:a16="http://schemas.microsoft.com/office/drawing/2014/main" id="{5681CAFB-6D40-DC60-AD29-A4B2560E4B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94220" y="2015136"/>
              <a:ext cx="1532114" cy="524749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BCB64AF-2841-9E36-9CD3-614D42D791A4}"/>
              </a:ext>
            </a:extLst>
          </p:cNvPr>
          <p:cNvGrpSpPr/>
          <p:nvPr/>
        </p:nvGrpSpPr>
        <p:grpSpPr>
          <a:xfrm>
            <a:off x="4452175" y="3649550"/>
            <a:ext cx="1887606" cy="788210"/>
            <a:chOff x="4450587" y="3649550"/>
            <a:chExt cx="1887606" cy="788210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78619A4-F094-46D2-8003-CCFF6B0398D4}"/>
                </a:ext>
              </a:extLst>
            </p:cNvPr>
            <p:cNvSpPr txBox="1"/>
            <p:nvPr/>
          </p:nvSpPr>
          <p:spPr>
            <a:xfrm>
              <a:off x="5114781" y="4068428"/>
              <a:ext cx="12234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High price</a:t>
              </a:r>
            </a:p>
          </p:txBody>
        </p:sp>
        <p:sp>
          <p:nvSpPr>
            <p:cNvPr id="22" name="Arrow: Right 21">
              <a:extLst>
                <a:ext uri="{FF2B5EF4-FFF2-40B4-BE49-F238E27FC236}">
                  <a16:creationId xmlns:a16="http://schemas.microsoft.com/office/drawing/2014/main" id="{F0936471-9F40-C7D7-294E-09D26B919B23}"/>
                </a:ext>
              </a:extLst>
            </p:cNvPr>
            <p:cNvSpPr/>
            <p:nvPr/>
          </p:nvSpPr>
          <p:spPr>
            <a:xfrm rot="9208748">
              <a:off x="4450587" y="3649550"/>
              <a:ext cx="1648385" cy="485065"/>
            </a:xfrm>
            <a:prstGeom prst="rightArrow">
              <a:avLst/>
            </a:prstGeom>
            <a:solidFill>
              <a:srgbClr val="F58220"/>
            </a:solidFill>
            <a:ln>
              <a:solidFill>
                <a:srgbClr val="5929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F8A33918-9072-D646-04F3-82DCB327D4DF}"/>
              </a:ext>
            </a:extLst>
          </p:cNvPr>
          <p:cNvSpPr txBox="1"/>
          <p:nvPr/>
        </p:nvSpPr>
        <p:spPr>
          <a:xfrm>
            <a:off x="7696688" y="6009286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€98 million in Korean profits per year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58F2E1C-9318-163A-5D29-CA1A21E8539E}"/>
              </a:ext>
            </a:extLst>
          </p:cNvPr>
          <p:cNvSpPr txBox="1"/>
          <p:nvPr/>
        </p:nvSpPr>
        <p:spPr>
          <a:xfrm>
            <a:off x="1246914" y="6453624"/>
            <a:ext cx="67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8"/>
              </a:rPr>
              <a:t>https://www.bath.ac.uk/publications/big-tobacco-big-avoidance/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69448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40202F-D78A-B5F3-4D33-3C6A3CBFB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47E55-1D5D-C481-A17D-2955DE856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157" y="471195"/>
            <a:ext cx="8686801" cy="10668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PAYING THEIR WAY?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89E7F-47DE-9AAB-6346-95BFCA601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207" y="1296955"/>
            <a:ext cx="11476653" cy="5286569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600" dirty="0"/>
              <a:t>While many countries do levy </a:t>
            </a:r>
            <a:r>
              <a:rPr lang="en-GB" sz="2600" b="1" dirty="0">
                <a:solidFill>
                  <a:srgbClr val="FF0000"/>
                </a:solidFill>
              </a:rPr>
              <a:t>tobacco excise duty</a:t>
            </a:r>
            <a:r>
              <a:rPr lang="en-GB" sz="2600" dirty="0"/>
              <a:t>, this is passed on to smokers via </a:t>
            </a:r>
            <a:r>
              <a:rPr lang="en-GB" sz="2600" b="1" dirty="0">
                <a:solidFill>
                  <a:srgbClr val="FF0000"/>
                </a:solidFill>
              </a:rPr>
              <a:t>higher prices</a:t>
            </a:r>
          </a:p>
          <a:p>
            <a:pPr>
              <a:defRPr/>
            </a:pPr>
            <a:r>
              <a:rPr lang="en-US" dirty="0"/>
              <a:t>Firms use many common </a:t>
            </a:r>
            <a:r>
              <a:rPr lang="en-US" b="1" dirty="0">
                <a:solidFill>
                  <a:srgbClr val="FF0000"/>
                </a:solidFill>
              </a:rPr>
              <a:t>tax avoidance strategies</a:t>
            </a:r>
            <a:r>
              <a:rPr lang="en-US" b="1" dirty="0">
                <a:solidFill>
                  <a:srgbClr val="F58220"/>
                </a:solidFill>
              </a:rPr>
              <a:t> </a:t>
            </a:r>
            <a:r>
              <a:rPr lang="en-US" dirty="0"/>
              <a:t>to reduce their </a:t>
            </a:r>
            <a:r>
              <a:rPr lang="en-GB" sz="2600" b="1" dirty="0">
                <a:solidFill>
                  <a:srgbClr val="FF0000"/>
                </a:solidFill>
              </a:rPr>
              <a:t>profit based taxation </a:t>
            </a:r>
            <a:r>
              <a:rPr lang="en-GB" sz="2600" dirty="0"/>
              <a:t>on these huge profits </a:t>
            </a:r>
          </a:p>
          <a:p>
            <a:pPr lvl="1">
              <a:buFont typeface="Arial" panose="020B0604020202020204" pitchFamily="34" charset="0"/>
              <a:buChar char="‒"/>
              <a:defRPr/>
            </a:pPr>
            <a:r>
              <a:rPr lang="en-GB" sz="2100" b="1" dirty="0">
                <a:solidFill>
                  <a:srgbClr val="00B050"/>
                </a:solidFill>
              </a:rPr>
              <a:t>BAT</a:t>
            </a:r>
            <a:r>
              <a:rPr lang="en-GB" sz="2100" dirty="0">
                <a:solidFill>
                  <a:srgbClr val="00B050"/>
                </a:solidFill>
              </a:rPr>
              <a:t> </a:t>
            </a:r>
            <a:r>
              <a:rPr lang="en-GB" sz="2100" dirty="0">
                <a:solidFill>
                  <a:srgbClr val="0070C0"/>
                </a:solidFill>
              </a:rPr>
              <a:t>is UK based but paid £11m in corporation tax in the 6 years up to 2016 while earning £10s billion in profit.</a:t>
            </a:r>
          </a:p>
          <a:p>
            <a:pPr lvl="1">
              <a:buFont typeface="Arial" panose="020B0604020202020204" pitchFamily="34" charset="0"/>
              <a:buChar char="‒"/>
              <a:defRPr/>
            </a:pPr>
            <a:r>
              <a:rPr lang="en-GB" sz="2100" dirty="0">
                <a:solidFill>
                  <a:srgbClr val="0070C0"/>
                </a:solidFill>
              </a:rPr>
              <a:t>In </a:t>
            </a:r>
            <a:r>
              <a:rPr lang="en-GB" sz="2100" b="1" dirty="0">
                <a:solidFill>
                  <a:srgbClr val="00B050"/>
                </a:solidFill>
              </a:rPr>
              <a:t>2025</a:t>
            </a:r>
            <a:r>
              <a:rPr lang="en-GB" sz="2100" dirty="0">
                <a:solidFill>
                  <a:srgbClr val="0070C0"/>
                </a:solidFill>
              </a:rPr>
              <a:t> they paid only </a:t>
            </a:r>
            <a:r>
              <a:rPr lang="en-GB" sz="2100" b="1" dirty="0">
                <a:solidFill>
                  <a:srgbClr val="00B050"/>
                </a:solidFill>
              </a:rPr>
              <a:t>£17m </a:t>
            </a:r>
            <a:r>
              <a:rPr lang="en-GB" sz="2100" dirty="0">
                <a:solidFill>
                  <a:srgbClr val="0070C0"/>
                </a:solidFill>
              </a:rPr>
              <a:t>having made </a:t>
            </a:r>
            <a:r>
              <a:rPr lang="en-GB" sz="2100" b="1" dirty="0">
                <a:solidFill>
                  <a:srgbClr val="00B050"/>
                </a:solidFill>
              </a:rPr>
              <a:t>profits from operations of £9,997m </a:t>
            </a:r>
            <a:r>
              <a:rPr lang="en-GB" sz="2100" dirty="0">
                <a:solidFill>
                  <a:srgbClr val="0070C0"/>
                </a:solidFill>
              </a:rPr>
              <a:t>(but did pay £2.1bn in overseas tax).</a:t>
            </a:r>
          </a:p>
          <a:p>
            <a:pPr lvl="1">
              <a:buFont typeface="Arial" panose="020B0604020202020204" pitchFamily="34" charset="0"/>
              <a:buChar char="‒"/>
            </a:pPr>
            <a:r>
              <a:rPr lang="en-GB" sz="2100" dirty="0">
                <a:solidFill>
                  <a:srgbClr val="0070C0"/>
                </a:solidFill>
              </a:rPr>
              <a:t>The on paper sale of all BAT cigarettes produced by BAT Korea Manufacturing Ltd. (South Korea) to Rothmans Far East BV in the Netherlands. They are immediately re-sold to another South-Korean company, BAT Korea Ltd, at a much higher price. This way, on average each year €98 million in Korean profits are shifted to the Netherlands.</a:t>
            </a:r>
            <a:endParaRPr lang="en-US" sz="2100" dirty="0">
              <a:solidFill>
                <a:srgbClr val="0070C0"/>
              </a:solidFill>
            </a:endParaRPr>
          </a:p>
          <a:p>
            <a:r>
              <a:rPr lang="en-US" dirty="0"/>
              <a:t>We need to </a:t>
            </a:r>
            <a:r>
              <a:rPr lang="en-US" b="1" dirty="0">
                <a:solidFill>
                  <a:srgbClr val="FF0000"/>
                </a:solidFill>
              </a:rPr>
              <a:t>stop letting </a:t>
            </a:r>
            <a:r>
              <a:rPr lang="en-US" dirty="0"/>
              <a:t>the industry </a:t>
            </a:r>
            <a:r>
              <a:rPr lang="en-US" b="1" dirty="0">
                <a:solidFill>
                  <a:srgbClr val="FF0000"/>
                </a:solidFill>
              </a:rPr>
              <a:t>profit at the wider expense of society</a:t>
            </a:r>
            <a:endParaRPr lang="en-GB" b="1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9CD776-82F7-6515-DDCD-6B2DC5EC72FD}"/>
              </a:ext>
            </a:extLst>
          </p:cNvPr>
          <p:cNvSpPr txBox="1"/>
          <p:nvPr/>
        </p:nvSpPr>
        <p:spPr>
          <a:xfrm>
            <a:off x="506823" y="6386805"/>
            <a:ext cx="4043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>
                <a:solidFill>
                  <a:srgbClr val="006FB7"/>
                </a:solidFill>
                <a:latin typeface="Source Sans Pro" panose="020B0503030403020204" pitchFamily="34" charset="0"/>
                <a:hlinkClick r:id="rId2"/>
              </a:rPr>
              <a:t>https://doi.org/10.1093/pubmed/fdz004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320728"/>
      </p:ext>
    </p:extLst>
  </p:cSld>
  <p:clrMapOvr>
    <a:masterClrMapping/>
  </p:clrMapOvr>
  <p:transition spd="slow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309" y="492430"/>
            <a:ext cx="7578661" cy="488032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dirty="0">
                <a:solidFill>
                  <a:srgbClr val="4FB0FF"/>
                </a:solidFill>
              </a:rPr>
              <a:t>INDUSTRY PRICING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7084" y="1229168"/>
            <a:ext cx="5021475" cy="4557852"/>
          </a:xfrm>
        </p:spPr>
        <p:txBody>
          <a:bodyPr rtlCol="0">
            <a:normAutofit/>
          </a:bodyPr>
          <a:lstStyle/>
          <a:p>
            <a:pPr rtl="0"/>
            <a:r>
              <a:rPr lang="en-GB" sz="2800" dirty="0">
                <a:solidFill>
                  <a:schemeClr val="tx1"/>
                </a:solidFill>
              </a:rPr>
              <a:t>Tobacco products are </a:t>
            </a:r>
            <a:r>
              <a:rPr lang="en-GB" sz="2800" b="1" dirty="0">
                <a:solidFill>
                  <a:srgbClr val="FF0000"/>
                </a:solidFill>
              </a:rPr>
              <a:t>increasingly expensive </a:t>
            </a:r>
            <a:r>
              <a:rPr lang="en-GB" sz="2800" dirty="0">
                <a:solidFill>
                  <a:schemeClr val="tx1"/>
                </a:solidFill>
              </a:rPr>
              <a:t>thanks to Tobacco Taxes</a:t>
            </a:r>
          </a:p>
          <a:p>
            <a:pPr lvl="1"/>
            <a:r>
              <a:rPr lang="en-GB" sz="2200" dirty="0">
                <a:solidFill>
                  <a:srgbClr val="0070C0"/>
                </a:solidFill>
              </a:rPr>
              <a:t>Currently £13.00 to £19.90 for a packet of 20</a:t>
            </a:r>
          </a:p>
          <a:p>
            <a:pPr rtl="0"/>
            <a:r>
              <a:rPr lang="en-GB" sz="2800" dirty="0">
                <a:solidFill>
                  <a:schemeClr val="tx1"/>
                </a:solidFill>
              </a:rPr>
              <a:t>Identified </a:t>
            </a:r>
            <a:r>
              <a:rPr lang="en-GB" sz="2800" b="1" dirty="0">
                <a:solidFill>
                  <a:srgbClr val="FF0000"/>
                </a:solidFill>
              </a:rPr>
              <a:t>Six pricing strategies</a:t>
            </a:r>
            <a:r>
              <a:rPr lang="en-GB" sz="2800" dirty="0">
                <a:solidFill>
                  <a:srgbClr val="1E4362"/>
                </a:solidFill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of the tobacco industry in response to increase in taxation</a:t>
            </a:r>
          </a:p>
          <a:p>
            <a:pPr rtl="0"/>
            <a:r>
              <a:rPr lang="en-GB" sz="2800" dirty="0">
                <a:solidFill>
                  <a:schemeClr val="tx1"/>
                </a:solidFill>
              </a:rPr>
              <a:t>Overall</a:t>
            </a:r>
            <a:r>
              <a:rPr lang="en-GB" sz="2800" b="1" dirty="0">
                <a:solidFill>
                  <a:srgbClr val="FF0000"/>
                </a:solidFill>
              </a:rPr>
              <a:t> price goes up </a:t>
            </a:r>
            <a:r>
              <a:rPr lang="en-GB" sz="2800" dirty="0">
                <a:solidFill>
                  <a:schemeClr val="tx1"/>
                </a:solidFill>
              </a:rPr>
              <a:t>more than</a:t>
            </a:r>
            <a:r>
              <a:rPr lang="en-GB" sz="2800" dirty="0">
                <a:solidFill>
                  <a:srgbClr val="1E4362"/>
                </a:solidFill>
              </a:rPr>
              <a:t> </a:t>
            </a:r>
            <a:r>
              <a:rPr lang="en-GB" sz="2800" b="1" dirty="0">
                <a:solidFill>
                  <a:srgbClr val="FF0000"/>
                </a:solidFill>
              </a:rPr>
              <a:t>sales go down</a:t>
            </a:r>
          </a:p>
          <a:p>
            <a:pPr rtl="0"/>
            <a:endParaRPr lang="en-GB" sz="1800" dirty="0">
              <a:solidFill>
                <a:srgbClr val="1E4362"/>
              </a:solidFill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49136B7C-1807-15CD-7C37-756AB4E4C377}"/>
              </a:ext>
            </a:extLst>
          </p:cNvPr>
          <p:cNvSpPr>
            <a:spLocks noChangeAspect="1"/>
          </p:cNvSpPr>
          <p:nvPr/>
        </p:nvSpPr>
        <p:spPr>
          <a:xfrm>
            <a:off x="5447929" y="4032032"/>
            <a:ext cx="1808306" cy="1571380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71">
              <a:defRPr/>
            </a:pPr>
            <a:endParaRPr lang="en-US" kern="0" dirty="0">
              <a:solidFill>
                <a:prstClr val="white"/>
              </a:solidFill>
            </a:endParaRPr>
          </a:p>
        </p:txBody>
      </p:sp>
      <p:sp>
        <p:nvSpPr>
          <p:cNvPr id="18" name="Freeform 13">
            <a:extLst>
              <a:ext uri="{FF2B5EF4-FFF2-40B4-BE49-F238E27FC236}">
                <a16:creationId xmlns:a16="http://schemas.microsoft.com/office/drawing/2014/main" id="{AFCF0653-2BAA-49C3-9B36-53E11C7C1AE1}"/>
              </a:ext>
            </a:extLst>
          </p:cNvPr>
          <p:cNvSpPr>
            <a:spLocks noChangeAspect="1"/>
          </p:cNvSpPr>
          <p:nvPr/>
        </p:nvSpPr>
        <p:spPr>
          <a:xfrm>
            <a:off x="8418955" y="2317040"/>
            <a:ext cx="1808306" cy="1571380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71">
              <a:defRPr/>
            </a:pPr>
            <a:r>
              <a:rPr lang="en-US" sz="1600" kern="0" dirty="0">
                <a:solidFill>
                  <a:prstClr val="white"/>
                </a:solidFill>
              </a:rPr>
              <a:t>Changing product attributes </a:t>
            </a:r>
          </a:p>
        </p:txBody>
      </p:sp>
      <p:sp>
        <p:nvSpPr>
          <p:cNvPr id="19" name="Freeform 15">
            <a:extLst>
              <a:ext uri="{FF2B5EF4-FFF2-40B4-BE49-F238E27FC236}">
                <a16:creationId xmlns:a16="http://schemas.microsoft.com/office/drawing/2014/main" id="{3D23BA47-1CCA-1299-53EE-3B14BE699568}"/>
              </a:ext>
            </a:extLst>
          </p:cNvPr>
          <p:cNvSpPr>
            <a:spLocks noChangeAspect="1"/>
          </p:cNvSpPr>
          <p:nvPr/>
        </p:nvSpPr>
        <p:spPr>
          <a:xfrm>
            <a:off x="6933442" y="4797152"/>
            <a:ext cx="1808306" cy="1571380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71">
              <a:defRPr/>
            </a:pPr>
            <a:endParaRPr lang="en-US" kern="0" dirty="0">
              <a:solidFill>
                <a:prstClr val="white"/>
              </a:solidFill>
            </a:endParaRPr>
          </a:p>
        </p:txBody>
      </p:sp>
      <p:sp>
        <p:nvSpPr>
          <p:cNvPr id="20" name="Freeform 14">
            <a:extLst>
              <a:ext uri="{FF2B5EF4-FFF2-40B4-BE49-F238E27FC236}">
                <a16:creationId xmlns:a16="http://schemas.microsoft.com/office/drawing/2014/main" id="{118DBF18-63BE-021D-3EF5-0A50A2C275E3}"/>
              </a:ext>
            </a:extLst>
          </p:cNvPr>
          <p:cNvSpPr>
            <a:spLocks noChangeAspect="1"/>
          </p:cNvSpPr>
          <p:nvPr/>
        </p:nvSpPr>
        <p:spPr>
          <a:xfrm>
            <a:off x="8418955" y="4040781"/>
            <a:ext cx="1808306" cy="1571380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71">
              <a:defRPr/>
            </a:pPr>
            <a:endParaRPr lang="en-US" kern="0" dirty="0">
              <a:solidFill>
                <a:prstClr val="white"/>
              </a:solidFill>
            </a:endParaRPr>
          </a:p>
        </p:txBody>
      </p:sp>
      <p:sp>
        <p:nvSpPr>
          <p:cNvPr id="21" name="Freeform 17">
            <a:extLst>
              <a:ext uri="{FF2B5EF4-FFF2-40B4-BE49-F238E27FC236}">
                <a16:creationId xmlns:a16="http://schemas.microsoft.com/office/drawing/2014/main" id="{C5FB39C3-B638-37E6-9387-225AA61F38EA}"/>
              </a:ext>
            </a:extLst>
          </p:cNvPr>
          <p:cNvSpPr>
            <a:spLocks noChangeAspect="1"/>
          </p:cNvSpPr>
          <p:nvPr/>
        </p:nvSpPr>
        <p:spPr>
          <a:xfrm>
            <a:off x="5447928" y="2317039"/>
            <a:ext cx="1808306" cy="1571380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71">
              <a:defRPr/>
            </a:pPr>
            <a:r>
              <a:rPr lang="en-US" sz="1600" kern="0" dirty="0">
                <a:solidFill>
                  <a:prstClr val="white"/>
                </a:solidFill>
              </a:rPr>
              <a:t>Price smoothing</a:t>
            </a:r>
          </a:p>
        </p:txBody>
      </p:sp>
      <p:sp>
        <p:nvSpPr>
          <p:cNvPr id="22" name="Freeform 12">
            <a:extLst>
              <a:ext uri="{FF2B5EF4-FFF2-40B4-BE49-F238E27FC236}">
                <a16:creationId xmlns:a16="http://schemas.microsoft.com/office/drawing/2014/main" id="{9E398465-41C9-9A9F-C42C-36FAF92C5363}"/>
              </a:ext>
            </a:extLst>
          </p:cNvPr>
          <p:cNvSpPr>
            <a:spLocks noChangeAspect="1"/>
          </p:cNvSpPr>
          <p:nvPr/>
        </p:nvSpPr>
        <p:spPr>
          <a:xfrm>
            <a:off x="6933442" y="1412776"/>
            <a:ext cx="1808306" cy="1571380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71">
              <a:defRPr/>
            </a:pPr>
            <a:r>
              <a:rPr lang="en-US" sz="1600" kern="0" dirty="0">
                <a:solidFill>
                  <a:prstClr val="white"/>
                </a:solidFill>
              </a:rPr>
              <a:t>Differential shifting of tax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5A9051F-7258-4F62-9790-3AAD267A61CF}"/>
              </a:ext>
            </a:extLst>
          </p:cNvPr>
          <p:cNvSpPr txBox="1"/>
          <p:nvPr/>
        </p:nvSpPr>
        <p:spPr>
          <a:xfrm>
            <a:off x="6881385" y="3360753"/>
            <a:ext cx="1937810" cy="1199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99" b="1" dirty="0">
                <a:cs typeface="Arial" panose="020B0604020202020204" pitchFamily="34" charset="0"/>
              </a:rPr>
              <a:t>Taxation on tobacco products</a:t>
            </a:r>
            <a:endParaRPr lang="en-GB" sz="2399" b="1" dirty="0"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CA85BA1-D499-BF44-A9DE-FE8A53AEF4A5}"/>
              </a:ext>
            </a:extLst>
          </p:cNvPr>
          <p:cNvSpPr txBox="1"/>
          <p:nvPr/>
        </p:nvSpPr>
        <p:spPr>
          <a:xfrm>
            <a:off x="8689693" y="4577089"/>
            <a:ext cx="144257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171">
              <a:defRPr/>
            </a:pPr>
            <a:r>
              <a:rPr lang="en-US" sz="1600" kern="0" dirty="0">
                <a:solidFill>
                  <a:prstClr val="white"/>
                </a:solidFill>
              </a:rPr>
              <a:t>Shrinkflation</a:t>
            </a:r>
            <a:endParaRPr lang="en-US" kern="0" dirty="0">
              <a:solidFill>
                <a:prstClr val="white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5354C60-E9E5-F936-EBB1-3F0F09297508}"/>
              </a:ext>
            </a:extLst>
          </p:cNvPr>
          <p:cNvSpPr txBox="1"/>
          <p:nvPr/>
        </p:nvSpPr>
        <p:spPr>
          <a:xfrm>
            <a:off x="5536951" y="4326197"/>
            <a:ext cx="16059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kern="0" dirty="0">
                <a:solidFill>
                  <a:prstClr val="white"/>
                </a:solidFill>
              </a:rPr>
              <a:t>Price discrimination and promotions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34F87D4-6421-171D-34CF-DB361EEA393B}"/>
              </a:ext>
            </a:extLst>
          </p:cNvPr>
          <p:cNvSpPr txBox="1"/>
          <p:nvPr/>
        </p:nvSpPr>
        <p:spPr>
          <a:xfrm>
            <a:off x="6946139" y="5266543"/>
            <a:ext cx="17740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171">
              <a:defRPr/>
            </a:pPr>
            <a:r>
              <a:rPr lang="en-US" sz="1600" kern="0" dirty="0">
                <a:solidFill>
                  <a:prstClr val="white"/>
                </a:solidFill>
              </a:rPr>
              <a:t>Introducing new brands/segments/products</a:t>
            </a: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4BFDBF92-A6CC-F832-7765-E0D9D571B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89699" y="5286386"/>
            <a:ext cx="7371084" cy="86196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sz="1800" b="1" dirty="0">
                <a:solidFill>
                  <a:srgbClr val="555E6B"/>
                </a:solidFill>
                <a:ea typeface="+mj-ea"/>
                <a:hlinkClick r:id="rId3"/>
              </a:rPr>
              <a:t>http://dx.doi.org/10.1136/tobaccocontrol-2021-056630</a:t>
            </a:r>
            <a:endParaRPr lang="en-GB" altLang="en-US" sz="1800" b="1" dirty="0">
              <a:solidFill>
                <a:srgbClr val="555E6B"/>
              </a:solidFill>
              <a:ea typeface="+mj-ea"/>
            </a:endParaRP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AB5C6C88-0D74-A79E-3FCD-BD60262A2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152" y="5970628"/>
            <a:ext cx="8686801" cy="1066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sz="1800" b="1" dirty="0">
                <a:solidFill>
                  <a:srgbClr val="555E6B"/>
                </a:solidFill>
                <a:ea typeface="+mj-ea"/>
                <a:hlinkClick r:id="rId4"/>
              </a:rPr>
              <a:t>https://exposetobacco.org/wp-content/uploads/Price_We_Pay.pdf</a:t>
            </a:r>
            <a:endParaRPr lang="en-GB" altLang="en-US" sz="1800" b="1" dirty="0">
              <a:solidFill>
                <a:srgbClr val="555E6B"/>
              </a:solidFill>
              <a:ea typeface="+mj-ea"/>
            </a:endParaRP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GB" altLang="en-US" sz="1800" b="1" dirty="0">
              <a:solidFill>
                <a:srgbClr val="555E6B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22267664"/>
      </p:ext>
    </p:extLst>
  </p:cSld>
  <p:clrMapOvr>
    <a:masterClrMapping/>
  </p:clrMapOvr>
  <p:transition spd="slow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7D0A2B8-E089-3E4D-3957-A063E778FFEE}"/>
              </a:ext>
            </a:extLst>
          </p:cNvPr>
          <p:cNvSpPr/>
          <p:nvPr/>
        </p:nvSpPr>
        <p:spPr>
          <a:xfrm>
            <a:off x="587386" y="1322234"/>
            <a:ext cx="10898597" cy="44824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48E60-77FB-5030-A942-48655D027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386" y="1347010"/>
            <a:ext cx="10801200" cy="515439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300" dirty="0"/>
              <a:t>The industry tries to </a:t>
            </a:r>
            <a:r>
              <a:rPr lang="en-GB" sz="2300" b="1" dirty="0">
                <a:solidFill>
                  <a:srgbClr val="FF0000"/>
                </a:solidFill>
              </a:rPr>
              <a:t>avoid tax increases </a:t>
            </a:r>
            <a:r>
              <a:rPr lang="en-GB" sz="2300" dirty="0"/>
              <a:t>in the first place using a variety of strategies</a:t>
            </a:r>
          </a:p>
          <a:p>
            <a:r>
              <a:rPr lang="en-GB" sz="2400" dirty="0"/>
              <a:t>The Industry (false) tactic of promoting concerns around </a:t>
            </a:r>
            <a:r>
              <a:rPr lang="en-GB" sz="2400" b="1" dirty="0">
                <a:solidFill>
                  <a:srgbClr val="FF0000"/>
                </a:solidFill>
              </a:rPr>
              <a:t>illicit tobacco </a:t>
            </a:r>
            <a:r>
              <a:rPr lang="en-GB" sz="2400" dirty="0"/>
              <a:t>are a common example</a:t>
            </a:r>
          </a:p>
          <a:p>
            <a:pPr lvl="1"/>
            <a:r>
              <a:rPr lang="en-GB" sz="2200" dirty="0">
                <a:solidFill>
                  <a:srgbClr val="0070C0"/>
                </a:solidFill>
              </a:rPr>
              <a:t>Industry often </a:t>
            </a:r>
            <a:r>
              <a:rPr lang="en-GB" sz="2200" b="1" dirty="0">
                <a:solidFill>
                  <a:srgbClr val="00B050"/>
                </a:solidFill>
              </a:rPr>
              <a:t>increases their prices </a:t>
            </a:r>
            <a:r>
              <a:rPr lang="en-GB" sz="2200" dirty="0">
                <a:solidFill>
                  <a:srgbClr val="0070C0"/>
                </a:solidFill>
              </a:rPr>
              <a:t>beyond tax increases</a:t>
            </a:r>
          </a:p>
          <a:p>
            <a:pPr lvl="1"/>
            <a:r>
              <a:rPr lang="en-GB" sz="2200" dirty="0">
                <a:solidFill>
                  <a:srgbClr val="0070C0"/>
                </a:solidFill>
              </a:rPr>
              <a:t>Country examples of illicit going </a:t>
            </a:r>
            <a:r>
              <a:rPr lang="en-GB" sz="2200" b="1" dirty="0">
                <a:solidFill>
                  <a:srgbClr val="00B050"/>
                </a:solidFill>
              </a:rPr>
              <a:t>down as tax rates go up </a:t>
            </a:r>
            <a:r>
              <a:rPr lang="en-GB" sz="2200" dirty="0">
                <a:solidFill>
                  <a:srgbClr val="0070C0"/>
                </a:solidFill>
              </a:rPr>
              <a:t>(e.g. Ireland, UK, Belgium)</a:t>
            </a:r>
          </a:p>
          <a:p>
            <a:pPr lvl="1"/>
            <a:r>
              <a:rPr lang="en-GB" sz="2200" dirty="0">
                <a:solidFill>
                  <a:srgbClr val="0070C0"/>
                </a:solidFill>
              </a:rPr>
              <a:t>Primarily a law </a:t>
            </a:r>
            <a:r>
              <a:rPr lang="en-GB" sz="2200" b="1" dirty="0">
                <a:solidFill>
                  <a:srgbClr val="00B050"/>
                </a:solidFill>
              </a:rPr>
              <a:t>enforcement issue</a:t>
            </a:r>
          </a:p>
          <a:p>
            <a:pPr marL="457200" lvl="1" indent="0">
              <a:buNone/>
            </a:pPr>
            <a:endParaRPr lang="en-GB" sz="800" b="1" dirty="0">
              <a:solidFill>
                <a:srgbClr val="00B050"/>
              </a:solidFill>
            </a:endParaRPr>
          </a:p>
          <a:p>
            <a:r>
              <a:rPr lang="en-GB" sz="2600" dirty="0"/>
              <a:t>Raise concerns around / threaten ‘</a:t>
            </a:r>
            <a:r>
              <a:rPr lang="en-GB" sz="2600" b="1" dirty="0">
                <a:solidFill>
                  <a:srgbClr val="FF0000"/>
                </a:solidFill>
              </a:rPr>
              <a:t>economic costs</a:t>
            </a:r>
            <a:r>
              <a:rPr lang="en-GB" sz="2600" dirty="0"/>
              <a:t>’ to the economy</a:t>
            </a:r>
          </a:p>
          <a:p>
            <a:r>
              <a:rPr lang="en-GB" sz="2600" dirty="0"/>
              <a:t>Will argue lower taxes / tax increases will be </a:t>
            </a:r>
            <a:r>
              <a:rPr lang="en-GB" sz="2600" b="1" dirty="0">
                <a:solidFill>
                  <a:srgbClr val="FF0000"/>
                </a:solidFill>
              </a:rPr>
              <a:t>revenue maximising </a:t>
            </a:r>
            <a:r>
              <a:rPr lang="en-GB" sz="2600" dirty="0">
                <a:solidFill>
                  <a:schemeClr val="tx1"/>
                </a:solidFill>
              </a:rPr>
              <a:t>(the </a:t>
            </a:r>
            <a:r>
              <a:rPr lang="en-GB" sz="2600" b="1" dirty="0" err="1">
                <a:solidFill>
                  <a:srgbClr val="FF0000"/>
                </a:solidFill>
              </a:rPr>
              <a:t>laffer</a:t>
            </a:r>
            <a:r>
              <a:rPr lang="en-GB" sz="2600" b="1" dirty="0">
                <a:solidFill>
                  <a:srgbClr val="FF0000"/>
                </a:solidFill>
              </a:rPr>
              <a:t> curve</a:t>
            </a:r>
            <a:r>
              <a:rPr lang="en-GB" sz="2600" dirty="0">
                <a:solidFill>
                  <a:schemeClr val="tx1"/>
                </a:solidFill>
              </a:rPr>
              <a:t>)</a:t>
            </a:r>
          </a:p>
          <a:p>
            <a:r>
              <a:rPr lang="en-GB" sz="2600" dirty="0"/>
              <a:t>If it can’t avoid taxes, it lobbies for </a:t>
            </a:r>
            <a:r>
              <a:rPr lang="en-GB" sz="2600" b="1" dirty="0">
                <a:solidFill>
                  <a:srgbClr val="FF0000"/>
                </a:solidFill>
              </a:rPr>
              <a:t>smaller and predictable tax increases </a:t>
            </a:r>
            <a:r>
              <a:rPr lang="en-GB" sz="2600" dirty="0"/>
              <a:t>that it can plan for, undermine, and even take advantage of</a:t>
            </a:r>
          </a:p>
          <a:p>
            <a:r>
              <a:rPr lang="en-GB" sz="2600" dirty="0"/>
              <a:t>Lobby for </a:t>
            </a:r>
            <a:r>
              <a:rPr lang="en-GB" sz="2600" b="1" dirty="0">
                <a:solidFill>
                  <a:srgbClr val="FF0000"/>
                </a:solidFill>
              </a:rPr>
              <a:t>weakness in the tax codes </a:t>
            </a:r>
            <a:r>
              <a:rPr lang="en-GB" sz="2600" dirty="0"/>
              <a:t>that it can exploit (e.g. </a:t>
            </a:r>
            <a:r>
              <a:rPr lang="en-GB" sz="2600" b="1" dirty="0">
                <a:solidFill>
                  <a:srgbClr val="FF0000"/>
                </a:solidFill>
              </a:rPr>
              <a:t>RYO / HTP</a:t>
            </a:r>
            <a:r>
              <a:rPr lang="en-GB" sz="2600" dirty="0"/>
              <a:t>)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</a:p>
          <a:p>
            <a:pPr lvl="1"/>
            <a:endParaRPr lang="en-GB" sz="2200" dirty="0"/>
          </a:p>
          <a:p>
            <a:endParaRPr lang="en-GB" sz="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2002C51-C411-4EAF-78F4-E39E7BFACBBF}"/>
              </a:ext>
            </a:extLst>
          </p:cNvPr>
          <p:cNvSpPr txBox="1">
            <a:spLocks/>
          </p:cNvSpPr>
          <p:nvPr/>
        </p:nvSpPr>
        <p:spPr>
          <a:xfrm>
            <a:off x="2795251" y="260253"/>
            <a:ext cx="7254910" cy="74133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1" kern="1200">
                <a:solidFill>
                  <a:srgbClr val="555E6B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>
                <a:solidFill>
                  <a:srgbClr val="4FB0FF"/>
                </a:solidFill>
              </a:rPr>
              <a:t>OTHER STRATEGIES</a:t>
            </a:r>
          </a:p>
        </p:txBody>
      </p:sp>
    </p:spTree>
    <p:extLst>
      <p:ext uri="{BB962C8B-B14F-4D97-AF65-F5344CB8AC3E}">
        <p14:creationId xmlns:p14="http://schemas.microsoft.com/office/powerpoint/2010/main" val="4216233754"/>
      </p:ext>
    </p:extLst>
  </p:cSld>
  <p:clrMapOvr>
    <a:masterClrMapping/>
  </p:clrMapOvr>
  <p:transition spd="slow" advTm="163400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98645" y="525284"/>
            <a:ext cx="5998866" cy="741339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1B91D0"/>
                </a:solidFill>
              </a:rPr>
              <a:t>THANK YOU</a:t>
            </a:r>
            <a:endParaRPr lang="en-GB" dirty="0">
              <a:solidFill>
                <a:srgbClr val="1B91D0"/>
              </a:solidFill>
            </a:endParaRPr>
          </a:p>
        </p:txBody>
      </p:sp>
      <p:pic>
        <p:nvPicPr>
          <p:cNvPr id="4" name="Content Placeholder 3" descr="Asking Defining Questions - Excelsior College OWL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0" y="1867218"/>
            <a:ext cx="5852160" cy="3901440"/>
          </a:xfrm>
        </p:spPr>
      </p:pic>
    </p:spTree>
    <p:extLst>
      <p:ext uri="{BB962C8B-B14F-4D97-AF65-F5344CB8AC3E}">
        <p14:creationId xmlns:p14="http://schemas.microsoft.com/office/powerpoint/2010/main" val="3872872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IPR-Theme-2">
      <a:dk1>
        <a:srgbClr val="19282F"/>
      </a:dk1>
      <a:lt1>
        <a:srgbClr val="FFFFFF"/>
      </a:lt1>
      <a:dk2>
        <a:srgbClr val="071A69"/>
      </a:dk2>
      <a:lt2>
        <a:srgbClr val="F5F5F5"/>
      </a:lt2>
      <a:accent1>
        <a:srgbClr val="A7FF83"/>
      </a:accent1>
      <a:accent2>
        <a:srgbClr val="64F0FF"/>
      </a:accent2>
      <a:accent3>
        <a:srgbClr val="17B978"/>
      </a:accent3>
      <a:accent4>
        <a:srgbClr val="2C0AE3"/>
      </a:accent4>
      <a:accent5>
        <a:srgbClr val="086971"/>
      </a:accent5>
      <a:accent6>
        <a:srgbClr val="96A2A5"/>
      </a:accent6>
      <a:hlink>
        <a:srgbClr val="4C555B"/>
      </a:hlink>
      <a:folHlink>
        <a:srgbClr val="4C555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377e3d22-4ea1-422d-b0ad-8fcc89406b9e}" enabled="0" method="" siteId="{377e3d22-4ea1-422d-b0ad-8fcc89406b9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1723</TotalTime>
  <Words>1291</Words>
  <Application>Microsoft Office PowerPoint</Application>
  <PresentationFormat>Widescreen</PresentationFormat>
  <Paragraphs>115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Source Sans Pro</vt:lpstr>
      <vt:lpstr>Wingdings</vt:lpstr>
      <vt:lpstr>Office Theme</vt:lpstr>
      <vt:lpstr>Economics of the tobacco industry, profitability, and pricing tactics </vt:lpstr>
      <vt:lpstr>PowerPoint Presentation</vt:lpstr>
      <vt:lpstr>PowerPoint Presentation</vt:lpstr>
      <vt:lpstr>PowerPoint Presentation</vt:lpstr>
      <vt:lpstr>PowerPoint Presentation</vt:lpstr>
      <vt:lpstr>INCREDIBLE  PROFIT MARGINS</vt:lpstr>
      <vt:lpstr>PowerPoint Presentation</vt:lpstr>
      <vt:lpstr>PAYING THEIR WAY?</vt:lpstr>
      <vt:lpstr>PowerPoint Presentation</vt:lpstr>
      <vt:lpstr>PAYING THEIR WAY?</vt:lpstr>
      <vt:lpstr>INDUSTRY PRICING STRATEGIES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Rob Branston</cp:lastModifiedBy>
  <cp:revision>70</cp:revision>
  <cp:lastPrinted>2026-09-09T09:46:32Z</cp:lastPrinted>
  <dcterms:created xsi:type="dcterms:W3CDTF">2021-09-17T09:56:01Z</dcterms:created>
  <dcterms:modified xsi:type="dcterms:W3CDTF">2026-09-09T12:40:51Z</dcterms:modified>
</cp:coreProperties>
</file>