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C6D"/>
    <a:srgbClr val="FE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aldron" userId="8335f057-b43c-4800-93a8-d297c8c1669d" providerId="ADAL" clId="{55042B70-2CDC-47BF-94F6-925AD0D973D3}"/>
    <pc:docChg chg="delSld">
      <pc:chgData name="John Waldron" userId="8335f057-b43c-4800-93a8-d297c8c1669d" providerId="ADAL" clId="{55042B70-2CDC-47BF-94F6-925AD0D973D3}" dt="2022-03-01T15:58:31.121" v="0" actId="47"/>
      <pc:docMkLst>
        <pc:docMk/>
      </pc:docMkLst>
      <pc:sldChg chg="del">
        <pc:chgData name="John Waldron" userId="8335f057-b43c-4800-93a8-d297c8c1669d" providerId="ADAL" clId="{55042B70-2CDC-47BF-94F6-925AD0D973D3}" dt="2022-03-01T15:58:31.121" v="0" actId="47"/>
        <pc:sldMkLst>
          <pc:docMk/>
          <pc:sldMk cId="569516437" sldId="25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8T06:27:19.23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8T06:28:02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836 1036,'326'-116,"-280"112,-46 4,1 0,0 0,-1 0,1 1,0-1,-1 0,1 1,-1-1,1 0,-1 1,1-1,-1 1,1-1,-1 1,1-1,-1 1,1-1,-1 1,0-1,1 1,-1 0,0-1,0 1,0-1,1 1,-1 0,0-1,0 1,0 0,0-1,0 1,0 0,0-1,0 1,0 0,0-1,-1 1,1 0,0-1,0 1,-1-1,1 1,0 0,-1-1,1 1,0-1,-1 1,1-1,-1 1,1-1,-1 1,1-1,-1 0,1 1,-1-1,1 0,-1 1,0-1,1 0,-1 0,0 1,-21 19,19-19,0 1,0 0,0 0,0 0,0 0,0 0,1 0,-1 1,1-1,0 1,0 0,0 0,0 0,0 0,1 0,-1 0,1 0,0 0,0 1,0-1,0 0,0 1,1-1,0 1,-1-1,1 1,1-1,-1 2,2-2,1 0,0 1,-1 0,1 0,0 0,-1 0,0 0,0 1,-1-1,1 1,-1-1,0 1,0-1,0 1,-1 0,1-1,-1 1,0 0,-1 0,1-1,-1 1,0-1,0 1,-2 4,-3 1,1 0,0 1,1-1,0 1,0 0,1 0,1 1,0-1,0 1,1-1,1 1,0-1,0 1,1 0,1 2,1-10,0 0,0-1,1 1,-1-1,1 0,0 0,0-1,0 1,0-1,0 1,0-1,1 0,-1-1,1 1,-1-1,1 0,0 0,-1-1,1 1,0-1,0 0,-1 0,1-1,0 1,0-1,-1 0,3-1,8 2,235-10,-249 9,0 1,0-1,0 1,0-1,0 1,0-1,0 1,0-1,0 1,0 0,0 0,0-1,0 1,0 0,0 0,0 0,0 0,0 0,0 0,1 1,-1-1,0 0,0 1,0-1,0 0,0 1,0-1,0 1,-1 0,1-1,0 1,0 0,0-1,0 1,-1 0,1 0,0 0,-1-1,1 1,-1 0,1 0,-1 0,1 0,-1 0,0 0,1 0,-1 1,0-1,0 0,0 0,0 0,0 0,0 0,0 0,0 0,0 0,0 0,-1 0,1 0,0 0,-1 0,1 0,-1 1,-82 71,50-50,3 1,-1-2,-1-1,0-2,-2-1,-22 8,-325 93,173-96,170-22,-1 1,1 2,0 2,-27 8,-14 11,44-13,0-1,-1-1,0-3,0 0,-10-2,43-4,-1 0,1 0,-1 0,0 0,0-1,1 0,-1 0,0 0,1 0,-1 0,0-1,0 1,1-1,-1 0,1 0,-1-1,1 1,-1-1,1 0,0 0,0 0,0 0,0 0,0 0,0-1,1 0,-1 0,1 1,0-1,-1 0,1-1,1 1,-1 0,0-2,2 2,1-1,0 0,0 1,0-1,1 1,-1 0,1-1,-1 1,1 0,0 0,1 0,-1 0,0 0,1 1,0-1,-1 1,1-1,0 1,0 0,0 0,3-1,2-2,431-294,-368 260,-54 31,0-1,0 0,-1-1,0-1,-1-1,0 0,1-2,55-47,89-36,10 13,-29 47,-125 35,1 0,-1-1,0-1,-1 0,1-1,-1 0,0-2,0 0,0 0,3-4,166-85,-58 14,-100 68,-11 5,-1 1,1 0,1 1,-1 1,1 0,0 1,1 1,-1 0,1 1,2 1,-17 1,-1 0,1 0,0 0,0 1,0-1,0 1,0-1,0 1,0 0,0 0,0 0,0 0,0 0,0 0,0 0,0 1,0-1,0 1,0 0,0-1,0 1,0 0,0 0,-1 0,1 0,0 1,-1-1,1 0,-1 1,1-1,-1 1,0-1,0 1,0 0,1-1,-2 1,1 0,0 0,0 0,0 0,-1 0,1 0,-1 0,0 0,0 0,1 0,-1 0,0 0,-1 0,1 0,0 0,-1 0,1 1,-8 7,0 0,0 0,-1 0,0-1,0 0,-1-1,-1 0,1 0,-6 2,-45 36,-188 231,145-153,2 12,101-135,1-1,-1 1,1 0,-1 0,1 0,0-1,-1 1,1 0,0 0,0 0,0 0,-1 0,1-1,0 1,0 0,0 0,0 0,1 0,-1 0,0 0,0-1,0 1,1 0,-1 0,1 0,-1-1,0 1,1 0,-1 0,1-1,0 1,-1 0,1-1,-1 1,1 0,0-1,0 1,-1-1,1 0,0 1,0-1,0 1,-1-1,1 0,0 0,0 0,0 1,0-1,49 4,-43-4,222-3,-225 3,1 1,0 0,-1 0,1 0,-1 1,0-1,0 1,1 0,-1 0,0 1,0-1,-1 1,1 0,-1 0,1 0,-1 1,0-1,0 1,0-1,-1 1,1 0,-1 0,0 0,0 1,0-1,-1 0,0 1,1-1,-1 5,8 140,-9-132,0 24,-2 0,-2-1,-1 1,-2-1,-2 0,-6 13,10-39,4-6,-1 0,-1 0,0 0,0 0,0 0,-1-1,0 1,-1-1,1 0,-2 0,1-1,-1 1,1-1,-2-1,1 1,-1-1,1 0,-7 3,12-8,0 1,0-1,-1 0,1 1,-1-1,1 0,0 0,-1 0,1 0,0 0,-1 0,1 0,-1-1,1 1,0 0,-1-1,1 1,0-1,0 1,-1-1,1 0,0 0,0 1,0-1,0 0,0 0,0 0,0 0,0 0,0 0,0 0,1-1,-1 1,0 0,1 0,-1-1,1 1,0 0,-1-1,1 1,0 0,0-1,-7-61,7 61,3-312,-3 312,1 1,-1 0,0 0,0 0,0-1,0 1,0 0,-1 0,1 0,0-1,0 1,-1 0,1 0,-1 0,1 0,-1 0,1 0,-1-1,0 2,1-1,-1 0,0 0,0 0,0 0,0 0,0 1,0-1,0 0,0 1,0-1,0 1,0-1,0 1,0-1,-1 1,1 0,0 0,0-1,0 1,-1 0,1 0,0 0,0 0,0 1,-1-1,1 0,-1 1,-54 30,43-21,-67 35,-2-3,-1-4,-45 12,77-29,26-10,-1-2,1 0,-1-2,-1-1,1-1,-1-1,-25 1,51-5,-1 0,1 0,-1 1,1-1,-1 0,1 0,-1 0,0 0,1-1,-1 1,1 0,0-1,-1 1,1-1,-1 1,1-1,0 1,-1-1,1 0,0 0,-1 0,1 0,0 0,0 0,0 0,0 0,0 0,0-1,1 1,-1 0,0-1,0 1,1-1,-1 1,1 0,0-1,-1 1,1-1,0 1,0-1,0 1,0-1,0 1,0-1,0 1,0-1,1 1,-1-1,0 1,1-1,0 1,-1-1,1 1,50-71,155-117,-129 123,-36 16,-27 35,-1 0,-1-2,0 1,-1-2,-1 1,7-18,170-417,-178 431,24-97,-33 117,1 0,-1 0,0 0,0 0,-1 0,1 0,0 0,0 1,0-1,-1 0,1 0,0 0,-1 0,1 0,-1 0,1 1,-1-1,1 0,-1 0,1 1,-1-1,0 0,0 1,1-1,-1 0,0 1,0-1,0 1,1 0,-1-1,0 1,0 0,0-1,0 1,0 0,0 0,0 0,0 0,0 0,0 0,0 0,0 0,0 0,0 0,1 0,-1 1,0-1,0 0,0 1,0-1,0 1,0-1,0 1,-49 28,48-28,-453 374,450-370,0-1,0-1,-1 1,1-1,-1 0,0 0,0-1,0 1,0-1,-1-1,1 1,-1-1,1 0,-1-1,1 1,-1-1,1-1,-1 1,1-1,-1 0,1-1,3-1,0 0,1 0,-1 0,1 0,0 0,0-1,0 1,0-1,0 0,1 1,0-1,0 0,0 0,0 0,1 0,-1 0,1 0,0 0,0 0,0 0,1 0,0 0,-1-3,5-52,3 1,2 0,3 1,2 0,3 1,16-34,-28 73,211-540,-110 357,-77 173,-29 27,0 0,-1 0,1 0,0 1,0-1,0 0,-1 0,1 1,0-1,0 1,-1-1,1 0,0 1,-1-1,1 1,-1 0,1-1,0 1,-1-1,1 1,-1 0,0 0,1-1,-1 1,0 0,1 0,-1-1,0 1,0 0,1 0,-1 0,0-1,0 1,0 0,0 0,0 0,0-1,0 1,-1 0,1 0,0 0,-1 12,0-1,-1 0,-1 0,0 0,0-1,-1 1,0-1,-1 1,-1-1,-2 4,-4 9,-116 227,-12-5,-20 9,16-34,-70 72,135-207,78-86,0 1,0 0,0 0,0 0,0-1,0 1,0-1,0 1,0-1,0 1,0-1,0 1,0-1,0 0,-1 0,1 0,0 0,0 0,0 0,0 0,-1 0,1 0,0 0,0 0,0-1,0 1,0 0,0-1,0 1,-1-1,1 0,0 1,1-1,-1 0,0 1,0-1,0 0,0 0,1 0,-1 0,0 0,1 0,-1 0,0 0,1 0,0 0,-1 0,1 0,0 0,-1-1,1 1,0 0,0 0,0 0,0 0,0-1,0 1,0 0,0 0,1 0,-1 0,0 0,1 0,-1-1,1 1,-1 0,1 0,0 0,-1 0,2 0,2-14,2 1,-1 0,2 0,0 0,1 1,0 0,0 1,3-3,18-26,563-817,-529 786,-63 72,1-1,-1 1,1 0,-1-1,1 1,-1 0,1-1,-1 1,1 0,-1 0,1-1,-1 1,1 0,-1 0,1 0,-1 0,1 0,0 0,-1 0,1 0,-1 0,1 0,0 0,-1 0,1 0,-1 0,1 0,-1 1,1-1,-1 0,1 0,-1 1,1-1,-1 0,1 1,-1-1,1 1,-1-1,0 0,1 1,-1-1,0 1,1-1,-1 1,0-1,0 1,1-1,-1 1,0-1,0 1,0 0,0-1,0 1,0-1,0 1,0 0,0-1,0 1,0 37,-11 32,0 68,13-135,-1-1,1 0,0 1,0-1,0 0,0 0,0 0,0 0,0 0,1-1,-1 1,1-1,0 1,-1-1,1 0,0 0,-1 0,1 0,0-1,0 1,0-1,0 0,0 1,0-1,0-1,0 1,-1 0,1-1,0 1,0-1,0 0,0 0,-1 0,1-1,-1 1,1 0,-1-1,1 0,1-1,11-2,122-54,-21 1,-115 58,0-1,0 1,1-1,-1 1,0-1,0 1,0 0,0 0,1 0,-1-1,0 1,0 0,0 0,1 1,-1-1,0 0,0 0,0 1,0-1,1 0,-1 1,0-1,0 1,0-1,0 1,0 0,0 0,0-1,0 1,0 0,-1 0,1 0,0 0,0 0,-1 0,1 0,-1 0,1 0,-1 0,1 0,-1 0,0 1,1-1,-1 1,3 58,-3-49,-3 74,17-173,1 58,0 49,-10 31,-3-25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8T06:27:19.23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8T06:27:19.23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38A30-D998-EB48-ACF4-42BA36BB7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9E577-5C65-054D-AF86-379777B6D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37" y="346575"/>
            <a:ext cx="2482272" cy="956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0E014A-64E5-8141-870D-D7DB84C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4" y="3223827"/>
            <a:ext cx="4927333" cy="137704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FFF4B-77E2-5347-8738-E797ADA93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93389F-CEF4-BA45-8D23-12E624D45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587" y="402196"/>
            <a:ext cx="7476113" cy="73783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5C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F531E3-9FFE-6B4B-88DB-2A11DD9CD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141" y="1507018"/>
            <a:ext cx="7477125" cy="297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75C6D"/>
                </a:solidFill>
              </a:defRPr>
            </a:lvl1pPr>
            <a:lvl2pPr>
              <a:defRPr>
                <a:solidFill>
                  <a:srgbClr val="475C6D"/>
                </a:solidFill>
              </a:defRPr>
            </a:lvl2pPr>
            <a:lvl3pPr>
              <a:defRPr>
                <a:solidFill>
                  <a:srgbClr val="475C6D"/>
                </a:solidFill>
              </a:defRPr>
            </a:lvl3pPr>
            <a:lvl4pPr>
              <a:defRPr>
                <a:solidFill>
                  <a:srgbClr val="475C6D"/>
                </a:solidFill>
              </a:defRPr>
            </a:lvl4pPr>
            <a:lvl5pPr>
              <a:defRPr>
                <a:solidFill>
                  <a:srgbClr val="475C6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7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56C8F0-9656-BF4C-AD0F-0B133B20E30B}"/>
              </a:ext>
            </a:extLst>
          </p:cNvPr>
          <p:cNvSpPr/>
          <p:nvPr userDrawn="1"/>
        </p:nvSpPr>
        <p:spPr>
          <a:xfrm>
            <a:off x="-86497" y="-111211"/>
            <a:ext cx="12278498" cy="6969211"/>
          </a:xfrm>
          <a:prstGeom prst="rect">
            <a:avLst/>
          </a:prstGeom>
          <a:solidFill>
            <a:srgbClr val="475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CC4D8F-42E1-CD46-AA03-C072F994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" y="402196"/>
            <a:ext cx="10515600" cy="71016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EE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6ED539-F2BC-8B4A-8A72-95B0BC6B8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141" y="1507018"/>
            <a:ext cx="7477125" cy="297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0048B-AB2D-3D4B-B99E-70210604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38" y="5646782"/>
            <a:ext cx="2322365" cy="8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DDC6C-AB18-D34C-A1F8-6F49C4E79544}"/>
              </a:ext>
            </a:extLst>
          </p:cNvPr>
          <p:cNvSpPr/>
          <p:nvPr userDrawn="1"/>
        </p:nvSpPr>
        <p:spPr>
          <a:xfrm>
            <a:off x="-87984" y="-202676"/>
            <a:ext cx="12367967" cy="7060676"/>
          </a:xfrm>
          <a:prstGeom prst="rect">
            <a:avLst/>
          </a:prstGeom>
          <a:solidFill>
            <a:srgbClr val="475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1CFB0-275E-E54D-BE3B-D34175B2A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55" y="4571661"/>
            <a:ext cx="4089400" cy="1892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272CC6-3551-4246-9B6D-7E3157C4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" y="402196"/>
            <a:ext cx="10515600" cy="71016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EE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45ED22-3C13-6347-8F94-01DE846012BF}"/>
              </a:ext>
            </a:extLst>
          </p:cNvPr>
          <p:cNvSpPr/>
          <p:nvPr userDrawn="1"/>
        </p:nvSpPr>
        <p:spPr>
          <a:xfrm>
            <a:off x="325955" y="4164257"/>
            <a:ext cx="4367554" cy="99864"/>
          </a:xfrm>
          <a:prstGeom prst="rect">
            <a:avLst/>
          </a:prstGeom>
          <a:solidFill>
            <a:srgbClr val="FEE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71134-A2E5-1545-90C7-6B9BEA6258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38" y="5646782"/>
            <a:ext cx="2322365" cy="8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8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21946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chuminweb/5000813639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flickr.com/photos/schuminweb/50008136396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hyperlink" Target="https://www.101planners.com/november-calendar-2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flickr.com/photos/schuminweb/5000813639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hyperlink" Target="https://www.101planners.com/november-calendar-2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survey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2.1"/><Relationship Id="rId2" Type="http://schemas.openxmlformats.org/officeDocument/2006/relationships/hyperlink" Target="https://www.flickr.com/photos/schuminweb/5000813639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hyperlink" Target="https://www.101planners.com/november-calendar-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CE18-6197-5342-8FE4-C08799D5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800" y="3223827"/>
            <a:ext cx="8783056" cy="1377049"/>
          </a:xfrm>
        </p:spPr>
        <p:txBody>
          <a:bodyPr/>
          <a:lstStyle/>
          <a:p>
            <a:r>
              <a:rPr lang="en-US" dirty="0"/>
              <a:t>Experience of going smoke free</a:t>
            </a:r>
            <a:br>
              <a:rPr lang="en-US" dirty="0"/>
            </a:br>
            <a:r>
              <a:rPr lang="en-US" dirty="0"/>
              <a:t>Regency Ward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2413-A74A-8346-A93A-1D113C90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Regency Ward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A9AF-031B-B648-819E-2F09968F1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 of 5 Wards at Millview Hospital</a:t>
            </a:r>
          </a:p>
          <a:p>
            <a:r>
              <a:rPr lang="en-US" dirty="0"/>
              <a:t>Ward size</a:t>
            </a:r>
          </a:p>
          <a:p>
            <a:r>
              <a:rPr lang="en-US" dirty="0"/>
              <a:t>Admission criteria</a:t>
            </a:r>
          </a:p>
          <a:p>
            <a:r>
              <a:rPr lang="en-US" dirty="0"/>
              <a:t>Length of stay</a:t>
            </a:r>
          </a:p>
          <a:p>
            <a:r>
              <a:rPr lang="en-US" dirty="0"/>
              <a:t>Environment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271F7-EECD-49CE-B2CB-6B2D471C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2496" y="2234153"/>
            <a:ext cx="5443456" cy="4082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3F787-C6F4-4627-8760-FEA8278E005A}"/>
              </a:ext>
            </a:extLst>
          </p:cNvPr>
          <p:cNvSpPr txBox="1"/>
          <p:nvPr/>
        </p:nvSpPr>
        <p:spPr>
          <a:xfrm>
            <a:off x="6652496" y="6409969"/>
            <a:ext cx="5443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geograph.org.uk/photo/219460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7974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2413-A74A-8346-A93A-1D113C90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Regency Ward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A9AF-031B-B648-819E-2F09968F1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wards Smoking culture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991B2-E96C-4706-AFDD-1A5F0DB7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2188" y="2666973"/>
            <a:ext cx="6464693" cy="3636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7971B-814B-4E9B-B45E-63DAF46EE72D}"/>
              </a:ext>
            </a:extLst>
          </p:cNvPr>
          <p:cNvSpPr txBox="1"/>
          <p:nvPr/>
        </p:nvSpPr>
        <p:spPr>
          <a:xfrm>
            <a:off x="6579908" y="6381199"/>
            <a:ext cx="547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schuminweb/5000813639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5751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2413-A74A-8346-A93A-1D113C90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Regency Ward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A9AF-031B-B648-819E-2F09968F1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 set</a:t>
            </a:r>
          </a:p>
          <a:p>
            <a:r>
              <a:rPr lang="en-US" dirty="0"/>
              <a:t>Patient information</a:t>
            </a:r>
          </a:p>
          <a:p>
            <a:r>
              <a:rPr lang="en-US" dirty="0"/>
              <a:t>Staff information</a:t>
            </a:r>
          </a:p>
          <a:p>
            <a:r>
              <a:rPr lang="en-US" dirty="0"/>
              <a:t>Preparations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7971B-814B-4E9B-B45E-63DAF46EE72D}"/>
              </a:ext>
            </a:extLst>
          </p:cNvPr>
          <p:cNvSpPr txBox="1"/>
          <p:nvPr/>
        </p:nvSpPr>
        <p:spPr>
          <a:xfrm>
            <a:off x="6579908" y="6381199"/>
            <a:ext cx="547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www.flickr.com/photos/schuminweb/5000813639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7B213-A3CD-4AC3-BD53-1234E1008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48838" y="1126473"/>
            <a:ext cx="3966855" cy="519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1CA2A-DCC9-4E74-98B4-85CD8CB0B1E0}"/>
              </a:ext>
            </a:extLst>
          </p:cNvPr>
          <p:cNvSpPr txBox="1"/>
          <p:nvPr/>
        </p:nvSpPr>
        <p:spPr>
          <a:xfrm>
            <a:off x="6567147" y="6381199"/>
            <a:ext cx="3348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101planners.com/november-calendar-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14:cNvPr>
              <p14:cNvContentPartPr/>
              <p14:nvPr/>
            </p14:nvContentPartPr>
            <p14:xfrm>
              <a:off x="7239830" y="367623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1830" y="356823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F1815B-E5FC-45C6-9976-74521228F8A6}"/>
                  </a:ext>
                </a:extLst>
              </p14:cNvPr>
              <p14:cNvContentPartPr/>
              <p14:nvPr/>
            </p14:nvContentPartPr>
            <p14:xfrm>
              <a:off x="6608750" y="3284198"/>
              <a:ext cx="717480" cy="795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F1815B-E5FC-45C6-9976-74521228F8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5110" y="3176198"/>
                <a:ext cx="825120" cy="10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7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2413-A74A-8346-A93A-1D113C90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87" y="402196"/>
            <a:ext cx="8449902" cy="737836"/>
          </a:xfrm>
        </p:spPr>
        <p:txBody>
          <a:bodyPr/>
          <a:lstStyle/>
          <a:p>
            <a:r>
              <a:rPr lang="en-US" dirty="0"/>
              <a:t>Regency Ward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A9AF-031B-B648-819E-2F09968F1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141" y="1507018"/>
            <a:ext cx="8896249" cy="2978150"/>
          </a:xfrm>
        </p:spPr>
        <p:txBody>
          <a:bodyPr/>
          <a:lstStyle/>
          <a:p>
            <a:r>
              <a:rPr lang="en-US" dirty="0"/>
              <a:t>Tobacco and lighter collection and storage </a:t>
            </a:r>
          </a:p>
          <a:p>
            <a:r>
              <a:rPr lang="en-US" dirty="0"/>
              <a:t>NRT</a:t>
            </a:r>
          </a:p>
          <a:p>
            <a:r>
              <a:rPr lang="en-US" dirty="0"/>
              <a:t>Brief Interventions</a:t>
            </a:r>
          </a:p>
          <a:p>
            <a:r>
              <a:rPr lang="en-US" dirty="0"/>
              <a:t>Person centered approaches</a:t>
            </a:r>
          </a:p>
          <a:p>
            <a:r>
              <a:rPr lang="en-US" dirty="0"/>
              <a:t>Leave procedures</a:t>
            </a:r>
          </a:p>
          <a:p>
            <a:r>
              <a:rPr lang="en-US" dirty="0"/>
              <a:t>Responding to breeches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7971B-814B-4E9B-B45E-63DAF46EE72D}"/>
              </a:ext>
            </a:extLst>
          </p:cNvPr>
          <p:cNvSpPr txBox="1"/>
          <p:nvPr/>
        </p:nvSpPr>
        <p:spPr>
          <a:xfrm>
            <a:off x="6579908" y="6381199"/>
            <a:ext cx="547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www.flickr.com/photos/schuminweb/5000813639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1CA2A-DCC9-4E74-98B4-85CD8CB0B1E0}"/>
              </a:ext>
            </a:extLst>
          </p:cNvPr>
          <p:cNvSpPr txBox="1"/>
          <p:nvPr/>
        </p:nvSpPr>
        <p:spPr>
          <a:xfrm>
            <a:off x="6567147" y="6381199"/>
            <a:ext cx="3348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101planners.com/november-calendar-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14:cNvPr>
              <p14:cNvContentPartPr/>
              <p14:nvPr/>
            </p14:nvContentPartPr>
            <p14:xfrm>
              <a:off x="7239830" y="367623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1830" y="356823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FB665E7-E313-4277-9530-3D6725BD6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6913" y="3959258"/>
            <a:ext cx="6659968" cy="23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2413-A74A-8346-A93A-1D113C90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87" y="402196"/>
            <a:ext cx="8449902" cy="737836"/>
          </a:xfrm>
        </p:spPr>
        <p:txBody>
          <a:bodyPr/>
          <a:lstStyle/>
          <a:p>
            <a:r>
              <a:rPr lang="en-US" dirty="0"/>
              <a:t>Regency Ward reaction and impact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A9AF-031B-B648-819E-2F09968F1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141" y="1507018"/>
            <a:ext cx="8896249" cy="29781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Working together groups-patient feedback</a:t>
            </a:r>
          </a:p>
          <a:p>
            <a:r>
              <a:rPr lang="en-US" dirty="0"/>
              <a:t>Staff feedback</a:t>
            </a:r>
          </a:p>
          <a:p>
            <a:r>
              <a:rPr lang="en-US" dirty="0"/>
              <a:t>Incidents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7971B-814B-4E9B-B45E-63DAF46EE72D}"/>
              </a:ext>
            </a:extLst>
          </p:cNvPr>
          <p:cNvSpPr txBox="1"/>
          <p:nvPr/>
        </p:nvSpPr>
        <p:spPr>
          <a:xfrm>
            <a:off x="6579908" y="6381199"/>
            <a:ext cx="547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s://www.flickr.com/photos/schuminweb/5000813639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1CA2A-DCC9-4E74-98B4-85CD8CB0B1E0}"/>
              </a:ext>
            </a:extLst>
          </p:cNvPr>
          <p:cNvSpPr txBox="1"/>
          <p:nvPr/>
        </p:nvSpPr>
        <p:spPr>
          <a:xfrm>
            <a:off x="6567147" y="6381199"/>
            <a:ext cx="3348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101planners.com/november-calendar-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3" tooltip="https://creativecommons.org/licenses/by-sa/3.0/"/>
              </a:rPr>
              <a:t>CC BY-SA</a:t>
            </a:r>
            <a:endParaRPr lang="en-GB" sz="90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14:cNvPr>
              <p14:cNvContentPartPr/>
              <p14:nvPr/>
            </p14:nvContentPartPr>
            <p14:xfrm>
              <a:off x="7239830" y="367623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29F993-4492-42AC-8471-E216BA2241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1830" y="356823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462052E-C444-4BFD-901F-6B32D9801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40190" y="3406704"/>
            <a:ext cx="4823382" cy="28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3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CEAE-9BD2-AD4B-92C0-86ECDE8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2579"/>
      </p:ext>
    </p:extLst>
  </p:cSld>
  <p:clrMapOvr>
    <a:masterClrMapping/>
  </p:clrMapOvr>
</p:sld>
</file>

<file path=ppt/theme/theme1.xml><?xml version="1.0" encoding="utf-8"?>
<a:theme xmlns:a="http://schemas.openxmlformats.org/drawingml/2006/main" name="SussexPartnership-presentation-template-16x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7361A67-E42F-B248-8242-BDE9E74E7DAB}" vid="{A6D87C37-87BE-7F47-BB2D-82FFC82AA2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3" ma:contentTypeDescription="Create a new document." ma:contentTypeScope="" ma:versionID="1e27490629cf39244d19620465d3f33d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752ae46917a08e80ad598a91a527b115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870D9-D4F3-41CB-930C-AFF405954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43a0-6766-456e-a2ee-4414459d9a0a"/>
    <ds:schemaRef ds:uri="af7b454b-5578-4b92-ad2d-05626e091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8D7B21-EDD7-4131-B7E6-C115CAB57F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64E34A-74D6-47EB-9717-3575A56529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SussexPartnership-presentation-template-16x9</Template>
  <TotalTime>21</TotalTime>
  <Words>157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SussexPartnership-presentation-template-16x9</vt:lpstr>
      <vt:lpstr>Experience of going smoke free Regency Ward  </vt:lpstr>
      <vt:lpstr>Regency Ward overview</vt:lpstr>
      <vt:lpstr>Regency Ward history</vt:lpstr>
      <vt:lpstr>Regency Ward plan</vt:lpstr>
      <vt:lpstr>Regency Ward Implementation</vt:lpstr>
      <vt:lpstr>Regency Ward reaction and impact </vt:lpstr>
      <vt:lpstr>PowerPoint Presentation</vt:lpstr>
    </vt:vector>
  </TitlesOfParts>
  <Company>Sussex Partnership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Priscilla (Sussex Partnership Trust)</dc:creator>
  <cp:lastModifiedBy>John Waldron</cp:lastModifiedBy>
  <cp:revision>4</cp:revision>
  <dcterms:created xsi:type="dcterms:W3CDTF">2020-03-11T15:49:30Z</dcterms:created>
  <dcterms:modified xsi:type="dcterms:W3CDTF">2022-03-01T15:58:32Z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