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8" r:id="rId5"/>
    <p:sldId id="259" r:id="rId6"/>
    <p:sldId id="260" r:id="rId7"/>
    <p:sldId id="264" r:id="rId8"/>
    <p:sldId id="261" r:id="rId9"/>
    <p:sldId id="262" r:id="rId10"/>
    <p:sldId id="268" r:id="rId11"/>
    <p:sldId id="266"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BC3810-A4FF-42B4-B8DC-CF901106CEB9}" v="4" dt="2022-08-30T14:23:20.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58" autoAdjust="0"/>
  </p:normalViewPr>
  <p:slideViewPr>
    <p:cSldViewPr snapToGrid="0">
      <p:cViewPr varScale="1">
        <p:scale>
          <a:sx n="62" d="100"/>
          <a:sy n="62" d="100"/>
        </p:scale>
        <p:origin x="171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Murgatroyd" userId="3e34fdfa-ac50-4786-9f6d-6e61b1097c2e" providerId="ADAL" clId="{84BC3810-A4FF-42B4-B8DC-CF901106CEB9}"/>
    <pc:docChg chg="modSld">
      <pc:chgData name="Amy Murgatroyd" userId="3e34fdfa-ac50-4786-9f6d-6e61b1097c2e" providerId="ADAL" clId="{84BC3810-A4FF-42B4-B8DC-CF901106CEB9}" dt="2022-08-30T14:23:29.115" v="0" actId="20577"/>
      <pc:docMkLst>
        <pc:docMk/>
      </pc:docMkLst>
      <pc:sldChg chg="modNotesTx">
        <pc:chgData name="Amy Murgatroyd" userId="3e34fdfa-ac50-4786-9f6d-6e61b1097c2e" providerId="ADAL" clId="{84BC3810-A4FF-42B4-B8DC-CF901106CEB9}" dt="2022-08-30T14:23:29.115" v="0" actId="20577"/>
        <pc:sldMkLst>
          <pc:docMk/>
          <pc:sldMk cId="1391662244"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6FE2E-E563-4171-899C-82ECC5743D75}" type="datetimeFigureOut">
              <a:rPr lang="en-GB" smtClean="0"/>
              <a:t>30/08/2022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45E12-0AC9-4D72-8C97-99DB4B13B781}" type="slidenum">
              <a:rPr lang="en-GB" smtClean="0"/>
              <a:t>‹#›</a:t>
            </a:fld>
            <a:endParaRPr lang="en-GB"/>
          </a:p>
        </p:txBody>
      </p:sp>
    </p:spTree>
    <p:extLst>
      <p:ext uri="{BB962C8B-B14F-4D97-AF65-F5344CB8AC3E}">
        <p14:creationId xmlns:p14="http://schemas.microsoft.com/office/powerpoint/2010/main" val="163105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4A9D19-39B4-4A1A-A784-8143FB4BECD4}" type="slidenum">
              <a:rPr lang="en-GB" smtClean="0"/>
              <a:t>2</a:t>
            </a:fld>
            <a:endParaRPr lang="en-GB"/>
          </a:p>
        </p:txBody>
      </p:sp>
    </p:spTree>
    <p:extLst>
      <p:ext uri="{BB962C8B-B14F-4D97-AF65-F5344CB8AC3E}">
        <p14:creationId xmlns:p14="http://schemas.microsoft.com/office/powerpoint/2010/main" val="52888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4A9D19-39B4-4A1A-A784-8143FB4BECD4}" type="slidenum">
              <a:rPr lang="en-GB" smtClean="0"/>
              <a:t>5</a:t>
            </a:fld>
            <a:endParaRPr lang="en-GB"/>
          </a:p>
        </p:txBody>
      </p:sp>
    </p:spTree>
    <p:extLst>
      <p:ext uri="{BB962C8B-B14F-4D97-AF65-F5344CB8AC3E}">
        <p14:creationId xmlns:p14="http://schemas.microsoft.com/office/powerpoint/2010/main" val="169458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a:p>
        </p:txBody>
      </p:sp>
      <p:sp>
        <p:nvSpPr>
          <p:cNvPr id="4" name="Slide Number Placeholder 3"/>
          <p:cNvSpPr>
            <a:spLocks noGrp="1"/>
          </p:cNvSpPr>
          <p:nvPr>
            <p:ph type="sldNum" sz="quarter" idx="5"/>
          </p:nvPr>
        </p:nvSpPr>
        <p:spPr/>
        <p:txBody>
          <a:bodyPr/>
          <a:lstStyle/>
          <a:p>
            <a:fld id="{174A9D19-39B4-4A1A-A784-8143FB4BECD4}" type="slidenum">
              <a:rPr lang="en-GB" smtClean="0"/>
              <a:t>7</a:t>
            </a:fld>
            <a:endParaRPr lang="en-GB"/>
          </a:p>
        </p:txBody>
      </p:sp>
    </p:spTree>
    <p:extLst>
      <p:ext uri="{BB962C8B-B14F-4D97-AF65-F5344CB8AC3E}">
        <p14:creationId xmlns:p14="http://schemas.microsoft.com/office/powerpoint/2010/main" val="39060816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17646" y="248576"/>
            <a:ext cx="5137951" cy="1500326"/>
          </a:xfrm>
        </p:spPr>
        <p:txBody>
          <a:bodyPr anchor="b">
            <a:normAutofit/>
          </a:bodyPr>
          <a:lstStyle>
            <a:lvl1pPr algn="ctr">
              <a:defRPr sz="4400"/>
            </a:lvl1pPr>
          </a:lstStyle>
          <a:p>
            <a:r>
              <a:rPr lang="en-GB"/>
              <a:t>Click to edit Master title style</a:t>
            </a:r>
            <a:endParaRPr lang="en-US"/>
          </a:p>
        </p:txBody>
      </p:sp>
      <p:sp>
        <p:nvSpPr>
          <p:cNvPr id="3" name="Subtitle 2"/>
          <p:cNvSpPr>
            <a:spLocks noGrp="1"/>
          </p:cNvSpPr>
          <p:nvPr>
            <p:ph type="subTitle" idx="1"/>
          </p:nvPr>
        </p:nvSpPr>
        <p:spPr>
          <a:xfrm>
            <a:off x="3617645" y="2060011"/>
            <a:ext cx="5137951" cy="10830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8" name="Picture 7" descr="A close up of a logo&#10;&#10;Description automatically generated">
            <a:extLst>
              <a:ext uri="{FF2B5EF4-FFF2-40B4-BE49-F238E27FC236}">
                <a16:creationId xmlns:a16="http://schemas.microsoft.com/office/drawing/2014/main" id="{71E66076-5BA8-4114-BB47-4EAD4707124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236" t="32630" r="4040" b="38044"/>
          <a:stretch/>
        </p:blipFill>
        <p:spPr>
          <a:xfrm>
            <a:off x="72132" y="4091891"/>
            <a:ext cx="9163930" cy="2753508"/>
          </a:xfrm>
          <a:prstGeom prst="rect">
            <a:avLst/>
          </a:prstGeom>
        </p:spPr>
      </p:pic>
      <p:pic>
        <p:nvPicPr>
          <p:cNvPr id="10" name="Picture 9" descr="A close up of a logo&#10;&#10;Description automatically generated">
            <a:extLst>
              <a:ext uri="{FF2B5EF4-FFF2-40B4-BE49-F238E27FC236}">
                <a16:creationId xmlns:a16="http://schemas.microsoft.com/office/drawing/2014/main" id="{ECE4156C-DEA4-42AB-B040-686107430BA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3340" t="19799" r="23693" b="20549"/>
          <a:stretch/>
        </p:blipFill>
        <p:spPr>
          <a:xfrm>
            <a:off x="239698" y="136174"/>
            <a:ext cx="2423604" cy="1923837"/>
          </a:xfrm>
          <a:prstGeom prst="rect">
            <a:avLst/>
          </a:prstGeom>
        </p:spPr>
      </p:pic>
    </p:spTree>
    <p:extLst>
      <p:ext uri="{BB962C8B-B14F-4D97-AF65-F5344CB8AC3E}">
        <p14:creationId xmlns:p14="http://schemas.microsoft.com/office/powerpoint/2010/main" val="271936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48901" y="273794"/>
            <a:ext cx="6766449" cy="972342"/>
          </a:xfrm>
        </p:spPr>
        <p:txBody>
          <a:bodyPr/>
          <a:lstStyle/>
          <a:p>
            <a:r>
              <a:rPr lang="en-GB"/>
              <a:t>Click to edit Master title style</a:t>
            </a:r>
            <a:endParaRPr lang="en-US"/>
          </a:p>
        </p:txBody>
      </p:sp>
      <p:sp>
        <p:nvSpPr>
          <p:cNvPr id="3" name="Content Placeholder 2"/>
          <p:cNvSpPr>
            <a:spLocks noGrp="1"/>
          </p:cNvSpPr>
          <p:nvPr>
            <p:ph idx="1"/>
          </p:nvPr>
        </p:nvSpPr>
        <p:spPr>
          <a:xfrm>
            <a:off x="628650" y="1633491"/>
            <a:ext cx="7886700" cy="48593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descr="A close up of a logo&#10;&#10;Description automatically generated">
            <a:extLst>
              <a:ext uri="{FF2B5EF4-FFF2-40B4-BE49-F238E27FC236}">
                <a16:creationId xmlns:a16="http://schemas.microsoft.com/office/drawing/2014/main" id="{4B237A95-A6BA-4F0A-BDF6-041B0231F7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3457" t="20632" r="23693" b="20216"/>
          <a:stretch/>
        </p:blipFill>
        <p:spPr>
          <a:xfrm>
            <a:off x="204188" y="272651"/>
            <a:ext cx="1233995" cy="973484"/>
          </a:xfrm>
          <a:prstGeom prst="rect">
            <a:avLst/>
          </a:prstGeom>
        </p:spPr>
      </p:pic>
    </p:spTree>
    <p:extLst>
      <p:ext uri="{BB962C8B-B14F-4D97-AF65-F5344CB8AC3E}">
        <p14:creationId xmlns:p14="http://schemas.microsoft.com/office/powerpoint/2010/main" val="261717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No background</a:t>
            </a:r>
          </a:p>
        </p:txBody>
      </p:sp>
    </p:spTree>
    <p:extLst>
      <p:ext uri="{BB962C8B-B14F-4D97-AF65-F5344CB8AC3E}">
        <p14:creationId xmlns:p14="http://schemas.microsoft.com/office/powerpoint/2010/main" val="20555984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85DCDF6-412B-44D0-B0A0-95E2FF960E63}" type="datetimeFigureOut">
              <a:rPr lang="en-GB" smtClean="0">
                <a:solidFill>
                  <a:prstClr val="black">
                    <a:tint val="75000"/>
                  </a:prstClr>
                </a:solidFill>
              </a:rPr>
              <a:pPr defTabSz="457200"/>
              <a:t>30/08/2022</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C8CEF15-BDF9-414F-8CAA-99A70C8F4D85}" type="slidenum">
              <a:rPr lang="en-GB" smtClean="0">
                <a:solidFill>
                  <a:prstClr val="black">
                    <a:tint val="75000"/>
                  </a:prstClr>
                </a:solidFill>
              </a:rPr>
              <a:pPr defTabSz="457200"/>
              <a:t>‹#›</a:t>
            </a:fld>
            <a:endParaRPr lang="en-GB">
              <a:solidFill>
                <a:prstClr val="black">
                  <a:tint val="75000"/>
                </a:prstClr>
              </a:solidFill>
            </a:endParaRPr>
          </a:p>
        </p:txBody>
      </p:sp>
    </p:spTree>
    <p:extLst>
      <p:ext uri="{BB962C8B-B14F-4D97-AF65-F5344CB8AC3E}">
        <p14:creationId xmlns:p14="http://schemas.microsoft.com/office/powerpoint/2010/main" val="1451603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aitlin.barry1@nhs.net" TargetMode="External"/><Relationship Id="rId2" Type="http://schemas.openxmlformats.org/officeDocument/2006/relationships/hyperlink" Target="mailto:ruthsharrock@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8A197-6B0C-4FC9-864E-4EC6D66CDE1E}"/>
              </a:ext>
            </a:extLst>
          </p:cNvPr>
          <p:cNvSpPr>
            <a:spLocks noGrp="1"/>
          </p:cNvSpPr>
          <p:nvPr>
            <p:ph type="ctrTitle"/>
          </p:nvPr>
        </p:nvSpPr>
        <p:spPr>
          <a:xfrm>
            <a:off x="3211244" y="261073"/>
            <a:ext cx="5137951" cy="1459140"/>
          </a:xfrm>
        </p:spPr>
        <p:txBody>
          <a:bodyPr>
            <a:normAutofit/>
          </a:bodyPr>
          <a:lstStyle/>
          <a:p>
            <a:r>
              <a:rPr lang="en-GB" sz="4800" b="1"/>
              <a:t>Staff Tobacco Dependency Offer</a:t>
            </a:r>
          </a:p>
        </p:txBody>
      </p:sp>
      <p:sp>
        <p:nvSpPr>
          <p:cNvPr id="3" name="Subtitle 2">
            <a:extLst>
              <a:ext uri="{FF2B5EF4-FFF2-40B4-BE49-F238E27FC236}">
                <a16:creationId xmlns:a16="http://schemas.microsoft.com/office/drawing/2014/main" id="{CE28F297-C45C-4D83-88AB-17D11BDE06D9}"/>
              </a:ext>
            </a:extLst>
          </p:cNvPr>
          <p:cNvSpPr>
            <a:spLocks noGrp="1"/>
          </p:cNvSpPr>
          <p:nvPr>
            <p:ph type="subTitle" idx="1"/>
          </p:nvPr>
        </p:nvSpPr>
        <p:spPr>
          <a:xfrm>
            <a:off x="3103380" y="1743921"/>
            <a:ext cx="5460303" cy="818657"/>
          </a:xfrm>
        </p:spPr>
        <p:txBody>
          <a:bodyPr>
            <a:normAutofit/>
          </a:bodyPr>
          <a:lstStyle/>
          <a:p>
            <a:r>
              <a:rPr lang="en-GB"/>
              <a:t>North East and North Cumbria</a:t>
            </a:r>
          </a:p>
        </p:txBody>
      </p:sp>
      <p:sp>
        <p:nvSpPr>
          <p:cNvPr id="4" name="TextBox 3"/>
          <p:cNvSpPr txBox="1"/>
          <p:nvPr/>
        </p:nvSpPr>
        <p:spPr>
          <a:xfrm>
            <a:off x="4910668" y="2878667"/>
            <a:ext cx="3939822" cy="2585323"/>
          </a:xfrm>
          <a:prstGeom prst="rect">
            <a:avLst/>
          </a:prstGeom>
          <a:noFill/>
        </p:spPr>
        <p:txBody>
          <a:bodyPr wrap="square" rtlCol="0">
            <a:spAutoFit/>
          </a:bodyPr>
          <a:lstStyle/>
          <a:p>
            <a:pPr defTabSz="457200"/>
            <a:endParaRPr lang="en-GB">
              <a:solidFill>
                <a:prstClr val="black"/>
              </a:solidFill>
            </a:endParaRPr>
          </a:p>
          <a:p>
            <a:pPr defTabSz="457200"/>
            <a:r>
              <a:rPr lang="en-GB" b="1">
                <a:solidFill>
                  <a:prstClr val="black"/>
                </a:solidFill>
              </a:rPr>
              <a:t>Ruth Sharrock </a:t>
            </a:r>
            <a:r>
              <a:rPr lang="en-GB">
                <a:solidFill>
                  <a:prstClr val="black"/>
                </a:solidFill>
              </a:rPr>
              <a:t>– Clinical lead for Tobacco, Respiratory Consultant</a:t>
            </a:r>
          </a:p>
          <a:p>
            <a:pPr defTabSz="457200"/>
            <a:endParaRPr lang="en-GB">
              <a:solidFill>
                <a:prstClr val="black"/>
              </a:solidFill>
            </a:endParaRPr>
          </a:p>
          <a:p>
            <a:pPr lvl="0" defTabSz="457200"/>
            <a:r>
              <a:rPr lang="en-GB">
                <a:solidFill>
                  <a:prstClr val="black"/>
                </a:solidFill>
              </a:rPr>
              <a:t> </a:t>
            </a:r>
            <a:r>
              <a:rPr lang="en-GB" b="1">
                <a:solidFill>
                  <a:prstClr val="black"/>
                </a:solidFill>
              </a:rPr>
              <a:t>Caitlin Barry </a:t>
            </a:r>
            <a:r>
              <a:rPr lang="en-GB">
                <a:solidFill>
                  <a:prstClr val="black"/>
                </a:solidFill>
              </a:rPr>
              <a:t>– STDO Project manager</a:t>
            </a:r>
          </a:p>
          <a:p>
            <a:pPr lvl="0" defTabSz="457200"/>
            <a:endParaRPr lang="en-GB">
              <a:solidFill>
                <a:prstClr val="black"/>
              </a:solidFill>
            </a:endParaRPr>
          </a:p>
          <a:p>
            <a:pPr lvl="0" defTabSz="457200"/>
            <a:r>
              <a:rPr lang="en-GB" b="1">
                <a:solidFill>
                  <a:prstClr val="black"/>
                </a:solidFill>
              </a:rPr>
              <a:t>Rachel </a:t>
            </a:r>
            <a:r>
              <a:rPr lang="en-GB" b="1" err="1">
                <a:solidFill>
                  <a:prstClr val="black"/>
                </a:solidFill>
              </a:rPr>
              <a:t>McIvenna</a:t>
            </a:r>
            <a:r>
              <a:rPr lang="en-GB" b="1">
                <a:solidFill>
                  <a:prstClr val="black"/>
                </a:solidFill>
              </a:rPr>
              <a:t> </a:t>
            </a:r>
            <a:r>
              <a:rPr lang="en-GB">
                <a:solidFill>
                  <a:prstClr val="black"/>
                </a:solidFill>
              </a:rPr>
              <a:t>– Regional </a:t>
            </a:r>
            <a:r>
              <a:rPr lang="en-GB" err="1">
                <a:solidFill>
                  <a:prstClr val="black"/>
                </a:solidFill>
              </a:rPr>
              <a:t>Smokefree</a:t>
            </a:r>
            <a:r>
              <a:rPr lang="en-GB">
                <a:solidFill>
                  <a:prstClr val="black"/>
                </a:solidFill>
              </a:rPr>
              <a:t> Strategic Manager</a:t>
            </a:r>
          </a:p>
          <a:p>
            <a:pPr defTabSz="457200"/>
            <a:endParaRPr lang="en-GB">
              <a:solidFill>
                <a:prstClr val="black"/>
              </a:solidFill>
            </a:endParaRPr>
          </a:p>
        </p:txBody>
      </p:sp>
      <p:sp>
        <p:nvSpPr>
          <p:cNvPr id="5" name="TextBox 4"/>
          <p:cNvSpPr txBox="1"/>
          <p:nvPr/>
        </p:nvSpPr>
        <p:spPr>
          <a:xfrm>
            <a:off x="323528" y="2564904"/>
            <a:ext cx="3528392" cy="1754326"/>
          </a:xfrm>
          <a:prstGeom prst="rect">
            <a:avLst/>
          </a:prstGeom>
          <a:noFill/>
          <a:ln cmpd="dbl">
            <a:solidFill>
              <a:schemeClr val="tx2"/>
            </a:solidFill>
          </a:ln>
        </p:spPr>
        <p:txBody>
          <a:bodyPr wrap="square" rtlCol="0">
            <a:spAutoFit/>
          </a:bodyPr>
          <a:lstStyle/>
          <a:p>
            <a:pPr algn="ctr"/>
            <a:r>
              <a:rPr lang="en-GB" sz="3600" b="1">
                <a:solidFill>
                  <a:schemeClr val="accent1"/>
                </a:solidFill>
              </a:rPr>
              <a:t>Supporting Staff to Quit with e-cigarettes</a:t>
            </a:r>
          </a:p>
        </p:txBody>
      </p:sp>
    </p:spTree>
    <p:extLst>
      <p:ext uri="{BB962C8B-B14F-4D97-AF65-F5344CB8AC3E}">
        <p14:creationId xmlns:p14="http://schemas.microsoft.com/office/powerpoint/2010/main" val="77667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a:t>Any Questions?</a:t>
            </a:r>
          </a:p>
          <a:p>
            <a:endParaRPr lang="en-GB"/>
          </a:p>
          <a:p>
            <a:endParaRPr lang="en-GB"/>
          </a:p>
          <a:p>
            <a:endParaRPr lang="en-GB"/>
          </a:p>
          <a:p>
            <a:endParaRPr lang="en-GB"/>
          </a:p>
          <a:p>
            <a:endParaRPr lang="en-GB"/>
          </a:p>
          <a:p>
            <a:endParaRPr lang="en-GB"/>
          </a:p>
          <a:p>
            <a:r>
              <a:rPr lang="en-GB">
                <a:hlinkClick r:id="rId2"/>
              </a:rPr>
              <a:t>ruthsharrock@nhs.net</a:t>
            </a:r>
            <a:endParaRPr lang="en-GB"/>
          </a:p>
          <a:p>
            <a:r>
              <a:rPr lang="en-GB">
                <a:hlinkClick r:id="rId3"/>
              </a:rPr>
              <a:t>Caitlin.barry1@nhs.net</a:t>
            </a:r>
            <a:endParaRPr lang="en-GB"/>
          </a:p>
          <a:p>
            <a:pPr marL="0" indent="0">
              <a:buNone/>
            </a:pPr>
            <a:endParaRPr lang="en-GB"/>
          </a:p>
        </p:txBody>
      </p:sp>
    </p:spTree>
    <p:extLst>
      <p:ext uri="{BB962C8B-B14F-4D97-AF65-F5344CB8AC3E}">
        <p14:creationId xmlns:p14="http://schemas.microsoft.com/office/powerpoint/2010/main" val="183274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6CC7-4A04-457F-9375-254C9709FD26}"/>
              </a:ext>
            </a:extLst>
          </p:cNvPr>
          <p:cNvSpPr>
            <a:spLocks noGrp="1"/>
          </p:cNvSpPr>
          <p:nvPr>
            <p:ph type="title"/>
          </p:nvPr>
        </p:nvSpPr>
        <p:spPr>
          <a:xfrm>
            <a:off x="1748901" y="273794"/>
            <a:ext cx="6766449" cy="957598"/>
          </a:xfrm>
        </p:spPr>
        <p:txBody>
          <a:bodyPr>
            <a:normAutofit/>
          </a:bodyPr>
          <a:lstStyle/>
          <a:p>
            <a:r>
              <a:rPr lang="en-GB"/>
              <a:t>Overview STDO</a:t>
            </a:r>
          </a:p>
        </p:txBody>
      </p:sp>
      <p:sp>
        <p:nvSpPr>
          <p:cNvPr id="4" name="Rectangle 3">
            <a:extLst>
              <a:ext uri="{FF2B5EF4-FFF2-40B4-BE49-F238E27FC236}">
                <a16:creationId xmlns:a16="http://schemas.microsoft.com/office/drawing/2014/main" id="{57399944-B91B-4A4B-B532-045FF0BD4E1B}"/>
              </a:ext>
            </a:extLst>
          </p:cNvPr>
          <p:cNvSpPr/>
          <p:nvPr/>
        </p:nvSpPr>
        <p:spPr>
          <a:xfrm>
            <a:off x="90451" y="3501008"/>
            <a:ext cx="4373217" cy="305783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a:solidFill>
                  <a:schemeClr val="tx1"/>
                </a:solidFill>
              </a:rPr>
              <a:t>PHASE 1</a:t>
            </a:r>
          </a:p>
          <a:p>
            <a:pPr algn="ctr"/>
            <a:endParaRPr lang="en-GB" b="1" u="sng">
              <a:solidFill>
                <a:schemeClr val="tx1"/>
              </a:solidFill>
            </a:endParaRPr>
          </a:p>
          <a:p>
            <a:pPr marL="285750" indent="-285750">
              <a:buFont typeface="Arial" panose="020B0604020202020204" pitchFamily="34" charset="0"/>
              <a:buChar char="•"/>
            </a:pPr>
            <a:r>
              <a:rPr lang="en-GB" sz="1200">
                <a:solidFill>
                  <a:schemeClr val="tx1"/>
                </a:solidFill>
              </a:rPr>
              <a:t>Available to NHS staff working within 11 Foundation Trusts in the region</a:t>
            </a:r>
          </a:p>
          <a:p>
            <a:pPr marL="285750" indent="-285750">
              <a:buFont typeface="Arial" panose="020B0604020202020204" pitchFamily="34" charset="0"/>
              <a:buChar char="•"/>
            </a:pPr>
            <a:r>
              <a:rPr lang="en-GB" sz="1200">
                <a:solidFill>
                  <a:schemeClr val="tx1"/>
                </a:solidFill>
              </a:rPr>
              <a:t>Free NRT/E-Cigarette with or without behavioural support</a:t>
            </a:r>
          </a:p>
          <a:p>
            <a:pPr marL="285750" indent="-285750">
              <a:buFont typeface="Arial" panose="020B0604020202020204" pitchFamily="34" charset="0"/>
              <a:buChar char="•"/>
            </a:pPr>
            <a:r>
              <a:rPr lang="en-GB" sz="1200">
                <a:solidFill>
                  <a:schemeClr val="tx1"/>
                </a:solidFill>
              </a:rPr>
              <a:t>Ease of sign-up – varied routes, non judgemental support – congratulated on every step</a:t>
            </a:r>
          </a:p>
          <a:p>
            <a:pPr marL="285750" indent="-285750">
              <a:buFont typeface="Arial" panose="020B0604020202020204" pitchFamily="34" charset="0"/>
              <a:buChar char="•"/>
            </a:pPr>
            <a:r>
              <a:rPr lang="en-GB" sz="1200">
                <a:solidFill>
                  <a:schemeClr val="tx1"/>
                </a:solidFill>
              </a:rPr>
              <a:t>Out of hours access</a:t>
            </a:r>
          </a:p>
          <a:p>
            <a:pPr marL="285750" indent="-285750">
              <a:buFont typeface="Arial" panose="020B0604020202020204" pitchFamily="34" charset="0"/>
              <a:buChar char="•"/>
            </a:pPr>
            <a:r>
              <a:rPr lang="en-GB" sz="1200">
                <a:solidFill>
                  <a:schemeClr val="tx1"/>
                </a:solidFill>
              </a:rPr>
              <a:t>Postage of products</a:t>
            </a:r>
          </a:p>
          <a:p>
            <a:pPr marL="285750" indent="-285750">
              <a:buFont typeface="Arial" panose="020B0604020202020204" pitchFamily="34" charset="0"/>
              <a:buChar char="•"/>
            </a:pPr>
            <a:r>
              <a:rPr lang="en-GB" sz="1200">
                <a:solidFill>
                  <a:schemeClr val="tx1"/>
                </a:solidFill>
              </a:rPr>
              <a:t>Premium access to Smokefree app available to all</a:t>
            </a:r>
          </a:p>
          <a:p>
            <a:pPr marL="285750" indent="-285750">
              <a:buFont typeface="Arial" panose="020B0604020202020204" pitchFamily="34" charset="0"/>
              <a:buChar char="•"/>
            </a:pPr>
            <a:r>
              <a:rPr lang="en-GB" sz="1200">
                <a:solidFill>
                  <a:schemeClr val="tx1"/>
                </a:solidFill>
              </a:rPr>
              <a:t>Hosted by Gateshead Health NHS FT on behalf of NENC ICS (immediate mobilisation)</a:t>
            </a:r>
          </a:p>
          <a:p>
            <a:pPr marL="285750" indent="-285750">
              <a:buFont typeface="Arial" panose="020B0604020202020204" pitchFamily="34" charset="0"/>
              <a:buChar char="•"/>
            </a:pPr>
            <a:r>
              <a:rPr lang="en-GB" sz="1200">
                <a:solidFill>
                  <a:schemeClr val="tx1"/>
                </a:solidFill>
              </a:rPr>
              <a:t>FT engagement at challenging time; considered narrative, time pressured, opportunity to showcase work, competitive feedback to trusts</a:t>
            </a:r>
          </a:p>
        </p:txBody>
      </p:sp>
      <p:sp>
        <p:nvSpPr>
          <p:cNvPr id="5" name="Rectangle 4">
            <a:extLst>
              <a:ext uri="{FF2B5EF4-FFF2-40B4-BE49-F238E27FC236}">
                <a16:creationId xmlns:a16="http://schemas.microsoft.com/office/drawing/2014/main" id="{0266CB5E-7134-4D79-A2A7-614B06D354C7}"/>
              </a:ext>
            </a:extLst>
          </p:cNvPr>
          <p:cNvSpPr/>
          <p:nvPr/>
        </p:nvSpPr>
        <p:spPr>
          <a:xfrm>
            <a:off x="4595908" y="3497340"/>
            <a:ext cx="4373217" cy="305929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a:solidFill>
                  <a:schemeClr val="tx1"/>
                </a:solidFill>
              </a:rPr>
              <a:t>PHASE 2</a:t>
            </a:r>
            <a:endParaRPr lang="en-GB" u="sng">
              <a:solidFill>
                <a:schemeClr val="tx1"/>
              </a:solidFill>
            </a:endParaRPr>
          </a:p>
          <a:p>
            <a:pPr marL="285750" indent="-285750">
              <a:buFont typeface="Arial" panose="020B0604020202020204" pitchFamily="34" charset="0"/>
              <a:buChar char="•"/>
            </a:pPr>
            <a:r>
              <a:rPr lang="en-GB" sz="1400">
                <a:solidFill>
                  <a:schemeClr val="tx1"/>
                </a:solidFill>
              </a:rPr>
              <a:t>Need to future proof this offer and keep existing services engaged</a:t>
            </a:r>
          </a:p>
          <a:p>
            <a:pPr marL="285750" indent="-285750">
              <a:buFont typeface="Arial" panose="020B0604020202020204" pitchFamily="34" charset="0"/>
              <a:buChar char="•"/>
            </a:pPr>
            <a:r>
              <a:rPr lang="en-GB" sz="1400">
                <a:solidFill>
                  <a:schemeClr val="tx1"/>
                </a:solidFill>
              </a:rPr>
              <a:t>Uplift existing LA services to deliver support and products to staff (</a:t>
            </a:r>
            <a:r>
              <a:rPr lang="en-GB" sz="1400" err="1">
                <a:solidFill>
                  <a:schemeClr val="tx1"/>
                </a:solidFill>
              </a:rPr>
              <a:t>ecig</a:t>
            </a:r>
            <a:r>
              <a:rPr lang="en-GB" sz="1400">
                <a:solidFill>
                  <a:schemeClr val="tx1"/>
                </a:solidFill>
              </a:rPr>
              <a:t> provision, mitigate voucher costs)</a:t>
            </a:r>
          </a:p>
          <a:p>
            <a:pPr marL="285750" indent="-285750">
              <a:buFont typeface="Arial" panose="020B0604020202020204" pitchFamily="34" charset="0"/>
              <a:buChar char="•"/>
            </a:pPr>
            <a:r>
              <a:rPr lang="en-GB" sz="1400">
                <a:solidFill>
                  <a:schemeClr val="tx1"/>
                </a:solidFill>
              </a:rPr>
              <a:t>Uplift to existing data management systems to collect staff status</a:t>
            </a:r>
          </a:p>
          <a:p>
            <a:pPr marL="285750" indent="-285750">
              <a:buFont typeface="Arial" panose="020B0604020202020204" pitchFamily="34" charset="0"/>
              <a:buChar char="•"/>
            </a:pPr>
            <a:r>
              <a:rPr lang="en-GB" sz="1400">
                <a:solidFill>
                  <a:schemeClr val="tx1"/>
                </a:solidFill>
              </a:rPr>
              <a:t>Extension of offer to all NHS staff within the region (covering 13 LAs)</a:t>
            </a:r>
          </a:p>
          <a:p>
            <a:pPr marL="285750" indent="-285750">
              <a:buFont typeface="Arial" panose="020B0604020202020204" pitchFamily="34" charset="0"/>
              <a:buChar char="•"/>
            </a:pPr>
            <a:r>
              <a:rPr lang="en-GB" sz="1400">
                <a:solidFill>
                  <a:schemeClr val="tx1"/>
                </a:solidFill>
              </a:rPr>
              <a:t>Hosted by County Durham and Darlington FT on behalf of NENC ICS</a:t>
            </a:r>
          </a:p>
          <a:p>
            <a:pPr marL="285750" indent="-285750" algn="ctr">
              <a:buFont typeface="Arial" panose="020B0604020202020204" pitchFamily="34" charset="0"/>
              <a:buChar char="•"/>
            </a:pPr>
            <a:endParaRPr lang="en-GB">
              <a:solidFill>
                <a:schemeClr val="tx1"/>
              </a:solidFill>
            </a:endParaRPr>
          </a:p>
        </p:txBody>
      </p:sp>
      <p:sp>
        <p:nvSpPr>
          <p:cNvPr id="3" name="TextBox 2"/>
          <p:cNvSpPr txBox="1"/>
          <p:nvPr/>
        </p:nvSpPr>
        <p:spPr>
          <a:xfrm>
            <a:off x="349957" y="1467556"/>
            <a:ext cx="8500532" cy="1754326"/>
          </a:xfrm>
          <a:prstGeom prst="rect">
            <a:avLst/>
          </a:prstGeom>
          <a:noFill/>
        </p:spPr>
        <p:txBody>
          <a:bodyPr wrap="square" rtlCol="0">
            <a:spAutoFit/>
          </a:bodyPr>
          <a:lstStyle/>
          <a:p>
            <a:pPr marL="285750" indent="-285750">
              <a:buFont typeface="Arial" panose="020B0604020202020204" pitchFamily="34" charset="0"/>
              <a:buChar char="•"/>
            </a:pPr>
            <a:r>
              <a:rPr lang="en-GB"/>
              <a:t>Personal experience of supporting staff to quit, motivated by the visible impact of smoking on colleagues ill health, success of peer to peer advice.</a:t>
            </a:r>
          </a:p>
          <a:p>
            <a:pPr marL="285750" indent="-285750">
              <a:buFont typeface="Arial" panose="020B0604020202020204" pitchFamily="34" charset="0"/>
              <a:buChar char="•"/>
            </a:pPr>
            <a:r>
              <a:rPr lang="en-GB"/>
              <a:t>Behaviour change models – awareness, capability, opportunity, motivation</a:t>
            </a:r>
          </a:p>
          <a:p>
            <a:pPr marL="285750" indent="-285750">
              <a:buFont typeface="Arial" panose="020B0604020202020204" pitchFamily="34" charset="0"/>
              <a:buChar char="•"/>
            </a:pPr>
            <a:r>
              <a:rPr lang="en-GB"/>
              <a:t>‘Easy, attractive, social, friendly’</a:t>
            </a:r>
          </a:p>
          <a:p>
            <a:pPr marL="285750" indent="-285750">
              <a:buFont typeface="Arial" panose="020B0604020202020204" pitchFamily="34" charset="0"/>
              <a:buChar char="•"/>
            </a:pPr>
            <a:r>
              <a:rPr lang="en-GB"/>
              <a:t>How can we remove barriers to making a quit attempt to reduce risk of widening HI</a:t>
            </a:r>
          </a:p>
          <a:p>
            <a:pPr marL="285750" indent="-285750">
              <a:buFont typeface="Arial" panose="020B0604020202020204" pitchFamily="34" charset="0"/>
              <a:buChar char="•"/>
            </a:pPr>
            <a:r>
              <a:rPr lang="en-GB"/>
              <a:t>What is the role of e-cigarettes in supporting colleagues to quit</a:t>
            </a:r>
          </a:p>
        </p:txBody>
      </p:sp>
    </p:spTree>
    <p:extLst>
      <p:ext uri="{BB962C8B-B14F-4D97-AF65-F5344CB8AC3E}">
        <p14:creationId xmlns:p14="http://schemas.microsoft.com/office/powerpoint/2010/main" val="345128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6CC7-4A04-457F-9375-254C9709FD26}"/>
              </a:ext>
            </a:extLst>
          </p:cNvPr>
          <p:cNvSpPr>
            <a:spLocks noGrp="1"/>
          </p:cNvSpPr>
          <p:nvPr>
            <p:ph type="title"/>
          </p:nvPr>
        </p:nvSpPr>
        <p:spPr>
          <a:xfrm>
            <a:off x="1748901" y="273794"/>
            <a:ext cx="6766449" cy="957598"/>
          </a:xfrm>
        </p:spPr>
        <p:txBody>
          <a:bodyPr/>
          <a:lstStyle/>
          <a:p>
            <a:r>
              <a:rPr lang="en-GB"/>
              <a:t>Registration</a:t>
            </a:r>
          </a:p>
        </p:txBody>
      </p:sp>
      <p:pic>
        <p:nvPicPr>
          <p:cNvPr id="4" name="Picture 3" descr="Graphical user interface&#10;&#10;Description automatically generated">
            <a:extLst>
              <a:ext uri="{FF2B5EF4-FFF2-40B4-BE49-F238E27FC236}">
                <a16:creationId xmlns:a16="http://schemas.microsoft.com/office/drawing/2014/main" id="{AA666266-C8A3-49A7-A31B-8EC808C528EF}"/>
              </a:ext>
            </a:extLst>
          </p:cNvPr>
          <p:cNvPicPr>
            <a:picLocks noChangeAspect="1"/>
          </p:cNvPicPr>
          <p:nvPr/>
        </p:nvPicPr>
        <p:blipFill>
          <a:blip r:embed="rId2"/>
          <a:stretch>
            <a:fillRect/>
          </a:stretch>
        </p:blipFill>
        <p:spPr>
          <a:xfrm>
            <a:off x="416191" y="1463040"/>
            <a:ext cx="8311618" cy="4675285"/>
          </a:xfrm>
          <a:prstGeom prst="rect">
            <a:avLst/>
          </a:prstGeom>
        </p:spPr>
      </p:pic>
    </p:spTree>
    <p:extLst>
      <p:ext uri="{BB962C8B-B14F-4D97-AF65-F5344CB8AC3E}">
        <p14:creationId xmlns:p14="http://schemas.microsoft.com/office/powerpoint/2010/main" val="249887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Early data and outcomes</a:t>
            </a:r>
          </a:p>
        </p:txBody>
      </p:sp>
      <p:sp>
        <p:nvSpPr>
          <p:cNvPr id="3" name="Content Placeholder 2"/>
          <p:cNvSpPr>
            <a:spLocks noGrp="1"/>
          </p:cNvSpPr>
          <p:nvPr>
            <p:ph idx="1"/>
          </p:nvPr>
        </p:nvSpPr>
        <p:spPr/>
        <p:txBody>
          <a:bodyPr>
            <a:normAutofit fontScale="92500" lnSpcReduction="20000"/>
          </a:bodyPr>
          <a:lstStyle/>
          <a:p>
            <a:r>
              <a:rPr lang="en-GB" sz="1800"/>
              <a:t>&gt;1200 staff have registered</a:t>
            </a:r>
          </a:p>
          <a:p>
            <a:r>
              <a:rPr lang="en-GB" sz="1800"/>
              <a:t>Data reported on first 927</a:t>
            </a:r>
          </a:p>
          <a:p>
            <a:pPr lvl="1"/>
            <a:r>
              <a:rPr lang="en-GB" sz="1400"/>
              <a:t>757 requested </a:t>
            </a:r>
            <a:r>
              <a:rPr lang="en-GB" sz="1400" err="1"/>
              <a:t>ecigarettes</a:t>
            </a:r>
            <a:r>
              <a:rPr lang="en-GB" sz="1400"/>
              <a:t> (81%)</a:t>
            </a:r>
          </a:p>
          <a:p>
            <a:pPr lvl="1"/>
            <a:r>
              <a:rPr lang="en-GB" sz="1400"/>
              <a:t>170 requested NRT</a:t>
            </a:r>
          </a:p>
          <a:p>
            <a:pPr lvl="1"/>
            <a:r>
              <a:rPr lang="en-GB" sz="1400"/>
              <a:t>Of 757 who initially requested e-cigarettes 26 (3.4%) have either switched to NRT or had patch added. </a:t>
            </a:r>
            <a:endParaRPr lang="en-GB" sz="1800"/>
          </a:p>
          <a:p>
            <a:r>
              <a:rPr lang="en-GB" sz="1800"/>
              <a:t>E-cigarette group – where data has been pulled</a:t>
            </a:r>
            <a:endParaRPr lang="en-GB" sz="1400"/>
          </a:p>
          <a:p>
            <a:pPr lvl="1">
              <a:buFontTx/>
              <a:buChar char="-"/>
            </a:pPr>
            <a:r>
              <a:rPr lang="en-GB" sz="1800"/>
              <a:t>None withdrawn from support</a:t>
            </a:r>
          </a:p>
          <a:p>
            <a:pPr lvl="1">
              <a:buFontTx/>
              <a:buChar char="-"/>
            </a:pPr>
            <a:r>
              <a:rPr lang="en-GB" sz="1800"/>
              <a:t>48% abstinent from cigarettes at 4 weeks (self report)</a:t>
            </a:r>
          </a:p>
          <a:p>
            <a:pPr lvl="1">
              <a:buFontTx/>
              <a:buChar char="-"/>
            </a:pPr>
            <a:r>
              <a:rPr lang="en-GB" sz="1800"/>
              <a:t>23% significantly cut down, but not fully quit – keen for ongoing/additional support</a:t>
            </a:r>
          </a:p>
          <a:p>
            <a:pPr lvl="1">
              <a:buFontTx/>
              <a:buChar char="-"/>
            </a:pPr>
            <a:r>
              <a:rPr lang="en-GB" sz="1800"/>
              <a:t>23% either not attempted to quit or have relapsed, all requested ongoing support</a:t>
            </a:r>
          </a:p>
          <a:p>
            <a:pPr lvl="1">
              <a:buFontTx/>
              <a:buChar char="-"/>
            </a:pPr>
            <a:r>
              <a:rPr lang="en-GB" sz="1800"/>
              <a:t>3.4% requested change to or supplement with NRT</a:t>
            </a:r>
          </a:p>
          <a:p>
            <a:pPr lvl="1">
              <a:buFontTx/>
              <a:buChar char="-"/>
            </a:pPr>
            <a:r>
              <a:rPr lang="en-GB" sz="1800"/>
              <a:t>Small number of those who registered are uncontactable, but none have requested discontinuation of support</a:t>
            </a:r>
          </a:p>
          <a:p>
            <a:pPr lvl="0"/>
            <a:r>
              <a:rPr lang="en-GB" sz="1800">
                <a:solidFill>
                  <a:prstClr val="black"/>
                </a:solidFill>
              </a:rPr>
              <a:t>NRT Group </a:t>
            </a:r>
          </a:p>
          <a:p>
            <a:pPr lvl="1">
              <a:buFontTx/>
              <a:buChar char="-"/>
            </a:pPr>
            <a:r>
              <a:rPr lang="en-GB" sz="1800">
                <a:solidFill>
                  <a:prstClr val="black"/>
                </a:solidFill>
              </a:rPr>
              <a:t>30 are past 12 week mark and reported successful quit</a:t>
            </a:r>
          </a:p>
          <a:p>
            <a:pPr lvl="1">
              <a:buFontTx/>
              <a:buChar char="-"/>
            </a:pPr>
            <a:r>
              <a:rPr lang="en-GB" sz="1800">
                <a:solidFill>
                  <a:prstClr val="black"/>
                </a:solidFill>
              </a:rPr>
              <a:t>30 have dropped out citing circumstance change</a:t>
            </a:r>
          </a:p>
          <a:p>
            <a:pPr lvl="1">
              <a:buFontTx/>
              <a:buChar char="-"/>
            </a:pPr>
            <a:r>
              <a:rPr lang="en-GB" sz="1800">
                <a:solidFill>
                  <a:prstClr val="black"/>
                </a:solidFill>
              </a:rPr>
              <a:t>110 ongoing support</a:t>
            </a:r>
            <a:endParaRPr lang="en-GB" sz="1800"/>
          </a:p>
          <a:p>
            <a:pPr lvl="1">
              <a:buFontTx/>
              <a:buChar char="-"/>
            </a:pPr>
            <a:endParaRPr lang="en-GB"/>
          </a:p>
        </p:txBody>
      </p:sp>
    </p:spTree>
    <p:extLst>
      <p:ext uri="{BB962C8B-B14F-4D97-AF65-F5344CB8AC3E}">
        <p14:creationId xmlns:p14="http://schemas.microsoft.com/office/powerpoint/2010/main" val="345580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9A78-05CF-482A-B395-2D0085F44521}"/>
              </a:ext>
            </a:extLst>
          </p:cNvPr>
          <p:cNvSpPr>
            <a:spLocks noGrp="1"/>
          </p:cNvSpPr>
          <p:nvPr>
            <p:ph type="title"/>
          </p:nvPr>
        </p:nvSpPr>
        <p:spPr/>
        <p:txBody>
          <a:bodyPr>
            <a:normAutofit fontScale="90000"/>
          </a:bodyPr>
          <a:lstStyle/>
          <a:p>
            <a:r>
              <a:rPr lang="en-GB"/>
              <a:t>Current Uptake Per Staff Group</a:t>
            </a:r>
          </a:p>
        </p:txBody>
      </p:sp>
      <p:sp>
        <p:nvSpPr>
          <p:cNvPr id="6" name="TextBox 5">
            <a:extLst>
              <a:ext uri="{FF2B5EF4-FFF2-40B4-BE49-F238E27FC236}">
                <a16:creationId xmlns:a16="http://schemas.microsoft.com/office/drawing/2014/main" id="{C9698CBC-961D-457F-841E-5900D6FFA3CE}"/>
              </a:ext>
            </a:extLst>
          </p:cNvPr>
          <p:cNvSpPr txBox="1"/>
          <p:nvPr/>
        </p:nvSpPr>
        <p:spPr>
          <a:xfrm>
            <a:off x="3017151" y="997550"/>
            <a:ext cx="3109697" cy="369332"/>
          </a:xfrm>
          <a:prstGeom prst="rect">
            <a:avLst/>
          </a:prstGeom>
          <a:noFill/>
        </p:spPr>
        <p:txBody>
          <a:bodyPr wrap="none" rtlCol="0">
            <a:spAutoFit/>
          </a:bodyPr>
          <a:lstStyle/>
          <a:p>
            <a:r>
              <a:rPr lang="en-GB"/>
              <a:t>Data correct as of 6</a:t>
            </a:r>
            <a:r>
              <a:rPr lang="en-GB" baseline="30000"/>
              <a:t>th</a:t>
            </a:r>
            <a:r>
              <a:rPr lang="en-GB"/>
              <a:t> Feb 2022</a:t>
            </a:r>
          </a:p>
        </p:txBody>
      </p:sp>
      <p:pic>
        <p:nvPicPr>
          <p:cNvPr id="4" name="Picture 3">
            <a:extLst>
              <a:ext uri="{FF2B5EF4-FFF2-40B4-BE49-F238E27FC236}">
                <a16:creationId xmlns:a16="http://schemas.microsoft.com/office/drawing/2014/main" id="{B2F6A4B9-3B80-44D8-8A90-19C2545E030F}"/>
              </a:ext>
            </a:extLst>
          </p:cNvPr>
          <p:cNvPicPr>
            <a:picLocks noChangeAspect="1"/>
          </p:cNvPicPr>
          <p:nvPr/>
        </p:nvPicPr>
        <p:blipFill>
          <a:blip r:embed="rId3"/>
          <a:stretch>
            <a:fillRect/>
          </a:stretch>
        </p:blipFill>
        <p:spPr>
          <a:xfrm>
            <a:off x="167182" y="1759833"/>
            <a:ext cx="8809635" cy="4100617"/>
          </a:xfrm>
          <a:prstGeom prst="rect">
            <a:avLst/>
          </a:prstGeom>
        </p:spPr>
      </p:pic>
      <p:sp>
        <p:nvSpPr>
          <p:cNvPr id="3" name="TextBox 2"/>
          <p:cNvSpPr txBox="1"/>
          <p:nvPr/>
        </p:nvSpPr>
        <p:spPr>
          <a:xfrm>
            <a:off x="395536" y="6093296"/>
            <a:ext cx="8581281" cy="369332"/>
          </a:xfrm>
          <a:prstGeom prst="rect">
            <a:avLst/>
          </a:prstGeom>
          <a:noFill/>
          <a:ln w="12700">
            <a:solidFill>
              <a:schemeClr val="tx1"/>
            </a:solidFill>
          </a:ln>
        </p:spPr>
        <p:txBody>
          <a:bodyPr wrap="square" rtlCol="0">
            <a:spAutoFit/>
          </a:bodyPr>
          <a:lstStyle/>
          <a:p>
            <a:r>
              <a:rPr lang="en-GB"/>
              <a:t>Uptake without </a:t>
            </a:r>
            <a:r>
              <a:rPr lang="en-GB" err="1"/>
              <a:t>comms</a:t>
            </a:r>
            <a:r>
              <a:rPr lang="en-GB"/>
              <a:t> –  ‘Word of Mouth’, nearly all request e-cigarette, &gt;50% R+M</a:t>
            </a:r>
          </a:p>
        </p:txBody>
      </p:sp>
    </p:spTree>
    <p:extLst>
      <p:ext uri="{BB962C8B-B14F-4D97-AF65-F5344CB8AC3E}">
        <p14:creationId xmlns:p14="http://schemas.microsoft.com/office/powerpoint/2010/main" val="139166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9A78-05CF-482A-B395-2D0085F44521}"/>
              </a:ext>
            </a:extLst>
          </p:cNvPr>
          <p:cNvSpPr>
            <a:spLocks noGrp="1"/>
          </p:cNvSpPr>
          <p:nvPr>
            <p:ph type="title"/>
          </p:nvPr>
        </p:nvSpPr>
        <p:spPr/>
        <p:txBody>
          <a:bodyPr>
            <a:normAutofit/>
          </a:bodyPr>
          <a:lstStyle/>
          <a:p>
            <a:r>
              <a:rPr lang="en-GB"/>
              <a:t>Previous Quit Attempts</a:t>
            </a:r>
          </a:p>
        </p:txBody>
      </p:sp>
      <p:sp>
        <p:nvSpPr>
          <p:cNvPr id="6" name="TextBox 5">
            <a:extLst>
              <a:ext uri="{FF2B5EF4-FFF2-40B4-BE49-F238E27FC236}">
                <a16:creationId xmlns:a16="http://schemas.microsoft.com/office/drawing/2014/main" id="{C9698CBC-961D-457F-841E-5900D6FFA3CE}"/>
              </a:ext>
            </a:extLst>
          </p:cNvPr>
          <p:cNvSpPr txBox="1"/>
          <p:nvPr/>
        </p:nvSpPr>
        <p:spPr>
          <a:xfrm>
            <a:off x="3017151" y="997550"/>
            <a:ext cx="3109697" cy="369332"/>
          </a:xfrm>
          <a:prstGeom prst="rect">
            <a:avLst/>
          </a:prstGeom>
          <a:noFill/>
        </p:spPr>
        <p:txBody>
          <a:bodyPr wrap="none" rtlCol="0">
            <a:spAutoFit/>
          </a:bodyPr>
          <a:lstStyle/>
          <a:p>
            <a:r>
              <a:rPr lang="en-GB"/>
              <a:t>Data correct as of 6</a:t>
            </a:r>
            <a:r>
              <a:rPr lang="en-GB" baseline="30000"/>
              <a:t>th</a:t>
            </a:r>
            <a:r>
              <a:rPr lang="en-GB"/>
              <a:t> Feb 2022</a:t>
            </a:r>
          </a:p>
        </p:txBody>
      </p:sp>
      <p:pic>
        <p:nvPicPr>
          <p:cNvPr id="4" name="Picture 3">
            <a:extLst>
              <a:ext uri="{FF2B5EF4-FFF2-40B4-BE49-F238E27FC236}">
                <a16:creationId xmlns:a16="http://schemas.microsoft.com/office/drawing/2014/main" id="{5677D839-8E3F-47D3-B740-3B77E37EBB88}"/>
              </a:ext>
            </a:extLst>
          </p:cNvPr>
          <p:cNvPicPr>
            <a:picLocks noChangeAspect="1"/>
          </p:cNvPicPr>
          <p:nvPr/>
        </p:nvPicPr>
        <p:blipFill>
          <a:blip r:embed="rId2"/>
          <a:stretch>
            <a:fillRect/>
          </a:stretch>
        </p:blipFill>
        <p:spPr>
          <a:xfrm>
            <a:off x="726910" y="1366882"/>
            <a:ext cx="7363548" cy="2654721"/>
          </a:xfrm>
          <a:prstGeom prst="rect">
            <a:avLst/>
          </a:prstGeom>
        </p:spPr>
      </p:pic>
      <p:pic>
        <p:nvPicPr>
          <p:cNvPr id="9" name="Picture 8">
            <a:extLst>
              <a:ext uri="{FF2B5EF4-FFF2-40B4-BE49-F238E27FC236}">
                <a16:creationId xmlns:a16="http://schemas.microsoft.com/office/drawing/2014/main" id="{FBFBE5DB-30C7-4923-985E-E10B8D4D0719}"/>
              </a:ext>
            </a:extLst>
          </p:cNvPr>
          <p:cNvPicPr>
            <a:picLocks noChangeAspect="1"/>
          </p:cNvPicPr>
          <p:nvPr/>
        </p:nvPicPr>
        <p:blipFill>
          <a:blip r:embed="rId3"/>
          <a:stretch>
            <a:fillRect/>
          </a:stretch>
        </p:blipFill>
        <p:spPr>
          <a:xfrm>
            <a:off x="726910" y="4021603"/>
            <a:ext cx="7363548" cy="2562603"/>
          </a:xfrm>
          <a:prstGeom prst="rect">
            <a:avLst/>
          </a:prstGeom>
        </p:spPr>
      </p:pic>
    </p:spTree>
    <p:extLst>
      <p:ext uri="{BB962C8B-B14F-4D97-AF65-F5344CB8AC3E}">
        <p14:creationId xmlns:p14="http://schemas.microsoft.com/office/powerpoint/2010/main" val="238786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490F-EC6E-46DB-B6EC-A8DEE57B33F8}"/>
              </a:ext>
            </a:extLst>
          </p:cNvPr>
          <p:cNvSpPr>
            <a:spLocks noGrp="1"/>
          </p:cNvSpPr>
          <p:nvPr>
            <p:ph type="title"/>
          </p:nvPr>
        </p:nvSpPr>
        <p:spPr/>
        <p:txBody>
          <a:bodyPr/>
          <a:lstStyle/>
          <a:p>
            <a:r>
              <a:rPr lang="en-GB"/>
              <a:t>Staff Feedback…</a:t>
            </a:r>
          </a:p>
        </p:txBody>
      </p:sp>
      <p:sp>
        <p:nvSpPr>
          <p:cNvPr id="11" name="Speech Bubble: Rectangle with Corners Rounded 10">
            <a:extLst>
              <a:ext uri="{FF2B5EF4-FFF2-40B4-BE49-F238E27FC236}">
                <a16:creationId xmlns:a16="http://schemas.microsoft.com/office/drawing/2014/main" id="{D7A98D64-BF54-451B-B29F-E0C2162F7526}"/>
              </a:ext>
            </a:extLst>
          </p:cNvPr>
          <p:cNvSpPr/>
          <p:nvPr/>
        </p:nvSpPr>
        <p:spPr>
          <a:xfrm>
            <a:off x="4264797" y="1175781"/>
            <a:ext cx="4382219" cy="1984902"/>
          </a:xfrm>
          <a:prstGeom prst="wedgeRoundRectCallout">
            <a:avLst>
              <a:gd name="adj1" fmla="val 45161"/>
              <a:gd name="adj2" fmla="val -8366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Calibri" panose="020F0502020204030204" pitchFamily="34" charset="0"/>
              <a:ea typeface="Calibri" panose="020F0502020204030204" pitchFamily="34" charset="0"/>
            </a:endParaRPr>
          </a:p>
          <a:p>
            <a:pPr algn="ctr"/>
            <a:r>
              <a:rPr lang="en-GB">
                <a:solidFill>
                  <a:schemeClr val="tx1"/>
                </a:solidFill>
                <a:latin typeface="Calibri" panose="020F0502020204030204" pitchFamily="34" charset="0"/>
                <a:ea typeface="Calibri" panose="020F0502020204030204" pitchFamily="34" charset="0"/>
              </a:rPr>
              <a:t>“I’ve been looking to stop smoking for a while but didn’t know where to start. </a:t>
            </a:r>
          </a:p>
          <a:p>
            <a:pPr algn="ctr"/>
            <a:r>
              <a:rPr lang="en-GB">
                <a:solidFill>
                  <a:schemeClr val="tx1"/>
                </a:solidFill>
                <a:latin typeface="Calibri" panose="020F0502020204030204" pitchFamily="34" charset="0"/>
                <a:ea typeface="Calibri" panose="020F0502020204030204" pitchFamily="34" charset="0"/>
              </a:rPr>
              <a:t>To know this opportunity and support is available to me through my workplace is fantastic and I can’t wait to get started. It’s exactly what I need. Thank you so much!”</a:t>
            </a:r>
          </a:p>
          <a:p>
            <a:pPr algn="ctr"/>
            <a:endParaRPr lang="en-GB" sz="2000">
              <a:solidFill>
                <a:schemeClr val="tx1"/>
              </a:solidFill>
            </a:endParaRPr>
          </a:p>
        </p:txBody>
      </p:sp>
      <p:sp>
        <p:nvSpPr>
          <p:cNvPr id="13" name="TextBox 12">
            <a:extLst>
              <a:ext uri="{FF2B5EF4-FFF2-40B4-BE49-F238E27FC236}">
                <a16:creationId xmlns:a16="http://schemas.microsoft.com/office/drawing/2014/main" id="{05A8B428-26FA-461B-BE07-F458F28BCD9F}"/>
              </a:ext>
            </a:extLst>
          </p:cNvPr>
          <p:cNvSpPr txBox="1"/>
          <p:nvPr/>
        </p:nvSpPr>
        <p:spPr>
          <a:xfrm>
            <a:off x="736592" y="3291463"/>
            <a:ext cx="3528205" cy="2860358"/>
          </a:xfrm>
          <a:prstGeom prst="wedgeRoundRectCallout">
            <a:avLst/>
          </a:prstGeom>
          <a:solidFill>
            <a:schemeClr val="accent1">
              <a:lumMod val="20000"/>
              <a:lumOff val="80000"/>
            </a:schemeClr>
          </a:solidFill>
          <a:ln>
            <a:solidFill>
              <a:schemeClr val="accent1"/>
            </a:solidFill>
          </a:ln>
        </p:spPr>
        <p:txBody>
          <a:bodyPr wrap="square">
            <a:spAutoFit/>
          </a:bodyPr>
          <a:lstStyle/>
          <a:p>
            <a:pPr algn="ctr"/>
            <a:r>
              <a:rPr kumimoji="0" lang="en-GB" altLang="en-US" sz="1800" b="0" i="0" u="none" strike="noStrike" cap="none" normalizeH="0" baseline="0">
                <a:ln>
                  <a:noFill/>
                </a:ln>
                <a:solidFill>
                  <a:schemeClr val="tx1"/>
                </a:solidFill>
                <a:effectLst/>
                <a:ea typeface="Calibri" panose="020F0502020204030204" pitchFamily="34" charset="0"/>
              </a:rPr>
              <a:t>“They’re so pleased, I’m embarrassed to admit I hadn’t realised just how passionate they felt about me stopping until I had.”</a:t>
            </a:r>
          </a:p>
          <a:p>
            <a:pPr algn="ctr"/>
            <a:r>
              <a:rPr lang="en-GB" altLang="en-US">
                <a:ea typeface="Calibri" panose="020F0502020204030204" pitchFamily="34" charset="0"/>
              </a:rPr>
              <a:t>(NHS Staff Member talking about their children’s response to quitting smoking)</a:t>
            </a:r>
            <a:r>
              <a:rPr kumimoji="0" lang="en-GB" altLang="en-US" sz="1800" b="0" i="0" u="none" strike="noStrike" cap="none" normalizeH="0" baseline="0">
                <a:ln>
                  <a:noFill/>
                </a:ln>
                <a:solidFill>
                  <a:schemeClr val="tx1"/>
                </a:solidFill>
                <a:effectLst/>
                <a:ea typeface="Calibri" panose="020F0502020204030204" pitchFamily="34" charset="0"/>
              </a:rPr>
              <a:t> </a:t>
            </a:r>
            <a:endParaRPr kumimoji="0" lang="en-GB" altLang="en-US" sz="3200" b="0" i="0" u="none" strike="noStrike" cap="none" normalizeH="0" baseline="0">
              <a:ln>
                <a:noFill/>
              </a:ln>
              <a:solidFill>
                <a:schemeClr val="tx1"/>
              </a:solidFill>
              <a:effectLst/>
            </a:endParaRPr>
          </a:p>
          <a:p>
            <a:pPr algn="ctr"/>
            <a:endParaRPr lang="en-GB">
              <a:effectLst/>
              <a:ea typeface="Calibri" panose="020F0502020204030204" pitchFamily="34" charset="0"/>
            </a:endParaRPr>
          </a:p>
        </p:txBody>
      </p:sp>
      <p:sp>
        <p:nvSpPr>
          <p:cNvPr id="15" name="Speech Bubble: Rectangle with Corners Rounded 14">
            <a:extLst>
              <a:ext uri="{FF2B5EF4-FFF2-40B4-BE49-F238E27FC236}">
                <a16:creationId xmlns:a16="http://schemas.microsoft.com/office/drawing/2014/main" id="{BCC869B6-40C5-49EB-9E92-A6C7DB74F139}"/>
              </a:ext>
            </a:extLst>
          </p:cNvPr>
          <p:cNvSpPr/>
          <p:nvPr/>
        </p:nvSpPr>
        <p:spPr>
          <a:xfrm>
            <a:off x="327804" y="1362945"/>
            <a:ext cx="3347049" cy="1666957"/>
          </a:xfrm>
          <a:prstGeom prst="wedgeRoundRectCallout">
            <a:avLst>
              <a:gd name="adj1" fmla="val -57431"/>
              <a:gd name="adj2" fmla="val -37894"/>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tx1"/>
                </a:solidFill>
              </a:rPr>
              <a:t>“If I can give this a go anyone can, so easy to sign up …. Feeling more determined than ever”</a:t>
            </a:r>
          </a:p>
        </p:txBody>
      </p:sp>
      <p:sp>
        <p:nvSpPr>
          <p:cNvPr id="16" name="Speech Bubble: Rectangle with Corners Rounded 15">
            <a:extLst>
              <a:ext uri="{FF2B5EF4-FFF2-40B4-BE49-F238E27FC236}">
                <a16:creationId xmlns:a16="http://schemas.microsoft.com/office/drawing/2014/main" id="{16C0B90A-1684-4072-9BCB-500C60CC8164}"/>
              </a:ext>
            </a:extLst>
          </p:cNvPr>
          <p:cNvSpPr/>
          <p:nvPr/>
        </p:nvSpPr>
        <p:spPr>
          <a:xfrm>
            <a:off x="4684541" y="3429000"/>
            <a:ext cx="4142609" cy="2629307"/>
          </a:xfrm>
          <a:prstGeom prst="wedgeRoundRectCallout">
            <a:avLst>
              <a:gd name="adj1" fmla="val 8551"/>
              <a:gd name="adj2" fmla="val 75367"/>
              <a:gd name="adj3" fmla="val 1666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pPr>
            <a:r>
              <a:rPr lang="en-GB">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if stopping smoking wasn’t hard enough you had the stress of spending all your spare time trying to sort out how and where you were going to get the tablets from. It was easier to walk to the corner shop and buy cigarettes.’ (NHS Staff Member talking about a previous quit attempt)</a:t>
            </a:r>
          </a:p>
        </p:txBody>
      </p:sp>
    </p:spTree>
    <p:extLst>
      <p:ext uri="{BB962C8B-B14F-4D97-AF65-F5344CB8AC3E}">
        <p14:creationId xmlns:p14="http://schemas.microsoft.com/office/powerpoint/2010/main" val="382639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Challenges</a:t>
            </a:r>
          </a:p>
        </p:txBody>
      </p:sp>
      <p:sp>
        <p:nvSpPr>
          <p:cNvPr id="3" name="Content Placeholder 2"/>
          <p:cNvSpPr>
            <a:spLocks noGrp="1"/>
          </p:cNvSpPr>
          <p:nvPr>
            <p:ph idx="1"/>
          </p:nvPr>
        </p:nvSpPr>
        <p:spPr/>
        <p:txBody>
          <a:bodyPr>
            <a:normAutofit fontScale="92500" lnSpcReduction="10000"/>
          </a:bodyPr>
          <a:lstStyle/>
          <a:p>
            <a:r>
              <a:rPr lang="en-GB" sz="2600"/>
              <a:t>Who benefits from NRT plus vape?</a:t>
            </a:r>
          </a:p>
          <a:p>
            <a:r>
              <a:rPr lang="en-GB" sz="2600"/>
              <a:t>Who should aim for graduated quit versus swapping over, risks of relapse?</a:t>
            </a:r>
          </a:p>
          <a:p>
            <a:r>
              <a:rPr lang="en-GB" sz="2600"/>
              <a:t>Benefits of lead in time/risks of co-use? Especially shift workers</a:t>
            </a:r>
          </a:p>
          <a:p>
            <a:r>
              <a:rPr lang="en-GB" sz="2600"/>
              <a:t>What is the additional benefit of a prolonged support period? (There is a difference between </a:t>
            </a:r>
            <a:r>
              <a:rPr lang="en-GB" sz="2600" err="1"/>
              <a:t>ecigs</a:t>
            </a:r>
            <a:r>
              <a:rPr lang="en-GB" sz="2600"/>
              <a:t> and vapes with people staying engaged but struggling to quit) Does more time lead to more quits eventually?</a:t>
            </a:r>
          </a:p>
          <a:p>
            <a:r>
              <a:rPr lang="en-GB" sz="2600"/>
              <a:t>Variety of products/ changing market makes it harder to advise and train</a:t>
            </a:r>
          </a:p>
          <a:p>
            <a:r>
              <a:rPr lang="en-GB" sz="2600"/>
              <a:t>Sustainability of the offer –does physical provision of device provide wider reach than self order process?</a:t>
            </a:r>
          </a:p>
          <a:p>
            <a:endParaRPr lang="en-GB"/>
          </a:p>
        </p:txBody>
      </p:sp>
    </p:spTree>
    <p:extLst>
      <p:ext uri="{BB962C8B-B14F-4D97-AF65-F5344CB8AC3E}">
        <p14:creationId xmlns:p14="http://schemas.microsoft.com/office/powerpoint/2010/main" val="229717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E-cigarettes to support quit attempts in Staff</a:t>
            </a:r>
          </a:p>
        </p:txBody>
      </p:sp>
      <p:sp>
        <p:nvSpPr>
          <p:cNvPr id="3" name="Content Placeholder 2"/>
          <p:cNvSpPr>
            <a:spLocks noGrp="1"/>
          </p:cNvSpPr>
          <p:nvPr>
            <p:ph idx="1"/>
          </p:nvPr>
        </p:nvSpPr>
        <p:spPr/>
        <p:txBody>
          <a:bodyPr>
            <a:normAutofit fontScale="92500" lnSpcReduction="20000"/>
          </a:bodyPr>
          <a:lstStyle/>
          <a:p>
            <a:r>
              <a:rPr lang="en-GB" sz="2600"/>
              <a:t>Appeal to harder to reach groups, those who don’t contact SSS, R+M, ‘word- of mouth’ referrals</a:t>
            </a:r>
          </a:p>
          <a:p>
            <a:r>
              <a:rPr lang="en-GB" sz="2600"/>
              <a:t>Achieve success without necessarily needing complex support – extremely cost effective</a:t>
            </a:r>
          </a:p>
          <a:p>
            <a:r>
              <a:rPr lang="en-GB" sz="2600"/>
              <a:t>£50 versus £281 in our model, products alone</a:t>
            </a:r>
          </a:p>
          <a:p>
            <a:r>
              <a:rPr lang="en-GB" sz="2600"/>
              <a:t>Particular benefit to health care staff - cost benefit to users on low income - £50 versus £1000 for 12 weeks (20cpd) – cost of living situation, can be used at work</a:t>
            </a:r>
          </a:p>
          <a:p>
            <a:r>
              <a:rPr lang="en-GB" sz="2600"/>
              <a:t>Difficult to measure benefits</a:t>
            </a:r>
          </a:p>
          <a:p>
            <a:pPr lvl="1"/>
            <a:r>
              <a:rPr lang="en-GB" sz="2600"/>
              <a:t>Significance of the gesture</a:t>
            </a:r>
          </a:p>
          <a:p>
            <a:pPr lvl="1"/>
            <a:r>
              <a:rPr lang="en-GB" sz="2600"/>
              <a:t>Prompts more quit attempts in peers because of visible usage in smoking areas</a:t>
            </a:r>
          </a:p>
          <a:p>
            <a:pPr lvl="1"/>
            <a:r>
              <a:rPr lang="en-GB" sz="2600"/>
              <a:t>Powerful enabler of conversations with patients when staff are able to draw on their own experiences</a:t>
            </a:r>
          </a:p>
          <a:p>
            <a:pPr marL="0" indent="0">
              <a:buNone/>
            </a:pPr>
            <a:endParaRPr lang="en-GB"/>
          </a:p>
        </p:txBody>
      </p:sp>
    </p:spTree>
    <p:extLst>
      <p:ext uri="{BB962C8B-B14F-4D97-AF65-F5344CB8AC3E}">
        <p14:creationId xmlns:p14="http://schemas.microsoft.com/office/powerpoint/2010/main" val="229553289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 NENC STDO" id="{A61AFB4B-C3DC-45D7-8A26-CA00D1AEE46B}" vid="{239BFBFD-91F6-4086-8364-485F2D1EC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Props1.xml><?xml version="1.0" encoding="utf-8"?>
<ds:datastoreItem xmlns:ds="http://schemas.openxmlformats.org/officeDocument/2006/customXml" ds:itemID="{5C30AF13-8DB7-44C0-9714-FE285B9DAB71}">
  <ds:schemaRefs>
    <ds:schemaRef ds:uri="http://schemas.microsoft.com/sharepoint/v3/contenttype/forms"/>
  </ds:schemaRefs>
</ds:datastoreItem>
</file>

<file path=customXml/itemProps2.xml><?xml version="1.0" encoding="utf-8"?>
<ds:datastoreItem xmlns:ds="http://schemas.openxmlformats.org/officeDocument/2006/customXml" ds:itemID="{593B9D66-5EA7-4A7E-9F1E-937FB0544B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543a0-6766-456e-a2ee-4414459d9a0a"/>
    <ds:schemaRef ds:uri="af7b454b-5578-4b92-ad2d-05626e0910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F9AAF6-D470-46D0-AF0F-ED20CCA8352D}">
  <ds:schemaRefs>
    <ds:schemaRef ds:uri="http://schemas.microsoft.com/office/2006/metadata/properties"/>
    <ds:schemaRef ds:uri="http://schemas.microsoft.com/office/infopath/2007/PartnerControls"/>
    <ds:schemaRef ds:uri="3a4543a0-6766-456e-a2ee-4414459d9a0a"/>
    <ds:schemaRef ds:uri="af7b454b-5578-4b92-ad2d-05626e091018"/>
  </ds:schemaRefs>
</ds:datastoreItem>
</file>

<file path=docProps/app.xml><?xml version="1.0" encoding="utf-8"?>
<Properties xmlns="http://schemas.openxmlformats.org/officeDocument/2006/extended-properties" xmlns:vt="http://schemas.openxmlformats.org/officeDocument/2006/docPropsVTypes">
  <TotalTime>0</TotalTime>
  <Words>882</Words>
  <Application>Microsoft Office PowerPoint</Application>
  <PresentationFormat>On-screen Show (4:3)</PresentationFormat>
  <Paragraphs>90</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1_Office Theme</vt:lpstr>
      <vt:lpstr>Staff Tobacco Dependency Offer</vt:lpstr>
      <vt:lpstr>Overview STDO</vt:lpstr>
      <vt:lpstr>Registration</vt:lpstr>
      <vt:lpstr>Early data and outcomes</vt:lpstr>
      <vt:lpstr>Current Uptake Per Staff Group</vt:lpstr>
      <vt:lpstr>Previous Quit Attempts</vt:lpstr>
      <vt:lpstr>Staff Feedback…</vt:lpstr>
      <vt:lpstr>Challenges</vt:lpstr>
      <vt:lpstr>E-cigarettes to support quit attempts in Staff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Tobacco Dependency Offer</dc:title>
  <dc:creator>Sharrock Ruth</dc:creator>
  <cp:lastModifiedBy>Amy Murgatroyd</cp:lastModifiedBy>
  <cp:revision>1</cp:revision>
  <dcterms:created xsi:type="dcterms:W3CDTF">2022-04-26T18:47:17Z</dcterms:created>
  <dcterms:modified xsi:type="dcterms:W3CDTF">2022-08-30T14:23:33Z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ies>
</file>