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6"/>
  </p:notesMasterIdLst>
  <p:sldIdLst>
    <p:sldId id="256" r:id="rId6"/>
    <p:sldId id="499" r:id="rId7"/>
    <p:sldId id="618" r:id="rId8"/>
    <p:sldId id="609" r:id="rId9"/>
    <p:sldId id="620" r:id="rId10"/>
    <p:sldId id="504" r:id="rId11"/>
    <p:sldId id="641" r:id="rId12"/>
    <p:sldId id="257" r:id="rId13"/>
    <p:sldId id="492" r:id="rId14"/>
    <p:sldId id="493" r:id="rId15"/>
    <p:sldId id="491" r:id="rId16"/>
    <p:sldId id="494" r:id="rId17"/>
    <p:sldId id="503" r:id="rId18"/>
    <p:sldId id="502" r:id="rId19"/>
    <p:sldId id="268" r:id="rId20"/>
    <p:sldId id="501" r:id="rId21"/>
    <p:sldId id="496" r:id="rId22"/>
    <p:sldId id="500" r:id="rId23"/>
    <p:sldId id="265" r:id="rId24"/>
    <p:sldId id="49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412" autoAdjust="0"/>
  </p:normalViewPr>
  <p:slideViewPr>
    <p:cSldViewPr snapToGrid="0">
      <p:cViewPr varScale="1">
        <p:scale>
          <a:sx n="66" d="100"/>
          <a:sy n="66" d="100"/>
        </p:scale>
        <p:origin x="1627"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Murgatroyd" userId="3e34fdfa-ac50-4786-9f6d-6e61b1097c2e" providerId="ADAL" clId="{5E06F445-0F0E-47BF-8C9D-70C7497E261F}"/>
    <pc:docChg chg="modSld">
      <pc:chgData name="Amy Murgatroyd" userId="3e34fdfa-ac50-4786-9f6d-6e61b1097c2e" providerId="ADAL" clId="{5E06F445-0F0E-47BF-8C9D-70C7497E261F}" dt="2022-08-19T14:00:29.237" v="3" actId="20577"/>
      <pc:docMkLst>
        <pc:docMk/>
      </pc:docMkLst>
      <pc:sldChg chg="modNotesTx">
        <pc:chgData name="Amy Murgatroyd" userId="3e34fdfa-ac50-4786-9f6d-6e61b1097c2e" providerId="ADAL" clId="{5E06F445-0F0E-47BF-8C9D-70C7497E261F}" dt="2022-08-19T14:00:29.237" v="3" actId="20577"/>
        <pc:sldMkLst>
          <pc:docMk/>
          <pc:sldMk cId="3036521259" sldId="265"/>
        </pc:sldMkLst>
      </pc:sldChg>
      <pc:sldChg chg="modNotesTx">
        <pc:chgData name="Amy Murgatroyd" userId="3e34fdfa-ac50-4786-9f6d-6e61b1097c2e" providerId="ADAL" clId="{5E06F445-0F0E-47BF-8C9D-70C7497E261F}" dt="2022-08-19T14:00:16.352" v="1" actId="20577"/>
        <pc:sldMkLst>
          <pc:docMk/>
          <pc:sldMk cId="64429481" sldId="268"/>
        </pc:sldMkLst>
      </pc:sldChg>
      <pc:sldChg chg="modNotesTx">
        <pc:chgData name="Amy Murgatroyd" userId="3e34fdfa-ac50-4786-9f6d-6e61b1097c2e" providerId="ADAL" clId="{5E06F445-0F0E-47BF-8C9D-70C7497E261F}" dt="2022-08-19T14:00:00.673" v="0" actId="20577"/>
        <pc:sldMkLst>
          <pc:docMk/>
          <pc:sldMk cId="2832577886" sldId="491"/>
        </pc:sldMkLst>
      </pc:sldChg>
      <pc:sldChg chg="modNotesTx">
        <pc:chgData name="Amy Murgatroyd" userId="3e34fdfa-ac50-4786-9f6d-6e61b1097c2e" providerId="ADAL" clId="{5E06F445-0F0E-47BF-8C9D-70C7497E261F}" dt="2022-08-19T14:00:24.902" v="2" actId="20577"/>
        <pc:sldMkLst>
          <pc:docMk/>
          <pc:sldMk cId="2953485351" sldId="49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solidFill>
                  <a:sysClr val="windowText" lastClr="000000"/>
                </a:solidFill>
                <a:latin typeface="Arial" panose="020B0604020202020204" pitchFamily="34" charset="0"/>
                <a:cs typeface="Arial" panose="020B0604020202020204" pitchFamily="34" charset="0"/>
              </a:rPr>
              <a:t>% of Physcial</a:t>
            </a:r>
            <a:r>
              <a:rPr lang="en-GB" baseline="0">
                <a:solidFill>
                  <a:sysClr val="windowText" lastClr="000000"/>
                </a:solidFill>
                <a:latin typeface="Arial" panose="020B0604020202020204" pitchFamily="34" charset="0"/>
                <a:cs typeface="Arial" panose="020B0604020202020204" pitchFamily="34" charset="0"/>
              </a:rPr>
              <a:t> Healthchecks for people with SMI that included smoking by CCG </a:t>
            </a:r>
            <a:r>
              <a:rPr lang="en-GB" sz="1400" b="0" i="0" u="none" strike="noStrike" baseline="0">
                <a:solidFill>
                  <a:sysClr val="windowText" lastClr="000000"/>
                </a:solidFill>
                <a:effectLst/>
                <a:latin typeface="Arial" panose="020B0604020202020204" pitchFamily="34" charset="0"/>
                <a:cs typeface="Arial" panose="020B0604020202020204" pitchFamily="34" charset="0"/>
              </a:rPr>
              <a:t>Q3 21/22 </a:t>
            </a:r>
            <a:endParaRPr lang="en-GB">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val>
            <c:numRef>
              <c:f>'CCG - health checks'!$Q$17:$Q$121</c:f>
              <c:numCache>
                <c:formatCode>0%</c:formatCode>
                <c:ptCount val="105"/>
                <c:pt idx="0">
                  <c:v>0.45924610223011642</c:v>
                </c:pt>
                <c:pt idx="1">
                  <c:v>0.49034136014818736</c:v>
                </c:pt>
                <c:pt idx="2">
                  <c:v>0.49101479915433405</c:v>
                </c:pt>
                <c:pt idx="3">
                  <c:v>0.50341594105827192</c:v>
                </c:pt>
                <c:pt idx="4">
                  <c:v>0.50767018216682647</c:v>
                </c:pt>
                <c:pt idx="5">
                  <c:v>0.52037802717070292</c:v>
                </c:pt>
                <c:pt idx="6">
                  <c:v>0.52238805970149249</c:v>
                </c:pt>
                <c:pt idx="7">
                  <c:v>0.542430507695842</c:v>
                </c:pt>
                <c:pt idx="8">
                  <c:v>0.54309327036599764</c:v>
                </c:pt>
                <c:pt idx="9">
                  <c:v>0.54588457899716181</c:v>
                </c:pt>
                <c:pt idx="10">
                  <c:v>0.55171073094867806</c:v>
                </c:pt>
                <c:pt idx="11">
                  <c:v>0.55441478439425051</c:v>
                </c:pt>
                <c:pt idx="12">
                  <c:v>0.55608330288637198</c:v>
                </c:pt>
                <c:pt idx="13">
                  <c:v>0.56897398134511534</c:v>
                </c:pt>
                <c:pt idx="14">
                  <c:v>0.5743971466232457</c:v>
                </c:pt>
                <c:pt idx="15">
                  <c:v>0.57545860952674577</c:v>
                </c:pt>
                <c:pt idx="16">
                  <c:v>0.57556935817805388</c:v>
                </c:pt>
                <c:pt idx="17">
                  <c:v>0.57758952637658834</c:v>
                </c:pt>
                <c:pt idx="18">
                  <c:v>0.58007968127490039</c:v>
                </c:pt>
                <c:pt idx="19">
                  <c:v>0.58222517730496459</c:v>
                </c:pt>
                <c:pt idx="20">
                  <c:v>0.58233823937795059</c:v>
                </c:pt>
                <c:pt idx="21">
                  <c:v>0.58275340393343422</c:v>
                </c:pt>
                <c:pt idx="22">
                  <c:v>0.58606793321819228</c:v>
                </c:pt>
                <c:pt idx="23">
                  <c:v>0.58626104023552505</c:v>
                </c:pt>
                <c:pt idx="24">
                  <c:v>0.58690435378813854</c:v>
                </c:pt>
                <c:pt idx="25">
                  <c:v>0.58907026259758699</c:v>
                </c:pt>
                <c:pt idx="26">
                  <c:v>0.59191780821917805</c:v>
                </c:pt>
                <c:pt idx="27">
                  <c:v>0.59297543625652993</c:v>
                </c:pt>
                <c:pt idx="28">
                  <c:v>0.5930903568716781</c:v>
                </c:pt>
                <c:pt idx="29">
                  <c:v>0.59623149394347241</c:v>
                </c:pt>
                <c:pt idx="30">
                  <c:v>0.59982041304998501</c:v>
                </c:pt>
                <c:pt idx="31">
                  <c:v>0.60067302299495229</c:v>
                </c:pt>
                <c:pt idx="32">
                  <c:v>0.60651629072681701</c:v>
                </c:pt>
                <c:pt idx="33">
                  <c:v>0.60718711276332094</c:v>
                </c:pt>
                <c:pt idx="34">
                  <c:v>0.61496881496881495</c:v>
                </c:pt>
                <c:pt idx="35">
                  <c:v>0.61713933415536371</c:v>
                </c:pt>
                <c:pt idx="36">
                  <c:v>0.6204673650282031</c:v>
                </c:pt>
                <c:pt idx="37">
                  <c:v>0.62589928057553956</c:v>
                </c:pt>
                <c:pt idx="38">
                  <c:v>0.62613311555737039</c:v>
                </c:pt>
                <c:pt idx="39">
                  <c:v>0.62908392056374118</c:v>
                </c:pt>
                <c:pt idx="40">
                  <c:v>0.63221802482460876</c:v>
                </c:pt>
                <c:pt idx="41">
                  <c:v>0.63681756088369679</c:v>
                </c:pt>
                <c:pt idx="42">
                  <c:v>0.63728470111448832</c:v>
                </c:pt>
                <c:pt idx="43">
                  <c:v>0.63773515758612265</c:v>
                </c:pt>
                <c:pt idx="44">
                  <c:v>0.6398619957537155</c:v>
                </c:pt>
                <c:pt idx="45">
                  <c:v>0.64050097018874586</c:v>
                </c:pt>
                <c:pt idx="46">
                  <c:v>0.64169068203650337</c:v>
                </c:pt>
                <c:pt idx="47">
                  <c:v>0.643169014084507</c:v>
                </c:pt>
                <c:pt idx="48">
                  <c:v>0.64627391742195373</c:v>
                </c:pt>
                <c:pt idx="49">
                  <c:v>0.65111111111111108</c:v>
                </c:pt>
                <c:pt idx="50">
                  <c:v>0.65220599085140918</c:v>
                </c:pt>
                <c:pt idx="51">
                  <c:v>0.65788454087562964</c:v>
                </c:pt>
                <c:pt idx="52">
                  <c:v>0.6583885209713024</c:v>
                </c:pt>
                <c:pt idx="53">
                  <c:v>0.65886649533342356</c:v>
                </c:pt>
                <c:pt idx="54">
                  <c:v>0.65927814829344844</c:v>
                </c:pt>
                <c:pt idx="55">
                  <c:v>0.66123188405797106</c:v>
                </c:pt>
                <c:pt idx="56">
                  <c:v>0.66173361522198737</c:v>
                </c:pt>
                <c:pt idx="57">
                  <c:v>0.6617975853331346</c:v>
                </c:pt>
                <c:pt idx="58">
                  <c:v>0.66521332918094056</c:v>
                </c:pt>
                <c:pt idx="59">
                  <c:v>0.66600124766063629</c:v>
                </c:pt>
                <c:pt idx="60">
                  <c:v>0.6681753889674682</c:v>
                </c:pt>
                <c:pt idx="61">
                  <c:v>0.67536772322353433</c:v>
                </c:pt>
                <c:pt idx="62">
                  <c:v>0.67725455353176367</c:v>
                </c:pt>
                <c:pt idx="63">
                  <c:v>0.67766990291262141</c:v>
                </c:pt>
                <c:pt idx="64">
                  <c:v>0.68726888536714215</c:v>
                </c:pt>
                <c:pt idx="65">
                  <c:v>0.68921389396709321</c:v>
                </c:pt>
                <c:pt idx="66">
                  <c:v>0.69318832283915288</c:v>
                </c:pt>
                <c:pt idx="67">
                  <c:v>0.70256410256410251</c:v>
                </c:pt>
                <c:pt idx="68">
                  <c:v>0.71181782489202983</c:v>
                </c:pt>
                <c:pt idx="69">
                  <c:v>0.7123360510457285</c:v>
                </c:pt>
                <c:pt idx="70">
                  <c:v>0.71288743882544858</c:v>
                </c:pt>
                <c:pt idx="71">
                  <c:v>0.71315692760014704</c:v>
                </c:pt>
                <c:pt idx="72">
                  <c:v>0.71615434924787447</c:v>
                </c:pt>
                <c:pt idx="73">
                  <c:v>0.71631205673758869</c:v>
                </c:pt>
                <c:pt idx="74">
                  <c:v>0.72329472329472333</c:v>
                </c:pt>
                <c:pt idx="75">
                  <c:v>0.72450945415626111</c:v>
                </c:pt>
                <c:pt idx="76">
                  <c:v>0.72845989083120288</c:v>
                </c:pt>
                <c:pt idx="77">
                  <c:v>0.72877244056283352</c:v>
                </c:pt>
                <c:pt idx="78">
                  <c:v>0.73512906846240178</c:v>
                </c:pt>
                <c:pt idx="79">
                  <c:v>0.73731419784725782</c:v>
                </c:pt>
                <c:pt idx="80">
                  <c:v>0.74775563827457847</c:v>
                </c:pt>
                <c:pt idx="81">
                  <c:v>0.7546259050683829</c:v>
                </c:pt>
                <c:pt idx="82">
                  <c:v>0.76342763427634275</c:v>
                </c:pt>
                <c:pt idx="83">
                  <c:v>0.76744186046511631</c:v>
                </c:pt>
                <c:pt idx="84">
                  <c:v>0.76905132192846037</c:v>
                </c:pt>
                <c:pt idx="85">
                  <c:v>0.77973568281938321</c:v>
                </c:pt>
                <c:pt idx="86">
                  <c:v>0.77981072555205044</c:v>
                </c:pt>
                <c:pt idx="87">
                  <c:v>0.79992666829626013</c:v>
                </c:pt>
                <c:pt idx="88">
                  <c:v>0.80467955239064093</c:v>
                </c:pt>
                <c:pt idx="89">
                  <c:v>0.81606463878326996</c:v>
                </c:pt>
                <c:pt idx="90">
                  <c:v>0.81709741550695825</c:v>
                </c:pt>
                <c:pt idx="91">
                  <c:v>0.81964573268921093</c:v>
                </c:pt>
                <c:pt idx="92">
                  <c:v>0.82757130509939503</c:v>
                </c:pt>
                <c:pt idx="93">
                  <c:v>0.83139136394790958</c:v>
                </c:pt>
                <c:pt idx="94">
                  <c:v>0.83503470804409963</c:v>
                </c:pt>
                <c:pt idx="95">
                  <c:v>0.84469748936754008</c:v>
                </c:pt>
                <c:pt idx="96">
                  <c:v>0.85302476654486403</c:v>
                </c:pt>
                <c:pt idx="97">
                  <c:v>0.8581363004172462</c:v>
                </c:pt>
                <c:pt idx="98">
                  <c:v>0.86180422264875245</c:v>
                </c:pt>
                <c:pt idx="99">
                  <c:v>0.87506197322756574</c:v>
                </c:pt>
                <c:pt idx="100">
                  <c:v>0.87611837577426011</c:v>
                </c:pt>
                <c:pt idx="101">
                  <c:v>0.87896825396825395</c:v>
                </c:pt>
                <c:pt idx="102">
                  <c:v>0.88280394304490695</c:v>
                </c:pt>
                <c:pt idx="103">
                  <c:v>0.99571275455519825</c:v>
                </c:pt>
                <c:pt idx="104">
                  <c:v>0.99846760070052543</c:v>
                </c:pt>
              </c:numCache>
            </c:numRef>
          </c:val>
          <c:extLst>
            <c:ext xmlns:c16="http://schemas.microsoft.com/office/drawing/2014/chart" uri="{C3380CC4-5D6E-409C-BE32-E72D297353CC}">
              <c16:uniqueId val="{00000000-9E35-4151-97CA-457798F18D7D}"/>
            </c:ext>
          </c:extLst>
        </c:ser>
        <c:dLbls>
          <c:showLegendKey val="0"/>
          <c:showVal val="0"/>
          <c:showCatName val="0"/>
          <c:showSerName val="0"/>
          <c:showPercent val="0"/>
          <c:showBubbleSize val="0"/>
        </c:dLbls>
        <c:gapWidth val="219"/>
        <c:overlap val="-27"/>
        <c:axId val="1519335791"/>
        <c:axId val="1682268623"/>
      </c:barChart>
      <c:catAx>
        <c:axId val="1519335791"/>
        <c:scaling>
          <c:orientation val="minMax"/>
        </c:scaling>
        <c:delete val="1"/>
        <c:axPos val="b"/>
        <c:numFmt formatCode="General" sourceLinked="1"/>
        <c:majorTickMark val="none"/>
        <c:minorTickMark val="none"/>
        <c:tickLblPos val="nextTo"/>
        <c:crossAx val="1682268623"/>
        <c:crosses val="autoZero"/>
        <c:auto val="1"/>
        <c:lblAlgn val="ctr"/>
        <c:lblOffset val="100"/>
        <c:noMultiLvlLbl val="0"/>
      </c:catAx>
      <c:valAx>
        <c:axId val="16822686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93357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r>
              <a:rPr lang="en-GB" dirty="0"/>
              <a:t>Proportion of </a:t>
            </a:r>
            <a:r>
              <a:rPr lang="en-GB" b="1" dirty="0"/>
              <a:t>psychiatrists</a:t>
            </a:r>
            <a:r>
              <a:rPr lang="en-GB" dirty="0"/>
              <a:t> who have never had, or who can't remember having, training in the following areas of smoking cessation support/interventions: </a:t>
            </a:r>
          </a:p>
        </c:rich>
      </c:tx>
      <c:overlay val="0"/>
      <c:spPr>
        <a:noFill/>
        <a:ln>
          <a:noFill/>
        </a:ln>
        <a:effectLst/>
      </c:spPr>
    </c:title>
    <c:autoTitleDeleted val="0"/>
    <c:plotArea>
      <c:layout/>
      <c:barChart>
        <c:barDir val="col"/>
        <c:grouping val="stacked"/>
        <c:varyColors val="0"/>
        <c:ser>
          <c:idx val="5"/>
          <c:order val="0"/>
          <c:tx>
            <c:strRef>
              <c:f>'Question 27'!$L$3</c:f>
              <c:strCache>
                <c:ptCount val="1"/>
                <c:pt idx="0">
                  <c:v>I have not had training on this topic</c:v>
                </c:pt>
              </c:strCache>
            </c:strRef>
          </c:tx>
          <c:spPr>
            <a:solidFill>
              <a:schemeClr val="accent5">
                <a:lumMod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'Question 27'!$A$4:$A$9</c:f>
              <c:strCache>
                <c:ptCount val="6"/>
                <c:pt idx="0">
                  <c:v>Giving very brief advice (or ask, advice and act)</c:v>
                </c:pt>
                <c:pt idx="1">
                  <c:v>Behavioural support for smoking cessation</c:v>
                </c:pt>
                <c:pt idx="2">
                  <c:v>How to refer to smoking cessation services, or relevant smoking cessation lead</c:v>
                </c:pt>
                <c:pt idx="3">
                  <c:v>Use of Nicotine Replacement Therapy</c:v>
                </c:pt>
                <c:pt idx="4">
                  <c:v>Other smoking cessation medications i.e. Varenicline and Bupropion</c:v>
                </c:pt>
                <c:pt idx="5">
                  <c:v>Use of e-cigarettes</c:v>
                </c:pt>
              </c:strCache>
            </c:strRef>
          </c:cat>
          <c:val>
            <c:numRef>
              <c:f>'Question 27'!$L$4:$L$9</c:f>
              <c:numCache>
                <c:formatCode>0.00%</c:formatCode>
                <c:ptCount val="6"/>
                <c:pt idx="0">
                  <c:v>0.27660000000000001</c:v>
                </c:pt>
                <c:pt idx="1">
                  <c:v>0.66670000000000007</c:v>
                </c:pt>
                <c:pt idx="2">
                  <c:v>0.4113</c:v>
                </c:pt>
                <c:pt idx="3">
                  <c:v>0.3972</c:v>
                </c:pt>
                <c:pt idx="4">
                  <c:v>0.55000000000000004</c:v>
                </c:pt>
                <c:pt idx="5">
                  <c:v>0.65959999999999996</c:v>
                </c:pt>
              </c:numCache>
            </c:numRef>
          </c:val>
          <c:extLst>
            <c:ext xmlns:c16="http://schemas.microsoft.com/office/drawing/2014/chart" uri="{C3380CC4-5D6E-409C-BE32-E72D297353CC}">
              <c16:uniqueId val="{00000000-FE49-49C8-9B73-6FB7150EA6B0}"/>
            </c:ext>
          </c:extLst>
        </c:ser>
        <c:ser>
          <c:idx val="6"/>
          <c:order val="1"/>
          <c:tx>
            <c:strRef>
              <c:f>'Question 27'!$N$3</c:f>
              <c:strCache>
                <c:ptCount val="1"/>
                <c:pt idx="0">
                  <c:v>I don't remember</c:v>
                </c:pt>
              </c:strCache>
            </c:strRef>
          </c:tx>
          <c:spPr>
            <a:solidFill>
              <a:schemeClr val="accent1">
                <a:lumMod val="80000"/>
                <a:lumOff val="2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'Question 27'!$A$4:$A$9</c:f>
              <c:strCache>
                <c:ptCount val="6"/>
                <c:pt idx="0">
                  <c:v>Giving very brief advice (or ask, advice and act)</c:v>
                </c:pt>
                <c:pt idx="1">
                  <c:v>Behavioural support for smoking cessation</c:v>
                </c:pt>
                <c:pt idx="2">
                  <c:v>How to refer to smoking cessation services, or relevant smoking cessation lead</c:v>
                </c:pt>
                <c:pt idx="3">
                  <c:v>Use of Nicotine Replacement Therapy</c:v>
                </c:pt>
                <c:pt idx="4">
                  <c:v>Other smoking cessation medications i.e. Varenicline and Bupropion</c:v>
                </c:pt>
                <c:pt idx="5">
                  <c:v>Use of e-cigarettes</c:v>
                </c:pt>
              </c:strCache>
            </c:strRef>
          </c:cat>
          <c:val>
            <c:numRef>
              <c:f>'Question 27'!$N$4:$N$9</c:f>
              <c:numCache>
                <c:formatCode>0.00%</c:formatCode>
                <c:ptCount val="6"/>
                <c:pt idx="0">
                  <c:v>6.3799999999999996E-2</c:v>
                </c:pt>
                <c:pt idx="1">
                  <c:v>8.5099999999999995E-2</c:v>
                </c:pt>
                <c:pt idx="2">
                  <c:v>8.5099999999999995E-2</c:v>
                </c:pt>
                <c:pt idx="3">
                  <c:v>8.5099999999999995E-2</c:v>
                </c:pt>
                <c:pt idx="4">
                  <c:v>7.8600000000000003E-2</c:v>
                </c:pt>
                <c:pt idx="5">
                  <c:v>9.9299999999999999E-2</c:v>
                </c:pt>
              </c:numCache>
            </c:numRef>
          </c:val>
          <c:extLst>
            <c:ext xmlns:c16="http://schemas.microsoft.com/office/drawing/2014/chart" uri="{C3380CC4-5D6E-409C-BE32-E72D297353CC}">
              <c16:uniqueId val="{00000001-FE49-49C8-9B73-6FB7150EA6B0}"/>
            </c:ext>
          </c:extLst>
        </c:ser>
        <c:dLbls>
          <c:showLegendKey val="0"/>
          <c:showVal val="0"/>
          <c:showCatName val="0"/>
          <c:showSerName val="0"/>
          <c:showPercent val="0"/>
          <c:showBubbleSize val="0"/>
        </c:dLbls>
        <c:gapWidth val="150"/>
        <c:overlap val="100"/>
        <c:axId val="10"/>
        <c:axId val="100"/>
      </c:barChart>
      <c:valAx>
        <c:axId val="100"/>
        <c:scaling>
          <c:orientation val="minMax"/>
        </c:scaling>
        <c:delete val="0"/>
        <c:axPos val="l"/>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
        <c:crosses val="autoZero"/>
        <c:crossBetween val="between"/>
      </c:valAx>
      <c:catAx>
        <c:axId val="10"/>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0"/>
        <c:crosses val="autoZero"/>
        <c:auto val="0"/>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0"/>
    <c:dispBlanksAs val="gap"/>
    <c:showDLblsOverMax val="0"/>
  </c:chart>
  <c:spPr>
    <a:noFill/>
    <a:ln w="6350" cap="flat" cmpd="sng" algn="ctr">
      <a:noFill/>
      <a:prstDash val="solid"/>
      <a:miter lim="800000"/>
    </a:ln>
    <a:effectLst/>
  </c:spPr>
  <c:txPr>
    <a:bodyPr/>
    <a:lstStyle/>
    <a:p>
      <a:pPr>
        <a:defRPr>
          <a:solidFill>
            <a:schemeClr val="tx1"/>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675B29-DE05-4C2F-A3BA-D1936D9B6E68}" type="datetimeFigureOut">
              <a:rPr lang="en-GB" smtClean="0"/>
              <a:t>19/08/2022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02214-CDF9-4BC3-AB1C-CB9382451C1B}" type="slidenum">
              <a:rPr lang="en-GB" smtClean="0"/>
              <a:t>‹#›</a:t>
            </a:fld>
            <a:endParaRPr lang="en-GB"/>
          </a:p>
        </p:txBody>
      </p:sp>
    </p:spTree>
    <p:extLst>
      <p:ext uri="{BB962C8B-B14F-4D97-AF65-F5344CB8AC3E}">
        <p14:creationId xmlns:p14="http://schemas.microsoft.com/office/powerpoint/2010/main" val="103842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E78457-D042-4341-870C-1F50A3555D8C}" type="slidenum">
              <a:rPr lang="en-GB" smtClean="0"/>
              <a:t>11</a:t>
            </a:fld>
            <a:endParaRPr lang="en-GB"/>
          </a:p>
        </p:txBody>
      </p:sp>
    </p:spTree>
    <p:extLst>
      <p:ext uri="{BB962C8B-B14F-4D97-AF65-F5344CB8AC3E}">
        <p14:creationId xmlns:p14="http://schemas.microsoft.com/office/powerpoint/2010/main" val="420589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E78457-D042-4341-870C-1F50A3555D8C}" type="slidenum">
              <a:rPr lang="en-GB" smtClean="0"/>
              <a:t>15</a:t>
            </a:fld>
            <a:endParaRPr lang="en-GB"/>
          </a:p>
        </p:txBody>
      </p:sp>
    </p:spTree>
    <p:extLst>
      <p:ext uri="{BB962C8B-B14F-4D97-AF65-F5344CB8AC3E}">
        <p14:creationId xmlns:p14="http://schemas.microsoft.com/office/powerpoint/2010/main" val="127576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002214-CDF9-4BC3-AB1C-CB9382451C1B}" type="slidenum">
              <a:rPr lang="en-GB" smtClean="0"/>
              <a:t>17</a:t>
            </a:fld>
            <a:endParaRPr lang="en-GB"/>
          </a:p>
        </p:txBody>
      </p:sp>
    </p:spTree>
    <p:extLst>
      <p:ext uri="{BB962C8B-B14F-4D97-AF65-F5344CB8AC3E}">
        <p14:creationId xmlns:p14="http://schemas.microsoft.com/office/powerpoint/2010/main" val="2992259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E78457-D042-4341-870C-1F50A3555D8C}" type="slidenum">
              <a:rPr lang="en-GB" smtClean="0"/>
              <a:t>19</a:t>
            </a:fld>
            <a:endParaRPr lang="en-GB"/>
          </a:p>
        </p:txBody>
      </p:sp>
    </p:spTree>
    <p:extLst>
      <p:ext uri="{BB962C8B-B14F-4D97-AF65-F5344CB8AC3E}">
        <p14:creationId xmlns:p14="http://schemas.microsoft.com/office/powerpoint/2010/main" val="767293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F23FD6-D78B-4341-85BB-A56599ACDB72}" type="datetimeFigureOut">
              <a:rPr lang="en-GB" smtClean="0"/>
              <a:t>19/08/2022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C183C5-6117-423F-A972-2F98D52F3183}" type="slidenum">
              <a:rPr lang="en-GB" smtClean="0"/>
              <a:t>‹#›</a:t>
            </a:fld>
            <a:endParaRPr lang="en-GB"/>
          </a:p>
        </p:txBody>
      </p:sp>
    </p:spTree>
    <p:extLst>
      <p:ext uri="{BB962C8B-B14F-4D97-AF65-F5344CB8AC3E}">
        <p14:creationId xmlns:p14="http://schemas.microsoft.com/office/powerpoint/2010/main" val="3130120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F23FD6-D78B-4341-85BB-A56599ACDB72}" type="datetimeFigureOut">
              <a:rPr lang="en-GB" smtClean="0"/>
              <a:t>19/08/2022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C183C5-6117-423F-A972-2F98D52F3183}" type="slidenum">
              <a:rPr lang="en-GB" smtClean="0"/>
              <a:t>‹#›</a:t>
            </a:fld>
            <a:endParaRPr lang="en-GB"/>
          </a:p>
        </p:txBody>
      </p:sp>
    </p:spTree>
    <p:extLst>
      <p:ext uri="{BB962C8B-B14F-4D97-AF65-F5344CB8AC3E}">
        <p14:creationId xmlns:p14="http://schemas.microsoft.com/office/powerpoint/2010/main" val="2680949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F23FD6-D78B-4341-85BB-A56599ACDB72}" type="datetimeFigureOut">
              <a:rPr lang="en-GB" smtClean="0"/>
              <a:t>19/08/2022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C183C5-6117-423F-A972-2F98D52F3183}" type="slidenum">
              <a:rPr lang="en-GB" smtClean="0"/>
              <a:t>‹#›</a:t>
            </a:fld>
            <a:endParaRPr lang="en-GB"/>
          </a:p>
        </p:txBody>
      </p:sp>
    </p:spTree>
    <p:extLst>
      <p:ext uri="{BB962C8B-B14F-4D97-AF65-F5344CB8AC3E}">
        <p14:creationId xmlns:p14="http://schemas.microsoft.com/office/powerpoint/2010/main" val="2717898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B7872EA-EC14-4943-9F98-2A3B945999BD}"/>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952500" y="956961"/>
            <a:ext cx="7200900" cy="2302767"/>
          </a:xfrm>
        </p:spPr>
        <p:txBody>
          <a:bodyPr>
            <a:noAutofit/>
          </a:bodyPr>
          <a:lstStyle>
            <a:lvl1pPr marL="0" indent="0" algn="l">
              <a:lnSpc>
                <a:spcPts val="4500"/>
              </a:lnSpc>
              <a:spcBef>
                <a:spcPts val="0"/>
              </a:spcBef>
              <a:spcAft>
                <a:spcPts val="0"/>
              </a:spcAft>
              <a:buNone/>
              <a:defRPr sz="3600" b="1" i="0">
                <a:solidFill>
                  <a:schemeClr val="bg1"/>
                </a:solidFill>
                <a:effectLst>
                  <a:outerShdw blurRad="254000" dist="38100" dir="5400000" algn="ctr" rotWithShape="0">
                    <a:srgbClr val="000000">
                      <a:alpha val="25000"/>
                    </a:srgbClr>
                  </a:outerShdw>
                </a:effectLst>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7" name="Text Placeholder 8">
            <a:extLst>
              <a:ext uri="{FF2B5EF4-FFF2-40B4-BE49-F238E27FC236}">
                <a16:creationId xmlns:a16="http://schemas.microsoft.com/office/drawing/2014/main" id="{D1F9E7F3-AABB-0241-87AB-30AAECBA3F69}"/>
              </a:ext>
            </a:extLst>
          </p:cNvPr>
          <p:cNvSpPr>
            <a:spLocks noGrp="1"/>
          </p:cNvSpPr>
          <p:nvPr>
            <p:ph type="body" sz="quarter" idx="11"/>
          </p:nvPr>
        </p:nvSpPr>
        <p:spPr>
          <a:xfrm>
            <a:off x="952500" y="4374232"/>
            <a:ext cx="7200900" cy="347599"/>
          </a:xfrm>
        </p:spPr>
        <p:txBody>
          <a:bodyPr/>
          <a:lstStyle>
            <a:lvl1pPr algn="l">
              <a:buNone/>
              <a:defRPr sz="1600">
                <a:solidFill>
                  <a:schemeClr val="tx1"/>
                </a:solidFill>
              </a:defRPr>
            </a:lvl1pPr>
            <a:lvl2pPr algn="l">
              <a:buNone/>
              <a:defRPr/>
            </a:lvl2pPr>
            <a:lvl3pPr algn="l">
              <a:buNone/>
              <a:defRPr/>
            </a:lvl3pPr>
            <a:lvl4pPr algn="l">
              <a:buNone/>
              <a:defRPr/>
            </a:lvl4pPr>
            <a:lvl5pPr algn="l">
              <a:buNone/>
              <a:defRPr/>
            </a:lvl5pPr>
          </a:lstStyle>
          <a:p>
            <a:pPr lvl="0"/>
            <a:r>
              <a:rPr lang="en-GB" dirty="0"/>
              <a:t>Click to edit Master text styles</a:t>
            </a:r>
          </a:p>
        </p:txBody>
      </p:sp>
      <p:sp>
        <p:nvSpPr>
          <p:cNvPr id="8" name="Text Placeholder 8">
            <a:extLst>
              <a:ext uri="{FF2B5EF4-FFF2-40B4-BE49-F238E27FC236}">
                <a16:creationId xmlns:a16="http://schemas.microsoft.com/office/drawing/2014/main" id="{C68751F8-1D78-5A4E-9D45-B1F88A88994B}"/>
              </a:ext>
            </a:extLst>
          </p:cNvPr>
          <p:cNvSpPr>
            <a:spLocks noGrp="1"/>
          </p:cNvSpPr>
          <p:nvPr>
            <p:ph type="body" sz="quarter" idx="12"/>
          </p:nvPr>
        </p:nvSpPr>
        <p:spPr>
          <a:xfrm>
            <a:off x="952500" y="4743400"/>
            <a:ext cx="7200900" cy="347599"/>
          </a:xfrm>
        </p:spPr>
        <p:txBody>
          <a:bodyPr/>
          <a:lstStyle>
            <a:lvl1pPr algn="l">
              <a:buNone/>
              <a:defRPr sz="1600">
                <a:solidFill>
                  <a:schemeClr val="tx1"/>
                </a:solidFill>
              </a:defRPr>
            </a:lvl1pPr>
            <a:lvl2pPr algn="l">
              <a:buNone/>
              <a:defRPr/>
            </a:lvl2pPr>
            <a:lvl3pPr algn="l">
              <a:buNone/>
              <a:defRPr/>
            </a:lvl3pPr>
            <a:lvl4pPr algn="l">
              <a:buNone/>
              <a:defRPr/>
            </a:lvl4pPr>
            <a:lvl5pPr algn="l">
              <a:buNone/>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4F296190-872A-034A-97D8-F4D34666EADD}"/>
              </a:ext>
            </a:extLst>
          </p:cNvPr>
          <p:cNvSpPr>
            <a:spLocks noGrp="1"/>
          </p:cNvSpPr>
          <p:nvPr>
            <p:ph type="body" sz="quarter" idx="13"/>
          </p:nvPr>
        </p:nvSpPr>
        <p:spPr>
          <a:xfrm>
            <a:off x="952500" y="4005064"/>
            <a:ext cx="7200900" cy="347599"/>
          </a:xfrm>
        </p:spPr>
        <p:txBody>
          <a:bodyPr/>
          <a:lstStyle>
            <a:lvl1pPr algn="l">
              <a:buNone/>
              <a:defRPr sz="1600">
                <a:solidFill>
                  <a:schemeClr val="tx1"/>
                </a:solidFill>
              </a:defRPr>
            </a:lvl1pPr>
            <a:lvl2pPr algn="l">
              <a:buNone/>
              <a:defRPr/>
            </a:lvl2pPr>
            <a:lvl3pPr algn="l">
              <a:buNone/>
              <a:defRPr/>
            </a:lvl3pPr>
            <a:lvl4pPr algn="l">
              <a:buNone/>
              <a:defRPr/>
            </a:lvl4pPr>
            <a:lvl5pPr algn="l">
              <a:buNone/>
              <a:defRPr/>
            </a:lvl5pPr>
          </a:lstStyle>
          <a:p>
            <a:pPr lvl="0"/>
            <a:r>
              <a:rPr lang="en-GB" dirty="0"/>
              <a:t>Click to edit Master text styles</a:t>
            </a:r>
          </a:p>
        </p:txBody>
      </p:sp>
      <p:pic>
        <p:nvPicPr>
          <p:cNvPr id="9" name="Picture 8">
            <a:extLst>
              <a:ext uri="{FF2B5EF4-FFF2-40B4-BE49-F238E27FC236}">
                <a16:creationId xmlns:a16="http://schemas.microsoft.com/office/drawing/2014/main" id="{C2D12FAE-0848-F84E-B622-8289B47F8902}"/>
              </a:ext>
            </a:extLst>
          </p:cNvPr>
          <p:cNvPicPr>
            <a:picLocks noChangeAspect="1"/>
          </p:cNvPicPr>
          <p:nvPr userDrawn="1"/>
        </p:nvPicPr>
        <p:blipFill>
          <a:blip r:embed="rId3"/>
          <a:stretch>
            <a:fillRect/>
          </a:stretch>
        </p:blipFill>
        <p:spPr>
          <a:xfrm>
            <a:off x="899592" y="5517232"/>
            <a:ext cx="1425451" cy="542291"/>
          </a:xfrm>
          <a:prstGeom prst="rect">
            <a:avLst/>
          </a:prstGeom>
        </p:spPr>
      </p:pic>
    </p:spTree>
    <p:extLst>
      <p:ext uri="{BB962C8B-B14F-4D97-AF65-F5344CB8AC3E}">
        <p14:creationId xmlns:p14="http://schemas.microsoft.com/office/powerpoint/2010/main" val="4227147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027F3A-BEB6-C840-A85F-41C011236E4B}"/>
              </a:ext>
            </a:extLst>
          </p:cNvPr>
          <p:cNvSpPr/>
          <p:nvPr userDrawn="1"/>
        </p:nvSpPr>
        <p:spPr>
          <a:xfrm>
            <a:off x="0" y="0"/>
            <a:ext cx="9144000" cy="6858000"/>
          </a:xfrm>
          <a:prstGeom prst="rect">
            <a:avLst/>
          </a:prstGeom>
          <a:gradFill flip="none" rotWithShape="1">
            <a:gsLst>
              <a:gs pos="0">
                <a:schemeClr val="accent3"/>
              </a:gs>
              <a:gs pos="70000">
                <a:schemeClr val="accent2"/>
              </a:gs>
            </a:gsLst>
            <a:lin ang="1782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i="0" dirty="0">
              <a:latin typeface="Century Gothic" panose="020B0502020202020204" pitchFamily="34" charset="0"/>
            </a:endParaRPr>
          </a:p>
        </p:txBody>
      </p:sp>
      <p:sp>
        <p:nvSpPr>
          <p:cNvPr id="2" name="Title 1"/>
          <p:cNvSpPr>
            <a:spLocks noGrp="1"/>
          </p:cNvSpPr>
          <p:nvPr>
            <p:ph type="ctrTitle"/>
          </p:nvPr>
        </p:nvSpPr>
        <p:spPr>
          <a:xfrm>
            <a:off x="952500" y="956961"/>
            <a:ext cx="7200900" cy="502567"/>
          </a:xfrm>
        </p:spPr>
        <p:txBody>
          <a:bodyPr>
            <a:normAutofit/>
          </a:bodyPr>
          <a:lstStyle>
            <a:lvl1pPr>
              <a:defRPr sz="2400" b="0">
                <a:solidFill>
                  <a:srgbClr val="04B6EC"/>
                </a:solidFill>
                <a:effectLst>
                  <a:outerShdw blurRad="254000" dist="38100" dir="5400000" algn="ctr" rotWithShape="0">
                    <a:srgbClr val="000000">
                      <a:alpha val="25000"/>
                    </a:srgbClr>
                  </a:outerShdw>
                </a:effectLst>
              </a:defRPr>
            </a:lvl1pPr>
          </a:lstStyle>
          <a:p>
            <a:endParaRPr lang="en-US" dirty="0"/>
          </a:p>
        </p:txBody>
      </p:sp>
      <p:sp>
        <p:nvSpPr>
          <p:cNvPr id="3" name="Subtitle 2"/>
          <p:cNvSpPr>
            <a:spLocks noGrp="1"/>
          </p:cNvSpPr>
          <p:nvPr>
            <p:ph type="subTitle" idx="1"/>
          </p:nvPr>
        </p:nvSpPr>
        <p:spPr>
          <a:xfrm>
            <a:off x="952500" y="1481097"/>
            <a:ext cx="7200900" cy="4586943"/>
          </a:xfrm>
        </p:spPr>
        <p:txBody>
          <a:bodyPr>
            <a:noAutofit/>
          </a:bodyPr>
          <a:lstStyle>
            <a:lvl1pPr marL="0" indent="0" algn="l">
              <a:lnSpc>
                <a:spcPts val="3800"/>
              </a:lnSpc>
              <a:spcBef>
                <a:spcPts val="1500"/>
              </a:spcBef>
              <a:spcAft>
                <a:spcPts val="1500"/>
              </a:spcAft>
              <a:buNone/>
              <a:defRPr sz="2800" b="1" i="0">
                <a:solidFill>
                  <a:schemeClr val="bg1"/>
                </a:solidFill>
                <a:effectLst>
                  <a:outerShdw blurRad="254000" dist="38100" dir="5400000" algn="ctr" rotWithShape="0">
                    <a:srgbClr val="000000">
                      <a:alpha val="25000"/>
                    </a:srgbClr>
                  </a:outerShdw>
                </a:effectLst>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043474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baseline="0"/>
            </a:lvl1pPr>
          </a:lstStyle>
          <a:p>
            <a:r>
              <a:rPr lang="en-GB" dirty="0"/>
              <a:t>Click to edit Master title style</a:t>
            </a:r>
            <a:endParaRPr lang="en-US" dirty="0"/>
          </a:p>
        </p:txBody>
      </p:sp>
      <p:sp>
        <p:nvSpPr>
          <p:cNvPr id="5" name="Footer Placeholder 4"/>
          <p:cNvSpPr>
            <a:spLocks noGrp="1"/>
          </p:cNvSpPr>
          <p:nvPr>
            <p:ph type="ftr" sz="quarter" idx="11"/>
          </p:nvPr>
        </p:nvSpPr>
        <p:spPr/>
        <p:txBody>
          <a:bodyPr/>
          <a:lstStyle>
            <a:lvl1pPr>
              <a:defRPr sz="1000"/>
            </a:lvl1pPr>
          </a:lstStyle>
          <a:p>
            <a:pPr>
              <a:defRPr/>
            </a:pPr>
            <a:r>
              <a:rPr lang="en-US" dirty="0"/>
              <a:t>Behavioural support for smoking cessation</a:t>
            </a:r>
          </a:p>
        </p:txBody>
      </p:sp>
      <p:sp>
        <p:nvSpPr>
          <p:cNvPr id="10" name="Text Placeholder 8">
            <a:extLst>
              <a:ext uri="{FF2B5EF4-FFF2-40B4-BE49-F238E27FC236}">
                <a16:creationId xmlns:a16="http://schemas.microsoft.com/office/drawing/2014/main" id="{C656846D-9FA0-9042-A669-BD77AC2B01FD}"/>
              </a:ext>
            </a:extLst>
          </p:cNvPr>
          <p:cNvSpPr>
            <a:spLocks noGrp="1"/>
          </p:cNvSpPr>
          <p:nvPr>
            <p:ph type="body" idx="12"/>
          </p:nvPr>
        </p:nvSpPr>
        <p:spPr>
          <a:xfrm>
            <a:off x="571500" y="1752600"/>
            <a:ext cx="7966604" cy="4191000"/>
          </a:xfrm>
        </p:spPr>
        <p:txBody>
          <a:bodyPr/>
          <a:lstStyle/>
          <a:p>
            <a:pPr lvl="0"/>
            <a:r>
              <a:rPr lang="en-GB" dirty="0"/>
              <a:t>Click to edit Master text styles</a:t>
            </a:r>
          </a:p>
          <a:p>
            <a:pPr lvl="5"/>
            <a:r>
              <a:rPr lang="en-GB" dirty="0"/>
              <a:t>Second level</a:t>
            </a:r>
          </a:p>
          <a:p>
            <a:pPr lvl="5"/>
            <a:r>
              <a:rPr lang="en-GB" dirty="0"/>
              <a:t>Third level</a:t>
            </a:r>
          </a:p>
          <a:p>
            <a:pPr lvl="5"/>
            <a:r>
              <a:rPr lang="en-GB" dirty="0"/>
              <a:t>Fourth level</a:t>
            </a:r>
          </a:p>
          <a:p>
            <a:pPr lvl="5"/>
            <a:r>
              <a:rPr lang="en-GB" dirty="0"/>
              <a:t>Fifth level</a:t>
            </a:r>
            <a:endParaRPr lang="en-US" dirty="0"/>
          </a:p>
        </p:txBody>
      </p:sp>
    </p:spTree>
    <p:extLst>
      <p:ext uri="{BB962C8B-B14F-4D97-AF65-F5344CB8AC3E}">
        <p14:creationId xmlns:p14="http://schemas.microsoft.com/office/powerpoint/2010/main" val="849935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mber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baseline="0"/>
            </a:lvl1pPr>
          </a:lstStyle>
          <a:p>
            <a:r>
              <a:rPr lang="en-GB" dirty="0"/>
              <a:t>Click to edit Master title style</a:t>
            </a:r>
            <a:endParaRPr lang="en-US" dirty="0"/>
          </a:p>
        </p:txBody>
      </p:sp>
      <p:sp>
        <p:nvSpPr>
          <p:cNvPr id="5" name="Footer Placeholder 4"/>
          <p:cNvSpPr>
            <a:spLocks noGrp="1"/>
          </p:cNvSpPr>
          <p:nvPr>
            <p:ph type="ftr" sz="quarter" idx="11"/>
          </p:nvPr>
        </p:nvSpPr>
        <p:spPr/>
        <p:txBody>
          <a:bodyPr/>
          <a:lstStyle>
            <a:lvl1pPr>
              <a:defRPr sz="1000"/>
            </a:lvl1pPr>
          </a:lstStyle>
          <a:p>
            <a:pPr>
              <a:defRPr/>
            </a:pPr>
            <a:r>
              <a:rPr lang="en-US" dirty="0"/>
              <a:t>Behavioural support for smoking cessation</a:t>
            </a:r>
          </a:p>
        </p:txBody>
      </p:sp>
      <p:sp>
        <p:nvSpPr>
          <p:cNvPr id="10" name="Text Placeholder 8">
            <a:extLst>
              <a:ext uri="{FF2B5EF4-FFF2-40B4-BE49-F238E27FC236}">
                <a16:creationId xmlns:a16="http://schemas.microsoft.com/office/drawing/2014/main" id="{C656846D-9FA0-9042-A669-BD77AC2B01FD}"/>
              </a:ext>
            </a:extLst>
          </p:cNvPr>
          <p:cNvSpPr>
            <a:spLocks noGrp="1"/>
          </p:cNvSpPr>
          <p:nvPr>
            <p:ph type="body" idx="12"/>
          </p:nvPr>
        </p:nvSpPr>
        <p:spPr>
          <a:xfrm>
            <a:off x="571500" y="1752600"/>
            <a:ext cx="7966604" cy="4191000"/>
          </a:xfrm>
        </p:spPr>
        <p:txBody>
          <a:bodyPr/>
          <a:lstStyle>
            <a:lvl1pPr marL="0" indent="0">
              <a:tabLst>
                <a:tab pos="301625" algn="l"/>
              </a:tabLst>
              <a:defRPr/>
            </a:lvl1pPr>
          </a:lstStyle>
          <a:p>
            <a:pPr marL="0" indent="0">
              <a:buNone/>
            </a:pPr>
            <a:endParaRPr lang="en-US" dirty="0"/>
          </a:p>
        </p:txBody>
      </p:sp>
    </p:spTree>
    <p:extLst>
      <p:ext uri="{BB962C8B-B14F-4D97-AF65-F5344CB8AC3E}">
        <p14:creationId xmlns:p14="http://schemas.microsoft.com/office/powerpoint/2010/main" val="1856894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71500" y="1752601"/>
            <a:ext cx="3771900" cy="4267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5"/>
            <a:r>
              <a:rPr lang="en-GB" dirty="0"/>
              <a:t>Second level</a:t>
            </a:r>
          </a:p>
          <a:p>
            <a:pPr lvl="5"/>
            <a:r>
              <a:rPr lang="en-GB" dirty="0"/>
              <a:t>Third level</a:t>
            </a:r>
          </a:p>
          <a:p>
            <a:pPr lvl="5"/>
            <a:r>
              <a:rPr lang="en-GB" dirty="0"/>
              <a:t>Fourth level</a:t>
            </a:r>
          </a:p>
          <a:p>
            <a:pPr lvl="5"/>
            <a:r>
              <a:rPr lang="en-GB" dirty="0"/>
              <a:t>Fifth level</a:t>
            </a:r>
            <a:endParaRPr lang="en-US" dirty="0"/>
          </a:p>
        </p:txBody>
      </p:sp>
      <p:sp>
        <p:nvSpPr>
          <p:cNvPr id="4" name="Content Placeholder 3"/>
          <p:cNvSpPr>
            <a:spLocks noGrp="1"/>
          </p:cNvSpPr>
          <p:nvPr>
            <p:ph sz="half" idx="2"/>
          </p:nvPr>
        </p:nvSpPr>
        <p:spPr>
          <a:xfrm>
            <a:off x="4800600" y="1752600"/>
            <a:ext cx="3733800" cy="4267201"/>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5"/>
            <a:r>
              <a:rPr lang="en-GB" dirty="0"/>
              <a:t>Second level</a:t>
            </a:r>
          </a:p>
          <a:p>
            <a:pPr lvl="5"/>
            <a:r>
              <a:rPr lang="en-GB" dirty="0"/>
              <a:t>Third level</a:t>
            </a:r>
          </a:p>
          <a:p>
            <a:pPr lvl="5"/>
            <a:r>
              <a:rPr lang="en-GB" dirty="0"/>
              <a:t>Fourth level</a:t>
            </a:r>
          </a:p>
          <a:p>
            <a:pPr lvl="5"/>
            <a:r>
              <a:rPr lang="en-GB" dirty="0"/>
              <a:t>Fifth level</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Behavioural support for smoking cessation</a:t>
            </a:r>
          </a:p>
        </p:txBody>
      </p:sp>
    </p:spTree>
    <p:extLst>
      <p:ext uri="{BB962C8B-B14F-4D97-AF65-F5344CB8AC3E}">
        <p14:creationId xmlns:p14="http://schemas.microsoft.com/office/powerpoint/2010/main" val="637673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571500" y="1747520"/>
            <a:ext cx="3771900" cy="639762"/>
          </a:xfrm>
        </p:spPr>
        <p:txBody>
          <a:bodyPr anchor="ct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571500" y="2438400"/>
            <a:ext cx="3771900" cy="3581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600"/>
            </a:lvl7pPr>
            <a:lvl8pPr>
              <a:defRPr sz="1600"/>
            </a:lvl8pPr>
            <a:lvl9pPr>
              <a:defRPr sz="1600"/>
            </a:lvl9pPr>
          </a:lstStyle>
          <a:p>
            <a:pPr lvl="0"/>
            <a:r>
              <a:rPr lang="en-GB" dirty="0"/>
              <a:t>Click to edit Master text styles</a:t>
            </a:r>
          </a:p>
          <a:p>
            <a:pPr lvl="5"/>
            <a:r>
              <a:rPr lang="en-GB" dirty="0"/>
              <a:t>Second level</a:t>
            </a:r>
          </a:p>
          <a:p>
            <a:pPr lvl="5"/>
            <a:r>
              <a:rPr lang="en-GB" dirty="0"/>
              <a:t>Third level</a:t>
            </a:r>
          </a:p>
          <a:p>
            <a:pPr lvl="5"/>
            <a:r>
              <a:rPr lang="en-GB" dirty="0"/>
              <a:t>Fourth level</a:t>
            </a:r>
          </a:p>
          <a:p>
            <a:pPr lvl="5"/>
            <a:r>
              <a:rPr lang="en-GB" dirty="0"/>
              <a:t>Fifth level</a:t>
            </a:r>
            <a:endParaRPr lang="en-US" dirty="0"/>
          </a:p>
        </p:txBody>
      </p:sp>
      <p:sp>
        <p:nvSpPr>
          <p:cNvPr id="5" name="Text Placeholder 4"/>
          <p:cNvSpPr>
            <a:spLocks noGrp="1"/>
          </p:cNvSpPr>
          <p:nvPr>
            <p:ph type="body" sz="quarter" idx="3"/>
          </p:nvPr>
        </p:nvSpPr>
        <p:spPr>
          <a:xfrm>
            <a:off x="4797425" y="1747520"/>
            <a:ext cx="3736975" cy="639762"/>
          </a:xfrm>
        </p:spPr>
        <p:txBody>
          <a:bodyPr anchor="ct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797425" y="2438399"/>
            <a:ext cx="3736975" cy="3581401"/>
          </a:xfrm>
        </p:spPr>
        <p:txBody>
          <a:bodyPr>
            <a:normAutofit/>
          </a:bodyPr>
          <a:lstStyle>
            <a:lvl1pPr>
              <a:defRPr sz="1800"/>
            </a:lvl1pPr>
            <a:lvl2pPr>
              <a:defRPr sz="1800"/>
            </a:lvl2pPr>
            <a:lvl3pPr>
              <a:defRPr sz="1800"/>
            </a:lvl3pPr>
            <a:lvl4pPr>
              <a:defRPr sz="1800"/>
            </a:lvl4pPr>
            <a:lvl5pPr>
              <a:defRPr sz="1800"/>
            </a:lvl5pPr>
            <a:lvl6pPr>
              <a:defRPr sz="1800"/>
            </a:lvl6pPr>
            <a:lvl7pPr>
              <a:defRPr sz="1600"/>
            </a:lvl7pPr>
            <a:lvl8pPr>
              <a:defRPr sz="1600"/>
            </a:lvl8pPr>
            <a:lvl9pPr>
              <a:defRPr sz="1600"/>
            </a:lvl9pPr>
          </a:lstStyle>
          <a:p>
            <a:pPr lvl="0"/>
            <a:r>
              <a:rPr lang="en-GB" dirty="0"/>
              <a:t>Click to edit Master text styles</a:t>
            </a:r>
          </a:p>
          <a:p>
            <a:pPr lvl="5"/>
            <a:r>
              <a:rPr lang="en-GB" dirty="0"/>
              <a:t>Second level</a:t>
            </a:r>
          </a:p>
          <a:p>
            <a:pPr lvl="5"/>
            <a:r>
              <a:rPr lang="en-GB" dirty="0"/>
              <a:t>Third level</a:t>
            </a:r>
          </a:p>
          <a:p>
            <a:pPr lvl="5"/>
            <a:r>
              <a:rPr lang="en-GB" dirty="0"/>
              <a:t>Fourth level</a:t>
            </a:r>
          </a:p>
          <a:p>
            <a:pPr lvl="5"/>
            <a:r>
              <a:rPr lang="en-GB" dirty="0"/>
              <a:t>Fifth level</a:t>
            </a:r>
            <a:endParaRPr lang="en-US" dirty="0"/>
          </a:p>
        </p:txBody>
      </p:sp>
      <p:sp>
        <p:nvSpPr>
          <p:cNvPr id="8" name="Footer Placeholder 4"/>
          <p:cNvSpPr>
            <a:spLocks noGrp="1"/>
          </p:cNvSpPr>
          <p:nvPr>
            <p:ph type="ftr" sz="quarter" idx="11"/>
          </p:nvPr>
        </p:nvSpPr>
        <p:spPr/>
        <p:txBody>
          <a:bodyPr/>
          <a:lstStyle>
            <a:lvl1pPr>
              <a:defRPr b="0" i="0">
                <a:latin typeface="Century Gothic" panose="020B0502020202020204" pitchFamily="34" charset="0"/>
              </a:defRPr>
            </a:lvl1pPr>
          </a:lstStyle>
          <a:p>
            <a:pPr>
              <a:defRPr/>
            </a:pPr>
            <a:r>
              <a:rPr lang="en-US" dirty="0"/>
              <a:t>Behavioural support for smoking cessation</a:t>
            </a:r>
          </a:p>
        </p:txBody>
      </p:sp>
    </p:spTree>
    <p:extLst>
      <p:ext uri="{BB962C8B-B14F-4D97-AF65-F5344CB8AC3E}">
        <p14:creationId xmlns:p14="http://schemas.microsoft.com/office/powerpoint/2010/main" val="2456096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92AF3A-EA40-604F-97D6-F4C65EC870CE}"/>
              </a:ext>
            </a:extLst>
          </p:cNvPr>
          <p:cNvSpPr/>
          <p:nvPr userDrawn="1"/>
        </p:nvSpPr>
        <p:spPr>
          <a:xfrm>
            <a:off x="0" y="0"/>
            <a:ext cx="9144000" cy="6858000"/>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i="0" dirty="0">
              <a:latin typeface="Century Gothic" panose="020B0502020202020204" pitchFamily="34" charset="0"/>
            </a:endParaRPr>
          </a:p>
        </p:txBody>
      </p:sp>
      <p:sp>
        <p:nvSpPr>
          <p:cNvPr id="2" name="Title 1"/>
          <p:cNvSpPr>
            <a:spLocks noGrp="1"/>
          </p:cNvSpPr>
          <p:nvPr>
            <p:ph type="title"/>
          </p:nvPr>
        </p:nvSpPr>
        <p:spPr/>
        <p:txBody>
          <a:bodyPr/>
          <a:lstStyle>
            <a:lvl1pPr marL="0" algn="l">
              <a:defRPr baseline="0"/>
            </a:lvl1pPr>
          </a:lstStyle>
          <a:p>
            <a:r>
              <a:rPr lang="en-GB" dirty="0"/>
              <a:t>Click to edit Master title style</a:t>
            </a:r>
            <a:endParaRPr lang="en-US" dirty="0"/>
          </a:p>
        </p:txBody>
      </p:sp>
    </p:spTree>
    <p:extLst>
      <p:ext uri="{BB962C8B-B14F-4D97-AF65-F5344CB8AC3E}">
        <p14:creationId xmlns:p14="http://schemas.microsoft.com/office/powerpoint/2010/main" val="3704079214"/>
      </p:ext>
    </p:extLst>
  </p:cSld>
  <p:clrMapOvr>
    <a:masterClrMapping/>
  </p:clrMapOvr>
  <p:extLst>
    <p:ext uri="{DCECCB84-F9BA-43D5-87BE-67443E8EF086}">
      <p15:sldGuideLst xmlns:p15="http://schemas.microsoft.com/office/powerpoint/2012/main">
        <p15:guide id="1" orient="horz" pos="867">
          <p15:clr>
            <a:srgbClr val="FBAE40"/>
          </p15:clr>
        </p15:guide>
        <p15:guide id="2" orient="horz" pos="411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iz">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027F3A-BEB6-C840-A85F-41C011236E4B}"/>
              </a:ext>
            </a:extLst>
          </p:cNvPr>
          <p:cNvSpPr/>
          <p:nvPr userDrawn="1"/>
        </p:nvSpPr>
        <p:spPr>
          <a:xfrm>
            <a:off x="0" y="0"/>
            <a:ext cx="9144000" cy="6858000"/>
          </a:xfrm>
          <a:prstGeom prst="rect">
            <a:avLst/>
          </a:prstGeom>
          <a:gradFill flip="none" rotWithShape="1">
            <a:gsLst>
              <a:gs pos="0">
                <a:schemeClr val="accent3"/>
              </a:gs>
              <a:gs pos="70000">
                <a:schemeClr val="accent2"/>
              </a:gs>
            </a:gsLst>
            <a:lin ang="1782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i="0" dirty="0">
              <a:latin typeface="Century Gothic" panose="020B0502020202020204" pitchFamily="34" charset="0"/>
            </a:endParaRPr>
          </a:p>
        </p:txBody>
      </p:sp>
      <p:sp>
        <p:nvSpPr>
          <p:cNvPr id="3" name="Subtitle 2"/>
          <p:cNvSpPr>
            <a:spLocks noGrp="1"/>
          </p:cNvSpPr>
          <p:nvPr>
            <p:ph type="subTitle" idx="1"/>
          </p:nvPr>
        </p:nvSpPr>
        <p:spPr>
          <a:xfrm>
            <a:off x="952500" y="4797636"/>
            <a:ext cx="7200900" cy="1344372"/>
          </a:xfrm>
        </p:spPr>
        <p:txBody>
          <a:bodyPr anchor="ctr">
            <a:noAutofit/>
          </a:bodyPr>
          <a:lstStyle>
            <a:lvl1pPr marL="0" indent="0" algn="ctr">
              <a:lnSpc>
                <a:spcPts val="4800"/>
              </a:lnSpc>
              <a:spcBef>
                <a:spcPts val="0"/>
              </a:spcBef>
              <a:spcAft>
                <a:spcPts val="0"/>
              </a:spcAft>
              <a:buNone/>
              <a:defRPr sz="4800" b="1" i="0">
                <a:solidFill>
                  <a:schemeClr val="bg1"/>
                </a:solidFill>
                <a:effectLst>
                  <a:outerShdw blurRad="254000" dist="38100" dir="5400000" algn="ctr" rotWithShape="0">
                    <a:srgbClr val="000000">
                      <a:alpha val="25000"/>
                    </a:srgbClr>
                  </a:outerShdw>
                </a:effectLst>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88054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F23FD6-D78B-4341-85BB-A56599ACDB72}" type="datetimeFigureOut">
              <a:rPr lang="en-GB" smtClean="0"/>
              <a:t>19/08/2022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C183C5-6117-423F-A972-2F98D52F3183}" type="slidenum">
              <a:rPr lang="en-GB" smtClean="0"/>
              <a:t>‹#›</a:t>
            </a:fld>
            <a:endParaRPr lang="en-GB"/>
          </a:p>
        </p:txBody>
      </p:sp>
    </p:spTree>
    <p:extLst>
      <p:ext uri="{BB962C8B-B14F-4D97-AF65-F5344CB8AC3E}">
        <p14:creationId xmlns:p14="http://schemas.microsoft.com/office/powerpoint/2010/main" val="1965016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027F3A-BEB6-C840-A85F-41C011236E4B}"/>
              </a:ext>
            </a:extLst>
          </p:cNvPr>
          <p:cNvSpPr/>
          <p:nvPr userDrawn="1"/>
        </p:nvSpPr>
        <p:spPr>
          <a:xfrm>
            <a:off x="0" y="0"/>
            <a:ext cx="9144000" cy="6858000"/>
          </a:xfrm>
          <a:prstGeom prst="rect">
            <a:avLst/>
          </a:prstGeom>
          <a:gradFill flip="none" rotWithShape="1">
            <a:gsLst>
              <a:gs pos="0">
                <a:schemeClr val="accent3"/>
              </a:gs>
              <a:gs pos="70000">
                <a:schemeClr val="accent2"/>
              </a:gs>
            </a:gsLst>
            <a:lin ang="1782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4800"/>
              </a:lnSpc>
              <a:spcBef>
                <a:spcPts val="500"/>
              </a:spcBef>
              <a:spcAft>
                <a:spcPts val="500"/>
              </a:spcAft>
              <a:defRPr/>
            </a:pPr>
            <a:endParaRPr lang="en-US" sz="4000" b="0" i="0" dirty="0">
              <a:latin typeface="Century Gothic" panose="020B0502020202020204" pitchFamily="34" charset="0"/>
            </a:endParaRPr>
          </a:p>
        </p:txBody>
      </p:sp>
      <p:sp>
        <p:nvSpPr>
          <p:cNvPr id="5" name="Subtitle 2">
            <a:extLst>
              <a:ext uri="{FF2B5EF4-FFF2-40B4-BE49-F238E27FC236}">
                <a16:creationId xmlns:a16="http://schemas.microsoft.com/office/drawing/2014/main" id="{9899109D-217D-F041-A2C0-B8AE13CD4563}"/>
              </a:ext>
            </a:extLst>
          </p:cNvPr>
          <p:cNvSpPr>
            <a:spLocks noGrp="1"/>
          </p:cNvSpPr>
          <p:nvPr>
            <p:ph type="subTitle" idx="1"/>
          </p:nvPr>
        </p:nvSpPr>
        <p:spPr>
          <a:xfrm>
            <a:off x="952500" y="1772816"/>
            <a:ext cx="7200900" cy="3168352"/>
          </a:xfrm>
        </p:spPr>
        <p:txBody>
          <a:bodyPr anchor="ctr">
            <a:noAutofit/>
          </a:bodyPr>
          <a:lstStyle>
            <a:lvl1pPr marL="0" indent="0" algn="ctr">
              <a:lnSpc>
                <a:spcPts val="4500"/>
              </a:lnSpc>
              <a:spcBef>
                <a:spcPts val="500"/>
              </a:spcBef>
              <a:spcAft>
                <a:spcPts val="500"/>
              </a:spcAft>
              <a:buNone/>
              <a:defRPr sz="4000" b="1" i="0">
                <a:solidFill>
                  <a:schemeClr val="bg1"/>
                </a:solidFill>
                <a:effectLst>
                  <a:outerShdw blurRad="254000" dist="38100" dir="5400000" algn="ctr" rotWithShape="0">
                    <a:srgbClr val="000000">
                      <a:alpha val="25000"/>
                    </a:srgbClr>
                  </a:outerShdw>
                </a:effectLst>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878515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06F22E-C7AB-6540-AFC5-35FC5F1C9016}"/>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86272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divi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06F22E-C7AB-6540-AFC5-35FC5F1C9016}"/>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3048148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CDCA11-03B8-6646-AE16-91CB8EE8D86C}"/>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CB023386-0522-9942-AAAD-B5EDFBC1B607}"/>
              </a:ext>
            </a:extLst>
          </p:cNvPr>
          <p:cNvPicPr>
            <a:picLocks noChangeAspect="1"/>
          </p:cNvPicPr>
          <p:nvPr userDrawn="1"/>
        </p:nvPicPr>
        <p:blipFill>
          <a:blip r:embed="rId3"/>
          <a:stretch>
            <a:fillRect/>
          </a:stretch>
        </p:blipFill>
        <p:spPr>
          <a:xfrm>
            <a:off x="2520225" y="2133600"/>
            <a:ext cx="4103550" cy="2274794"/>
          </a:xfrm>
          <a:prstGeom prst="rect">
            <a:avLst/>
          </a:prstGeom>
          <a:effectLst>
            <a:outerShdw blurRad="254000" dist="38100" dir="5400000" algn="ctr" rotWithShape="0">
              <a:srgbClr val="000000">
                <a:alpha val="25000"/>
              </a:srgbClr>
            </a:outerShdw>
          </a:effectLst>
        </p:spPr>
      </p:pic>
    </p:spTree>
    <p:extLst>
      <p:ext uri="{BB962C8B-B14F-4D97-AF65-F5344CB8AC3E}">
        <p14:creationId xmlns:p14="http://schemas.microsoft.com/office/powerpoint/2010/main" val="2353941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F23FD6-D78B-4341-85BB-A56599ACDB72}" type="datetimeFigureOut">
              <a:rPr lang="en-GB" smtClean="0"/>
              <a:t>19/08/2022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C183C5-6117-423F-A972-2F98D52F3183}" type="slidenum">
              <a:rPr lang="en-GB" smtClean="0"/>
              <a:t>‹#›</a:t>
            </a:fld>
            <a:endParaRPr lang="en-GB"/>
          </a:p>
        </p:txBody>
      </p:sp>
    </p:spTree>
    <p:extLst>
      <p:ext uri="{BB962C8B-B14F-4D97-AF65-F5344CB8AC3E}">
        <p14:creationId xmlns:p14="http://schemas.microsoft.com/office/powerpoint/2010/main" val="4123458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F23FD6-D78B-4341-85BB-A56599ACDB72}" type="datetimeFigureOut">
              <a:rPr lang="en-GB" smtClean="0"/>
              <a:t>19/08/2022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C183C5-6117-423F-A972-2F98D52F3183}" type="slidenum">
              <a:rPr lang="en-GB" smtClean="0"/>
              <a:t>‹#›</a:t>
            </a:fld>
            <a:endParaRPr lang="en-GB"/>
          </a:p>
        </p:txBody>
      </p:sp>
    </p:spTree>
    <p:extLst>
      <p:ext uri="{BB962C8B-B14F-4D97-AF65-F5344CB8AC3E}">
        <p14:creationId xmlns:p14="http://schemas.microsoft.com/office/powerpoint/2010/main" val="3093938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F23FD6-D78B-4341-85BB-A56599ACDB72}" type="datetimeFigureOut">
              <a:rPr lang="en-GB" smtClean="0"/>
              <a:t>19/08/2022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C183C5-6117-423F-A972-2F98D52F3183}" type="slidenum">
              <a:rPr lang="en-GB" smtClean="0"/>
              <a:t>‹#›</a:t>
            </a:fld>
            <a:endParaRPr lang="en-GB"/>
          </a:p>
        </p:txBody>
      </p:sp>
    </p:spTree>
    <p:extLst>
      <p:ext uri="{BB962C8B-B14F-4D97-AF65-F5344CB8AC3E}">
        <p14:creationId xmlns:p14="http://schemas.microsoft.com/office/powerpoint/2010/main" val="3992440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F23FD6-D78B-4341-85BB-A56599ACDB72}" type="datetimeFigureOut">
              <a:rPr lang="en-GB" smtClean="0"/>
              <a:t>19/08/2022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C183C5-6117-423F-A972-2F98D52F3183}" type="slidenum">
              <a:rPr lang="en-GB" smtClean="0"/>
              <a:t>‹#›</a:t>
            </a:fld>
            <a:endParaRPr lang="en-GB"/>
          </a:p>
        </p:txBody>
      </p:sp>
    </p:spTree>
    <p:extLst>
      <p:ext uri="{BB962C8B-B14F-4D97-AF65-F5344CB8AC3E}">
        <p14:creationId xmlns:p14="http://schemas.microsoft.com/office/powerpoint/2010/main" val="1042402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23FD6-D78B-4341-85BB-A56599ACDB72}" type="datetimeFigureOut">
              <a:rPr lang="en-GB" smtClean="0"/>
              <a:t>19/08/2022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C183C5-6117-423F-A972-2F98D52F3183}" type="slidenum">
              <a:rPr lang="en-GB" smtClean="0"/>
              <a:t>‹#›</a:t>
            </a:fld>
            <a:endParaRPr lang="en-GB"/>
          </a:p>
        </p:txBody>
      </p:sp>
    </p:spTree>
    <p:extLst>
      <p:ext uri="{BB962C8B-B14F-4D97-AF65-F5344CB8AC3E}">
        <p14:creationId xmlns:p14="http://schemas.microsoft.com/office/powerpoint/2010/main" val="1401449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F23FD6-D78B-4341-85BB-A56599ACDB72}" type="datetimeFigureOut">
              <a:rPr lang="en-GB" smtClean="0"/>
              <a:t>19/08/2022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C183C5-6117-423F-A972-2F98D52F3183}" type="slidenum">
              <a:rPr lang="en-GB" smtClean="0"/>
              <a:t>‹#›</a:t>
            </a:fld>
            <a:endParaRPr lang="en-GB"/>
          </a:p>
        </p:txBody>
      </p:sp>
    </p:spTree>
    <p:extLst>
      <p:ext uri="{BB962C8B-B14F-4D97-AF65-F5344CB8AC3E}">
        <p14:creationId xmlns:p14="http://schemas.microsoft.com/office/powerpoint/2010/main" val="256958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F23FD6-D78B-4341-85BB-A56599ACDB72}" type="datetimeFigureOut">
              <a:rPr lang="en-GB" smtClean="0"/>
              <a:t>19/08/2022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C183C5-6117-423F-A972-2F98D52F3183}" type="slidenum">
              <a:rPr lang="en-GB" smtClean="0"/>
              <a:t>‹#›</a:t>
            </a:fld>
            <a:endParaRPr lang="en-GB"/>
          </a:p>
        </p:txBody>
      </p:sp>
    </p:spTree>
    <p:extLst>
      <p:ext uri="{BB962C8B-B14F-4D97-AF65-F5344CB8AC3E}">
        <p14:creationId xmlns:p14="http://schemas.microsoft.com/office/powerpoint/2010/main" val="3893749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23FD6-D78B-4341-85BB-A56599ACDB72}" type="datetimeFigureOut">
              <a:rPr lang="en-GB" smtClean="0"/>
              <a:t>19/08/2022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C183C5-6117-423F-A972-2F98D52F3183}" type="slidenum">
              <a:rPr lang="en-GB" smtClean="0"/>
              <a:t>‹#›</a:t>
            </a:fld>
            <a:endParaRPr lang="en-GB"/>
          </a:p>
        </p:txBody>
      </p:sp>
    </p:spTree>
    <p:extLst>
      <p:ext uri="{BB962C8B-B14F-4D97-AF65-F5344CB8AC3E}">
        <p14:creationId xmlns:p14="http://schemas.microsoft.com/office/powerpoint/2010/main" val="415998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371600"/>
          </a:xfrm>
          <a:prstGeom prst="rect">
            <a:avLst/>
          </a:prstGeom>
          <a:gradFill flip="none" rotWithShape="1">
            <a:gsLst>
              <a:gs pos="13000">
                <a:srgbClr val="00B1FF"/>
              </a:gs>
              <a:gs pos="100000">
                <a:srgbClr val="0070C0">
                  <a:lumMod val="97000"/>
                </a:srgbClr>
              </a:gs>
            </a:gsLst>
            <a:lin ang="5400000" scaled="0"/>
            <a:tileRect/>
          </a:gradFill>
          <a:ln>
            <a:noFill/>
          </a:ln>
          <a:effectLst>
            <a:outerShdw blurRad="317500" dist="76200" dir="54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i="0" dirty="0">
              <a:latin typeface="Century Gothic" panose="020B0502020202020204" pitchFamily="34" charset="0"/>
            </a:endParaRPr>
          </a:p>
        </p:txBody>
      </p:sp>
      <p:pic>
        <p:nvPicPr>
          <p:cNvPr id="3" name="Picture 2">
            <a:extLst>
              <a:ext uri="{FF2B5EF4-FFF2-40B4-BE49-F238E27FC236}">
                <a16:creationId xmlns:a16="http://schemas.microsoft.com/office/drawing/2014/main" id="{627806B2-50AB-E041-B28D-8AAC3767974D}"/>
              </a:ext>
            </a:extLst>
          </p:cNvPr>
          <p:cNvPicPr>
            <a:picLocks noChangeAspect="1"/>
          </p:cNvPicPr>
          <p:nvPr userDrawn="1"/>
        </p:nvPicPr>
        <p:blipFill>
          <a:blip r:embed="rId14"/>
          <a:stretch>
            <a:fillRect/>
          </a:stretch>
        </p:blipFill>
        <p:spPr>
          <a:xfrm>
            <a:off x="0" y="0"/>
            <a:ext cx="9144000" cy="1370610"/>
          </a:xfrm>
          <a:prstGeom prst="rect">
            <a:avLst/>
          </a:prstGeom>
        </p:spPr>
      </p:pic>
      <p:sp>
        <p:nvSpPr>
          <p:cNvPr id="8" name="Rectangle 7"/>
          <p:cNvSpPr/>
          <p:nvPr userDrawn="1"/>
        </p:nvSpPr>
        <p:spPr>
          <a:xfrm>
            <a:off x="0" y="6248400"/>
            <a:ext cx="9144000" cy="609600"/>
          </a:xfrm>
          <a:prstGeom prst="rect">
            <a:avLst/>
          </a:prstGeom>
          <a:solidFill>
            <a:srgbClr val="04B6E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i="0" dirty="0">
              <a:solidFill>
                <a:schemeClr val="accent1"/>
              </a:solidFill>
              <a:latin typeface="Century Gothic" panose="020B0502020202020204" pitchFamily="34" charset="0"/>
            </a:endParaRPr>
          </a:p>
        </p:txBody>
      </p:sp>
      <p:sp>
        <p:nvSpPr>
          <p:cNvPr id="1029" name="Text Placeholder 2"/>
          <p:cNvSpPr>
            <a:spLocks noGrp="1"/>
          </p:cNvSpPr>
          <p:nvPr>
            <p:ph type="body" idx="1"/>
          </p:nvPr>
        </p:nvSpPr>
        <p:spPr bwMode="auto">
          <a:xfrm>
            <a:off x="571500" y="1752600"/>
            <a:ext cx="79629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5"/>
            <a:r>
              <a:rPr lang="en-GB" dirty="0"/>
              <a:t>Second level</a:t>
            </a:r>
          </a:p>
          <a:p>
            <a:pPr lvl="5"/>
            <a:r>
              <a:rPr lang="en-GB" dirty="0"/>
              <a:t>Third level</a:t>
            </a:r>
          </a:p>
          <a:p>
            <a:pPr lvl="5"/>
            <a:r>
              <a:rPr lang="en-GB" dirty="0"/>
              <a:t>Fourth level</a:t>
            </a:r>
          </a:p>
          <a:p>
            <a:pPr lvl="5"/>
            <a:r>
              <a:rPr lang="en-GB" dirty="0"/>
              <a:t>Fifth level</a:t>
            </a:r>
            <a:endParaRPr lang="en-US" dirty="0"/>
          </a:p>
        </p:txBody>
      </p:sp>
      <p:sp>
        <p:nvSpPr>
          <p:cNvPr id="9" name="Footer Placeholder 4"/>
          <p:cNvSpPr>
            <a:spLocks noGrp="1"/>
          </p:cNvSpPr>
          <p:nvPr>
            <p:ph type="ftr" sz="quarter" idx="3"/>
          </p:nvPr>
        </p:nvSpPr>
        <p:spPr>
          <a:xfrm>
            <a:off x="1153447" y="6356350"/>
            <a:ext cx="5448300" cy="365125"/>
          </a:xfrm>
          <a:prstGeom prst="rect">
            <a:avLst/>
          </a:prstGeom>
        </p:spPr>
        <p:txBody>
          <a:bodyPr vert="horz" wrap="square" lIns="91440" tIns="45720" rIns="91440" bIns="45720" numCol="1" anchor="ctr" anchorCtr="0" compatLnSpc="1">
            <a:prstTxWarp prst="textNoShape">
              <a:avLst/>
            </a:prstTxWarp>
          </a:bodyPr>
          <a:lstStyle>
            <a:lvl1pPr>
              <a:defRPr sz="1000" b="0" i="1">
                <a:solidFill>
                  <a:schemeClr val="tx1"/>
                </a:solidFill>
                <a:latin typeface="Century Gothic" panose="020B0502020202020204" pitchFamily="34" charset="0"/>
              </a:defRPr>
            </a:lvl1pPr>
          </a:lstStyle>
          <a:p>
            <a:pPr>
              <a:defRPr/>
            </a:pPr>
            <a:r>
              <a:rPr lang="en-US" dirty="0"/>
              <a:t>Behavioural support for smoking cessation</a:t>
            </a:r>
          </a:p>
        </p:txBody>
      </p:sp>
      <p:sp>
        <p:nvSpPr>
          <p:cNvPr id="1028" name="Title Placeholder 1"/>
          <p:cNvSpPr>
            <a:spLocks noGrp="1"/>
          </p:cNvSpPr>
          <p:nvPr>
            <p:ph type="title"/>
          </p:nvPr>
        </p:nvSpPr>
        <p:spPr bwMode="auto">
          <a:xfrm>
            <a:off x="571500" y="152400"/>
            <a:ext cx="79629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dirty="0"/>
          </a:p>
        </p:txBody>
      </p:sp>
      <p:pic>
        <p:nvPicPr>
          <p:cNvPr id="4" name="Picture 3">
            <a:extLst>
              <a:ext uri="{FF2B5EF4-FFF2-40B4-BE49-F238E27FC236}">
                <a16:creationId xmlns:a16="http://schemas.microsoft.com/office/drawing/2014/main" id="{CC1E0199-9964-394A-A6FB-3C2922804E61}"/>
              </a:ext>
            </a:extLst>
          </p:cNvPr>
          <p:cNvPicPr>
            <a:picLocks noChangeAspect="1"/>
          </p:cNvPicPr>
          <p:nvPr userDrawn="1"/>
        </p:nvPicPr>
        <p:blipFill>
          <a:blip r:embed="rId15"/>
          <a:stretch>
            <a:fillRect/>
          </a:stretch>
        </p:blipFill>
        <p:spPr>
          <a:xfrm>
            <a:off x="635148" y="6433660"/>
            <a:ext cx="564589" cy="214790"/>
          </a:xfrm>
          <a:prstGeom prst="rect">
            <a:avLst/>
          </a:prstGeom>
        </p:spPr>
      </p:pic>
    </p:spTree>
    <p:extLst>
      <p:ext uri="{BB962C8B-B14F-4D97-AF65-F5344CB8AC3E}">
        <p14:creationId xmlns:p14="http://schemas.microsoft.com/office/powerpoint/2010/main" val="42777080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dt="0"/>
  <p:txStyles>
    <p:titleStyle>
      <a:lvl1pPr marL="355600" indent="-355600" algn="l" defTabSz="457200" rtl="0" eaLnBrk="0" fontAlgn="base" hangingPunct="0">
        <a:spcBef>
          <a:spcPct val="0"/>
        </a:spcBef>
        <a:spcAft>
          <a:spcPct val="0"/>
        </a:spcAft>
        <a:defRPr sz="2300" b="0" i="0" kern="1200">
          <a:solidFill>
            <a:schemeClr val="bg1"/>
          </a:solidFill>
          <a:latin typeface="Century Gothic" panose="020B0502020202020204" pitchFamily="34" charset="0"/>
          <a:ea typeface="Geneva" pitchFamily="-109" charset="0"/>
          <a:cs typeface="Century Gothic" panose="020B0502020202020204" pitchFamily="34" charset="0"/>
        </a:defRPr>
      </a:lvl1pPr>
      <a:lvl2pPr algn="l" defTabSz="457200" rtl="0" eaLnBrk="0" fontAlgn="base" hangingPunct="0">
        <a:spcBef>
          <a:spcPct val="0"/>
        </a:spcBef>
        <a:spcAft>
          <a:spcPct val="0"/>
        </a:spcAft>
        <a:defRPr sz="2600">
          <a:solidFill>
            <a:schemeClr val="bg1"/>
          </a:solidFill>
          <a:latin typeface="Calibri" pitchFamily="-109" charset="0"/>
          <a:ea typeface="Geneva" pitchFamily="-109" charset="0"/>
          <a:cs typeface="Geneva" pitchFamily="-109" charset="0"/>
        </a:defRPr>
      </a:lvl2pPr>
      <a:lvl3pPr algn="l" defTabSz="457200" rtl="0" eaLnBrk="0" fontAlgn="base" hangingPunct="0">
        <a:spcBef>
          <a:spcPct val="0"/>
        </a:spcBef>
        <a:spcAft>
          <a:spcPct val="0"/>
        </a:spcAft>
        <a:defRPr sz="2600">
          <a:solidFill>
            <a:schemeClr val="bg1"/>
          </a:solidFill>
          <a:latin typeface="Calibri" pitchFamily="-109" charset="0"/>
          <a:ea typeface="Geneva" pitchFamily="-109" charset="0"/>
          <a:cs typeface="Geneva" pitchFamily="-109" charset="0"/>
        </a:defRPr>
      </a:lvl3pPr>
      <a:lvl4pPr algn="l" defTabSz="457200" rtl="0" eaLnBrk="0" fontAlgn="base" hangingPunct="0">
        <a:spcBef>
          <a:spcPct val="0"/>
        </a:spcBef>
        <a:spcAft>
          <a:spcPct val="0"/>
        </a:spcAft>
        <a:defRPr sz="2600">
          <a:solidFill>
            <a:schemeClr val="bg1"/>
          </a:solidFill>
          <a:latin typeface="Calibri" pitchFamily="-109" charset="0"/>
          <a:ea typeface="Geneva" pitchFamily="-109" charset="0"/>
          <a:cs typeface="Geneva" pitchFamily="-109" charset="0"/>
        </a:defRPr>
      </a:lvl4pPr>
      <a:lvl5pPr algn="l" defTabSz="457200" rtl="0" eaLnBrk="0" fontAlgn="base" hangingPunct="0">
        <a:spcBef>
          <a:spcPct val="0"/>
        </a:spcBef>
        <a:spcAft>
          <a:spcPct val="0"/>
        </a:spcAft>
        <a:defRPr sz="2600">
          <a:solidFill>
            <a:schemeClr val="bg1"/>
          </a:solidFill>
          <a:latin typeface="Calibri" pitchFamily="-109" charset="0"/>
          <a:ea typeface="Geneva" pitchFamily="-109" charset="0"/>
          <a:cs typeface="Geneva" pitchFamily="-109" charset="0"/>
        </a:defRPr>
      </a:lvl5pPr>
      <a:lvl6pPr marL="457200" algn="l" defTabSz="457200" rtl="0" fontAlgn="base">
        <a:spcBef>
          <a:spcPct val="0"/>
        </a:spcBef>
        <a:spcAft>
          <a:spcPct val="0"/>
        </a:spcAft>
        <a:defRPr sz="2600" b="1">
          <a:solidFill>
            <a:schemeClr val="bg1"/>
          </a:solidFill>
          <a:latin typeface="Calibri" pitchFamily="-109" charset="0"/>
          <a:ea typeface="Geneva" pitchFamily="-109" charset="0"/>
          <a:cs typeface="Geneva" pitchFamily="-109" charset="0"/>
        </a:defRPr>
      </a:lvl6pPr>
      <a:lvl7pPr marL="914400" algn="l" defTabSz="457200" rtl="0" fontAlgn="base">
        <a:spcBef>
          <a:spcPct val="0"/>
        </a:spcBef>
        <a:spcAft>
          <a:spcPct val="0"/>
        </a:spcAft>
        <a:defRPr sz="2600" b="1">
          <a:solidFill>
            <a:schemeClr val="bg1"/>
          </a:solidFill>
          <a:latin typeface="Calibri" pitchFamily="-109" charset="0"/>
          <a:ea typeface="Geneva" pitchFamily="-109" charset="0"/>
          <a:cs typeface="Geneva" pitchFamily="-109" charset="0"/>
        </a:defRPr>
      </a:lvl7pPr>
      <a:lvl8pPr marL="1371600" algn="l" defTabSz="457200" rtl="0" fontAlgn="base">
        <a:spcBef>
          <a:spcPct val="0"/>
        </a:spcBef>
        <a:spcAft>
          <a:spcPct val="0"/>
        </a:spcAft>
        <a:defRPr sz="2600" b="1">
          <a:solidFill>
            <a:schemeClr val="bg1"/>
          </a:solidFill>
          <a:latin typeface="Calibri" pitchFamily="-109" charset="0"/>
          <a:ea typeface="Geneva" pitchFamily="-109" charset="0"/>
          <a:cs typeface="Geneva" pitchFamily="-109" charset="0"/>
        </a:defRPr>
      </a:lvl8pPr>
      <a:lvl9pPr marL="1828800" algn="l" defTabSz="457200" rtl="0" fontAlgn="base">
        <a:spcBef>
          <a:spcPct val="0"/>
        </a:spcBef>
        <a:spcAft>
          <a:spcPct val="0"/>
        </a:spcAft>
        <a:defRPr sz="2600" b="1">
          <a:solidFill>
            <a:schemeClr val="bg1"/>
          </a:solidFill>
          <a:latin typeface="Calibri" pitchFamily="-109" charset="0"/>
          <a:ea typeface="Geneva" pitchFamily="-109" charset="0"/>
          <a:cs typeface="Geneva" pitchFamily="-109" charset="0"/>
        </a:defRPr>
      </a:lvl9pPr>
    </p:titleStyle>
    <p:bodyStyle>
      <a:lvl1pPr marL="288000" indent="-288363" algn="l" defTabSz="457200" rtl="0" eaLnBrk="0" fontAlgn="base" hangingPunct="0">
        <a:lnSpc>
          <a:spcPts val="2800"/>
        </a:lnSpc>
        <a:spcBef>
          <a:spcPts val="500"/>
        </a:spcBef>
        <a:spcAft>
          <a:spcPts val="500"/>
        </a:spcAft>
        <a:buClr>
          <a:srgbClr val="00B8EC"/>
        </a:buClr>
        <a:buSzPct val="120000"/>
        <a:buFont typeface="Lucida Grande" panose="020B0600040502020204" pitchFamily="34"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1pPr>
      <a:lvl2pPr marL="288000" indent="-288363" algn="l" defTabSz="457200" rtl="0" eaLnBrk="0" fontAlgn="base" hangingPunct="0">
        <a:lnSpc>
          <a:spcPts val="2200"/>
        </a:lnSpc>
        <a:spcBef>
          <a:spcPts val="500"/>
        </a:spcBef>
        <a:spcAft>
          <a:spcPts val="500"/>
        </a:spcAft>
        <a:buClr>
          <a:srgbClr val="00B1FF"/>
        </a:buClr>
        <a:buSzPct val="120000"/>
        <a:buFont typeface="Lucida Grande" pitchFamily="-109"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2pPr>
      <a:lvl3pPr marL="288000" indent="-288363" algn="l" defTabSz="457200" rtl="0" eaLnBrk="0" fontAlgn="base" hangingPunct="0">
        <a:lnSpc>
          <a:spcPts val="2200"/>
        </a:lnSpc>
        <a:spcBef>
          <a:spcPts val="500"/>
        </a:spcBef>
        <a:spcAft>
          <a:spcPts val="500"/>
        </a:spcAft>
        <a:buClr>
          <a:srgbClr val="00B1FF"/>
        </a:buClr>
        <a:buSzPct val="120000"/>
        <a:buFont typeface="Lucida Grande" pitchFamily="-109"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3pPr>
      <a:lvl4pPr marL="288000" indent="-288363" algn="l" defTabSz="457200" rtl="0" eaLnBrk="0" fontAlgn="base" hangingPunct="0">
        <a:lnSpc>
          <a:spcPts val="2200"/>
        </a:lnSpc>
        <a:spcBef>
          <a:spcPts val="500"/>
        </a:spcBef>
        <a:spcAft>
          <a:spcPts val="500"/>
        </a:spcAft>
        <a:buClr>
          <a:srgbClr val="00B1FF"/>
        </a:buClr>
        <a:buSzPct val="120000"/>
        <a:buFont typeface="Lucida Grande" pitchFamily="-109"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4pPr>
      <a:lvl5pPr marL="288000" indent="-288363" algn="l" defTabSz="457200" rtl="0" eaLnBrk="0" fontAlgn="base" hangingPunct="0">
        <a:lnSpc>
          <a:spcPts val="2200"/>
        </a:lnSpc>
        <a:spcBef>
          <a:spcPts val="500"/>
        </a:spcBef>
        <a:spcAft>
          <a:spcPts val="500"/>
        </a:spcAft>
        <a:buClr>
          <a:srgbClr val="00B1FF"/>
        </a:buClr>
        <a:buSzPct val="120000"/>
        <a:buFont typeface="Lucida Grande" pitchFamily="-109" charset="0"/>
        <a:buChar char="■"/>
        <a:defRPr sz="1800" b="0" i="0" kern="1200">
          <a:solidFill>
            <a:schemeClr val="tx1"/>
          </a:solidFill>
          <a:latin typeface="Century Gothic" panose="020B0502020202020204" pitchFamily="34" charset="0"/>
          <a:ea typeface="Geneva" pitchFamily="-109" charset="0"/>
          <a:cs typeface="Century Gothic" panose="020B0502020202020204" pitchFamily="34" charset="0"/>
        </a:defRPr>
      </a:lvl5pPr>
      <a:lvl6pPr marL="579438" indent="-263525" algn="l" defTabSz="313200" rtl="0" eaLnBrk="1" latinLnBrk="0" hangingPunct="1">
        <a:lnSpc>
          <a:spcPts val="2800"/>
        </a:lnSpc>
        <a:spcBef>
          <a:spcPts val="500"/>
        </a:spcBef>
        <a:spcAft>
          <a:spcPts val="500"/>
        </a:spcAft>
        <a:buClr>
          <a:schemeClr val="tx1"/>
        </a:buClr>
        <a:buFont typeface="System Font Regular"/>
        <a:buChar char="–"/>
        <a:tabLst>
          <a:tab pos="287338" algn="l"/>
        </a:tabLst>
        <a:defRPr sz="1800" b="0" i="0" kern="1200">
          <a:solidFill>
            <a:schemeClr val="tx1"/>
          </a:solidFill>
          <a:latin typeface="Century Gothic" panose="020B0502020202020204" pitchFamily="34" charset="0"/>
          <a:ea typeface="+mn-ea"/>
          <a:cs typeface="+mn-cs"/>
        </a:defRPr>
      </a:lvl6pPr>
      <a:lvl7pPr marL="2971800" indent="-228600" algn="l" defTabSz="313200" rtl="0" eaLnBrk="1" latinLnBrk="0" hangingPunct="1">
        <a:spcBef>
          <a:spcPct val="20000"/>
        </a:spcBef>
        <a:buFont typeface="System Font Regular"/>
        <a:buChar char="–"/>
        <a:tabLst>
          <a:tab pos="288000" algn="l"/>
        </a:tabLst>
        <a:defRPr sz="2000" b="0" i="0" kern="1200">
          <a:solidFill>
            <a:schemeClr val="tx1"/>
          </a:solidFill>
          <a:latin typeface="Century Gothic" panose="020B050202020202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2">
          <p15:clr>
            <a:srgbClr val="F26B43"/>
          </p15:clr>
        </p15:guide>
        <p15:guide id="2" pos="43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sh.org.uk/wp-content/uploads/2019/10/PHE-mental-health-trust-2019-survey-full-report_v12.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jpg"/><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hyperlink" Target="https://ash.org.uk/information-and-resources/reports-submissions/reports/smokefreeskill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publications.parliament.uk/pa/cm201719/cmselect/cmsctech/505/50508.htm" TargetMode="External"/><Relationship Id="rId1" Type="http://schemas.openxmlformats.org/officeDocument/2006/relationships/slideLayout" Target="../slideLayouts/slideLayout2.xml"/><Relationship Id="rId4" Type="http://schemas.openxmlformats.org/officeDocument/2006/relationships/hyperlink" Target="https://smokefreeaction.org.uk/wp-content/uploads/2020/03/MHSP-ecig-briefing-2020-v2.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87C619C-EBAB-488E-96B9-153AA4C9B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30DA1C1-36FD-41D8-9826-EE797BF39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89984"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8B8D070-535A-49E3-BB83-CD7F9C0795DD}"/>
              </a:ext>
            </a:extLst>
          </p:cNvPr>
          <p:cNvSpPr>
            <a:spLocks noGrp="1"/>
          </p:cNvSpPr>
          <p:nvPr>
            <p:ph type="ctrTitle"/>
          </p:nvPr>
        </p:nvSpPr>
        <p:spPr>
          <a:xfrm>
            <a:off x="628650" y="484632"/>
            <a:ext cx="4561284" cy="3566160"/>
          </a:xfrm>
        </p:spPr>
        <p:txBody>
          <a:bodyPr>
            <a:normAutofit/>
          </a:bodyPr>
          <a:lstStyle/>
          <a:p>
            <a:pPr algn="l"/>
            <a:r>
              <a:rPr lang="en-US" sz="4800" b="1">
                <a:solidFill>
                  <a:srgbClr val="FFFFFF"/>
                </a:solidFill>
              </a:rPr>
              <a:t>Progress towards smokefree mental health services</a:t>
            </a:r>
            <a:br>
              <a:rPr lang="en-US" sz="4800" b="1">
                <a:solidFill>
                  <a:srgbClr val="FFFFFF"/>
                </a:solidFill>
              </a:rPr>
            </a:br>
            <a:r>
              <a:rPr lang="en-US" sz="4800" b="1">
                <a:solidFill>
                  <a:srgbClr val="FFFFFF"/>
                </a:solidFill>
              </a:rPr>
              <a:t>March 2022</a:t>
            </a:r>
            <a:endParaRPr lang="en-GB" sz="4800">
              <a:solidFill>
                <a:srgbClr val="FFFFFF"/>
              </a:solidFill>
            </a:endParaRPr>
          </a:p>
        </p:txBody>
      </p:sp>
      <p:sp>
        <p:nvSpPr>
          <p:cNvPr id="3" name="Subtitle 2">
            <a:extLst>
              <a:ext uri="{FF2B5EF4-FFF2-40B4-BE49-F238E27FC236}">
                <a16:creationId xmlns:a16="http://schemas.microsoft.com/office/drawing/2014/main" id="{925395F9-DB09-4C35-80CE-C9A4888072A5}"/>
              </a:ext>
            </a:extLst>
          </p:cNvPr>
          <p:cNvSpPr>
            <a:spLocks noGrp="1"/>
          </p:cNvSpPr>
          <p:nvPr>
            <p:ph type="subTitle" idx="1"/>
          </p:nvPr>
        </p:nvSpPr>
        <p:spPr>
          <a:xfrm>
            <a:off x="628650" y="4480560"/>
            <a:ext cx="4561284" cy="1572768"/>
          </a:xfrm>
        </p:spPr>
        <p:txBody>
          <a:bodyPr>
            <a:normAutofit/>
          </a:bodyPr>
          <a:lstStyle/>
          <a:p>
            <a:pPr algn="l"/>
            <a:r>
              <a:rPr lang="en-GB">
                <a:solidFill>
                  <a:srgbClr val="FFFFFF"/>
                </a:solidFill>
              </a:rPr>
              <a:t>Hazel Cheeseman, Deputy Chief Executive, Action on Smoking and Health (ASH)</a:t>
            </a:r>
          </a:p>
        </p:txBody>
      </p:sp>
      <p:pic>
        <p:nvPicPr>
          <p:cNvPr id="5" name="Picture 4" descr="Logo, company name&#10;&#10;Description automatically generated">
            <a:extLst>
              <a:ext uri="{FF2B5EF4-FFF2-40B4-BE49-F238E27FC236}">
                <a16:creationId xmlns:a16="http://schemas.microsoft.com/office/drawing/2014/main" id="{F7B36484-AE13-4D35-9F79-3B8BE863D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0740" y="690963"/>
            <a:ext cx="2948940" cy="2027396"/>
          </a:xfrm>
          <a:prstGeom prst="rect">
            <a:avLst/>
          </a:prstGeom>
        </p:spPr>
      </p:pic>
      <p:sp>
        <p:nvSpPr>
          <p:cNvPr id="24" name="sketch line">
            <a:extLst>
              <a:ext uri="{FF2B5EF4-FFF2-40B4-BE49-F238E27FC236}">
                <a16:creationId xmlns:a16="http://schemas.microsoft.com/office/drawing/2014/main" id="{35BC54F7-1315-4D6C-9420-A5BF0CDDB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106" y="4252192"/>
            <a:ext cx="3042412" cy="18288"/>
          </a:xfrm>
          <a:custGeom>
            <a:avLst/>
            <a:gdLst>
              <a:gd name="connsiteX0" fmla="*/ 0 w 3042412"/>
              <a:gd name="connsiteY0" fmla="*/ 0 h 18288"/>
              <a:gd name="connsiteX1" fmla="*/ 608482 w 3042412"/>
              <a:gd name="connsiteY1" fmla="*/ 0 h 18288"/>
              <a:gd name="connsiteX2" fmla="*/ 1216965 w 3042412"/>
              <a:gd name="connsiteY2" fmla="*/ 0 h 18288"/>
              <a:gd name="connsiteX3" fmla="*/ 1825447 w 3042412"/>
              <a:gd name="connsiteY3" fmla="*/ 0 h 18288"/>
              <a:gd name="connsiteX4" fmla="*/ 2373081 w 3042412"/>
              <a:gd name="connsiteY4" fmla="*/ 0 h 18288"/>
              <a:gd name="connsiteX5" fmla="*/ 3042412 w 3042412"/>
              <a:gd name="connsiteY5" fmla="*/ 0 h 18288"/>
              <a:gd name="connsiteX6" fmla="*/ 3042412 w 3042412"/>
              <a:gd name="connsiteY6" fmla="*/ 18288 h 18288"/>
              <a:gd name="connsiteX7" fmla="*/ 2494778 w 3042412"/>
              <a:gd name="connsiteY7" fmla="*/ 18288 h 18288"/>
              <a:gd name="connsiteX8" fmla="*/ 1977568 w 3042412"/>
              <a:gd name="connsiteY8" fmla="*/ 18288 h 18288"/>
              <a:gd name="connsiteX9" fmla="*/ 1369085 w 3042412"/>
              <a:gd name="connsiteY9" fmla="*/ 18288 h 18288"/>
              <a:gd name="connsiteX10" fmla="*/ 821451 w 3042412"/>
              <a:gd name="connsiteY10" fmla="*/ 18288 h 18288"/>
              <a:gd name="connsiteX11" fmla="*/ 0 w 3042412"/>
              <a:gd name="connsiteY11" fmla="*/ 18288 h 18288"/>
              <a:gd name="connsiteX12" fmla="*/ 0 w 3042412"/>
              <a:gd name="connsiteY12" fmla="*/ 0 h 18288"/>
              <a:gd name="connsiteX0" fmla="*/ 0 w 3042412"/>
              <a:gd name="connsiteY0" fmla="*/ 0 h 18288"/>
              <a:gd name="connsiteX1" fmla="*/ 547634 w 3042412"/>
              <a:gd name="connsiteY1" fmla="*/ 0 h 18288"/>
              <a:gd name="connsiteX2" fmla="*/ 1064844 w 3042412"/>
              <a:gd name="connsiteY2" fmla="*/ 0 h 18288"/>
              <a:gd name="connsiteX3" fmla="*/ 1612478 w 3042412"/>
              <a:gd name="connsiteY3" fmla="*/ 0 h 18288"/>
              <a:gd name="connsiteX4" fmla="*/ 2220961 w 3042412"/>
              <a:gd name="connsiteY4" fmla="*/ 0 h 18288"/>
              <a:gd name="connsiteX5" fmla="*/ 3042412 w 3042412"/>
              <a:gd name="connsiteY5" fmla="*/ 0 h 18288"/>
              <a:gd name="connsiteX6" fmla="*/ 3042412 w 3042412"/>
              <a:gd name="connsiteY6" fmla="*/ 18288 h 18288"/>
              <a:gd name="connsiteX7" fmla="*/ 2433930 w 3042412"/>
              <a:gd name="connsiteY7" fmla="*/ 18288 h 18288"/>
              <a:gd name="connsiteX8" fmla="*/ 1764599 w 3042412"/>
              <a:gd name="connsiteY8" fmla="*/ 18288 h 18288"/>
              <a:gd name="connsiteX9" fmla="*/ 1247389 w 3042412"/>
              <a:gd name="connsiteY9" fmla="*/ 18288 h 18288"/>
              <a:gd name="connsiteX10" fmla="*/ 578058 w 3042412"/>
              <a:gd name="connsiteY10" fmla="*/ 18288 h 18288"/>
              <a:gd name="connsiteX11" fmla="*/ 0 w 3042412"/>
              <a:gd name="connsiteY11" fmla="*/ 18288 h 18288"/>
              <a:gd name="connsiteX12" fmla="*/ 0 w 304241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2412" h="18288" fill="none" extrusionOk="0">
                <a:moveTo>
                  <a:pt x="0" y="0"/>
                </a:moveTo>
                <a:cubicBezTo>
                  <a:pt x="241527" y="1934"/>
                  <a:pt x="312357" y="-25541"/>
                  <a:pt x="608482" y="0"/>
                </a:cubicBezTo>
                <a:cubicBezTo>
                  <a:pt x="905825" y="26755"/>
                  <a:pt x="942048" y="23771"/>
                  <a:pt x="1216965" y="0"/>
                </a:cubicBezTo>
                <a:cubicBezTo>
                  <a:pt x="1478453" y="-59231"/>
                  <a:pt x="1664162" y="8588"/>
                  <a:pt x="1825447" y="0"/>
                </a:cubicBezTo>
                <a:cubicBezTo>
                  <a:pt x="1988078" y="-33898"/>
                  <a:pt x="2137561" y="9222"/>
                  <a:pt x="2373081" y="0"/>
                </a:cubicBezTo>
                <a:cubicBezTo>
                  <a:pt x="2586708" y="28336"/>
                  <a:pt x="2815076" y="-64836"/>
                  <a:pt x="3042412" y="0"/>
                </a:cubicBezTo>
                <a:cubicBezTo>
                  <a:pt x="3042378" y="4844"/>
                  <a:pt x="3042002" y="11009"/>
                  <a:pt x="3042412" y="18288"/>
                </a:cubicBezTo>
                <a:cubicBezTo>
                  <a:pt x="2911904" y="16374"/>
                  <a:pt x="2661250" y="-38049"/>
                  <a:pt x="2494778" y="18288"/>
                </a:cubicBezTo>
                <a:cubicBezTo>
                  <a:pt x="2307404" y="32907"/>
                  <a:pt x="2098663" y="30051"/>
                  <a:pt x="1977568" y="18288"/>
                </a:cubicBezTo>
                <a:cubicBezTo>
                  <a:pt x="1870622" y="-9869"/>
                  <a:pt x="1546198" y="30007"/>
                  <a:pt x="1369085" y="18288"/>
                </a:cubicBezTo>
                <a:cubicBezTo>
                  <a:pt x="1212400" y="-20955"/>
                  <a:pt x="1052388" y="6064"/>
                  <a:pt x="821451" y="18288"/>
                </a:cubicBezTo>
                <a:cubicBezTo>
                  <a:pt x="599490" y="17953"/>
                  <a:pt x="163903" y="63790"/>
                  <a:pt x="0" y="18288"/>
                </a:cubicBezTo>
                <a:cubicBezTo>
                  <a:pt x="-649" y="11698"/>
                  <a:pt x="663" y="5413"/>
                  <a:pt x="0" y="0"/>
                </a:cubicBezTo>
                <a:close/>
              </a:path>
              <a:path w="3042412" h="18288" stroke="0" extrusionOk="0">
                <a:moveTo>
                  <a:pt x="0" y="0"/>
                </a:moveTo>
                <a:cubicBezTo>
                  <a:pt x="245586" y="-7794"/>
                  <a:pt x="305354" y="-17085"/>
                  <a:pt x="547634" y="0"/>
                </a:cubicBezTo>
                <a:cubicBezTo>
                  <a:pt x="792151" y="22754"/>
                  <a:pt x="862568" y="-6918"/>
                  <a:pt x="1064844" y="0"/>
                </a:cubicBezTo>
                <a:cubicBezTo>
                  <a:pt x="1287782" y="14358"/>
                  <a:pt x="1408399" y="22587"/>
                  <a:pt x="1612478" y="0"/>
                </a:cubicBezTo>
                <a:cubicBezTo>
                  <a:pt x="1806201" y="-7497"/>
                  <a:pt x="2001135" y="-14315"/>
                  <a:pt x="2220961" y="0"/>
                </a:cubicBezTo>
                <a:cubicBezTo>
                  <a:pt x="2478404" y="56174"/>
                  <a:pt x="2863949" y="-41485"/>
                  <a:pt x="3042412" y="0"/>
                </a:cubicBezTo>
                <a:cubicBezTo>
                  <a:pt x="3041887" y="5049"/>
                  <a:pt x="3042605" y="12044"/>
                  <a:pt x="3042412" y="18288"/>
                </a:cubicBezTo>
                <a:cubicBezTo>
                  <a:pt x="2898261" y="22698"/>
                  <a:pt x="2711835" y="-4312"/>
                  <a:pt x="2433930" y="18288"/>
                </a:cubicBezTo>
                <a:cubicBezTo>
                  <a:pt x="2161458" y="45802"/>
                  <a:pt x="1964714" y="57508"/>
                  <a:pt x="1764599" y="18288"/>
                </a:cubicBezTo>
                <a:cubicBezTo>
                  <a:pt x="1552072" y="-5458"/>
                  <a:pt x="1481649" y="6173"/>
                  <a:pt x="1247389" y="18288"/>
                </a:cubicBezTo>
                <a:cubicBezTo>
                  <a:pt x="1065494" y="13144"/>
                  <a:pt x="864941" y="37672"/>
                  <a:pt x="578058" y="18288"/>
                </a:cubicBezTo>
                <a:cubicBezTo>
                  <a:pt x="292954" y="5041"/>
                  <a:pt x="152988" y="18121"/>
                  <a:pt x="0" y="18288"/>
                </a:cubicBezTo>
                <a:cubicBezTo>
                  <a:pt x="-39" y="12511"/>
                  <a:pt x="-381" y="8039"/>
                  <a:pt x="0" y="0"/>
                </a:cubicBezTo>
                <a:close/>
              </a:path>
              <a:path w="3042412" h="18288" fill="none" stroke="0" extrusionOk="0">
                <a:moveTo>
                  <a:pt x="0" y="0"/>
                </a:moveTo>
                <a:cubicBezTo>
                  <a:pt x="235158" y="5862"/>
                  <a:pt x="308044" y="-31950"/>
                  <a:pt x="608482" y="0"/>
                </a:cubicBezTo>
                <a:cubicBezTo>
                  <a:pt x="902629" y="27860"/>
                  <a:pt x="934292" y="30978"/>
                  <a:pt x="1216965" y="0"/>
                </a:cubicBezTo>
                <a:cubicBezTo>
                  <a:pt x="1510808" y="-36562"/>
                  <a:pt x="1634425" y="34680"/>
                  <a:pt x="1825447" y="0"/>
                </a:cubicBezTo>
                <a:cubicBezTo>
                  <a:pt x="1997408" y="-14401"/>
                  <a:pt x="2165611" y="21191"/>
                  <a:pt x="2373081" y="0"/>
                </a:cubicBezTo>
                <a:cubicBezTo>
                  <a:pt x="2621557" y="-225"/>
                  <a:pt x="2827861" y="-55622"/>
                  <a:pt x="3042412" y="0"/>
                </a:cubicBezTo>
                <a:cubicBezTo>
                  <a:pt x="3042726" y="4158"/>
                  <a:pt x="3041433" y="12539"/>
                  <a:pt x="3042412" y="18288"/>
                </a:cubicBezTo>
                <a:cubicBezTo>
                  <a:pt x="2956012" y="48012"/>
                  <a:pt x="2647692" y="-10464"/>
                  <a:pt x="2494778" y="18288"/>
                </a:cubicBezTo>
                <a:cubicBezTo>
                  <a:pt x="2306192" y="30912"/>
                  <a:pt x="2106948" y="29535"/>
                  <a:pt x="1977568" y="18288"/>
                </a:cubicBezTo>
                <a:cubicBezTo>
                  <a:pt x="1853031" y="-3851"/>
                  <a:pt x="1540302" y="30019"/>
                  <a:pt x="1369085" y="18288"/>
                </a:cubicBezTo>
                <a:cubicBezTo>
                  <a:pt x="1191765" y="-2739"/>
                  <a:pt x="1065499" y="-6890"/>
                  <a:pt x="821451" y="18288"/>
                </a:cubicBezTo>
                <a:cubicBezTo>
                  <a:pt x="599984" y="42417"/>
                  <a:pt x="179854" y="44896"/>
                  <a:pt x="0" y="18288"/>
                </a:cubicBezTo>
                <a:cubicBezTo>
                  <a:pt x="20" y="11469"/>
                  <a:pt x="-29" y="515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custGeom>
                    <a:avLst/>
                    <a:gdLst>
                      <a:gd name="connsiteX0" fmla="*/ 0 w 3042412"/>
                      <a:gd name="connsiteY0" fmla="*/ 0 h 18288"/>
                      <a:gd name="connsiteX1" fmla="*/ 608482 w 3042412"/>
                      <a:gd name="connsiteY1" fmla="*/ 0 h 18288"/>
                      <a:gd name="connsiteX2" fmla="*/ 1216965 w 3042412"/>
                      <a:gd name="connsiteY2" fmla="*/ 0 h 18288"/>
                      <a:gd name="connsiteX3" fmla="*/ 1825447 w 3042412"/>
                      <a:gd name="connsiteY3" fmla="*/ 0 h 18288"/>
                      <a:gd name="connsiteX4" fmla="*/ 2373081 w 3042412"/>
                      <a:gd name="connsiteY4" fmla="*/ 0 h 18288"/>
                      <a:gd name="connsiteX5" fmla="*/ 3042412 w 3042412"/>
                      <a:gd name="connsiteY5" fmla="*/ 0 h 18288"/>
                      <a:gd name="connsiteX6" fmla="*/ 3042412 w 3042412"/>
                      <a:gd name="connsiteY6" fmla="*/ 18288 h 18288"/>
                      <a:gd name="connsiteX7" fmla="*/ 2494778 w 3042412"/>
                      <a:gd name="connsiteY7" fmla="*/ 18288 h 18288"/>
                      <a:gd name="connsiteX8" fmla="*/ 1977568 w 3042412"/>
                      <a:gd name="connsiteY8" fmla="*/ 18288 h 18288"/>
                      <a:gd name="connsiteX9" fmla="*/ 1369085 w 3042412"/>
                      <a:gd name="connsiteY9" fmla="*/ 18288 h 18288"/>
                      <a:gd name="connsiteX10" fmla="*/ 821451 w 3042412"/>
                      <a:gd name="connsiteY10" fmla="*/ 18288 h 18288"/>
                      <a:gd name="connsiteX11" fmla="*/ 0 w 3042412"/>
                      <a:gd name="connsiteY11" fmla="*/ 18288 h 18288"/>
                      <a:gd name="connsiteX12" fmla="*/ 0 w 304241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2412" h="18288" fill="none" extrusionOk="0">
                        <a:moveTo>
                          <a:pt x="0" y="0"/>
                        </a:moveTo>
                        <a:cubicBezTo>
                          <a:pt x="247021" y="406"/>
                          <a:pt x="311375" y="-28103"/>
                          <a:pt x="608482" y="0"/>
                        </a:cubicBezTo>
                        <a:cubicBezTo>
                          <a:pt x="905589" y="28103"/>
                          <a:pt x="941513" y="26984"/>
                          <a:pt x="1216965" y="0"/>
                        </a:cubicBezTo>
                        <a:cubicBezTo>
                          <a:pt x="1492417" y="-26984"/>
                          <a:pt x="1661512" y="20769"/>
                          <a:pt x="1825447" y="0"/>
                        </a:cubicBezTo>
                        <a:cubicBezTo>
                          <a:pt x="1989382" y="-20769"/>
                          <a:pt x="2140981" y="8352"/>
                          <a:pt x="2373081" y="0"/>
                        </a:cubicBezTo>
                        <a:cubicBezTo>
                          <a:pt x="2605181" y="-8352"/>
                          <a:pt x="2830372" y="-14633"/>
                          <a:pt x="3042412" y="0"/>
                        </a:cubicBezTo>
                        <a:cubicBezTo>
                          <a:pt x="3042854" y="4516"/>
                          <a:pt x="3041585" y="12266"/>
                          <a:pt x="3042412" y="18288"/>
                        </a:cubicBezTo>
                        <a:cubicBezTo>
                          <a:pt x="2922119" y="39475"/>
                          <a:pt x="2679586" y="-798"/>
                          <a:pt x="2494778" y="18288"/>
                        </a:cubicBezTo>
                        <a:cubicBezTo>
                          <a:pt x="2309970" y="37374"/>
                          <a:pt x="2104493" y="36554"/>
                          <a:pt x="1977568" y="18288"/>
                        </a:cubicBezTo>
                        <a:cubicBezTo>
                          <a:pt x="1850643" y="23"/>
                          <a:pt x="1545734" y="34278"/>
                          <a:pt x="1369085" y="18288"/>
                        </a:cubicBezTo>
                        <a:cubicBezTo>
                          <a:pt x="1192436" y="2298"/>
                          <a:pt x="1048764" y="-2260"/>
                          <a:pt x="821451" y="18288"/>
                        </a:cubicBezTo>
                        <a:cubicBezTo>
                          <a:pt x="594138" y="38836"/>
                          <a:pt x="213550" y="54130"/>
                          <a:pt x="0" y="18288"/>
                        </a:cubicBezTo>
                        <a:cubicBezTo>
                          <a:pt x="-306" y="11477"/>
                          <a:pt x="485" y="4355"/>
                          <a:pt x="0" y="0"/>
                        </a:cubicBezTo>
                        <a:close/>
                      </a:path>
                      <a:path w="3042412" h="18288" stroke="0" extrusionOk="0">
                        <a:moveTo>
                          <a:pt x="0" y="0"/>
                        </a:moveTo>
                        <a:cubicBezTo>
                          <a:pt x="254249" y="43"/>
                          <a:pt x="299528" y="-14916"/>
                          <a:pt x="547634" y="0"/>
                        </a:cubicBezTo>
                        <a:cubicBezTo>
                          <a:pt x="795740" y="14916"/>
                          <a:pt x="855495" y="-10692"/>
                          <a:pt x="1064844" y="0"/>
                        </a:cubicBezTo>
                        <a:cubicBezTo>
                          <a:pt x="1274193" y="10692"/>
                          <a:pt x="1405125" y="19931"/>
                          <a:pt x="1612478" y="0"/>
                        </a:cubicBezTo>
                        <a:cubicBezTo>
                          <a:pt x="1819831" y="-19931"/>
                          <a:pt x="1987615" y="-25056"/>
                          <a:pt x="2220961" y="0"/>
                        </a:cubicBezTo>
                        <a:cubicBezTo>
                          <a:pt x="2454307" y="25056"/>
                          <a:pt x="2867952" y="-30598"/>
                          <a:pt x="3042412" y="0"/>
                        </a:cubicBezTo>
                        <a:cubicBezTo>
                          <a:pt x="3042989" y="4624"/>
                          <a:pt x="3043231" y="11191"/>
                          <a:pt x="3042412" y="18288"/>
                        </a:cubicBezTo>
                        <a:cubicBezTo>
                          <a:pt x="2909174" y="44498"/>
                          <a:pt x="2715419" y="-8999"/>
                          <a:pt x="2433930" y="18288"/>
                        </a:cubicBezTo>
                        <a:cubicBezTo>
                          <a:pt x="2152441" y="45575"/>
                          <a:pt x="1986593" y="28277"/>
                          <a:pt x="1764599" y="18288"/>
                        </a:cubicBezTo>
                        <a:cubicBezTo>
                          <a:pt x="1542605" y="8299"/>
                          <a:pt x="1467397" y="18704"/>
                          <a:pt x="1247389" y="18288"/>
                        </a:cubicBezTo>
                        <a:cubicBezTo>
                          <a:pt x="1027381" y="17873"/>
                          <a:pt x="870240" y="28275"/>
                          <a:pt x="578058" y="18288"/>
                        </a:cubicBezTo>
                        <a:cubicBezTo>
                          <a:pt x="285876" y="8301"/>
                          <a:pt x="157187" y="20360"/>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logo&#10;&#10;Description automatically generated with low confidence">
            <a:extLst>
              <a:ext uri="{FF2B5EF4-FFF2-40B4-BE49-F238E27FC236}">
                <a16:creationId xmlns:a16="http://schemas.microsoft.com/office/drawing/2014/main" id="{B29DBB2D-C0DC-48B8-B1C3-5EEDD3A369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0740" y="3966708"/>
            <a:ext cx="2948940" cy="1813598"/>
          </a:xfrm>
          <a:prstGeom prst="rect">
            <a:avLst/>
          </a:prstGeom>
        </p:spPr>
      </p:pic>
    </p:spTree>
    <p:extLst>
      <p:ext uri="{BB962C8B-B14F-4D97-AF65-F5344CB8AC3E}">
        <p14:creationId xmlns:p14="http://schemas.microsoft.com/office/powerpoint/2010/main" val="3557645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D012D-15DA-461B-A0F5-5AAEA0C4576E}"/>
              </a:ext>
            </a:extLst>
          </p:cNvPr>
          <p:cNvSpPr>
            <a:spLocks noGrp="1"/>
          </p:cNvSpPr>
          <p:nvPr>
            <p:ph type="title"/>
          </p:nvPr>
        </p:nvSpPr>
        <p:spPr/>
        <p:txBody>
          <a:bodyPr/>
          <a:lstStyle/>
          <a:p>
            <a:r>
              <a:rPr lang="en-GB" b="1" dirty="0"/>
              <a:t>Smokefree sites in practice</a:t>
            </a:r>
          </a:p>
        </p:txBody>
      </p:sp>
      <p:sp>
        <p:nvSpPr>
          <p:cNvPr id="3" name="Content Placeholder 2">
            <a:extLst>
              <a:ext uri="{FF2B5EF4-FFF2-40B4-BE49-F238E27FC236}">
                <a16:creationId xmlns:a16="http://schemas.microsoft.com/office/drawing/2014/main" id="{682296F1-408B-4FFA-9690-0C6CCD2A2576}"/>
              </a:ext>
            </a:extLst>
          </p:cNvPr>
          <p:cNvSpPr>
            <a:spLocks noGrp="1"/>
          </p:cNvSpPr>
          <p:nvPr>
            <p:ph idx="1"/>
          </p:nvPr>
        </p:nvSpPr>
        <p:spPr/>
        <p:txBody>
          <a:bodyPr>
            <a:normAutofit/>
          </a:bodyPr>
          <a:lstStyle/>
          <a:p>
            <a:r>
              <a:rPr lang="en-US" sz="2400" dirty="0"/>
              <a:t>Noncompliance with smokefree policy was universal: all surveyed trusts reported smoking on site though this was much less frequent in some trusts than in others. </a:t>
            </a:r>
          </a:p>
          <a:p>
            <a:r>
              <a:rPr lang="en-US" sz="2400" dirty="0"/>
              <a:t>In surveyed trusts:</a:t>
            </a:r>
          </a:p>
          <a:p>
            <a:pPr lvl="1"/>
            <a:r>
              <a:rPr lang="en-US" sz="2000" dirty="0"/>
              <a:t>48% found patients smoking in bed/bathrooms at least once a week</a:t>
            </a:r>
          </a:p>
          <a:p>
            <a:pPr lvl="1"/>
            <a:r>
              <a:rPr lang="en-US" sz="2000" dirty="0"/>
              <a:t>22% found patients smoking in ward courtyards every day</a:t>
            </a:r>
          </a:p>
          <a:p>
            <a:pPr lvl="1"/>
            <a:r>
              <a:rPr lang="en-US" sz="2000" dirty="0"/>
              <a:t>86% used Section 17 leave to facilitate smoking breaks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Problems at trust boundaries:</a:t>
            </a:r>
          </a:p>
          <a:p>
            <a:pPr lvl="1">
              <a:spcBef>
                <a:spcPts val="1000"/>
              </a:spcBef>
              <a:defRPr/>
            </a:pPr>
            <a:r>
              <a:rPr lang="en-US" sz="2000" dirty="0">
                <a:solidFill>
                  <a:prstClr val="black"/>
                </a:solidFill>
                <a:latin typeface="Calibri" panose="020F0502020204030204"/>
              </a:rPr>
              <a:t>Cigarette litter</a:t>
            </a:r>
          </a:p>
          <a:p>
            <a:pPr lvl="1">
              <a:spcBef>
                <a:spcPts val="1000"/>
              </a:spcBef>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Conflicts with practice in neighboring or host trusts</a:t>
            </a:r>
          </a:p>
          <a:p>
            <a:pPr lvl="1"/>
            <a:endParaRPr lang="en-US" sz="2000" dirty="0"/>
          </a:p>
        </p:txBody>
      </p:sp>
    </p:spTree>
    <p:extLst>
      <p:ext uri="{BB962C8B-B14F-4D97-AF65-F5344CB8AC3E}">
        <p14:creationId xmlns:p14="http://schemas.microsoft.com/office/powerpoint/2010/main" val="3858334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B237E-2232-452D-89ED-1111FC1F2121}"/>
              </a:ext>
            </a:extLst>
          </p:cNvPr>
          <p:cNvSpPr>
            <a:spLocks noGrp="1"/>
          </p:cNvSpPr>
          <p:nvPr>
            <p:ph type="title"/>
          </p:nvPr>
        </p:nvSpPr>
        <p:spPr>
          <a:xfrm>
            <a:off x="256032" y="365126"/>
            <a:ext cx="8259318" cy="1325563"/>
          </a:xfrm>
        </p:spPr>
        <p:txBody>
          <a:bodyPr>
            <a:normAutofit/>
          </a:bodyPr>
          <a:lstStyle/>
          <a:p>
            <a:pPr algn="ctr"/>
            <a:r>
              <a:rPr lang="en-US" b="1" dirty="0"/>
              <a:t>Implementation challenge: variable </a:t>
            </a:r>
            <a:r>
              <a:rPr lang="en-US" b="1" dirty="0" err="1"/>
              <a:t>smokefree</a:t>
            </a:r>
            <a:r>
              <a:rPr lang="en-US" b="1" dirty="0"/>
              <a:t> policies</a:t>
            </a:r>
            <a:endParaRPr lang="en-GB" b="1" dirty="0"/>
          </a:p>
        </p:txBody>
      </p:sp>
      <p:sp>
        <p:nvSpPr>
          <p:cNvPr id="9" name="TextBox 8">
            <a:extLst>
              <a:ext uri="{FF2B5EF4-FFF2-40B4-BE49-F238E27FC236}">
                <a16:creationId xmlns:a16="http://schemas.microsoft.com/office/drawing/2014/main" id="{4B73B13D-198E-4486-83A9-02179B962083}"/>
              </a:ext>
            </a:extLst>
          </p:cNvPr>
          <p:cNvSpPr txBox="1"/>
          <p:nvPr/>
        </p:nvSpPr>
        <p:spPr>
          <a:xfrm>
            <a:off x="1662725" y="5976589"/>
            <a:ext cx="6074581" cy="738664"/>
          </a:xfrm>
          <a:prstGeom prst="rect">
            <a:avLst/>
          </a:prstGeom>
          <a:noFill/>
        </p:spPr>
        <p:txBody>
          <a:bodyPr wrap="square">
            <a:spAutoFit/>
          </a:bodyPr>
          <a:lstStyle/>
          <a:p>
            <a:r>
              <a:rPr lang="en-GB" sz="1400" dirty="0"/>
              <a:t>ASH, Progress Towards </a:t>
            </a:r>
            <a:r>
              <a:rPr lang="en-GB" sz="1400" dirty="0" err="1"/>
              <a:t>Smokefree</a:t>
            </a:r>
            <a:r>
              <a:rPr lang="en-GB" sz="1400" dirty="0"/>
              <a:t> Mental Health Settings, 2019 </a:t>
            </a:r>
            <a:r>
              <a:rPr lang="en-GB" sz="1400" dirty="0">
                <a:hlinkClick r:id="rId3"/>
              </a:rPr>
              <a:t>https://ash.org.uk/wp-content/uploads/2019/10/PHE-mental-health-trust-2019-survey-full-report_v12.pdf</a:t>
            </a:r>
            <a:r>
              <a:rPr lang="en-GB" sz="1400" dirty="0"/>
              <a:t> </a:t>
            </a:r>
          </a:p>
        </p:txBody>
      </p:sp>
      <p:pic>
        <p:nvPicPr>
          <p:cNvPr id="10" name="Picture 9">
            <a:extLst>
              <a:ext uri="{FF2B5EF4-FFF2-40B4-BE49-F238E27FC236}">
                <a16:creationId xmlns:a16="http://schemas.microsoft.com/office/drawing/2014/main" id="{EAE94D9D-298C-4F4B-992F-605BAF04FB0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8554" y="2533016"/>
            <a:ext cx="5268376" cy="3518549"/>
          </a:xfrm>
          <a:prstGeom prst="rect">
            <a:avLst/>
          </a:prstGeom>
          <a:noFill/>
          <a:ln>
            <a:noFill/>
          </a:ln>
        </p:spPr>
      </p:pic>
      <p:sp>
        <p:nvSpPr>
          <p:cNvPr id="12" name="TextBox 11">
            <a:extLst>
              <a:ext uri="{FF2B5EF4-FFF2-40B4-BE49-F238E27FC236}">
                <a16:creationId xmlns:a16="http://schemas.microsoft.com/office/drawing/2014/main" id="{D4D0629D-2972-4413-843D-C6E19C94DCB9}"/>
              </a:ext>
            </a:extLst>
          </p:cNvPr>
          <p:cNvSpPr txBox="1"/>
          <p:nvPr/>
        </p:nvSpPr>
        <p:spPr>
          <a:xfrm>
            <a:off x="256032" y="1634799"/>
            <a:ext cx="8887968" cy="954107"/>
          </a:xfrm>
          <a:prstGeom prst="rect">
            <a:avLst/>
          </a:prstGeom>
          <a:noFill/>
        </p:spPr>
        <p:txBody>
          <a:bodyPr wrap="square">
            <a:spAutoFit/>
          </a:bodyPr>
          <a:lstStyle/>
          <a:p>
            <a:r>
              <a:rPr lang="en-GB" sz="2800" dirty="0">
                <a:effectLst/>
                <a:latin typeface="Calibri" panose="020F0502020204030204" pitchFamily="34" charset="0"/>
                <a:ea typeface="Calibri" panose="020F0502020204030204" pitchFamily="34" charset="0"/>
                <a:cs typeface="Times New Roman" panose="02020603050405020304" pitchFamily="18" charset="0"/>
              </a:rPr>
              <a:t>How often staff accompany patients on smoking breaks on average adult mental health wards (all surveyed trusts)</a:t>
            </a:r>
            <a:endParaRPr lang="en-GB" sz="2800" dirty="0"/>
          </a:p>
        </p:txBody>
      </p:sp>
      <p:pic>
        <p:nvPicPr>
          <p:cNvPr id="6" name="Picture 5" descr="A close up of a logo&#10;&#10;Description automatically generated with low confidence">
            <a:extLst>
              <a:ext uri="{FF2B5EF4-FFF2-40B4-BE49-F238E27FC236}">
                <a16:creationId xmlns:a16="http://schemas.microsoft.com/office/drawing/2014/main" id="{5526B903-301C-47AC-B3E7-9C1FEE7C54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389" y="5806942"/>
            <a:ext cx="1476928" cy="908311"/>
          </a:xfrm>
          <a:prstGeom prst="rect">
            <a:avLst/>
          </a:prstGeom>
        </p:spPr>
      </p:pic>
      <p:pic>
        <p:nvPicPr>
          <p:cNvPr id="7" name="Picture 6" descr="Logo, company name&#10;&#10;Description automatically generated">
            <a:extLst>
              <a:ext uri="{FF2B5EF4-FFF2-40B4-BE49-F238E27FC236}">
                <a16:creationId xmlns:a16="http://schemas.microsoft.com/office/drawing/2014/main" id="{DB22FFC8-6D47-43B9-A93E-CC4FE740C7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3223" y="5642080"/>
            <a:ext cx="1800777" cy="1238034"/>
          </a:xfrm>
          <a:prstGeom prst="rect">
            <a:avLst/>
          </a:prstGeom>
        </p:spPr>
      </p:pic>
    </p:spTree>
    <p:extLst>
      <p:ext uri="{BB962C8B-B14F-4D97-AF65-F5344CB8AC3E}">
        <p14:creationId xmlns:p14="http://schemas.microsoft.com/office/powerpoint/2010/main" val="2832577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DBC3-C156-4541-AE33-CD26015EB7D0}"/>
              </a:ext>
            </a:extLst>
          </p:cNvPr>
          <p:cNvSpPr>
            <a:spLocks noGrp="1"/>
          </p:cNvSpPr>
          <p:nvPr>
            <p:ph type="title"/>
          </p:nvPr>
        </p:nvSpPr>
        <p:spPr>
          <a:xfrm>
            <a:off x="628649" y="365126"/>
            <a:ext cx="8207125" cy="1325563"/>
          </a:xfrm>
        </p:spPr>
        <p:txBody>
          <a:bodyPr/>
          <a:lstStyle/>
          <a:p>
            <a:r>
              <a:rPr lang="en-GB" b="1" dirty="0"/>
              <a:t>Treatment for tobacco dependence</a:t>
            </a:r>
          </a:p>
        </p:txBody>
      </p:sp>
      <p:sp>
        <p:nvSpPr>
          <p:cNvPr id="3" name="Content Placeholder 2">
            <a:extLst>
              <a:ext uri="{FF2B5EF4-FFF2-40B4-BE49-F238E27FC236}">
                <a16:creationId xmlns:a16="http://schemas.microsoft.com/office/drawing/2014/main" id="{7394F461-4733-41C8-9A94-EBE18AF08175}"/>
              </a:ext>
            </a:extLst>
          </p:cNvPr>
          <p:cNvSpPr>
            <a:spLocks noGrp="1"/>
          </p:cNvSpPr>
          <p:nvPr>
            <p:ph idx="1"/>
          </p:nvPr>
        </p:nvSpPr>
        <p:spPr/>
        <p:txBody>
          <a:bodyPr>
            <a:normAutofit/>
          </a:bodyPr>
          <a:lstStyle/>
          <a:p>
            <a:r>
              <a:rPr lang="en-US" sz="2000" dirty="0"/>
              <a:t>Most but not all of the surveyed trusts (93%) provided on-site support for tobacco dependence </a:t>
            </a:r>
            <a:r>
              <a:rPr lang="en-US" sz="2000" b="1" dirty="0"/>
              <a:t>BUT </a:t>
            </a:r>
            <a:r>
              <a:rPr lang="en-US" sz="2000" dirty="0"/>
              <a:t>only 29% of trusts had a dedicated smoking cessation service </a:t>
            </a:r>
          </a:p>
          <a:p>
            <a:r>
              <a:rPr lang="en-US" sz="2000" dirty="0"/>
              <a:t>Only 47% offered the choice of combination NRT or varenicline in line with NICE best practice.</a:t>
            </a:r>
          </a:p>
          <a:p>
            <a:r>
              <a:rPr lang="en-US" sz="2000" dirty="0"/>
              <a:t>55% of trusts </a:t>
            </a:r>
            <a:r>
              <a:rPr lang="en-US" sz="2000" b="1" dirty="0"/>
              <a:t>did not always ask patients their smoking status </a:t>
            </a:r>
            <a:r>
              <a:rPr lang="en-US" sz="2000" dirty="0"/>
              <a:t>on admission.</a:t>
            </a:r>
          </a:p>
          <a:p>
            <a:r>
              <a:rPr lang="en-US" sz="2000" dirty="0"/>
              <a:t>Local authority funded community support was not available for people with mental health conditions on discharge in half of trusts</a:t>
            </a:r>
          </a:p>
          <a:p>
            <a:r>
              <a:rPr lang="en-US" sz="2000" dirty="0"/>
              <a:t>62% of trusts had made some investment of their own in community stop smoking support</a:t>
            </a:r>
            <a:endParaRPr lang="en-GB" sz="2000" dirty="0"/>
          </a:p>
        </p:txBody>
      </p:sp>
      <p:pic>
        <p:nvPicPr>
          <p:cNvPr id="4" name="Picture 3" descr="A close up of a logo&#10;&#10;Description automatically generated with low confidence">
            <a:extLst>
              <a:ext uri="{FF2B5EF4-FFF2-40B4-BE49-F238E27FC236}">
                <a16:creationId xmlns:a16="http://schemas.microsoft.com/office/drawing/2014/main" id="{8F9386AE-1C29-4AA7-96CA-32625C9A3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89" y="5806942"/>
            <a:ext cx="1476928" cy="908311"/>
          </a:xfrm>
          <a:prstGeom prst="rect">
            <a:avLst/>
          </a:prstGeom>
        </p:spPr>
      </p:pic>
      <p:pic>
        <p:nvPicPr>
          <p:cNvPr id="5" name="Picture 4" descr="Logo, company name&#10;&#10;Description automatically generated">
            <a:extLst>
              <a:ext uri="{FF2B5EF4-FFF2-40B4-BE49-F238E27FC236}">
                <a16:creationId xmlns:a16="http://schemas.microsoft.com/office/drawing/2014/main" id="{92E9572F-15D5-4D60-847F-726894FAF5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3223" y="5642080"/>
            <a:ext cx="1800777" cy="1238034"/>
          </a:xfrm>
          <a:prstGeom prst="rect">
            <a:avLst/>
          </a:prstGeom>
        </p:spPr>
      </p:pic>
    </p:spTree>
    <p:extLst>
      <p:ext uri="{BB962C8B-B14F-4D97-AF65-F5344CB8AC3E}">
        <p14:creationId xmlns:p14="http://schemas.microsoft.com/office/powerpoint/2010/main" val="1679420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72AF-1F17-4296-8F76-CB2480FE83A0}"/>
              </a:ext>
            </a:extLst>
          </p:cNvPr>
          <p:cNvSpPr>
            <a:spLocks noGrp="1"/>
          </p:cNvSpPr>
          <p:nvPr>
            <p:ph type="title"/>
          </p:nvPr>
        </p:nvSpPr>
        <p:spPr>
          <a:xfrm>
            <a:off x="0" y="365126"/>
            <a:ext cx="9144000" cy="1325563"/>
          </a:xfrm>
        </p:spPr>
        <p:txBody>
          <a:bodyPr>
            <a:normAutofit/>
          </a:bodyPr>
          <a:lstStyle/>
          <a:p>
            <a:pPr algn="ctr"/>
            <a:r>
              <a:rPr lang="en-US" b="1" dirty="0"/>
              <a:t>Local authority engagement</a:t>
            </a:r>
            <a:endParaRPr lang="en-GB" b="1" dirty="0"/>
          </a:p>
        </p:txBody>
      </p:sp>
      <p:sp>
        <p:nvSpPr>
          <p:cNvPr id="3" name="Content Placeholder 2">
            <a:extLst>
              <a:ext uri="{FF2B5EF4-FFF2-40B4-BE49-F238E27FC236}">
                <a16:creationId xmlns:a16="http://schemas.microsoft.com/office/drawing/2014/main" id="{123B930F-6170-4634-8280-128126A16D68}"/>
              </a:ext>
            </a:extLst>
          </p:cNvPr>
          <p:cNvSpPr>
            <a:spLocks noGrp="1"/>
          </p:cNvSpPr>
          <p:nvPr>
            <p:ph idx="1"/>
          </p:nvPr>
        </p:nvSpPr>
        <p:spPr>
          <a:xfrm>
            <a:off x="175625" y="1582221"/>
            <a:ext cx="4118974" cy="4594742"/>
          </a:xfrm>
        </p:spPr>
        <p:txBody>
          <a:bodyPr/>
          <a:lstStyle/>
          <a:p>
            <a:pPr marL="0" lvl="0" indent="0">
              <a:lnSpc>
                <a:spcPct val="107000"/>
              </a:lnSpc>
              <a:buNone/>
            </a:pPr>
            <a:r>
              <a:rPr lang="en-GB" sz="1800" dirty="0">
                <a:effectLst/>
                <a:latin typeface="Arial" panose="020B0604020202020204" pitchFamily="34" charset="0"/>
                <a:ea typeface="Calibri" panose="020F0502020204030204" pitchFamily="34" charset="0"/>
                <a:cs typeface="Times New Roman" panose="02020603050405020304" pitchFamily="18" charset="0"/>
              </a:rPr>
              <a:t>77% of LA’s tell us they are specially engaging MH population</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41% tailored mainstream service (e.g. referral pathway or flexible delivery model)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34% ongoing programme of support (e.g. training, support with smokefree implementation)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11% specific in reach support to mental health settings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39% developing activity including roll out of the Long Term Plan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5" name="TextBox 4">
            <a:extLst>
              <a:ext uri="{FF2B5EF4-FFF2-40B4-BE49-F238E27FC236}">
                <a16:creationId xmlns:a16="http://schemas.microsoft.com/office/drawing/2014/main" id="{D3269E6B-C170-48BA-9CD8-9253226ADFF7}"/>
              </a:ext>
            </a:extLst>
          </p:cNvPr>
          <p:cNvSpPr txBox="1"/>
          <p:nvPr/>
        </p:nvSpPr>
        <p:spPr>
          <a:xfrm>
            <a:off x="4679879" y="4609371"/>
            <a:ext cx="4572000" cy="1569660"/>
          </a:xfrm>
          <a:prstGeom prst="rect">
            <a:avLst/>
          </a:prstGeom>
          <a:noFill/>
        </p:spPr>
        <p:txBody>
          <a:bodyPr wrap="square">
            <a:spAutoFit/>
          </a:bodyPr>
          <a:lstStyle/>
          <a:p>
            <a:r>
              <a:rPr lang="en-GB" sz="1600" i="1" dirty="0">
                <a:solidFill>
                  <a:schemeClr val="accent2"/>
                </a:solidFill>
                <a:effectLst/>
                <a:latin typeface="Arial" panose="020B0604020202020204" pitchFamily="34" charset="0"/>
                <a:ea typeface="Calibri" panose="020F0502020204030204" pitchFamily="34" charset="0"/>
              </a:rPr>
              <a:t>“People with mental health conditions is a target group for stop smoking / lifestyle provision. People with MH conditions are offered a more flexible "harm reduction / cut down to quit" service rather than a "12 week quit" programme”. </a:t>
            </a:r>
            <a:endParaRPr lang="en-GB" sz="1600" dirty="0">
              <a:solidFill>
                <a:schemeClr val="accent2"/>
              </a:solidFill>
            </a:endParaRPr>
          </a:p>
        </p:txBody>
      </p:sp>
      <p:sp>
        <p:nvSpPr>
          <p:cNvPr id="7" name="TextBox 6">
            <a:extLst>
              <a:ext uri="{FF2B5EF4-FFF2-40B4-BE49-F238E27FC236}">
                <a16:creationId xmlns:a16="http://schemas.microsoft.com/office/drawing/2014/main" id="{7580B364-0D83-42EA-80B3-10309D30DEE1}"/>
              </a:ext>
            </a:extLst>
          </p:cNvPr>
          <p:cNvSpPr txBox="1"/>
          <p:nvPr/>
        </p:nvSpPr>
        <p:spPr>
          <a:xfrm>
            <a:off x="4572000" y="1919890"/>
            <a:ext cx="4572000" cy="2554545"/>
          </a:xfrm>
          <a:prstGeom prst="rect">
            <a:avLst/>
          </a:prstGeom>
          <a:noFill/>
        </p:spPr>
        <p:txBody>
          <a:bodyPr wrap="square">
            <a:spAutoFit/>
          </a:bodyPr>
          <a:lstStyle/>
          <a:p>
            <a:r>
              <a:rPr lang="en-GB" sz="1600" i="1" dirty="0">
                <a:solidFill>
                  <a:schemeClr val="accent2"/>
                </a:solidFill>
                <a:effectLst/>
                <a:latin typeface="Arial" panose="020B0604020202020204" pitchFamily="34" charset="0"/>
                <a:ea typeface="Calibri" panose="020F0502020204030204" pitchFamily="34" charset="0"/>
              </a:rPr>
              <a:t>“we have delivered training to all mental health team and before covid ran clinics in the three units, IAPT, XXXX hospital and XXXX these are due to restart for </a:t>
            </a:r>
            <a:r>
              <a:rPr lang="en-GB" sz="1600" i="1" dirty="0" err="1">
                <a:solidFill>
                  <a:schemeClr val="accent2"/>
                </a:solidFill>
                <a:effectLst/>
                <a:latin typeface="Arial" panose="020B0604020202020204" pitchFamily="34" charset="0"/>
                <a:ea typeface="Calibri" panose="020F0502020204030204" pitchFamily="34" charset="0"/>
              </a:rPr>
              <a:t>stoptober</a:t>
            </a:r>
            <a:r>
              <a:rPr lang="en-GB" sz="1600" i="1" dirty="0">
                <a:solidFill>
                  <a:schemeClr val="accent2"/>
                </a:solidFill>
                <a:effectLst/>
                <a:latin typeface="Arial" panose="020B0604020202020204" pitchFamily="34" charset="0"/>
                <a:ea typeface="Calibri" panose="020F0502020204030204" pitchFamily="34" charset="0"/>
              </a:rPr>
              <a:t> we have a network with mental health teams and the 5 boroughs that have residents in XXXX, NRT is on the ward and we can prescribe this via our sessions and patients can collect from the ward, the hospital have also introduced providing vapes for patients.”</a:t>
            </a:r>
            <a:r>
              <a:rPr lang="en-GB" sz="1600" dirty="0">
                <a:solidFill>
                  <a:schemeClr val="accent2"/>
                </a:solidFill>
                <a:effectLst/>
                <a:latin typeface="Arial" panose="020B0604020202020204" pitchFamily="34" charset="0"/>
                <a:ea typeface="Calibri" panose="020F0502020204030204" pitchFamily="34" charset="0"/>
              </a:rPr>
              <a:t> </a:t>
            </a:r>
            <a:endParaRPr lang="en-GB" sz="1600" dirty="0">
              <a:solidFill>
                <a:schemeClr val="accent2"/>
              </a:solidFill>
            </a:endParaRPr>
          </a:p>
        </p:txBody>
      </p:sp>
      <p:sp>
        <p:nvSpPr>
          <p:cNvPr id="9" name="TextBox 8">
            <a:extLst>
              <a:ext uri="{FF2B5EF4-FFF2-40B4-BE49-F238E27FC236}">
                <a16:creationId xmlns:a16="http://schemas.microsoft.com/office/drawing/2014/main" id="{66384E51-A6BF-45EB-9A94-852C80F1D2B8}"/>
              </a:ext>
            </a:extLst>
          </p:cNvPr>
          <p:cNvSpPr txBox="1"/>
          <p:nvPr/>
        </p:nvSpPr>
        <p:spPr>
          <a:xfrm>
            <a:off x="107879" y="5909371"/>
            <a:ext cx="4572000" cy="670120"/>
          </a:xfrm>
          <a:prstGeom prst="rect">
            <a:avLst/>
          </a:prstGeom>
          <a:noFill/>
        </p:spPr>
        <p:txBody>
          <a:bodyPr wrap="square">
            <a:spAutoFit/>
          </a:bodyPr>
          <a:lstStyle/>
          <a:p>
            <a:pPr>
              <a:lnSpc>
                <a:spcPct val="107000"/>
              </a:lnSpc>
              <a:spcAft>
                <a:spcPts val="800"/>
              </a:spcAft>
            </a:pPr>
            <a:r>
              <a:rPr lang="en-GB" sz="18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a:t>
            </a:r>
            <a:r>
              <a:rPr lang="en-GB" sz="1800" i="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NHS Mental Health Services need to do more and to engage with us too ideally”</a:t>
            </a:r>
            <a:endParaRPr lang="en-GB" sz="18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9478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30EF6-BCB8-4FFD-8260-573DE275620E}"/>
              </a:ext>
            </a:extLst>
          </p:cNvPr>
          <p:cNvSpPr>
            <a:spLocks noGrp="1"/>
          </p:cNvSpPr>
          <p:nvPr>
            <p:ph type="title"/>
          </p:nvPr>
        </p:nvSpPr>
        <p:spPr/>
        <p:txBody>
          <a:bodyPr/>
          <a:lstStyle/>
          <a:p>
            <a:r>
              <a:rPr lang="en-US" b="1" dirty="0"/>
              <a:t>Primary care engagement</a:t>
            </a:r>
            <a:endParaRPr lang="en-GB" b="1" dirty="0"/>
          </a:p>
        </p:txBody>
      </p:sp>
      <p:graphicFrame>
        <p:nvGraphicFramePr>
          <p:cNvPr id="4" name="Chart 3">
            <a:extLst>
              <a:ext uri="{FF2B5EF4-FFF2-40B4-BE49-F238E27FC236}">
                <a16:creationId xmlns:a16="http://schemas.microsoft.com/office/drawing/2014/main" id="{761B2C99-7D6F-4998-90BC-2B589185447F}"/>
              </a:ext>
            </a:extLst>
          </p:cNvPr>
          <p:cNvGraphicFramePr/>
          <p:nvPr>
            <p:extLst>
              <p:ext uri="{D42A27DB-BD31-4B8C-83A1-F6EECF244321}">
                <p14:modId xmlns:p14="http://schemas.microsoft.com/office/powerpoint/2010/main" val="232398075"/>
              </p:ext>
            </p:extLst>
          </p:nvPr>
        </p:nvGraphicFramePr>
        <p:xfrm>
          <a:off x="244653" y="1570875"/>
          <a:ext cx="8270697" cy="45958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8401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F4F9F-E858-4A0E-BE37-65E3B5F78A8D}"/>
              </a:ext>
            </a:extLst>
          </p:cNvPr>
          <p:cNvSpPr>
            <a:spLocks noGrp="1"/>
          </p:cNvSpPr>
          <p:nvPr>
            <p:ph type="title"/>
          </p:nvPr>
        </p:nvSpPr>
        <p:spPr>
          <a:xfrm>
            <a:off x="435922" y="230695"/>
            <a:ext cx="8360980" cy="1325563"/>
          </a:xfrm>
        </p:spPr>
        <p:txBody>
          <a:bodyPr/>
          <a:lstStyle/>
          <a:p>
            <a:r>
              <a:rPr lang="en-US" b="1" dirty="0"/>
              <a:t>Implementation challenge: Training</a:t>
            </a:r>
            <a:endParaRPr lang="en-GB" b="1" dirty="0"/>
          </a:p>
        </p:txBody>
      </p:sp>
      <p:pic>
        <p:nvPicPr>
          <p:cNvPr id="5" name="Shape 278">
            <a:extLst>
              <a:ext uri="{FF2B5EF4-FFF2-40B4-BE49-F238E27FC236}">
                <a16:creationId xmlns:a16="http://schemas.microsoft.com/office/drawing/2014/main" id="{03CE9DA0-FA76-4448-A338-6953DBC06865}"/>
              </a:ext>
            </a:extLst>
          </p:cNvPr>
          <p:cNvPicPr preferRelativeResize="0"/>
          <p:nvPr/>
        </p:nvPicPr>
        <p:blipFill rotWithShape="1">
          <a:blip r:embed="rId3">
            <a:alphaModFix/>
          </a:blip>
          <a:srcRect/>
          <a:stretch/>
        </p:blipFill>
        <p:spPr>
          <a:xfrm>
            <a:off x="7518269" y="5828287"/>
            <a:ext cx="1324244" cy="811160"/>
          </a:xfrm>
          <a:prstGeom prst="rect">
            <a:avLst/>
          </a:prstGeom>
          <a:noFill/>
          <a:ln>
            <a:noFill/>
          </a:ln>
        </p:spPr>
      </p:pic>
      <p:sp>
        <p:nvSpPr>
          <p:cNvPr id="7" name="TextBox 6">
            <a:extLst>
              <a:ext uri="{FF2B5EF4-FFF2-40B4-BE49-F238E27FC236}">
                <a16:creationId xmlns:a16="http://schemas.microsoft.com/office/drawing/2014/main" id="{3FBD12CF-C7C1-427C-BFA9-D288A3486B36}"/>
              </a:ext>
            </a:extLst>
          </p:cNvPr>
          <p:cNvSpPr txBox="1"/>
          <p:nvPr/>
        </p:nvSpPr>
        <p:spPr>
          <a:xfrm>
            <a:off x="275497" y="6116335"/>
            <a:ext cx="9044608" cy="523220"/>
          </a:xfrm>
          <a:prstGeom prst="rect">
            <a:avLst/>
          </a:prstGeom>
          <a:noFill/>
        </p:spPr>
        <p:txBody>
          <a:bodyPr wrap="square">
            <a:spAutoFit/>
          </a:bodyPr>
          <a:lstStyle/>
          <a:p>
            <a:r>
              <a:rPr lang="en-GB" sz="1400" dirty="0"/>
              <a:t>ASH, </a:t>
            </a:r>
            <a:r>
              <a:rPr lang="en-GB" sz="1400" dirty="0" err="1"/>
              <a:t>Smokefree</a:t>
            </a:r>
            <a:r>
              <a:rPr lang="en-GB" sz="1400" dirty="0"/>
              <a:t> Skills: training needs of </a:t>
            </a:r>
            <a:r>
              <a:rPr lang="en-US" sz="1400" dirty="0"/>
              <a:t>mental health nurses and psychiatrists, 2020</a:t>
            </a:r>
          </a:p>
          <a:p>
            <a:r>
              <a:rPr lang="en-GB" sz="1400" dirty="0"/>
              <a:t> </a:t>
            </a:r>
            <a:r>
              <a:rPr lang="en-GB" sz="1400" dirty="0">
                <a:hlinkClick r:id="rId4"/>
              </a:rPr>
              <a:t>https://ash.org.uk/information-and-resources/reports-submissions/reports/smokefreeskills/</a:t>
            </a:r>
            <a:r>
              <a:rPr lang="en-GB" sz="1400" dirty="0"/>
              <a:t> </a:t>
            </a:r>
          </a:p>
        </p:txBody>
      </p:sp>
      <p:graphicFrame>
        <p:nvGraphicFramePr>
          <p:cNvPr id="9" name="Content Placeholder 3">
            <a:extLst>
              <a:ext uri="{FF2B5EF4-FFF2-40B4-BE49-F238E27FC236}">
                <a16:creationId xmlns:a16="http://schemas.microsoft.com/office/drawing/2014/main" id="{C58FF956-45A4-4820-9E97-001F72B0C5CC}"/>
              </a:ext>
            </a:extLst>
          </p:cNvPr>
          <p:cNvGraphicFramePr>
            <a:graphicFrameLocks noGrp="1"/>
          </p:cNvGraphicFramePr>
          <p:nvPr>
            <p:ph idx="1"/>
            <p:extLst>
              <p:ext uri="{D42A27DB-BD31-4B8C-83A1-F6EECF244321}">
                <p14:modId xmlns:p14="http://schemas.microsoft.com/office/powerpoint/2010/main" val="4174915299"/>
              </p:ext>
            </p:extLst>
          </p:nvPr>
        </p:nvGraphicFramePr>
        <p:xfrm>
          <a:off x="243195" y="1556366"/>
          <a:ext cx="8746435" cy="41023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429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03058-BF08-481A-B32A-510AA528FD97}"/>
              </a:ext>
            </a:extLst>
          </p:cNvPr>
          <p:cNvSpPr>
            <a:spLocks noGrp="1"/>
          </p:cNvSpPr>
          <p:nvPr>
            <p:ph type="title"/>
          </p:nvPr>
        </p:nvSpPr>
        <p:spPr/>
        <p:txBody>
          <a:bodyPr/>
          <a:lstStyle/>
          <a:p>
            <a:r>
              <a:rPr lang="en-US" b="1" dirty="0"/>
              <a:t>Smokefree Skills report</a:t>
            </a:r>
            <a:endParaRPr lang="en-GB" b="1" dirty="0"/>
          </a:p>
        </p:txBody>
      </p:sp>
      <p:sp>
        <p:nvSpPr>
          <p:cNvPr id="3" name="Content Placeholder 2">
            <a:extLst>
              <a:ext uri="{FF2B5EF4-FFF2-40B4-BE49-F238E27FC236}">
                <a16:creationId xmlns:a16="http://schemas.microsoft.com/office/drawing/2014/main" id="{8AA82B50-500C-42A1-A6B3-604A7E4CC9C5}"/>
              </a:ext>
            </a:extLst>
          </p:cNvPr>
          <p:cNvSpPr>
            <a:spLocks noGrp="1"/>
          </p:cNvSpPr>
          <p:nvPr>
            <p:ph idx="1"/>
          </p:nvPr>
        </p:nvSpPr>
        <p:spPr/>
        <p:txBody>
          <a:bodyPr/>
          <a:lstStyle/>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Large proportions of mental health nurses and psychiatrists reported having not received training, or could not recall if they had received training, on key aspects of the NICE guidance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latin typeface="Arial" panose="020B0604020202020204" pitchFamily="34" charset="0"/>
                <a:ea typeface="Calibri" panose="020F0502020204030204" pitchFamily="34" charset="0"/>
                <a:cs typeface="Times New Roman" panose="02020603050405020304" pitchFamily="18" charset="0"/>
              </a:rPr>
              <a:t>S</a:t>
            </a:r>
            <a:r>
              <a:rPr lang="en-GB" sz="1800" dirty="0">
                <a:effectLst/>
                <a:latin typeface="Arial" panose="020B0604020202020204" pitchFamily="34" charset="0"/>
                <a:ea typeface="Calibri" panose="020F0502020204030204" pitchFamily="34" charset="0"/>
                <a:cs typeface="Times New Roman" panose="02020603050405020304" pitchFamily="18" charset="0"/>
              </a:rPr>
              <a:t>taff do not appear to fully understand how to deliver basic interventions such as Very Brief Advice (VBA) even though this is something they say they do regularly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Misperceptions about smoking, quitting and mental health were common among nurses and psychiatrists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Organisational structures and norms were inhibiting uptake and implementation of training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4" name="Picture 3" descr="A close up of a logo&#10;&#10;Description automatically generated with low confidence">
            <a:extLst>
              <a:ext uri="{FF2B5EF4-FFF2-40B4-BE49-F238E27FC236}">
                <a16:creationId xmlns:a16="http://schemas.microsoft.com/office/drawing/2014/main" id="{51C2662B-198F-42DF-8D89-1CA5217764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89" y="5806942"/>
            <a:ext cx="1476928" cy="908311"/>
          </a:xfrm>
          <a:prstGeom prst="rect">
            <a:avLst/>
          </a:prstGeom>
        </p:spPr>
      </p:pic>
      <p:pic>
        <p:nvPicPr>
          <p:cNvPr id="5" name="Picture 4" descr="Logo, company name&#10;&#10;Description automatically generated">
            <a:extLst>
              <a:ext uri="{FF2B5EF4-FFF2-40B4-BE49-F238E27FC236}">
                <a16:creationId xmlns:a16="http://schemas.microsoft.com/office/drawing/2014/main" id="{FFC73550-A39D-4F39-B18F-FC4A62890E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3223" y="5642080"/>
            <a:ext cx="1800777" cy="1238034"/>
          </a:xfrm>
          <a:prstGeom prst="rect">
            <a:avLst/>
          </a:prstGeom>
        </p:spPr>
      </p:pic>
    </p:spTree>
    <p:extLst>
      <p:ext uri="{BB962C8B-B14F-4D97-AF65-F5344CB8AC3E}">
        <p14:creationId xmlns:p14="http://schemas.microsoft.com/office/powerpoint/2010/main" val="2161691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C8C7E-E268-4D11-B288-9354BC2ED2E8}"/>
              </a:ext>
            </a:extLst>
          </p:cNvPr>
          <p:cNvSpPr>
            <a:spLocks noGrp="1"/>
          </p:cNvSpPr>
          <p:nvPr>
            <p:ph type="title"/>
          </p:nvPr>
        </p:nvSpPr>
        <p:spPr>
          <a:xfrm>
            <a:off x="628650" y="174626"/>
            <a:ext cx="7886700" cy="1325563"/>
          </a:xfrm>
        </p:spPr>
        <p:txBody>
          <a:bodyPr/>
          <a:lstStyle/>
          <a:p>
            <a:r>
              <a:rPr lang="en-GB" b="1" dirty="0"/>
              <a:t>E-cigarettes</a:t>
            </a:r>
          </a:p>
        </p:txBody>
      </p:sp>
      <p:sp>
        <p:nvSpPr>
          <p:cNvPr id="3" name="Content Placeholder 2">
            <a:extLst>
              <a:ext uri="{FF2B5EF4-FFF2-40B4-BE49-F238E27FC236}">
                <a16:creationId xmlns:a16="http://schemas.microsoft.com/office/drawing/2014/main" id="{78CB0CEB-A2F9-4C31-A65A-584E65F6EB74}"/>
              </a:ext>
            </a:extLst>
          </p:cNvPr>
          <p:cNvSpPr>
            <a:spLocks noGrp="1"/>
          </p:cNvSpPr>
          <p:nvPr>
            <p:ph idx="1"/>
          </p:nvPr>
        </p:nvSpPr>
        <p:spPr>
          <a:xfrm>
            <a:off x="628650" y="1390650"/>
            <a:ext cx="7886700" cy="5286375"/>
          </a:xfrm>
        </p:spPr>
        <p:txBody>
          <a:bodyPr>
            <a:normAutofit/>
          </a:bodyPr>
          <a:lstStyle/>
          <a:p>
            <a:r>
              <a:rPr lang="en-US" sz="2400" dirty="0"/>
              <a:t>91% of trusts permitted some or all inpatients to use e-cigarettes:</a:t>
            </a:r>
          </a:p>
          <a:p>
            <a:pPr lvl="1"/>
            <a:r>
              <a:rPr lang="en-US" sz="2000" dirty="0"/>
              <a:t>47% of surveyed trusts allowed all types of e-cigarettes to be used </a:t>
            </a:r>
          </a:p>
          <a:p>
            <a:pPr lvl="1"/>
            <a:r>
              <a:rPr lang="en-US" sz="2000" dirty="0"/>
              <a:t>31% of surveyed trusts only allowed the use of non-rechargeable, disposable devices </a:t>
            </a:r>
          </a:p>
          <a:p>
            <a:r>
              <a:rPr lang="en-US" sz="2400" dirty="0"/>
              <a:t>All but one trust restricted where e-cigarettes could be used:</a:t>
            </a:r>
          </a:p>
          <a:p>
            <a:pPr lvl="1"/>
            <a:r>
              <a:rPr lang="en-US" sz="2000" dirty="0"/>
              <a:t>44% of surveyed trusts allowed the use of e-cigarettes indoors	</a:t>
            </a:r>
          </a:p>
          <a:p>
            <a:pPr lvl="1"/>
            <a:r>
              <a:rPr lang="en-US" sz="2000" dirty="0"/>
              <a:t>76% allowed the use of e-cigarettes in ward courtyards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t>42% provided e-cigarettes free to their patients.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endParaRPr lang="en-US" sz="2000" dirty="0"/>
          </a:p>
        </p:txBody>
      </p:sp>
      <p:pic>
        <p:nvPicPr>
          <p:cNvPr id="4" name="Picture 3" descr="A close up of a logo&#10;&#10;Description automatically generated with low confidence">
            <a:extLst>
              <a:ext uri="{FF2B5EF4-FFF2-40B4-BE49-F238E27FC236}">
                <a16:creationId xmlns:a16="http://schemas.microsoft.com/office/drawing/2014/main" id="{5810DD8D-F16E-43AE-A60F-6DA77BD310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89" y="5806942"/>
            <a:ext cx="1476928" cy="908311"/>
          </a:xfrm>
          <a:prstGeom prst="rect">
            <a:avLst/>
          </a:prstGeom>
        </p:spPr>
      </p:pic>
      <p:pic>
        <p:nvPicPr>
          <p:cNvPr id="5" name="Picture 4" descr="Logo, company name&#10;&#10;Description automatically generated">
            <a:extLst>
              <a:ext uri="{FF2B5EF4-FFF2-40B4-BE49-F238E27FC236}">
                <a16:creationId xmlns:a16="http://schemas.microsoft.com/office/drawing/2014/main" id="{564E4BE4-B5C4-4EE1-9C09-CB0038F90E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3223" y="5642080"/>
            <a:ext cx="1800777" cy="1238034"/>
          </a:xfrm>
          <a:prstGeom prst="rect">
            <a:avLst/>
          </a:prstGeom>
        </p:spPr>
      </p:pic>
    </p:spTree>
    <p:extLst>
      <p:ext uri="{BB962C8B-B14F-4D97-AF65-F5344CB8AC3E}">
        <p14:creationId xmlns:p14="http://schemas.microsoft.com/office/powerpoint/2010/main" val="2953485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07CB0-9477-4C03-ABAA-31AEF14DF01A}"/>
              </a:ext>
            </a:extLst>
          </p:cNvPr>
          <p:cNvSpPr>
            <a:spLocks noGrp="1"/>
          </p:cNvSpPr>
          <p:nvPr>
            <p:ph type="title"/>
          </p:nvPr>
        </p:nvSpPr>
        <p:spPr/>
        <p:txBody>
          <a:bodyPr/>
          <a:lstStyle/>
          <a:p>
            <a:r>
              <a:rPr lang="en-US" b="1" dirty="0"/>
              <a:t>2018 </a:t>
            </a:r>
            <a:r>
              <a:rPr lang="en-GB" b="1" dirty="0"/>
              <a:t>Science and Technology Select Committee</a:t>
            </a:r>
          </a:p>
        </p:txBody>
      </p:sp>
      <p:sp>
        <p:nvSpPr>
          <p:cNvPr id="3" name="Content Placeholder 2">
            <a:extLst>
              <a:ext uri="{FF2B5EF4-FFF2-40B4-BE49-F238E27FC236}">
                <a16:creationId xmlns:a16="http://schemas.microsoft.com/office/drawing/2014/main" id="{C504DA59-C855-4FDF-AB65-6D0E43B9CC70}"/>
              </a:ext>
            </a:extLst>
          </p:cNvPr>
          <p:cNvSpPr>
            <a:spLocks noGrp="1"/>
          </p:cNvSpPr>
          <p:nvPr>
            <p:ph idx="1"/>
          </p:nvPr>
        </p:nvSpPr>
        <p:spPr>
          <a:xfrm>
            <a:off x="628650" y="1825625"/>
            <a:ext cx="5330361" cy="4351338"/>
          </a:xfrm>
        </p:spPr>
        <p:txBody>
          <a:bodyPr/>
          <a:lstStyle/>
          <a:p>
            <a:pPr marL="0" indent="0">
              <a:lnSpc>
                <a:spcPct val="107000"/>
              </a:lnSpc>
              <a:spcAft>
                <a:spcPts val="800"/>
              </a:spcAft>
              <a:buNone/>
            </a:pPr>
            <a:r>
              <a:rPr lang="en-GB" sz="1800" dirty="0">
                <a:effectLst/>
                <a:latin typeface="Arial" panose="020B0604020202020204" pitchFamily="34" charset="0"/>
                <a:ea typeface="Calibri" panose="020F0502020204030204" pitchFamily="34" charset="0"/>
                <a:cs typeface="Times New Roman" panose="02020603050405020304" pitchFamily="18" charset="0"/>
              </a:rPr>
              <a:t>“</a:t>
            </a:r>
            <a:r>
              <a:rPr lang="en-GB"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NHS England should set a clear central NHS policy on e-cigarettes in mental health facilities which establishes a default of allowing e-cigarette use by patients unless an NHS trust can show reasons for not doing so which are demonstrably evidence-based. NHS England should issue e-cigarette guidance to all NHS mental health trusts to ensure that they understand the physical and mental health benefits for their patients.</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https://publications.parliament.uk/pa/cm201719/cmselect/cmsctech/505/50508.htm</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pic>
        <p:nvPicPr>
          <p:cNvPr id="5" name="Picture 4">
            <a:extLst>
              <a:ext uri="{FF2B5EF4-FFF2-40B4-BE49-F238E27FC236}">
                <a16:creationId xmlns:a16="http://schemas.microsoft.com/office/drawing/2014/main" id="{79DAB2DA-3FFB-4007-9C06-4EA46D6FC74A}"/>
              </a:ext>
            </a:extLst>
          </p:cNvPr>
          <p:cNvPicPr>
            <a:picLocks noChangeAspect="1"/>
          </p:cNvPicPr>
          <p:nvPr/>
        </p:nvPicPr>
        <p:blipFill rotWithShape="1">
          <a:blip r:embed="rId3"/>
          <a:srcRect l="72360" t="13389" r="11202" b="7584"/>
          <a:stretch/>
        </p:blipFill>
        <p:spPr>
          <a:xfrm>
            <a:off x="6390526" y="1825625"/>
            <a:ext cx="2044558" cy="2948684"/>
          </a:xfrm>
          <a:prstGeom prst="rect">
            <a:avLst/>
          </a:prstGeom>
        </p:spPr>
      </p:pic>
      <p:sp>
        <p:nvSpPr>
          <p:cNvPr id="7" name="TextBox 6">
            <a:extLst>
              <a:ext uri="{FF2B5EF4-FFF2-40B4-BE49-F238E27FC236}">
                <a16:creationId xmlns:a16="http://schemas.microsoft.com/office/drawing/2014/main" id="{E6A7A47A-CF24-4B0D-94F8-684C8E773B19}"/>
              </a:ext>
            </a:extLst>
          </p:cNvPr>
          <p:cNvSpPr txBox="1"/>
          <p:nvPr/>
        </p:nvSpPr>
        <p:spPr>
          <a:xfrm>
            <a:off x="6236413" y="5015546"/>
            <a:ext cx="2655870" cy="1477328"/>
          </a:xfrm>
          <a:prstGeom prst="rect">
            <a:avLst/>
          </a:prstGeom>
          <a:noFill/>
        </p:spPr>
        <p:txBody>
          <a:bodyPr wrap="square">
            <a:spAutoFit/>
          </a:bodyPr>
          <a:lstStyle/>
          <a:p>
            <a:r>
              <a:rPr lang="en-GB" dirty="0">
                <a:hlinkClick r:id="rId4"/>
              </a:rPr>
              <a:t>https://smokefreeaction.org.uk/wp-content/uploads/2020/03/MHSP-ecig-briefing-2020-v2</a:t>
            </a:r>
            <a:r>
              <a:rPr lang="en-GB">
                <a:hlinkClick r:id="rId4"/>
              </a:rPr>
              <a:t>.pdf</a:t>
            </a:r>
            <a:r>
              <a:rPr lang="en-GB"/>
              <a:t> </a:t>
            </a:r>
            <a:endParaRPr lang="en-GB" dirty="0"/>
          </a:p>
        </p:txBody>
      </p:sp>
    </p:spTree>
    <p:extLst>
      <p:ext uri="{BB962C8B-B14F-4D97-AF65-F5344CB8AC3E}">
        <p14:creationId xmlns:p14="http://schemas.microsoft.com/office/powerpoint/2010/main" val="707411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B58C-3A18-4DC7-A925-701E56131E8A}"/>
              </a:ext>
            </a:extLst>
          </p:cNvPr>
          <p:cNvSpPr>
            <a:spLocks noGrp="1"/>
          </p:cNvSpPr>
          <p:nvPr>
            <p:ph type="title"/>
          </p:nvPr>
        </p:nvSpPr>
        <p:spPr>
          <a:xfrm>
            <a:off x="628650" y="786134"/>
            <a:ext cx="7886700" cy="865189"/>
          </a:xfrm>
        </p:spPr>
        <p:txBody>
          <a:bodyPr>
            <a:noAutofit/>
          </a:bodyPr>
          <a:lstStyle/>
          <a:p>
            <a:r>
              <a:rPr lang="en-GB" b="1" dirty="0"/>
              <a:t>Implementation challenge: impact of COVID-19 </a:t>
            </a:r>
          </a:p>
        </p:txBody>
      </p:sp>
      <p:sp>
        <p:nvSpPr>
          <p:cNvPr id="3" name="Content Placeholder 2">
            <a:extLst>
              <a:ext uri="{FF2B5EF4-FFF2-40B4-BE49-F238E27FC236}">
                <a16:creationId xmlns:a16="http://schemas.microsoft.com/office/drawing/2014/main" id="{07C3AB50-1E01-4B71-97A5-A09DD8E9B018}"/>
              </a:ext>
            </a:extLst>
          </p:cNvPr>
          <p:cNvSpPr>
            <a:spLocks noGrp="1"/>
          </p:cNvSpPr>
          <p:nvPr>
            <p:ph idx="1"/>
          </p:nvPr>
        </p:nvSpPr>
        <p:spPr>
          <a:xfrm>
            <a:off x="536575" y="1910081"/>
            <a:ext cx="8070850" cy="4885634"/>
          </a:xfrm>
        </p:spPr>
        <p:txBody>
          <a:bodyPr>
            <a:noAutofit/>
          </a:bodyPr>
          <a:lstStyle/>
          <a:p>
            <a:r>
              <a:rPr lang="en-GB" sz="2400" dirty="0">
                <a:cs typeface="Arial" panose="020B0604020202020204" pitchFamily="34" charset="0"/>
              </a:rPr>
              <a:t>There have been reports that policy implementation has been disrupted in some areas, particularly for </a:t>
            </a:r>
            <a:r>
              <a:rPr lang="en-GB" sz="2400" dirty="0" err="1">
                <a:cs typeface="Arial" panose="020B0604020202020204" pitchFamily="34" charset="0"/>
              </a:rPr>
              <a:t>smokefree</a:t>
            </a:r>
            <a:r>
              <a:rPr lang="en-GB" sz="2400" dirty="0">
                <a:cs typeface="Arial" panose="020B0604020202020204" pitchFamily="34" charset="0"/>
              </a:rPr>
              <a:t> policies</a:t>
            </a:r>
            <a:endParaRPr lang="en-US" sz="2400" dirty="0">
              <a:cs typeface="Arial" panose="020B0604020202020204" pitchFamily="34" charset="0"/>
            </a:endParaRPr>
          </a:p>
          <a:p>
            <a:r>
              <a:rPr lang="en-US" sz="2400" dirty="0">
                <a:cs typeface="Arial" panose="020B0604020202020204" pitchFamily="34" charset="0"/>
              </a:rPr>
              <a:t>Evidence indicates that some smokers with a mental health condition have quit smoking with greater success during the pandemic </a:t>
            </a:r>
            <a:r>
              <a:rPr lang="en-US" sz="2400" b="1" dirty="0">
                <a:cs typeface="Arial" panose="020B0604020202020204" pitchFamily="34" charset="0"/>
              </a:rPr>
              <a:t>BUT others are increasing their consumption of tobacco, relapsing, or taking up smoking for the first time. </a:t>
            </a:r>
            <a:r>
              <a:rPr lang="en-US" sz="2400" dirty="0">
                <a:cs typeface="Arial" panose="020B0604020202020204" pitchFamily="34" charset="0"/>
              </a:rPr>
              <a:t>Consequently, the pandemic may be exacerbating the significant inequalities this group already face</a:t>
            </a:r>
          </a:p>
          <a:p>
            <a:r>
              <a:rPr lang="en-US" sz="2400" dirty="0">
                <a:cs typeface="Arial" panose="020B0604020202020204" pitchFamily="34" charset="0"/>
              </a:rPr>
              <a:t>The disruption of pandemic means the LTP is behind schedule and risks being </a:t>
            </a:r>
            <a:r>
              <a:rPr lang="en-US" sz="2400" dirty="0" err="1">
                <a:cs typeface="Arial" panose="020B0604020202020204" pitchFamily="34" charset="0"/>
              </a:rPr>
              <a:t>deprioritised</a:t>
            </a:r>
            <a:r>
              <a:rPr lang="en-US" sz="2400" dirty="0">
                <a:cs typeface="Arial" panose="020B0604020202020204" pitchFamily="34" charset="0"/>
              </a:rPr>
              <a:t> in the face of current pressures </a:t>
            </a:r>
          </a:p>
        </p:txBody>
      </p:sp>
      <p:pic>
        <p:nvPicPr>
          <p:cNvPr id="4" name="Picture 3" descr="A close up of a logo&#10;&#10;Description automatically generated with low confidence">
            <a:extLst>
              <a:ext uri="{FF2B5EF4-FFF2-40B4-BE49-F238E27FC236}">
                <a16:creationId xmlns:a16="http://schemas.microsoft.com/office/drawing/2014/main" id="{AAD48A71-0656-4436-B3A7-916CB5BBA2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89" y="5806942"/>
            <a:ext cx="1476928" cy="908311"/>
          </a:xfrm>
          <a:prstGeom prst="rect">
            <a:avLst/>
          </a:prstGeom>
        </p:spPr>
      </p:pic>
      <p:pic>
        <p:nvPicPr>
          <p:cNvPr id="5" name="Picture 4" descr="Logo, company name&#10;&#10;Description automatically generated">
            <a:extLst>
              <a:ext uri="{FF2B5EF4-FFF2-40B4-BE49-F238E27FC236}">
                <a16:creationId xmlns:a16="http://schemas.microsoft.com/office/drawing/2014/main" id="{A45128B9-6011-44B0-B369-2DE48241AD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3223" y="5642080"/>
            <a:ext cx="1800777" cy="1238034"/>
          </a:xfrm>
          <a:prstGeom prst="rect">
            <a:avLst/>
          </a:prstGeom>
        </p:spPr>
      </p:pic>
    </p:spTree>
    <p:extLst>
      <p:ext uri="{BB962C8B-B14F-4D97-AF65-F5344CB8AC3E}">
        <p14:creationId xmlns:p14="http://schemas.microsoft.com/office/powerpoint/2010/main" val="3036521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89656-F4F6-444A-8FD5-6D3E15958EDF}"/>
              </a:ext>
            </a:extLst>
          </p:cNvPr>
          <p:cNvSpPr>
            <a:spLocks noGrp="1"/>
          </p:cNvSpPr>
          <p:nvPr>
            <p:ph type="title"/>
          </p:nvPr>
        </p:nvSpPr>
        <p:spPr/>
        <p:txBody>
          <a:bodyPr>
            <a:normAutofit/>
          </a:bodyPr>
          <a:lstStyle/>
          <a:p>
            <a:r>
              <a:rPr lang="en-US" b="1" dirty="0"/>
              <a:t>Why </a:t>
            </a:r>
            <a:r>
              <a:rPr lang="en-US" b="1" dirty="0" err="1"/>
              <a:t>smokfree</a:t>
            </a:r>
            <a:r>
              <a:rPr lang="en-US" b="1" dirty="0"/>
              <a:t> context matters</a:t>
            </a:r>
            <a:endParaRPr lang="en-GB" b="1" dirty="0"/>
          </a:p>
        </p:txBody>
      </p:sp>
      <p:sp>
        <p:nvSpPr>
          <p:cNvPr id="3" name="Content Placeholder 2">
            <a:extLst>
              <a:ext uri="{FF2B5EF4-FFF2-40B4-BE49-F238E27FC236}">
                <a16:creationId xmlns:a16="http://schemas.microsoft.com/office/drawing/2014/main" id="{7DB88709-732C-4D58-9121-F447F1715B2C}"/>
              </a:ext>
            </a:extLst>
          </p:cNvPr>
          <p:cNvSpPr>
            <a:spLocks noGrp="1"/>
          </p:cNvSpPr>
          <p:nvPr>
            <p:ph idx="1"/>
          </p:nvPr>
        </p:nvSpPr>
        <p:spPr>
          <a:xfrm>
            <a:off x="628650" y="1972637"/>
            <a:ext cx="7886700" cy="4184323"/>
          </a:xfrm>
        </p:spPr>
        <p:txBody>
          <a:bodyPr>
            <a:normAutofit/>
          </a:bodyPr>
          <a:lstStyle/>
          <a:p>
            <a:r>
              <a:rPr lang="en-GB" sz="2400" dirty="0"/>
              <a:t>The NHS Long Term Plan commits to introduce a new tobacco dependency treatment pathway in mental health inpatient settings by 2023/24</a:t>
            </a:r>
          </a:p>
          <a:p>
            <a:r>
              <a:rPr lang="en-GB" sz="2400" dirty="0"/>
              <a:t>Government set a target of smokefree mental health settings by 2018 in the 2017 TC Plan</a:t>
            </a:r>
          </a:p>
          <a:p>
            <a:r>
              <a:rPr lang="en-GB" sz="2400" dirty="0"/>
              <a:t>We assessed smokefree to mean implementation of NICE PH48, this was updated in November 2021</a:t>
            </a:r>
          </a:p>
          <a:p>
            <a:r>
              <a:rPr lang="en-GB" sz="2400" dirty="0"/>
              <a:t>Full implementation of this guidance including smokefree policies necessary to maximise the impact of the LTP pathway </a:t>
            </a:r>
          </a:p>
        </p:txBody>
      </p:sp>
      <p:pic>
        <p:nvPicPr>
          <p:cNvPr id="5" name="Picture 4" descr="A close up of a logo&#10;&#10;Description automatically generated with low confidence">
            <a:extLst>
              <a:ext uri="{FF2B5EF4-FFF2-40B4-BE49-F238E27FC236}">
                <a16:creationId xmlns:a16="http://schemas.microsoft.com/office/drawing/2014/main" id="{EFE0D044-4048-4C37-8236-7F285AAE4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89" y="5806942"/>
            <a:ext cx="1476928" cy="908311"/>
          </a:xfrm>
          <a:prstGeom prst="rect">
            <a:avLst/>
          </a:prstGeom>
        </p:spPr>
      </p:pic>
      <p:pic>
        <p:nvPicPr>
          <p:cNvPr id="6" name="Picture 5" descr="Logo, company name&#10;&#10;Description automatically generated">
            <a:extLst>
              <a:ext uri="{FF2B5EF4-FFF2-40B4-BE49-F238E27FC236}">
                <a16:creationId xmlns:a16="http://schemas.microsoft.com/office/drawing/2014/main" id="{378FEDC6-C7DF-4461-8D7F-540ED25050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3223" y="5642080"/>
            <a:ext cx="1800777" cy="1238034"/>
          </a:xfrm>
          <a:prstGeom prst="rect">
            <a:avLst/>
          </a:prstGeom>
        </p:spPr>
      </p:pic>
    </p:spTree>
    <p:extLst>
      <p:ext uri="{BB962C8B-B14F-4D97-AF65-F5344CB8AC3E}">
        <p14:creationId xmlns:p14="http://schemas.microsoft.com/office/powerpoint/2010/main" val="2610339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B5D49-D354-4739-9B93-A1D5E85BE4E7}"/>
              </a:ext>
            </a:extLst>
          </p:cNvPr>
          <p:cNvSpPr>
            <a:spLocks noGrp="1"/>
          </p:cNvSpPr>
          <p:nvPr>
            <p:ph type="title"/>
          </p:nvPr>
        </p:nvSpPr>
        <p:spPr/>
        <p:txBody>
          <a:bodyPr>
            <a:normAutofit/>
          </a:bodyPr>
          <a:lstStyle/>
          <a:p>
            <a:r>
              <a:rPr lang="en-GB" b="1" dirty="0"/>
              <a:t>Implications for Tobacco Dependency Treatment services </a:t>
            </a:r>
          </a:p>
        </p:txBody>
      </p:sp>
      <p:sp>
        <p:nvSpPr>
          <p:cNvPr id="3" name="Content Placeholder 2">
            <a:extLst>
              <a:ext uri="{FF2B5EF4-FFF2-40B4-BE49-F238E27FC236}">
                <a16:creationId xmlns:a16="http://schemas.microsoft.com/office/drawing/2014/main" id="{427BDA7F-100F-41A3-859D-2891C86B9B35}"/>
              </a:ext>
            </a:extLst>
          </p:cNvPr>
          <p:cNvSpPr>
            <a:spLocks noGrp="1"/>
          </p:cNvSpPr>
          <p:nvPr>
            <p:ph idx="1"/>
          </p:nvPr>
        </p:nvSpPr>
        <p:spPr/>
        <p:txBody>
          <a:bodyPr/>
          <a:lstStyle/>
          <a:p>
            <a:r>
              <a:rPr lang="en-US" dirty="0"/>
              <a:t>Implementing NICE guidance is an enabler</a:t>
            </a:r>
          </a:p>
          <a:p>
            <a:r>
              <a:rPr lang="en-US" dirty="0"/>
              <a:t>Shapes the culture and environment of services</a:t>
            </a:r>
          </a:p>
          <a:p>
            <a:r>
              <a:rPr lang="en-US" dirty="0"/>
              <a:t>Need all the tools in the toolbox including e-cigarettes and smokefree grounds (see full reports and guidance for further support)</a:t>
            </a:r>
          </a:p>
          <a:p>
            <a:r>
              <a:rPr lang="en-US" dirty="0"/>
              <a:t>Whole system not just the inpatient environment – important relationships with community and primary care provision</a:t>
            </a:r>
            <a:endParaRPr lang="en-GB" dirty="0"/>
          </a:p>
        </p:txBody>
      </p:sp>
      <p:pic>
        <p:nvPicPr>
          <p:cNvPr id="4" name="Picture 3" descr="A close up of a logo&#10;&#10;Description automatically generated with low confidence">
            <a:extLst>
              <a:ext uri="{FF2B5EF4-FFF2-40B4-BE49-F238E27FC236}">
                <a16:creationId xmlns:a16="http://schemas.microsoft.com/office/drawing/2014/main" id="{9511EF87-F0D4-4947-951C-423B90A05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89" y="5806942"/>
            <a:ext cx="1476928" cy="908311"/>
          </a:xfrm>
          <a:prstGeom prst="rect">
            <a:avLst/>
          </a:prstGeom>
        </p:spPr>
      </p:pic>
      <p:pic>
        <p:nvPicPr>
          <p:cNvPr id="5" name="Picture 4" descr="Logo, company name&#10;&#10;Description automatically generated">
            <a:extLst>
              <a:ext uri="{FF2B5EF4-FFF2-40B4-BE49-F238E27FC236}">
                <a16:creationId xmlns:a16="http://schemas.microsoft.com/office/drawing/2014/main" id="{AF30BD02-FE01-4451-9910-260E41523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3223" y="5642080"/>
            <a:ext cx="1800777" cy="1238034"/>
          </a:xfrm>
          <a:prstGeom prst="rect">
            <a:avLst/>
          </a:prstGeom>
        </p:spPr>
      </p:pic>
    </p:spTree>
    <p:extLst>
      <p:ext uri="{BB962C8B-B14F-4D97-AF65-F5344CB8AC3E}">
        <p14:creationId xmlns:p14="http://schemas.microsoft.com/office/powerpoint/2010/main" val="557290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D694-FFA9-9C47-B7D0-8F2B9DADBAA0}"/>
              </a:ext>
            </a:extLst>
          </p:cNvPr>
          <p:cNvSpPr>
            <a:spLocks noGrp="1"/>
          </p:cNvSpPr>
          <p:nvPr>
            <p:ph type="title"/>
          </p:nvPr>
        </p:nvSpPr>
        <p:spPr/>
        <p:txBody>
          <a:bodyPr/>
          <a:lstStyle/>
          <a:p>
            <a:pPr>
              <a:buFont typeface="Lucida Grande" panose="020B0600040502020204" pitchFamily="34" charset="0"/>
              <a:buNone/>
            </a:pPr>
            <a:r>
              <a:rPr lang="en-GB" sz="2000" b="1" dirty="0"/>
              <a:t>Tobacco: preventing uptake, promoting quitting and treating dependence [NG209]</a:t>
            </a:r>
          </a:p>
        </p:txBody>
      </p:sp>
      <p:pic>
        <p:nvPicPr>
          <p:cNvPr id="5" name="Picture 4" descr="Text, letter&#10;&#10;Description automatically generated">
            <a:extLst>
              <a:ext uri="{FF2B5EF4-FFF2-40B4-BE49-F238E27FC236}">
                <a16:creationId xmlns:a16="http://schemas.microsoft.com/office/drawing/2014/main" id="{729CE395-4609-D547-9019-B88CB6A39E40}"/>
              </a:ext>
            </a:extLst>
          </p:cNvPr>
          <p:cNvPicPr>
            <a:picLocks noChangeAspect="1"/>
          </p:cNvPicPr>
          <p:nvPr/>
        </p:nvPicPr>
        <p:blipFill>
          <a:blip r:embed="rId2"/>
          <a:stretch>
            <a:fillRect/>
          </a:stretch>
        </p:blipFill>
        <p:spPr>
          <a:xfrm>
            <a:off x="5641383" y="1825815"/>
            <a:ext cx="3105161" cy="3897828"/>
          </a:xfrm>
          <a:prstGeom prst="rect">
            <a:avLst/>
          </a:prstGeom>
          <a:ln>
            <a:solidFill>
              <a:schemeClr val="tx1"/>
            </a:solidFill>
          </a:ln>
        </p:spPr>
      </p:pic>
      <p:sp>
        <p:nvSpPr>
          <p:cNvPr id="7" name="Text Placeholder 6">
            <a:extLst>
              <a:ext uri="{FF2B5EF4-FFF2-40B4-BE49-F238E27FC236}">
                <a16:creationId xmlns:a16="http://schemas.microsoft.com/office/drawing/2014/main" id="{75107BFE-146A-EA47-8924-8F9412D2DD88}"/>
              </a:ext>
            </a:extLst>
          </p:cNvPr>
          <p:cNvSpPr>
            <a:spLocks noGrp="1"/>
          </p:cNvSpPr>
          <p:nvPr>
            <p:ph type="body" idx="12"/>
          </p:nvPr>
        </p:nvSpPr>
        <p:spPr>
          <a:xfrm>
            <a:off x="571500" y="1679229"/>
            <a:ext cx="5683506" cy="4191000"/>
          </a:xfrm>
        </p:spPr>
        <p:txBody>
          <a:bodyPr/>
          <a:lstStyle/>
          <a:p>
            <a:pPr>
              <a:buNone/>
            </a:pPr>
            <a:r>
              <a:rPr lang="en-US" b="1" dirty="0">
                <a:solidFill>
                  <a:schemeClr val="accent2">
                    <a:lumMod val="75000"/>
                  </a:schemeClr>
                </a:solidFill>
              </a:rPr>
              <a:t>Recommendations for: </a:t>
            </a:r>
          </a:p>
          <a:p>
            <a:r>
              <a:rPr lang="en-US" dirty="0">
                <a:solidFill>
                  <a:schemeClr val="accent2">
                    <a:lumMod val="75000"/>
                  </a:schemeClr>
                </a:solidFill>
              </a:rPr>
              <a:t> Preventing uptake </a:t>
            </a:r>
          </a:p>
          <a:p>
            <a:r>
              <a:rPr lang="en-US" b="1" dirty="0">
                <a:solidFill>
                  <a:schemeClr val="accent2">
                    <a:lumMod val="75000"/>
                  </a:schemeClr>
                </a:solidFill>
              </a:rPr>
              <a:t> Promoting quitting </a:t>
            </a:r>
          </a:p>
          <a:p>
            <a:r>
              <a:rPr lang="en-US" b="1" dirty="0">
                <a:solidFill>
                  <a:schemeClr val="accent2">
                    <a:lumMod val="75000"/>
                  </a:schemeClr>
                </a:solidFill>
              </a:rPr>
              <a:t> Treating tobacco dependence</a:t>
            </a:r>
          </a:p>
          <a:p>
            <a:r>
              <a:rPr lang="en-US" dirty="0">
                <a:solidFill>
                  <a:schemeClr val="accent2">
                    <a:lumMod val="75000"/>
                  </a:schemeClr>
                </a:solidFill>
              </a:rPr>
              <a:t> Pregnant woman</a:t>
            </a:r>
          </a:p>
          <a:p>
            <a:r>
              <a:rPr lang="en-US" b="1" dirty="0">
                <a:solidFill>
                  <a:schemeClr val="accent2">
                    <a:lumMod val="75000"/>
                  </a:schemeClr>
                </a:solidFill>
              </a:rPr>
              <a:t> Policy, commissioning, and training </a:t>
            </a:r>
          </a:p>
        </p:txBody>
      </p:sp>
    </p:spTree>
    <p:extLst>
      <p:ext uri="{BB962C8B-B14F-4D97-AF65-F5344CB8AC3E}">
        <p14:creationId xmlns:p14="http://schemas.microsoft.com/office/powerpoint/2010/main" val="1557990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D694-FFA9-9C47-B7D0-8F2B9DADBAA0}"/>
              </a:ext>
            </a:extLst>
          </p:cNvPr>
          <p:cNvSpPr>
            <a:spLocks noGrp="1"/>
          </p:cNvSpPr>
          <p:nvPr>
            <p:ph type="title"/>
          </p:nvPr>
        </p:nvSpPr>
        <p:spPr/>
        <p:txBody>
          <a:bodyPr/>
          <a:lstStyle/>
          <a:p>
            <a:r>
              <a:rPr lang="en-US" dirty="0"/>
              <a:t>Key points… </a:t>
            </a:r>
          </a:p>
        </p:txBody>
      </p:sp>
      <p:sp>
        <p:nvSpPr>
          <p:cNvPr id="4" name="Text Placeholder 3">
            <a:extLst>
              <a:ext uri="{FF2B5EF4-FFF2-40B4-BE49-F238E27FC236}">
                <a16:creationId xmlns:a16="http://schemas.microsoft.com/office/drawing/2014/main" id="{CA8AECE0-4A6A-6242-B6A1-5139303A2E95}"/>
              </a:ext>
            </a:extLst>
          </p:cNvPr>
          <p:cNvSpPr>
            <a:spLocks noGrp="1"/>
          </p:cNvSpPr>
          <p:nvPr>
            <p:ph type="body" idx="12"/>
          </p:nvPr>
        </p:nvSpPr>
        <p:spPr>
          <a:xfrm>
            <a:off x="567795" y="1524000"/>
            <a:ext cx="8576205" cy="4191000"/>
          </a:xfrm>
        </p:spPr>
        <p:txBody>
          <a:bodyPr/>
          <a:lstStyle/>
          <a:p>
            <a:pPr lvl="0">
              <a:buNone/>
            </a:pPr>
            <a:r>
              <a:rPr lang="en-US" sz="2200" b="1" dirty="0">
                <a:solidFill>
                  <a:schemeClr val="accent5">
                    <a:lumMod val="50000"/>
                  </a:schemeClr>
                </a:solidFill>
              </a:rPr>
              <a:t>Main guidance remains common with past….</a:t>
            </a:r>
            <a:endParaRPr lang="en-US" sz="800" b="1" dirty="0">
              <a:solidFill>
                <a:schemeClr val="accent5">
                  <a:lumMod val="50000"/>
                </a:schemeClr>
              </a:solidFill>
            </a:endParaRPr>
          </a:p>
          <a:p>
            <a:pPr marL="285750" indent="-285750"/>
            <a:r>
              <a:rPr lang="en-US" sz="1600" b="1" dirty="0">
                <a:solidFill>
                  <a:schemeClr val="accent5">
                    <a:lumMod val="75000"/>
                  </a:schemeClr>
                </a:solidFill>
              </a:rPr>
              <a:t>Combination of </a:t>
            </a:r>
            <a:r>
              <a:rPr lang="en-US" sz="1600" b="1" dirty="0" err="1">
                <a:solidFill>
                  <a:schemeClr val="accent5">
                    <a:lumMod val="75000"/>
                  </a:schemeClr>
                </a:solidFill>
              </a:rPr>
              <a:t>behavioural</a:t>
            </a:r>
            <a:r>
              <a:rPr lang="en-US" sz="1600" b="1" dirty="0">
                <a:solidFill>
                  <a:schemeClr val="accent5">
                    <a:lumMod val="75000"/>
                  </a:schemeClr>
                </a:solidFill>
              </a:rPr>
              <a:t> support &amp; stop smoking medication or nicotine containing product (NRT or vapes) </a:t>
            </a:r>
          </a:p>
          <a:p>
            <a:pPr lvl="0"/>
            <a:r>
              <a:rPr lang="en-CA" sz="1600" b="1" dirty="0"/>
              <a:t>  </a:t>
            </a:r>
            <a:r>
              <a:rPr lang="en-CA" sz="1600" b="1" dirty="0">
                <a:solidFill>
                  <a:schemeClr val="accent5">
                    <a:lumMod val="75000"/>
                  </a:schemeClr>
                </a:solidFill>
              </a:rPr>
              <a:t>Stopping smoking in one go is the best approach</a:t>
            </a:r>
          </a:p>
          <a:p>
            <a:pPr lvl="0"/>
            <a:r>
              <a:rPr lang="en-US" sz="1600" b="1" dirty="0">
                <a:solidFill>
                  <a:schemeClr val="accent5">
                    <a:lumMod val="75000"/>
                  </a:schemeClr>
                </a:solidFill>
              </a:rPr>
              <a:t> </a:t>
            </a:r>
            <a:r>
              <a:rPr lang="en-CA" sz="1600" b="1" dirty="0">
                <a:solidFill>
                  <a:schemeClr val="accent5">
                    <a:lumMod val="75000"/>
                  </a:schemeClr>
                </a:solidFill>
              </a:rPr>
              <a:t>Training standards for those delivering stop smoking support</a:t>
            </a:r>
          </a:p>
          <a:p>
            <a:pPr marL="711200" lvl="0" indent="-309563">
              <a:buFont typeface="Wingdings" pitchFamily="2" charset="2"/>
              <a:buChar char="v"/>
            </a:pPr>
            <a:r>
              <a:rPr lang="en-CA" sz="1600" dirty="0"/>
              <a:t>NCSCT Certification for stop smoking advisors (or the equivalent)</a:t>
            </a:r>
          </a:p>
          <a:p>
            <a:pPr marL="711200" lvl="0" indent="-309563">
              <a:buFont typeface="Wingdings" pitchFamily="2" charset="2"/>
              <a:buChar char="v"/>
            </a:pPr>
            <a:r>
              <a:rPr lang="en-CA" sz="1600" dirty="0"/>
              <a:t> Specialist training for those working with pregnant woman and persons with mental health illness </a:t>
            </a:r>
            <a:endParaRPr lang="en-US" sz="1600" dirty="0"/>
          </a:p>
          <a:p>
            <a:pPr lvl="0">
              <a:buNone/>
            </a:pPr>
            <a:r>
              <a:rPr lang="en-CA" sz="1600" b="1" dirty="0">
                <a:solidFill>
                  <a:schemeClr val="accent5">
                    <a:lumMod val="75000"/>
                  </a:schemeClr>
                </a:solidFill>
              </a:rPr>
              <a:t> </a:t>
            </a:r>
          </a:p>
          <a:p>
            <a:pPr lvl="0">
              <a:buNone/>
            </a:pPr>
            <a:endParaRPr lang="en-US" sz="1600" dirty="0"/>
          </a:p>
        </p:txBody>
      </p:sp>
    </p:spTree>
    <p:extLst>
      <p:ext uri="{BB962C8B-B14F-4D97-AF65-F5344CB8AC3E}">
        <p14:creationId xmlns:p14="http://schemas.microsoft.com/office/powerpoint/2010/main" val="2596774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D694-FFA9-9C47-B7D0-8F2B9DADBAA0}"/>
              </a:ext>
            </a:extLst>
          </p:cNvPr>
          <p:cNvSpPr>
            <a:spLocks noGrp="1"/>
          </p:cNvSpPr>
          <p:nvPr>
            <p:ph type="title"/>
          </p:nvPr>
        </p:nvSpPr>
        <p:spPr/>
        <p:txBody>
          <a:bodyPr/>
          <a:lstStyle/>
          <a:p>
            <a:r>
              <a:rPr lang="en-US" dirty="0"/>
              <a:t>NICE Recommendations</a:t>
            </a:r>
          </a:p>
        </p:txBody>
      </p:sp>
      <p:sp>
        <p:nvSpPr>
          <p:cNvPr id="4" name="Text Placeholder 3">
            <a:extLst>
              <a:ext uri="{FF2B5EF4-FFF2-40B4-BE49-F238E27FC236}">
                <a16:creationId xmlns:a16="http://schemas.microsoft.com/office/drawing/2014/main" id="{CA8AECE0-4A6A-6242-B6A1-5139303A2E95}"/>
              </a:ext>
            </a:extLst>
          </p:cNvPr>
          <p:cNvSpPr>
            <a:spLocks noGrp="1"/>
          </p:cNvSpPr>
          <p:nvPr>
            <p:ph type="body" idx="12"/>
          </p:nvPr>
        </p:nvSpPr>
        <p:spPr>
          <a:xfrm>
            <a:off x="567796" y="1535624"/>
            <a:ext cx="7966604" cy="4191000"/>
          </a:xfrm>
        </p:spPr>
        <p:txBody>
          <a:bodyPr/>
          <a:lstStyle/>
          <a:p>
            <a:pPr lvl="0"/>
            <a:r>
              <a:rPr lang="en-US" b="1" dirty="0"/>
              <a:t> What is new…..</a:t>
            </a:r>
          </a:p>
          <a:p>
            <a:pPr marL="355600"/>
            <a:r>
              <a:rPr lang="en-US" dirty="0"/>
              <a:t>  Tailor quit plan to the needs of smokers</a:t>
            </a:r>
          </a:p>
          <a:p>
            <a:pPr marL="355600"/>
            <a:r>
              <a:rPr lang="en-US" dirty="0"/>
              <a:t> Promoting greater flexibility in use of NRT</a:t>
            </a:r>
          </a:p>
          <a:p>
            <a:pPr marL="355600"/>
            <a:r>
              <a:rPr lang="en-US" dirty="0"/>
              <a:t> Nicotine containing vapes (e-cigarettes) as a first line quit aid </a:t>
            </a:r>
          </a:p>
          <a:p>
            <a:pPr marL="355600"/>
            <a:r>
              <a:rPr lang="en-US" dirty="0"/>
              <a:t> Clearer guidance on NRT in pregnancy and incentives</a:t>
            </a:r>
          </a:p>
          <a:p>
            <a:pPr marL="355600"/>
            <a:r>
              <a:rPr lang="en-US" dirty="0"/>
              <a:t> A role for harm reduction</a:t>
            </a:r>
          </a:p>
          <a:p>
            <a:pPr marL="355600" lvl="0"/>
            <a:r>
              <a:rPr lang="en-US" dirty="0"/>
              <a:t> Partnership, outreach, promoting quitting</a:t>
            </a:r>
            <a:endParaRPr lang="en-CA" dirty="0"/>
          </a:p>
          <a:p>
            <a:endParaRPr lang="en-CA" dirty="0"/>
          </a:p>
          <a:p>
            <a:endParaRPr lang="en-US" dirty="0"/>
          </a:p>
        </p:txBody>
      </p:sp>
    </p:spTree>
    <p:extLst>
      <p:ext uri="{BB962C8B-B14F-4D97-AF65-F5344CB8AC3E}">
        <p14:creationId xmlns:p14="http://schemas.microsoft.com/office/powerpoint/2010/main" val="2862793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74C9-B13E-48A3-9C73-ED8754A14D39}"/>
              </a:ext>
            </a:extLst>
          </p:cNvPr>
          <p:cNvSpPr>
            <a:spLocks noGrp="1"/>
          </p:cNvSpPr>
          <p:nvPr>
            <p:ph type="title"/>
          </p:nvPr>
        </p:nvSpPr>
        <p:spPr/>
        <p:txBody>
          <a:bodyPr/>
          <a:lstStyle/>
          <a:p>
            <a:r>
              <a:rPr lang="en-US" b="1" dirty="0"/>
              <a:t>NICE smokefree policies </a:t>
            </a:r>
            <a:endParaRPr lang="en-GB" b="1" dirty="0"/>
          </a:p>
        </p:txBody>
      </p:sp>
      <p:sp>
        <p:nvSpPr>
          <p:cNvPr id="3" name="Content Placeholder 2">
            <a:extLst>
              <a:ext uri="{FF2B5EF4-FFF2-40B4-BE49-F238E27FC236}">
                <a16:creationId xmlns:a16="http://schemas.microsoft.com/office/drawing/2014/main" id="{2464A7D2-6CB3-4BCB-BA17-E1A47297D887}"/>
              </a:ext>
            </a:extLst>
          </p:cNvPr>
          <p:cNvSpPr>
            <a:spLocks noGrp="1"/>
          </p:cNvSpPr>
          <p:nvPr>
            <p:ph idx="1"/>
          </p:nvPr>
        </p:nvSpPr>
        <p:spPr/>
        <p:txBody>
          <a:bodyPr>
            <a:normAutofit/>
          </a:bodyPr>
          <a:lstStyle/>
          <a:p>
            <a:pPr marL="0" indent="0">
              <a:buNone/>
            </a:pPr>
            <a:r>
              <a:rPr lang="en-US" dirty="0"/>
              <a:t>Ensure smokefree implementation plans include: </a:t>
            </a:r>
          </a:p>
          <a:p>
            <a:r>
              <a:rPr lang="en-US" dirty="0"/>
              <a:t>support for staff and people to stop smoking completely or temporarily </a:t>
            </a:r>
          </a:p>
          <a:p>
            <a:r>
              <a:rPr lang="en-US" dirty="0"/>
              <a:t>training for staff </a:t>
            </a:r>
          </a:p>
          <a:p>
            <a:r>
              <a:rPr lang="en-US" dirty="0"/>
              <a:t>removing shelters or other designated outdoor smoking areas </a:t>
            </a:r>
          </a:p>
          <a:p>
            <a:r>
              <a:rPr lang="en-US" dirty="0"/>
              <a:t>no staff smoking during work hours </a:t>
            </a:r>
          </a:p>
          <a:p>
            <a:pPr marL="0" indent="0" algn="l">
              <a:buNone/>
            </a:pPr>
            <a:endParaRPr lang="en-US" b="0" i="0" dirty="0">
              <a:solidFill>
                <a:srgbClr val="0E0E0E"/>
              </a:solidFill>
              <a:effectLst/>
              <a:latin typeface="Lato" panose="020F0502020204030203" pitchFamily="34" charset="0"/>
            </a:endParaRPr>
          </a:p>
        </p:txBody>
      </p:sp>
      <p:pic>
        <p:nvPicPr>
          <p:cNvPr id="6" name="Picture 5" descr="A close up of a logo&#10;&#10;Description automatically generated with low confidence">
            <a:extLst>
              <a:ext uri="{FF2B5EF4-FFF2-40B4-BE49-F238E27FC236}">
                <a16:creationId xmlns:a16="http://schemas.microsoft.com/office/drawing/2014/main" id="{FB38C4CB-4769-4F70-87D9-5023391D91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89" y="5806942"/>
            <a:ext cx="1476928" cy="908311"/>
          </a:xfrm>
          <a:prstGeom prst="rect">
            <a:avLst/>
          </a:prstGeom>
        </p:spPr>
      </p:pic>
      <p:pic>
        <p:nvPicPr>
          <p:cNvPr id="7" name="Picture 6" descr="Logo, company name&#10;&#10;Description automatically generated">
            <a:extLst>
              <a:ext uri="{FF2B5EF4-FFF2-40B4-BE49-F238E27FC236}">
                <a16:creationId xmlns:a16="http://schemas.microsoft.com/office/drawing/2014/main" id="{90897F7B-3B5F-44F7-99D8-1EBE482BD2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3223" y="5642080"/>
            <a:ext cx="1800777" cy="1238034"/>
          </a:xfrm>
          <a:prstGeom prst="rect">
            <a:avLst/>
          </a:prstGeom>
        </p:spPr>
      </p:pic>
    </p:spTree>
    <p:extLst>
      <p:ext uri="{BB962C8B-B14F-4D97-AF65-F5344CB8AC3E}">
        <p14:creationId xmlns:p14="http://schemas.microsoft.com/office/powerpoint/2010/main" val="3161802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74C9-B13E-48A3-9C73-ED8754A14D39}"/>
              </a:ext>
            </a:extLst>
          </p:cNvPr>
          <p:cNvSpPr>
            <a:spLocks noGrp="1"/>
          </p:cNvSpPr>
          <p:nvPr>
            <p:ph type="title"/>
          </p:nvPr>
        </p:nvSpPr>
        <p:spPr/>
        <p:txBody>
          <a:bodyPr/>
          <a:lstStyle/>
          <a:p>
            <a:r>
              <a:rPr lang="en-US" b="1" dirty="0"/>
              <a:t>NICE recommendations specific to mental health settings</a:t>
            </a:r>
            <a:endParaRPr lang="en-GB" b="1" dirty="0"/>
          </a:p>
        </p:txBody>
      </p:sp>
      <p:sp>
        <p:nvSpPr>
          <p:cNvPr id="3" name="Content Placeholder 2">
            <a:extLst>
              <a:ext uri="{FF2B5EF4-FFF2-40B4-BE49-F238E27FC236}">
                <a16:creationId xmlns:a16="http://schemas.microsoft.com/office/drawing/2014/main" id="{2464A7D2-6CB3-4BCB-BA17-E1A47297D887}"/>
              </a:ext>
            </a:extLst>
          </p:cNvPr>
          <p:cNvSpPr>
            <a:spLocks noGrp="1"/>
          </p:cNvSpPr>
          <p:nvPr>
            <p:ph idx="1"/>
          </p:nvPr>
        </p:nvSpPr>
        <p:spPr/>
        <p:txBody>
          <a:bodyPr/>
          <a:lstStyle/>
          <a:p>
            <a:pPr algn="l">
              <a:buFont typeface="Arial" panose="020B0604020202020204" pitchFamily="34" charset="0"/>
              <a:buChar char="•"/>
            </a:pPr>
            <a:endParaRPr lang="en-US" b="0" i="0" dirty="0">
              <a:solidFill>
                <a:srgbClr val="0E0E0E"/>
              </a:solidFill>
              <a:effectLst/>
              <a:latin typeface="Lato" panose="020F0502020204030203" pitchFamily="34" charset="0"/>
            </a:endParaRPr>
          </a:p>
          <a:p>
            <a:pPr algn="l">
              <a:buFont typeface="Arial" panose="020B0604020202020204" pitchFamily="34" charset="0"/>
              <a:buChar char="•"/>
            </a:pPr>
            <a:r>
              <a:rPr lang="en-US" b="0" i="0" dirty="0">
                <a:solidFill>
                  <a:srgbClr val="0E0E0E"/>
                </a:solidFill>
                <a:effectLst/>
                <a:latin typeface="Lato" panose="020F0502020204030203" pitchFamily="34" charset="0"/>
              </a:rPr>
              <a:t>delivery by a specialist adviser with mental health expertise</a:t>
            </a:r>
          </a:p>
          <a:p>
            <a:pPr algn="l">
              <a:buFont typeface="Arial" panose="020B0604020202020204" pitchFamily="34" charset="0"/>
              <a:buChar char="•"/>
            </a:pPr>
            <a:r>
              <a:rPr lang="en-US" b="0" i="0" dirty="0">
                <a:solidFill>
                  <a:srgbClr val="0E0E0E"/>
                </a:solidFill>
                <a:effectLst/>
                <a:latin typeface="Lato" panose="020F0502020204030203" pitchFamily="34" charset="0"/>
              </a:rPr>
              <a:t>support that is tailored in duration and intensity to the person's needs. </a:t>
            </a:r>
          </a:p>
          <a:p>
            <a:pPr algn="l">
              <a:buFont typeface="Arial" panose="020B0604020202020204" pitchFamily="34" charset="0"/>
              <a:buChar char="•"/>
            </a:pPr>
            <a:r>
              <a:rPr lang="en-US" dirty="0">
                <a:solidFill>
                  <a:srgbClr val="0E0E0E"/>
                </a:solidFill>
                <a:latin typeface="Lato" panose="020F0502020204030203" pitchFamily="34" charset="0"/>
              </a:rPr>
              <a:t>Closed institutions and smokefree policies including supporting staff and patients through harm reduction approaches</a:t>
            </a:r>
            <a:endParaRPr lang="en-US" b="0" i="0" dirty="0">
              <a:solidFill>
                <a:srgbClr val="0E0E0E"/>
              </a:solidFill>
              <a:effectLst/>
              <a:latin typeface="Lato" panose="020F0502020204030203" pitchFamily="34" charset="0"/>
            </a:endParaRPr>
          </a:p>
          <a:p>
            <a:pPr marL="0" indent="0">
              <a:buNone/>
            </a:pPr>
            <a:endParaRPr lang="en-GB" dirty="0"/>
          </a:p>
        </p:txBody>
      </p:sp>
      <p:pic>
        <p:nvPicPr>
          <p:cNvPr id="6" name="Picture 5" descr="A close up of a logo&#10;&#10;Description automatically generated with low confidence">
            <a:extLst>
              <a:ext uri="{FF2B5EF4-FFF2-40B4-BE49-F238E27FC236}">
                <a16:creationId xmlns:a16="http://schemas.microsoft.com/office/drawing/2014/main" id="{77DC177D-3CE1-4111-9EAF-0A540A673E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89" y="5806942"/>
            <a:ext cx="1476928" cy="908311"/>
          </a:xfrm>
          <a:prstGeom prst="rect">
            <a:avLst/>
          </a:prstGeom>
        </p:spPr>
      </p:pic>
      <p:pic>
        <p:nvPicPr>
          <p:cNvPr id="7" name="Picture 6" descr="Logo, company name&#10;&#10;Description automatically generated">
            <a:extLst>
              <a:ext uri="{FF2B5EF4-FFF2-40B4-BE49-F238E27FC236}">
                <a16:creationId xmlns:a16="http://schemas.microsoft.com/office/drawing/2014/main" id="{54AF1CAD-FEC2-4931-B764-9D068C577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3223" y="5642080"/>
            <a:ext cx="1800777" cy="1238034"/>
          </a:xfrm>
          <a:prstGeom prst="rect">
            <a:avLst/>
          </a:prstGeom>
        </p:spPr>
      </p:pic>
    </p:spTree>
    <p:extLst>
      <p:ext uri="{BB962C8B-B14F-4D97-AF65-F5344CB8AC3E}">
        <p14:creationId xmlns:p14="http://schemas.microsoft.com/office/powerpoint/2010/main" val="2092014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F9763-CEC8-4926-A9FF-371625F390B3}"/>
              </a:ext>
            </a:extLst>
          </p:cNvPr>
          <p:cNvSpPr>
            <a:spLocks noGrp="1"/>
          </p:cNvSpPr>
          <p:nvPr>
            <p:ph type="title"/>
          </p:nvPr>
        </p:nvSpPr>
        <p:spPr/>
        <p:txBody>
          <a:bodyPr>
            <a:normAutofit/>
          </a:bodyPr>
          <a:lstStyle/>
          <a:p>
            <a:r>
              <a:rPr lang="en-GB" b="1" dirty="0"/>
              <a:t>Implementation of NICE guidance</a:t>
            </a:r>
          </a:p>
        </p:txBody>
      </p:sp>
      <p:sp>
        <p:nvSpPr>
          <p:cNvPr id="3" name="Content Placeholder 2">
            <a:extLst>
              <a:ext uri="{FF2B5EF4-FFF2-40B4-BE49-F238E27FC236}">
                <a16:creationId xmlns:a16="http://schemas.microsoft.com/office/drawing/2014/main" id="{D169DF32-D052-4DB5-A85D-6F37C9451953}"/>
              </a:ext>
            </a:extLst>
          </p:cNvPr>
          <p:cNvSpPr>
            <a:spLocks noGrp="1"/>
          </p:cNvSpPr>
          <p:nvPr>
            <p:ph idx="1"/>
          </p:nvPr>
        </p:nvSpPr>
        <p:spPr/>
        <p:txBody>
          <a:bodyPr>
            <a:normAutofit/>
          </a:bodyPr>
          <a:lstStyle/>
          <a:p>
            <a:r>
              <a:rPr lang="en-GB" dirty="0"/>
              <a:t>Survey of MH Trusts conducted in Spring 2019 by ASH and commissioned by Public Health England</a:t>
            </a:r>
          </a:p>
          <a:p>
            <a:r>
              <a:rPr lang="en-US" dirty="0"/>
              <a:t>Online survey of mental health trusts in England with an 83% response rate (45 out of 54 trusts responded in full)</a:t>
            </a:r>
          </a:p>
          <a:p>
            <a:r>
              <a:rPr lang="en-US" dirty="0"/>
              <a:t>Also report findings from 2019 survey of staff skills and 2021 survey of local authority delivery</a:t>
            </a:r>
            <a:endParaRPr lang="en-GB" dirty="0"/>
          </a:p>
          <a:p>
            <a:endParaRPr lang="en-GB" dirty="0"/>
          </a:p>
        </p:txBody>
      </p:sp>
      <p:pic>
        <p:nvPicPr>
          <p:cNvPr id="4" name="Picture 3" descr="A close up of a logo&#10;&#10;Description automatically generated with low confidence">
            <a:extLst>
              <a:ext uri="{FF2B5EF4-FFF2-40B4-BE49-F238E27FC236}">
                <a16:creationId xmlns:a16="http://schemas.microsoft.com/office/drawing/2014/main" id="{A6E3564F-99E4-4DA8-A758-04BAEA586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89" y="5806942"/>
            <a:ext cx="1476928" cy="908311"/>
          </a:xfrm>
          <a:prstGeom prst="rect">
            <a:avLst/>
          </a:prstGeom>
        </p:spPr>
      </p:pic>
      <p:pic>
        <p:nvPicPr>
          <p:cNvPr id="5" name="Picture 4" descr="Logo, company name&#10;&#10;Description automatically generated">
            <a:extLst>
              <a:ext uri="{FF2B5EF4-FFF2-40B4-BE49-F238E27FC236}">
                <a16:creationId xmlns:a16="http://schemas.microsoft.com/office/drawing/2014/main" id="{7639DE91-3E73-42EF-8783-093F53277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3223" y="5642080"/>
            <a:ext cx="1800777" cy="1238034"/>
          </a:xfrm>
          <a:prstGeom prst="rect">
            <a:avLst/>
          </a:prstGeom>
        </p:spPr>
      </p:pic>
    </p:spTree>
    <p:extLst>
      <p:ext uri="{BB962C8B-B14F-4D97-AF65-F5344CB8AC3E}">
        <p14:creationId xmlns:p14="http://schemas.microsoft.com/office/powerpoint/2010/main" val="3845980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785C2-09C5-475B-9C14-64751A39FEB9}"/>
              </a:ext>
            </a:extLst>
          </p:cNvPr>
          <p:cNvSpPr>
            <a:spLocks noGrp="1"/>
          </p:cNvSpPr>
          <p:nvPr>
            <p:ph type="title"/>
          </p:nvPr>
        </p:nvSpPr>
        <p:spPr/>
        <p:txBody>
          <a:bodyPr/>
          <a:lstStyle/>
          <a:p>
            <a:r>
              <a:rPr lang="en-GB" b="1" dirty="0"/>
              <a:t>Smokefree policy implementation</a:t>
            </a:r>
          </a:p>
        </p:txBody>
      </p:sp>
      <p:sp>
        <p:nvSpPr>
          <p:cNvPr id="3" name="Content Placeholder 2">
            <a:extLst>
              <a:ext uri="{FF2B5EF4-FFF2-40B4-BE49-F238E27FC236}">
                <a16:creationId xmlns:a16="http://schemas.microsoft.com/office/drawing/2014/main" id="{C87A0D16-5242-4370-9FB7-67196386BD26}"/>
              </a:ext>
            </a:extLst>
          </p:cNvPr>
          <p:cNvSpPr>
            <a:spLocks noGrp="1"/>
          </p:cNvSpPr>
          <p:nvPr>
            <p:ph idx="1"/>
          </p:nvPr>
        </p:nvSpPr>
        <p:spPr/>
        <p:txBody>
          <a:bodyPr>
            <a:normAutofit fontScale="92500" lnSpcReduction="10000"/>
          </a:bodyPr>
          <a:lstStyle/>
          <a:p>
            <a:r>
              <a:rPr lang="en-US" dirty="0"/>
              <a:t>82% of surveyed trusts had a comprehensive smokefree policy in operation prohibiting smoking on wards and hospital grounds</a:t>
            </a:r>
          </a:p>
          <a:p>
            <a:r>
              <a:rPr lang="en-US" dirty="0"/>
              <a:t>18% of surveyed trusts still permitted smoking in ward courtyards or in designated areas on the hospital grounds. </a:t>
            </a:r>
          </a:p>
          <a:p>
            <a:r>
              <a:rPr lang="en-US" b="1" dirty="0"/>
              <a:t>Enablers: </a:t>
            </a:r>
            <a:r>
              <a:rPr lang="en-US" dirty="0"/>
              <a:t>leadership, staff support, e-cigarettes and training </a:t>
            </a:r>
          </a:p>
          <a:p>
            <a:r>
              <a:rPr lang="en-US" b="1" dirty="0"/>
              <a:t>Barriers: </a:t>
            </a:r>
            <a:r>
              <a:rPr lang="en-US" dirty="0"/>
              <a:t>staff resistance, patient resistance, lack of senior management leadership and insufficient resources</a:t>
            </a:r>
            <a:endParaRPr lang="en-GB" dirty="0"/>
          </a:p>
        </p:txBody>
      </p:sp>
      <p:pic>
        <p:nvPicPr>
          <p:cNvPr id="4" name="Picture 3" descr="A close up of a logo&#10;&#10;Description automatically generated with low confidence">
            <a:extLst>
              <a:ext uri="{FF2B5EF4-FFF2-40B4-BE49-F238E27FC236}">
                <a16:creationId xmlns:a16="http://schemas.microsoft.com/office/drawing/2014/main" id="{500AD181-D791-47E3-A30C-54FC5590F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89" y="5806942"/>
            <a:ext cx="1476928" cy="908311"/>
          </a:xfrm>
          <a:prstGeom prst="rect">
            <a:avLst/>
          </a:prstGeom>
        </p:spPr>
      </p:pic>
      <p:pic>
        <p:nvPicPr>
          <p:cNvPr id="5" name="Picture 4" descr="Logo, company name&#10;&#10;Description automatically generated">
            <a:extLst>
              <a:ext uri="{FF2B5EF4-FFF2-40B4-BE49-F238E27FC236}">
                <a16:creationId xmlns:a16="http://schemas.microsoft.com/office/drawing/2014/main" id="{9D27094B-7741-41DB-9EA4-BED409BBE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3223" y="5642080"/>
            <a:ext cx="1800777" cy="1238034"/>
          </a:xfrm>
          <a:prstGeom prst="rect">
            <a:avLst/>
          </a:prstGeom>
        </p:spPr>
      </p:pic>
    </p:spTree>
    <p:extLst>
      <p:ext uri="{BB962C8B-B14F-4D97-AF65-F5344CB8AC3E}">
        <p14:creationId xmlns:p14="http://schemas.microsoft.com/office/powerpoint/2010/main" val="40377365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SCT">
  <a:themeElements>
    <a:clrScheme name="Custom 1">
      <a:dk1>
        <a:srgbClr val="333333"/>
      </a:dk1>
      <a:lt1>
        <a:srgbClr val="FFFFFF"/>
      </a:lt1>
      <a:dk2>
        <a:srgbClr val="676767"/>
      </a:dk2>
      <a:lt2>
        <a:srgbClr val="FFFFFF"/>
      </a:lt2>
      <a:accent1>
        <a:srgbClr val="70C8E6"/>
      </a:accent1>
      <a:accent2>
        <a:srgbClr val="006EAB"/>
      </a:accent2>
      <a:accent3>
        <a:srgbClr val="00406D"/>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BEBD"/>
        </a:solidFill>
        <a:ln w="9525">
          <a:noFill/>
          <a:miter lim="800000"/>
          <a:headEnd/>
          <a:tailEnd/>
        </a:ln>
        <a:effectLst/>
      </a:spPr>
      <a:bodyPr rot="0" vert="horz" wrap="square" lIns="360000" tIns="288000" rIns="360000" bIns="432000" anchor="ctr" anchorCtr="0" upright="1">
        <a:spAutoFit/>
      </a:bodyPr>
      <a:lstStyle>
        <a:defPPr>
          <a:lnSpc>
            <a:spcPts val="2500"/>
          </a:lnSpc>
          <a:spcAft>
            <a:spcPts val="1250"/>
          </a:spcAft>
          <a:defRPr sz="2100" i="1" dirty="0" smtClean="0">
            <a:solidFill>
              <a:srgbClr val="DD0000"/>
            </a:solidFill>
            <a:effectLst/>
            <a:latin typeface="Calibri"/>
            <a:ea typeface="Calibri"/>
            <a:cs typeface="Times New Roman"/>
          </a:defRPr>
        </a:defPPr>
      </a:lst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vert="horz" wrap="square" lIns="91440" tIns="45720" rIns="91440" bIns="45720" numCol="1" anchor="ctr" anchorCtr="0" compatLnSpc="1">
        <a:prstTxWarp prst="textNoShape">
          <a:avLst/>
        </a:prstTxWarp>
        <a:normAutofit/>
      </a:bodyPr>
      <a:lstStyle>
        <a:defPPr marL="0" marR="0" indent="0" algn="l" defTabSz="457200" rtl="0" eaLnBrk="1" fontAlgn="base" latinLnBrk="0" hangingPunct="1">
          <a:lnSpc>
            <a:spcPct val="100000"/>
          </a:lnSpc>
          <a:spcBef>
            <a:spcPts val="500"/>
          </a:spcBef>
          <a:spcAft>
            <a:spcPts val="500"/>
          </a:spcAft>
          <a:buClr>
            <a:srgbClr val="C10C21"/>
          </a:buClr>
          <a:buSzTx/>
          <a:buFont typeface="Lucida Grande" pitchFamily="-109" charset="0"/>
          <a:buNone/>
          <a:tabLst/>
          <a:defRPr kumimoji="0" sz="2200" b="0" i="0" u="none" strike="noStrike" kern="1200" cap="none" spc="0" normalizeH="0" baseline="0" noProof="0" dirty="0">
            <a:ln>
              <a:noFill/>
            </a:ln>
            <a:solidFill>
              <a:srgbClr val="EEAB91"/>
            </a:solidFill>
            <a:effectLst/>
            <a:uLnTx/>
            <a:uFillTx/>
            <a:latin typeface="+mn-lt"/>
            <a:ea typeface="Geneva" pitchFamily="-109" charset="0"/>
            <a:cs typeface="Geneva" pitchFamily="-109"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a4543a0-6766-456e-a2ee-4414459d9a0a">
      <Terms xmlns="http://schemas.microsoft.com/office/infopath/2007/PartnerControls"/>
    </lcf76f155ced4ddcb4097134ff3c332f>
    <TaxCatchAll xmlns="af7b454b-5578-4b92-ad2d-05626e09101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924553EA454694B8CD2AA52A00C529E" ma:contentTypeVersion="16" ma:contentTypeDescription="Create a new document." ma:contentTypeScope="" ma:versionID="d27662799cfbf8af8fa830a3aad30cf6">
  <xsd:schema xmlns:xsd="http://www.w3.org/2001/XMLSchema" xmlns:xs="http://www.w3.org/2001/XMLSchema" xmlns:p="http://schemas.microsoft.com/office/2006/metadata/properties" xmlns:ns2="3a4543a0-6766-456e-a2ee-4414459d9a0a" xmlns:ns3="af7b454b-5578-4b92-ad2d-05626e091018" targetNamespace="http://schemas.microsoft.com/office/2006/metadata/properties" ma:root="true" ma:fieldsID="6a05d52439d97e3e3fc910ddb7e15c37" ns2:_="" ns3:_="">
    <xsd:import namespace="3a4543a0-6766-456e-a2ee-4414459d9a0a"/>
    <xsd:import namespace="af7b454b-5578-4b92-ad2d-05626e0910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4543a0-6766-456e-a2ee-4414459d9a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d2e6d8-cbd0-4db0-ba36-afbb08a2ca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f7b454b-5578-4b92-ad2d-05626e091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c5b07f2-ba60-4e2c-beaf-204d65fe82c0}" ma:internalName="TaxCatchAll" ma:showField="CatchAllData" ma:web="af7b454b-5578-4b92-ad2d-05626e0910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BBC016-46F0-4F27-AC01-BAF5D409FB5A}">
  <ds:schemaRefs>
    <ds:schemaRef ds:uri="http://schemas.microsoft.com/office/2006/metadata/properties"/>
    <ds:schemaRef ds:uri="http://schemas.microsoft.com/office/infopath/2007/PartnerControls"/>
    <ds:schemaRef ds:uri="3a4543a0-6766-456e-a2ee-4414459d9a0a"/>
    <ds:schemaRef ds:uri="af7b454b-5578-4b92-ad2d-05626e091018"/>
  </ds:schemaRefs>
</ds:datastoreItem>
</file>

<file path=customXml/itemProps2.xml><?xml version="1.0" encoding="utf-8"?>
<ds:datastoreItem xmlns:ds="http://schemas.openxmlformats.org/officeDocument/2006/customXml" ds:itemID="{E87768E5-8664-4174-83F9-69DDC7A310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4543a0-6766-456e-a2ee-4414459d9a0a"/>
    <ds:schemaRef ds:uri="af7b454b-5578-4b92-ad2d-05626e0910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E2B34E-7574-4D8D-87C2-9254AC55C1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871</TotalTime>
  <Words>1452</Words>
  <Application>Microsoft Office PowerPoint</Application>
  <PresentationFormat>On-screen Show (4:3)</PresentationFormat>
  <Paragraphs>113</Paragraphs>
  <Slides>20</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Arial</vt:lpstr>
      <vt:lpstr>Calibri</vt:lpstr>
      <vt:lpstr>Calibri Light</vt:lpstr>
      <vt:lpstr>Century Gothic</vt:lpstr>
      <vt:lpstr>Lato</vt:lpstr>
      <vt:lpstr>Lucida Grande</vt:lpstr>
      <vt:lpstr>Symbol</vt:lpstr>
      <vt:lpstr>System Font Regular</vt:lpstr>
      <vt:lpstr>Wingdings</vt:lpstr>
      <vt:lpstr>Office Theme</vt:lpstr>
      <vt:lpstr>NCSCT</vt:lpstr>
      <vt:lpstr>Progress towards smokefree mental health services March 2022</vt:lpstr>
      <vt:lpstr>Why smokfree context matters</vt:lpstr>
      <vt:lpstr>Tobacco: preventing uptake, promoting quitting and treating dependence [NG209]</vt:lpstr>
      <vt:lpstr>Key points… </vt:lpstr>
      <vt:lpstr>NICE Recommendations</vt:lpstr>
      <vt:lpstr>NICE smokefree policies </vt:lpstr>
      <vt:lpstr>NICE recommendations specific to mental health settings</vt:lpstr>
      <vt:lpstr>Implementation of NICE guidance</vt:lpstr>
      <vt:lpstr>Smokefree policy implementation</vt:lpstr>
      <vt:lpstr>Smokefree sites in practice</vt:lpstr>
      <vt:lpstr>Implementation challenge: variable smokefree policies</vt:lpstr>
      <vt:lpstr>Treatment for tobacco dependence</vt:lpstr>
      <vt:lpstr>Local authority engagement</vt:lpstr>
      <vt:lpstr>Primary care engagement</vt:lpstr>
      <vt:lpstr>Implementation challenge: Training</vt:lpstr>
      <vt:lpstr>Smokefree Skills report</vt:lpstr>
      <vt:lpstr>E-cigarettes</vt:lpstr>
      <vt:lpstr>2018 Science and Technology Select Committee</vt:lpstr>
      <vt:lpstr>Implementation challenge: impact of COVID-19 </vt:lpstr>
      <vt:lpstr>Implications for Tobacco Dependency Treatment services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towards smokefree mental health services Findings from a 2019 survey of mental health trusts in England</dc:title>
  <dc:creator>John Waldron</dc:creator>
  <cp:lastModifiedBy>Amy Murgatroyd</cp:lastModifiedBy>
  <cp:revision>3</cp:revision>
  <dcterms:created xsi:type="dcterms:W3CDTF">2022-02-18T12:10:51Z</dcterms:created>
  <dcterms:modified xsi:type="dcterms:W3CDTF">2022-08-19T14:00:29Z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0x0101008924553EA454694B8CD2AA52A00C529E</vt:lpwstr>
  </property>
  <property fmtid="{D5CDD505-2E9C-101B-9397-08002B2CF9AE}" pid="3" name="MediaServiceImageTags">
    <vt:lpwstr/>
  </property>
</Properties>
</file>