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5"/>
  </p:notesMasterIdLst>
  <p:handoutMasterIdLst>
    <p:handoutMasterId r:id="rId46"/>
  </p:handoutMasterIdLst>
  <p:sldIdLst>
    <p:sldId id="366" r:id="rId2"/>
    <p:sldId id="2147374745" r:id="rId3"/>
    <p:sldId id="2147374807" r:id="rId4"/>
    <p:sldId id="2147374769" r:id="rId5"/>
    <p:sldId id="2147374822" r:id="rId6"/>
    <p:sldId id="2147374735" r:id="rId7"/>
    <p:sldId id="1599" r:id="rId8"/>
    <p:sldId id="1603" r:id="rId9"/>
    <p:sldId id="1601" r:id="rId10"/>
    <p:sldId id="1608" r:id="rId11"/>
    <p:sldId id="1609" r:id="rId12"/>
    <p:sldId id="1612" r:id="rId13"/>
    <p:sldId id="1611" r:id="rId14"/>
    <p:sldId id="1626" r:id="rId15"/>
    <p:sldId id="2147374709" r:id="rId16"/>
    <p:sldId id="2147473921" r:id="rId17"/>
    <p:sldId id="2147473922" r:id="rId18"/>
    <p:sldId id="2147473919" r:id="rId19"/>
    <p:sldId id="2147473915" r:id="rId20"/>
    <p:sldId id="2147473918" r:id="rId21"/>
    <p:sldId id="2147473923" r:id="rId22"/>
    <p:sldId id="2147473920" r:id="rId23"/>
    <p:sldId id="2147473924" r:id="rId24"/>
    <p:sldId id="2147473925" r:id="rId25"/>
    <p:sldId id="2147473926" r:id="rId26"/>
    <p:sldId id="2147473927" r:id="rId27"/>
    <p:sldId id="2147473929" r:id="rId28"/>
    <p:sldId id="2147473928" r:id="rId29"/>
    <p:sldId id="2147374824" r:id="rId30"/>
    <p:sldId id="281" r:id="rId31"/>
    <p:sldId id="2147374738" r:id="rId32"/>
    <p:sldId id="2147374743" r:id="rId33"/>
    <p:sldId id="257" r:id="rId34"/>
    <p:sldId id="2147374749" r:id="rId35"/>
    <p:sldId id="2147374747" r:id="rId36"/>
    <p:sldId id="2147374751" r:id="rId37"/>
    <p:sldId id="259" r:id="rId38"/>
    <p:sldId id="304" r:id="rId39"/>
    <p:sldId id="2147374752" r:id="rId40"/>
    <p:sldId id="2147374821" r:id="rId41"/>
    <p:sldId id="2147374815" r:id="rId42"/>
    <p:sldId id="2147374825" r:id="rId43"/>
    <p:sldId id="2147374744" r:id="rId44"/>
  </p:sldIdLst>
  <p:sldSz cx="9144000" cy="5143500" type="screen16x9"/>
  <p:notesSz cx="6870700" cy="10006013"/>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Slater" initials="RS" lastIdx="90" clrIdx="0"/>
  <p:cmAuthor id="2" name="Evison Matthew (R0A) Manchester University NHS FT" initials="EM(MUNF" lastIdx="6" clrIdx="1"/>
  <p:cmAuthor id="3" name="Ruth Melville" initials="RM" lastIdx="39" clrIdx="2"/>
  <p:cmAuthor id="4" name="Dina Koulama" initials="DK"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FFF"/>
    <a:srgbClr val="0087B0"/>
    <a:srgbClr val="95C11F"/>
    <a:srgbClr val="36444D"/>
    <a:srgbClr val="083B5E"/>
    <a:srgbClr val="EE3033"/>
    <a:srgbClr val="00A54F"/>
    <a:srgbClr val="F47721"/>
    <a:srgbClr val="F9FAFB"/>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47" autoAdjust="0"/>
    <p:restoredTop sz="88432" autoAdjust="0"/>
  </p:normalViewPr>
  <p:slideViewPr>
    <p:cSldViewPr snapToGrid="0" snapToObjects="1">
      <p:cViewPr varScale="1">
        <p:scale>
          <a:sx n="97" d="100"/>
          <a:sy n="97" d="100"/>
        </p:scale>
        <p:origin x="636" y="8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47" d="100"/>
          <a:sy n="47" d="100"/>
        </p:scale>
        <p:origin x="3138"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ilewel03\ad&amp;t\Alcohol%20Drugs%20Tobacco%20&amp;%20Justice%20Division\Tobacco%20Control%20Team\Policy%20Areas\Cessation\relative%20effectivenss%20of%20approaches%20SR%20Nov%20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GB" sz="1200" b="1" dirty="0"/>
              <a:t>Weeks 9–12</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Varenicline</c:v>
                </c:pt>
              </c:strCache>
            </c:strRef>
          </c:tx>
          <c:spPr>
            <a:solidFill>
              <a:schemeClr val="accent1"/>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Sheet1!$B$2:$B$4</c:f>
              <c:numCache>
                <c:formatCode>General</c:formatCode>
                <c:ptCount val="3"/>
                <c:pt idx="0">
                  <c:v>38</c:v>
                </c:pt>
                <c:pt idx="1">
                  <c:v>29.2</c:v>
                </c:pt>
                <c:pt idx="2">
                  <c:v>33.5</c:v>
                </c:pt>
              </c:numCache>
            </c:numRef>
          </c:val>
          <c:extLst>
            <c:ext xmlns:c16="http://schemas.microsoft.com/office/drawing/2014/chart" uri="{C3380CC4-5D6E-409C-BE32-E72D297353CC}">
              <c16:uniqueId val="{00000001-8804-9244-AEFB-642D2786DA7C}"/>
            </c:ext>
          </c:extLst>
        </c:ser>
        <c:ser>
          <c:idx val="1"/>
          <c:order val="1"/>
          <c:tx>
            <c:strRef>
              <c:f>Sheet1!$C$1</c:f>
              <c:strCache>
                <c:ptCount val="1"/>
                <c:pt idx="0">
                  <c:v>Bupropion</c:v>
                </c:pt>
              </c:strCache>
            </c:strRef>
          </c:tx>
          <c:spPr>
            <a:solidFill>
              <a:schemeClr val="accent2"/>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Sheet1!$C$2:$C$4</c:f>
              <c:numCache>
                <c:formatCode>General</c:formatCode>
                <c:ptCount val="3"/>
                <c:pt idx="0">
                  <c:v>26.1</c:v>
                </c:pt>
                <c:pt idx="1">
                  <c:v>19.3</c:v>
                </c:pt>
                <c:pt idx="2">
                  <c:v>22.6</c:v>
                </c:pt>
              </c:numCache>
            </c:numRef>
          </c:val>
          <c:extLst>
            <c:ext xmlns:c16="http://schemas.microsoft.com/office/drawing/2014/chart" uri="{C3380CC4-5D6E-409C-BE32-E72D297353CC}">
              <c16:uniqueId val="{00000002-8804-9244-AEFB-642D2786DA7C}"/>
            </c:ext>
          </c:extLst>
        </c:ser>
        <c:ser>
          <c:idx val="2"/>
          <c:order val="2"/>
          <c:tx>
            <c:strRef>
              <c:f>Sheet1!$D$1</c:f>
              <c:strCache>
                <c:ptCount val="1"/>
                <c:pt idx="0">
                  <c:v>Nicotine patch</c:v>
                </c:pt>
              </c:strCache>
            </c:strRef>
          </c:tx>
          <c:spPr>
            <a:solidFill>
              <a:schemeClr val="accent1">
                <a:lumMod val="40000"/>
                <a:lumOff val="60000"/>
              </a:schemeClr>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Sheet1!$D$2:$D$4</c:f>
              <c:numCache>
                <c:formatCode>General</c:formatCode>
                <c:ptCount val="3"/>
                <c:pt idx="0">
                  <c:v>26.4</c:v>
                </c:pt>
                <c:pt idx="1">
                  <c:v>20.399999999999999</c:v>
                </c:pt>
                <c:pt idx="2">
                  <c:v>23.4</c:v>
                </c:pt>
              </c:numCache>
            </c:numRef>
          </c:val>
          <c:extLst>
            <c:ext xmlns:c16="http://schemas.microsoft.com/office/drawing/2014/chart" uri="{C3380CC4-5D6E-409C-BE32-E72D297353CC}">
              <c16:uniqueId val="{00000003-8804-9244-AEFB-642D2786DA7C}"/>
            </c:ext>
          </c:extLst>
        </c:ser>
        <c:ser>
          <c:idx val="3"/>
          <c:order val="3"/>
          <c:tx>
            <c:strRef>
              <c:f>Sheet1!$E$1</c:f>
              <c:strCache>
                <c:ptCount val="1"/>
                <c:pt idx="0">
                  <c:v>Placebo</c:v>
                </c:pt>
              </c:strCache>
            </c:strRef>
          </c:tx>
          <c:spPr>
            <a:solidFill>
              <a:schemeClr val="accent2">
                <a:lumMod val="20000"/>
                <a:lumOff val="80000"/>
              </a:schemeClr>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Sheet1!$E$2:$E$4</c:f>
              <c:numCache>
                <c:formatCode>General</c:formatCode>
                <c:ptCount val="3"/>
                <c:pt idx="0">
                  <c:v>13.7</c:v>
                </c:pt>
                <c:pt idx="1">
                  <c:v>11.4</c:v>
                </c:pt>
                <c:pt idx="2">
                  <c:v>12.5</c:v>
                </c:pt>
              </c:numCache>
            </c:numRef>
          </c:val>
          <c:extLst>
            <c:ext xmlns:c16="http://schemas.microsoft.com/office/drawing/2014/chart" uri="{C3380CC4-5D6E-409C-BE32-E72D297353CC}">
              <c16:uniqueId val="{00000004-8804-9244-AEFB-642D2786DA7C}"/>
            </c:ext>
          </c:extLst>
        </c:ser>
        <c:dLbls>
          <c:dLblPos val="outEnd"/>
          <c:showLegendKey val="0"/>
          <c:showVal val="1"/>
          <c:showCatName val="0"/>
          <c:showSerName val="0"/>
          <c:showPercent val="0"/>
          <c:showBubbleSize val="0"/>
        </c:dLbls>
        <c:gapWidth val="182"/>
        <c:axId val="248517376"/>
        <c:axId val="248518912"/>
      </c:barChart>
      <c:catAx>
        <c:axId val="24851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8518912"/>
        <c:crosses val="autoZero"/>
        <c:auto val="1"/>
        <c:lblAlgn val="ctr"/>
        <c:lblOffset val="100"/>
        <c:noMultiLvlLbl val="0"/>
      </c:catAx>
      <c:valAx>
        <c:axId val="24851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GB" sz="900" dirty="0"/>
                  <a:t>Continuous abstinence rate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8517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GB" sz="1200" b="1" dirty="0"/>
              <a:t>Weeks 9–24 </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Varenicline</c:v>
                </c:pt>
              </c:strCache>
            </c:strRef>
          </c:tx>
          <c:spPr>
            <a:solidFill>
              <a:schemeClr val="accent1"/>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Sheet1!$B$2:$B$4</c:f>
              <c:numCache>
                <c:formatCode>General</c:formatCode>
                <c:ptCount val="3"/>
                <c:pt idx="0">
                  <c:v>25.5</c:v>
                </c:pt>
                <c:pt idx="1">
                  <c:v>18.3</c:v>
                </c:pt>
                <c:pt idx="2">
                  <c:v>21.8</c:v>
                </c:pt>
              </c:numCache>
            </c:numRef>
          </c:val>
          <c:extLst>
            <c:ext xmlns:c16="http://schemas.microsoft.com/office/drawing/2014/chart" uri="{C3380CC4-5D6E-409C-BE32-E72D297353CC}">
              <c16:uniqueId val="{00000000-E6F2-CE49-90A7-F34DCB55E13B}"/>
            </c:ext>
          </c:extLst>
        </c:ser>
        <c:ser>
          <c:idx val="1"/>
          <c:order val="1"/>
          <c:tx>
            <c:strRef>
              <c:f>Sheet1!$C$1</c:f>
              <c:strCache>
                <c:ptCount val="1"/>
                <c:pt idx="0">
                  <c:v>Bupropion</c:v>
                </c:pt>
              </c:strCache>
            </c:strRef>
          </c:tx>
          <c:spPr>
            <a:solidFill>
              <a:schemeClr val="accent2"/>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Sheet1!$C$2:$C$4</c:f>
              <c:numCache>
                <c:formatCode>General</c:formatCode>
                <c:ptCount val="3"/>
                <c:pt idx="0">
                  <c:v>18.8</c:v>
                </c:pt>
                <c:pt idx="1">
                  <c:v>13.7</c:v>
                </c:pt>
                <c:pt idx="2">
                  <c:v>16.2</c:v>
                </c:pt>
              </c:numCache>
            </c:numRef>
          </c:val>
          <c:extLst>
            <c:ext xmlns:c16="http://schemas.microsoft.com/office/drawing/2014/chart" uri="{C3380CC4-5D6E-409C-BE32-E72D297353CC}">
              <c16:uniqueId val="{00000001-E6F2-CE49-90A7-F34DCB55E13B}"/>
            </c:ext>
          </c:extLst>
        </c:ser>
        <c:ser>
          <c:idx val="2"/>
          <c:order val="2"/>
          <c:tx>
            <c:strRef>
              <c:f>Sheet1!$D$1</c:f>
              <c:strCache>
                <c:ptCount val="1"/>
                <c:pt idx="0">
                  <c:v>Nicotine patch</c:v>
                </c:pt>
              </c:strCache>
            </c:strRef>
          </c:tx>
          <c:spPr>
            <a:solidFill>
              <a:schemeClr val="accent1">
                <a:lumMod val="40000"/>
                <a:lumOff val="60000"/>
              </a:schemeClr>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Sheet1!$D$2:$D$4</c:f>
              <c:numCache>
                <c:formatCode>General</c:formatCode>
                <c:ptCount val="3"/>
                <c:pt idx="0">
                  <c:v>18.5</c:v>
                </c:pt>
                <c:pt idx="1">
                  <c:v>13</c:v>
                </c:pt>
                <c:pt idx="2">
                  <c:v>15.7</c:v>
                </c:pt>
              </c:numCache>
            </c:numRef>
          </c:val>
          <c:extLst>
            <c:ext xmlns:c16="http://schemas.microsoft.com/office/drawing/2014/chart" uri="{C3380CC4-5D6E-409C-BE32-E72D297353CC}">
              <c16:uniqueId val="{00000002-E6F2-CE49-90A7-F34DCB55E13B}"/>
            </c:ext>
          </c:extLst>
        </c:ser>
        <c:ser>
          <c:idx val="3"/>
          <c:order val="3"/>
          <c:tx>
            <c:strRef>
              <c:f>Sheet1!$E$1</c:f>
              <c:strCache>
                <c:ptCount val="1"/>
                <c:pt idx="0">
                  <c:v>Placebo</c:v>
                </c:pt>
              </c:strCache>
            </c:strRef>
          </c:tx>
          <c:spPr>
            <a:solidFill>
              <a:schemeClr val="accent2">
                <a:lumMod val="20000"/>
                <a:lumOff val="80000"/>
              </a:schemeClr>
            </a:solidFill>
            <a:ln>
              <a:noFill/>
            </a:ln>
            <a:effectLst/>
          </c:spPr>
          <c:invertIfNegative val="0"/>
          <c:dLbls>
            <c:delete val="1"/>
          </c:dLbls>
          <c:cat>
            <c:strRef>
              <c:f>Sheet1!$A$2:$A$4</c:f>
              <c:strCache>
                <c:ptCount val="3"/>
                <c:pt idx="0">
                  <c:v>Non-psychiatriac cohort (n=4,028)</c:v>
                </c:pt>
                <c:pt idx="1">
                  <c:v>Psychiatric cohort (n=4,116)</c:v>
                </c:pt>
                <c:pt idx="2">
                  <c:v>Overall (n=8,144)</c:v>
                </c:pt>
              </c:strCache>
            </c:strRef>
          </c:cat>
          <c:val>
            <c:numRef>
              <c:f>Sheet1!$E$2:$E$4</c:f>
              <c:numCache>
                <c:formatCode>General</c:formatCode>
                <c:ptCount val="3"/>
                <c:pt idx="0">
                  <c:v>10.5</c:v>
                </c:pt>
                <c:pt idx="1">
                  <c:v>8.3000000000000007</c:v>
                </c:pt>
                <c:pt idx="2">
                  <c:v>9.4</c:v>
                </c:pt>
              </c:numCache>
            </c:numRef>
          </c:val>
          <c:extLst>
            <c:ext xmlns:c16="http://schemas.microsoft.com/office/drawing/2014/chart" uri="{C3380CC4-5D6E-409C-BE32-E72D297353CC}">
              <c16:uniqueId val="{00000003-E6F2-CE49-90A7-F34DCB55E13B}"/>
            </c:ext>
          </c:extLst>
        </c:ser>
        <c:dLbls>
          <c:dLblPos val="outEnd"/>
          <c:showLegendKey val="0"/>
          <c:showVal val="1"/>
          <c:showCatName val="0"/>
          <c:showSerName val="0"/>
          <c:showPercent val="0"/>
          <c:showBubbleSize val="0"/>
        </c:dLbls>
        <c:gapWidth val="182"/>
        <c:axId val="208705408"/>
        <c:axId val="208706944"/>
      </c:barChart>
      <c:catAx>
        <c:axId val="20870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06944"/>
        <c:crosses val="autoZero"/>
        <c:auto val="1"/>
        <c:lblAlgn val="ctr"/>
        <c:lblOffset val="100"/>
        <c:noMultiLvlLbl val="0"/>
      </c:catAx>
      <c:valAx>
        <c:axId val="208706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GB" sz="900" dirty="0"/>
                  <a:t>Continuous abstinence rate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0540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14734553118653"/>
          <c:y val="0.11441549598319582"/>
          <c:w val="0.76684962266290346"/>
          <c:h val="0.70683289721022724"/>
        </c:manualLayout>
      </c:layout>
      <c:barChart>
        <c:barDir val="bar"/>
        <c:grouping val="clustered"/>
        <c:varyColors val="0"/>
        <c:ser>
          <c:idx val="0"/>
          <c:order val="0"/>
          <c:spPr>
            <a:solidFill>
              <a:schemeClr val="accent6">
                <a:lumMod val="75000"/>
              </a:schemeClr>
            </a:solidFill>
          </c:spPr>
          <c:invertIfNegative val="0"/>
          <c:dPt>
            <c:idx val="0"/>
            <c:invertIfNegative val="0"/>
            <c:bubble3D val="0"/>
            <c:spPr>
              <a:solidFill>
                <a:srgbClr val="FFC000"/>
              </a:solidFill>
              <a:ln>
                <a:solidFill>
                  <a:srgbClr val="FF0000"/>
                </a:solidFill>
              </a:ln>
              <a:effectLst/>
            </c:spPr>
            <c:extLst>
              <c:ext xmlns:c16="http://schemas.microsoft.com/office/drawing/2014/chart" uri="{C3380CC4-5D6E-409C-BE32-E72D297353CC}">
                <c16:uniqueId val="{00000001-B664-43C7-B73E-EF22A6D8C2D9}"/>
              </c:ext>
            </c:extLst>
          </c:dPt>
          <c:dPt>
            <c:idx val="1"/>
            <c:invertIfNegative val="0"/>
            <c:bubble3D val="0"/>
            <c:spPr>
              <a:solidFill>
                <a:srgbClr val="FFC000"/>
              </a:solidFill>
              <a:ln>
                <a:solidFill>
                  <a:srgbClr val="FF0000"/>
                </a:solidFill>
              </a:ln>
              <a:effectLst/>
            </c:spPr>
            <c:extLst>
              <c:ext xmlns:c16="http://schemas.microsoft.com/office/drawing/2014/chart" uri="{C3380CC4-5D6E-409C-BE32-E72D297353CC}">
                <c16:uniqueId val="{00000003-B664-43C7-B73E-EF22A6D8C2D9}"/>
              </c:ext>
            </c:extLst>
          </c:dPt>
          <c:dPt>
            <c:idx val="2"/>
            <c:invertIfNegative val="0"/>
            <c:bubble3D val="0"/>
            <c:spPr>
              <a:solidFill>
                <a:srgbClr val="FFC000"/>
              </a:solidFill>
              <a:ln>
                <a:solidFill>
                  <a:srgbClr val="FF0000"/>
                </a:solidFill>
              </a:ln>
              <a:effectLst/>
            </c:spPr>
            <c:extLst>
              <c:ext xmlns:c16="http://schemas.microsoft.com/office/drawing/2014/chart" uri="{C3380CC4-5D6E-409C-BE32-E72D297353CC}">
                <c16:uniqueId val="{00000005-B664-43C7-B73E-EF22A6D8C2D9}"/>
              </c:ext>
            </c:extLst>
          </c:dPt>
          <c:dPt>
            <c:idx val="3"/>
            <c:invertIfNegative val="0"/>
            <c:bubble3D val="0"/>
            <c:spPr>
              <a:solidFill>
                <a:srgbClr val="FFC000"/>
              </a:solidFill>
              <a:ln>
                <a:noFill/>
              </a:ln>
              <a:effectLst/>
            </c:spPr>
            <c:extLst>
              <c:ext xmlns:c16="http://schemas.microsoft.com/office/drawing/2014/chart" uri="{C3380CC4-5D6E-409C-BE32-E72D297353CC}">
                <c16:uniqueId val="{00000007-B664-43C7-B73E-EF22A6D8C2D9}"/>
              </c:ext>
            </c:extLst>
          </c:dPt>
          <c:dPt>
            <c:idx val="4"/>
            <c:invertIfNegative val="0"/>
            <c:bubble3D val="0"/>
            <c:spPr>
              <a:solidFill>
                <a:schemeClr val="accent6">
                  <a:lumMod val="75000"/>
                </a:schemeClr>
              </a:solidFill>
              <a:ln>
                <a:solidFill>
                  <a:srgbClr val="FF0000"/>
                </a:solidFill>
              </a:ln>
              <a:effectLst/>
            </c:spPr>
            <c:extLst>
              <c:ext xmlns:c16="http://schemas.microsoft.com/office/drawing/2014/chart" uri="{C3380CC4-5D6E-409C-BE32-E72D297353CC}">
                <c16:uniqueId val="{00000009-B664-43C7-B73E-EF22A6D8C2D9}"/>
              </c:ext>
            </c:extLst>
          </c:dPt>
          <c:dPt>
            <c:idx val="5"/>
            <c:invertIfNegative val="0"/>
            <c:bubble3D val="0"/>
            <c:spPr>
              <a:solidFill>
                <a:schemeClr val="accent6">
                  <a:lumMod val="75000"/>
                </a:schemeClr>
              </a:solidFill>
              <a:ln>
                <a:solidFill>
                  <a:srgbClr val="FF0000"/>
                </a:solidFill>
              </a:ln>
              <a:effectLst/>
            </c:spPr>
            <c:extLst>
              <c:ext xmlns:c16="http://schemas.microsoft.com/office/drawing/2014/chart" uri="{C3380CC4-5D6E-409C-BE32-E72D297353CC}">
                <c16:uniqueId val="{0000000B-B664-43C7-B73E-EF22A6D8C2D9}"/>
              </c:ext>
            </c:extLst>
          </c:dPt>
          <c:dPt>
            <c:idx val="11"/>
            <c:invertIfNegative val="0"/>
            <c:bubble3D val="0"/>
            <c:spPr>
              <a:solidFill>
                <a:schemeClr val="bg1"/>
              </a:solidFill>
              <a:ln>
                <a:solidFill>
                  <a:srgbClr val="002060"/>
                </a:solidFill>
              </a:ln>
              <a:effectLst/>
            </c:spPr>
            <c:extLst>
              <c:ext xmlns:c16="http://schemas.microsoft.com/office/drawing/2014/chart" uri="{C3380CC4-5D6E-409C-BE32-E72D297353CC}">
                <c16:uniqueId val="{0000000D-B664-43C7-B73E-EF22A6D8C2D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varenicline standard + NRT standard </c:v>
                </c:pt>
                <c:pt idx="1">
                  <c:v>varenicline low + NRT standard </c:v>
                </c:pt>
                <c:pt idx="2">
                  <c:v>varenicline standard + bupropion standard </c:v>
                </c:pt>
                <c:pt idx="3">
                  <c:v>e-cigarette high</c:v>
                </c:pt>
                <c:pt idx="4">
                  <c:v>varenicline standard </c:v>
                </c:pt>
                <c:pt idx="5">
                  <c:v>varenicline standard + NRT high</c:v>
                </c:pt>
                <c:pt idx="6">
                  <c:v>NRT high </c:v>
                </c:pt>
                <c:pt idx="7">
                  <c:v>NRT standard </c:v>
                </c:pt>
                <c:pt idx="8">
                  <c:v>varenicline low </c:v>
                </c:pt>
                <c:pt idx="9">
                  <c:v>bupropion low </c:v>
                </c:pt>
                <c:pt idx="10">
                  <c:v>bupropion standard  </c:v>
                </c:pt>
                <c:pt idx="11">
                  <c:v>Placebo</c:v>
                </c:pt>
              </c:strCache>
            </c:strRef>
          </c:cat>
          <c:val>
            <c:numRef>
              <c:f>Sheet1!$C$2:$C$13</c:f>
              <c:numCache>
                <c:formatCode>General</c:formatCode>
                <c:ptCount val="12"/>
                <c:pt idx="0">
                  <c:v>5.75</c:v>
                </c:pt>
                <c:pt idx="1">
                  <c:v>5.7</c:v>
                </c:pt>
                <c:pt idx="2">
                  <c:v>3.25</c:v>
                </c:pt>
                <c:pt idx="3">
                  <c:v>3.22</c:v>
                </c:pt>
                <c:pt idx="4">
                  <c:v>2.83</c:v>
                </c:pt>
                <c:pt idx="5">
                  <c:v>2.34</c:v>
                </c:pt>
                <c:pt idx="6">
                  <c:v>2.3199999999999998</c:v>
                </c:pt>
                <c:pt idx="7">
                  <c:v>2.0099999999999998</c:v>
                </c:pt>
                <c:pt idx="8">
                  <c:v>1.79</c:v>
                </c:pt>
                <c:pt idx="9">
                  <c:v>1.75</c:v>
                </c:pt>
                <c:pt idx="10">
                  <c:v>1.73</c:v>
                </c:pt>
                <c:pt idx="11">
                  <c:v>1</c:v>
                </c:pt>
              </c:numCache>
            </c:numRef>
          </c:val>
          <c:extLst>
            <c:ext xmlns:c16="http://schemas.microsoft.com/office/drawing/2014/chart" uri="{C3380CC4-5D6E-409C-BE32-E72D297353CC}">
              <c16:uniqueId val="{0000000E-B664-43C7-B73E-EF22A6D8C2D9}"/>
            </c:ext>
          </c:extLst>
        </c:ser>
        <c:dLbls>
          <c:showLegendKey val="0"/>
          <c:showVal val="0"/>
          <c:showCatName val="0"/>
          <c:showSerName val="0"/>
          <c:showPercent val="0"/>
          <c:showBubbleSize val="0"/>
        </c:dLbls>
        <c:gapWidth val="182"/>
        <c:axId val="451017808"/>
        <c:axId val="451022728"/>
      </c:barChart>
      <c:catAx>
        <c:axId val="451017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51022728"/>
        <c:crosses val="autoZero"/>
        <c:auto val="1"/>
        <c:lblAlgn val="ctr"/>
        <c:lblOffset val="100"/>
        <c:noMultiLvlLbl val="0"/>
      </c:catAx>
      <c:valAx>
        <c:axId val="451022728"/>
        <c:scaling>
          <c:orientation val="minMax"/>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017808"/>
        <c:crosses val="autoZero"/>
        <c:crossBetween val="between"/>
      </c:valAx>
    </c:plotArea>
    <c:plotVisOnly val="1"/>
    <c:dispBlanksAs val="gap"/>
    <c:showDLblsOverMax val="0"/>
  </c:chart>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C15320-801B-45F6-9B98-9E289351BB41}" type="doc">
      <dgm:prSet loTypeId="urn:microsoft.com/office/officeart/2008/layout/LinedList" loCatId="list" qsTypeId="urn:microsoft.com/office/officeart/2005/8/quickstyle/3d2" qsCatId="3D" csTypeId="urn:microsoft.com/office/officeart/2005/8/colors/accent1_2" csCatId="accent1" phldr="1"/>
      <dgm:spPr/>
      <dgm:t>
        <a:bodyPr/>
        <a:lstStyle/>
        <a:p>
          <a:endParaRPr lang="en-US"/>
        </a:p>
      </dgm:t>
    </dgm:pt>
    <dgm:pt modelId="{9420E847-E6A1-4760-9EAC-C3740A6C340C}">
      <dgm:prSet/>
      <dgm:spPr/>
      <dgm:t>
        <a:bodyPr/>
        <a:lstStyle/>
        <a:p>
          <a:endParaRPr lang="en-US" dirty="0"/>
        </a:p>
      </dgm:t>
    </dgm:pt>
    <dgm:pt modelId="{70C517EC-8854-41E8-8E3A-AB67B226CF2A}" type="parTrans" cxnId="{DA4200BF-CC37-457B-834A-D2EC19182B80}">
      <dgm:prSet/>
      <dgm:spPr/>
      <dgm:t>
        <a:bodyPr/>
        <a:lstStyle/>
        <a:p>
          <a:endParaRPr lang="en-US"/>
        </a:p>
      </dgm:t>
    </dgm:pt>
    <dgm:pt modelId="{9C89D4DE-D8E1-4FAD-BD2A-9503A7606F86}" type="sibTrans" cxnId="{DA4200BF-CC37-457B-834A-D2EC19182B80}">
      <dgm:prSet/>
      <dgm:spPr/>
      <dgm:t>
        <a:bodyPr/>
        <a:lstStyle/>
        <a:p>
          <a:endParaRPr lang="en-US"/>
        </a:p>
      </dgm:t>
    </dgm:pt>
    <dgm:pt modelId="{D7264E55-6EBD-491D-8486-4B840F51F0C6}">
      <dgm:prSet/>
      <dgm:spPr/>
      <dgm:t>
        <a:bodyPr/>
        <a:lstStyle/>
        <a:p>
          <a:r>
            <a:rPr lang="en-GB" dirty="0"/>
            <a:t>Cytisine vs placebo</a:t>
          </a:r>
          <a:endParaRPr lang="en-US" dirty="0"/>
        </a:p>
      </dgm:t>
    </dgm:pt>
    <dgm:pt modelId="{2356AEEB-99CC-4293-AD4E-10AF04658D7B}" type="parTrans" cxnId="{B5F1AD6A-B593-404F-ADFF-C13A055A371F}">
      <dgm:prSet/>
      <dgm:spPr/>
      <dgm:t>
        <a:bodyPr/>
        <a:lstStyle/>
        <a:p>
          <a:endParaRPr lang="en-US"/>
        </a:p>
      </dgm:t>
    </dgm:pt>
    <dgm:pt modelId="{64858C8A-8297-4D58-A470-64CD2C987FE4}" type="sibTrans" cxnId="{B5F1AD6A-B593-404F-ADFF-C13A055A371F}">
      <dgm:prSet/>
      <dgm:spPr/>
      <dgm:t>
        <a:bodyPr/>
        <a:lstStyle/>
        <a:p>
          <a:endParaRPr lang="en-US"/>
        </a:p>
      </dgm:t>
    </dgm:pt>
    <dgm:pt modelId="{085C583D-6769-4C05-BF02-AA2FDF4A2B25}">
      <dgm:prSet/>
      <dgm:spPr/>
      <dgm:t>
        <a:bodyPr/>
        <a:lstStyle/>
        <a:p>
          <a:r>
            <a:rPr lang="en-GB"/>
            <a:t>8 trials: 7 with extractable data</a:t>
          </a:r>
          <a:endParaRPr lang="en-US"/>
        </a:p>
      </dgm:t>
    </dgm:pt>
    <dgm:pt modelId="{5021413B-3514-4AFF-8A35-5F7EE2ADF703}" type="parTrans" cxnId="{216936FB-3AD9-4F9C-A4E1-CF06B431D8A6}">
      <dgm:prSet/>
      <dgm:spPr/>
      <dgm:t>
        <a:bodyPr/>
        <a:lstStyle/>
        <a:p>
          <a:endParaRPr lang="en-US"/>
        </a:p>
      </dgm:t>
    </dgm:pt>
    <dgm:pt modelId="{AA0EEB31-68FB-4354-8029-555B137A8757}" type="sibTrans" cxnId="{216936FB-3AD9-4F9C-A4E1-CF06B431D8A6}">
      <dgm:prSet/>
      <dgm:spPr/>
      <dgm:t>
        <a:bodyPr/>
        <a:lstStyle/>
        <a:p>
          <a:endParaRPr lang="en-US"/>
        </a:p>
      </dgm:t>
    </dgm:pt>
    <dgm:pt modelId="{9514717D-D1E7-41FD-8D30-ED682B3B5DA1}">
      <dgm:prSet/>
      <dgm:spPr/>
      <dgm:t>
        <a:bodyPr/>
        <a:lstStyle/>
        <a:p>
          <a:r>
            <a:rPr lang="en-GB" dirty="0"/>
            <a:t>2x high quality studies</a:t>
          </a:r>
          <a:endParaRPr lang="en-US" dirty="0"/>
        </a:p>
      </dgm:t>
    </dgm:pt>
    <dgm:pt modelId="{017CA5A9-E399-4B54-97FD-EBCCDE9AC6CE}" type="parTrans" cxnId="{36719EC3-325B-493A-993F-5ED47B67BE62}">
      <dgm:prSet/>
      <dgm:spPr/>
      <dgm:t>
        <a:bodyPr/>
        <a:lstStyle/>
        <a:p>
          <a:endParaRPr lang="en-US"/>
        </a:p>
      </dgm:t>
    </dgm:pt>
    <dgm:pt modelId="{E7E44CEC-7251-48D1-BF80-8020E12F1EDA}" type="sibTrans" cxnId="{36719EC3-325B-493A-993F-5ED47B67BE62}">
      <dgm:prSet/>
      <dgm:spPr/>
      <dgm:t>
        <a:bodyPr/>
        <a:lstStyle/>
        <a:p>
          <a:endParaRPr lang="en-US"/>
        </a:p>
      </dgm:t>
    </dgm:pt>
    <dgm:pt modelId="{BF851CB6-019F-4A81-94B8-4AF6796EDB24}">
      <dgm:prSet/>
      <dgm:spPr/>
      <dgm:t>
        <a:bodyPr/>
        <a:lstStyle/>
        <a:p>
          <a:r>
            <a:rPr lang="en-GB"/>
            <a:t>RR 1.57, 1.42-1.74 (7 studies)</a:t>
          </a:r>
          <a:endParaRPr lang="en-US"/>
        </a:p>
      </dgm:t>
    </dgm:pt>
    <dgm:pt modelId="{04921F80-2F4A-4638-ABC8-7E8A46EBEC90}" type="parTrans" cxnId="{672869F0-EB48-4B86-84CD-B133D299B5AC}">
      <dgm:prSet/>
      <dgm:spPr/>
      <dgm:t>
        <a:bodyPr/>
        <a:lstStyle/>
        <a:p>
          <a:endParaRPr lang="en-US"/>
        </a:p>
      </dgm:t>
    </dgm:pt>
    <dgm:pt modelId="{3A094F36-7110-4DFF-84D4-146468706C20}" type="sibTrans" cxnId="{672869F0-EB48-4B86-84CD-B133D299B5AC}">
      <dgm:prSet/>
      <dgm:spPr/>
      <dgm:t>
        <a:bodyPr/>
        <a:lstStyle/>
        <a:p>
          <a:endParaRPr lang="en-US"/>
        </a:p>
      </dgm:t>
    </dgm:pt>
    <dgm:pt modelId="{552CD206-22BE-4749-BB96-610A52B346C2}">
      <dgm:prSet/>
      <dgm:spPr/>
      <dgm:t>
        <a:bodyPr/>
        <a:lstStyle/>
        <a:p>
          <a:r>
            <a:rPr lang="en-GB" b="1" dirty="0">
              <a:solidFill>
                <a:srgbClr val="00B0F0"/>
              </a:solidFill>
            </a:rPr>
            <a:t>RR 3.29, 1.84-5.90</a:t>
          </a:r>
          <a:r>
            <a:rPr lang="en-GB" b="1" dirty="0"/>
            <a:t> </a:t>
          </a:r>
          <a:r>
            <a:rPr lang="en-GB" dirty="0"/>
            <a:t>(2x high quality studies)</a:t>
          </a:r>
          <a:endParaRPr lang="en-US" dirty="0"/>
        </a:p>
      </dgm:t>
    </dgm:pt>
    <dgm:pt modelId="{97D8154F-8D57-452F-967B-C5B1A58CBF0F}" type="parTrans" cxnId="{C2C2E4ED-711B-4BCC-BCF0-6F8107C2A4DD}">
      <dgm:prSet/>
      <dgm:spPr/>
      <dgm:t>
        <a:bodyPr/>
        <a:lstStyle/>
        <a:p>
          <a:endParaRPr lang="en-US"/>
        </a:p>
      </dgm:t>
    </dgm:pt>
    <dgm:pt modelId="{6236B5BF-B8B4-4CB4-BF36-04B4C39AFF35}" type="sibTrans" cxnId="{C2C2E4ED-711B-4BCC-BCF0-6F8107C2A4DD}">
      <dgm:prSet/>
      <dgm:spPr/>
      <dgm:t>
        <a:bodyPr/>
        <a:lstStyle/>
        <a:p>
          <a:endParaRPr lang="en-US"/>
        </a:p>
      </dgm:t>
    </dgm:pt>
    <dgm:pt modelId="{65DD9EE2-2BDE-4071-9341-55303C84D3C5}">
      <dgm:prSet/>
      <dgm:spPr/>
      <dgm:t>
        <a:bodyPr/>
        <a:lstStyle/>
        <a:p>
          <a:r>
            <a:rPr lang="en-GB"/>
            <a:t>No difference in overall adverse event profile </a:t>
          </a:r>
          <a:endParaRPr lang="en-US"/>
        </a:p>
      </dgm:t>
    </dgm:pt>
    <dgm:pt modelId="{8CEA75C2-73B8-454D-A99A-7997DD5E6963}" type="parTrans" cxnId="{9D405F59-5887-463E-8CFB-EE27D38CB7E3}">
      <dgm:prSet/>
      <dgm:spPr/>
      <dgm:t>
        <a:bodyPr/>
        <a:lstStyle/>
        <a:p>
          <a:endParaRPr lang="en-US"/>
        </a:p>
      </dgm:t>
    </dgm:pt>
    <dgm:pt modelId="{DACD11C1-E12C-4865-90A6-F066B1B09F23}" type="sibTrans" cxnId="{9D405F59-5887-463E-8CFB-EE27D38CB7E3}">
      <dgm:prSet/>
      <dgm:spPr/>
      <dgm:t>
        <a:bodyPr/>
        <a:lstStyle/>
        <a:p>
          <a:endParaRPr lang="en-US"/>
        </a:p>
      </dgm:t>
    </dgm:pt>
    <dgm:pt modelId="{EEECFC24-9FB7-4B7B-A65E-EE6B956D5617}">
      <dgm:prSet/>
      <dgm:spPr/>
      <dgm:t>
        <a:bodyPr/>
        <a:lstStyle/>
        <a:p>
          <a:r>
            <a:rPr lang="en-GB" dirty="0"/>
            <a:t>Increased GI symptoms specifically with Cytisine (RR 1.76, 1.28-2.42) </a:t>
          </a:r>
          <a:endParaRPr lang="en-US" dirty="0"/>
        </a:p>
      </dgm:t>
    </dgm:pt>
    <dgm:pt modelId="{66C9A687-5ED5-48B2-8041-3C4A0B0E81BD}" type="parTrans" cxnId="{A536EBE6-FEB4-40D7-839B-DBDD70C47B9B}">
      <dgm:prSet/>
      <dgm:spPr/>
      <dgm:t>
        <a:bodyPr/>
        <a:lstStyle/>
        <a:p>
          <a:endParaRPr lang="en-US"/>
        </a:p>
      </dgm:t>
    </dgm:pt>
    <dgm:pt modelId="{52DCA756-FDFB-407A-9CC0-E670E5D3F277}" type="sibTrans" cxnId="{A536EBE6-FEB4-40D7-839B-DBDD70C47B9B}">
      <dgm:prSet/>
      <dgm:spPr/>
      <dgm:t>
        <a:bodyPr/>
        <a:lstStyle/>
        <a:p>
          <a:endParaRPr lang="en-US"/>
        </a:p>
      </dgm:t>
    </dgm:pt>
    <dgm:pt modelId="{0E5CEE1B-66BF-4B7D-BFB4-07EEF308BEE7}" type="pres">
      <dgm:prSet presAssocID="{D6C15320-801B-45F6-9B98-9E289351BB41}" presName="vert0" presStyleCnt="0">
        <dgm:presLayoutVars>
          <dgm:dir/>
          <dgm:animOne val="branch"/>
          <dgm:animLvl val="lvl"/>
        </dgm:presLayoutVars>
      </dgm:prSet>
      <dgm:spPr/>
    </dgm:pt>
    <dgm:pt modelId="{B0B82E02-54BC-4B72-90C7-ACB60A3DC484}" type="pres">
      <dgm:prSet presAssocID="{9420E847-E6A1-4760-9EAC-C3740A6C340C}" presName="thickLine" presStyleLbl="alignNode1" presStyleIdx="0" presStyleCnt="8"/>
      <dgm:spPr/>
    </dgm:pt>
    <dgm:pt modelId="{3BBEB3DC-AF3E-4731-8A7C-94C114478114}" type="pres">
      <dgm:prSet presAssocID="{9420E847-E6A1-4760-9EAC-C3740A6C340C}" presName="horz1" presStyleCnt="0"/>
      <dgm:spPr/>
    </dgm:pt>
    <dgm:pt modelId="{C8D7D52F-FAD8-442E-95E7-58948840D36D}" type="pres">
      <dgm:prSet presAssocID="{9420E847-E6A1-4760-9EAC-C3740A6C340C}" presName="tx1" presStyleLbl="revTx" presStyleIdx="0" presStyleCnt="8"/>
      <dgm:spPr/>
    </dgm:pt>
    <dgm:pt modelId="{BFC3095F-E903-45F3-8BCD-157FACD5C626}" type="pres">
      <dgm:prSet presAssocID="{9420E847-E6A1-4760-9EAC-C3740A6C340C}" presName="vert1" presStyleCnt="0"/>
      <dgm:spPr/>
    </dgm:pt>
    <dgm:pt modelId="{A6F03A82-F683-4183-81CC-9E0FE3ED8600}" type="pres">
      <dgm:prSet presAssocID="{D7264E55-6EBD-491D-8486-4B840F51F0C6}" presName="thickLine" presStyleLbl="alignNode1" presStyleIdx="1" presStyleCnt="8"/>
      <dgm:spPr/>
    </dgm:pt>
    <dgm:pt modelId="{420750DD-287E-4ADE-8E80-CB76D7C1199C}" type="pres">
      <dgm:prSet presAssocID="{D7264E55-6EBD-491D-8486-4B840F51F0C6}" presName="horz1" presStyleCnt="0"/>
      <dgm:spPr/>
    </dgm:pt>
    <dgm:pt modelId="{ECFD9811-5193-4EEE-9A59-F5FD8B2ED5AD}" type="pres">
      <dgm:prSet presAssocID="{D7264E55-6EBD-491D-8486-4B840F51F0C6}" presName="tx1" presStyleLbl="revTx" presStyleIdx="1" presStyleCnt="8"/>
      <dgm:spPr/>
    </dgm:pt>
    <dgm:pt modelId="{FD09F9FE-CAC7-463D-812F-7CB5B2A02E7A}" type="pres">
      <dgm:prSet presAssocID="{D7264E55-6EBD-491D-8486-4B840F51F0C6}" presName="vert1" presStyleCnt="0"/>
      <dgm:spPr/>
    </dgm:pt>
    <dgm:pt modelId="{7F5DD0A5-8BC1-4386-A01D-C9172227BD6A}" type="pres">
      <dgm:prSet presAssocID="{085C583D-6769-4C05-BF02-AA2FDF4A2B25}" presName="thickLine" presStyleLbl="alignNode1" presStyleIdx="2" presStyleCnt="8"/>
      <dgm:spPr/>
    </dgm:pt>
    <dgm:pt modelId="{16ABCC3C-2654-4EE1-A71F-6171F05A4F57}" type="pres">
      <dgm:prSet presAssocID="{085C583D-6769-4C05-BF02-AA2FDF4A2B25}" presName="horz1" presStyleCnt="0"/>
      <dgm:spPr/>
    </dgm:pt>
    <dgm:pt modelId="{3E3CF757-D89F-4B26-8D83-DBF328176183}" type="pres">
      <dgm:prSet presAssocID="{085C583D-6769-4C05-BF02-AA2FDF4A2B25}" presName="tx1" presStyleLbl="revTx" presStyleIdx="2" presStyleCnt="8"/>
      <dgm:spPr/>
    </dgm:pt>
    <dgm:pt modelId="{8F0DA9F2-07CC-43B7-BFA1-B0AD8A71CD03}" type="pres">
      <dgm:prSet presAssocID="{085C583D-6769-4C05-BF02-AA2FDF4A2B25}" presName="vert1" presStyleCnt="0"/>
      <dgm:spPr/>
    </dgm:pt>
    <dgm:pt modelId="{A9155B56-A2EE-440C-9AC3-4CC91E18DA1D}" type="pres">
      <dgm:prSet presAssocID="{9514717D-D1E7-41FD-8D30-ED682B3B5DA1}" presName="thickLine" presStyleLbl="alignNode1" presStyleIdx="3" presStyleCnt="8"/>
      <dgm:spPr/>
    </dgm:pt>
    <dgm:pt modelId="{9A332087-3990-4899-85D5-B8A1F49316B2}" type="pres">
      <dgm:prSet presAssocID="{9514717D-D1E7-41FD-8D30-ED682B3B5DA1}" presName="horz1" presStyleCnt="0"/>
      <dgm:spPr/>
    </dgm:pt>
    <dgm:pt modelId="{89959754-29EE-400B-BEEB-7D50CA3A58CC}" type="pres">
      <dgm:prSet presAssocID="{9514717D-D1E7-41FD-8D30-ED682B3B5DA1}" presName="tx1" presStyleLbl="revTx" presStyleIdx="3" presStyleCnt="8"/>
      <dgm:spPr/>
    </dgm:pt>
    <dgm:pt modelId="{C7A913CD-43FF-4AFD-8961-2635AB59A98A}" type="pres">
      <dgm:prSet presAssocID="{9514717D-D1E7-41FD-8D30-ED682B3B5DA1}" presName="vert1" presStyleCnt="0"/>
      <dgm:spPr/>
    </dgm:pt>
    <dgm:pt modelId="{64EC8A14-5A48-41C0-A6B6-D7FDB806D903}" type="pres">
      <dgm:prSet presAssocID="{BF851CB6-019F-4A81-94B8-4AF6796EDB24}" presName="thickLine" presStyleLbl="alignNode1" presStyleIdx="4" presStyleCnt="8"/>
      <dgm:spPr/>
    </dgm:pt>
    <dgm:pt modelId="{20C667BC-FFF4-4944-BFF4-935FEB272856}" type="pres">
      <dgm:prSet presAssocID="{BF851CB6-019F-4A81-94B8-4AF6796EDB24}" presName="horz1" presStyleCnt="0"/>
      <dgm:spPr/>
    </dgm:pt>
    <dgm:pt modelId="{07D338EF-EB57-4918-8342-50F0816911D1}" type="pres">
      <dgm:prSet presAssocID="{BF851CB6-019F-4A81-94B8-4AF6796EDB24}" presName="tx1" presStyleLbl="revTx" presStyleIdx="4" presStyleCnt="8"/>
      <dgm:spPr/>
    </dgm:pt>
    <dgm:pt modelId="{DF5C8A1E-5186-4B6A-91EE-902BCD86613D}" type="pres">
      <dgm:prSet presAssocID="{BF851CB6-019F-4A81-94B8-4AF6796EDB24}" presName="vert1" presStyleCnt="0"/>
      <dgm:spPr/>
    </dgm:pt>
    <dgm:pt modelId="{AAEF8DF0-AAE6-4A21-B4FD-7E67B92AFCFA}" type="pres">
      <dgm:prSet presAssocID="{552CD206-22BE-4749-BB96-610A52B346C2}" presName="thickLine" presStyleLbl="alignNode1" presStyleIdx="5" presStyleCnt="8"/>
      <dgm:spPr/>
    </dgm:pt>
    <dgm:pt modelId="{9E5D9917-5501-4688-A00C-0BA3AEF7D3AD}" type="pres">
      <dgm:prSet presAssocID="{552CD206-22BE-4749-BB96-610A52B346C2}" presName="horz1" presStyleCnt="0"/>
      <dgm:spPr/>
    </dgm:pt>
    <dgm:pt modelId="{FB86ABDD-FBB0-4EA0-90F1-D71086FCA6D8}" type="pres">
      <dgm:prSet presAssocID="{552CD206-22BE-4749-BB96-610A52B346C2}" presName="tx1" presStyleLbl="revTx" presStyleIdx="5" presStyleCnt="8"/>
      <dgm:spPr/>
    </dgm:pt>
    <dgm:pt modelId="{03E46FF0-C56F-4291-865C-4B864630F6AD}" type="pres">
      <dgm:prSet presAssocID="{552CD206-22BE-4749-BB96-610A52B346C2}" presName="vert1" presStyleCnt="0"/>
      <dgm:spPr/>
    </dgm:pt>
    <dgm:pt modelId="{F120A565-BBAB-48CE-B90F-94B1E69D6FA1}" type="pres">
      <dgm:prSet presAssocID="{65DD9EE2-2BDE-4071-9341-55303C84D3C5}" presName="thickLine" presStyleLbl="alignNode1" presStyleIdx="6" presStyleCnt="8"/>
      <dgm:spPr/>
    </dgm:pt>
    <dgm:pt modelId="{3B145603-D430-4260-8BBF-A646CF79735C}" type="pres">
      <dgm:prSet presAssocID="{65DD9EE2-2BDE-4071-9341-55303C84D3C5}" presName="horz1" presStyleCnt="0"/>
      <dgm:spPr/>
    </dgm:pt>
    <dgm:pt modelId="{6636286D-9CD7-4A90-9D92-C400C8A0EAF0}" type="pres">
      <dgm:prSet presAssocID="{65DD9EE2-2BDE-4071-9341-55303C84D3C5}" presName="tx1" presStyleLbl="revTx" presStyleIdx="6" presStyleCnt="8"/>
      <dgm:spPr/>
    </dgm:pt>
    <dgm:pt modelId="{E483FB9C-0FE7-4D48-8336-A8693C916A15}" type="pres">
      <dgm:prSet presAssocID="{65DD9EE2-2BDE-4071-9341-55303C84D3C5}" presName="vert1" presStyleCnt="0"/>
      <dgm:spPr/>
    </dgm:pt>
    <dgm:pt modelId="{C9AAD7E3-0D65-4CA0-9948-B79EFA432DB9}" type="pres">
      <dgm:prSet presAssocID="{EEECFC24-9FB7-4B7B-A65E-EE6B956D5617}" presName="thickLine" presStyleLbl="alignNode1" presStyleIdx="7" presStyleCnt="8"/>
      <dgm:spPr/>
    </dgm:pt>
    <dgm:pt modelId="{27B26796-3539-4D03-B5C7-16C92ECE35E9}" type="pres">
      <dgm:prSet presAssocID="{EEECFC24-9FB7-4B7B-A65E-EE6B956D5617}" presName="horz1" presStyleCnt="0"/>
      <dgm:spPr/>
    </dgm:pt>
    <dgm:pt modelId="{C4F39681-7E14-4C45-A542-3712B41E0B03}" type="pres">
      <dgm:prSet presAssocID="{EEECFC24-9FB7-4B7B-A65E-EE6B956D5617}" presName="tx1" presStyleLbl="revTx" presStyleIdx="7" presStyleCnt="8"/>
      <dgm:spPr/>
    </dgm:pt>
    <dgm:pt modelId="{8323027D-0EE9-42D2-9377-EEF0CDD21405}" type="pres">
      <dgm:prSet presAssocID="{EEECFC24-9FB7-4B7B-A65E-EE6B956D5617}" presName="vert1" presStyleCnt="0"/>
      <dgm:spPr/>
    </dgm:pt>
  </dgm:ptLst>
  <dgm:cxnLst>
    <dgm:cxn modelId="{79BD5331-844C-4BC1-B5D4-B54EBD66E3B9}" type="presOf" srcId="{65DD9EE2-2BDE-4071-9341-55303C84D3C5}" destId="{6636286D-9CD7-4A90-9D92-C400C8A0EAF0}" srcOrd="0" destOrd="0" presId="urn:microsoft.com/office/officeart/2008/layout/LinedList"/>
    <dgm:cxn modelId="{B5F1AD6A-B593-404F-ADFF-C13A055A371F}" srcId="{D6C15320-801B-45F6-9B98-9E289351BB41}" destId="{D7264E55-6EBD-491D-8486-4B840F51F0C6}" srcOrd="1" destOrd="0" parTransId="{2356AEEB-99CC-4293-AD4E-10AF04658D7B}" sibTransId="{64858C8A-8297-4D58-A470-64CD2C987FE4}"/>
    <dgm:cxn modelId="{0C7B476E-01B6-40D1-91EB-C306B7882F8F}" type="presOf" srcId="{9420E847-E6A1-4760-9EAC-C3740A6C340C}" destId="{C8D7D52F-FAD8-442E-95E7-58948840D36D}" srcOrd="0" destOrd="0" presId="urn:microsoft.com/office/officeart/2008/layout/LinedList"/>
    <dgm:cxn modelId="{87BF2577-040C-4F67-B449-CB07D31B935C}" type="presOf" srcId="{9514717D-D1E7-41FD-8D30-ED682B3B5DA1}" destId="{89959754-29EE-400B-BEEB-7D50CA3A58CC}" srcOrd="0" destOrd="0" presId="urn:microsoft.com/office/officeart/2008/layout/LinedList"/>
    <dgm:cxn modelId="{9D405F59-5887-463E-8CFB-EE27D38CB7E3}" srcId="{D6C15320-801B-45F6-9B98-9E289351BB41}" destId="{65DD9EE2-2BDE-4071-9341-55303C84D3C5}" srcOrd="6" destOrd="0" parTransId="{8CEA75C2-73B8-454D-A99A-7997DD5E6963}" sibTransId="{DACD11C1-E12C-4865-90A6-F066B1B09F23}"/>
    <dgm:cxn modelId="{5C27B9BD-3355-427F-9E9D-B040D9465B39}" type="presOf" srcId="{085C583D-6769-4C05-BF02-AA2FDF4A2B25}" destId="{3E3CF757-D89F-4B26-8D83-DBF328176183}" srcOrd="0" destOrd="0" presId="urn:microsoft.com/office/officeart/2008/layout/LinedList"/>
    <dgm:cxn modelId="{DA4200BF-CC37-457B-834A-D2EC19182B80}" srcId="{D6C15320-801B-45F6-9B98-9E289351BB41}" destId="{9420E847-E6A1-4760-9EAC-C3740A6C340C}" srcOrd="0" destOrd="0" parTransId="{70C517EC-8854-41E8-8E3A-AB67B226CF2A}" sibTransId="{9C89D4DE-D8E1-4FAD-BD2A-9503A7606F86}"/>
    <dgm:cxn modelId="{36719EC3-325B-493A-993F-5ED47B67BE62}" srcId="{D6C15320-801B-45F6-9B98-9E289351BB41}" destId="{9514717D-D1E7-41FD-8D30-ED682B3B5DA1}" srcOrd="3" destOrd="0" parTransId="{017CA5A9-E399-4B54-97FD-EBCCDE9AC6CE}" sibTransId="{E7E44CEC-7251-48D1-BF80-8020E12F1EDA}"/>
    <dgm:cxn modelId="{404CFFDE-6C05-46AF-878C-ED654E2B5C73}" type="presOf" srcId="{552CD206-22BE-4749-BB96-610A52B346C2}" destId="{FB86ABDD-FBB0-4EA0-90F1-D71086FCA6D8}" srcOrd="0" destOrd="0" presId="urn:microsoft.com/office/officeart/2008/layout/LinedList"/>
    <dgm:cxn modelId="{7091FDE4-41DA-4EB4-8388-009424165732}" type="presOf" srcId="{EEECFC24-9FB7-4B7B-A65E-EE6B956D5617}" destId="{C4F39681-7E14-4C45-A542-3712B41E0B03}" srcOrd="0" destOrd="0" presId="urn:microsoft.com/office/officeart/2008/layout/LinedList"/>
    <dgm:cxn modelId="{4403E0E5-2135-4E46-9B8C-3B813DE9D80A}" type="presOf" srcId="{D7264E55-6EBD-491D-8486-4B840F51F0C6}" destId="{ECFD9811-5193-4EEE-9A59-F5FD8B2ED5AD}" srcOrd="0" destOrd="0" presId="urn:microsoft.com/office/officeart/2008/layout/LinedList"/>
    <dgm:cxn modelId="{A536EBE6-FEB4-40D7-839B-DBDD70C47B9B}" srcId="{D6C15320-801B-45F6-9B98-9E289351BB41}" destId="{EEECFC24-9FB7-4B7B-A65E-EE6B956D5617}" srcOrd="7" destOrd="0" parTransId="{66C9A687-5ED5-48B2-8041-3C4A0B0E81BD}" sibTransId="{52DCA756-FDFB-407A-9CC0-E670E5D3F277}"/>
    <dgm:cxn modelId="{C2C2E4ED-711B-4BCC-BCF0-6F8107C2A4DD}" srcId="{D6C15320-801B-45F6-9B98-9E289351BB41}" destId="{552CD206-22BE-4749-BB96-610A52B346C2}" srcOrd="5" destOrd="0" parTransId="{97D8154F-8D57-452F-967B-C5B1A58CBF0F}" sibTransId="{6236B5BF-B8B4-4CB4-BF36-04B4C39AFF35}"/>
    <dgm:cxn modelId="{672869F0-EB48-4B86-84CD-B133D299B5AC}" srcId="{D6C15320-801B-45F6-9B98-9E289351BB41}" destId="{BF851CB6-019F-4A81-94B8-4AF6796EDB24}" srcOrd="4" destOrd="0" parTransId="{04921F80-2F4A-4638-ABC8-7E8A46EBEC90}" sibTransId="{3A094F36-7110-4DFF-84D4-146468706C20}"/>
    <dgm:cxn modelId="{820A51F0-2FE6-4EA8-B66D-CA6831F56950}" type="presOf" srcId="{D6C15320-801B-45F6-9B98-9E289351BB41}" destId="{0E5CEE1B-66BF-4B7D-BFB4-07EEF308BEE7}" srcOrd="0" destOrd="0" presId="urn:microsoft.com/office/officeart/2008/layout/LinedList"/>
    <dgm:cxn modelId="{8B1078F8-39D3-46EE-AD07-0EC3577047E7}" type="presOf" srcId="{BF851CB6-019F-4A81-94B8-4AF6796EDB24}" destId="{07D338EF-EB57-4918-8342-50F0816911D1}" srcOrd="0" destOrd="0" presId="urn:microsoft.com/office/officeart/2008/layout/LinedList"/>
    <dgm:cxn modelId="{216936FB-3AD9-4F9C-A4E1-CF06B431D8A6}" srcId="{D6C15320-801B-45F6-9B98-9E289351BB41}" destId="{085C583D-6769-4C05-BF02-AA2FDF4A2B25}" srcOrd="2" destOrd="0" parTransId="{5021413B-3514-4AFF-8A35-5F7EE2ADF703}" sibTransId="{AA0EEB31-68FB-4354-8029-555B137A8757}"/>
    <dgm:cxn modelId="{675317D7-C583-4197-8D61-EFB975ECC5A7}" type="presParOf" srcId="{0E5CEE1B-66BF-4B7D-BFB4-07EEF308BEE7}" destId="{B0B82E02-54BC-4B72-90C7-ACB60A3DC484}" srcOrd="0" destOrd="0" presId="urn:microsoft.com/office/officeart/2008/layout/LinedList"/>
    <dgm:cxn modelId="{3FECD1CD-9DB7-4830-B4EF-32861D2F290B}" type="presParOf" srcId="{0E5CEE1B-66BF-4B7D-BFB4-07EEF308BEE7}" destId="{3BBEB3DC-AF3E-4731-8A7C-94C114478114}" srcOrd="1" destOrd="0" presId="urn:microsoft.com/office/officeart/2008/layout/LinedList"/>
    <dgm:cxn modelId="{D35E961E-7818-4682-87A8-4E559ACE1324}" type="presParOf" srcId="{3BBEB3DC-AF3E-4731-8A7C-94C114478114}" destId="{C8D7D52F-FAD8-442E-95E7-58948840D36D}" srcOrd="0" destOrd="0" presId="urn:microsoft.com/office/officeart/2008/layout/LinedList"/>
    <dgm:cxn modelId="{AD4961E9-C187-4197-AFC2-1E33B349EF66}" type="presParOf" srcId="{3BBEB3DC-AF3E-4731-8A7C-94C114478114}" destId="{BFC3095F-E903-45F3-8BCD-157FACD5C626}" srcOrd="1" destOrd="0" presId="urn:microsoft.com/office/officeart/2008/layout/LinedList"/>
    <dgm:cxn modelId="{DCE3950B-22C0-4FFE-9CEB-C19E46C4ABED}" type="presParOf" srcId="{0E5CEE1B-66BF-4B7D-BFB4-07EEF308BEE7}" destId="{A6F03A82-F683-4183-81CC-9E0FE3ED8600}" srcOrd="2" destOrd="0" presId="urn:microsoft.com/office/officeart/2008/layout/LinedList"/>
    <dgm:cxn modelId="{2350B09E-8786-457E-9BB2-2D75683200F0}" type="presParOf" srcId="{0E5CEE1B-66BF-4B7D-BFB4-07EEF308BEE7}" destId="{420750DD-287E-4ADE-8E80-CB76D7C1199C}" srcOrd="3" destOrd="0" presId="urn:microsoft.com/office/officeart/2008/layout/LinedList"/>
    <dgm:cxn modelId="{D7CE4871-22B0-4E63-8B17-1857A664F56E}" type="presParOf" srcId="{420750DD-287E-4ADE-8E80-CB76D7C1199C}" destId="{ECFD9811-5193-4EEE-9A59-F5FD8B2ED5AD}" srcOrd="0" destOrd="0" presId="urn:microsoft.com/office/officeart/2008/layout/LinedList"/>
    <dgm:cxn modelId="{4405D2AB-2477-4FCB-9CFD-1C2011112879}" type="presParOf" srcId="{420750DD-287E-4ADE-8E80-CB76D7C1199C}" destId="{FD09F9FE-CAC7-463D-812F-7CB5B2A02E7A}" srcOrd="1" destOrd="0" presId="urn:microsoft.com/office/officeart/2008/layout/LinedList"/>
    <dgm:cxn modelId="{2A5B70B7-A163-4273-A202-A7888DB4150B}" type="presParOf" srcId="{0E5CEE1B-66BF-4B7D-BFB4-07EEF308BEE7}" destId="{7F5DD0A5-8BC1-4386-A01D-C9172227BD6A}" srcOrd="4" destOrd="0" presId="urn:microsoft.com/office/officeart/2008/layout/LinedList"/>
    <dgm:cxn modelId="{4A3F23BE-C3BE-49A9-9678-090FEF60C589}" type="presParOf" srcId="{0E5CEE1B-66BF-4B7D-BFB4-07EEF308BEE7}" destId="{16ABCC3C-2654-4EE1-A71F-6171F05A4F57}" srcOrd="5" destOrd="0" presId="urn:microsoft.com/office/officeart/2008/layout/LinedList"/>
    <dgm:cxn modelId="{AA3C29FB-E7D4-4651-94CB-99AAA66AB6BB}" type="presParOf" srcId="{16ABCC3C-2654-4EE1-A71F-6171F05A4F57}" destId="{3E3CF757-D89F-4B26-8D83-DBF328176183}" srcOrd="0" destOrd="0" presId="urn:microsoft.com/office/officeart/2008/layout/LinedList"/>
    <dgm:cxn modelId="{58DD9852-B350-4803-9CDE-C40A34773A43}" type="presParOf" srcId="{16ABCC3C-2654-4EE1-A71F-6171F05A4F57}" destId="{8F0DA9F2-07CC-43B7-BFA1-B0AD8A71CD03}" srcOrd="1" destOrd="0" presId="urn:microsoft.com/office/officeart/2008/layout/LinedList"/>
    <dgm:cxn modelId="{680D1118-55CD-4538-8F15-99B4249C1CE7}" type="presParOf" srcId="{0E5CEE1B-66BF-4B7D-BFB4-07EEF308BEE7}" destId="{A9155B56-A2EE-440C-9AC3-4CC91E18DA1D}" srcOrd="6" destOrd="0" presId="urn:microsoft.com/office/officeart/2008/layout/LinedList"/>
    <dgm:cxn modelId="{24C57CD5-9772-4DE2-BCE0-1BDC9B122C50}" type="presParOf" srcId="{0E5CEE1B-66BF-4B7D-BFB4-07EEF308BEE7}" destId="{9A332087-3990-4899-85D5-B8A1F49316B2}" srcOrd="7" destOrd="0" presId="urn:microsoft.com/office/officeart/2008/layout/LinedList"/>
    <dgm:cxn modelId="{CF841DFA-B6CC-4AE4-AE5D-171C65CD5799}" type="presParOf" srcId="{9A332087-3990-4899-85D5-B8A1F49316B2}" destId="{89959754-29EE-400B-BEEB-7D50CA3A58CC}" srcOrd="0" destOrd="0" presId="urn:microsoft.com/office/officeart/2008/layout/LinedList"/>
    <dgm:cxn modelId="{0B720DFD-A392-4349-9331-F5328CDE78DC}" type="presParOf" srcId="{9A332087-3990-4899-85D5-B8A1F49316B2}" destId="{C7A913CD-43FF-4AFD-8961-2635AB59A98A}" srcOrd="1" destOrd="0" presId="urn:microsoft.com/office/officeart/2008/layout/LinedList"/>
    <dgm:cxn modelId="{7CFA9D93-C4CE-41D4-A769-60379EF84C75}" type="presParOf" srcId="{0E5CEE1B-66BF-4B7D-BFB4-07EEF308BEE7}" destId="{64EC8A14-5A48-41C0-A6B6-D7FDB806D903}" srcOrd="8" destOrd="0" presId="urn:microsoft.com/office/officeart/2008/layout/LinedList"/>
    <dgm:cxn modelId="{1C7C9ADF-5646-415A-9FB6-A1228C19EBC3}" type="presParOf" srcId="{0E5CEE1B-66BF-4B7D-BFB4-07EEF308BEE7}" destId="{20C667BC-FFF4-4944-BFF4-935FEB272856}" srcOrd="9" destOrd="0" presId="urn:microsoft.com/office/officeart/2008/layout/LinedList"/>
    <dgm:cxn modelId="{09754E86-6E6C-45AA-9F72-16FBFC0479AC}" type="presParOf" srcId="{20C667BC-FFF4-4944-BFF4-935FEB272856}" destId="{07D338EF-EB57-4918-8342-50F0816911D1}" srcOrd="0" destOrd="0" presId="urn:microsoft.com/office/officeart/2008/layout/LinedList"/>
    <dgm:cxn modelId="{8C403198-7600-429C-8562-0AD12BDE939B}" type="presParOf" srcId="{20C667BC-FFF4-4944-BFF4-935FEB272856}" destId="{DF5C8A1E-5186-4B6A-91EE-902BCD86613D}" srcOrd="1" destOrd="0" presId="urn:microsoft.com/office/officeart/2008/layout/LinedList"/>
    <dgm:cxn modelId="{D18A2091-C5A1-49C1-9DCB-FB1F660D277F}" type="presParOf" srcId="{0E5CEE1B-66BF-4B7D-BFB4-07EEF308BEE7}" destId="{AAEF8DF0-AAE6-4A21-B4FD-7E67B92AFCFA}" srcOrd="10" destOrd="0" presId="urn:microsoft.com/office/officeart/2008/layout/LinedList"/>
    <dgm:cxn modelId="{6D3674BE-0D12-4F9F-A8F0-6A410BACB3FA}" type="presParOf" srcId="{0E5CEE1B-66BF-4B7D-BFB4-07EEF308BEE7}" destId="{9E5D9917-5501-4688-A00C-0BA3AEF7D3AD}" srcOrd="11" destOrd="0" presId="urn:microsoft.com/office/officeart/2008/layout/LinedList"/>
    <dgm:cxn modelId="{1DEE626F-954B-4B71-B8CE-FC7230D9216E}" type="presParOf" srcId="{9E5D9917-5501-4688-A00C-0BA3AEF7D3AD}" destId="{FB86ABDD-FBB0-4EA0-90F1-D71086FCA6D8}" srcOrd="0" destOrd="0" presId="urn:microsoft.com/office/officeart/2008/layout/LinedList"/>
    <dgm:cxn modelId="{9364FA55-03D2-4751-A4BC-3C780C5F4A81}" type="presParOf" srcId="{9E5D9917-5501-4688-A00C-0BA3AEF7D3AD}" destId="{03E46FF0-C56F-4291-865C-4B864630F6AD}" srcOrd="1" destOrd="0" presId="urn:microsoft.com/office/officeart/2008/layout/LinedList"/>
    <dgm:cxn modelId="{E4F12580-F8F2-4251-B5A5-93FE176FA63E}" type="presParOf" srcId="{0E5CEE1B-66BF-4B7D-BFB4-07EEF308BEE7}" destId="{F120A565-BBAB-48CE-B90F-94B1E69D6FA1}" srcOrd="12" destOrd="0" presId="urn:microsoft.com/office/officeart/2008/layout/LinedList"/>
    <dgm:cxn modelId="{7F7CB3F8-3B65-4CDD-8F7D-DD50D775B510}" type="presParOf" srcId="{0E5CEE1B-66BF-4B7D-BFB4-07EEF308BEE7}" destId="{3B145603-D430-4260-8BBF-A646CF79735C}" srcOrd="13" destOrd="0" presId="urn:microsoft.com/office/officeart/2008/layout/LinedList"/>
    <dgm:cxn modelId="{A196706A-D529-466A-A993-F8C206C8DE15}" type="presParOf" srcId="{3B145603-D430-4260-8BBF-A646CF79735C}" destId="{6636286D-9CD7-4A90-9D92-C400C8A0EAF0}" srcOrd="0" destOrd="0" presId="urn:microsoft.com/office/officeart/2008/layout/LinedList"/>
    <dgm:cxn modelId="{20A225E1-C3FD-4BCF-9CA0-C1559D2A60CE}" type="presParOf" srcId="{3B145603-D430-4260-8BBF-A646CF79735C}" destId="{E483FB9C-0FE7-4D48-8336-A8693C916A15}" srcOrd="1" destOrd="0" presId="urn:microsoft.com/office/officeart/2008/layout/LinedList"/>
    <dgm:cxn modelId="{BDE32838-1E16-4E90-8392-48C92C1CC877}" type="presParOf" srcId="{0E5CEE1B-66BF-4B7D-BFB4-07EEF308BEE7}" destId="{C9AAD7E3-0D65-4CA0-9948-B79EFA432DB9}" srcOrd="14" destOrd="0" presId="urn:microsoft.com/office/officeart/2008/layout/LinedList"/>
    <dgm:cxn modelId="{2F295EEC-C6C9-4873-A903-4B2A36F5AB27}" type="presParOf" srcId="{0E5CEE1B-66BF-4B7D-BFB4-07EEF308BEE7}" destId="{27B26796-3539-4D03-B5C7-16C92ECE35E9}" srcOrd="15" destOrd="0" presId="urn:microsoft.com/office/officeart/2008/layout/LinedList"/>
    <dgm:cxn modelId="{584628E6-2B49-4331-926B-63E2DBA0DB5B}" type="presParOf" srcId="{27B26796-3539-4D03-B5C7-16C92ECE35E9}" destId="{C4F39681-7E14-4C45-A542-3712B41E0B03}" srcOrd="0" destOrd="0" presId="urn:microsoft.com/office/officeart/2008/layout/LinedList"/>
    <dgm:cxn modelId="{C028163E-64AE-4DB0-A6E1-3C117B55CF37}" type="presParOf" srcId="{27B26796-3539-4D03-B5C7-16C92ECE35E9}" destId="{8323027D-0EE9-42D2-9377-EEF0CDD214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82E02-54BC-4B72-90C7-ACB60A3DC484}">
      <dsp:nvSpPr>
        <dsp:cNvPr id="0" name=""/>
        <dsp:cNvSpPr/>
      </dsp:nvSpPr>
      <dsp:spPr>
        <a:xfrm>
          <a:off x="0" y="0"/>
          <a:ext cx="861038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8D7D52F-FAD8-442E-95E7-58948840D36D}">
      <dsp:nvSpPr>
        <dsp:cNvPr id="0" name=""/>
        <dsp:cNvSpPr/>
      </dsp:nvSpPr>
      <dsp:spPr>
        <a:xfrm>
          <a:off x="0" y="0"/>
          <a:ext cx="8610386" cy="51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dirty="0"/>
        </a:p>
      </dsp:txBody>
      <dsp:txXfrm>
        <a:off x="0" y="0"/>
        <a:ext cx="8610386" cy="510048"/>
      </dsp:txXfrm>
    </dsp:sp>
    <dsp:sp modelId="{A6F03A82-F683-4183-81CC-9E0FE3ED8600}">
      <dsp:nvSpPr>
        <dsp:cNvPr id="0" name=""/>
        <dsp:cNvSpPr/>
      </dsp:nvSpPr>
      <dsp:spPr>
        <a:xfrm>
          <a:off x="0" y="510048"/>
          <a:ext cx="861038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FD9811-5193-4EEE-9A59-F5FD8B2ED5AD}">
      <dsp:nvSpPr>
        <dsp:cNvPr id="0" name=""/>
        <dsp:cNvSpPr/>
      </dsp:nvSpPr>
      <dsp:spPr>
        <a:xfrm>
          <a:off x="0" y="510048"/>
          <a:ext cx="8610386" cy="51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Cytisine vs placebo</a:t>
          </a:r>
          <a:endParaRPr lang="en-US" sz="2300" kern="1200" dirty="0"/>
        </a:p>
      </dsp:txBody>
      <dsp:txXfrm>
        <a:off x="0" y="510048"/>
        <a:ext cx="8610386" cy="510048"/>
      </dsp:txXfrm>
    </dsp:sp>
    <dsp:sp modelId="{7F5DD0A5-8BC1-4386-A01D-C9172227BD6A}">
      <dsp:nvSpPr>
        <dsp:cNvPr id="0" name=""/>
        <dsp:cNvSpPr/>
      </dsp:nvSpPr>
      <dsp:spPr>
        <a:xfrm>
          <a:off x="0" y="1020097"/>
          <a:ext cx="861038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E3CF757-D89F-4B26-8D83-DBF328176183}">
      <dsp:nvSpPr>
        <dsp:cNvPr id="0" name=""/>
        <dsp:cNvSpPr/>
      </dsp:nvSpPr>
      <dsp:spPr>
        <a:xfrm>
          <a:off x="0" y="1020097"/>
          <a:ext cx="8610386" cy="51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8 trials: 7 with extractable data</a:t>
          </a:r>
          <a:endParaRPr lang="en-US" sz="2300" kern="1200"/>
        </a:p>
      </dsp:txBody>
      <dsp:txXfrm>
        <a:off x="0" y="1020097"/>
        <a:ext cx="8610386" cy="510048"/>
      </dsp:txXfrm>
    </dsp:sp>
    <dsp:sp modelId="{A9155B56-A2EE-440C-9AC3-4CC91E18DA1D}">
      <dsp:nvSpPr>
        <dsp:cNvPr id="0" name=""/>
        <dsp:cNvSpPr/>
      </dsp:nvSpPr>
      <dsp:spPr>
        <a:xfrm>
          <a:off x="0" y="1530146"/>
          <a:ext cx="861038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9959754-29EE-400B-BEEB-7D50CA3A58CC}">
      <dsp:nvSpPr>
        <dsp:cNvPr id="0" name=""/>
        <dsp:cNvSpPr/>
      </dsp:nvSpPr>
      <dsp:spPr>
        <a:xfrm>
          <a:off x="0" y="1530146"/>
          <a:ext cx="8610386" cy="51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2x high quality studies</a:t>
          </a:r>
          <a:endParaRPr lang="en-US" sz="2300" kern="1200" dirty="0"/>
        </a:p>
      </dsp:txBody>
      <dsp:txXfrm>
        <a:off x="0" y="1530146"/>
        <a:ext cx="8610386" cy="510048"/>
      </dsp:txXfrm>
    </dsp:sp>
    <dsp:sp modelId="{64EC8A14-5A48-41C0-A6B6-D7FDB806D903}">
      <dsp:nvSpPr>
        <dsp:cNvPr id="0" name=""/>
        <dsp:cNvSpPr/>
      </dsp:nvSpPr>
      <dsp:spPr>
        <a:xfrm>
          <a:off x="0" y="2040194"/>
          <a:ext cx="861038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7D338EF-EB57-4918-8342-50F0816911D1}">
      <dsp:nvSpPr>
        <dsp:cNvPr id="0" name=""/>
        <dsp:cNvSpPr/>
      </dsp:nvSpPr>
      <dsp:spPr>
        <a:xfrm>
          <a:off x="0" y="2040194"/>
          <a:ext cx="8610386" cy="51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RR 1.57, 1.42-1.74 (7 studies)</a:t>
          </a:r>
          <a:endParaRPr lang="en-US" sz="2300" kern="1200"/>
        </a:p>
      </dsp:txBody>
      <dsp:txXfrm>
        <a:off x="0" y="2040194"/>
        <a:ext cx="8610386" cy="510048"/>
      </dsp:txXfrm>
    </dsp:sp>
    <dsp:sp modelId="{AAEF8DF0-AAE6-4A21-B4FD-7E67B92AFCFA}">
      <dsp:nvSpPr>
        <dsp:cNvPr id="0" name=""/>
        <dsp:cNvSpPr/>
      </dsp:nvSpPr>
      <dsp:spPr>
        <a:xfrm>
          <a:off x="0" y="2550243"/>
          <a:ext cx="861038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B86ABDD-FBB0-4EA0-90F1-D71086FCA6D8}">
      <dsp:nvSpPr>
        <dsp:cNvPr id="0" name=""/>
        <dsp:cNvSpPr/>
      </dsp:nvSpPr>
      <dsp:spPr>
        <a:xfrm>
          <a:off x="0" y="2550243"/>
          <a:ext cx="8610386" cy="51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b="1" kern="1200" dirty="0">
              <a:solidFill>
                <a:srgbClr val="00B0F0"/>
              </a:solidFill>
            </a:rPr>
            <a:t>RR 3.29, 1.84-5.90</a:t>
          </a:r>
          <a:r>
            <a:rPr lang="en-GB" sz="2300" b="1" kern="1200" dirty="0"/>
            <a:t> </a:t>
          </a:r>
          <a:r>
            <a:rPr lang="en-GB" sz="2300" kern="1200" dirty="0"/>
            <a:t>(2x high quality studies)</a:t>
          </a:r>
          <a:endParaRPr lang="en-US" sz="2300" kern="1200" dirty="0"/>
        </a:p>
      </dsp:txBody>
      <dsp:txXfrm>
        <a:off x="0" y="2550243"/>
        <a:ext cx="8610386" cy="510048"/>
      </dsp:txXfrm>
    </dsp:sp>
    <dsp:sp modelId="{F120A565-BBAB-48CE-B90F-94B1E69D6FA1}">
      <dsp:nvSpPr>
        <dsp:cNvPr id="0" name=""/>
        <dsp:cNvSpPr/>
      </dsp:nvSpPr>
      <dsp:spPr>
        <a:xfrm>
          <a:off x="0" y="3060292"/>
          <a:ext cx="861038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636286D-9CD7-4A90-9D92-C400C8A0EAF0}">
      <dsp:nvSpPr>
        <dsp:cNvPr id="0" name=""/>
        <dsp:cNvSpPr/>
      </dsp:nvSpPr>
      <dsp:spPr>
        <a:xfrm>
          <a:off x="0" y="3060292"/>
          <a:ext cx="8610386" cy="51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No difference in overall adverse event profile </a:t>
          </a:r>
          <a:endParaRPr lang="en-US" sz="2300" kern="1200"/>
        </a:p>
      </dsp:txBody>
      <dsp:txXfrm>
        <a:off x="0" y="3060292"/>
        <a:ext cx="8610386" cy="510048"/>
      </dsp:txXfrm>
    </dsp:sp>
    <dsp:sp modelId="{C9AAD7E3-0D65-4CA0-9948-B79EFA432DB9}">
      <dsp:nvSpPr>
        <dsp:cNvPr id="0" name=""/>
        <dsp:cNvSpPr/>
      </dsp:nvSpPr>
      <dsp:spPr>
        <a:xfrm>
          <a:off x="0" y="3570341"/>
          <a:ext cx="861038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4F39681-7E14-4C45-A542-3712B41E0B03}">
      <dsp:nvSpPr>
        <dsp:cNvPr id="0" name=""/>
        <dsp:cNvSpPr/>
      </dsp:nvSpPr>
      <dsp:spPr>
        <a:xfrm>
          <a:off x="0" y="3570341"/>
          <a:ext cx="8610386" cy="51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Increased GI symptoms specifically with Cytisine (RR 1.76, 1.28-2.42) </a:t>
          </a:r>
          <a:endParaRPr lang="en-US" sz="2300" kern="1200" dirty="0"/>
        </a:p>
      </dsp:txBody>
      <dsp:txXfrm>
        <a:off x="0" y="3570341"/>
        <a:ext cx="8610386" cy="51004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0.0512</cdr:x>
      <cdr:y>0.01392</cdr:y>
    </cdr:from>
    <cdr:to>
      <cdr:x>0.94297</cdr:x>
      <cdr:y>0.10448</cdr:y>
    </cdr:to>
    <cdr:sp macro="" textlink="">
      <cdr:nvSpPr>
        <cdr:cNvPr id="2" name="TextBox 1">
          <a:extLst xmlns:a="http://schemas.openxmlformats.org/drawingml/2006/main">
            <a:ext uri="{FF2B5EF4-FFF2-40B4-BE49-F238E27FC236}">
              <a16:creationId xmlns:a16="http://schemas.microsoft.com/office/drawing/2014/main" id="{22FBC71A-68DC-429A-AAAE-F8EAD62664D0}"/>
            </a:ext>
          </a:extLst>
        </cdr:cNvPr>
        <cdr:cNvSpPr txBox="1"/>
      </cdr:nvSpPr>
      <cdr:spPr>
        <a:xfrm xmlns:a="http://schemas.openxmlformats.org/drawingml/2006/main">
          <a:off x="563979" y="78345"/>
          <a:ext cx="9823040" cy="50969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br>
            <a:rPr lang="en-GB" sz="1200" dirty="0"/>
          </a:br>
          <a:r>
            <a:rPr lang="en-GB" sz="1200" dirty="0"/>
            <a:t>(Wide</a:t>
          </a:r>
          <a:r>
            <a:rPr lang="en-GB" sz="1200" baseline="0" dirty="0"/>
            <a:t> confidence intervals in </a:t>
          </a:r>
          <a:r>
            <a:rPr lang="en-GB" sz="1200" b="1" baseline="0" dirty="0">
              <a:solidFill>
                <a:schemeClr val="accent2"/>
              </a:solidFill>
            </a:rPr>
            <a:t>yellow</a:t>
          </a:r>
          <a:r>
            <a:rPr lang="en-GB" sz="1200" baseline="0" dirty="0"/>
            <a:t>. Varenicline in </a:t>
          </a:r>
          <a:r>
            <a:rPr lang="en-GB" sz="1200" baseline="0" dirty="0">
              <a:solidFill>
                <a:srgbClr val="FF0000"/>
              </a:solidFill>
            </a:rPr>
            <a:t>red</a:t>
          </a:r>
          <a:r>
            <a:rPr lang="en-GB" sz="1200" baseline="0" dirty="0"/>
            <a:t> frame)</a:t>
          </a:r>
          <a:endParaRPr lang="en-GB" sz="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4D2251-BB21-457C-8E7A-768E1E447296}"/>
              </a:ext>
            </a:extLst>
          </p:cNvPr>
          <p:cNvSpPr>
            <a:spLocks noGrp="1"/>
          </p:cNvSpPr>
          <p:nvPr>
            <p:ph type="hdr" sz="quarter"/>
          </p:nvPr>
        </p:nvSpPr>
        <p:spPr>
          <a:xfrm>
            <a:off x="0" y="0"/>
            <a:ext cx="2976563" cy="5016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6BC9340-0C56-48A8-B284-A42451915807}"/>
              </a:ext>
            </a:extLst>
          </p:cNvPr>
          <p:cNvSpPr>
            <a:spLocks noGrp="1"/>
          </p:cNvSpPr>
          <p:nvPr>
            <p:ph type="dt" sz="quarter" idx="1"/>
          </p:nvPr>
        </p:nvSpPr>
        <p:spPr>
          <a:xfrm>
            <a:off x="3892550" y="0"/>
            <a:ext cx="2976563" cy="501650"/>
          </a:xfrm>
          <a:prstGeom prst="rect">
            <a:avLst/>
          </a:prstGeom>
        </p:spPr>
        <p:txBody>
          <a:bodyPr vert="horz" lIns="91440" tIns="45720" rIns="91440" bIns="45720" rtlCol="0"/>
          <a:lstStyle>
            <a:lvl1pPr algn="r">
              <a:defRPr sz="1200"/>
            </a:lvl1pPr>
          </a:lstStyle>
          <a:p>
            <a:fld id="{0FDE103B-FC54-452E-A6DB-85FD1320385D}" type="datetimeFigureOut">
              <a:rPr lang="en-US" smtClean="0"/>
              <a:t>12/13/2024</a:t>
            </a:fld>
            <a:endParaRPr lang="en-US"/>
          </a:p>
        </p:txBody>
      </p:sp>
      <p:sp>
        <p:nvSpPr>
          <p:cNvPr id="4" name="Footer Placeholder 3">
            <a:extLst>
              <a:ext uri="{FF2B5EF4-FFF2-40B4-BE49-F238E27FC236}">
                <a16:creationId xmlns:a16="http://schemas.microsoft.com/office/drawing/2014/main" id="{A6982050-E2A4-47F0-9573-F9A740969D50}"/>
              </a:ext>
            </a:extLst>
          </p:cNvPr>
          <p:cNvSpPr>
            <a:spLocks noGrp="1"/>
          </p:cNvSpPr>
          <p:nvPr>
            <p:ph type="ftr" sz="quarter" idx="2"/>
          </p:nvPr>
        </p:nvSpPr>
        <p:spPr>
          <a:xfrm>
            <a:off x="0" y="9504363"/>
            <a:ext cx="2976563" cy="5016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6824405-AB25-4A18-BC0A-A340637297C2}"/>
              </a:ext>
            </a:extLst>
          </p:cNvPr>
          <p:cNvSpPr>
            <a:spLocks noGrp="1"/>
          </p:cNvSpPr>
          <p:nvPr>
            <p:ph type="sldNum" sz="quarter" idx="3"/>
          </p:nvPr>
        </p:nvSpPr>
        <p:spPr>
          <a:xfrm>
            <a:off x="3892550" y="9504363"/>
            <a:ext cx="2976563" cy="501650"/>
          </a:xfrm>
          <a:prstGeom prst="rect">
            <a:avLst/>
          </a:prstGeom>
        </p:spPr>
        <p:txBody>
          <a:bodyPr vert="horz" lIns="91440" tIns="45720" rIns="91440" bIns="45720" rtlCol="0" anchor="b"/>
          <a:lstStyle>
            <a:lvl1pPr algn="r">
              <a:defRPr sz="1200"/>
            </a:lvl1pPr>
          </a:lstStyle>
          <a:p>
            <a:fld id="{4EA9418A-E760-4171-82B2-93C8C4C2D4FD}" type="slidenum">
              <a:rPr lang="en-US" smtClean="0"/>
              <a:t>‹#›</a:t>
            </a:fld>
            <a:endParaRPr lang="en-US"/>
          </a:p>
        </p:txBody>
      </p:sp>
    </p:spTree>
    <p:extLst>
      <p:ext uri="{BB962C8B-B14F-4D97-AF65-F5344CB8AC3E}">
        <p14:creationId xmlns:p14="http://schemas.microsoft.com/office/powerpoint/2010/main" val="148865247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7303" cy="502038"/>
          </a:xfrm>
          <a:prstGeom prst="rect">
            <a:avLst/>
          </a:prstGeom>
        </p:spPr>
        <p:txBody>
          <a:bodyPr vert="horz" lIns="96433" tIns="48216" rIns="96433" bIns="48216" rtlCol="0"/>
          <a:lstStyle>
            <a:lvl1pPr algn="l">
              <a:defRPr sz="1300"/>
            </a:lvl1pPr>
          </a:lstStyle>
          <a:p>
            <a:endParaRPr lang="en-US"/>
          </a:p>
        </p:txBody>
      </p:sp>
      <p:sp>
        <p:nvSpPr>
          <p:cNvPr id="3" name="Date Placeholder 2"/>
          <p:cNvSpPr>
            <a:spLocks noGrp="1"/>
          </p:cNvSpPr>
          <p:nvPr>
            <p:ph type="dt" idx="1"/>
          </p:nvPr>
        </p:nvSpPr>
        <p:spPr>
          <a:xfrm>
            <a:off x="3891807" y="0"/>
            <a:ext cx="2977303" cy="502038"/>
          </a:xfrm>
          <a:prstGeom prst="rect">
            <a:avLst/>
          </a:prstGeom>
        </p:spPr>
        <p:txBody>
          <a:bodyPr vert="horz" lIns="96433" tIns="48216" rIns="96433" bIns="48216" rtlCol="0"/>
          <a:lstStyle>
            <a:lvl1pPr algn="r">
              <a:defRPr sz="1300"/>
            </a:lvl1pPr>
          </a:lstStyle>
          <a:p>
            <a:fld id="{FEB284E4-35FB-D94B-9520-8557E70EB934}" type="datetimeFigureOut">
              <a:rPr lang="en-US" smtClean="0"/>
              <a:t>12/13/2024</a:t>
            </a:fld>
            <a:endParaRPr lang="en-US"/>
          </a:p>
        </p:txBody>
      </p:sp>
      <p:sp>
        <p:nvSpPr>
          <p:cNvPr id="4" name="Slide Image Placeholder 3"/>
          <p:cNvSpPr>
            <a:spLocks noGrp="1" noRot="1" noChangeAspect="1"/>
          </p:cNvSpPr>
          <p:nvPr>
            <p:ph type="sldImg" idx="2"/>
          </p:nvPr>
        </p:nvSpPr>
        <p:spPr>
          <a:xfrm>
            <a:off x="434975" y="1250950"/>
            <a:ext cx="6000750" cy="3376613"/>
          </a:xfrm>
          <a:prstGeom prst="rect">
            <a:avLst/>
          </a:prstGeom>
          <a:noFill/>
          <a:ln w="12700">
            <a:solidFill>
              <a:prstClr val="black"/>
            </a:solidFill>
          </a:ln>
        </p:spPr>
        <p:txBody>
          <a:bodyPr vert="horz" lIns="96433" tIns="48216" rIns="96433" bIns="48216" rtlCol="0" anchor="ctr"/>
          <a:lstStyle/>
          <a:p>
            <a:endParaRPr lang="en-US"/>
          </a:p>
        </p:txBody>
      </p:sp>
      <p:sp>
        <p:nvSpPr>
          <p:cNvPr id="5" name="Notes Placeholder 4"/>
          <p:cNvSpPr>
            <a:spLocks noGrp="1"/>
          </p:cNvSpPr>
          <p:nvPr>
            <p:ph type="body" sz="quarter" idx="3"/>
          </p:nvPr>
        </p:nvSpPr>
        <p:spPr>
          <a:xfrm>
            <a:off x="687070" y="4815394"/>
            <a:ext cx="5496560" cy="3939868"/>
          </a:xfrm>
          <a:prstGeom prst="rect">
            <a:avLst/>
          </a:prstGeom>
        </p:spPr>
        <p:txBody>
          <a:bodyPr vert="horz" lIns="96433" tIns="48216" rIns="96433" bIns="4821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03976"/>
            <a:ext cx="2977303" cy="502037"/>
          </a:xfrm>
          <a:prstGeom prst="rect">
            <a:avLst/>
          </a:prstGeom>
        </p:spPr>
        <p:txBody>
          <a:bodyPr vert="horz" lIns="96433" tIns="48216" rIns="96433" bIns="48216" rtlCol="0" anchor="b"/>
          <a:lstStyle>
            <a:lvl1pPr algn="l">
              <a:defRPr sz="1300"/>
            </a:lvl1pPr>
          </a:lstStyle>
          <a:p>
            <a:endParaRPr lang="en-US"/>
          </a:p>
        </p:txBody>
      </p:sp>
      <p:sp>
        <p:nvSpPr>
          <p:cNvPr id="7" name="Slide Number Placeholder 6"/>
          <p:cNvSpPr>
            <a:spLocks noGrp="1"/>
          </p:cNvSpPr>
          <p:nvPr>
            <p:ph type="sldNum" sz="quarter" idx="5"/>
          </p:nvPr>
        </p:nvSpPr>
        <p:spPr>
          <a:xfrm>
            <a:off x="3891807" y="9503976"/>
            <a:ext cx="2977303" cy="502037"/>
          </a:xfrm>
          <a:prstGeom prst="rect">
            <a:avLst/>
          </a:prstGeom>
        </p:spPr>
        <p:txBody>
          <a:bodyPr vert="horz" lIns="96433" tIns="48216" rIns="96433" bIns="48216" rtlCol="0" anchor="b"/>
          <a:lstStyle>
            <a:lvl1pPr algn="r">
              <a:defRPr sz="1300"/>
            </a:lvl1pPr>
          </a:lstStyle>
          <a:p>
            <a:fld id="{3AD073E4-3F0B-0F40-B8EB-AD0AE7288E61}" type="slidenum">
              <a:rPr lang="en-US" smtClean="0"/>
              <a:t>‹#›</a:t>
            </a:fld>
            <a:endParaRPr lang="en-US"/>
          </a:p>
        </p:txBody>
      </p:sp>
    </p:spTree>
    <p:extLst>
      <p:ext uri="{BB962C8B-B14F-4D97-AF65-F5344CB8AC3E}">
        <p14:creationId xmlns:p14="http://schemas.microsoft.com/office/powerpoint/2010/main" val="6064771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B0D1C532-0AAD-46A6-8293-70F8F817B1EB}"/>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CDEDAA3D-9BFC-404C-8386-9F438FFEA3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dirty="0"/>
              <a:t>Welcome to this</a:t>
            </a:r>
            <a:r>
              <a:rPr lang="en-GB" baseline="0" dirty="0"/>
              <a:t> Royal College of Physicians e-learning module on tobacco addiction. I'm Dr Matt </a:t>
            </a:r>
            <a:r>
              <a:rPr lang="en-GB" baseline="0" dirty="0" err="1"/>
              <a:t>Evison</a:t>
            </a:r>
            <a:r>
              <a:rPr lang="en-GB" baseline="0" dirty="0"/>
              <a:t>, Consultant Chest Physician and the Clinical Director for the CURE Project in Greater Manchester, a regional hospital based tobacco addiction treatment service. </a:t>
            </a:r>
          </a:p>
          <a:p>
            <a:endParaRPr lang="en-GB" baseline="0" dirty="0"/>
          </a:p>
          <a:p>
            <a:r>
              <a:rPr lang="en-GB" baseline="0" dirty="0"/>
              <a:t>This e-learning module, intentionally, has a hard hitting title ‘From Negligence to Excellence’. This title is a reflection on both my own journey in this field and the current standard of care provided to patients with the disease of tobacco addiction in the UK. I look back at my own practice 3-4 years ago and feel ashamed. At the time, I would have confidently said that I was engaged with smoking cessation; that I would ask all my patients whether they smoked and if they did I recommended they stopped smoking. I look back now knowing that there are highly effective medications to treat this disease, highly effective medications that I am quite capable of discussing and prescribing that could have made significant impacts for all of those smokers I encountered. The failure to provide access to those medications, and to specialist support, for those smokers was, I believe, negligent. My practice has changed dramatically since then, to the point where I encourage every smoker to leave a consultation with a treatment plan and, very often, a prescription in their hand. </a:t>
            </a:r>
          </a:p>
          <a:p>
            <a:endParaRPr lang="en-GB" baseline="0" dirty="0"/>
          </a:p>
          <a:p>
            <a:r>
              <a:rPr lang="en-GB" baseline="0" dirty="0"/>
              <a:t>So this e-learning module, I hope, helps clinicians to change their practice immediately, by providing the knowledge and the skills to develop a treatment plan with a smoker. This module will describe that the best chance of helping a smoker to stop is with the combination of a medical intervention for the disease of tobacco addiction alongside the behavioural change support to change the deep seated habits of smoking. For clinicians, our responsibility lies in the medical intervention and that is the focus of this e-learning module.    </a:t>
            </a:r>
            <a:endParaRPr lang="en-GB" dirty="0"/>
          </a:p>
        </p:txBody>
      </p:sp>
    </p:spTree>
    <p:extLst>
      <p:ext uri="{BB962C8B-B14F-4D97-AF65-F5344CB8AC3E}">
        <p14:creationId xmlns:p14="http://schemas.microsoft.com/office/powerpoint/2010/main" val="1412921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Varenicline is generally</a:t>
            </a:r>
            <a:r>
              <a:rPr lang="en-GB" baseline="0" dirty="0"/>
              <a:t> a very well tolerated medication</a:t>
            </a:r>
          </a:p>
          <a:p>
            <a:endParaRPr lang="en-GB" baseline="0" dirty="0"/>
          </a:p>
          <a:p>
            <a:r>
              <a:rPr lang="en-GB" baseline="0" dirty="0"/>
              <a:t>It is straight forward to prescribe with little in the way of contra-indications (dialysis dependent renal failure and the licence states pregnancy &amp; breastfeeding for no other reasons that a lack of studies / use in this cohort). </a:t>
            </a:r>
          </a:p>
          <a:p>
            <a:endParaRPr lang="en-GB" baseline="0" dirty="0"/>
          </a:p>
          <a:p>
            <a:r>
              <a:rPr lang="en-GB" baseline="0" dirty="0"/>
              <a:t>There are common side effects. Like 24 hour nicotine patches, varenicline is working overnight so can disturb sleep. It can also cause vivid dreams – not necessarily nightmares but vivid colourful dreams. It is important to inform patients about this, that it is nothing to worry about and perfectly normal with this medication. It can sometimes cause nausea so advise patients to take the tablets with food and water. If the side effects are significant but the medication is working the dose can be reduced to 0.5mg BD (half dose). </a:t>
            </a:r>
            <a:endParaRPr lang="en-GB" dirty="0"/>
          </a:p>
        </p:txBody>
      </p:sp>
    </p:spTree>
    <p:extLst>
      <p:ext uri="{BB962C8B-B14F-4D97-AF65-F5344CB8AC3E}">
        <p14:creationId xmlns:p14="http://schemas.microsoft.com/office/powerpoint/2010/main" val="104774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97657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82791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EEB4EE6E-C0DF-4EB1-8875-16F6BF599544}" type="slidenum">
              <a:rPr lang="en-GB" smtClean="0"/>
              <a:t>30</a:t>
            </a:fld>
            <a:endParaRPr lang="en-GB" dirty="0"/>
          </a:p>
        </p:txBody>
      </p:sp>
    </p:spTree>
    <p:extLst>
      <p:ext uri="{BB962C8B-B14F-4D97-AF65-F5344CB8AC3E}">
        <p14:creationId xmlns:p14="http://schemas.microsoft.com/office/powerpoint/2010/main" val="378947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EEB4EE6E-C0DF-4EB1-8875-16F6BF599544}" type="slidenum">
              <a:rPr lang="en-GB" smtClean="0"/>
              <a:t>36</a:t>
            </a:fld>
            <a:endParaRPr lang="en-GB" dirty="0"/>
          </a:p>
        </p:txBody>
      </p:sp>
    </p:spTree>
    <p:extLst>
      <p:ext uri="{BB962C8B-B14F-4D97-AF65-F5344CB8AC3E}">
        <p14:creationId xmlns:p14="http://schemas.microsoft.com/office/powerpoint/2010/main" val="1756502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EEB4EE6E-C0DF-4EB1-8875-16F6BF599544}" type="slidenum">
              <a:rPr lang="en-GB" smtClean="0"/>
              <a:t>37</a:t>
            </a:fld>
            <a:endParaRPr lang="en-GB" dirty="0"/>
          </a:p>
        </p:txBody>
      </p:sp>
    </p:spTree>
    <p:extLst>
      <p:ext uri="{BB962C8B-B14F-4D97-AF65-F5344CB8AC3E}">
        <p14:creationId xmlns:p14="http://schemas.microsoft.com/office/powerpoint/2010/main" val="965728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rtl="0"/>
            <a:fld id="{5961EFD6-34B6-4621-AFFD-CC7DD286577B}" type="slidenum">
              <a:rPr lang="en-GB" smtClean="0"/>
              <a:t>38</a:t>
            </a:fld>
            <a:endParaRPr lang="en-GB"/>
          </a:p>
        </p:txBody>
      </p:sp>
    </p:spTree>
    <p:extLst>
      <p:ext uri="{BB962C8B-B14F-4D97-AF65-F5344CB8AC3E}">
        <p14:creationId xmlns:p14="http://schemas.microsoft.com/office/powerpoint/2010/main" val="2430419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B0D1C532-0AAD-46A6-8293-70F8F817B1EB}"/>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CDEDAA3D-9BFC-404C-8386-9F438FFEA3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dirty="0"/>
              <a:t>Welcome to this</a:t>
            </a:r>
            <a:r>
              <a:rPr lang="en-GB" baseline="0" dirty="0"/>
              <a:t> Royal College of Physicians e-learning module on tobacco addiction. I'm Dr Matt </a:t>
            </a:r>
            <a:r>
              <a:rPr lang="en-GB" baseline="0" dirty="0" err="1"/>
              <a:t>Evison</a:t>
            </a:r>
            <a:r>
              <a:rPr lang="en-GB" baseline="0" dirty="0"/>
              <a:t>, Consultant Chest Physician and the Clinical Director for the CURE Project in Greater Manchester, a regional hospital based tobacco addiction treatment service. </a:t>
            </a:r>
          </a:p>
          <a:p>
            <a:endParaRPr lang="en-GB" baseline="0" dirty="0"/>
          </a:p>
          <a:p>
            <a:r>
              <a:rPr lang="en-GB" baseline="0" dirty="0"/>
              <a:t>This e-learning module, intentionally, has a hard hitting title ‘From Negligence to Excellence’. This title is a reflection on both my own journey in this field and the current standard of care provided to patients with the disease of tobacco addiction in the UK. I look back at my own practice 3-4 years ago and feel ashamed. At the time, I would have confidently said that I was engaged with smoking cessation; that I would ask all my patients whether they smoked and if they did I recommended they stopped smoking. I look back now knowing that there are highly effective medications to treat this disease, highly effective medications that I am quite capable of discussing and prescribing that could have made significant impacts for all of those smokers I encountered. The failure to provide access to those medications, and to specialist support, for those smokers was, I believe, negligent. My practice has changed dramatically since then, to the point where I encourage every smoker to leave a consultation with a treatment plan and, very often, a prescription in their hand. </a:t>
            </a:r>
          </a:p>
          <a:p>
            <a:endParaRPr lang="en-GB" baseline="0" dirty="0"/>
          </a:p>
          <a:p>
            <a:r>
              <a:rPr lang="en-GB" baseline="0" dirty="0"/>
              <a:t>So this e-learning module, I hope, helps clinicians to change their practice immediately, by providing the knowledge and the skills to develop a treatment plan with a smoker. This module will describe that the best chance of helping a smoker to stop is with the combination of a medical intervention for the disease of tobacco addiction alongside the behavioural change support to change the deep seated habits of smoking. For clinicians, our responsibility lies in the medical intervention and that is the focus of this e-learning module.    </a:t>
            </a:r>
            <a:endParaRPr lang="en-GB" dirty="0"/>
          </a:p>
        </p:txBody>
      </p:sp>
    </p:spTree>
    <p:extLst>
      <p:ext uri="{BB962C8B-B14F-4D97-AF65-F5344CB8AC3E}">
        <p14:creationId xmlns:p14="http://schemas.microsoft.com/office/powerpoint/2010/main" val="258186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look at the non-nicotine</a:t>
            </a:r>
            <a:r>
              <a:rPr lang="en-GB" baseline="0" dirty="0"/>
              <a:t> medications. There are two called varenicline (trade name </a:t>
            </a:r>
            <a:r>
              <a:rPr lang="en-GB" baseline="0" dirty="0" err="1"/>
              <a:t>Champix</a:t>
            </a:r>
            <a:r>
              <a:rPr lang="en-GB" baseline="0" dirty="0"/>
              <a:t>) and bupropion (trade name Zyban)</a:t>
            </a:r>
          </a:p>
          <a:p>
            <a:endParaRPr lang="en-GB" baseline="0" dirty="0"/>
          </a:p>
          <a:p>
            <a:r>
              <a:rPr lang="en-GB" baseline="0" dirty="0"/>
              <a:t>Varenicline is a dual agonist and antagonist to the nicotine receptor in the brain. So it binds to the nicotine receptor and causes dopamine release and helps to relive the cravings for nicotine without smoking. It is also an antagonist so it stays bound to the receptor and stops dopamine being released in response to nicotine from smoking. This means if a person smokes whilst taking varenicline it prevents the positive feelings caused by dopamine release and ‘takes away the pleasure of smoking’. This also helps to separate the habit and reward cycle where the action of smoking leads to positive reinforcement through dopamine release.   </a:t>
            </a:r>
          </a:p>
          <a:p>
            <a:endParaRPr lang="en-GB" baseline="0" dirty="0"/>
          </a:p>
          <a:p>
            <a:r>
              <a:rPr lang="en-GB" baseline="0" dirty="0"/>
              <a:t>Bupropion is thought to be an antagonist to the nicotine receptor though the mechanism of smoking cessation is not fully understood. In in an anti-depressant that was found to lead to smoking cessation in some individuals. </a:t>
            </a:r>
          </a:p>
        </p:txBody>
      </p:sp>
    </p:spTree>
    <p:extLst>
      <p:ext uri="{BB962C8B-B14F-4D97-AF65-F5344CB8AC3E}">
        <p14:creationId xmlns:p14="http://schemas.microsoft.com/office/powerpoint/2010/main" val="128753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latin typeface="Calibri" panose="020F0502020204030204" pitchFamily="34" charset="0"/>
                <a:ea typeface="Calibri" panose="020F0502020204030204" pitchFamily="34" charset="0"/>
                <a:cs typeface="Times New Roman" panose="02020603050405020304" pitchFamily="18" charset="0"/>
              </a:rPr>
              <a:t>What are the benefits of Varenicline?</a:t>
            </a:r>
            <a:r>
              <a:rPr lang="en-GB" sz="1200" u="sng" dirty="0">
                <a:latin typeface="Calibri" panose="020F0502020204030204" pitchFamily="34" charset="0"/>
                <a:ea typeface="Calibri" panose="020F0502020204030204" pitchFamily="34" charset="0"/>
                <a:cs typeface="Times New Roman" panose="02020603050405020304" pitchFamily="18"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Lets look at the evidence</a:t>
            </a:r>
            <a:r>
              <a:rPr lang="en-GB" baseline="0" dirty="0"/>
              <a:t> base. </a:t>
            </a:r>
          </a:p>
          <a:p>
            <a:endParaRPr lang="en-GB" baseline="0" dirty="0"/>
          </a:p>
          <a:p>
            <a:r>
              <a:rPr lang="en-GB" baseline="0" dirty="0"/>
              <a:t>Once again we have the highest level of medical evidence with Cochrane reviews confirming that varenicline is highly effective for smoking cessation. Furthermore, there are Cochrane reviews and meta-analyses that confirmed efficacy over bupropion and efficacy over all other forms of treatments. </a:t>
            </a:r>
            <a:endParaRPr lang="en-GB" dirty="0"/>
          </a:p>
        </p:txBody>
      </p:sp>
    </p:spTree>
    <p:extLst>
      <p:ext uri="{BB962C8B-B14F-4D97-AF65-F5344CB8AC3E}">
        <p14:creationId xmlns:p14="http://schemas.microsoft.com/office/powerpoint/2010/main" val="400547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Cochrane review calculated the number needed to treat to achieve</a:t>
            </a:r>
            <a:r>
              <a:rPr lang="en-GB" baseline="0" dirty="0"/>
              <a:t> a long term quit and this also confirmed the effective of all medications but the superiority of varenicline. </a:t>
            </a:r>
            <a:endParaRPr lang="en-GB" dirty="0"/>
          </a:p>
        </p:txBody>
      </p:sp>
    </p:spTree>
    <p:extLst>
      <p:ext uri="{BB962C8B-B14F-4D97-AF65-F5344CB8AC3E}">
        <p14:creationId xmlns:p14="http://schemas.microsoft.com/office/powerpoint/2010/main" val="208202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Directing</a:t>
            </a:r>
            <a:r>
              <a:rPr lang="en-GB" baseline="0" dirty="0"/>
              <a:t> quoting the words of NICE, 2007:</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E0E0E"/>
                </a:solidFill>
                <a:latin typeface="Lato"/>
              </a:rPr>
              <a:t>Varenicline is superior to NRT and bupropion in achieving continuous abstinence.</a:t>
            </a:r>
            <a:r>
              <a:rPr lang="en-GB" b="0" i="0" baseline="0" dirty="0">
                <a:solidFill>
                  <a:srgbClr val="0E0E0E"/>
                </a:solidFill>
                <a:latin typeface="Lato"/>
              </a:rPr>
              <a:t> </a:t>
            </a:r>
            <a:r>
              <a:rPr lang="en-GB" sz="1200" b="0" i="0" dirty="0">
                <a:solidFill>
                  <a:srgbClr val="0070C0"/>
                </a:solidFill>
                <a:latin typeface="Lato"/>
              </a:rPr>
              <a:t>Over a lifetime horizon varenicline dominated bupropion and NRT – it was cheaper and more effective - in all sensitivity analysis.</a:t>
            </a:r>
            <a:r>
              <a:rPr lang="en-GB" sz="1200" b="0" i="0" baseline="0" dirty="0">
                <a:solidFill>
                  <a:srgbClr val="0070C0"/>
                </a:solidFill>
                <a:latin typeface="Lato"/>
              </a:rPr>
              <a:t> </a:t>
            </a:r>
            <a:r>
              <a:rPr lang="en-GB" b="0" i="0" dirty="0">
                <a:solidFill>
                  <a:srgbClr val="0E0E0E"/>
                </a:solidFill>
                <a:latin typeface="Lato"/>
              </a:rPr>
              <a:t>Varenicline should normally be provided in conjunction with counselling and support, but that if such support is refused or is not available, this should not preclude treatment with varenicline. </a:t>
            </a:r>
            <a:r>
              <a:rPr lang="en-GB" sz="1200" b="0" i="0" dirty="0">
                <a:solidFill>
                  <a:srgbClr val="0E0E0E"/>
                </a:solidFill>
                <a:latin typeface="Lato"/>
              </a:rPr>
              <a:t>When NICE recommends a treatment 'as an option', the NHS must make sure it is available. </a:t>
            </a:r>
            <a:r>
              <a:rPr lang="en-GB" sz="1200" b="0" i="0" dirty="0">
                <a:solidFill>
                  <a:srgbClr val="FF0000"/>
                </a:solidFill>
                <a:latin typeface="Lato"/>
              </a:rPr>
              <a:t>This means that, if the doctor responsible for a patient's care thinks that varenicline is the right treatment for smoking cessation, it should be available for use, in line with NICE's recommendations.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FF0000"/>
              </a:solidFill>
              <a:latin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rgbClr val="FF0000"/>
                </a:solidFill>
                <a:latin typeface="Lato"/>
              </a:rPr>
              <a:t>Ive</a:t>
            </a:r>
            <a:r>
              <a:rPr lang="en-GB" sz="1200" b="0" i="0" dirty="0">
                <a:solidFill>
                  <a:srgbClr val="FF0000"/>
                </a:solidFill>
                <a:latin typeface="Lato"/>
              </a:rPr>
              <a:t> seen this</a:t>
            </a:r>
            <a:r>
              <a:rPr lang="en-GB" sz="1200" b="0" i="0" baseline="0" dirty="0">
                <a:solidFill>
                  <a:srgbClr val="FF0000"/>
                </a:solidFill>
                <a:latin typeface="Lato"/>
              </a:rPr>
              <a:t> NICE recommendation misquoted in many different forums – stating that </a:t>
            </a:r>
            <a:r>
              <a:rPr lang="en-GB" sz="1200" b="0" i="0" baseline="0" dirty="0" err="1">
                <a:solidFill>
                  <a:srgbClr val="FF0000"/>
                </a:solidFill>
                <a:latin typeface="Lato"/>
              </a:rPr>
              <a:t>Varenciline</a:t>
            </a:r>
            <a:r>
              <a:rPr lang="en-GB" sz="1200" b="0" i="0" baseline="0" dirty="0">
                <a:solidFill>
                  <a:srgbClr val="FF0000"/>
                </a:solidFill>
                <a:latin typeface="Lato"/>
              </a:rPr>
              <a:t> can only be prescribed alongside specialist behavioural support and that it cannot be prescribed without it. This is wrong and remembering the NHS constitution – we, as clinicians, are here to provide fair and equal access to the most evidenced based medications for a patients disease. Do smokers get fair and equal access to this medication and indeed all of the ones we have covered? The only way to truly to do this is for all clinicians to have confidence and competence to proactively identify smokers and offer treatment for their tobacco addiction. </a:t>
            </a:r>
            <a:endParaRPr lang="en-GB" sz="1200" b="0" i="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70C0"/>
              </a:solidFill>
            </a:endParaRPr>
          </a:p>
          <a:p>
            <a:endParaRPr lang="en-GB" b="0" i="0" dirty="0"/>
          </a:p>
        </p:txBody>
      </p:sp>
    </p:spTree>
    <p:extLst>
      <p:ext uri="{BB962C8B-B14F-4D97-AF65-F5344CB8AC3E}">
        <p14:creationId xmlns:p14="http://schemas.microsoft.com/office/powerpoint/2010/main" val="108315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EAGLES </a:t>
            </a:r>
            <a:r>
              <a:rPr lang="en-GB" baseline="0" dirty="0"/>
              <a:t> Trial, published in The Lancet in 2016 is, I believe, one of the most important trials in the field of medicine. It is a huge international RCT that recruited over 8000 smokers. Half of whom had a history of mental health illness and half that did not. This was a comprehensive and well-designed trial that had two aims:</a:t>
            </a:r>
          </a:p>
          <a:p>
            <a:endParaRPr lang="en-GB" baseline="0" dirty="0"/>
          </a:p>
          <a:p>
            <a:pPr marL="228600" indent="-228600">
              <a:buAutoNum type="arabicPeriod"/>
            </a:pPr>
            <a:r>
              <a:rPr lang="en-GB" baseline="0" dirty="0"/>
              <a:t>The find out what the best medication for tobacco addiction is by randomising participants to NRT, varenicline, bupropion and placebo. In other words this trial randomised smokers to every single treatment option for tobacco addiction in an adequately powered head to head RCT</a:t>
            </a:r>
          </a:p>
          <a:p>
            <a:pPr marL="228600" indent="-228600">
              <a:buAutoNum type="arabicPeriod"/>
            </a:pPr>
            <a:endParaRPr lang="en-GB" baseline="0" dirty="0"/>
          </a:p>
          <a:p>
            <a:pPr marL="228600" indent="-228600">
              <a:buAutoNum type="arabicPeriod"/>
            </a:pPr>
            <a:r>
              <a:rPr lang="en-GB" baseline="0" dirty="0"/>
              <a:t>To see if there was an increased risk of neuropsychiatric adverse events with any of the treatments for tobacco addiction.  </a:t>
            </a:r>
            <a:endParaRPr lang="en-GB" dirty="0"/>
          </a:p>
        </p:txBody>
      </p:sp>
    </p:spTree>
    <p:extLst>
      <p:ext uri="{BB962C8B-B14F-4D97-AF65-F5344CB8AC3E}">
        <p14:creationId xmlns:p14="http://schemas.microsoft.com/office/powerpoint/2010/main" val="232821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trial</a:t>
            </a:r>
            <a:r>
              <a:rPr lang="en-GB" baseline="0" dirty="0"/>
              <a:t> the study team went searching for neuropsychiatric adverse events through an extensive 16 symptom composite end-point and regular, detailed psychiatric evaluations during the follow up period. The trial was adequately powered to detect differences in neuropsychiatric side effects between the different treatment arms. </a:t>
            </a:r>
            <a:endParaRPr lang="en-GB" dirty="0"/>
          </a:p>
        </p:txBody>
      </p:sp>
    </p:spTree>
    <p:extLst>
      <p:ext uri="{BB962C8B-B14F-4D97-AF65-F5344CB8AC3E}">
        <p14:creationId xmlns:p14="http://schemas.microsoft.com/office/powerpoint/2010/main" val="2814814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firstly, which medication was best. </a:t>
            </a:r>
          </a:p>
          <a:p>
            <a:endParaRPr lang="en-GB" dirty="0"/>
          </a:p>
          <a:p>
            <a:r>
              <a:rPr lang="en-GB" dirty="0"/>
              <a:t>As per all the other trials – varenicline came out on top in all cohorts and at all time points</a:t>
            </a:r>
            <a:r>
              <a:rPr lang="en-GB" baseline="0" dirty="0"/>
              <a:t>. All of the medications work but varenicline was superior to NRT and bupropion. </a:t>
            </a:r>
            <a:endParaRPr lang="en-GB" dirty="0"/>
          </a:p>
        </p:txBody>
      </p:sp>
    </p:spTree>
    <p:extLst>
      <p:ext uri="{BB962C8B-B14F-4D97-AF65-F5344CB8AC3E}">
        <p14:creationId xmlns:p14="http://schemas.microsoft.com/office/powerpoint/2010/main" val="398962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mental</a:t>
            </a:r>
            <a:r>
              <a:rPr lang="en-GB" baseline="0" dirty="0"/>
              <a:t> health side effects..</a:t>
            </a:r>
          </a:p>
          <a:p>
            <a:endParaRPr lang="en-GB" baseline="0" dirty="0"/>
          </a:p>
          <a:p>
            <a:pPr algn="just">
              <a:lnSpc>
                <a:spcPct val="107000"/>
              </a:lnSpc>
              <a:spcAft>
                <a:spcPts val="720"/>
              </a:spcAft>
            </a:pPr>
            <a:r>
              <a:rPr lang="en-GB" b="0" u="none" dirty="0">
                <a:solidFill>
                  <a:srgbClr val="FF0000"/>
                </a:solidFill>
                <a:latin typeface="Calibri" panose="020F0502020204030204" pitchFamily="34" charset="0"/>
                <a:ea typeface="Calibri" panose="020F0502020204030204" pitchFamily="34" charset="0"/>
                <a:cs typeface="Arial" panose="020B0604020202020204" pitchFamily="34" charset="0"/>
              </a:rPr>
              <a:t>There is no increased risk of moderate to severe neuropsychiatric adverse events with varenicline.</a:t>
            </a:r>
            <a:r>
              <a:rPr lang="en-GB" b="0" u="none" baseline="0" dirty="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en-GB" b="0" u="none" dirty="0">
                <a:latin typeface="Calibri" panose="020F0502020204030204" pitchFamily="34" charset="0"/>
                <a:ea typeface="Calibri" panose="020F0502020204030204" pitchFamily="34" charset="0"/>
                <a:cs typeface="Arial" panose="020B0604020202020204" pitchFamily="34" charset="0"/>
              </a:rPr>
              <a:t>The act of stopping smoking carries a small risk of moderate to severe neuropsychiatric events and this is regardless of the treatment used. The risk is higher in those with a history of psychiatric illness (5%) versus those without (2%). </a:t>
            </a:r>
          </a:p>
          <a:p>
            <a:pPr algn="just">
              <a:lnSpc>
                <a:spcPct val="107000"/>
              </a:lnSpc>
              <a:spcAft>
                <a:spcPts val="720"/>
              </a:spcAft>
            </a:pPr>
            <a:endParaRPr lang="en-GB" b="0" u="none" dirty="0">
              <a:latin typeface="Calibri" panose="020F0502020204030204" pitchFamily="34" charset="0"/>
              <a:ea typeface="Calibri" panose="020F0502020204030204" pitchFamily="34" charset="0"/>
              <a:cs typeface="Arial" panose="020B0604020202020204" pitchFamily="34" charset="0"/>
            </a:endParaRPr>
          </a:p>
          <a:p>
            <a:pPr marL="0" marR="0" indent="0" algn="just" defTabSz="914400" rtl="0" eaLnBrk="1" fontAlgn="auto" latinLnBrk="0" hangingPunct="1">
              <a:lnSpc>
                <a:spcPct val="107000"/>
              </a:lnSpc>
              <a:spcBef>
                <a:spcPts val="0"/>
              </a:spcBef>
              <a:spcAft>
                <a:spcPts val="720"/>
              </a:spcAft>
              <a:buClrTx/>
              <a:buSzTx/>
              <a:buFontTx/>
              <a:buNone/>
              <a:tabLst/>
              <a:defRPr/>
            </a:pPr>
            <a:r>
              <a:rPr lang="en-GB" b="0" u="none" dirty="0">
                <a:latin typeface="Calibri" panose="020F0502020204030204" pitchFamily="34" charset="0"/>
                <a:ea typeface="Calibri" panose="020F0502020204030204" pitchFamily="34" charset="0"/>
                <a:cs typeface="Arial" panose="020B0604020202020204" pitchFamily="34" charset="0"/>
              </a:rPr>
              <a:t>Very importantly there was a global improvement in mental health in</a:t>
            </a:r>
            <a:r>
              <a:rPr lang="en-GB" b="0" u="none" baseline="0" dirty="0">
                <a:latin typeface="Calibri" panose="020F0502020204030204" pitchFamily="34" charset="0"/>
                <a:ea typeface="Calibri" panose="020F0502020204030204" pitchFamily="34" charset="0"/>
                <a:cs typeface="Arial" panose="020B0604020202020204" pitchFamily="34" charset="0"/>
              </a:rPr>
              <a:t> the long term across the study cohort. </a:t>
            </a:r>
            <a:r>
              <a:rPr lang="en-GB" dirty="0">
                <a:solidFill>
                  <a:schemeClr val="bg1"/>
                </a:solidFill>
              </a:rPr>
              <a:t>The average total ‘Hospital Anxiety and Depression Score’ improved from baseline through the treatment phase by about 2 points in the non-psychiatric cohort and 3 points in the psychiatric cohort, an eﬀect that was similar across the treatment groups. This was driven by stopping smoking.</a:t>
            </a:r>
            <a:r>
              <a:rPr lang="en-GB" baseline="0" dirty="0">
                <a:solidFill>
                  <a:schemeClr val="bg1"/>
                </a:solidFill>
              </a:rPr>
              <a:t> Stopping smoking improves mental health and so we have a duty of care to provide these treatments to those patients that need them most – those with mental health illness. Fair and equal access for all patients to the most evidenced based treatments. </a:t>
            </a:r>
            <a:endParaRPr lang="en-GB" dirty="0">
              <a:solidFill>
                <a:schemeClr val="bg1"/>
              </a:solidFill>
            </a:endParaRPr>
          </a:p>
          <a:p>
            <a:pPr algn="just">
              <a:lnSpc>
                <a:spcPct val="107000"/>
              </a:lnSpc>
              <a:spcAft>
                <a:spcPts val="720"/>
              </a:spcAft>
            </a:pPr>
            <a:endParaRPr lang="en-GB" b="0" u="none"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720"/>
              </a:spcAft>
            </a:pPr>
            <a:r>
              <a:rPr lang="en-GB" b="0" u="none" dirty="0">
                <a:latin typeface="Calibri" panose="020F0502020204030204" pitchFamily="34" charset="0"/>
                <a:ea typeface="Calibri" panose="020F0502020204030204" pitchFamily="34" charset="0"/>
                <a:cs typeface="Arial" panose="020B0604020202020204" pitchFamily="34" charset="0"/>
              </a:rPr>
              <a:t>The main message we must give to smokers trying to stop is that if there are struggling with mental health symptoms they must get help! It wont last forever and in the long run mental health will be much improved. </a:t>
            </a:r>
          </a:p>
          <a:p>
            <a:pPr algn="just">
              <a:lnSpc>
                <a:spcPct val="107000"/>
              </a:lnSpc>
              <a:spcAft>
                <a:spcPts val="720"/>
              </a:spcAft>
            </a:pPr>
            <a:endParaRPr lang="en-GB" b="0" u="none"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8083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931024" y="2186268"/>
            <a:ext cx="6831211" cy="715671"/>
          </a:xfrm>
        </p:spPr>
        <p:txBody>
          <a:bodyPr anchor="b"/>
          <a:lstStyle>
            <a:lvl1pPr algn="l">
              <a:defRPr sz="35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F259E2D4-0CB2-8741-9BB8-6A9A11799B82}"/>
              </a:ext>
            </a:extLst>
          </p:cNvPr>
          <p:cNvSpPr>
            <a:spLocks noGrp="1"/>
          </p:cNvSpPr>
          <p:nvPr>
            <p:ph type="subTitle" idx="1"/>
          </p:nvPr>
        </p:nvSpPr>
        <p:spPr>
          <a:xfrm>
            <a:off x="931024" y="3079248"/>
            <a:ext cx="6858000" cy="1241425"/>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62840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4203635" y="645461"/>
            <a:ext cx="4441709" cy="954740"/>
          </a:xfrm>
          <a:prstGeom prst="rect">
            <a:avLst/>
          </a:prstGeom>
        </p:spPr>
        <p:txBody>
          <a:bodyPr rtlCol="0">
            <a:normAutofit/>
          </a:bodyPr>
          <a:lstStyle/>
          <a:p>
            <a:pPr rtl="0"/>
            <a:r>
              <a:rPr lang="en-US" sz="3000" noProof="0"/>
              <a:t>Click to edit Master title style</a:t>
            </a:r>
            <a:endParaRPr lang="en-GB" sz="3000" noProof="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0" y="1"/>
            <a:ext cx="3657599" cy="5143500"/>
          </a:xfrm>
          <a:prstGeom prst="rect">
            <a:avLst/>
          </a:prstGeom>
        </p:spPr>
        <p:txBody>
          <a:bodyPr rtlCol="0"/>
          <a:lstStyle>
            <a:lvl1pPr marL="0" indent="0" algn="ctr">
              <a:buNone/>
              <a:defRPr/>
            </a:lvl1pPr>
          </a:lstStyle>
          <a:p>
            <a:pPr rtl="0"/>
            <a:r>
              <a:rPr lang="en-GB" noProof="0"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4286250" y="553510"/>
            <a:ext cx="42576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4175208" y="1600200"/>
            <a:ext cx="4504450" cy="2830848"/>
          </a:xfrm>
          <a:prstGeom prst="rect">
            <a:avLst/>
          </a:prstGeom>
        </p:spPr>
        <p:txBody>
          <a:bodyPr rtlCol="0">
            <a:normAutofit/>
          </a:bodyPr>
          <a:lstStyle>
            <a:lvl1pPr marL="0" indent="0">
              <a:lnSpc>
                <a:spcPct val="100000"/>
              </a:lnSpc>
              <a:buNone/>
              <a:defRPr sz="1350"/>
            </a:lvl1pPr>
          </a:lstStyle>
          <a:p>
            <a:pPr lvl="0" rtl="0"/>
            <a:r>
              <a:rPr lang="en-US" noProof="0"/>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4286250" y="4600575"/>
            <a:ext cx="42576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536538" y="4767263"/>
            <a:ext cx="3404795" cy="273844"/>
          </a:xfrm>
          <a:prstGeom prst="rect">
            <a:avLst/>
          </a:prstGeom>
        </p:spPr>
        <p:txBody>
          <a:bodyPr rtlCol="0"/>
          <a:lstStyle>
            <a:lvl1pPr>
              <a:defRPr>
                <a:solidFill>
                  <a:schemeClr val="bg1"/>
                </a:solidFill>
                <a:effectLst/>
              </a:defRPr>
            </a:lvl1pPr>
          </a:lstStyle>
          <a:p>
            <a:pPr rtl="0"/>
            <a:r>
              <a:rPr lang="en-GB" noProof="0" dirty="0"/>
              <a:t>PRESENTATION TITLE</a:t>
            </a:r>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6277086" y="4767263"/>
            <a:ext cx="1944446" cy="273844"/>
          </a:xfrm>
          <a:prstGeom prst="rect">
            <a:avLst/>
          </a:prstGeom>
        </p:spPr>
        <p:txBody>
          <a:bodyPr rtlCol="0"/>
          <a:lstStyle/>
          <a:p>
            <a:pPr rtl="0"/>
            <a:r>
              <a:rPr lang="en-GB" noProof="0" dirty="0"/>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8189259" y="4767263"/>
            <a:ext cx="504266" cy="273844"/>
          </a:xfrm>
          <a:prstGeom prst="rect">
            <a:avLst/>
          </a:prstGeom>
        </p:spPr>
        <p:txBody>
          <a:bodyPr rtlCol="0"/>
          <a:lstStyle/>
          <a:p>
            <a:pPr rtl="0"/>
            <a:fld id="{E30AF5A0-43BB-4336-8627-9123B9144D80}" type="slidenum">
              <a:rPr lang="en-GB" noProof="0" smtClean="0"/>
              <a:t>‹#›</a:t>
            </a:fld>
            <a:endParaRPr lang="en-GB" noProof="0" dirty="0"/>
          </a:p>
        </p:txBody>
      </p:sp>
    </p:spTree>
    <p:extLst>
      <p:ext uri="{BB962C8B-B14F-4D97-AF65-F5344CB8AC3E}">
        <p14:creationId xmlns:p14="http://schemas.microsoft.com/office/powerpoint/2010/main" val="49017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513483" y="653819"/>
            <a:ext cx="3920378" cy="2903357"/>
          </a:xfrm>
          <a:prstGeom prst="rect">
            <a:avLst/>
          </a:prstGeom>
        </p:spPr>
        <p:txBody>
          <a:bodyPr rtlCol="0"/>
          <a:lstStyle/>
          <a:p>
            <a:pPr rtl="0"/>
            <a:r>
              <a:rPr lang="en-US" noProof="0"/>
              <a:t>Click to edit Master title style</a:t>
            </a:r>
            <a:endParaRPr lang="en-GB" noProof="0"/>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521494" y="3589158"/>
            <a:ext cx="3643393" cy="754243"/>
          </a:xfrm>
          <a:prstGeom prst="rect">
            <a:avLst/>
          </a:prstGeom>
        </p:spPr>
        <p:txBody>
          <a:bodyPr rtlCol="0"/>
          <a:lstStyle>
            <a:lvl1pPr marL="0" indent="0">
              <a:buNone/>
              <a:defRPr sz="1350"/>
            </a:lvl1pPr>
          </a:lstStyle>
          <a:p>
            <a:pPr rtl="0"/>
            <a:r>
              <a:rPr lang="en-US" noProof="0"/>
              <a:t>Click to edit Master subtitle style</a:t>
            </a:r>
            <a:endParaRPr lang="en-GB" noProof="0"/>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4886325" y="0"/>
            <a:ext cx="4257675" cy="5143500"/>
          </a:xfrm>
          <a:prstGeom prst="rect">
            <a:avLst/>
          </a:prstGeom>
        </p:spPr>
        <p:txBody>
          <a:bodyPr rtlCol="0"/>
          <a:lstStyle>
            <a:lvl1pPr marL="0" indent="0" algn="ctr">
              <a:buNone/>
              <a:defRPr/>
            </a:lvl1pPr>
          </a:lstStyle>
          <a:p>
            <a:pPr rtl="0"/>
            <a:r>
              <a:rPr lang="en-GB" noProof="0" dirty="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600075" y="542925"/>
            <a:ext cx="36861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600075" y="4600575"/>
            <a:ext cx="36861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38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EC2A31-E853-422A-A486-19BD02ECBB56}"/>
              </a:ext>
            </a:extLst>
          </p:cNvPr>
          <p:cNvSpPr>
            <a:spLocks noGrp="1"/>
          </p:cNvSpPr>
          <p:nvPr>
            <p:ph type="dt" sz="half" idx="10"/>
          </p:nvPr>
        </p:nvSpPr>
        <p:spPr/>
        <p:txBody>
          <a:bodyPr/>
          <a:lstStyle/>
          <a:p>
            <a:fld id="{F1804A17-F784-44D0-AA89-41ED815956C5}" type="datetimeFigureOut">
              <a:rPr lang="en-GB" smtClean="0"/>
              <a:t>13/12/2024</a:t>
            </a:fld>
            <a:endParaRPr lang="en-GB"/>
          </a:p>
        </p:txBody>
      </p:sp>
      <p:sp>
        <p:nvSpPr>
          <p:cNvPr id="3" name="Footer Placeholder 2">
            <a:extLst>
              <a:ext uri="{FF2B5EF4-FFF2-40B4-BE49-F238E27FC236}">
                <a16:creationId xmlns:a16="http://schemas.microsoft.com/office/drawing/2014/main" id="{EC9D03B8-3F46-40DB-A416-A2DA7F1AB5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058CD1-FE3C-48F2-B82A-630274B43B2B}"/>
              </a:ext>
            </a:extLst>
          </p:cNvPr>
          <p:cNvSpPr>
            <a:spLocks noGrp="1"/>
          </p:cNvSpPr>
          <p:nvPr>
            <p:ph type="sldNum" sz="quarter" idx="12"/>
          </p:nvPr>
        </p:nvSpPr>
        <p:spPr/>
        <p:txBody>
          <a:bodyPr/>
          <a:lstStyle/>
          <a:p>
            <a:fld id="{2A4E8A0A-3FF9-4DB4-8EE4-449CECE41901}" type="slidenum">
              <a:rPr lang="en-GB" smtClean="0"/>
              <a:t>‹#›</a:t>
            </a:fld>
            <a:endParaRPr lang="en-GB"/>
          </a:p>
        </p:txBody>
      </p:sp>
    </p:spTree>
    <p:extLst>
      <p:ext uri="{BB962C8B-B14F-4D97-AF65-F5344CB8AC3E}">
        <p14:creationId xmlns:p14="http://schemas.microsoft.com/office/powerpoint/2010/main" val="2861233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71EA-FC25-4B67-85DA-A2EA5CCEA7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8F6A4E-32A8-420A-97DB-0DFF9F98EF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EB04AD-9EED-4C37-9205-F9212F43EE7B}"/>
              </a:ext>
            </a:extLst>
          </p:cNvPr>
          <p:cNvSpPr>
            <a:spLocks noGrp="1"/>
          </p:cNvSpPr>
          <p:nvPr>
            <p:ph type="dt" sz="half" idx="10"/>
          </p:nvPr>
        </p:nvSpPr>
        <p:spPr/>
        <p:txBody>
          <a:bodyPr/>
          <a:lstStyle/>
          <a:p>
            <a:fld id="{F1804A17-F784-44D0-AA89-41ED815956C5}" type="datetimeFigureOut">
              <a:rPr lang="en-GB" smtClean="0"/>
              <a:t>13/12/2024</a:t>
            </a:fld>
            <a:endParaRPr lang="en-GB"/>
          </a:p>
        </p:txBody>
      </p:sp>
      <p:sp>
        <p:nvSpPr>
          <p:cNvPr id="5" name="Footer Placeholder 4">
            <a:extLst>
              <a:ext uri="{FF2B5EF4-FFF2-40B4-BE49-F238E27FC236}">
                <a16:creationId xmlns:a16="http://schemas.microsoft.com/office/drawing/2014/main" id="{C5287059-7D18-447A-AAFA-76320FF0E3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6662AB-8DC9-4285-A0DA-D71AA1DAD19B}"/>
              </a:ext>
            </a:extLst>
          </p:cNvPr>
          <p:cNvSpPr>
            <a:spLocks noGrp="1"/>
          </p:cNvSpPr>
          <p:nvPr>
            <p:ph type="sldNum" sz="quarter" idx="12"/>
          </p:nvPr>
        </p:nvSpPr>
        <p:spPr/>
        <p:txBody>
          <a:bodyPr/>
          <a:lstStyle/>
          <a:p>
            <a:fld id="{2A4E8A0A-3FF9-4DB4-8EE4-449CECE41901}" type="slidenum">
              <a:rPr lang="en-GB" smtClean="0"/>
              <a:t>‹#›</a:t>
            </a:fld>
            <a:endParaRPr lang="en-GB"/>
          </a:p>
        </p:txBody>
      </p:sp>
    </p:spTree>
    <p:extLst>
      <p:ext uri="{BB962C8B-B14F-4D97-AF65-F5344CB8AC3E}">
        <p14:creationId xmlns:p14="http://schemas.microsoft.com/office/powerpoint/2010/main" val="328076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521494" y="666749"/>
            <a:ext cx="8098632" cy="788936"/>
          </a:xfrm>
          <a:prstGeom prst="rect">
            <a:avLst/>
          </a:prstGeom>
        </p:spPr>
        <p:txBody>
          <a:bodyPr rtlCol="0"/>
          <a:lstStyle/>
          <a:p>
            <a:pPr rtl="0"/>
            <a:r>
              <a:rPr lang="en-US" noProof="0"/>
              <a:t>Click to edit Master title style</a:t>
            </a:r>
            <a:endParaRPr lang="en-GB" noProof="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600075" y="542925"/>
            <a:ext cx="122872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521495" y="1455685"/>
            <a:ext cx="8098632" cy="3016190"/>
          </a:xfrm>
          <a:prstGeom prst="rect">
            <a:avLst/>
          </a:prstGeom>
        </p:spPr>
        <p:txBody>
          <a:bodyPr rtlCol="0"/>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rtl="0"/>
            <a:r>
              <a:rPr lang="en-GB" noProof="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536538" y="4767263"/>
            <a:ext cx="3404795" cy="273844"/>
          </a:xfrm>
        </p:spPr>
        <p:txBody>
          <a:bodyPr rtlCol="0"/>
          <a:lstStyle>
            <a:lvl1pPr>
              <a:defRPr/>
            </a:lvl1pPr>
          </a:lstStyle>
          <a:p>
            <a:pPr rtl="0"/>
            <a:r>
              <a:rPr lang="en-GB" noProof="0" dirty="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6277086" y="4767263"/>
            <a:ext cx="1944446" cy="273844"/>
          </a:xfrm>
        </p:spPr>
        <p:txBody>
          <a:bodyPr rtlCol="0"/>
          <a:lstStyle/>
          <a:p>
            <a:pPr rtl="0"/>
            <a:r>
              <a:rPr lang="en-GB" noProof="0" dirty="0"/>
              <a:t>2/11/20XX</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8189259" y="4767263"/>
            <a:ext cx="504266" cy="273844"/>
          </a:xfrm>
        </p:spPr>
        <p:txBody>
          <a:bodyPr rtlCol="0"/>
          <a:lstStyle/>
          <a:p>
            <a:pPr rtl="0"/>
            <a:fld id="{0303F77D-1BEF-481A-B8C1-15974ED46EB7}" type="slidenum">
              <a:rPr lang="en-GB" noProof="0" smtClean="0"/>
              <a:t>‹#›</a:t>
            </a:fld>
            <a:endParaRPr lang="en-GB" noProof="0" dirty="0"/>
          </a:p>
        </p:txBody>
      </p:sp>
    </p:spTree>
    <p:extLst>
      <p:ext uri="{BB962C8B-B14F-4D97-AF65-F5344CB8AC3E}">
        <p14:creationId xmlns:p14="http://schemas.microsoft.com/office/powerpoint/2010/main" val="58207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D563-5A71-1FD9-8D7D-DAA76E0DB2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A2E977-05A3-D597-8177-EF6527B3AB47}"/>
              </a:ext>
            </a:extLst>
          </p:cNvPr>
          <p:cNvSpPr>
            <a:spLocks noGrp="1"/>
          </p:cNvSpPr>
          <p:nvPr>
            <p:ph type="dt" sz="half" idx="10"/>
          </p:nvPr>
        </p:nvSpPr>
        <p:spPr/>
        <p:txBody>
          <a:bodyPr/>
          <a:lstStyle/>
          <a:p>
            <a:fld id="{83201926-6A07-4591-9E24-26A5ABCF762B}" type="datetimeFigureOut">
              <a:rPr lang="en-GB" smtClean="0"/>
              <a:t>13/12/2024</a:t>
            </a:fld>
            <a:endParaRPr lang="en-GB"/>
          </a:p>
        </p:txBody>
      </p:sp>
      <p:sp>
        <p:nvSpPr>
          <p:cNvPr id="4" name="Footer Placeholder 3">
            <a:extLst>
              <a:ext uri="{FF2B5EF4-FFF2-40B4-BE49-F238E27FC236}">
                <a16:creationId xmlns:a16="http://schemas.microsoft.com/office/drawing/2014/main" id="{AF145427-169F-D600-71DF-ADADF77321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6371269-2A5B-D95C-1FAA-B62364F8477B}"/>
              </a:ext>
            </a:extLst>
          </p:cNvPr>
          <p:cNvSpPr>
            <a:spLocks noGrp="1"/>
          </p:cNvSpPr>
          <p:nvPr>
            <p:ph type="sldNum" sz="quarter" idx="12"/>
          </p:nvPr>
        </p:nvSpPr>
        <p:spPr/>
        <p:txBody>
          <a:bodyPr/>
          <a:lstStyle/>
          <a:p>
            <a:fld id="{038432DE-738A-46BC-9160-A5155BF97471}" type="slidenum">
              <a:rPr lang="en-GB" smtClean="0"/>
              <a:t>‹#›</a:t>
            </a:fld>
            <a:endParaRPr lang="en-GB"/>
          </a:p>
        </p:txBody>
      </p:sp>
    </p:spTree>
    <p:extLst>
      <p:ext uri="{BB962C8B-B14F-4D97-AF65-F5344CB8AC3E}">
        <p14:creationId xmlns:p14="http://schemas.microsoft.com/office/powerpoint/2010/main" val="172288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DFE9AF-D488-62D7-AE85-BE486A890F5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p>
            <a:fld id="{83201926-6A07-4591-9E24-26A5ABCF762B}" type="datetimeFigureOut">
              <a:rPr lang="en-GB" smtClean="0"/>
              <a:t>13/12/2024</a:t>
            </a:fld>
            <a:endParaRPr lang="en-GB"/>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p>
            <a:fld id="{038432DE-738A-46BC-9160-A5155BF97471}" type="slidenum">
              <a:rPr lang="en-GB" smtClean="0"/>
              <a:t>‹#›</a:t>
            </a:fld>
            <a:endParaRPr lang="en-GB"/>
          </a:p>
        </p:txBody>
      </p:sp>
    </p:spTree>
    <p:extLst>
      <p:ext uri="{BB962C8B-B14F-4D97-AF65-F5344CB8AC3E}">
        <p14:creationId xmlns:p14="http://schemas.microsoft.com/office/powerpoint/2010/main" val="12510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S 2 COLUM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971550" y="1314450"/>
            <a:ext cx="3726000" cy="3086100"/>
          </a:xfrm>
          <a:prstGeom prst="rect">
            <a:avLst/>
          </a:prstGeom>
        </p:spPr>
        <p:txBody>
          <a:bodyPr vert="horz"/>
          <a:lstStyle>
            <a:lvl1pPr>
              <a:defRPr baseline="0"/>
            </a:lvl1pPr>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4"/>
          <p:cNvSpPr>
            <a:spLocks noGrp="1"/>
          </p:cNvSpPr>
          <p:nvPr>
            <p:ph type="body" sz="quarter" idx="11" hasCustomPrompt="1"/>
          </p:nvPr>
        </p:nvSpPr>
        <p:spPr>
          <a:xfrm>
            <a:off x="5029201" y="1314450"/>
            <a:ext cx="3725999" cy="3086100"/>
          </a:xfrm>
          <a:prstGeom prst="rect">
            <a:avLst/>
          </a:prstGeom>
        </p:spPr>
        <p:txBody>
          <a:bodyPr vert="horz"/>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Placeholder 1"/>
          <p:cNvSpPr>
            <a:spLocks noGrp="1"/>
          </p:cNvSpPr>
          <p:nvPr>
            <p:ph type="dt" sz="half" idx="12"/>
          </p:nvPr>
        </p:nvSpPr>
        <p:spPr/>
        <p:txBody>
          <a:bodyPr/>
          <a:lstStyle/>
          <a:p>
            <a:r>
              <a:rPr lang="en-US"/>
              <a:t>DATE 2017</a:t>
            </a:r>
            <a:endParaRPr lang="en-US" dirty="0"/>
          </a:p>
        </p:txBody>
      </p:sp>
      <p:sp>
        <p:nvSpPr>
          <p:cNvPr id="4" name="Footer Placeholder 3"/>
          <p:cNvSpPr>
            <a:spLocks noGrp="1"/>
          </p:cNvSpPr>
          <p:nvPr>
            <p:ph type="ftr" sz="quarter" idx="13"/>
          </p:nvPr>
        </p:nvSpPr>
        <p:spPr/>
        <p:txBody>
          <a:bodyPr/>
          <a:lstStyle/>
          <a:p>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2225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9CFA8-6EBF-EE44-A455-D955496AE7A1}"/>
              </a:ext>
            </a:extLst>
          </p:cNvPr>
          <p:cNvSpPr>
            <a:spLocks noGrp="1"/>
          </p:cNvSpPr>
          <p:nvPr>
            <p:ph type="title"/>
          </p:nvPr>
        </p:nvSpPr>
        <p:spPr>
          <a:xfrm>
            <a:off x="628650" y="471862"/>
            <a:ext cx="7886700" cy="379786"/>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BCF66C6-2AA2-4E48-B42C-7315E57E7EF9}"/>
              </a:ext>
            </a:extLst>
          </p:cNvPr>
          <p:cNvSpPr>
            <a:spLocks noGrp="1"/>
          </p:cNvSpPr>
          <p:nvPr>
            <p:ph type="body" idx="1"/>
          </p:nvPr>
        </p:nvSpPr>
        <p:spPr>
          <a:xfrm>
            <a:off x="628650" y="1057835"/>
            <a:ext cx="7886700" cy="357449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831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hf sldNum="0" hdr="0" ftr="0" dt="0"/>
  <p:txStyles>
    <p:titleStyle>
      <a:lvl1pPr algn="l" defTabSz="914400" rtl="0" eaLnBrk="1" latinLnBrk="0" hangingPunct="1">
        <a:lnSpc>
          <a:spcPct val="90000"/>
        </a:lnSpc>
        <a:spcBef>
          <a:spcPct val="0"/>
        </a:spcBef>
        <a:buNone/>
        <a:defRPr sz="27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gmmmg.nhs.uk/wp-content/uploads/2024/07/GMMMG-Medical-Management-of-Tobacco-Dependency-Protocol-v3.1-July-2024-Final.pdf" TargetMode="Externa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gmmmg.nhs.uk/wp-content/uploads/2024/07/GMMMG-Medical-Management-of-Tobacco-Dependency-Protocol-v3.1-July-2024-Final.pdf" TargetMode="Externa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1.xml"/><Relationship Id="rId7" Type="http://schemas.openxmlformats.org/officeDocument/2006/relationships/image" Target="../media/image37.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mhra.gov.uk/yellowcard"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hyperlink" Target="https://www.brit-thoracic.org.uk/quality-improvement/clinical-statements/medical-management-of-inpatients-with-tobacco-dependency/" TargetMode="Externa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9F570D1-3B94-7649-B1FE-7AC46B2E8E24}"/>
              </a:ext>
            </a:extLst>
          </p:cNvPr>
          <p:cNvSpPr/>
          <p:nvPr/>
        </p:nvSpPr>
        <p:spPr>
          <a:xfrm>
            <a:off x="-29497" y="0"/>
            <a:ext cx="9173497"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3B5E"/>
              </a:solidFill>
            </a:endParaRPr>
          </a:p>
        </p:txBody>
      </p:sp>
      <p:sp>
        <p:nvSpPr>
          <p:cNvPr id="17" name="Rectangle 16">
            <a:extLst>
              <a:ext uri="{FF2B5EF4-FFF2-40B4-BE49-F238E27FC236}">
                <a16:creationId xmlns:a16="http://schemas.microsoft.com/office/drawing/2014/main" id="{8FA01E95-B3B1-3D46-A119-97306BF7D26B}"/>
              </a:ext>
            </a:extLst>
          </p:cNvPr>
          <p:cNvSpPr/>
          <p:nvPr/>
        </p:nvSpPr>
        <p:spPr>
          <a:xfrm>
            <a:off x="1112434" y="1521998"/>
            <a:ext cx="1407695" cy="2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8A800"/>
              </a:solidFill>
            </a:endParaRPr>
          </a:p>
        </p:txBody>
      </p:sp>
      <p:sp>
        <p:nvSpPr>
          <p:cNvPr id="18" name="Rectangle 17">
            <a:extLst>
              <a:ext uri="{FF2B5EF4-FFF2-40B4-BE49-F238E27FC236}">
                <a16:creationId xmlns:a16="http://schemas.microsoft.com/office/drawing/2014/main" id="{49F0556C-388F-1E48-9025-C89B8AFAEB7B}"/>
              </a:ext>
            </a:extLst>
          </p:cNvPr>
          <p:cNvSpPr/>
          <p:nvPr/>
        </p:nvSpPr>
        <p:spPr>
          <a:xfrm>
            <a:off x="2010153" y="529691"/>
            <a:ext cx="5994930" cy="261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TextBox 18">
            <a:extLst>
              <a:ext uri="{FF2B5EF4-FFF2-40B4-BE49-F238E27FC236}">
                <a16:creationId xmlns:a16="http://schemas.microsoft.com/office/drawing/2014/main" id="{33AC3829-F4EE-BC4A-B39E-D4878D8DE81D}"/>
              </a:ext>
            </a:extLst>
          </p:cNvPr>
          <p:cNvSpPr txBox="1"/>
          <p:nvPr/>
        </p:nvSpPr>
        <p:spPr>
          <a:xfrm>
            <a:off x="2428217" y="691053"/>
            <a:ext cx="5195911" cy="2241482"/>
          </a:xfrm>
          <a:prstGeom prst="rect">
            <a:avLst/>
          </a:prstGeom>
          <a:noFill/>
        </p:spPr>
        <p:txBody>
          <a:bodyPr wrap="square" lIns="0" tIns="0" rIns="0" bIns="0" rtlCol="0">
            <a:noAutofit/>
          </a:bodyPr>
          <a:lstStyle/>
          <a:p>
            <a:pPr algn="ctr"/>
            <a:r>
              <a:rPr lang="en-GB" sz="3750" b="1" dirty="0">
                <a:solidFill>
                  <a:srgbClr val="0A3B5E"/>
                </a:solidFill>
                <a:latin typeface="Calibri" panose="020F0502020204030204" pitchFamily="34" charset="0"/>
                <a:ea typeface="Calibri" panose="020F0502020204030204" pitchFamily="34" charset="0"/>
                <a:cs typeface="Calibri" panose="020F0502020204030204" pitchFamily="34" charset="0"/>
              </a:rPr>
              <a:t>Varenicline </a:t>
            </a:r>
          </a:p>
          <a:p>
            <a:pPr algn="ctr"/>
            <a:r>
              <a:rPr lang="en-GB" sz="3750" b="1" dirty="0">
                <a:solidFill>
                  <a:srgbClr val="0A3B5E"/>
                </a:solidFill>
                <a:latin typeface="Calibri" panose="020F0502020204030204" pitchFamily="34" charset="0"/>
                <a:ea typeface="Calibri" panose="020F0502020204030204" pitchFamily="34" charset="0"/>
                <a:cs typeface="Calibri" panose="020F0502020204030204" pitchFamily="34" charset="0"/>
              </a:rPr>
              <a:t>Greater Manchester</a:t>
            </a:r>
          </a:p>
        </p:txBody>
      </p:sp>
      <p:sp>
        <p:nvSpPr>
          <p:cNvPr id="21" name="Rectangle 20">
            <a:extLst>
              <a:ext uri="{FF2B5EF4-FFF2-40B4-BE49-F238E27FC236}">
                <a16:creationId xmlns:a16="http://schemas.microsoft.com/office/drawing/2014/main" id="{6F6E1F62-3C2B-3044-982C-6A47F8A0C440}"/>
              </a:ext>
            </a:extLst>
          </p:cNvPr>
          <p:cNvSpPr/>
          <p:nvPr/>
        </p:nvSpPr>
        <p:spPr>
          <a:xfrm>
            <a:off x="1287480" y="398700"/>
            <a:ext cx="885825" cy="284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2" name="Rectangle 21">
            <a:extLst>
              <a:ext uri="{FF2B5EF4-FFF2-40B4-BE49-F238E27FC236}">
                <a16:creationId xmlns:a16="http://schemas.microsoft.com/office/drawing/2014/main" id="{5E5D8E69-77B6-1F4E-87DF-3CDF64634293}"/>
              </a:ext>
            </a:extLst>
          </p:cNvPr>
          <p:cNvSpPr/>
          <p:nvPr/>
        </p:nvSpPr>
        <p:spPr>
          <a:xfrm>
            <a:off x="7587018" y="304315"/>
            <a:ext cx="539003" cy="560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 name="TextBox 1"/>
          <p:cNvSpPr txBox="1"/>
          <p:nvPr/>
        </p:nvSpPr>
        <p:spPr>
          <a:xfrm>
            <a:off x="1287480" y="3369276"/>
            <a:ext cx="6835027" cy="337751"/>
          </a:xfrm>
          <a:prstGeom prst="rect">
            <a:avLst/>
          </a:prstGeom>
          <a:noFill/>
        </p:spPr>
        <p:txBody>
          <a:bodyPr wrap="square" lIns="0" tIns="0" rIns="0" bIns="0" rtlCol="0">
            <a:noAutofit/>
          </a:bodyPr>
          <a:lstStyle/>
          <a:p>
            <a:pPr algn="ctr"/>
            <a:r>
              <a:rPr lang="en-GB" sz="1600" b="1" dirty="0">
                <a:solidFill>
                  <a:schemeClr val="bg1"/>
                </a:solidFill>
              </a:rPr>
              <a:t>Professor Matthew Evison</a:t>
            </a:r>
          </a:p>
          <a:p>
            <a:pPr algn="ctr"/>
            <a:r>
              <a:rPr lang="en-GB" sz="1600" b="1" dirty="0">
                <a:solidFill>
                  <a:schemeClr val="bg1"/>
                </a:solidFill>
              </a:rPr>
              <a:t>Consultant in Respiratory Medicine</a:t>
            </a:r>
          </a:p>
          <a:p>
            <a:pPr algn="ctr"/>
            <a:r>
              <a:rPr lang="en-GB" sz="1600" b="1" dirty="0">
                <a:solidFill>
                  <a:schemeClr val="bg1"/>
                </a:solidFill>
              </a:rPr>
              <a:t>Manchester University NHS Foundation Trust</a:t>
            </a:r>
          </a:p>
          <a:p>
            <a:pPr algn="ctr"/>
            <a:r>
              <a:rPr lang="en-GB" sz="1600" b="1" dirty="0">
                <a:solidFill>
                  <a:schemeClr val="bg1"/>
                </a:solidFill>
              </a:rPr>
              <a:t>Clinical Lead for the Greater Manchester Make Smoking History Programme</a:t>
            </a:r>
          </a:p>
          <a:p>
            <a:pPr algn="ctr"/>
            <a:r>
              <a:rPr lang="en-GB" sz="1600" b="1" dirty="0">
                <a:solidFill>
                  <a:schemeClr val="bg1"/>
                </a:solidFill>
              </a:rPr>
              <a:t>@MatthewEvison1</a:t>
            </a:r>
          </a:p>
        </p:txBody>
      </p:sp>
      <p:pic>
        <p:nvPicPr>
          <p:cNvPr id="11" name="Picture 2" descr="Microsoft Apps">
            <a:extLst>
              <a:ext uri="{FF2B5EF4-FFF2-40B4-BE49-F238E27FC236}">
                <a16:creationId xmlns:a16="http://schemas.microsoft.com/office/drawing/2014/main" id="{111E96AE-2931-4DCC-9782-9EB661BEF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580509"/>
            <a:ext cx="252647" cy="3267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39516957"/>
      </p:ext>
    </p:extLst>
  </p:cSld>
  <p:clrMapOvr>
    <a:masterClrMapping/>
  </p:clrMapOvr>
  <mc:AlternateContent xmlns:mc="http://schemas.openxmlformats.org/markup-compatibility/2006" xmlns:p14="http://schemas.microsoft.com/office/powerpoint/2010/main">
    <mc:Choice Requires="p14">
      <p:transition spd="med" p14:dur="700" advTm="27523">
        <p:fade/>
      </p:transition>
    </mc:Choice>
    <mc:Fallback xmlns="">
      <p:transition spd="med" advTm="27523">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3A1365-18DA-8342-BFD0-12CEF88E6501}"/>
              </a:ext>
            </a:extLst>
          </p:cNvPr>
          <p:cNvSpPr/>
          <p:nvPr/>
        </p:nvSpPr>
        <p:spPr>
          <a:xfrm>
            <a:off x="-4836" y="-1"/>
            <a:ext cx="9148835" cy="861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6" name="Group 5">
            <a:extLst>
              <a:ext uri="{FF2B5EF4-FFF2-40B4-BE49-F238E27FC236}">
                <a16:creationId xmlns:a16="http://schemas.microsoft.com/office/drawing/2014/main" id="{ABA45783-2C5A-4C4B-86DD-206D726EC262}"/>
              </a:ext>
            </a:extLst>
          </p:cNvPr>
          <p:cNvGrpSpPr/>
          <p:nvPr/>
        </p:nvGrpSpPr>
        <p:grpSpPr>
          <a:xfrm>
            <a:off x="5901306" y="3179316"/>
            <a:ext cx="2933735" cy="1695883"/>
            <a:chOff x="5901306" y="3179316"/>
            <a:chExt cx="2933735" cy="1695883"/>
          </a:xfrm>
        </p:grpSpPr>
        <p:pic>
          <p:nvPicPr>
            <p:cNvPr id="2" name="Picture 1">
              <a:extLst>
                <a:ext uri="{FF2B5EF4-FFF2-40B4-BE49-F238E27FC236}">
                  <a16:creationId xmlns:a16="http://schemas.microsoft.com/office/drawing/2014/main" id="{106AFD0F-2788-4B0F-AF11-0F7C6D20FBFA}"/>
                </a:ext>
              </a:extLst>
            </p:cNvPr>
            <p:cNvPicPr>
              <a:picLocks noChangeAspect="1"/>
            </p:cNvPicPr>
            <p:nvPr/>
          </p:nvPicPr>
          <p:blipFill rotWithShape="1">
            <a:blip r:embed="rId3">
              <a:duotone>
                <a:schemeClr val="accent2">
                  <a:shade val="45000"/>
                  <a:satMod val="135000"/>
                </a:schemeClr>
                <a:prstClr val="white"/>
              </a:duotone>
            </a:blip>
            <a:srcRect l="27951" t="19199" r="35729" b="64001"/>
            <a:stretch/>
          </p:blipFill>
          <p:spPr>
            <a:xfrm>
              <a:off x="5901306" y="3857464"/>
              <a:ext cx="2933735" cy="1017735"/>
            </a:xfrm>
            <a:prstGeom prst="rect">
              <a:avLst/>
            </a:prstGeom>
          </p:spPr>
        </p:pic>
        <p:pic>
          <p:nvPicPr>
            <p:cNvPr id="1026" name="Picture 2" descr="Image result for the lancet">
              <a:extLst>
                <a:ext uri="{FF2B5EF4-FFF2-40B4-BE49-F238E27FC236}">
                  <a16:creationId xmlns:a16="http://schemas.microsoft.com/office/drawing/2014/main" id="{F57C8118-6A9E-457E-AEB2-38F54D540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2621" y="3179316"/>
              <a:ext cx="1502420" cy="60784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1E1B7F70-501D-0245-9CE7-5AF4019CE135}"/>
              </a:ext>
            </a:extLst>
          </p:cNvPr>
          <p:cNvSpPr>
            <a:spLocks noGrp="1"/>
          </p:cNvSpPr>
          <p:nvPr>
            <p:ph type="title"/>
          </p:nvPr>
        </p:nvSpPr>
        <p:spPr>
          <a:xfrm>
            <a:off x="628650" y="349200"/>
            <a:ext cx="7886700" cy="379786"/>
          </a:xfrm>
        </p:spPr>
        <p:txBody>
          <a:bodyPr/>
          <a:lstStyle/>
          <a:p>
            <a:r>
              <a:rPr lang="en-GB" dirty="0">
                <a:solidFill>
                  <a:schemeClr val="bg1"/>
                </a:solidFill>
              </a:rPr>
              <a:t>EAGLES trial</a:t>
            </a:r>
            <a:endParaRPr lang="en-US" dirty="0">
              <a:solidFill>
                <a:schemeClr val="bg1"/>
              </a:solidFill>
            </a:endParaRPr>
          </a:p>
        </p:txBody>
      </p:sp>
      <p:sp>
        <p:nvSpPr>
          <p:cNvPr id="4" name="Content Placeholder 3">
            <a:extLst>
              <a:ext uri="{FF2B5EF4-FFF2-40B4-BE49-F238E27FC236}">
                <a16:creationId xmlns:a16="http://schemas.microsoft.com/office/drawing/2014/main" id="{888D84FD-AEBD-47B5-83B1-FFAE086B80B4}"/>
              </a:ext>
            </a:extLst>
          </p:cNvPr>
          <p:cNvSpPr>
            <a:spLocks noGrp="1"/>
          </p:cNvSpPr>
          <p:nvPr>
            <p:ph idx="1"/>
          </p:nvPr>
        </p:nvSpPr>
        <p:spPr/>
        <p:txBody>
          <a:bodyPr>
            <a:normAutofit/>
          </a:bodyPr>
          <a:lstStyle/>
          <a:p>
            <a:pPr marL="285750" indent="-285750">
              <a:lnSpc>
                <a:spcPct val="100000"/>
              </a:lnSpc>
              <a:spcBef>
                <a:spcPts val="500"/>
              </a:spcBef>
              <a:buClr>
                <a:schemeClr val="accent1"/>
              </a:buClr>
              <a:buFont typeface="System Font Regular"/>
              <a:buChar char="&gt;"/>
            </a:pPr>
            <a:r>
              <a:rPr lang="en-GB" dirty="0"/>
              <a:t>Largest trial of smoking cessation pharmacotherapy</a:t>
            </a:r>
          </a:p>
          <a:p>
            <a:pPr marL="285750" indent="-285750">
              <a:lnSpc>
                <a:spcPct val="100000"/>
              </a:lnSpc>
              <a:spcBef>
                <a:spcPts val="500"/>
              </a:spcBef>
              <a:buClr>
                <a:schemeClr val="accent1"/>
              </a:buClr>
              <a:buFont typeface="System Font Regular"/>
              <a:buChar char="&gt;"/>
            </a:pPr>
            <a:r>
              <a:rPr lang="en-GB" dirty="0"/>
              <a:t>Study requested and co-designed with the FDA</a:t>
            </a:r>
          </a:p>
          <a:p>
            <a:pPr marL="285750" indent="-285750">
              <a:lnSpc>
                <a:spcPct val="100000"/>
              </a:lnSpc>
              <a:spcBef>
                <a:spcPts val="500"/>
              </a:spcBef>
              <a:buClr>
                <a:schemeClr val="accent1"/>
              </a:buClr>
              <a:buFont typeface="System Font Regular"/>
              <a:buChar char="&gt;"/>
            </a:pPr>
            <a:r>
              <a:rPr lang="en-GB" dirty="0"/>
              <a:t>140 centres, 16 countries, 5 continents</a:t>
            </a:r>
          </a:p>
          <a:p>
            <a:pPr marL="285750" indent="-285750">
              <a:lnSpc>
                <a:spcPct val="100000"/>
              </a:lnSpc>
              <a:spcBef>
                <a:spcPts val="500"/>
              </a:spcBef>
              <a:buClr>
                <a:schemeClr val="accent1"/>
              </a:buClr>
              <a:buFont typeface="System Font Regular"/>
              <a:buChar char="&gt;"/>
            </a:pPr>
            <a:r>
              <a:rPr lang="en-GB" dirty="0"/>
              <a:t>Double-blind, triple dummy, placebo-controlled, randomised trial</a:t>
            </a:r>
          </a:p>
          <a:p>
            <a:pPr marL="285750" indent="-285750">
              <a:lnSpc>
                <a:spcPct val="100000"/>
              </a:lnSpc>
              <a:spcBef>
                <a:spcPts val="500"/>
              </a:spcBef>
              <a:buClr>
                <a:schemeClr val="accent1"/>
              </a:buClr>
              <a:buFont typeface="System Font Regular"/>
              <a:buChar char="&gt;"/>
            </a:pPr>
            <a:r>
              <a:rPr lang="en-GB" dirty="0"/>
              <a:t>Smokers aged 18–75, at least 10 cigarettes per day (</a:t>
            </a:r>
            <a:r>
              <a:rPr lang="en-GB" dirty="0" err="1"/>
              <a:t>cpd</a:t>
            </a:r>
            <a:r>
              <a:rPr lang="en-GB" dirty="0"/>
              <a:t>)</a:t>
            </a:r>
          </a:p>
          <a:p>
            <a:pPr marL="285750" indent="-285750">
              <a:lnSpc>
                <a:spcPct val="100000"/>
              </a:lnSpc>
              <a:spcBef>
                <a:spcPts val="500"/>
              </a:spcBef>
              <a:buClr>
                <a:schemeClr val="accent1"/>
              </a:buClr>
              <a:buFont typeface="System Font Regular"/>
              <a:buChar char="&gt;"/>
            </a:pPr>
            <a:r>
              <a:rPr lang="en-GB" dirty="0"/>
              <a:t>12 weeks of treatment + 12 weeks of further follow up (24-week trial)</a:t>
            </a:r>
          </a:p>
          <a:p>
            <a:pPr marL="285750" indent="-285750">
              <a:lnSpc>
                <a:spcPct val="100000"/>
              </a:lnSpc>
              <a:spcBef>
                <a:spcPts val="500"/>
              </a:spcBef>
              <a:buClr>
                <a:schemeClr val="accent1"/>
              </a:buClr>
              <a:buFont typeface="System Font Regular"/>
              <a:buChar char="&gt;"/>
            </a:pPr>
            <a:r>
              <a:rPr lang="en-GB" dirty="0"/>
              <a:t>Total 15 clinic visits – 10 minutes of smoking cessation advice</a:t>
            </a:r>
          </a:p>
          <a:p>
            <a:pPr marL="285750" indent="-285750">
              <a:lnSpc>
                <a:spcPct val="100000"/>
              </a:lnSpc>
              <a:spcBef>
                <a:spcPts val="500"/>
              </a:spcBef>
              <a:buClr>
                <a:schemeClr val="accent1"/>
              </a:buClr>
              <a:buFont typeface="System Font Regular"/>
              <a:buChar char="&gt;"/>
            </a:pPr>
            <a:r>
              <a:rPr lang="en-GB" b="1" dirty="0"/>
              <a:t>8,144 participants randomised</a:t>
            </a:r>
          </a:p>
        </p:txBody>
      </p:sp>
      <p:sp>
        <p:nvSpPr>
          <p:cNvPr id="5" name="Rectangle 4">
            <a:extLst>
              <a:ext uri="{FF2B5EF4-FFF2-40B4-BE49-F238E27FC236}">
                <a16:creationId xmlns:a16="http://schemas.microsoft.com/office/drawing/2014/main" id="{F104BE6B-86A2-45B8-B5EC-87A183C164BB}"/>
              </a:ext>
            </a:extLst>
          </p:cNvPr>
          <p:cNvSpPr/>
          <p:nvPr/>
        </p:nvSpPr>
        <p:spPr>
          <a:xfrm>
            <a:off x="628650" y="3857464"/>
            <a:ext cx="4412594" cy="230832"/>
          </a:xfrm>
          <a:prstGeom prst="rect">
            <a:avLst/>
          </a:prstGeom>
        </p:spPr>
        <p:txBody>
          <a:bodyPr wrap="square" lIns="0" tIns="0" rIns="0" bIns="0">
            <a:noAutofit/>
          </a:bodyPr>
          <a:lstStyle/>
          <a:p>
            <a:r>
              <a:rPr lang="en-GB" sz="900" dirty="0" err="1"/>
              <a:t>Anthenelli</a:t>
            </a:r>
            <a:r>
              <a:rPr lang="en-GB" sz="900" dirty="0"/>
              <a:t> RM </a:t>
            </a:r>
            <a:r>
              <a:rPr lang="en-GB" sz="900" i="1" dirty="0"/>
              <a:t>et al</a:t>
            </a:r>
            <a:r>
              <a:rPr lang="en-GB" sz="900" dirty="0"/>
              <a:t>. </a:t>
            </a:r>
            <a:r>
              <a:rPr lang="en-GB" sz="900" i="1" dirty="0"/>
              <a:t>The Lancet </a:t>
            </a:r>
            <a:r>
              <a:rPr lang="en-GB" sz="900" dirty="0"/>
              <a:t>2016;387(10037):2507–20</a:t>
            </a:r>
            <a:r>
              <a:rPr lang="en-GB" sz="900" i="1" dirty="0"/>
              <a:t>. </a:t>
            </a:r>
            <a:endParaRPr lang="en-GB" sz="900" dirty="0"/>
          </a:p>
        </p:txBody>
      </p:sp>
    </p:spTree>
    <p:extLst>
      <p:ext uri="{BB962C8B-B14F-4D97-AF65-F5344CB8AC3E}">
        <p14:creationId xmlns:p14="http://schemas.microsoft.com/office/powerpoint/2010/main" val="314810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F09084-D882-CE40-A1ED-C3FDF07BD460}"/>
              </a:ext>
            </a:extLst>
          </p:cNvPr>
          <p:cNvSpPr/>
          <p:nvPr/>
        </p:nvSpPr>
        <p:spPr>
          <a:xfrm>
            <a:off x="-4836" y="-1"/>
            <a:ext cx="9148835" cy="861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Title 2">
            <a:extLst>
              <a:ext uri="{FF2B5EF4-FFF2-40B4-BE49-F238E27FC236}">
                <a16:creationId xmlns:a16="http://schemas.microsoft.com/office/drawing/2014/main" id="{2EC1C1DB-DFF7-7040-97A0-529F9A3D1BC3}"/>
              </a:ext>
            </a:extLst>
          </p:cNvPr>
          <p:cNvSpPr>
            <a:spLocks noGrp="1"/>
          </p:cNvSpPr>
          <p:nvPr>
            <p:ph type="title"/>
          </p:nvPr>
        </p:nvSpPr>
        <p:spPr>
          <a:xfrm>
            <a:off x="628650" y="349200"/>
            <a:ext cx="7886700" cy="379786"/>
          </a:xfrm>
        </p:spPr>
        <p:txBody>
          <a:bodyPr/>
          <a:lstStyle/>
          <a:p>
            <a:r>
              <a:rPr lang="en-GB" dirty="0">
                <a:solidFill>
                  <a:schemeClr val="bg1"/>
                </a:solidFill>
              </a:rPr>
              <a:t>EAGLES trial: Neuropsychiatric safety outcomes</a:t>
            </a:r>
            <a:endParaRPr lang="en-US" dirty="0">
              <a:solidFill>
                <a:schemeClr val="bg1"/>
              </a:solidFill>
            </a:endParaRPr>
          </a:p>
        </p:txBody>
      </p:sp>
      <p:sp>
        <p:nvSpPr>
          <p:cNvPr id="4" name="Content Placeholder 3">
            <a:extLst>
              <a:ext uri="{FF2B5EF4-FFF2-40B4-BE49-F238E27FC236}">
                <a16:creationId xmlns:a16="http://schemas.microsoft.com/office/drawing/2014/main" id="{888D84FD-AEBD-47B5-83B1-FFAE086B80B4}"/>
              </a:ext>
            </a:extLst>
          </p:cNvPr>
          <p:cNvSpPr>
            <a:spLocks noGrp="1"/>
          </p:cNvSpPr>
          <p:nvPr>
            <p:ph idx="1"/>
          </p:nvPr>
        </p:nvSpPr>
        <p:spPr/>
        <p:txBody>
          <a:bodyPr>
            <a:normAutofit/>
          </a:bodyPr>
          <a:lstStyle/>
          <a:p>
            <a:pPr marL="285750" indent="-285750">
              <a:lnSpc>
                <a:spcPct val="100000"/>
              </a:lnSpc>
              <a:spcBef>
                <a:spcPts val="500"/>
              </a:spcBef>
              <a:buClr>
                <a:schemeClr val="accent1"/>
              </a:buClr>
              <a:buFont typeface="System Font Regular"/>
              <a:buChar char="&gt;"/>
            </a:pPr>
            <a:r>
              <a:rPr lang="en-GB" dirty="0"/>
              <a:t>Psychiatric vs non psychiatric cohorts</a:t>
            </a:r>
          </a:p>
          <a:p>
            <a:pPr marL="285750" indent="-285750">
              <a:lnSpc>
                <a:spcPct val="100000"/>
              </a:lnSpc>
              <a:spcBef>
                <a:spcPts val="500"/>
              </a:spcBef>
              <a:buClr>
                <a:schemeClr val="accent1"/>
              </a:buClr>
              <a:buFont typeface="System Font Regular"/>
              <a:buChar char="&gt;"/>
            </a:pPr>
            <a:r>
              <a:rPr lang="en-GB" dirty="0"/>
              <a:t>Psychiatric illness stable for 3 months – no medication changes</a:t>
            </a:r>
          </a:p>
          <a:p>
            <a:pPr marL="285750" indent="-285750">
              <a:lnSpc>
                <a:spcPct val="100000"/>
              </a:lnSpc>
              <a:spcBef>
                <a:spcPts val="500"/>
              </a:spcBef>
              <a:buClr>
                <a:schemeClr val="accent1"/>
              </a:buClr>
              <a:buFont typeface="System Font Regular"/>
              <a:buChar char="&gt;"/>
            </a:pPr>
            <a:r>
              <a:rPr lang="en-GB" dirty="0"/>
              <a:t>Psychiatric illness stratified as mood, anxiety, psychotic, personality</a:t>
            </a:r>
          </a:p>
          <a:p>
            <a:pPr marL="285750" indent="-285750">
              <a:lnSpc>
                <a:spcPct val="100000"/>
              </a:lnSpc>
              <a:spcBef>
                <a:spcPts val="500"/>
              </a:spcBef>
              <a:buClr>
                <a:schemeClr val="accent1"/>
              </a:buClr>
              <a:buFont typeface="System Font Regular"/>
              <a:buChar char="&gt;"/>
            </a:pPr>
            <a:r>
              <a:rPr lang="en-GB" dirty="0"/>
              <a:t>Clearly defined composite outcome – 16 neuropsychiatric symptoms</a:t>
            </a:r>
          </a:p>
          <a:p>
            <a:pPr marL="285750" indent="-285750">
              <a:lnSpc>
                <a:spcPct val="100000"/>
              </a:lnSpc>
              <a:spcBef>
                <a:spcPts val="500"/>
              </a:spcBef>
              <a:buClr>
                <a:schemeClr val="accent1"/>
              </a:buClr>
              <a:buFont typeface="System Font Regular"/>
              <a:buChar char="&gt;"/>
            </a:pPr>
            <a:r>
              <a:rPr lang="en-GB" dirty="0"/>
              <a:t>‘Neuropsychiatric adverse event interview’ – 25 questions</a:t>
            </a:r>
          </a:p>
          <a:p>
            <a:pPr marL="285750" indent="-285750">
              <a:lnSpc>
                <a:spcPct val="100000"/>
              </a:lnSpc>
              <a:spcBef>
                <a:spcPts val="500"/>
              </a:spcBef>
              <a:buClr>
                <a:schemeClr val="accent1"/>
              </a:buClr>
              <a:buFont typeface="System Font Regular"/>
              <a:buChar char="&gt;"/>
            </a:pPr>
            <a:r>
              <a:rPr lang="en-GB" dirty="0"/>
              <a:t>Healthcare professional interview if ‘Yes’ to any question</a:t>
            </a:r>
          </a:p>
          <a:p>
            <a:pPr marL="285750" indent="-285750">
              <a:lnSpc>
                <a:spcPct val="100000"/>
              </a:lnSpc>
              <a:spcBef>
                <a:spcPts val="500"/>
              </a:spcBef>
              <a:buClr>
                <a:schemeClr val="accent1"/>
              </a:buClr>
              <a:buFont typeface="System Font Regular"/>
              <a:buChar char="&gt;"/>
            </a:pPr>
            <a:r>
              <a:rPr lang="en-GB" dirty="0"/>
              <a:t>8,000 patients to estimate a 75% increase in neuropsychiatric </a:t>
            </a:r>
            <a:br>
              <a:rPr lang="en-GB" dirty="0"/>
            </a:br>
            <a:r>
              <a:rPr lang="en-GB" dirty="0"/>
              <a:t>adverse event rate within +1.59% or –1.59% </a:t>
            </a:r>
          </a:p>
          <a:p>
            <a:pPr marL="285750" indent="-285750">
              <a:lnSpc>
                <a:spcPct val="100000"/>
              </a:lnSpc>
              <a:spcBef>
                <a:spcPts val="500"/>
              </a:spcBef>
              <a:buClr>
                <a:schemeClr val="accent1"/>
              </a:buClr>
              <a:buFont typeface="System Font Regular"/>
              <a:buChar char="&gt;"/>
            </a:pPr>
            <a:endParaRPr lang="en-GB" dirty="0"/>
          </a:p>
        </p:txBody>
      </p:sp>
      <p:sp>
        <p:nvSpPr>
          <p:cNvPr id="5" name="Rectangle 4">
            <a:extLst>
              <a:ext uri="{FF2B5EF4-FFF2-40B4-BE49-F238E27FC236}">
                <a16:creationId xmlns:a16="http://schemas.microsoft.com/office/drawing/2014/main" id="{3DFE4029-0B65-4F71-A8AD-690848DC95AA}"/>
              </a:ext>
            </a:extLst>
          </p:cNvPr>
          <p:cNvSpPr/>
          <p:nvPr/>
        </p:nvSpPr>
        <p:spPr>
          <a:xfrm>
            <a:off x="628650" y="3963234"/>
            <a:ext cx="4412594" cy="230832"/>
          </a:xfrm>
          <a:prstGeom prst="rect">
            <a:avLst/>
          </a:prstGeom>
        </p:spPr>
        <p:txBody>
          <a:bodyPr wrap="square" lIns="0" tIns="0" rIns="0" bIns="0">
            <a:noAutofit/>
          </a:bodyPr>
          <a:lstStyle/>
          <a:p>
            <a:r>
              <a:rPr lang="en-GB" sz="900" dirty="0" err="1"/>
              <a:t>Anthenelli</a:t>
            </a:r>
            <a:r>
              <a:rPr lang="en-GB" sz="900" dirty="0"/>
              <a:t> RM </a:t>
            </a:r>
            <a:r>
              <a:rPr lang="en-GB" sz="900" i="1" dirty="0"/>
              <a:t>et al</a:t>
            </a:r>
            <a:r>
              <a:rPr lang="en-GB" sz="900" dirty="0"/>
              <a:t>. </a:t>
            </a:r>
            <a:r>
              <a:rPr lang="en-GB" sz="900" i="1" dirty="0"/>
              <a:t>The Lancet </a:t>
            </a:r>
            <a:r>
              <a:rPr lang="en-GB" sz="900" dirty="0"/>
              <a:t>2016;387(10037):2507–20</a:t>
            </a:r>
            <a:r>
              <a:rPr lang="en-GB" sz="900" i="1" dirty="0"/>
              <a:t>. </a:t>
            </a:r>
            <a:endParaRPr lang="en-GB" sz="900" dirty="0"/>
          </a:p>
        </p:txBody>
      </p:sp>
      <p:grpSp>
        <p:nvGrpSpPr>
          <p:cNvPr id="8" name="Group 7">
            <a:extLst>
              <a:ext uri="{FF2B5EF4-FFF2-40B4-BE49-F238E27FC236}">
                <a16:creationId xmlns:a16="http://schemas.microsoft.com/office/drawing/2014/main" id="{786F1403-7D20-484A-A2F3-9CF896110CED}"/>
              </a:ext>
            </a:extLst>
          </p:cNvPr>
          <p:cNvGrpSpPr/>
          <p:nvPr/>
        </p:nvGrpSpPr>
        <p:grpSpPr>
          <a:xfrm>
            <a:off x="5901306" y="3179316"/>
            <a:ext cx="2933735" cy="1695883"/>
            <a:chOff x="5901306" y="3179316"/>
            <a:chExt cx="2933735" cy="1695883"/>
          </a:xfrm>
        </p:grpSpPr>
        <p:pic>
          <p:nvPicPr>
            <p:cNvPr id="9" name="Picture 8">
              <a:extLst>
                <a:ext uri="{FF2B5EF4-FFF2-40B4-BE49-F238E27FC236}">
                  <a16:creationId xmlns:a16="http://schemas.microsoft.com/office/drawing/2014/main" id="{78CDCC03-6F2C-C547-B22A-DE1665225CE4}"/>
                </a:ext>
              </a:extLst>
            </p:cNvPr>
            <p:cNvPicPr>
              <a:picLocks noChangeAspect="1"/>
            </p:cNvPicPr>
            <p:nvPr/>
          </p:nvPicPr>
          <p:blipFill rotWithShape="1">
            <a:blip r:embed="rId3">
              <a:duotone>
                <a:schemeClr val="accent2">
                  <a:shade val="45000"/>
                  <a:satMod val="135000"/>
                </a:schemeClr>
                <a:prstClr val="white"/>
              </a:duotone>
            </a:blip>
            <a:srcRect l="27951" t="19199" r="35729" b="64001"/>
            <a:stretch/>
          </p:blipFill>
          <p:spPr>
            <a:xfrm>
              <a:off x="5901306" y="3857464"/>
              <a:ext cx="2933735" cy="1017735"/>
            </a:xfrm>
            <a:prstGeom prst="rect">
              <a:avLst/>
            </a:prstGeom>
          </p:spPr>
        </p:pic>
        <p:pic>
          <p:nvPicPr>
            <p:cNvPr id="10" name="Picture 2" descr="Image result for the lancet">
              <a:extLst>
                <a:ext uri="{FF2B5EF4-FFF2-40B4-BE49-F238E27FC236}">
                  <a16:creationId xmlns:a16="http://schemas.microsoft.com/office/drawing/2014/main" id="{8BFEE5EE-F4C9-FB4B-A2A3-BA323579E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2621" y="3179316"/>
              <a:ext cx="1502420" cy="6078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491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E3AAB1C-12DA-F146-A897-9E4C595820D1}"/>
              </a:ext>
            </a:extLst>
          </p:cNvPr>
          <p:cNvSpPr/>
          <p:nvPr/>
        </p:nvSpPr>
        <p:spPr>
          <a:xfrm>
            <a:off x="-4836" y="-1"/>
            <a:ext cx="9148835" cy="861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46164911-BD15-4FD8-8384-0B17DEF92607}"/>
              </a:ext>
            </a:extLst>
          </p:cNvPr>
          <p:cNvSpPr/>
          <p:nvPr/>
        </p:nvSpPr>
        <p:spPr>
          <a:xfrm>
            <a:off x="5839239" y="4693112"/>
            <a:ext cx="3104898" cy="230823"/>
          </a:xfrm>
          <a:prstGeom prst="rect">
            <a:avLst/>
          </a:prstGeom>
        </p:spPr>
        <p:txBody>
          <a:bodyPr wrap="square" lIns="0" tIns="0" rIns="0" bIns="0">
            <a:noAutofit/>
          </a:bodyPr>
          <a:lstStyle/>
          <a:p>
            <a:r>
              <a:rPr lang="en-GB" sz="900" dirty="0" err="1"/>
              <a:t>Anthenelli</a:t>
            </a:r>
            <a:r>
              <a:rPr lang="en-GB" sz="900" dirty="0"/>
              <a:t> RM </a:t>
            </a:r>
            <a:r>
              <a:rPr lang="en-GB" sz="900" i="1" dirty="0"/>
              <a:t>et al</a:t>
            </a:r>
            <a:r>
              <a:rPr lang="en-GB" sz="900" dirty="0"/>
              <a:t>. </a:t>
            </a:r>
            <a:r>
              <a:rPr lang="en-GB" sz="900" i="1" dirty="0"/>
              <a:t>The Lancet </a:t>
            </a:r>
            <a:r>
              <a:rPr lang="en-GB" sz="900" dirty="0"/>
              <a:t>2016;387(10037):2507–20</a:t>
            </a:r>
            <a:r>
              <a:rPr lang="en-GB" sz="900" i="1" dirty="0"/>
              <a:t>. </a:t>
            </a:r>
            <a:endParaRPr lang="en-GB" sz="900" dirty="0"/>
          </a:p>
        </p:txBody>
      </p:sp>
      <p:sp>
        <p:nvSpPr>
          <p:cNvPr id="5" name="Title 4">
            <a:extLst>
              <a:ext uri="{FF2B5EF4-FFF2-40B4-BE49-F238E27FC236}">
                <a16:creationId xmlns:a16="http://schemas.microsoft.com/office/drawing/2014/main" id="{A6FC5C0F-DA09-B643-9401-43D5661D87CA}"/>
              </a:ext>
            </a:extLst>
          </p:cNvPr>
          <p:cNvSpPr>
            <a:spLocks noGrp="1"/>
          </p:cNvSpPr>
          <p:nvPr>
            <p:ph type="title"/>
          </p:nvPr>
        </p:nvSpPr>
        <p:spPr>
          <a:xfrm>
            <a:off x="628650" y="349200"/>
            <a:ext cx="5437468" cy="379786"/>
          </a:xfrm>
        </p:spPr>
        <p:txBody>
          <a:bodyPr/>
          <a:lstStyle/>
          <a:p>
            <a:r>
              <a:rPr lang="en-GB" dirty="0">
                <a:solidFill>
                  <a:schemeClr val="bg1"/>
                </a:solidFill>
              </a:rPr>
              <a:t>Which medication worked best?</a:t>
            </a:r>
            <a:endParaRPr lang="en-US" dirty="0">
              <a:solidFill>
                <a:schemeClr val="bg1"/>
              </a:solidFill>
            </a:endParaRPr>
          </a:p>
        </p:txBody>
      </p:sp>
      <p:graphicFrame>
        <p:nvGraphicFramePr>
          <p:cNvPr id="34" name="Chart 33">
            <a:extLst>
              <a:ext uri="{FF2B5EF4-FFF2-40B4-BE49-F238E27FC236}">
                <a16:creationId xmlns:a16="http://schemas.microsoft.com/office/drawing/2014/main" id="{2B6C020A-1B87-C247-B4F6-E5ADA1A01AE0}"/>
              </a:ext>
            </a:extLst>
          </p:cNvPr>
          <p:cNvGraphicFramePr/>
          <p:nvPr/>
        </p:nvGraphicFramePr>
        <p:xfrm>
          <a:off x="420052" y="851648"/>
          <a:ext cx="4151948" cy="36214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34">
            <a:extLst>
              <a:ext uri="{FF2B5EF4-FFF2-40B4-BE49-F238E27FC236}">
                <a16:creationId xmlns:a16="http://schemas.microsoft.com/office/drawing/2014/main" id="{9CCF1277-9770-814E-89DF-42A1B0E7DBD2}"/>
              </a:ext>
            </a:extLst>
          </p:cNvPr>
          <p:cNvGraphicFramePr/>
          <p:nvPr/>
        </p:nvGraphicFramePr>
        <p:xfrm>
          <a:off x="4572000" y="851647"/>
          <a:ext cx="4151947" cy="36214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1173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35F873-2D5B-BC4F-B368-CBAD1E26FA59}"/>
              </a:ext>
            </a:extLst>
          </p:cNvPr>
          <p:cNvSpPr/>
          <p:nvPr/>
        </p:nvSpPr>
        <p:spPr>
          <a:xfrm>
            <a:off x="-4836" y="-1"/>
            <a:ext cx="9148835" cy="11840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3">
            <a:extLst>
              <a:ext uri="{FF2B5EF4-FFF2-40B4-BE49-F238E27FC236}">
                <a16:creationId xmlns:a16="http://schemas.microsoft.com/office/drawing/2014/main" id="{649C9E62-4942-4BA5-91EC-54F0DB43E372}"/>
              </a:ext>
            </a:extLst>
          </p:cNvPr>
          <p:cNvSpPr>
            <a:spLocks noGrp="1"/>
          </p:cNvSpPr>
          <p:nvPr>
            <p:ph type="title"/>
          </p:nvPr>
        </p:nvSpPr>
        <p:spPr/>
        <p:txBody>
          <a:bodyPr/>
          <a:lstStyle/>
          <a:p>
            <a:r>
              <a:rPr lang="en-GB" dirty="0">
                <a:solidFill>
                  <a:schemeClr val="bg1"/>
                </a:solidFill>
              </a:rPr>
              <a:t>Outcomes of EAGLES trial: </a:t>
            </a:r>
            <a:br>
              <a:rPr lang="en-GB" dirty="0">
                <a:solidFill>
                  <a:schemeClr val="bg1"/>
                </a:solidFill>
              </a:rPr>
            </a:br>
            <a:r>
              <a:rPr lang="en-GB" dirty="0">
                <a:solidFill>
                  <a:schemeClr val="bg1"/>
                </a:solidFill>
              </a:rPr>
              <a:t>Neuropsychiatric adverse events</a:t>
            </a:r>
          </a:p>
        </p:txBody>
      </p:sp>
      <p:sp>
        <p:nvSpPr>
          <p:cNvPr id="2" name="Content Placeholder 1">
            <a:extLst>
              <a:ext uri="{FF2B5EF4-FFF2-40B4-BE49-F238E27FC236}">
                <a16:creationId xmlns:a16="http://schemas.microsoft.com/office/drawing/2014/main" id="{21AA0169-62FA-5E43-A387-3E1B4B1D0D0F}"/>
              </a:ext>
            </a:extLst>
          </p:cNvPr>
          <p:cNvSpPr>
            <a:spLocks noGrp="1"/>
          </p:cNvSpPr>
          <p:nvPr>
            <p:ph idx="1"/>
          </p:nvPr>
        </p:nvSpPr>
        <p:spPr>
          <a:xfrm>
            <a:off x="628650" y="1418491"/>
            <a:ext cx="7486650" cy="3213833"/>
          </a:xfrm>
        </p:spPr>
        <p:txBody>
          <a:bodyPr/>
          <a:lstStyle/>
          <a:p>
            <a:pPr marL="285750" indent="-285750">
              <a:lnSpc>
                <a:spcPct val="100000"/>
              </a:lnSpc>
              <a:spcBef>
                <a:spcPts val="0"/>
              </a:spcBef>
              <a:spcAft>
                <a:spcPts val="500"/>
              </a:spcAft>
              <a:buClr>
                <a:schemeClr val="accent1"/>
              </a:buClr>
              <a:buFont typeface="Symbol" panose="05050102010706020507" pitchFamily="18" charset="2"/>
              <a:buChar char="&gt;"/>
            </a:pPr>
            <a:r>
              <a:rPr lang="en-GB" b="1" dirty="0">
                <a:solidFill>
                  <a:schemeClr val="tx1"/>
                </a:solidFill>
                <a:latin typeface="Calibri" panose="020F0502020204030204" pitchFamily="34" charset="0"/>
                <a:ea typeface="Calibri" panose="020F0502020204030204" pitchFamily="34" charset="0"/>
                <a:cs typeface="Arial" panose="020B0604020202020204" pitchFamily="34" charset="0"/>
              </a:rPr>
              <a:t>There is no increased risk of moderate to severe neuropsychiatric adverse events with varenicline (EAGLES study 2016, </a:t>
            </a:r>
            <a:r>
              <a:rPr lang="en-GB" b="1" i="1" dirty="0">
                <a:solidFill>
                  <a:schemeClr val="tx1"/>
                </a:solidFill>
                <a:latin typeface="Calibri" panose="020F0502020204030204" pitchFamily="34" charset="0"/>
                <a:ea typeface="Calibri" panose="020F0502020204030204" pitchFamily="34" charset="0"/>
                <a:cs typeface="Arial" panose="020B0604020202020204" pitchFamily="34" charset="0"/>
              </a:rPr>
              <a:t>The Lancet</a:t>
            </a:r>
            <a:r>
              <a:rPr lang="en-GB" b="1" dirty="0">
                <a:solidFill>
                  <a:schemeClr val="tx1"/>
                </a:solidFill>
                <a:latin typeface="Calibri" panose="020F0502020204030204" pitchFamily="34" charset="0"/>
                <a:ea typeface="Calibri" panose="020F0502020204030204" pitchFamily="34" charset="0"/>
                <a:cs typeface="Arial" panose="020B0604020202020204" pitchFamily="34" charset="0"/>
              </a:rPr>
              <a:t>). </a:t>
            </a:r>
          </a:p>
          <a:p>
            <a:pPr marL="285750" indent="-285750">
              <a:lnSpc>
                <a:spcPct val="100000"/>
              </a:lnSpc>
              <a:spcBef>
                <a:spcPts val="0"/>
              </a:spcBef>
              <a:spcAft>
                <a:spcPts val="500"/>
              </a:spcAft>
              <a:buClr>
                <a:schemeClr val="accent1"/>
              </a:buClr>
              <a:buFont typeface="Symbol" panose="05050102010706020507" pitchFamily="18" charset="2"/>
              <a:buChar char="&gt;"/>
            </a:pPr>
            <a:r>
              <a:rPr lang="en-GB" dirty="0">
                <a:solidFill>
                  <a:schemeClr val="tx1"/>
                </a:solidFill>
                <a:latin typeface="Calibri" panose="020F0502020204030204" pitchFamily="34" charset="0"/>
                <a:ea typeface="Calibri" panose="020F0502020204030204" pitchFamily="34" charset="0"/>
                <a:cs typeface="Arial" panose="020B0604020202020204" pitchFamily="34" charset="0"/>
              </a:rPr>
              <a:t>The act of stopping smoking carries a small risk of moderate to severe neuropsychiatric events and this is </a:t>
            </a:r>
            <a:r>
              <a:rPr lang="en-GB" b="1" dirty="0">
                <a:solidFill>
                  <a:schemeClr val="tx1"/>
                </a:solidFill>
                <a:latin typeface="Calibri" panose="020F0502020204030204" pitchFamily="34" charset="0"/>
                <a:ea typeface="Calibri" panose="020F0502020204030204" pitchFamily="34" charset="0"/>
                <a:cs typeface="Arial" panose="020B0604020202020204" pitchFamily="34" charset="0"/>
              </a:rPr>
              <a:t>regardless of the treatment used</a:t>
            </a:r>
            <a:r>
              <a:rPr lang="en-GB" dirty="0">
                <a:solidFill>
                  <a:schemeClr val="tx1"/>
                </a:solidFill>
                <a:latin typeface="Calibri" panose="020F0502020204030204" pitchFamily="34" charset="0"/>
                <a:ea typeface="Calibri" panose="020F0502020204030204" pitchFamily="34" charset="0"/>
                <a:cs typeface="Arial" panose="020B0604020202020204" pitchFamily="34" charset="0"/>
              </a:rPr>
              <a:t>. </a:t>
            </a:r>
          </a:p>
          <a:p>
            <a:pPr marL="285750" indent="-285750">
              <a:lnSpc>
                <a:spcPct val="100000"/>
              </a:lnSpc>
              <a:spcBef>
                <a:spcPts val="0"/>
              </a:spcBef>
              <a:spcAft>
                <a:spcPts val="500"/>
              </a:spcAft>
              <a:buClr>
                <a:schemeClr val="accent1"/>
              </a:buClr>
              <a:buFont typeface="Symbol" panose="05050102010706020507" pitchFamily="18" charset="2"/>
              <a:buChar char="&gt;"/>
            </a:pPr>
            <a:r>
              <a:rPr lang="en-GB" dirty="0">
                <a:solidFill>
                  <a:schemeClr val="tx1"/>
                </a:solidFill>
                <a:latin typeface="Calibri" panose="020F0502020204030204" pitchFamily="34" charset="0"/>
                <a:ea typeface="Calibri" panose="020F0502020204030204" pitchFamily="34" charset="0"/>
                <a:cs typeface="Arial" panose="020B0604020202020204" pitchFamily="34" charset="0"/>
              </a:rPr>
              <a:t>The risk is higher in those with a history of psychiatric illness (5%) versus those without (2%). </a:t>
            </a:r>
            <a:r>
              <a:rPr lang="en-GB" b="1" dirty="0">
                <a:solidFill>
                  <a:schemeClr val="tx1"/>
                </a:solidFill>
                <a:latin typeface="Calibri" panose="020F0502020204030204" pitchFamily="34" charset="0"/>
                <a:ea typeface="Calibri" panose="020F0502020204030204" pitchFamily="34" charset="0"/>
                <a:cs typeface="Arial" panose="020B0604020202020204" pitchFamily="34" charset="0"/>
              </a:rPr>
              <a:t>Advise patients to seek help in the event of a neuropsychiatric event. </a:t>
            </a:r>
          </a:p>
          <a:p>
            <a:pPr marL="285750" indent="-285750">
              <a:lnSpc>
                <a:spcPct val="100000"/>
              </a:lnSpc>
              <a:spcBef>
                <a:spcPts val="0"/>
              </a:spcBef>
              <a:spcAft>
                <a:spcPts val="500"/>
              </a:spcAft>
              <a:buClr>
                <a:schemeClr val="accent1"/>
              </a:buClr>
              <a:buFont typeface="Symbol" panose="05050102010706020507" pitchFamily="18" charset="2"/>
              <a:buChar char="&gt;"/>
            </a:pPr>
            <a:r>
              <a:rPr lang="en-GB" dirty="0">
                <a:solidFill>
                  <a:schemeClr val="tx1"/>
                </a:solidFill>
                <a:latin typeface="Calibri" panose="020F0502020204030204" pitchFamily="34" charset="0"/>
                <a:ea typeface="Calibri" panose="020F0502020204030204" pitchFamily="34" charset="0"/>
                <a:cs typeface="Arial" panose="020B0604020202020204" pitchFamily="34" charset="0"/>
              </a:rPr>
              <a:t>In the long term, stopping smoking improves mental health disease, </a:t>
            </a:r>
            <a:r>
              <a:rPr lang="en-GB" dirty="0" err="1">
                <a:solidFill>
                  <a:schemeClr val="tx1"/>
                </a:solidFill>
                <a:latin typeface="Calibri" panose="020F0502020204030204" pitchFamily="34" charset="0"/>
                <a:ea typeface="Calibri" panose="020F0502020204030204" pitchFamily="34" charset="0"/>
                <a:cs typeface="Arial" panose="020B0604020202020204" pitchFamily="34" charset="0"/>
              </a:rPr>
              <a:t>eg</a:t>
            </a:r>
            <a:r>
              <a:rPr lang="en-GB" dirty="0">
                <a:solidFill>
                  <a:schemeClr val="tx1"/>
                </a:solidFill>
                <a:latin typeface="Calibri" panose="020F0502020204030204" pitchFamily="34" charset="0"/>
                <a:ea typeface="Calibri" panose="020F0502020204030204" pitchFamily="34" charset="0"/>
                <a:cs typeface="Arial" panose="020B0604020202020204" pitchFamily="34" charset="0"/>
              </a:rPr>
              <a:t> stopping smoking is more effective than antidepressants in treating depression.</a:t>
            </a:r>
          </a:p>
          <a:p>
            <a:pPr>
              <a:lnSpc>
                <a:spcPct val="100000"/>
              </a:lnSpc>
              <a:spcBef>
                <a:spcPts val="0"/>
              </a:spcBef>
              <a:spcAft>
                <a:spcPts val="500"/>
              </a:spcAft>
            </a:pPr>
            <a:r>
              <a:rPr lang="en-GB" b="1" dirty="0">
                <a:solidFill>
                  <a:schemeClr val="tx1"/>
                </a:solidFill>
                <a:latin typeface="Calibri" panose="020F0502020204030204" pitchFamily="34" charset="0"/>
                <a:ea typeface="Calibri" panose="020F0502020204030204" pitchFamily="34" charset="0"/>
                <a:cs typeface="Arial" panose="020B0604020202020204" pitchFamily="34" charset="0"/>
              </a:rPr>
              <a:t> </a:t>
            </a:r>
            <a:endParaRPr lang="en-GB" dirty="0">
              <a:solidFill>
                <a:schemeClr val="tx1"/>
              </a:solidFill>
              <a:latin typeface="Calibri" panose="020F0502020204030204" pitchFamily="34" charset="0"/>
              <a:ea typeface="Calibri" panose="020F0502020204030204" pitchFamily="34" charset="0"/>
              <a:cs typeface="Arial" panose="020B0604020202020204" pitchFamily="34" charset="0"/>
            </a:endParaRPr>
          </a:p>
          <a:p>
            <a:pPr>
              <a:lnSpc>
                <a:spcPct val="100000"/>
              </a:lnSpc>
              <a:spcBef>
                <a:spcPts val="0"/>
              </a:spcBef>
              <a:spcAft>
                <a:spcPts val="500"/>
              </a:spcAft>
            </a:pPr>
            <a:endParaRPr lang="en-US" dirty="0">
              <a:solidFill>
                <a:schemeClr val="tx1"/>
              </a:solidFill>
            </a:endParaRPr>
          </a:p>
        </p:txBody>
      </p:sp>
      <p:sp>
        <p:nvSpPr>
          <p:cNvPr id="6" name="Rectangle 5">
            <a:extLst>
              <a:ext uri="{FF2B5EF4-FFF2-40B4-BE49-F238E27FC236}">
                <a16:creationId xmlns:a16="http://schemas.microsoft.com/office/drawing/2014/main" id="{9B8AAB2A-3CC1-43BD-BE14-D270D76D88D8}"/>
              </a:ext>
            </a:extLst>
          </p:cNvPr>
          <p:cNvSpPr/>
          <p:nvPr/>
        </p:nvSpPr>
        <p:spPr>
          <a:xfrm>
            <a:off x="885260" y="3934516"/>
            <a:ext cx="4412594" cy="230832"/>
          </a:xfrm>
          <a:prstGeom prst="rect">
            <a:avLst/>
          </a:prstGeom>
        </p:spPr>
        <p:txBody>
          <a:bodyPr wrap="square" lIns="0" tIns="0" rIns="0" bIns="0">
            <a:noAutofit/>
          </a:bodyPr>
          <a:lstStyle/>
          <a:p>
            <a:r>
              <a:rPr lang="en-GB" sz="900" dirty="0" err="1"/>
              <a:t>Anthenelli</a:t>
            </a:r>
            <a:r>
              <a:rPr lang="en-GB" sz="900" dirty="0"/>
              <a:t> RM </a:t>
            </a:r>
            <a:r>
              <a:rPr lang="en-GB" sz="900" i="1" dirty="0"/>
              <a:t>et al</a:t>
            </a:r>
            <a:r>
              <a:rPr lang="en-GB" sz="900" dirty="0"/>
              <a:t>. </a:t>
            </a:r>
            <a:r>
              <a:rPr lang="en-GB" sz="900" i="1" dirty="0"/>
              <a:t>The Lancet </a:t>
            </a:r>
            <a:r>
              <a:rPr lang="en-GB" sz="900" dirty="0"/>
              <a:t>2016;387(10037):2507–20</a:t>
            </a:r>
            <a:r>
              <a:rPr lang="en-GB" sz="900" i="1" dirty="0"/>
              <a:t>. </a:t>
            </a:r>
            <a:endParaRPr lang="en-GB" sz="900" dirty="0"/>
          </a:p>
        </p:txBody>
      </p:sp>
    </p:spTree>
    <p:extLst>
      <p:ext uri="{BB962C8B-B14F-4D97-AF65-F5344CB8AC3E}">
        <p14:creationId xmlns:p14="http://schemas.microsoft.com/office/powerpoint/2010/main" val="311778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8A508A-0087-9949-A5E3-88996043BA0B}"/>
              </a:ext>
            </a:extLst>
          </p:cNvPr>
          <p:cNvSpPr/>
          <p:nvPr/>
        </p:nvSpPr>
        <p:spPr>
          <a:xfrm>
            <a:off x="-4836" y="-1"/>
            <a:ext cx="9148835" cy="861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C2EF0531-0F4B-44E7-9FE1-5632D379E91F}"/>
              </a:ext>
            </a:extLst>
          </p:cNvPr>
          <p:cNvSpPr>
            <a:spLocks noGrp="1"/>
          </p:cNvSpPr>
          <p:nvPr>
            <p:ph type="title"/>
          </p:nvPr>
        </p:nvSpPr>
        <p:spPr>
          <a:xfrm>
            <a:off x="628650" y="349200"/>
            <a:ext cx="3409950" cy="379786"/>
          </a:xfrm>
        </p:spPr>
        <p:txBody>
          <a:bodyPr/>
          <a:lstStyle/>
          <a:p>
            <a:r>
              <a:rPr lang="en-GB" dirty="0">
                <a:solidFill>
                  <a:schemeClr val="bg1"/>
                </a:solidFill>
              </a:rPr>
              <a:t>Common side effects</a:t>
            </a:r>
          </a:p>
        </p:txBody>
      </p:sp>
      <p:sp>
        <p:nvSpPr>
          <p:cNvPr id="3" name="Content Placeholder 2">
            <a:extLst>
              <a:ext uri="{FF2B5EF4-FFF2-40B4-BE49-F238E27FC236}">
                <a16:creationId xmlns:a16="http://schemas.microsoft.com/office/drawing/2014/main" id="{8C3FF5AA-6206-4226-8173-D15AB6A079C1}"/>
              </a:ext>
            </a:extLst>
          </p:cNvPr>
          <p:cNvSpPr>
            <a:spLocks noGrp="1"/>
          </p:cNvSpPr>
          <p:nvPr>
            <p:ph idx="1"/>
          </p:nvPr>
        </p:nvSpPr>
        <p:spPr>
          <a:xfrm>
            <a:off x="628650" y="1153371"/>
            <a:ext cx="3498850" cy="2629925"/>
          </a:xfrm>
        </p:spPr>
        <p:txBody>
          <a:bodyPr>
            <a:normAutofit/>
          </a:bodyPr>
          <a:lstStyle/>
          <a:p>
            <a:pPr marL="285750" indent="-285750">
              <a:buClr>
                <a:schemeClr val="accent1"/>
              </a:buClr>
              <a:buFont typeface="System Font Regular"/>
              <a:buChar char="&gt;"/>
            </a:pPr>
            <a:r>
              <a:rPr lang="en-GB" b="1" dirty="0">
                <a:solidFill>
                  <a:schemeClr val="tx1"/>
                </a:solidFill>
              </a:rPr>
              <a:t>Vivid dreams</a:t>
            </a:r>
          </a:p>
          <a:p>
            <a:pPr marL="285750" indent="-285750">
              <a:buClr>
                <a:schemeClr val="accent1"/>
              </a:buClr>
              <a:buFont typeface="System Font Regular"/>
              <a:buChar char="&gt;"/>
            </a:pPr>
            <a:r>
              <a:rPr lang="en-GB" b="1" dirty="0">
                <a:solidFill>
                  <a:schemeClr val="tx1"/>
                </a:solidFill>
              </a:rPr>
              <a:t>Nausea (take with food and water)</a:t>
            </a:r>
          </a:p>
          <a:p>
            <a:pPr marL="285750" indent="-285750">
              <a:buClr>
                <a:schemeClr val="accent1"/>
              </a:buClr>
              <a:buFont typeface="System Font Regular"/>
              <a:buChar char="&gt;"/>
            </a:pPr>
            <a:r>
              <a:rPr lang="en-GB" dirty="0">
                <a:solidFill>
                  <a:schemeClr val="tx1"/>
                </a:solidFill>
              </a:rPr>
              <a:t>Sleep disturbance </a:t>
            </a:r>
          </a:p>
          <a:p>
            <a:pPr marL="285750" indent="-285750">
              <a:buClr>
                <a:schemeClr val="accent1"/>
              </a:buClr>
              <a:buFont typeface="System Font Regular"/>
              <a:buChar char="&gt;"/>
            </a:pPr>
            <a:r>
              <a:rPr lang="en-GB" dirty="0">
                <a:solidFill>
                  <a:schemeClr val="tx1"/>
                </a:solidFill>
              </a:rPr>
              <a:t>Headaches</a:t>
            </a:r>
          </a:p>
          <a:p>
            <a:pPr marL="285750" indent="-285750">
              <a:buClr>
                <a:schemeClr val="accent1"/>
              </a:buClr>
              <a:buFont typeface="System Font Regular"/>
              <a:buChar char="&gt;"/>
            </a:pPr>
            <a:r>
              <a:rPr lang="en-GB" dirty="0">
                <a:solidFill>
                  <a:schemeClr val="tx1"/>
                </a:solidFill>
              </a:rPr>
              <a:t>Nasopharyngitis</a:t>
            </a:r>
          </a:p>
          <a:p>
            <a:endParaRPr lang="en-GB" dirty="0">
              <a:solidFill>
                <a:schemeClr val="tx1"/>
              </a:solidFill>
            </a:endParaRPr>
          </a:p>
          <a:p>
            <a:r>
              <a:rPr lang="en-GB" b="1" dirty="0">
                <a:solidFill>
                  <a:schemeClr val="tx1"/>
                </a:solidFill>
              </a:rPr>
              <a:t>Dose can be reduced to 0.5 mg twice daily if intolerable side effects</a:t>
            </a:r>
          </a:p>
        </p:txBody>
      </p:sp>
      <p:sp>
        <p:nvSpPr>
          <p:cNvPr id="5" name="Title 1">
            <a:extLst>
              <a:ext uri="{FF2B5EF4-FFF2-40B4-BE49-F238E27FC236}">
                <a16:creationId xmlns:a16="http://schemas.microsoft.com/office/drawing/2014/main" id="{74EBAE61-1E16-2A42-97A7-375A1021983D}"/>
              </a:ext>
            </a:extLst>
          </p:cNvPr>
          <p:cNvSpPr txBox="1">
            <a:spLocks/>
          </p:cNvSpPr>
          <p:nvPr/>
        </p:nvSpPr>
        <p:spPr>
          <a:xfrm>
            <a:off x="4572000" y="349200"/>
            <a:ext cx="3409950" cy="37978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700" b="1" kern="1200">
                <a:solidFill>
                  <a:schemeClr val="accent2"/>
                </a:solidFill>
                <a:latin typeface="+mn-lt"/>
                <a:ea typeface="+mj-ea"/>
                <a:cs typeface="+mj-cs"/>
              </a:defRPr>
            </a:lvl1pPr>
          </a:lstStyle>
          <a:p>
            <a:r>
              <a:rPr lang="en-GB" dirty="0">
                <a:solidFill>
                  <a:schemeClr val="bg1"/>
                </a:solidFill>
              </a:rPr>
              <a:t>Contraindications</a:t>
            </a:r>
          </a:p>
        </p:txBody>
      </p:sp>
      <p:sp>
        <p:nvSpPr>
          <p:cNvPr id="6" name="Content Placeholder 2">
            <a:extLst>
              <a:ext uri="{FF2B5EF4-FFF2-40B4-BE49-F238E27FC236}">
                <a16:creationId xmlns:a16="http://schemas.microsoft.com/office/drawing/2014/main" id="{56D6CCEF-D054-C648-9098-BEDA6F98C8C1}"/>
              </a:ext>
            </a:extLst>
          </p:cNvPr>
          <p:cNvSpPr txBox="1">
            <a:spLocks/>
          </p:cNvSpPr>
          <p:nvPr/>
        </p:nvSpPr>
        <p:spPr>
          <a:xfrm>
            <a:off x="4572000" y="1153371"/>
            <a:ext cx="3498850" cy="1837765"/>
          </a:xfrm>
          <a:prstGeom prst="rect">
            <a:avLst/>
          </a:prstGeom>
        </p:spPr>
        <p:txBody>
          <a:bodyPr vert="horz" lIns="0" tIns="0" rIns="0" bIns="0" rtlCol="0">
            <a:norm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System Font Regular"/>
              <a:buChar char="&gt;"/>
            </a:pPr>
            <a:r>
              <a:rPr lang="en-GB" dirty="0">
                <a:solidFill>
                  <a:schemeClr val="tx1"/>
                </a:solidFill>
              </a:rPr>
              <a:t>Pregnancy</a:t>
            </a:r>
          </a:p>
          <a:p>
            <a:pPr marL="285750" indent="-285750">
              <a:buClr>
                <a:schemeClr val="accent1"/>
              </a:buClr>
              <a:buFont typeface="System Font Regular"/>
              <a:buChar char="&gt;"/>
            </a:pPr>
            <a:r>
              <a:rPr lang="en-GB" dirty="0">
                <a:solidFill>
                  <a:schemeClr val="tx1"/>
                </a:solidFill>
              </a:rPr>
              <a:t>Breastfeeding</a:t>
            </a:r>
          </a:p>
          <a:p>
            <a:pPr marL="285750" indent="-285750">
              <a:buClr>
                <a:schemeClr val="accent1"/>
              </a:buClr>
              <a:buFont typeface="System Font Regular"/>
              <a:buChar char="&gt;"/>
            </a:pPr>
            <a:r>
              <a:rPr lang="en-GB" dirty="0">
                <a:solidFill>
                  <a:schemeClr val="tx1"/>
                </a:solidFill>
              </a:rPr>
              <a:t>End-stage renal failure (eGFR &lt;10mL/min/1.73m</a:t>
            </a:r>
            <a:r>
              <a:rPr lang="en-GB" baseline="30000" dirty="0">
                <a:solidFill>
                  <a:schemeClr val="tx1"/>
                </a:solidFill>
              </a:rPr>
              <a:t>2</a:t>
            </a:r>
            <a:r>
              <a:rPr lang="en-GB" dirty="0">
                <a:solidFill>
                  <a:schemeClr val="tx1"/>
                </a:solidFill>
              </a:rPr>
              <a:t>)</a:t>
            </a:r>
          </a:p>
          <a:p>
            <a:pPr marL="285750" indent="-285750">
              <a:buClr>
                <a:schemeClr val="accent1"/>
              </a:buClr>
              <a:buFont typeface="System Font Regular"/>
              <a:buChar char="&gt;"/>
            </a:pPr>
            <a:r>
              <a:rPr lang="en-GB" dirty="0">
                <a:solidFill>
                  <a:schemeClr val="tx1"/>
                </a:solidFill>
              </a:rPr>
              <a:t>Mental health illness is NOT a contraindication</a:t>
            </a:r>
          </a:p>
        </p:txBody>
      </p:sp>
      <p:sp>
        <p:nvSpPr>
          <p:cNvPr id="7" name="Title 1">
            <a:extLst>
              <a:ext uri="{FF2B5EF4-FFF2-40B4-BE49-F238E27FC236}">
                <a16:creationId xmlns:a16="http://schemas.microsoft.com/office/drawing/2014/main" id="{2A83CA0B-986C-984C-996B-5DC0436AB6CD}"/>
              </a:ext>
            </a:extLst>
          </p:cNvPr>
          <p:cNvSpPr txBox="1">
            <a:spLocks/>
          </p:cNvSpPr>
          <p:nvPr/>
        </p:nvSpPr>
        <p:spPr>
          <a:xfrm>
            <a:off x="4572000" y="3197323"/>
            <a:ext cx="3409950" cy="37978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700" b="1" kern="1200">
                <a:solidFill>
                  <a:schemeClr val="accent2"/>
                </a:solidFill>
                <a:latin typeface="+mn-lt"/>
                <a:ea typeface="+mj-ea"/>
                <a:cs typeface="+mj-cs"/>
              </a:defRPr>
            </a:lvl1pPr>
          </a:lstStyle>
          <a:p>
            <a:r>
              <a:rPr lang="en-GB" dirty="0"/>
              <a:t>Drug interactions</a:t>
            </a:r>
          </a:p>
        </p:txBody>
      </p:sp>
      <p:sp>
        <p:nvSpPr>
          <p:cNvPr id="8" name="Content Placeholder 2">
            <a:extLst>
              <a:ext uri="{FF2B5EF4-FFF2-40B4-BE49-F238E27FC236}">
                <a16:creationId xmlns:a16="http://schemas.microsoft.com/office/drawing/2014/main" id="{0E2591B7-B695-6944-91BB-F9437F0DF469}"/>
              </a:ext>
            </a:extLst>
          </p:cNvPr>
          <p:cNvSpPr txBox="1">
            <a:spLocks/>
          </p:cNvSpPr>
          <p:nvPr/>
        </p:nvSpPr>
        <p:spPr>
          <a:xfrm>
            <a:off x="4572000" y="3783296"/>
            <a:ext cx="3498850" cy="571311"/>
          </a:xfrm>
          <a:prstGeom prst="rect">
            <a:avLst/>
          </a:prstGeom>
        </p:spPr>
        <p:txBody>
          <a:bodyPr vert="horz" lIns="0" tIns="0" rIns="0" bIns="0" rtlCol="0">
            <a:norm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GB" dirty="0">
                <a:solidFill>
                  <a:schemeClr val="tx1"/>
                </a:solidFill>
              </a:rPr>
              <a:t>Nil</a:t>
            </a:r>
          </a:p>
        </p:txBody>
      </p:sp>
    </p:spTree>
    <p:extLst>
      <p:ext uri="{BB962C8B-B14F-4D97-AF65-F5344CB8AC3E}">
        <p14:creationId xmlns:p14="http://schemas.microsoft.com/office/powerpoint/2010/main" val="304448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1ABC-A7E5-473C-B3DD-4692C46DA39A}"/>
              </a:ext>
            </a:extLst>
          </p:cNvPr>
          <p:cNvSpPr>
            <a:spLocks noGrp="1"/>
          </p:cNvSpPr>
          <p:nvPr>
            <p:ph type="title"/>
          </p:nvPr>
        </p:nvSpPr>
        <p:spPr>
          <a:xfrm>
            <a:off x="105323" y="192063"/>
            <a:ext cx="8583054" cy="581698"/>
          </a:xfrm>
        </p:spPr>
        <p:txBody>
          <a:bodyPr>
            <a:spAutoFit/>
          </a:bodyPr>
          <a:lstStyle/>
          <a:p>
            <a:pPr algn="ctr"/>
            <a:r>
              <a:rPr lang="en-GB" sz="2100" dirty="0"/>
              <a:t>Systematic review and network meta-analysis: Effectiveness of treatments for tobacco dependency 2021 </a:t>
            </a:r>
          </a:p>
        </p:txBody>
      </p:sp>
      <p:sp>
        <p:nvSpPr>
          <p:cNvPr id="3" name="Footer Placeholder 7">
            <a:extLst>
              <a:ext uri="{FF2B5EF4-FFF2-40B4-BE49-F238E27FC236}">
                <a16:creationId xmlns:a16="http://schemas.microsoft.com/office/drawing/2014/main" id="{009BEEB2-7C6D-412C-806C-6C7B88EBE04C}"/>
              </a:ext>
            </a:extLst>
          </p:cNvPr>
          <p:cNvSpPr>
            <a:spLocks noGrp="1"/>
          </p:cNvSpPr>
          <p:nvPr>
            <p:ph type="ftr" sz="quarter" idx="11"/>
          </p:nvPr>
        </p:nvSpPr>
        <p:spPr>
          <a:xfrm>
            <a:off x="3354961" y="4944751"/>
            <a:ext cx="5333417" cy="167606"/>
          </a:xfrm>
        </p:spPr>
        <p:txBody>
          <a:bodyPr/>
          <a:lstStyle/>
          <a:p>
            <a:pPr rtl="0">
              <a:defRPr sz="1400" b="0" i="0" u="none" strike="noStrike" kern="1200" spc="0" baseline="0">
                <a:solidFill>
                  <a:prstClr val="black">
                    <a:lumMod val="65000"/>
                    <a:lumOff val="35000"/>
                  </a:prstClr>
                </a:solidFill>
                <a:latin typeface="+mn-lt"/>
                <a:ea typeface="+mn-ea"/>
                <a:cs typeface="+mn-cs"/>
              </a:defRPr>
            </a:pPr>
            <a:endParaRPr lang="en-GB" sz="900" dirty="0"/>
          </a:p>
        </p:txBody>
      </p:sp>
      <p:graphicFrame>
        <p:nvGraphicFramePr>
          <p:cNvPr id="6" name="Chart 5">
            <a:extLst>
              <a:ext uri="{FF2B5EF4-FFF2-40B4-BE49-F238E27FC236}">
                <a16:creationId xmlns:a16="http://schemas.microsoft.com/office/drawing/2014/main" id="{01099383-D12C-43EC-A132-5F2B7A53080B}"/>
              </a:ext>
            </a:extLst>
          </p:cNvPr>
          <p:cNvGraphicFramePr>
            <a:graphicFrameLocks/>
          </p:cNvGraphicFramePr>
          <p:nvPr>
            <p:extLst>
              <p:ext uri="{D42A27DB-BD31-4B8C-83A1-F6EECF244321}">
                <p14:modId xmlns:p14="http://schemas.microsoft.com/office/powerpoint/2010/main" val="4118201446"/>
              </p:ext>
            </p:extLst>
          </p:nvPr>
        </p:nvGraphicFramePr>
        <p:xfrm>
          <a:off x="21873" y="363371"/>
          <a:ext cx="8261413" cy="4416758"/>
        </p:xfrm>
        <a:graphic>
          <a:graphicData uri="http://schemas.openxmlformats.org/drawingml/2006/chart">
            <c:chart xmlns:c="http://schemas.openxmlformats.org/drawingml/2006/chart" xmlns:r="http://schemas.openxmlformats.org/officeDocument/2006/relationships" r:id="rId2"/>
          </a:graphicData>
        </a:graphic>
      </p:graphicFrame>
      <p:sp>
        <p:nvSpPr>
          <p:cNvPr id="7" name="Rounded Rectangle 11">
            <a:extLst>
              <a:ext uri="{FF2B5EF4-FFF2-40B4-BE49-F238E27FC236}">
                <a16:creationId xmlns:a16="http://schemas.microsoft.com/office/drawing/2014/main" id="{DE144678-D383-4C23-953C-A314FCAFF260}"/>
              </a:ext>
            </a:extLst>
          </p:cNvPr>
          <p:cNvSpPr/>
          <p:nvPr/>
        </p:nvSpPr>
        <p:spPr>
          <a:xfrm rot="1957807">
            <a:off x="7774739" y="821956"/>
            <a:ext cx="1229812" cy="7065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b="1" dirty="0">
              <a:solidFill>
                <a:schemeClr val="accent1">
                  <a:lumMod val="60000"/>
                  <a:lumOff val="40000"/>
                </a:schemeClr>
              </a:solidFill>
            </a:endParaRPr>
          </a:p>
          <a:p>
            <a:pPr algn="ctr"/>
            <a:r>
              <a:rPr lang="en-GB" sz="1500" b="1" dirty="0">
                <a:solidFill>
                  <a:schemeClr val="tx1"/>
                </a:solidFill>
              </a:rPr>
              <a:t>October 2021</a:t>
            </a:r>
            <a:r>
              <a:rPr lang="en-GB" sz="1500" b="1" dirty="0">
                <a:solidFill>
                  <a:schemeClr val="accent1">
                    <a:lumMod val="60000"/>
                    <a:lumOff val="40000"/>
                  </a:schemeClr>
                </a:solidFill>
              </a:rPr>
              <a:t> </a:t>
            </a:r>
          </a:p>
        </p:txBody>
      </p:sp>
      <p:sp>
        <p:nvSpPr>
          <p:cNvPr id="8" name="TextBox 7">
            <a:extLst>
              <a:ext uri="{FF2B5EF4-FFF2-40B4-BE49-F238E27FC236}">
                <a16:creationId xmlns:a16="http://schemas.microsoft.com/office/drawing/2014/main" id="{28DEA745-448E-E8B4-F940-6B74131E17BD}"/>
              </a:ext>
            </a:extLst>
          </p:cNvPr>
          <p:cNvSpPr txBox="1"/>
          <p:nvPr/>
        </p:nvSpPr>
        <p:spPr>
          <a:xfrm>
            <a:off x="3026421" y="4400775"/>
            <a:ext cx="6260522" cy="461665"/>
          </a:xfrm>
          <a:prstGeom prst="rect">
            <a:avLst/>
          </a:prstGeom>
          <a:noFill/>
        </p:spPr>
        <p:txBody>
          <a:bodyPr wrap="square">
            <a:spAutoFit/>
          </a:bodyPr>
          <a:lstStyle/>
          <a:p>
            <a:pPr rtl="0">
              <a:defRPr sz="1400" b="0" i="0" u="none" strike="noStrike" kern="1200" spc="0" baseline="0">
                <a:solidFill>
                  <a:prstClr val="black">
                    <a:lumMod val="65000"/>
                    <a:lumOff val="35000"/>
                  </a:prstClr>
                </a:solidFill>
                <a:latin typeface="+mn-lt"/>
                <a:ea typeface="+mn-ea"/>
                <a:cs typeface="+mn-cs"/>
              </a:defRPr>
            </a:pPr>
            <a:r>
              <a:rPr lang="en-GB" sz="1200" i="1" dirty="0"/>
              <a:t>Comparative clinical effectiveness and safety of tobacco cessation pharmacotherapies and electronic cigarettes: a systematic review and network meta-analysis of RCTs, Thomas et al 2021</a:t>
            </a:r>
          </a:p>
        </p:txBody>
      </p:sp>
    </p:spTree>
    <p:extLst>
      <p:ext uri="{BB962C8B-B14F-4D97-AF65-F5344CB8AC3E}">
        <p14:creationId xmlns:p14="http://schemas.microsoft.com/office/powerpoint/2010/main" val="1871526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E4ECF9-E936-DEF0-1AA8-4C9475729E21}"/>
              </a:ext>
            </a:extLst>
          </p:cNvPr>
          <p:cNvSpPr>
            <a:spLocks noGrp="1"/>
          </p:cNvSpPr>
          <p:nvPr>
            <p:ph idx="1"/>
          </p:nvPr>
        </p:nvSpPr>
        <p:spPr>
          <a:xfrm>
            <a:off x="4213412" y="350650"/>
            <a:ext cx="4301938" cy="1219200"/>
          </a:xfrm>
        </p:spPr>
        <p:txBody>
          <a:bodyPr/>
          <a:lstStyle/>
          <a:p>
            <a:r>
              <a:rPr lang="en-US" dirty="0"/>
              <a:t>Cytisine is cheaper than combination NRT (£300 per treatment course), vaping (£150 per treatment course) and varenicline (£170 per treatment course). The short 25 day course also means this can provided in a single prescription and therefore reduces the need for repeat face to face consultations and reduces repeat prescriptions. Cytisine therefore represents a cost saving for the GM system.</a:t>
            </a:r>
            <a:endParaRPr lang="en-GB" dirty="0"/>
          </a:p>
        </p:txBody>
      </p:sp>
      <p:pic>
        <p:nvPicPr>
          <p:cNvPr id="5" name="Picture 4">
            <a:extLst>
              <a:ext uri="{FF2B5EF4-FFF2-40B4-BE49-F238E27FC236}">
                <a16:creationId xmlns:a16="http://schemas.microsoft.com/office/drawing/2014/main" id="{1C1C53F4-DB8E-2F0B-9FF3-38C11CB3EB00}"/>
              </a:ext>
            </a:extLst>
          </p:cNvPr>
          <p:cNvPicPr>
            <a:picLocks noChangeAspect="1"/>
          </p:cNvPicPr>
          <p:nvPr/>
        </p:nvPicPr>
        <p:blipFill>
          <a:blip r:embed="rId2"/>
          <a:srcRect l="29117" t="35444" r="29216"/>
          <a:stretch/>
        </p:blipFill>
        <p:spPr>
          <a:xfrm>
            <a:off x="179295" y="123079"/>
            <a:ext cx="3810000" cy="3135966"/>
          </a:xfrm>
          <a:prstGeom prst="rect">
            <a:avLst/>
          </a:prstGeom>
        </p:spPr>
      </p:pic>
    </p:spTree>
    <p:extLst>
      <p:ext uri="{BB962C8B-B14F-4D97-AF65-F5344CB8AC3E}">
        <p14:creationId xmlns:p14="http://schemas.microsoft.com/office/powerpoint/2010/main" val="4198968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FCB7E-55EE-E7B3-11EB-645FD8D1F5EF}"/>
              </a:ext>
            </a:extLst>
          </p:cNvPr>
          <p:cNvPicPr>
            <a:picLocks noChangeAspect="1"/>
          </p:cNvPicPr>
          <p:nvPr/>
        </p:nvPicPr>
        <p:blipFill>
          <a:blip r:embed="rId2"/>
          <a:srcRect l="20882" t="26416" r="21372" b="3337"/>
          <a:stretch/>
        </p:blipFill>
        <p:spPr>
          <a:xfrm>
            <a:off x="1346891" y="482599"/>
            <a:ext cx="6450217" cy="4178300"/>
          </a:xfrm>
          <a:prstGeom prst="rect">
            <a:avLst/>
          </a:prstGeom>
        </p:spPr>
      </p:pic>
    </p:spTree>
    <p:extLst>
      <p:ext uri="{BB962C8B-B14F-4D97-AF65-F5344CB8AC3E}">
        <p14:creationId xmlns:p14="http://schemas.microsoft.com/office/powerpoint/2010/main" val="3956744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D656D4-2D07-9A79-1040-F3713FF9A5C0}"/>
              </a:ext>
            </a:extLst>
          </p:cNvPr>
          <p:cNvPicPr>
            <a:picLocks noChangeAspect="1"/>
          </p:cNvPicPr>
          <p:nvPr/>
        </p:nvPicPr>
        <p:blipFill>
          <a:blip r:embed="rId2"/>
          <a:srcRect l="37255" t="38766" r="38725" b="22111"/>
          <a:stretch/>
        </p:blipFill>
        <p:spPr>
          <a:xfrm>
            <a:off x="3406588" y="125505"/>
            <a:ext cx="5531224" cy="4786203"/>
          </a:xfrm>
          <a:prstGeom prst="rect">
            <a:avLst/>
          </a:prstGeom>
        </p:spPr>
      </p:pic>
      <p:pic>
        <p:nvPicPr>
          <p:cNvPr id="6" name="Picture 5">
            <a:extLst>
              <a:ext uri="{FF2B5EF4-FFF2-40B4-BE49-F238E27FC236}">
                <a16:creationId xmlns:a16="http://schemas.microsoft.com/office/drawing/2014/main" id="{E4528E2C-CBD7-1AB6-0B25-472DC84BE100}"/>
              </a:ext>
            </a:extLst>
          </p:cNvPr>
          <p:cNvPicPr>
            <a:picLocks noChangeAspect="1"/>
          </p:cNvPicPr>
          <p:nvPr/>
        </p:nvPicPr>
        <p:blipFill>
          <a:blip r:embed="rId3"/>
          <a:srcRect l="35882" t="26401" r="40000" b="22479"/>
          <a:stretch/>
        </p:blipFill>
        <p:spPr>
          <a:xfrm>
            <a:off x="206188" y="1480009"/>
            <a:ext cx="3047646" cy="3431700"/>
          </a:xfrm>
          <a:prstGeom prst="rect">
            <a:avLst/>
          </a:prstGeom>
        </p:spPr>
      </p:pic>
    </p:spTree>
    <p:extLst>
      <p:ext uri="{BB962C8B-B14F-4D97-AF65-F5344CB8AC3E}">
        <p14:creationId xmlns:p14="http://schemas.microsoft.com/office/powerpoint/2010/main" val="1268294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5CC67-500E-D0EF-41A7-FAD8DC97F8BF}"/>
              </a:ext>
            </a:extLst>
          </p:cNvPr>
          <p:cNvSpPr txBox="1"/>
          <p:nvPr/>
        </p:nvSpPr>
        <p:spPr>
          <a:xfrm>
            <a:off x="86711" y="4647479"/>
            <a:ext cx="8970579" cy="715581"/>
          </a:xfrm>
          <a:prstGeom prst="rect">
            <a:avLst/>
          </a:prstGeom>
          <a:noFill/>
        </p:spPr>
        <p:txBody>
          <a:bodyPr wrap="square">
            <a:spAutoFit/>
          </a:bodyPr>
          <a:lstStyle/>
          <a:p>
            <a:pPr algn="ctr"/>
            <a:r>
              <a:rPr lang="en-GB" sz="1350" dirty="0">
                <a:solidFill>
                  <a:schemeClr val="bg1"/>
                </a:solidFill>
                <a:hlinkClick r:id="rId2">
                  <a:extLst>
                    <a:ext uri="{A12FA001-AC4F-418D-AE19-62706E023703}">
                      <ahyp:hlinkClr xmlns:ahyp="http://schemas.microsoft.com/office/drawing/2018/hyperlinkcolor" val="tx"/>
                    </a:ext>
                  </a:extLst>
                </a:hlinkClick>
              </a:rPr>
              <a:t>https://gmmmg.nhs.uk/wp-content/uploads/2024/07/GMMMG-Medical-Management-of-Tobacco-Dependency-Protocol-v3.1-July-2024-Final.pdf</a:t>
            </a:r>
            <a:endParaRPr lang="en-GB" sz="1350" dirty="0">
              <a:solidFill>
                <a:schemeClr val="bg1"/>
              </a:solidFill>
            </a:endParaRPr>
          </a:p>
          <a:p>
            <a:pPr algn="ctr"/>
            <a:endParaRPr lang="en-GB" sz="1350" dirty="0">
              <a:solidFill>
                <a:schemeClr val="bg1"/>
              </a:solidFill>
            </a:endParaRPr>
          </a:p>
        </p:txBody>
      </p:sp>
      <p:pic>
        <p:nvPicPr>
          <p:cNvPr id="5" name="Picture 4">
            <a:extLst>
              <a:ext uri="{FF2B5EF4-FFF2-40B4-BE49-F238E27FC236}">
                <a16:creationId xmlns:a16="http://schemas.microsoft.com/office/drawing/2014/main" id="{B0959A71-F52C-0468-A8D6-5068F2AB14DD}"/>
              </a:ext>
            </a:extLst>
          </p:cNvPr>
          <p:cNvPicPr>
            <a:picLocks noChangeAspect="1"/>
          </p:cNvPicPr>
          <p:nvPr/>
        </p:nvPicPr>
        <p:blipFill>
          <a:blip r:embed="rId3"/>
          <a:srcRect l="27586" t="30000" r="28793" b="10771"/>
          <a:stretch/>
        </p:blipFill>
        <p:spPr>
          <a:xfrm>
            <a:off x="2926667" y="296066"/>
            <a:ext cx="5872655" cy="4236203"/>
          </a:xfrm>
          <a:prstGeom prst="rect">
            <a:avLst/>
          </a:prstGeom>
          <a:ln w="28575">
            <a:solidFill>
              <a:srgbClr val="0070C0"/>
            </a:solidFill>
          </a:ln>
        </p:spPr>
      </p:pic>
      <p:pic>
        <p:nvPicPr>
          <p:cNvPr id="4" name="Picture 3">
            <a:extLst>
              <a:ext uri="{FF2B5EF4-FFF2-40B4-BE49-F238E27FC236}">
                <a16:creationId xmlns:a16="http://schemas.microsoft.com/office/drawing/2014/main" id="{8DE4A438-8D77-2BD7-13C2-5876B1EE5359}"/>
              </a:ext>
            </a:extLst>
          </p:cNvPr>
          <p:cNvPicPr>
            <a:picLocks noChangeAspect="1"/>
          </p:cNvPicPr>
          <p:nvPr/>
        </p:nvPicPr>
        <p:blipFill>
          <a:blip r:embed="rId4"/>
          <a:srcRect l="35882" t="26401" r="40000" b="22479"/>
          <a:stretch/>
        </p:blipFill>
        <p:spPr>
          <a:xfrm>
            <a:off x="344678" y="2049044"/>
            <a:ext cx="2205318" cy="2483225"/>
          </a:xfrm>
          <a:prstGeom prst="rect">
            <a:avLst/>
          </a:prstGeom>
        </p:spPr>
      </p:pic>
    </p:spTree>
    <p:extLst>
      <p:ext uri="{BB962C8B-B14F-4D97-AF65-F5344CB8AC3E}">
        <p14:creationId xmlns:p14="http://schemas.microsoft.com/office/powerpoint/2010/main" val="191248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9A6677-E649-F560-55A7-3AF75A7B47B8}"/>
              </a:ext>
            </a:extLst>
          </p:cNvPr>
          <p:cNvSpPr>
            <a:spLocks noGrp="1"/>
          </p:cNvSpPr>
          <p:nvPr>
            <p:ph type="title"/>
          </p:nvPr>
        </p:nvSpPr>
        <p:spPr>
          <a:xfrm>
            <a:off x="204107" y="223668"/>
            <a:ext cx="7886700" cy="379786"/>
          </a:xfrm>
        </p:spPr>
        <p:txBody>
          <a:bodyPr/>
          <a:lstStyle/>
          <a:p>
            <a:r>
              <a:rPr lang="en-GB" sz="3600" dirty="0"/>
              <a:t>Objectives</a:t>
            </a:r>
            <a:r>
              <a:rPr lang="en-GB" dirty="0"/>
              <a:t> </a:t>
            </a:r>
          </a:p>
        </p:txBody>
      </p:sp>
      <p:sp>
        <p:nvSpPr>
          <p:cNvPr id="5" name="Content Placeholder 4">
            <a:extLst>
              <a:ext uri="{FF2B5EF4-FFF2-40B4-BE49-F238E27FC236}">
                <a16:creationId xmlns:a16="http://schemas.microsoft.com/office/drawing/2014/main" id="{4C27CA25-23E8-66AC-4A50-FB5466CF9469}"/>
              </a:ext>
            </a:extLst>
          </p:cNvPr>
          <p:cNvSpPr>
            <a:spLocks noGrp="1"/>
          </p:cNvSpPr>
          <p:nvPr>
            <p:ph idx="1"/>
          </p:nvPr>
        </p:nvSpPr>
        <p:spPr>
          <a:xfrm>
            <a:off x="229947" y="885774"/>
            <a:ext cx="5613598" cy="4135327"/>
          </a:xfrm>
        </p:spPr>
        <p:txBody>
          <a:bodyPr/>
          <a:lstStyle/>
          <a:p>
            <a:pPr marL="285750" indent="-285750">
              <a:buFont typeface="Arial" panose="020B0604020202020204" pitchFamily="34" charset="0"/>
              <a:buChar char="•"/>
            </a:pPr>
            <a:r>
              <a:rPr lang="en-GB" dirty="0"/>
              <a:t>Setting the scene </a:t>
            </a:r>
          </a:p>
          <a:p>
            <a:pPr marL="742950" lvl="1" indent="-285750">
              <a:buFont typeface="Arial" panose="020B0604020202020204" pitchFamily="34" charset="0"/>
              <a:buChar char="•"/>
            </a:pPr>
            <a:r>
              <a:rPr lang="en-GB" dirty="0"/>
              <a:t>The tobacco tragedy </a:t>
            </a:r>
          </a:p>
          <a:p>
            <a:pPr marL="742950" lvl="1" indent="-285750">
              <a:buFont typeface="Arial" panose="020B0604020202020204" pitchFamily="34" charset="0"/>
              <a:buChar char="•"/>
            </a:pPr>
            <a:r>
              <a:rPr lang="en-GB" dirty="0"/>
              <a:t>What opportunities?</a:t>
            </a:r>
          </a:p>
          <a:p>
            <a:pPr marL="742950" lvl="1" indent="-285750">
              <a:buFont typeface="Arial" panose="020B0604020202020204" pitchFamily="34" charset="0"/>
              <a:buChar char="•"/>
            </a:pPr>
            <a:r>
              <a:rPr lang="en-GB" dirty="0"/>
              <a:t>Why now? The turning tide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800" b="1" dirty="0"/>
              <a:t>Nicotine Vapes</a:t>
            </a:r>
          </a:p>
          <a:p>
            <a:pPr marL="285750" indent="-285750">
              <a:buFont typeface="Arial" panose="020B0604020202020204" pitchFamily="34" charset="0"/>
              <a:buChar char="•"/>
            </a:pPr>
            <a:r>
              <a:rPr lang="en-GB" sz="2800" b="1" dirty="0"/>
              <a:t>Varenicline </a:t>
            </a:r>
          </a:p>
          <a:p>
            <a:pPr marL="285750" indent="-285750">
              <a:buFont typeface="Arial" panose="020B0604020202020204" pitchFamily="34" charset="0"/>
              <a:buChar char="•"/>
            </a:pPr>
            <a:r>
              <a:rPr lang="en-GB" sz="2800" b="1" dirty="0"/>
              <a:t>Cytisine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New national standards of care – BTS framework for inpatients </a:t>
            </a:r>
          </a:p>
        </p:txBody>
      </p:sp>
      <p:pic>
        <p:nvPicPr>
          <p:cNvPr id="6" name="Picture 6" descr="Cochrane Library - Wikipedia">
            <a:extLst>
              <a:ext uri="{FF2B5EF4-FFF2-40B4-BE49-F238E27FC236}">
                <a16:creationId xmlns:a16="http://schemas.microsoft.com/office/drawing/2014/main" id="{53B2254C-11A3-2F6B-3707-BEC27DF21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206" y="254393"/>
            <a:ext cx="2105698" cy="7705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ritish Thoracic Society Winter Meeting 2023 - ARNS">
            <a:extLst>
              <a:ext uri="{FF2B5EF4-FFF2-40B4-BE49-F238E27FC236}">
                <a16:creationId xmlns:a16="http://schemas.microsoft.com/office/drawing/2014/main" id="{3BF46739-9FE5-5258-9F62-B009B0DDF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295" y="2494474"/>
            <a:ext cx="1930609" cy="9179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t off the press : CGM NICE Guidelines Update - DigiBete">
            <a:extLst>
              <a:ext uri="{FF2B5EF4-FFF2-40B4-BE49-F238E27FC236}">
                <a16:creationId xmlns:a16="http://schemas.microsoft.com/office/drawing/2014/main" id="{701A587C-CD15-C1A2-F0E7-119C7EBA8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295" y="1132989"/>
            <a:ext cx="1930609" cy="1177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S (@NHSuk) / X">
            <a:extLst>
              <a:ext uri="{FF2B5EF4-FFF2-40B4-BE49-F238E27FC236}">
                <a16:creationId xmlns:a16="http://schemas.microsoft.com/office/drawing/2014/main" id="{42239752-F360-5DD1-0C65-DA25494ED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8112" y="3736676"/>
            <a:ext cx="991781" cy="9179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HID logo - elearning for healthcare">
            <a:extLst>
              <a:ext uri="{FF2B5EF4-FFF2-40B4-BE49-F238E27FC236}">
                <a16:creationId xmlns:a16="http://schemas.microsoft.com/office/drawing/2014/main" id="{9D7A94BB-97D3-C3C5-91E2-657B67F4F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9871" y="3823628"/>
            <a:ext cx="1169184" cy="74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368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5CC67-500E-D0EF-41A7-FAD8DC97F8BF}"/>
              </a:ext>
            </a:extLst>
          </p:cNvPr>
          <p:cNvSpPr txBox="1"/>
          <p:nvPr/>
        </p:nvSpPr>
        <p:spPr>
          <a:xfrm>
            <a:off x="86711" y="4647479"/>
            <a:ext cx="8970579" cy="715581"/>
          </a:xfrm>
          <a:prstGeom prst="rect">
            <a:avLst/>
          </a:prstGeom>
          <a:noFill/>
        </p:spPr>
        <p:txBody>
          <a:bodyPr wrap="square">
            <a:spAutoFit/>
          </a:bodyPr>
          <a:lstStyle/>
          <a:p>
            <a:pPr algn="ctr"/>
            <a:r>
              <a:rPr lang="en-GB" sz="1350" dirty="0">
                <a:solidFill>
                  <a:schemeClr val="bg1"/>
                </a:solidFill>
                <a:hlinkClick r:id="rId2">
                  <a:extLst>
                    <a:ext uri="{A12FA001-AC4F-418D-AE19-62706E023703}">
                      <ahyp:hlinkClr xmlns:ahyp="http://schemas.microsoft.com/office/drawing/2018/hyperlinkcolor" val="tx"/>
                    </a:ext>
                  </a:extLst>
                </a:hlinkClick>
              </a:rPr>
              <a:t>https://gmmmg.nhs.uk/wp-content/uploads/2024/07/GMMMG-Medical-Management-of-Tobacco-Dependency-Protocol-v3.1-July-2024-Final.pdf</a:t>
            </a:r>
            <a:endParaRPr lang="en-GB" sz="1350" dirty="0">
              <a:solidFill>
                <a:schemeClr val="bg1"/>
              </a:solidFill>
            </a:endParaRPr>
          </a:p>
          <a:p>
            <a:pPr algn="ctr"/>
            <a:endParaRPr lang="en-GB" sz="1350" dirty="0">
              <a:solidFill>
                <a:schemeClr val="bg1"/>
              </a:solidFill>
            </a:endParaRPr>
          </a:p>
        </p:txBody>
      </p:sp>
      <p:pic>
        <p:nvPicPr>
          <p:cNvPr id="7" name="Picture 6">
            <a:extLst>
              <a:ext uri="{FF2B5EF4-FFF2-40B4-BE49-F238E27FC236}">
                <a16:creationId xmlns:a16="http://schemas.microsoft.com/office/drawing/2014/main" id="{F18847CE-2DAC-7710-956A-25FC65544673}"/>
              </a:ext>
            </a:extLst>
          </p:cNvPr>
          <p:cNvPicPr>
            <a:picLocks noChangeAspect="1"/>
          </p:cNvPicPr>
          <p:nvPr/>
        </p:nvPicPr>
        <p:blipFill>
          <a:blip r:embed="rId3"/>
          <a:srcRect l="34741" t="27404" r="35776" b="1846"/>
          <a:stretch/>
        </p:blipFill>
        <p:spPr>
          <a:xfrm>
            <a:off x="2139073" y="158209"/>
            <a:ext cx="3507828" cy="4471969"/>
          </a:xfrm>
          <a:prstGeom prst="rect">
            <a:avLst/>
          </a:prstGeom>
        </p:spPr>
      </p:pic>
      <p:pic>
        <p:nvPicPr>
          <p:cNvPr id="4" name="Picture 3">
            <a:extLst>
              <a:ext uri="{FF2B5EF4-FFF2-40B4-BE49-F238E27FC236}">
                <a16:creationId xmlns:a16="http://schemas.microsoft.com/office/drawing/2014/main" id="{2CA0DF52-CE73-32CF-CAA8-778DF57185D9}"/>
              </a:ext>
            </a:extLst>
          </p:cNvPr>
          <p:cNvPicPr>
            <a:picLocks noChangeAspect="1"/>
          </p:cNvPicPr>
          <p:nvPr/>
        </p:nvPicPr>
        <p:blipFill>
          <a:blip r:embed="rId4"/>
          <a:srcRect l="36907" t="36064" r="38245" b="28230"/>
          <a:stretch/>
        </p:blipFill>
        <p:spPr>
          <a:xfrm>
            <a:off x="5802885" y="158208"/>
            <a:ext cx="3161553" cy="2413541"/>
          </a:xfrm>
          <a:prstGeom prst="rect">
            <a:avLst/>
          </a:prstGeom>
        </p:spPr>
      </p:pic>
      <p:pic>
        <p:nvPicPr>
          <p:cNvPr id="5" name="Picture 4">
            <a:extLst>
              <a:ext uri="{FF2B5EF4-FFF2-40B4-BE49-F238E27FC236}">
                <a16:creationId xmlns:a16="http://schemas.microsoft.com/office/drawing/2014/main" id="{6317633A-6F1F-AF66-CF4E-BB8DC29FC01A}"/>
              </a:ext>
            </a:extLst>
          </p:cNvPr>
          <p:cNvPicPr>
            <a:picLocks noChangeAspect="1"/>
          </p:cNvPicPr>
          <p:nvPr/>
        </p:nvPicPr>
        <p:blipFill>
          <a:blip r:embed="rId5"/>
          <a:srcRect l="35882" t="26401" r="40000" b="22479"/>
          <a:stretch/>
        </p:blipFill>
        <p:spPr>
          <a:xfrm>
            <a:off x="161775" y="2548660"/>
            <a:ext cx="1821313" cy="2050829"/>
          </a:xfrm>
          <a:prstGeom prst="rect">
            <a:avLst/>
          </a:prstGeom>
        </p:spPr>
      </p:pic>
    </p:spTree>
    <p:extLst>
      <p:ext uri="{BB962C8B-B14F-4D97-AF65-F5344CB8AC3E}">
        <p14:creationId xmlns:p14="http://schemas.microsoft.com/office/powerpoint/2010/main" val="182959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809F3A-3715-83A4-0344-11AB40468C7D}"/>
              </a:ext>
            </a:extLst>
          </p:cNvPr>
          <p:cNvPicPr>
            <a:picLocks noChangeAspect="1"/>
          </p:cNvPicPr>
          <p:nvPr/>
        </p:nvPicPr>
        <p:blipFill>
          <a:blip r:embed="rId2"/>
          <a:stretch>
            <a:fillRect/>
          </a:stretch>
        </p:blipFill>
        <p:spPr>
          <a:xfrm>
            <a:off x="0" y="142875"/>
            <a:ext cx="9144000" cy="4857750"/>
          </a:xfrm>
          <a:prstGeom prst="rect">
            <a:avLst/>
          </a:prstGeom>
        </p:spPr>
      </p:pic>
    </p:spTree>
    <p:extLst>
      <p:ext uri="{BB962C8B-B14F-4D97-AF65-F5344CB8AC3E}">
        <p14:creationId xmlns:p14="http://schemas.microsoft.com/office/powerpoint/2010/main" val="3822965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3BB805-2E88-285B-B4DD-48FBAE39561C}"/>
              </a:ext>
            </a:extLst>
          </p:cNvPr>
          <p:cNvPicPr>
            <a:picLocks noChangeAspect="1"/>
          </p:cNvPicPr>
          <p:nvPr/>
        </p:nvPicPr>
        <p:blipFill>
          <a:blip r:embed="rId2"/>
          <a:srcRect l="2268" t="47514" r="36804" b="37544"/>
          <a:stretch/>
        </p:blipFill>
        <p:spPr>
          <a:xfrm>
            <a:off x="207390" y="254524"/>
            <a:ext cx="7958911" cy="1036948"/>
          </a:xfrm>
          <a:prstGeom prst="rect">
            <a:avLst/>
          </a:prstGeom>
        </p:spPr>
      </p:pic>
    </p:spTree>
    <p:extLst>
      <p:ext uri="{BB962C8B-B14F-4D97-AF65-F5344CB8AC3E}">
        <p14:creationId xmlns:p14="http://schemas.microsoft.com/office/powerpoint/2010/main" val="2145969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A684D-1EF5-5552-3D44-F5789B7CF001}"/>
              </a:ext>
            </a:extLst>
          </p:cNvPr>
          <p:cNvPicPr>
            <a:picLocks noChangeAspect="1"/>
          </p:cNvPicPr>
          <p:nvPr/>
        </p:nvPicPr>
        <p:blipFill>
          <a:blip r:embed="rId2"/>
          <a:stretch>
            <a:fillRect/>
          </a:stretch>
        </p:blipFill>
        <p:spPr>
          <a:xfrm>
            <a:off x="315310" y="0"/>
            <a:ext cx="8513379" cy="5143500"/>
          </a:xfrm>
          <a:prstGeom prst="rect">
            <a:avLst/>
          </a:prstGeom>
        </p:spPr>
      </p:pic>
    </p:spTree>
    <p:extLst>
      <p:ext uri="{BB962C8B-B14F-4D97-AF65-F5344CB8AC3E}">
        <p14:creationId xmlns:p14="http://schemas.microsoft.com/office/powerpoint/2010/main" val="2347387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E6330D-7A81-CFC3-FEA2-623B09A99618}"/>
              </a:ext>
            </a:extLst>
          </p:cNvPr>
          <p:cNvPicPr>
            <a:picLocks noChangeAspect="1"/>
          </p:cNvPicPr>
          <p:nvPr/>
        </p:nvPicPr>
        <p:blipFill>
          <a:blip r:embed="rId3"/>
          <a:srcRect l="8707"/>
          <a:stretch/>
        </p:blipFill>
        <p:spPr>
          <a:xfrm>
            <a:off x="1056640" y="0"/>
            <a:ext cx="7772049" cy="5143500"/>
          </a:xfrm>
          <a:prstGeom prst="rect">
            <a:avLst/>
          </a:prstGeom>
        </p:spPr>
      </p:pic>
    </p:spTree>
    <p:extLst>
      <p:ext uri="{BB962C8B-B14F-4D97-AF65-F5344CB8AC3E}">
        <p14:creationId xmlns:p14="http://schemas.microsoft.com/office/powerpoint/2010/main" val="1384102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37813-8E78-E793-A7C7-BF50447BA95C}"/>
              </a:ext>
            </a:extLst>
          </p:cNvPr>
          <p:cNvPicPr>
            <a:picLocks noChangeAspect="1"/>
          </p:cNvPicPr>
          <p:nvPr/>
        </p:nvPicPr>
        <p:blipFill>
          <a:blip r:embed="rId3"/>
          <a:srcRect l="8947"/>
          <a:stretch/>
        </p:blipFill>
        <p:spPr>
          <a:xfrm>
            <a:off x="1076960" y="0"/>
            <a:ext cx="7751729" cy="5143500"/>
          </a:xfrm>
          <a:prstGeom prst="rect">
            <a:avLst/>
          </a:prstGeom>
        </p:spPr>
      </p:pic>
    </p:spTree>
    <p:extLst>
      <p:ext uri="{BB962C8B-B14F-4D97-AF65-F5344CB8AC3E}">
        <p14:creationId xmlns:p14="http://schemas.microsoft.com/office/powerpoint/2010/main" val="3943703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EE034-C408-FCA2-FEF9-73C451DCF00A}"/>
              </a:ext>
            </a:extLst>
          </p:cNvPr>
          <p:cNvPicPr>
            <a:picLocks noChangeAspect="1"/>
          </p:cNvPicPr>
          <p:nvPr/>
        </p:nvPicPr>
        <p:blipFill>
          <a:blip r:embed="rId2"/>
          <a:srcRect l="8827"/>
          <a:stretch/>
        </p:blipFill>
        <p:spPr>
          <a:xfrm>
            <a:off x="1066800" y="0"/>
            <a:ext cx="7761889" cy="5143500"/>
          </a:xfrm>
          <a:prstGeom prst="rect">
            <a:avLst/>
          </a:prstGeom>
        </p:spPr>
      </p:pic>
    </p:spTree>
    <p:extLst>
      <p:ext uri="{BB962C8B-B14F-4D97-AF65-F5344CB8AC3E}">
        <p14:creationId xmlns:p14="http://schemas.microsoft.com/office/powerpoint/2010/main" val="816991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4F802-AC99-9E8D-393D-5A77781500BA}"/>
              </a:ext>
            </a:extLst>
          </p:cNvPr>
          <p:cNvSpPr>
            <a:spLocks noGrp="1"/>
          </p:cNvSpPr>
          <p:nvPr>
            <p:ph type="title"/>
          </p:nvPr>
        </p:nvSpPr>
        <p:spPr/>
        <p:txBody>
          <a:bodyPr/>
          <a:lstStyle/>
          <a:p>
            <a:r>
              <a:rPr lang="en-GB" dirty="0"/>
              <a:t>Implementation</a:t>
            </a:r>
          </a:p>
        </p:txBody>
      </p:sp>
      <p:sp>
        <p:nvSpPr>
          <p:cNvPr id="3" name="Content Placeholder 2">
            <a:extLst>
              <a:ext uri="{FF2B5EF4-FFF2-40B4-BE49-F238E27FC236}">
                <a16:creationId xmlns:a16="http://schemas.microsoft.com/office/drawing/2014/main" id="{87E6FB4B-6C48-BE1B-DB3C-78C0C90AF53D}"/>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512648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8784C-C126-CDF0-8C06-8ED3B81E3FA0}"/>
              </a:ext>
            </a:extLst>
          </p:cNvPr>
          <p:cNvSpPr>
            <a:spLocks noGrp="1"/>
          </p:cNvSpPr>
          <p:nvPr>
            <p:ph type="title"/>
          </p:nvPr>
        </p:nvSpPr>
        <p:spPr/>
        <p:txBody>
          <a:bodyPr/>
          <a:lstStyle/>
          <a:p>
            <a:r>
              <a:rPr lang="en-GB" dirty="0"/>
              <a:t>Varenicline vs cytisine </a:t>
            </a:r>
          </a:p>
        </p:txBody>
      </p:sp>
      <p:sp>
        <p:nvSpPr>
          <p:cNvPr id="3" name="Content Placeholder 2">
            <a:extLst>
              <a:ext uri="{FF2B5EF4-FFF2-40B4-BE49-F238E27FC236}">
                <a16:creationId xmlns:a16="http://schemas.microsoft.com/office/drawing/2014/main" id="{95147F6D-93F3-5CF8-F816-86F7AD6135EF}"/>
              </a:ext>
            </a:extLst>
          </p:cNvPr>
          <p:cNvSpPr>
            <a:spLocks noGrp="1"/>
          </p:cNvSpPr>
          <p:nvPr>
            <p:ph sz="quarter" idx="13"/>
          </p:nvPr>
        </p:nvSpPr>
        <p:spPr/>
        <p:txBody>
          <a:bodyPr/>
          <a:lstStyle/>
          <a:p>
            <a:pPr marL="285750" indent="-285750">
              <a:buFont typeface="Arial" panose="020B0604020202020204" pitchFamily="34" charset="0"/>
              <a:buChar char="•"/>
            </a:pPr>
            <a:r>
              <a:rPr lang="en-GB" dirty="0"/>
              <a:t>Patient choice </a:t>
            </a:r>
          </a:p>
          <a:p>
            <a:pPr marL="285750" indent="-285750">
              <a:buFont typeface="Arial" panose="020B0604020202020204" pitchFamily="34" charset="0"/>
              <a:buChar char="•"/>
            </a:pPr>
            <a:r>
              <a:rPr lang="en-GB" dirty="0"/>
              <a:t>12 weeks vs 25 days </a:t>
            </a:r>
          </a:p>
          <a:p>
            <a:pPr marL="285750" indent="-285750">
              <a:buFont typeface="Arial" panose="020B0604020202020204" pitchFamily="34" charset="0"/>
              <a:buChar char="•"/>
            </a:pPr>
            <a:r>
              <a:rPr lang="en-GB" dirty="0"/>
              <a:t>Single prescription vs multiple prescriptions (MFT provide full 12 weeks varenicline)</a:t>
            </a:r>
          </a:p>
          <a:p>
            <a:pPr marL="285750" indent="-285750">
              <a:buFont typeface="Arial" panose="020B0604020202020204" pitchFamily="34" charset="0"/>
              <a:buChar char="•"/>
            </a:pPr>
            <a:r>
              <a:rPr lang="en-GB" dirty="0"/>
              <a:t>Reduced side effects with cytisine (GI upset)</a:t>
            </a:r>
          </a:p>
          <a:p>
            <a:pPr marL="285750" indent="-285750">
              <a:buFont typeface="Arial" panose="020B0604020202020204" pitchFamily="34" charset="0"/>
              <a:buChar char="•"/>
            </a:pPr>
            <a:r>
              <a:rPr lang="en-GB" dirty="0"/>
              <a:t>Inpatient administration more straight forward with varenicline </a:t>
            </a:r>
          </a:p>
          <a:p>
            <a:pPr marL="285750" indent="-285750">
              <a:buFont typeface="Arial" panose="020B0604020202020204" pitchFamily="34" charset="0"/>
              <a:buChar char="•"/>
            </a:pPr>
            <a:r>
              <a:rPr lang="en-GB" dirty="0"/>
              <a:t>Cautions with cytisine: aged &gt;65, recent MI, unstable angina, recent stroke</a:t>
            </a:r>
          </a:p>
        </p:txBody>
      </p:sp>
    </p:spTree>
    <p:extLst>
      <p:ext uri="{BB962C8B-B14F-4D97-AF65-F5344CB8AC3E}">
        <p14:creationId xmlns:p14="http://schemas.microsoft.com/office/powerpoint/2010/main" val="573312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B841B4-61F7-DC91-8B55-FD9C9FAD4F2B}"/>
              </a:ext>
            </a:extLst>
          </p:cNvPr>
          <p:cNvPicPr>
            <a:picLocks noChangeAspect="1"/>
          </p:cNvPicPr>
          <p:nvPr/>
        </p:nvPicPr>
        <p:blipFill>
          <a:blip r:embed="rId2"/>
          <a:stretch>
            <a:fillRect/>
          </a:stretch>
        </p:blipFill>
        <p:spPr>
          <a:xfrm>
            <a:off x="0" y="1"/>
            <a:ext cx="9144000" cy="5143499"/>
          </a:xfrm>
          <a:prstGeom prst="rect">
            <a:avLst/>
          </a:prstGeom>
        </p:spPr>
      </p:pic>
      <p:sp>
        <p:nvSpPr>
          <p:cNvPr id="4" name="Title 3">
            <a:extLst>
              <a:ext uri="{FF2B5EF4-FFF2-40B4-BE49-F238E27FC236}">
                <a16:creationId xmlns:a16="http://schemas.microsoft.com/office/drawing/2014/main" id="{C13ADEBE-E0CE-E663-74A8-51FDB2F9D7AC}"/>
              </a:ext>
            </a:extLst>
          </p:cNvPr>
          <p:cNvSpPr>
            <a:spLocks noGrp="1"/>
          </p:cNvSpPr>
          <p:nvPr>
            <p:ph type="title"/>
          </p:nvPr>
        </p:nvSpPr>
        <p:spPr/>
        <p:txBody>
          <a:bodyPr/>
          <a:lstStyle/>
          <a:p>
            <a:r>
              <a:rPr lang="en-GB" b="1" dirty="0"/>
              <a:t>A deep-dive into cytisine </a:t>
            </a:r>
          </a:p>
        </p:txBody>
      </p:sp>
      <p:pic>
        <p:nvPicPr>
          <p:cNvPr id="6" name="Picture 5" descr="Make Smoking History | Greater Manchester (@HistoryMakersGM) / Twitter">
            <a:extLst>
              <a:ext uri="{FF2B5EF4-FFF2-40B4-BE49-F238E27FC236}">
                <a16:creationId xmlns:a16="http://schemas.microsoft.com/office/drawing/2014/main" id="{ECA6351E-5073-BA57-16E1-D0D33CA20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725" y="149607"/>
            <a:ext cx="1907177" cy="190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21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A31F7C-039D-630D-ADF4-558B052C58FA}"/>
              </a:ext>
            </a:extLst>
          </p:cNvPr>
          <p:cNvPicPr>
            <a:picLocks noChangeAspect="1"/>
          </p:cNvPicPr>
          <p:nvPr/>
        </p:nvPicPr>
        <p:blipFill rotWithShape="1">
          <a:blip r:embed="rId2"/>
          <a:srcRect l="32132" t="55205" r="34423" b="34027"/>
          <a:stretch/>
        </p:blipFill>
        <p:spPr>
          <a:xfrm>
            <a:off x="4662469" y="3829143"/>
            <a:ext cx="4305871" cy="1067127"/>
          </a:xfrm>
          <a:prstGeom prst="rect">
            <a:avLst/>
          </a:prstGeom>
        </p:spPr>
      </p:pic>
      <p:sp>
        <p:nvSpPr>
          <p:cNvPr id="8" name="TextBox 7">
            <a:extLst>
              <a:ext uri="{FF2B5EF4-FFF2-40B4-BE49-F238E27FC236}">
                <a16:creationId xmlns:a16="http://schemas.microsoft.com/office/drawing/2014/main" id="{E32349DA-63E9-8BC2-06CF-63255F4D14E0}"/>
              </a:ext>
            </a:extLst>
          </p:cNvPr>
          <p:cNvSpPr txBox="1"/>
          <p:nvPr/>
        </p:nvSpPr>
        <p:spPr>
          <a:xfrm>
            <a:off x="269395" y="1536689"/>
            <a:ext cx="8498203" cy="2133918"/>
          </a:xfrm>
          <a:prstGeom prst="rect">
            <a:avLst/>
          </a:prstGeom>
          <a:noFill/>
        </p:spPr>
        <p:txBody>
          <a:bodyPr wrap="square">
            <a:spAutoFit/>
          </a:bodyPr>
          <a:lstStyle/>
          <a:p>
            <a:pPr>
              <a:lnSpc>
                <a:spcPct val="150000"/>
              </a:lnSpc>
            </a:pPr>
            <a:r>
              <a:rPr lang="en-US" sz="1500" dirty="0">
                <a:solidFill>
                  <a:srgbClr val="000000"/>
                </a:solidFill>
                <a:latin typeface="Source Sans Pro" panose="020B0503030403020204" pitchFamily="34" charset="0"/>
              </a:rPr>
              <a:t>High‐certainty evidence that…….</a:t>
            </a:r>
          </a:p>
          <a:p>
            <a:pPr marL="557213" lvl="1" indent="-214313">
              <a:lnSpc>
                <a:spcPct val="200000"/>
              </a:lnSpc>
              <a:buFont typeface="Wingdings" panose="05000000000000000000" pitchFamily="2" charset="2"/>
              <a:buChar char="ü"/>
            </a:pPr>
            <a:r>
              <a:rPr lang="en-US" sz="1500" b="1" dirty="0">
                <a:solidFill>
                  <a:srgbClr val="000000"/>
                </a:solidFill>
                <a:latin typeface="Source Sans Pro" panose="020B0503030403020204" pitchFamily="34" charset="0"/>
              </a:rPr>
              <a:t>Nicotine vapes </a:t>
            </a:r>
            <a:r>
              <a:rPr lang="en-US" sz="1500" dirty="0">
                <a:solidFill>
                  <a:srgbClr val="000000"/>
                </a:solidFill>
                <a:latin typeface="Source Sans Pro" panose="020B0503030403020204" pitchFamily="34" charset="0"/>
              </a:rPr>
              <a:t>(OR 2.37, 95% CI 1.73 to 3.24; 16 RCTs, 3828 participants)</a:t>
            </a:r>
          </a:p>
          <a:p>
            <a:pPr marL="557213" lvl="1" indent="-214313">
              <a:lnSpc>
                <a:spcPct val="200000"/>
              </a:lnSpc>
              <a:buFont typeface="Wingdings" panose="05000000000000000000" pitchFamily="2" charset="2"/>
              <a:buChar char="ü"/>
            </a:pPr>
            <a:r>
              <a:rPr lang="en-US" sz="1500" b="1" dirty="0">
                <a:solidFill>
                  <a:srgbClr val="000000"/>
                </a:solidFill>
                <a:latin typeface="Source Sans Pro" panose="020B0503030403020204" pitchFamily="34" charset="0"/>
              </a:rPr>
              <a:t>Varenicline</a:t>
            </a:r>
            <a:r>
              <a:rPr lang="en-US" sz="1500" dirty="0">
                <a:solidFill>
                  <a:srgbClr val="000000"/>
                </a:solidFill>
                <a:latin typeface="Source Sans Pro" panose="020B0503030403020204" pitchFamily="34" charset="0"/>
              </a:rPr>
              <a:t> (OR 2.33, 95% </a:t>
            </a:r>
            <a:r>
              <a:rPr lang="en-US" sz="1500" dirty="0" err="1">
                <a:solidFill>
                  <a:srgbClr val="000000"/>
                </a:solidFill>
                <a:latin typeface="Source Sans Pro" panose="020B0503030403020204" pitchFamily="34" charset="0"/>
              </a:rPr>
              <a:t>CrI</a:t>
            </a:r>
            <a:r>
              <a:rPr lang="en-US" sz="1500" dirty="0">
                <a:solidFill>
                  <a:srgbClr val="000000"/>
                </a:solidFill>
                <a:latin typeface="Source Sans Pro" panose="020B0503030403020204" pitchFamily="34" charset="0"/>
              </a:rPr>
              <a:t> 2.02 to 2.68; 67 RCTs, 16,430 participants) </a:t>
            </a:r>
          </a:p>
          <a:p>
            <a:pPr marL="557213" lvl="1" indent="-214313">
              <a:lnSpc>
                <a:spcPct val="200000"/>
              </a:lnSpc>
              <a:buFont typeface="Wingdings" panose="05000000000000000000" pitchFamily="2" charset="2"/>
              <a:buChar char="ü"/>
            </a:pPr>
            <a:r>
              <a:rPr lang="en-US" sz="1500" b="1" dirty="0">
                <a:latin typeface="Source Sans Pro" panose="020B0503030403020204" pitchFamily="34" charset="0"/>
              </a:rPr>
              <a:t>Cytisine</a:t>
            </a:r>
            <a:r>
              <a:rPr lang="en-US" sz="1500" b="1" dirty="0">
                <a:solidFill>
                  <a:srgbClr val="00B050"/>
                </a:solidFill>
                <a:latin typeface="Source Sans Pro" panose="020B0503030403020204" pitchFamily="34" charset="0"/>
              </a:rPr>
              <a:t> </a:t>
            </a:r>
            <a:r>
              <a:rPr lang="en-US" sz="1500" dirty="0">
                <a:solidFill>
                  <a:srgbClr val="000000"/>
                </a:solidFill>
                <a:latin typeface="Source Sans Pro" panose="020B0503030403020204" pitchFamily="34" charset="0"/>
              </a:rPr>
              <a:t>(OR 2.21, 95% </a:t>
            </a:r>
            <a:r>
              <a:rPr lang="en-US" sz="1500" dirty="0" err="1">
                <a:solidFill>
                  <a:srgbClr val="000000"/>
                </a:solidFill>
                <a:latin typeface="Source Sans Pro" panose="020B0503030403020204" pitchFamily="34" charset="0"/>
              </a:rPr>
              <a:t>CrI</a:t>
            </a:r>
            <a:r>
              <a:rPr lang="en-US" sz="1500" dirty="0">
                <a:solidFill>
                  <a:srgbClr val="000000"/>
                </a:solidFill>
                <a:latin typeface="Source Sans Pro" panose="020B0503030403020204" pitchFamily="34" charset="0"/>
              </a:rPr>
              <a:t> 1.66 to 2.97; 7 RCTs, 3848 participants) </a:t>
            </a:r>
          </a:p>
          <a:p>
            <a:pPr>
              <a:lnSpc>
                <a:spcPct val="150000"/>
              </a:lnSpc>
            </a:pPr>
            <a:r>
              <a:rPr lang="en-US" sz="1500" dirty="0">
                <a:solidFill>
                  <a:srgbClr val="000000"/>
                </a:solidFill>
                <a:latin typeface="Source Sans Pro" panose="020B0503030403020204" pitchFamily="34" charset="0"/>
              </a:rPr>
              <a:t>…..were associated with higher quit rates than control.</a:t>
            </a:r>
            <a:endParaRPr lang="en-GB" sz="1500" dirty="0"/>
          </a:p>
        </p:txBody>
      </p:sp>
      <p:pic>
        <p:nvPicPr>
          <p:cNvPr id="9" name="Picture 6" descr="Cochrane Library - Wikipedia">
            <a:extLst>
              <a:ext uri="{FF2B5EF4-FFF2-40B4-BE49-F238E27FC236}">
                <a16:creationId xmlns:a16="http://schemas.microsoft.com/office/drawing/2014/main" id="{52A3FF6E-09FF-8A49-E10A-221B9B357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5" y="86877"/>
            <a:ext cx="2605895" cy="9536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6281EA5-5824-71DB-8C7D-95EB8731ED4E}"/>
              </a:ext>
            </a:extLst>
          </p:cNvPr>
          <p:cNvPicPr>
            <a:picLocks noChangeAspect="1"/>
          </p:cNvPicPr>
          <p:nvPr/>
        </p:nvPicPr>
        <p:blipFill rotWithShape="1">
          <a:blip r:embed="rId4"/>
          <a:srcRect l="10991" t="32799" r="35281" b="43985"/>
          <a:stretch/>
        </p:blipFill>
        <p:spPr>
          <a:xfrm>
            <a:off x="2891002" y="86877"/>
            <a:ext cx="5965277" cy="1385438"/>
          </a:xfrm>
          <a:prstGeom prst="rect">
            <a:avLst/>
          </a:prstGeom>
        </p:spPr>
      </p:pic>
      <p:pic>
        <p:nvPicPr>
          <p:cNvPr id="12" name="Picture 11">
            <a:extLst>
              <a:ext uri="{FF2B5EF4-FFF2-40B4-BE49-F238E27FC236}">
                <a16:creationId xmlns:a16="http://schemas.microsoft.com/office/drawing/2014/main" id="{FF33F96B-F5C0-0630-2463-02FB84A71AA7}"/>
              </a:ext>
            </a:extLst>
          </p:cNvPr>
          <p:cNvPicPr>
            <a:picLocks noChangeAspect="1"/>
          </p:cNvPicPr>
          <p:nvPr/>
        </p:nvPicPr>
        <p:blipFill rotWithShape="1">
          <a:blip r:embed="rId2"/>
          <a:srcRect l="32132" t="23231" r="19790" b="59636"/>
          <a:stretch/>
        </p:blipFill>
        <p:spPr>
          <a:xfrm>
            <a:off x="122157" y="3829143"/>
            <a:ext cx="4396339" cy="1067126"/>
          </a:xfrm>
          <a:prstGeom prst="rect">
            <a:avLst/>
          </a:prstGeom>
        </p:spPr>
      </p:pic>
      <p:pic>
        <p:nvPicPr>
          <p:cNvPr id="2050" name="Picture 2" descr="NOW AVAILABLE SIGN TEMPLATE | PosterMyWall">
            <a:extLst>
              <a:ext uri="{FF2B5EF4-FFF2-40B4-BE49-F238E27FC236}">
                <a16:creationId xmlns:a16="http://schemas.microsoft.com/office/drawing/2014/main" id="{9F533522-37A9-8341-F753-FFEE26530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5594" y="2873727"/>
            <a:ext cx="566641" cy="4722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OW AVAILABLE SIGN TEMPLATE | PosterMyWall">
            <a:extLst>
              <a:ext uri="{FF2B5EF4-FFF2-40B4-BE49-F238E27FC236}">
                <a16:creationId xmlns:a16="http://schemas.microsoft.com/office/drawing/2014/main" id="{16AE2594-4D0E-67CF-6D91-914DF496CE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35" y="2463984"/>
            <a:ext cx="566641" cy="472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cts alone fall short in correcting science misinformation - The Hindu">
            <a:extLst>
              <a:ext uri="{FF2B5EF4-FFF2-40B4-BE49-F238E27FC236}">
                <a16:creationId xmlns:a16="http://schemas.microsoft.com/office/drawing/2014/main" id="{630BCEF1-72A8-DCEB-8553-0E49CC5971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5404" y="1907739"/>
            <a:ext cx="529015" cy="444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7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yellow flowers&#10;&#10;Description automatically generated">
            <a:extLst>
              <a:ext uri="{FF2B5EF4-FFF2-40B4-BE49-F238E27FC236}">
                <a16:creationId xmlns:a16="http://schemas.microsoft.com/office/drawing/2014/main" id="{CD258DC9-9912-7B08-04C4-5437C4F49A1E}"/>
              </a:ext>
            </a:extLst>
          </p:cNvPr>
          <p:cNvPicPr>
            <a:picLocks noChangeAspect="1"/>
          </p:cNvPicPr>
          <p:nvPr/>
        </p:nvPicPr>
        <p:blipFill rotWithShape="1">
          <a:blip r:embed="rId3"/>
          <a:srcRect l="18688" r="21241"/>
          <a:stretch/>
        </p:blipFill>
        <p:spPr>
          <a:xfrm>
            <a:off x="0" y="1"/>
            <a:ext cx="3657599" cy="5143500"/>
          </a:xfrm>
          <a:prstGeom prst="rect">
            <a:avLst/>
          </a:prstGeom>
        </p:spPr>
      </p:pic>
      <p:sp>
        <p:nvSpPr>
          <p:cNvPr id="14" name="Title 13">
            <a:extLst>
              <a:ext uri="{FF2B5EF4-FFF2-40B4-BE49-F238E27FC236}">
                <a16:creationId xmlns:a16="http://schemas.microsoft.com/office/drawing/2014/main" id="{B23FC7E0-8B1E-46C1-B5D2-6A4336A2CE90}"/>
              </a:ext>
            </a:extLst>
          </p:cNvPr>
          <p:cNvSpPr>
            <a:spLocks noGrp="1"/>
          </p:cNvSpPr>
          <p:nvPr>
            <p:ph type="title"/>
          </p:nvPr>
        </p:nvSpPr>
        <p:spPr>
          <a:xfrm>
            <a:off x="4235005" y="32711"/>
            <a:ext cx="4441709" cy="478489"/>
          </a:xfrm>
        </p:spPr>
        <p:txBody>
          <a:bodyPr rtlCol="0">
            <a:normAutofit/>
          </a:bodyPr>
          <a:lstStyle/>
          <a:p>
            <a:pPr rtl="0"/>
            <a:r>
              <a:rPr lang="en-GB" dirty="0">
                <a:latin typeface="Franklin Gothic Demi Cond" panose="020B0706030402020204" pitchFamily="34" charset="0"/>
              </a:rPr>
              <a:t>INTRODUCTION</a:t>
            </a:r>
          </a:p>
        </p:txBody>
      </p:sp>
      <p:sp>
        <p:nvSpPr>
          <p:cNvPr id="15" name="Content Placeholder 14">
            <a:extLst>
              <a:ext uri="{FF2B5EF4-FFF2-40B4-BE49-F238E27FC236}">
                <a16:creationId xmlns:a16="http://schemas.microsoft.com/office/drawing/2014/main" id="{7A36CB73-B78B-49B6-935C-9C0ABBB49C0C}"/>
              </a:ext>
            </a:extLst>
          </p:cNvPr>
          <p:cNvSpPr>
            <a:spLocks noGrp="1"/>
          </p:cNvSpPr>
          <p:nvPr>
            <p:ph idx="1"/>
          </p:nvPr>
        </p:nvSpPr>
        <p:spPr>
          <a:xfrm>
            <a:off x="4200948" y="750733"/>
            <a:ext cx="4504450" cy="3642035"/>
          </a:xfrm>
        </p:spPr>
        <p:txBody>
          <a:bodyPr rtlCol="0">
            <a:noAutofit/>
          </a:bodyPr>
          <a:lstStyle/>
          <a:p>
            <a:pPr marL="214313" indent="-214313" algn="just">
              <a:spcBef>
                <a:spcPts val="450"/>
              </a:spcBef>
              <a:buFont typeface="Arial" panose="020B0604020202020204" pitchFamily="34" charset="0"/>
              <a:buChar char="•"/>
            </a:pPr>
            <a:r>
              <a:rPr lang="en-GB" sz="1200" dirty="0">
                <a:solidFill>
                  <a:srgbClr val="222222"/>
                </a:solidFill>
                <a:latin typeface="Franklin Gothic Book" panose="020B0503020102020204" pitchFamily="34" charset="0"/>
              </a:rPr>
              <a:t>Cytisine is a </a:t>
            </a:r>
            <a:r>
              <a:rPr lang="en-GB" sz="1200" b="1" dirty="0">
                <a:solidFill>
                  <a:srgbClr val="00B050"/>
                </a:solidFill>
                <a:latin typeface="Franklin Gothic Book" panose="020B0503020102020204" pitchFamily="34" charset="0"/>
              </a:rPr>
              <a:t>plant-based, naturally occurring </a:t>
            </a:r>
            <a:r>
              <a:rPr lang="en-GB" sz="1200" dirty="0">
                <a:solidFill>
                  <a:srgbClr val="222222"/>
                </a:solidFill>
                <a:latin typeface="Franklin Gothic Book" panose="020B0503020102020204" pitchFamily="34" charset="0"/>
              </a:rPr>
              <a:t>chemical found in plants like Laburnum</a:t>
            </a:r>
          </a:p>
          <a:p>
            <a:pPr marL="214313" indent="-214313" algn="just">
              <a:spcBef>
                <a:spcPts val="450"/>
              </a:spcBef>
              <a:buFont typeface="Arial" panose="020B0604020202020204" pitchFamily="34" charset="0"/>
              <a:buChar char="•"/>
            </a:pPr>
            <a:r>
              <a:rPr lang="en-GB" sz="1200" dirty="0">
                <a:solidFill>
                  <a:srgbClr val="222222"/>
                </a:solidFill>
                <a:latin typeface="Franklin Gothic Book" panose="020B0503020102020204" pitchFamily="34" charset="0"/>
              </a:rPr>
              <a:t>Cytisine is a </a:t>
            </a:r>
            <a:r>
              <a:rPr lang="en-GB" sz="1200" b="1" dirty="0">
                <a:solidFill>
                  <a:srgbClr val="222222"/>
                </a:solidFill>
                <a:latin typeface="Franklin Gothic Book" panose="020B0503020102020204" pitchFamily="34" charset="0"/>
              </a:rPr>
              <a:t>nicotine analogue: </a:t>
            </a:r>
            <a:r>
              <a:rPr lang="en-GB" sz="1200" dirty="0">
                <a:solidFill>
                  <a:srgbClr val="222222"/>
                </a:solidFill>
                <a:latin typeface="Franklin Gothic Book" panose="020B0503020102020204" pitchFamily="34" charset="0"/>
              </a:rPr>
              <a:t>it is a partial agonist at the nicotine receptor in the brain and can therefore alleviate withdrawal and cravings to smoke (like varenicline) </a:t>
            </a:r>
            <a:r>
              <a:rPr lang="en-GB" sz="1200" b="1" dirty="0">
                <a:solidFill>
                  <a:srgbClr val="222222"/>
                </a:solidFill>
                <a:latin typeface="Franklin Gothic Book" panose="020B0503020102020204" pitchFamily="34" charset="0"/>
              </a:rPr>
              <a:t> </a:t>
            </a:r>
          </a:p>
          <a:p>
            <a:pPr marL="214313" indent="-214313" algn="just">
              <a:spcBef>
                <a:spcPts val="450"/>
              </a:spcBef>
              <a:buFont typeface="Arial" panose="020B0604020202020204" pitchFamily="34" charset="0"/>
              <a:buChar char="•"/>
            </a:pPr>
            <a:r>
              <a:rPr lang="en-GB" sz="1200" dirty="0">
                <a:solidFill>
                  <a:srgbClr val="222222"/>
                </a:solidFill>
                <a:latin typeface="Franklin Gothic Book" panose="020B0503020102020204" pitchFamily="34" charset="0"/>
              </a:rPr>
              <a:t>Strong evidence base across multiple RCTs, meta-analyses and Cochrane database review</a:t>
            </a:r>
          </a:p>
          <a:p>
            <a:pPr marL="214313" indent="-214313" algn="just">
              <a:spcBef>
                <a:spcPts val="450"/>
              </a:spcBef>
              <a:buFont typeface="Arial" panose="020B0604020202020204" pitchFamily="34" charset="0"/>
              <a:buChar char="•"/>
            </a:pPr>
            <a:r>
              <a:rPr lang="en-GB" sz="1200" dirty="0">
                <a:solidFill>
                  <a:srgbClr val="222222"/>
                </a:solidFill>
                <a:latin typeface="Franklin Gothic Book" panose="020B0503020102020204" pitchFamily="34" charset="0"/>
              </a:rPr>
              <a:t>Established in routine clinical care in mainland Europe for many decades </a:t>
            </a:r>
          </a:p>
          <a:p>
            <a:pPr marL="214313" indent="-214313" algn="just">
              <a:spcBef>
                <a:spcPts val="450"/>
              </a:spcBef>
              <a:buFont typeface="Arial" panose="020B0604020202020204" pitchFamily="34" charset="0"/>
              <a:buChar char="•"/>
            </a:pPr>
            <a:endParaRPr lang="en-GB" sz="1200" dirty="0">
              <a:solidFill>
                <a:srgbClr val="222222"/>
              </a:solidFill>
              <a:latin typeface="Franklin Gothic Book" panose="020B0503020102020204" pitchFamily="34" charset="0"/>
            </a:endParaRPr>
          </a:p>
          <a:p>
            <a:pPr algn="just">
              <a:spcBef>
                <a:spcPts val="450"/>
              </a:spcBef>
            </a:pPr>
            <a:r>
              <a:rPr lang="en-GB" sz="1200" b="1" dirty="0">
                <a:solidFill>
                  <a:srgbClr val="00B050"/>
                </a:solidFill>
                <a:latin typeface="Franklin Gothic Book" panose="020B0503020102020204" pitchFamily="34" charset="0"/>
              </a:rPr>
              <a:t>Key Advantages of Cytisine:</a:t>
            </a:r>
          </a:p>
          <a:p>
            <a:pPr marL="214313" indent="-214313" algn="just">
              <a:spcBef>
                <a:spcPts val="450"/>
              </a:spcBef>
              <a:buFont typeface="Wingdings" panose="05000000000000000000" pitchFamily="2" charset="2"/>
              <a:buChar char="ü"/>
            </a:pPr>
            <a:r>
              <a:rPr lang="en-GB" sz="1200" b="1" dirty="0">
                <a:solidFill>
                  <a:srgbClr val="00B050"/>
                </a:solidFill>
                <a:latin typeface="Franklin Gothic Book" panose="020B0503020102020204" pitchFamily="34" charset="0"/>
              </a:rPr>
              <a:t>Plant based, naturally occurring chemical </a:t>
            </a:r>
          </a:p>
          <a:p>
            <a:pPr marL="214313" indent="-214313" algn="just">
              <a:spcBef>
                <a:spcPts val="450"/>
              </a:spcBef>
              <a:buFont typeface="Wingdings" panose="05000000000000000000" pitchFamily="2" charset="2"/>
              <a:buChar char="ü"/>
            </a:pPr>
            <a:r>
              <a:rPr lang="en-GB" sz="1200" b="1" dirty="0">
                <a:solidFill>
                  <a:srgbClr val="00B050"/>
                </a:solidFill>
                <a:latin typeface="Franklin Gothic Book" panose="020B0503020102020204" pitchFamily="34" charset="0"/>
              </a:rPr>
              <a:t>Robust evidence of effectiveness </a:t>
            </a:r>
          </a:p>
          <a:p>
            <a:pPr marL="214313" indent="-214313" algn="just">
              <a:spcBef>
                <a:spcPts val="450"/>
              </a:spcBef>
              <a:buFont typeface="Wingdings" panose="05000000000000000000" pitchFamily="2" charset="2"/>
              <a:buChar char="ü"/>
            </a:pPr>
            <a:r>
              <a:rPr lang="en-GB" sz="1200" b="1" dirty="0">
                <a:solidFill>
                  <a:srgbClr val="00B050"/>
                </a:solidFill>
                <a:latin typeface="Franklin Gothic Book" panose="020B0503020102020204" pitchFamily="34" charset="0"/>
              </a:rPr>
              <a:t>25-day course can be provided in a single prescription / supply</a:t>
            </a:r>
          </a:p>
          <a:p>
            <a:pPr marL="214313" indent="-214313" algn="just">
              <a:spcBef>
                <a:spcPts val="450"/>
              </a:spcBef>
              <a:buFont typeface="Wingdings" panose="05000000000000000000" pitchFamily="2" charset="2"/>
              <a:buChar char="ü"/>
            </a:pPr>
            <a:r>
              <a:rPr lang="en-GB" sz="1200" b="1" dirty="0">
                <a:solidFill>
                  <a:srgbClr val="00B050"/>
                </a:solidFill>
                <a:latin typeface="Franklin Gothic Book" panose="020B0503020102020204" pitchFamily="34" charset="0"/>
              </a:rPr>
              <a:t>Cost saving versus other treatment courses </a:t>
            </a:r>
          </a:p>
          <a:p>
            <a:pPr marL="214313" indent="-214313" algn="just">
              <a:spcBef>
                <a:spcPts val="450"/>
              </a:spcBef>
              <a:buFont typeface="Wingdings" panose="05000000000000000000" pitchFamily="2" charset="2"/>
              <a:buChar char="ü"/>
            </a:pPr>
            <a:r>
              <a:rPr lang="en-GB" sz="1200" b="1" dirty="0">
                <a:solidFill>
                  <a:srgbClr val="00B050"/>
                </a:solidFill>
                <a:latin typeface="Franklin Gothic Book" panose="020B0503020102020204" pitchFamily="34" charset="0"/>
              </a:rPr>
              <a:t>Less side effects compared to other nicotine analogues</a:t>
            </a:r>
          </a:p>
          <a:p>
            <a:pPr marL="214313" indent="-214313" algn="just">
              <a:spcBef>
                <a:spcPts val="450"/>
              </a:spcBef>
              <a:buFont typeface="Wingdings" panose="05000000000000000000" pitchFamily="2" charset="2"/>
              <a:buChar char="ü"/>
            </a:pPr>
            <a:endParaRPr lang="en-GB" sz="1200" b="1" dirty="0">
              <a:solidFill>
                <a:srgbClr val="00B050"/>
              </a:solidFill>
              <a:latin typeface="Franklin Gothic Book" panose="020B0503020102020204" pitchFamily="34" charset="0"/>
            </a:endParaRPr>
          </a:p>
          <a:p>
            <a:pPr marL="214313" indent="-214313" algn="just">
              <a:spcBef>
                <a:spcPts val="450"/>
              </a:spcBef>
              <a:buFont typeface="Wingdings" panose="05000000000000000000" pitchFamily="2" charset="2"/>
              <a:buChar char="ü"/>
            </a:pPr>
            <a:endParaRPr lang="en-GB" sz="1200" b="1" dirty="0">
              <a:solidFill>
                <a:srgbClr val="222222"/>
              </a:solidFill>
              <a:latin typeface="Franklin Gothic Book" panose="020B0503020102020204" pitchFamily="34" charset="0"/>
            </a:endParaRPr>
          </a:p>
        </p:txBody>
      </p:sp>
      <p:sp>
        <p:nvSpPr>
          <p:cNvPr id="12" name="Footer Placeholder 11">
            <a:extLst>
              <a:ext uri="{FF2B5EF4-FFF2-40B4-BE49-F238E27FC236}">
                <a16:creationId xmlns:a16="http://schemas.microsoft.com/office/drawing/2014/main" id="{2A9A318B-C356-4589-A8F8-8553636F670F}"/>
              </a:ext>
            </a:extLst>
          </p:cNvPr>
          <p:cNvSpPr>
            <a:spLocks noGrp="1"/>
          </p:cNvSpPr>
          <p:nvPr>
            <p:ph type="ftr" sz="quarter" idx="11"/>
          </p:nvPr>
        </p:nvSpPr>
        <p:spPr>
          <a:xfrm>
            <a:off x="536538" y="4767263"/>
            <a:ext cx="3404795" cy="273844"/>
          </a:xfrm>
        </p:spPr>
        <p:txBody>
          <a:bodyPr rtlCol="0"/>
          <a:lstStyle/>
          <a:p>
            <a:pPr rtl="0"/>
            <a:r>
              <a:rPr lang="en-GB" sz="1200" dirty="0">
                <a:latin typeface="Franklin Gothic Demi Cond" panose="020B0706030402020204" pitchFamily="34" charset="0"/>
                <a:ea typeface="ADLaM Display" panose="02010000000000000000" pitchFamily="2" charset="0"/>
                <a:cs typeface="ADLaM Display" panose="02010000000000000000" pitchFamily="2" charset="0"/>
              </a:rPr>
              <a:t>Cytisine</a:t>
            </a:r>
            <a:endParaRPr lang="en-GB" sz="1200" dirty="0"/>
          </a:p>
        </p:txBody>
      </p:sp>
      <p:sp>
        <p:nvSpPr>
          <p:cNvPr id="13" name="Slide Number Placeholder 12">
            <a:extLst>
              <a:ext uri="{FF2B5EF4-FFF2-40B4-BE49-F238E27FC236}">
                <a16:creationId xmlns:a16="http://schemas.microsoft.com/office/drawing/2014/main" id="{76654C7F-5F04-43D8-88C7-13355302CC32}"/>
              </a:ext>
            </a:extLst>
          </p:cNvPr>
          <p:cNvSpPr>
            <a:spLocks noGrp="1"/>
          </p:cNvSpPr>
          <p:nvPr>
            <p:ph type="sldNum" sz="quarter" idx="12"/>
          </p:nvPr>
        </p:nvSpPr>
        <p:spPr>
          <a:xfrm>
            <a:off x="8189259" y="4767263"/>
            <a:ext cx="504266" cy="273844"/>
          </a:xfrm>
        </p:spPr>
        <p:txBody>
          <a:bodyPr rtlCol="0"/>
          <a:lstStyle/>
          <a:p>
            <a:pPr rtl="0"/>
            <a:fld id="{A53D7EE4-1EDB-42FD-B6B7-A82C9F31F0F4}" type="slidenum">
              <a:rPr lang="en-GB" noProof="0" smtClean="0">
                <a:solidFill>
                  <a:schemeClr val="bg2">
                    <a:lumMod val="50000"/>
                  </a:schemeClr>
                </a:solidFill>
                <a:latin typeface="Franklin Gothic Book" panose="020B0503020102020204" pitchFamily="34" charset="0"/>
              </a:rPr>
              <a:pPr rtl="0"/>
              <a:t>30</a:t>
            </a:fld>
            <a:endParaRPr lang="en-GB" dirty="0"/>
          </a:p>
        </p:txBody>
      </p:sp>
    </p:spTree>
    <p:extLst>
      <p:ext uri="{BB962C8B-B14F-4D97-AF65-F5344CB8AC3E}">
        <p14:creationId xmlns:p14="http://schemas.microsoft.com/office/powerpoint/2010/main" val="1482028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14316-9F8C-4262-8941-BC2F67FF4A10}"/>
              </a:ext>
            </a:extLst>
          </p:cNvPr>
          <p:cNvPicPr>
            <a:picLocks noChangeAspect="1"/>
          </p:cNvPicPr>
          <p:nvPr/>
        </p:nvPicPr>
        <p:blipFill rotWithShape="1">
          <a:blip r:embed="rId2"/>
          <a:srcRect l="15612" t="30900" r="16113" b="39417"/>
          <a:stretch/>
        </p:blipFill>
        <p:spPr>
          <a:xfrm>
            <a:off x="906978" y="3532009"/>
            <a:ext cx="6604314" cy="1465648"/>
          </a:xfrm>
          <a:prstGeom prst="rect">
            <a:avLst/>
          </a:prstGeom>
        </p:spPr>
      </p:pic>
      <p:sp>
        <p:nvSpPr>
          <p:cNvPr id="9" name="TextBox 8">
            <a:extLst>
              <a:ext uri="{FF2B5EF4-FFF2-40B4-BE49-F238E27FC236}">
                <a16:creationId xmlns:a16="http://schemas.microsoft.com/office/drawing/2014/main" id="{B21AF671-D07E-4D9D-B890-37E84B43426A}"/>
              </a:ext>
            </a:extLst>
          </p:cNvPr>
          <p:cNvSpPr txBox="1"/>
          <p:nvPr/>
        </p:nvSpPr>
        <p:spPr>
          <a:xfrm>
            <a:off x="331470" y="1844628"/>
            <a:ext cx="8481060" cy="1477328"/>
          </a:xfrm>
          <a:prstGeom prst="rect">
            <a:avLst/>
          </a:prstGeom>
          <a:noFill/>
        </p:spPr>
        <p:txBody>
          <a:bodyPr wrap="square" rtlCol="0">
            <a:spAutoFit/>
          </a:bodyPr>
          <a:lstStyle/>
          <a:p>
            <a:r>
              <a:rPr lang="en-GB" dirty="0"/>
              <a:t>Single-centre, placebo controlled RCT (UK)</a:t>
            </a:r>
          </a:p>
          <a:p>
            <a:r>
              <a:rPr lang="en-GB" dirty="0"/>
              <a:t>Primary outcome: 12 month sustained abstinence </a:t>
            </a:r>
          </a:p>
          <a:p>
            <a:r>
              <a:rPr lang="en-GB" dirty="0"/>
              <a:t>740 participants</a:t>
            </a:r>
          </a:p>
          <a:p>
            <a:r>
              <a:rPr lang="en-GB" b="1" dirty="0"/>
              <a:t>Cytisine more effective than placebo p=&lt;0.001</a:t>
            </a:r>
          </a:p>
          <a:p>
            <a:r>
              <a:rPr lang="en-GB" b="1" dirty="0"/>
              <a:t>Increased GI adverse events with cytisine than placebo (5.7% higher rate)</a:t>
            </a:r>
            <a:endParaRPr lang="en-GB" sz="2400" dirty="0"/>
          </a:p>
        </p:txBody>
      </p:sp>
      <p:pic>
        <p:nvPicPr>
          <p:cNvPr id="14" name="Picture 2" descr="Make Smoking History">
            <a:extLst>
              <a:ext uri="{FF2B5EF4-FFF2-40B4-BE49-F238E27FC236}">
                <a16:creationId xmlns:a16="http://schemas.microsoft.com/office/drawing/2014/main" id="{DBEB61C7-0AC9-4BFD-98EA-1FFD2C6B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652" y="4090346"/>
            <a:ext cx="992981" cy="9929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CFDF87-3C08-ED86-7CE2-30B408056B80}"/>
              </a:ext>
            </a:extLst>
          </p:cNvPr>
          <p:cNvPicPr>
            <a:picLocks noChangeAspect="1"/>
          </p:cNvPicPr>
          <p:nvPr/>
        </p:nvPicPr>
        <p:blipFill rotWithShape="1">
          <a:blip r:embed="rId4"/>
          <a:srcRect l="32060" t="18506" r="27662" b="51036"/>
          <a:stretch/>
        </p:blipFill>
        <p:spPr>
          <a:xfrm>
            <a:off x="2540872" y="86723"/>
            <a:ext cx="4307275" cy="1566606"/>
          </a:xfrm>
          <a:prstGeom prst="rect">
            <a:avLst/>
          </a:prstGeom>
        </p:spPr>
      </p:pic>
    </p:spTree>
    <p:extLst>
      <p:ext uri="{BB962C8B-B14F-4D97-AF65-F5344CB8AC3E}">
        <p14:creationId xmlns:p14="http://schemas.microsoft.com/office/powerpoint/2010/main" val="798045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D4CBAC-83DD-4D0A-8AC9-D1FB9484F742}"/>
              </a:ext>
            </a:extLst>
          </p:cNvPr>
          <p:cNvSpPr txBox="1"/>
          <p:nvPr/>
        </p:nvSpPr>
        <p:spPr>
          <a:xfrm>
            <a:off x="869451" y="152987"/>
            <a:ext cx="7405099" cy="738664"/>
          </a:xfrm>
          <a:prstGeom prst="rect">
            <a:avLst/>
          </a:prstGeom>
          <a:noFill/>
        </p:spPr>
        <p:txBody>
          <a:bodyPr wrap="square" rtlCol="0">
            <a:spAutoFit/>
          </a:bodyPr>
          <a:lstStyle/>
          <a:p>
            <a:pPr algn="ctr"/>
            <a:r>
              <a:rPr lang="en-GB" sz="2100" b="1" dirty="0"/>
              <a:t>Clinical effectiveness: Cytisine vs placebo</a:t>
            </a:r>
          </a:p>
          <a:p>
            <a:pPr algn="ctr"/>
            <a:r>
              <a:rPr lang="en-GB" sz="2100" b="1" dirty="0"/>
              <a:t>Meta-analysis </a:t>
            </a:r>
          </a:p>
        </p:txBody>
      </p:sp>
      <p:graphicFrame>
        <p:nvGraphicFramePr>
          <p:cNvPr id="6" name="Content Placeholder 3">
            <a:extLst>
              <a:ext uri="{FF2B5EF4-FFF2-40B4-BE49-F238E27FC236}">
                <a16:creationId xmlns:a16="http://schemas.microsoft.com/office/drawing/2014/main" id="{F1C3E6B8-D8D5-DE5C-8A1F-0D5FACAC0C90}"/>
              </a:ext>
            </a:extLst>
          </p:cNvPr>
          <p:cNvGraphicFramePr>
            <a:graphicFrameLocks noGrp="1"/>
          </p:cNvGraphicFramePr>
          <p:nvPr>
            <p:ph idx="1"/>
          </p:nvPr>
        </p:nvGraphicFramePr>
        <p:xfrm>
          <a:off x="289603" y="673976"/>
          <a:ext cx="8610386" cy="4080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Make Smoking History">
            <a:extLst>
              <a:ext uri="{FF2B5EF4-FFF2-40B4-BE49-F238E27FC236}">
                <a16:creationId xmlns:a16="http://schemas.microsoft.com/office/drawing/2014/main" id="{73BAB959-DAD7-4689-90E2-F6C8FB250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1072" y="1"/>
            <a:ext cx="886145" cy="886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horax">
            <a:extLst>
              <a:ext uri="{FF2B5EF4-FFF2-40B4-BE49-F238E27FC236}">
                <a16:creationId xmlns:a16="http://schemas.microsoft.com/office/drawing/2014/main" id="{56F046F4-FE4C-CF99-B0C1-C4C0D8E1F7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490" y="85276"/>
            <a:ext cx="1016188" cy="80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271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8FCAA3-BE43-4655-A287-4F6C1FF7339E}"/>
              </a:ext>
            </a:extLst>
          </p:cNvPr>
          <p:cNvPicPr>
            <a:picLocks noChangeAspect="1"/>
          </p:cNvPicPr>
          <p:nvPr/>
        </p:nvPicPr>
        <p:blipFill rotWithShape="1">
          <a:blip r:embed="rId2"/>
          <a:srcRect l="22586" t="33728" r="48362" b="13691"/>
          <a:stretch/>
        </p:blipFill>
        <p:spPr>
          <a:xfrm>
            <a:off x="4930419" y="402021"/>
            <a:ext cx="4213582" cy="4221217"/>
          </a:xfrm>
          <a:prstGeom prst="rect">
            <a:avLst/>
          </a:prstGeom>
        </p:spPr>
      </p:pic>
      <p:sp>
        <p:nvSpPr>
          <p:cNvPr id="9" name="TextBox 8">
            <a:extLst>
              <a:ext uri="{FF2B5EF4-FFF2-40B4-BE49-F238E27FC236}">
                <a16:creationId xmlns:a16="http://schemas.microsoft.com/office/drawing/2014/main" id="{6CC72016-50FC-47A5-A6CF-2BFFE3B4C5B6}"/>
              </a:ext>
            </a:extLst>
          </p:cNvPr>
          <p:cNvSpPr txBox="1"/>
          <p:nvPr/>
        </p:nvSpPr>
        <p:spPr>
          <a:xfrm>
            <a:off x="250939" y="1761180"/>
            <a:ext cx="5590185" cy="3172792"/>
          </a:xfrm>
          <a:prstGeom prst="rect">
            <a:avLst/>
          </a:prstGeom>
          <a:noFill/>
        </p:spPr>
        <p:txBody>
          <a:bodyPr wrap="square" rtlCol="0">
            <a:spAutoFit/>
          </a:bodyPr>
          <a:lstStyle/>
          <a:p>
            <a:pPr>
              <a:lnSpc>
                <a:spcPct val="150000"/>
              </a:lnSpc>
            </a:pPr>
            <a:r>
              <a:rPr lang="en-GB" sz="1500" dirty="0"/>
              <a:t>Non-inferiority RCT (New Zealand)</a:t>
            </a:r>
          </a:p>
          <a:p>
            <a:pPr>
              <a:lnSpc>
                <a:spcPct val="150000"/>
              </a:lnSpc>
            </a:pPr>
            <a:r>
              <a:rPr lang="en-GB" sz="1500" dirty="0"/>
              <a:t>Cytisine (25 days) vs NRT (8 weeks)</a:t>
            </a:r>
          </a:p>
          <a:p>
            <a:pPr>
              <a:lnSpc>
                <a:spcPct val="150000"/>
              </a:lnSpc>
            </a:pPr>
            <a:r>
              <a:rPr lang="en-GB" sz="1500" dirty="0"/>
              <a:t>Primary outcome: continuous abstinence at 1 month </a:t>
            </a:r>
          </a:p>
          <a:p>
            <a:pPr>
              <a:lnSpc>
                <a:spcPct val="150000"/>
              </a:lnSpc>
            </a:pPr>
            <a:r>
              <a:rPr lang="en-GB" sz="1500" dirty="0"/>
              <a:t>40% vs 31% </a:t>
            </a:r>
          </a:p>
          <a:p>
            <a:pPr>
              <a:lnSpc>
                <a:spcPct val="150000"/>
              </a:lnSpc>
            </a:pPr>
            <a:r>
              <a:rPr lang="en-GB" sz="1500" dirty="0"/>
              <a:t>RR 1.3, 1.1-1.5, p=&lt;0.001</a:t>
            </a:r>
          </a:p>
          <a:p>
            <a:pPr>
              <a:lnSpc>
                <a:spcPct val="150000"/>
              </a:lnSpc>
            </a:pPr>
            <a:r>
              <a:rPr lang="en-GB" sz="1500" b="1" dirty="0"/>
              <a:t>Cytisine Number Needed to Treat = 11</a:t>
            </a:r>
          </a:p>
          <a:p>
            <a:pPr>
              <a:lnSpc>
                <a:spcPct val="150000"/>
              </a:lnSpc>
            </a:pPr>
            <a:r>
              <a:rPr lang="en-GB" sz="1500" dirty="0"/>
              <a:t>Higher adverse events Cytisine</a:t>
            </a:r>
          </a:p>
          <a:p>
            <a:pPr>
              <a:lnSpc>
                <a:spcPct val="150000"/>
              </a:lnSpc>
            </a:pPr>
            <a:r>
              <a:rPr lang="en-GB" sz="1500" dirty="0"/>
              <a:t>(nausea, vomiting, sleep disturbance)</a:t>
            </a:r>
          </a:p>
          <a:p>
            <a:pPr>
              <a:lnSpc>
                <a:spcPct val="150000"/>
              </a:lnSpc>
            </a:pPr>
            <a:r>
              <a:rPr lang="en-GB" sz="1500" b="1" dirty="0"/>
              <a:t>Cytisine is non-inferior, possibly superior</a:t>
            </a:r>
          </a:p>
        </p:txBody>
      </p:sp>
      <p:pic>
        <p:nvPicPr>
          <p:cNvPr id="3" name="Picture 2">
            <a:extLst>
              <a:ext uri="{FF2B5EF4-FFF2-40B4-BE49-F238E27FC236}">
                <a16:creationId xmlns:a16="http://schemas.microsoft.com/office/drawing/2014/main" id="{B1F902E5-870F-8BE2-DBE8-5C8BB884890D}"/>
              </a:ext>
            </a:extLst>
          </p:cNvPr>
          <p:cNvPicPr>
            <a:picLocks noChangeAspect="1"/>
          </p:cNvPicPr>
          <p:nvPr/>
        </p:nvPicPr>
        <p:blipFill rotWithShape="1">
          <a:blip r:embed="rId3"/>
          <a:srcRect l="39698" t="22459" r="19311" b="44106"/>
          <a:stretch/>
        </p:blipFill>
        <p:spPr>
          <a:xfrm>
            <a:off x="573291" y="53496"/>
            <a:ext cx="3748252" cy="1643293"/>
          </a:xfrm>
          <a:prstGeom prst="rect">
            <a:avLst/>
          </a:prstGeom>
        </p:spPr>
      </p:pic>
    </p:spTree>
    <p:extLst>
      <p:ext uri="{BB962C8B-B14F-4D97-AF65-F5344CB8AC3E}">
        <p14:creationId xmlns:p14="http://schemas.microsoft.com/office/powerpoint/2010/main" val="1913734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9467BF-047E-4245-88C1-5BFE005E93DB}"/>
              </a:ext>
            </a:extLst>
          </p:cNvPr>
          <p:cNvSpPr>
            <a:spLocks noGrp="1"/>
          </p:cNvSpPr>
          <p:nvPr>
            <p:ph idx="1"/>
          </p:nvPr>
        </p:nvSpPr>
        <p:spPr>
          <a:xfrm>
            <a:off x="391414" y="1896302"/>
            <a:ext cx="8564153" cy="4049147"/>
          </a:xfrm>
        </p:spPr>
        <p:txBody>
          <a:bodyPr/>
          <a:lstStyle/>
          <a:p>
            <a:r>
              <a:rPr lang="en-GB" dirty="0"/>
              <a:t>Non-inferiority RCT (New Zealand)</a:t>
            </a:r>
          </a:p>
          <a:p>
            <a:r>
              <a:rPr lang="en-GB" dirty="0"/>
              <a:t>679 participants</a:t>
            </a:r>
          </a:p>
          <a:p>
            <a:r>
              <a:rPr lang="en-GB" dirty="0"/>
              <a:t>Cytisine (12 weeks) vs varenicline (12 weeks)</a:t>
            </a:r>
          </a:p>
          <a:p>
            <a:r>
              <a:rPr lang="en-GB" dirty="0"/>
              <a:t>Primary outcome: 6 month abstinence </a:t>
            </a:r>
          </a:p>
          <a:p>
            <a:r>
              <a:rPr lang="en-GB" dirty="0"/>
              <a:t>12.1% vs 7.9%</a:t>
            </a:r>
          </a:p>
          <a:p>
            <a:r>
              <a:rPr lang="en-GB" dirty="0"/>
              <a:t>RR 1.55, 0.97-2.46, p=&lt;0.001</a:t>
            </a:r>
          </a:p>
          <a:p>
            <a:r>
              <a:rPr lang="en-GB" dirty="0"/>
              <a:t>Reduced adverse events with cytisine RR 0.56, 0.49-0.65, p&lt;0.001</a:t>
            </a:r>
          </a:p>
          <a:p>
            <a:r>
              <a:rPr lang="en-GB" b="1" dirty="0"/>
              <a:t>Cytisine is non-inferior with fewer adverse events (possibly superior)</a:t>
            </a:r>
          </a:p>
        </p:txBody>
      </p:sp>
      <p:pic>
        <p:nvPicPr>
          <p:cNvPr id="5" name="Picture 2" descr="Make Smoking History">
            <a:extLst>
              <a:ext uri="{FF2B5EF4-FFF2-40B4-BE49-F238E27FC236}">
                <a16:creationId xmlns:a16="http://schemas.microsoft.com/office/drawing/2014/main" id="{2267A2BA-9129-452B-8E1B-C1D5E0739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375" y="3920875"/>
            <a:ext cx="1222625" cy="1222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41379F-0594-5293-E7CC-EAB5FBD47BB7}"/>
              </a:ext>
            </a:extLst>
          </p:cNvPr>
          <p:cNvPicPr>
            <a:picLocks noChangeAspect="1"/>
          </p:cNvPicPr>
          <p:nvPr/>
        </p:nvPicPr>
        <p:blipFill rotWithShape="1">
          <a:blip r:embed="rId3"/>
          <a:srcRect l="38793" t="22093" r="12393" b="46151"/>
          <a:stretch/>
        </p:blipFill>
        <p:spPr>
          <a:xfrm>
            <a:off x="1483929" y="124154"/>
            <a:ext cx="6320002" cy="1560786"/>
          </a:xfrm>
          <a:prstGeom prst="rect">
            <a:avLst/>
          </a:prstGeom>
        </p:spPr>
      </p:pic>
    </p:spTree>
    <p:extLst>
      <p:ext uri="{BB962C8B-B14F-4D97-AF65-F5344CB8AC3E}">
        <p14:creationId xmlns:p14="http://schemas.microsoft.com/office/powerpoint/2010/main" val="233879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ew picture">
            <a:extLst>
              <a:ext uri="{FF2B5EF4-FFF2-40B4-BE49-F238E27FC236}">
                <a16:creationId xmlns:a16="http://schemas.microsoft.com/office/drawing/2014/main" id="{E88EFDA6-E2EF-CE66-7B23-4A5A2EA5FCC4}"/>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03309" y="102394"/>
            <a:ext cx="8721848" cy="492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8" name="Oval 7">
            <a:extLst>
              <a:ext uri="{FF2B5EF4-FFF2-40B4-BE49-F238E27FC236}">
                <a16:creationId xmlns:a16="http://schemas.microsoft.com/office/drawing/2014/main" id="{329928EE-5B9E-657C-6A50-167186936B44}"/>
              </a:ext>
            </a:extLst>
          </p:cNvPr>
          <p:cNvSpPr/>
          <p:nvPr/>
        </p:nvSpPr>
        <p:spPr>
          <a:xfrm>
            <a:off x="3313197" y="2935983"/>
            <a:ext cx="916370" cy="323335"/>
          </a:xfrm>
          <a:prstGeom prst="ellipse">
            <a:avLst/>
          </a:prstGeom>
          <a:noFill/>
          <a:ln w="793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a:extLst>
              <a:ext uri="{FF2B5EF4-FFF2-40B4-BE49-F238E27FC236}">
                <a16:creationId xmlns:a16="http://schemas.microsoft.com/office/drawing/2014/main" id="{578BFBAD-0C8A-1F34-2EF8-D1D9243F2BCD}"/>
              </a:ext>
            </a:extLst>
          </p:cNvPr>
          <p:cNvSpPr/>
          <p:nvPr/>
        </p:nvSpPr>
        <p:spPr>
          <a:xfrm>
            <a:off x="4464234" y="2935983"/>
            <a:ext cx="916370" cy="323335"/>
          </a:xfrm>
          <a:prstGeom prst="ellipse">
            <a:avLst/>
          </a:prstGeom>
          <a:noFill/>
          <a:ln w="793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Oval 9">
            <a:extLst>
              <a:ext uri="{FF2B5EF4-FFF2-40B4-BE49-F238E27FC236}">
                <a16:creationId xmlns:a16="http://schemas.microsoft.com/office/drawing/2014/main" id="{67221A8A-180B-3A96-63EF-B6CBF7B57A23}"/>
              </a:ext>
            </a:extLst>
          </p:cNvPr>
          <p:cNvSpPr/>
          <p:nvPr/>
        </p:nvSpPr>
        <p:spPr>
          <a:xfrm>
            <a:off x="5832835" y="3457281"/>
            <a:ext cx="2992322" cy="877871"/>
          </a:xfrm>
          <a:prstGeom prst="ellipse">
            <a:avLst/>
          </a:prstGeom>
          <a:noFill/>
          <a:ln w="793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497981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yellow flowers&#10;&#10;Description automatically generated">
            <a:extLst>
              <a:ext uri="{FF2B5EF4-FFF2-40B4-BE49-F238E27FC236}">
                <a16:creationId xmlns:a16="http://schemas.microsoft.com/office/drawing/2014/main" id="{CD258DC9-9912-7B08-04C4-5437C4F49A1E}"/>
              </a:ext>
            </a:extLst>
          </p:cNvPr>
          <p:cNvPicPr>
            <a:picLocks noChangeAspect="1"/>
          </p:cNvPicPr>
          <p:nvPr/>
        </p:nvPicPr>
        <p:blipFill rotWithShape="1">
          <a:blip r:embed="rId3"/>
          <a:srcRect l="18688" r="21241"/>
          <a:stretch/>
        </p:blipFill>
        <p:spPr>
          <a:xfrm>
            <a:off x="0" y="1"/>
            <a:ext cx="3657599" cy="5143500"/>
          </a:xfrm>
          <a:prstGeom prst="rect">
            <a:avLst/>
          </a:prstGeom>
        </p:spPr>
      </p:pic>
      <p:sp>
        <p:nvSpPr>
          <p:cNvPr id="14" name="Title 13">
            <a:extLst>
              <a:ext uri="{FF2B5EF4-FFF2-40B4-BE49-F238E27FC236}">
                <a16:creationId xmlns:a16="http://schemas.microsoft.com/office/drawing/2014/main" id="{B23FC7E0-8B1E-46C1-B5D2-6A4336A2CE90}"/>
              </a:ext>
            </a:extLst>
          </p:cNvPr>
          <p:cNvSpPr>
            <a:spLocks noGrp="1"/>
          </p:cNvSpPr>
          <p:nvPr>
            <p:ph type="title"/>
          </p:nvPr>
        </p:nvSpPr>
        <p:spPr>
          <a:xfrm>
            <a:off x="4232317" y="102394"/>
            <a:ext cx="4441709" cy="343527"/>
          </a:xfrm>
        </p:spPr>
        <p:txBody>
          <a:bodyPr rtlCol="0">
            <a:normAutofit/>
          </a:bodyPr>
          <a:lstStyle/>
          <a:p>
            <a:pPr algn="ctr" rtl="0"/>
            <a:r>
              <a:rPr lang="en-US" sz="1800" dirty="0">
                <a:latin typeface="Franklin Gothic Demi Cond" panose="020B0706030402020204" pitchFamily="34" charset="0"/>
              </a:rPr>
              <a:t>S</a:t>
            </a:r>
            <a:r>
              <a:rPr lang="en-GB" sz="1800" dirty="0" err="1">
                <a:latin typeface="Franklin Gothic Demi Cond" panose="020B0706030402020204" pitchFamily="34" charset="0"/>
              </a:rPr>
              <a:t>ummary</a:t>
            </a:r>
            <a:r>
              <a:rPr lang="en-GB" sz="1800" dirty="0">
                <a:latin typeface="Franklin Gothic Demi Cond" panose="020B0706030402020204" pitchFamily="34" charset="0"/>
              </a:rPr>
              <a:t> of the evidence for cytisine</a:t>
            </a:r>
          </a:p>
        </p:txBody>
      </p:sp>
      <p:sp>
        <p:nvSpPr>
          <p:cNvPr id="15" name="Content Placeholder 14">
            <a:extLst>
              <a:ext uri="{FF2B5EF4-FFF2-40B4-BE49-F238E27FC236}">
                <a16:creationId xmlns:a16="http://schemas.microsoft.com/office/drawing/2014/main" id="{7A36CB73-B78B-49B6-935C-9C0ABBB49C0C}"/>
              </a:ext>
            </a:extLst>
          </p:cNvPr>
          <p:cNvSpPr>
            <a:spLocks noGrp="1"/>
          </p:cNvSpPr>
          <p:nvPr>
            <p:ph idx="1"/>
          </p:nvPr>
        </p:nvSpPr>
        <p:spPr>
          <a:xfrm>
            <a:off x="3831022" y="750733"/>
            <a:ext cx="5155323" cy="3642035"/>
          </a:xfrm>
        </p:spPr>
        <p:txBody>
          <a:bodyPr rtlCol="0">
            <a:noAutofit/>
          </a:bodyPr>
          <a:lstStyle/>
          <a:p>
            <a:pPr marL="214313" indent="-214313" algn="just">
              <a:lnSpc>
                <a:spcPct val="200000"/>
              </a:lnSpc>
              <a:spcBef>
                <a:spcPts val="450"/>
              </a:spcBef>
              <a:buFont typeface="Wingdings" panose="05000000000000000000" pitchFamily="2" charset="2"/>
              <a:buChar char="ü"/>
            </a:pPr>
            <a:r>
              <a:rPr lang="en-GB" sz="1500" b="1" dirty="0">
                <a:solidFill>
                  <a:srgbClr val="00B050"/>
                </a:solidFill>
                <a:latin typeface="Franklin Gothic Book" panose="020B0503020102020204" pitchFamily="34" charset="0"/>
              </a:rPr>
              <a:t>Cytisine is a highly effective treatment for tobacco dependency</a:t>
            </a:r>
          </a:p>
          <a:p>
            <a:pPr marL="214313" indent="-214313" algn="just">
              <a:lnSpc>
                <a:spcPct val="200000"/>
              </a:lnSpc>
              <a:spcBef>
                <a:spcPts val="450"/>
              </a:spcBef>
              <a:buFont typeface="Wingdings" panose="05000000000000000000" pitchFamily="2" charset="2"/>
              <a:buChar char="ü"/>
            </a:pPr>
            <a:r>
              <a:rPr lang="en-GB" sz="1500" b="1" dirty="0">
                <a:solidFill>
                  <a:srgbClr val="00B050"/>
                </a:solidFill>
                <a:latin typeface="Franklin Gothic Book" panose="020B0503020102020204" pitchFamily="34" charset="0"/>
              </a:rPr>
              <a:t>Probably more effective than NRT</a:t>
            </a:r>
          </a:p>
          <a:p>
            <a:pPr marL="214313" indent="-214313" algn="just">
              <a:lnSpc>
                <a:spcPct val="200000"/>
              </a:lnSpc>
              <a:spcBef>
                <a:spcPts val="450"/>
              </a:spcBef>
              <a:buFont typeface="Wingdings" panose="05000000000000000000" pitchFamily="2" charset="2"/>
              <a:buChar char="ü"/>
            </a:pPr>
            <a:r>
              <a:rPr lang="en-GB" sz="1500" b="1" dirty="0">
                <a:solidFill>
                  <a:srgbClr val="00B050"/>
                </a:solidFill>
                <a:latin typeface="Franklin Gothic Book" panose="020B0503020102020204" pitchFamily="34" charset="0"/>
              </a:rPr>
              <a:t>Probably as effective as varenicline </a:t>
            </a:r>
          </a:p>
          <a:p>
            <a:pPr marL="214313" indent="-214313" algn="just">
              <a:lnSpc>
                <a:spcPct val="200000"/>
              </a:lnSpc>
              <a:spcBef>
                <a:spcPts val="450"/>
              </a:spcBef>
              <a:buFont typeface="Wingdings" panose="05000000000000000000" pitchFamily="2" charset="2"/>
              <a:buChar char="ü"/>
            </a:pPr>
            <a:r>
              <a:rPr lang="en-GB" sz="1500" b="1" dirty="0">
                <a:solidFill>
                  <a:srgbClr val="00B050"/>
                </a:solidFill>
                <a:latin typeface="Franklin Gothic Book" panose="020B0503020102020204" pitchFamily="34" charset="0"/>
              </a:rPr>
              <a:t>Less side effects than varenicline </a:t>
            </a:r>
          </a:p>
          <a:p>
            <a:pPr marL="214313" indent="-214313" algn="just">
              <a:lnSpc>
                <a:spcPct val="200000"/>
              </a:lnSpc>
              <a:spcBef>
                <a:spcPts val="450"/>
              </a:spcBef>
              <a:buFont typeface="Wingdings" panose="05000000000000000000" pitchFamily="2" charset="2"/>
              <a:buChar char="ü"/>
            </a:pPr>
            <a:r>
              <a:rPr lang="en-GB" sz="1500" b="1" dirty="0">
                <a:solidFill>
                  <a:srgbClr val="00B050"/>
                </a:solidFill>
                <a:latin typeface="Franklin Gothic Book" panose="020B0503020102020204" pitchFamily="34" charset="0"/>
              </a:rPr>
              <a:t>Debate over the optimal course 25 day versus 12 weeks</a:t>
            </a:r>
          </a:p>
          <a:p>
            <a:pPr marL="728663" lvl="1" indent="-214313" algn="just">
              <a:lnSpc>
                <a:spcPct val="200000"/>
              </a:lnSpc>
              <a:spcBef>
                <a:spcPts val="450"/>
              </a:spcBef>
            </a:pPr>
            <a:r>
              <a:rPr lang="en-GB" sz="1500" b="1" dirty="0">
                <a:solidFill>
                  <a:srgbClr val="00B050"/>
                </a:solidFill>
                <a:latin typeface="Franklin Gothic Book" panose="020B0503020102020204" pitchFamily="34" charset="0"/>
              </a:rPr>
              <a:t>(better results in RCTs vs varenicline with 12 weeks) </a:t>
            </a:r>
          </a:p>
          <a:p>
            <a:pPr marL="214313" indent="-214313" algn="just">
              <a:spcBef>
                <a:spcPts val="450"/>
              </a:spcBef>
              <a:buFont typeface="Wingdings" panose="05000000000000000000" pitchFamily="2" charset="2"/>
              <a:buChar char="ü"/>
            </a:pPr>
            <a:endParaRPr lang="en-GB" sz="1200" b="1" dirty="0">
              <a:solidFill>
                <a:srgbClr val="222222"/>
              </a:solidFill>
              <a:latin typeface="Franklin Gothic Book" panose="020B0503020102020204" pitchFamily="34" charset="0"/>
            </a:endParaRPr>
          </a:p>
        </p:txBody>
      </p:sp>
      <p:sp>
        <p:nvSpPr>
          <p:cNvPr id="12" name="Footer Placeholder 11">
            <a:extLst>
              <a:ext uri="{FF2B5EF4-FFF2-40B4-BE49-F238E27FC236}">
                <a16:creationId xmlns:a16="http://schemas.microsoft.com/office/drawing/2014/main" id="{2A9A318B-C356-4589-A8F8-8553636F670F}"/>
              </a:ext>
            </a:extLst>
          </p:cNvPr>
          <p:cNvSpPr>
            <a:spLocks noGrp="1"/>
          </p:cNvSpPr>
          <p:nvPr>
            <p:ph type="ftr" sz="quarter" idx="11"/>
          </p:nvPr>
        </p:nvSpPr>
        <p:spPr>
          <a:xfrm>
            <a:off x="536538" y="4767263"/>
            <a:ext cx="3404795" cy="273844"/>
          </a:xfrm>
        </p:spPr>
        <p:txBody>
          <a:bodyPr rtlCol="0"/>
          <a:lstStyle/>
          <a:p>
            <a:pPr rtl="0"/>
            <a:r>
              <a:rPr lang="en-GB" sz="1200" dirty="0">
                <a:latin typeface="Franklin Gothic Demi Cond" panose="020B0706030402020204" pitchFamily="34" charset="0"/>
                <a:ea typeface="ADLaM Display" panose="02010000000000000000" pitchFamily="2" charset="0"/>
                <a:cs typeface="ADLaM Display" panose="02010000000000000000" pitchFamily="2" charset="0"/>
              </a:rPr>
              <a:t>Cytisine</a:t>
            </a:r>
            <a:endParaRPr lang="en-GB" sz="1200" dirty="0"/>
          </a:p>
        </p:txBody>
      </p:sp>
      <p:sp>
        <p:nvSpPr>
          <p:cNvPr id="13" name="Slide Number Placeholder 12">
            <a:extLst>
              <a:ext uri="{FF2B5EF4-FFF2-40B4-BE49-F238E27FC236}">
                <a16:creationId xmlns:a16="http://schemas.microsoft.com/office/drawing/2014/main" id="{76654C7F-5F04-43D8-88C7-13355302CC32}"/>
              </a:ext>
            </a:extLst>
          </p:cNvPr>
          <p:cNvSpPr>
            <a:spLocks noGrp="1"/>
          </p:cNvSpPr>
          <p:nvPr>
            <p:ph type="sldNum" sz="quarter" idx="12"/>
          </p:nvPr>
        </p:nvSpPr>
        <p:spPr>
          <a:xfrm>
            <a:off x="8189259" y="4767263"/>
            <a:ext cx="504266" cy="273844"/>
          </a:xfrm>
        </p:spPr>
        <p:txBody>
          <a:bodyPr rtlCol="0"/>
          <a:lstStyle/>
          <a:p>
            <a:pPr rtl="0"/>
            <a:fld id="{A53D7EE4-1EDB-42FD-B6B7-A82C9F31F0F4}" type="slidenum">
              <a:rPr lang="en-GB" noProof="0" smtClean="0">
                <a:solidFill>
                  <a:schemeClr val="bg2">
                    <a:lumMod val="50000"/>
                  </a:schemeClr>
                </a:solidFill>
                <a:latin typeface="Franklin Gothic Book" panose="020B0503020102020204" pitchFamily="34" charset="0"/>
              </a:rPr>
              <a:pPr rtl="0"/>
              <a:t>36</a:t>
            </a:fld>
            <a:endParaRPr lang="en-GB" dirty="0"/>
          </a:p>
        </p:txBody>
      </p:sp>
    </p:spTree>
    <p:extLst>
      <p:ext uri="{BB962C8B-B14F-4D97-AF65-F5344CB8AC3E}">
        <p14:creationId xmlns:p14="http://schemas.microsoft.com/office/powerpoint/2010/main" val="1993004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DEA93EF-419F-A0A4-8ADD-41C2E43553EA}"/>
              </a:ext>
            </a:extLst>
          </p:cNvPr>
          <p:cNvSpPr txBox="1"/>
          <p:nvPr/>
        </p:nvSpPr>
        <p:spPr>
          <a:xfrm>
            <a:off x="159626" y="1007045"/>
            <a:ext cx="8371490" cy="2377574"/>
          </a:xfrm>
          <a:prstGeom prst="rect">
            <a:avLst/>
          </a:prstGeom>
          <a:noFill/>
        </p:spPr>
        <p:txBody>
          <a:bodyPr wrap="square">
            <a:spAutoFit/>
          </a:bodyPr>
          <a:lstStyle/>
          <a:p>
            <a:pPr marL="214313" indent="-214313" algn="just">
              <a:buFont typeface="Wingdings" panose="05000000000000000000" pitchFamily="2" charset="2"/>
              <a:buChar char="ü"/>
            </a:pPr>
            <a:r>
              <a:rPr lang="en-GB" sz="1500" dirty="0">
                <a:latin typeface="Franklin Gothic Book" panose="020B0503020102020204" pitchFamily="34" charset="0"/>
              </a:rPr>
              <a:t>Each tablet contains 1.5mg of cytisine. </a:t>
            </a:r>
          </a:p>
          <a:p>
            <a:pPr marL="214313" indent="-214313" algn="just">
              <a:buFont typeface="Wingdings" panose="05000000000000000000" pitchFamily="2" charset="2"/>
              <a:buChar char="ü"/>
            </a:pPr>
            <a:r>
              <a:rPr lang="en-GB" sz="1500" dirty="0">
                <a:latin typeface="Franklin Gothic Book" panose="020B0503020102020204" pitchFamily="34" charset="0"/>
              </a:rPr>
              <a:t>One pack of Cytisine contains 100 tablets</a:t>
            </a:r>
          </a:p>
          <a:p>
            <a:pPr marL="214313" indent="-214313" algn="just">
              <a:buFont typeface="Wingdings" panose="05000000000000000000" pitchFamily="2" charset="2"/>
              <a:buChar char="ü"/>
            </a:pPr>
            <a:r>
              <a:rPr lang="en-GB" sz="1500" dirty="0">
                <a:latin typeface="Franklin Gothic Book" panose="020B0503020102020204" pitchFamily="34" charset="0"/>
              </a:rPr>
              <a:t>A complete treatment course is 25 days</a:t>
            </a:r>
          </a:p>
          <a:p>
            <a:pPr marL="214313" indent="-214313" algn="just">
              <a:buFont typeface="Wingdings" panose="05000000000000000000" pitchFamily="2" charset="2"/>
              <a:buChar char="ü"/>
            </a:pPr>
            <a:r>
              <a:rPr lang="en-GB" sz="1500" dirty="0">
                <a:latin typeface="Franklin Gothic Book" panose="020B0503020102020204" pitchFamily="34" charset="0"/>
              </a:rPr>
              <a:t>Cytisine should be taken with water </a:t>
            </a:r>
          </a:p>
          <a:p>
            <a:pPr marL="214313" indent="-214313" algn="just">
              <a:buFont typeface="Wingdings" panose="05000000000000000000" pitchFamily="2" charset="2"/>
              <a:buChar char="ü"/>
            </a:pPr>
            <a:r>
              <a:rPr lang="en-GB" sz="1500" dirty="0">
                <a:latin typeface="Franklin Gothic Book" panose="020B0503020102020204" pitchFamily="34" charset="0"/>
              </a:rPr>
              <a:t>The dose of cytisine starts at 6 tablets per day </a:t>
            </a:r>
          </a:p>
          <a:p>
            <a:pPr marL="600075" lvl="1" indent="-257175" algn="just">
              <a:buFont typeface="Arial" panose="020B0604020202020204" pitchFamily="34" charset="0"/>
              <a:buChar char="•"/>
            </a:pPr>
            <a:r>
              <a:rPr lang="en-GB" sz="1500" dirty="0">
                <a:latin typeface="Franklin Gothic Book" panose="020B0503020102020204" pitchFamily="34" charset="0"/>
              </a:rPr>
              <a:t>(1 tablet every 2 hours)</a:t>
            </a:r>
          </a:p>
          <a:p>
            <a:pPr marL="214313" indent="-214313" algn="just">
              <a:buFont typeface="Wingdings" panose="05000000000000000000" pitchFamily="2" charset="2"/>
              <a:buChar char="ü"/>
            </a:pPr>
            <a:r>
              <a:rPr lang="en-GB" sz="1500" dirty="0">
                <a:latin typeface="Franklin Gothic Book" panose="020B0503020102020204" pitchFamily="34" charset="0"/>
              </a:rPr>
              <a:t>The dose gradually reduces over the treatment course</a:t>
            </a:r>
          </a:p>
          <a:p>
            <a:pPr marL="214313" indent="-214313" algn="just">
              <a:buFont typeface="Wingdings" panose="05000000000000000000" pitchFamily="2" charset="2"/>
              <a:buChar char="ü"/>
            </a:pPr>
            <a:r>
              <a:rPr lang="en-GB" sz="1500" kern="100" dirty="0">
                <a:latin typeface="Franklin Gothic Book" panose="020B0503020102020204" pitchFamily="34" charset="0"/>
                <a:ea typeface="Calibri" panose="020F0502020204030204" pitchFamily="34" charset="0"/>
                <a:cs typeface="Times New Roman" panose="02020603050405020304" pitchFamily="18" charset="0"/>
              </a:rPr>
              <a:t>The aim is to reduce the number of cigarettes smoked as cytisine take effect and help control the urges to smoke. Ideally, this is on </a:t>
            </a:r>
            <a:r>
              <a:rPr lang="en-GB" sz="1500" b="1" kern="100" dirty="0">
                <a:latin typeface="Franklin Gothic Book" panose="020B0503020102020204" pitchFamily="34" charset="0"/>
                <a:ea typeface="Calibri" panose="020F0502020204030204" pitchFamily="34" charset="0"/>
                <a:cs typeface="Times New Roman" panose="02020603050405020304" pitchFamily="18" charset="0"/>
              </a:rPr>
              <a:t>Day 5 of cytisine (if possible)</a:t>
            </a:r>
            <a:endParaRPr lang="en-GB" sz="1350" i="1" kern="100" dirty="0">
              <a:solidFill>
                <a:srgbClr val="FF0000"/>
              </a:solidFill>
              <a:latin typeface="Franklin Gothic Book" panose="020B0503020102020204" pitchFamily="34" charset="0"/>
              <a:ea typeface="Aptos" panose="020B0004020202020204" pitchFamily="34" charset="0"/>
              <a:cs typeface="Times New Roman" panose="02020603050405020304" pitchFamily="18" charset="0"/>
            </a:endParaRPr>
          </a:p>
          <a:p>
            <a:pPr algn="just"/>
            <a:endParaRPr lang="en-GB" sz="1350" dirty="0">
              <a:latin typeface="Franklin Gothic Book" panose="020B0503020102020204" pitchFamily="34" charset="0"/>
            </a:endParaRPr>
          </a:p>
        </p:txBody>
      </p:sp>
      <p:sp>
        <p:nvSpPr>
          <p:cNvPr id="14" name="Slide Number Placeholder 12">
            <a:extLst>
              <a:ext uri="{FF2B5EF4-FFF2-40B4-BE49-F238E27FC236}">
                <a16:creationId xmlns:a16="http://schemas.microsoft.com/office/drawing/2014/main" id="{832EEF3E-62CC-CED8-F39D-DE0B5471E820}"/>
              </a:ext>
            </a:extLst>
          </p:cNvPr>
          <p:cNvSpPr txBox="1">
            <a:spLocks/>
          </p:cNvSpPr>
          <p:nvPr/>
        </p:nvSpPr>
        <p:spPr>
          <a:xfrm>
            <a:off x="8189259" y="4767263"/>
            <a:ext cx="504266" cy="273844"/>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3D7EE4-1EDB-42FD-B6B7-A82C9F31F0F4}" type="slidenum">
              <a:rPr lang="en-GB" sz="1350">
                <a:solidFill>
                  <a:schemeClr val="bg2">
                    <a:lumMod val="50000"/>
                  </a:schemeClr>
                </a:solidFill>
                <a:latin typeface="Franklin Gothic Book" panose="020B0503020102020204" pitchFamily="34" charset="0"/>
              </a:rPr>
              <a:pPr algn="r"/>
              <a:t>37</a:t>
            </a:fld>
            <a:endParaRPr lang="en-GB" sz="1350" dirty="0"/>
          </a:p>
        </p:txBody>
      </p:sp>
      <p:sp>
        <p:nvSpPr>
          <p:cNvPr id="17" name="Rectangle 16">
            <a:extLst>
              <a:ext uri="{FF2B5EF4-FFF2-40B4-BE49-F238E27FC236}">
                <a16:creationId xmlns:a16="http://schemas.microsoft.com/office/drawing/2014/main" id="{242E9334-3D0B-5785-1D8B-1F0E17C53595}"/>
              </a:ext>
            </a:extLst>
          </p:cNvPr>
          <p:cNvSpPr/>
          <p:nvPr/>
        </p:nvSpPr>
        <p:spPr>
          <a:xfrm>
            <a:off x="536537" y="420052"/>
            <a:ext cx="3844011" cy="2657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159627" y="86586"/>
            <a:ext cx="6649895" cy="551918"/>
          </a:xfrm>
        </p:spPr>
        <p:txBody>
          <a:bodyPr rtlCol="0"/>
          <a:lstStyle/>
          <a:p>
            <a:pPr rtl="0"/>
            <a:r>
              <a:rPr lang="en-US" b="1" dirty="0">
                <a:solidFill>
                  <a:srgbClr val="00B050"/>
                </a:solidFill>
              </a:rPr>
              <a:t>Prescribing &amp; Supplying Cytisine </a:t>
            </a:r>
            <a:endParaRPr lang="en-GB" b="1" dirty="0">
              <a:solidFill>
                <a:srgbClr val="00B050"/>
              </a:solidFill>
            </a:endParaRPr>
          </a:p>
        </p:txBody>
      </p:sp>
      <p:sp>
        <p:nvSpPr>
          <p:cNvPr id="18" name="TextBox 17">
            <a:extLst>
              <a:ext uri="{FF2B5EF4-FFF2-40B4-BE49-F238E27FC236}">
                <a16:creationId xmlns:a16="http://schemas.microsoft.com/office/drawing/2014/main" id="{5D4FF712-E18F-09C0-F18D-83E005CF5852}"/>
              </a:ext>
            </a:extLst>
          </p:cNvPr>
          <p:cNvSpPr txBox="1"/>
          <p:nvPr/>
        </p:nvSpPr>
        <p:spPr>
          <a:xfrm>
            <a:off x="159627" y="627027"/>
            <a:ext cx="5699234" cy="403957"/>
          </a:xfrm>
          <a:prstGeom prst="rect">
            <a:avLst/>
          </a:prstGeom>
          <a:noFill/>
        </p:spPr>
        <p:txBody>
          <a:bodyPr wrap="square">
            <a:spAutoFit/>
          </a:bodyPr>
          <a:lstStyle/>
          <a:p>
            <a:r>
              <a:rPr lang="en-GB" sz="1200" b="1" dirty="0">
                <a:latin typeface="Franklin Gothic Book" panose="020B0503020102020204" pitchFamily="34" charset="0"/>
              </a:rPr>
              <a:t>Cytisine is now available in the UK as a prescription only medication</a:t>
            </a:r>
            <a:r>
              <a:rPr lang="en-GB" sz="825" b="1" dirty="0">
                <a:solidFill>
                  <a:srgbClr val="C00000"/>
                </a:solidFill>
                <a:latin typeface="Franklin Gothic Book" panose="020B0503020102020204" pitchFamily="34" charset="0"/>
              </a:rPr>
              <a:t>.</a:t>
            </a:r>
            <a:endParaRPr lang="en-GB" sz="825" b="1" kern="100" dirty="0">
              <a:solidFill>
                <a:srgbClr val="C00000"/>
              </a:solidFill>
              <a:latin typeface="Franklin Gothic Book" panose="020B0503020102020204" pitchFamily="34" charset="0"/>
              <a:ea typeface="Aptos" panose="020B0004020202020204" pitchFamily="34" charset="0"/>
              <a:cs typeface="Times New Roman" panose="02020603050405020304" pitchFamily="18" charset="0"/>
            </a:endParaRPr>
          </a:p>
          <a:p>
            <a:endParaRPr lang="en-GB" sz="825" b="1" dirty="0">
              <a:solidFill>
                <a:srgbClr val="92D050"/>
              </a:solidFill>
              <a:latin typeface="Franklin Gothic Book" panose="020B0503020102020204" pitchFamily="34" charset="0"/>
            </a:endParaRPr>
          </a:p>
        </p:txBody>
      </p:sp>
      <p:pic>
        <p:nvPicPr>
          <p:cNvPr id="10" name="Picture 9">
            <a:extLst>
              <a:ext uri="{FF2B5EF4-FFF2-40B4-BE49-F238E27FC236}">
                <a16:creationId xmlns:a16="http://schemas.microsoft.com/office/drawing/2014/main" id="{88C0787A-A373-F3EE-5C18-7A4FCE833E25}"/>
              </a:ext>
            </a:extLst>
          </p:cNvPr>
          <p:cNvPicPr>
            <a:picLocks noChangeAspect="1"/>
          </p:cNvPicPr>
          <p:nvPr/>
        </p:nvPicPr>
        <p:blipFill rotWithShape="1">
          <a:blip r:embed="rId3"/>
          <a:srcRect l="30776" t="54451" r="4440" b="16439"/>
          <a:stretch/>
        </p:blipFill>
        <p:spPr>
          <a:xfrm>
            <a:off x="159626" y="3265202"/>
            <a:ext cx="8671727" cy="1775905"/>
          </a:xfrm>
          <a:prstGeom prst="rect">
            <a:avLst/>
          </a:prstGeom>
        </p:spPr>
      </p:pic>
      <p:sp>
        <p:nvSpPr>
          <p:cNvPr id="13" name="TextBox 12">
            <a:extLst>
              <a:ext uri="{FF2B5EF4-FFF2-40B4-BE49-F238E27FC236}">
                <a16:creationId xmlns:a16="http://schemas.microsoft.com/office/drawing/2014/main" id="{54927395-9E1B-3734-EEB3-AB0A62DD8812}"/>
              </a:ext>
            </a:extLst>
          </p:cNvPr>
          <p:cNvSpPr txBox="1"/>
          <p:nvPr/>
        </p:nvSpPr>
        <p:spPr>
          <a:xfrm>
            <a:off x="5545818" y="776213"/>
            <a:ext cx="3147707" cy="1384995"/>
          </a:xfrm>
          <a:prstGeom prst="rect">
            <a:avLst/>
          </a:prstGeom>
          <a:noFill/>
          <a:ln w="44450">
            <a:solidFill>
              <a:srgbClr val="FF0000"/>
            </a:solidFill>
          </a:ln>
        </p:spPr>
        <p:txBody>
          <a:bodyPr wrap="square">
            <a:spAutoFit/>
          </a:bodyPr>
          <a:lstStyle/>
          <a:p>
            <a:pPr algn="just"/>
            <a:r>
              <a:rPr lang="en-GB" sz="1200" b="1" kern="100" dirty="0">
                <a:solidFill>
                  <a:srgbClr val="FF0000"/>
                </a:solidFill>
                <a:latin typeface="Franklin Gothic Book" panose="020B0503020102020204" pitchFamily="34" charset="0"/>
                <a:ea typeface="Aptos" panose="020B0004020202020204" pitchFamily="34" charset="0"/>
                <a:cs typeface="Times New Roman" panose="02020603050405020304" pitchFamily="18" charset="0"/>
              </a:rPr>
              <a:t>Note:</a:t>
            </a:r>
          </a:p>
          <a:p>
            <a:pPr algn="just"/>
            <a:r>
              <a:rPr lang="en-GB" sz="1200" i="1" kern="100" dirty="0">
                <a:solidFill>
                  <a:srgbClr val="FF0000"/>
                </a:solidFill>
                <a:latin typeface="Franklin Gothic Book" panose="020B0503020102020204" pitchFamily="34" charset="0"/>
                <a:ea typeface="Aptos" panose="020B0004020202020204" pitchFamily="34" charset="0"/>
                <a:cs typeface="Times New Roman" panose="02020603050405020304" pitchFamily="18" charset="0"/>
              </a:rPr>
              <a:t>Evidence suggests a 12-week treatment might be effective than the prescribed 25 days. </a:t>
            </a:r>
            <a:r>
              <a:rPr lang="en-GB" sz="1200" i="1" dirty="0">
                <a:solidFill>
                  <a:srgbClr val="FF0000"/>
                </a:solidFill>
                <a:latin typeface="Franklin Gothic Book" panose="020B0503020102020204" pitchFamily="34" charset="0"/>
                <a:ea typeface="Aptos" panose="020B0004020202020204" pitchFamily="34" charset="0"/>
                <a:cs typeface="Times New Roman" panose="02020603050405020304" pitchFamily="18" charset="0"/>
              </a:rPr>
              <a:t>Dosing beyond 25 days up to 12 weeks may be considered for enhanced effectiveness, although this is outside MHRA marketing approval.</a:t>
            </a:r>
          </a:p>
        </p:txBody>
      </p:sp>
    </p:spTree>
    <p:extLst>
      <p:ext uri="{BB962C8B-B14F-4D97-AF65-F5344CB8AC3E}">
        <p14:creationId xmlns:p14="http://schemas.microsoft.com/office/powerpoint/2010/main" val="3384328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19D9B92-0848-405B-1DC3-FAB18537FF46}"/>
              </a:ext>
            </a:extLst>
          </p:cNvPr>
          <p:cNvSpPr/>
          <p:nvPr/>
        </p:nvSpPr>
        <p:spPr>
          <a:xfrm>
            <a:off x="450475" y="485775"/>
            <a:ext cx="1473575" cy="104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bg1"/>
              </a:solidFill>
            </a:endParaRPr>
          </a:p>
        </p:txBody>
      </p:sp>
      <p:sp>
        <p:nvSpPr>
          <p:cNvPr id="8" name="Freeform: Shape 7">
            <a:extLst>
              <a:ext uri="{FF2B5EF4-FFF2-40B4-BE49-F238E27FC236}">
                <a16:creationId xmlns:a16="http://schemas.microsoft.com/office/drawing/2014/main" id="{B52A4AE5-9E2E-7801-C1C7-ECF97CEEA041}"/>
              </a:ext>
            </a:extLst>
          </p:cNvPr>
          <p:cNvSpPr/>
          <p:nvPr/>
        </p:nvSpPr>
        <p:spPr>
          <a:xfrm>
            <a:off x="151852" y="612419"/>
            <a:ext cx="3922034" cy="2371164"/>
          </a:xfrm>
          <a:custGeom>
            <a:avLst/>
            <a:gdLst>
              <a:gd name="connsiteX0" fmla="*/ 0 w 2436423"/>
              <a:gd name="connsiteY0" fmla="*/ 0 h 3350882"/>
              <a:gd name="connsiteX1" fmla="*/ 2436423 w 2436423"/>
              <a:gd name="connsiteY1" fmla="*/ 0 h 3350882"/>
              <a:gd name="connsiteX2" fmla="*/ 2436423 w 2436423"/>
              <a:gd name="connsiteY2" fmla="*/ 3350882 h 3350882"/>
              <a:gd name="connsiteX3" fmla="*/ 0 w 2436423"/>
              <a:gd name="connsiteY3" fmla="*/ 3350882 h 3350882"/>
              <a:gd name="connsiteX4" fmla="*/ 0 w 2436423"/>
              <a:gd name="connsiteY4" fmla="*/ 0 h 335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423" h="3350882">
                <a:moveTo>
                  <a:pt x="0" y="0"/>
                </a:moveTo>
                <a:lnTo>
                  <a:pt x="2436423" y="0"/>
                </a:lnTo>
                <a:lnTo>
                  <a:pt x="2436423" y="3350882"/>
                </a:lnTo>
                <a:lnTo>
                  <a:pt x="0" y="3350882"/>
                </a:lnTo>
                <a:lnTo>
                  <a:pt x="0" y="0"/>
                </a:lnTo>
                <a:close/>
              </a:path>
            </a:pathLst>
          </a:custGeom>
          <a:solidFill>
            <a:srgbClr val="E6D4D2">
              <a:alpha val="89804"/>
            </a:srgbClr>
          </a:solidFill>
          <a:ln>
            <a:solidFill>
              <a:schemeClr val="bg2">
                <a:lumMod val="50000"/>
                <a:alpha val="90000"/>
              </a:schemeClr>
            </a:solid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07" tIns="56007" rIns="74676" bIns="84011" numCol="1" spcCol="1270" rtlCol="0" anchor="t" anchorCtr="0">
            <a:noAutofit/>
          </a:bodyPr>
          <a:lstStyle/>
          <a:p>
            <a:pPr marL="128588" lvl="1" indent="-214313" defTabSz="466725">
              <a:lnSpc>
                <a:spcPct val="150000"/>
              </a:lnSpc>
              <a:buFont typeface="Arial" panose="020B0604020202020204" pitchFamily="34" charset="0"/>
              <a:buChar char="•"/>
            </a:pPr>
            <a:r>
              <a:rPr lang="en-US" sz="1350" dirty="0">
                <a:solidFill>
                  <a:schemeClr val="tx1"/>
                </a:solidFill>
                <a:latin typeface="Franklin Gothic Demi Cond" panose="020B0706030402020204" pitchFamily="34" charset="0"/>
              </a:rPr>
              <a:t>A</a:t>
            </a:r>
            <a:r>
              <a:rPr lang="en-GB" sz="1350" dirty="0" err="1">
                <a:solidFill>
                  <a:schemeClr val="tx1"/>
                </a:solidFill>
                <a:latin typeface="Franklin Gothic Demi Cond" panose="020B0706030402020204" pitchFamily="34" charset="0"/>
              </a:rPr>
              <a:t>llergy</a:t>
            </a:r>
            <a:r>
              <a:rPr lang="en-GB" sz="1350" dirty="0">
                <a:solidFill>
                  <a:schemeClr val="tx1"/>
                </a:solidFill>
                <a:latin typeface="Franklin Gothic Demi Cond" panose="020B0706030402020204" pitchFamily="34" charset="0"/>
              </a:rPr>
              <a:t> to cytisine or any other ingredient</a:t>
            </a:r>
          </a:p>
          <a:p>
            <a:pPr marL="128588" lvl="1" indent="-214313" defTabSz="466725">
              <a:lnSpc>
                <a:spcPct val="150000"/>
              </a:lnSpc>
              <a:buFont typeface="Arial" panose="020B0604020202020204" pitchFamily="34" charset="0"/>
              <a:buChar char="•"/>
            </a:pPr>
            <a:r>
              <a:rPr lang="en-GB" sz="1350" dirty="0" err="1">
                <a:solidFill>
                  <a:schemeClr val="tx1"/>
                </a:solidFill>
                <a:latin typeface="Franklin Gothic Demi Cond" panose="020B0706030402020204" pitchFamily="34" charset="0"/>
              </a:rPr>
              <a:t>Pregancy</a:t>
            </a:r>
            <a:r>
              <a:rPr lang="en-GB" sz="1350" dirty="0">
                <a:solidFill>
                  <a:schemeClr val="tx1"/>
                </a:solidFill>
                <a:latin typeface="Franklin Gothic Demi Cond" panose="020B0706030402020204" pitchFamily="34" charset="0"/>
              </a:rPr>
              <a:t> &amp; breastfeeding</a:t>
            </a:r>
          </a:p>
          <a:p>
            <a:pPr marL="128588" lvl="1" indent="-214313" defTabSz="466725">
              <a:lnSpc>
                <a:spcPct val="150000"/>
              </a:lnSpc>
              <a:buFont typeface="Arial" panose="020B0604020202020204" pitchFamily="34" charset="0"/>
              <a:buChar char="•"/>
            </a:pPr>
            <a:r>
              <a:rPr lang="en-GB" sz="1350" dirty="0">
                <a:solidFill>
                  <a:schemeClr val="tx1"/>
                </a:solidFill>
                <a:latin typeface="Franklin Gothic Demi Cond" panose="020B0706030402020204" pitchFamily="34" charset="0"/>
              </a:rPr>
              <a:t>Unstable angina</a:t>
            </a:r>
          </a:p>
          <a:p>
            <a:pPr marL="128588" lvl="1" indent="-214313" defTabSz="466725">
              <a:lnSpc>
                <a:spcPct val="150000"/>
              </a:lnSpc>
              <a:buFont typeface="Arial" panose="020B0604020202020204" pitchFamily="34" charset="0"/>
              <a:buChar char="•"/>
            </a:pPr>
            <a:r>
              <a:rPr lang="en-GB" sz="1350" dirty="0">
                <a:solidFill>
                  <a:schemeClr val="tx1"/>
                </a:solidFill>
                <a:latin typeface="Franklin Gothic Demi Cond" panose="020B0706030402020204" pitchFamily="34" charset="0"/>
              </a:rPr>
              <a:t>Recent myocardial infarction</a:t>
            </a:r>
          </a:p>
          <a:p>
            <a:pPr marL="128588" lvl="1" indent="-214313" defTabSz="466725">
              <a:lnSpc>
                <a:spcPct val="150000"/>
              </a:lnSpc>
              <a:buFont typeface="Arial" panose="020B0604020202020204" pitchFamily="34" charset="0"/>
              <a:buChar char="•"/>
            </a:pPr>
            <a:r>
              <a:rPr lang="en-GB" sz="1350" dirty="0">
                <a:solidFill>
                  <a:schemeClr val="tx1"/>
                </a:solidFill>
                <a:latin typeface="Franklin Gothic Demi Cond" panose="020B0706030402020204" pitchFamily="34" charset="0"/>
              </a:rPr>
              <a:t>Significant cardiac arrythmia</a:t>
            </a:r>
          </a:p>
          <a:p>
            <a:pPr marL="128588" lvl="1" indent="-214313" defTabSz="466725">
              <a:lnSpc>
                <a:spcPct val="150000"/>
              </a:lnSpc>
              <a:buFont typeface="Arial" panose="020B0604020202020204" pitchFamily="34" charset="0"/>
              <a:buChar char="•"/>
            </a:pPr>
            <a:r>
              <a:rPr lang="en-GB" sz="1350" dirty="0">
                <a:solidFill>
                  <a:schemeClr val="tx1"/>
                </a:solidFill>
                <a:latin typeface="Franklin Gothic Demi Cond" panose="020B0706030402020204" pitchFamily="34" charset="0"/>
              </a:rPr>
              <a:t>Recent stroke </a:t>
            </a:r>
          </a:p>
          <a:p>
            <a:pPr marL="128588" lvl="1" indent="-214313" defTabSz="466725">
              <a:lnSpc>
                <a:spcPct val="150000"/>
              </a:lnSpc>
              <a:buFont typeface="Arial" panose="020B0604020202020204" pitchFamily="34" charset="0"/>
              <a:buChar char="•"/>
            </a:pPr>
            <a:r>
              <a:rPr lang="en-GB" sz="1350" dirty="0">
                <a:solidFill>
                  <a:schemeClr val="tx1"/>
                </a:solidFill>
                <a:latin typeface="Franklin Gothic Demi Cond" panose="020B0706030402020204" pitchFamily="34" charset="0"/>
              </a:rPr>
              <a:t>Current treatment with TB antibiotics </a:t>
            </a:r>
          </a:p>
        </p:txBody>
      </p:sp>
      <p:sp>
        <p:nvSpPr>
          <p:cNvPr id="2" name="Title 1">
            <a:extLst>
              <a:ext uri="{FF2B5EF4-FFF2-40B4-BE49-F238E27FC236}">
                <a16:creationId xmlns:a16="http://schemas.microsoft.com/office/drawing/2014/main" id="{9B80F1A4-FDC6-4E36-8371-74F8E9B7F0C0}"/>
              </a:ext>
            </a:extLst>
          </p:cNvPr>
          <p:cNvSpPr>
            <a:spLocks noGrp="1"/>
          </p:cNvSpPr>
          <p:nvPr>
            <p:ph type="title"/>
          </p:nvPr>
        </p:nvSpPr>
        <p:spPr>
          <a:xfrm>
            <a:off x="151852" y="97735"/>
            <a:ext cx="3277148" cy="514685"/>
          </a:xfrm>
          <a:ln>
            <a:noFill/>
          </a:ln>
        </p:spPr>
        <p:txBody>
          <a:bodyPr rtlCol="0"/>
          <a:lstStyle/>
          <a:p>
            <a:pPr rtl="0"/>
            <a:r>
              <a:rPr lang="en-GB" kern="0" spc="8" dirty="0">
                <a:solidFill>
                  <a:srgbClr val="FF0000"/>
                </a:solidFill>
                <a:latin typeface="Franklin Gothic Demi Cond" panose="020B0706030402020204" pitchFamily="34" charset="0"/>
              </a:rPr>
              <a:t>contraindications</a:t>
            </a:r>
            <a:r>
              <a:rPr lang="en-GB" kern="0" spc="8" dirty="0">
                <a:solidFill>
                  <a:srgbClr val="00B050"/>
                </a:solidFill>
                <a:latin typeface="Franklin Gothic Demi Cond" panose="020B0706030402020204" pitchFamily="34" charset="0"/>
              </a:rPr>
              <a:t> </a:t>
            </a:r>
            <a:br>
              <a:rPr lang="en-GB" kern="0" spc="8" dirty="0">
                <a:solidFill>
                  <a:srgbClr val="00B050"/>
                </a:solidFill>
                <a:latin typeface="Franklin Gothic Demi Cond" panose="020B0706030402020204" pitchFamily="34" charset="0"/>
              </a:rPr>
            </a:br>
            <a:endParaRPr lang="en-GB" kern="0" spc="8" dirty="0">
              <a:solidFill>
                <a:srgbClr val="00B050"/>
              </a:solidFill>
              <a:latin typeface="Franklin Gothic Demi Cond" panose="020B0706030402020204" pitchFamily="34" charset="0"/>
            </a:endParaRPr>
          </a:p>
        </p:txBody>
      </p:sp>
      <p:sp>
        <p:nvSpPr>
          <p:cNvPr id="14" name="Title 1">
            <a:extLst>
              <a:ext uri="{FF2B5EF4-FFF2-40B4-BE49-F238E27FC236}">
                <a16:creationId xmlns:a16="http://schemas.microsoft.com/office/drawing/2014/main" id="{70251E1F-4CFC-328F-59A8-48F6462360C1}"/>
              </a:ext>
            </a:extLst>
          </p:cNvPr>
          <p:cNvSpPr txBox="1">
            <a:spLocks/>
          </p:cNvSpPr>
          <p:nvPr/>
        </p:nvSpPr>
        <p:spPr>
          <a:xfrm>
            <a:off x="4732570" y="97735"/>
            <a:ext cx="3277148" cy="514685"/>
          </a:xfrm>
          <a:prstGeom prst="rect">
            <a:avLst/>
          </a:prstGeom>
          <a:ln>
            <a:noFill/>
          </a:ln>
        </p:spPr>
        <p:txBody>
          <a:bodyPr rtlCol="0"/>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GB" sz="2700" kern="0" spc="8" dirty="0">
                <a:solidFill>
                  <a:srgbClr val="0070C0"/>
                </a:solidFill>
                <a:latin typeface="Franklin Gothic Demi Cond" panose="020B0706030402020204" pitchFamily="34" charset="0"/>
              </a:rPr>
              <a:t>Side effects </a:t>
            </a:r>
            <a:br>
              <a:rPr lang="en-GB" sz="2700" kern="0" spc="8" dirty="0">
                <a:solidFill>
                  <a:srgbClr val="00B050"/>
                </a:solidFill>
                <a:latin typeface="Franklin Gothic Demi Cond" panose="020B0706030402020204" pitchFamily="34" charset="0"/>
              </a:rPr>
            </a:br>
            <a:endParaRPr lang="en-GB" sz="2700" kern="0" spc="8" dirty="0">
              <a:solidFill>
                <a:srgbClr val="00B050"/>
              </a:solidFill>
              <a:latin typeface="Franklin Gothic Demi Cond" panose="020B0706030402020204" pitchFamily="34" charset="0"/>
            </a:endParaRPr>
          </a:p>
        </p:txBody>
      </p:sp>
      <p:sp>
        <p:nvSpPr>
          <p:cNvPr id="16" name="Freeform: Shape 15">
            <a:extLst>
              <a:ext uri="{FF2B5EF4-FFF2-40B4-BE49-F238E27FC236}">
                <a16:creationId xmlns:a16="http://schemas.microsoft.com/office/drawing/2014/main" id="{4B1A59F5-3249-E7E3-F3AF-27F3946EA4ED}"/>
              </a:ext>
            </a:extLst>
          </p:cNvPr>
          <p:cNvSpPr/>
          <p:nvPr/>
        </p:nvSpPr>
        <p:spPr>
          <a:xfrm>
            <a:off x="4677896" y="612419"/>
            <a:ext cx="3922034" cy="2371165"/>
          </a:xfrm>
          <a:custGeom>
            <a:avLst/>
            <a:gdLst>
              <a:gd name="connsiteX0" fmla="*/ 0 w 2436423"/>
              <a:gd name="connsiteY0" fmla="*/ 0 h 3350882"/>
              <a:gd name="connsiteX1" fmla="*/ 2436423 w 2436423"/>
              <a:gd name="connsiteY1" fmla="*/ 0 h 3350882"/>
              <a:gd name="connsiteX2" fmla="*/ 2436423 w 2436423"/>
              <a:gd name="connsiteY2" fmla="*/ 3350882 h 3350882"/>
              <a:gd name="connsiteX3" fmla="*/ 0 w 2436423"/>
              <a:gd name="connsiteY3" fmla="*/ 3350882 h 3350882"/>
              <a:gd name="connsiteX4" fmla="*/ 0 w 2436423"/>
              <a:gd name="connsiteY4" fmla="*/ 0 h 335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423" h="3350882">
                <a:moveTo>
                  <a:pt x="0" y="0"/>
                </a:moveTo>
                <a:lnTo>
                  <a:pt x="2436423" y="0"/>
                </a:lnTo>
                <a:lnTo>
                  <a:pt x="2436423" y="3350882"/>
                </a:lnTo>
                <a:lnTo>
                  <a:pt x="0" y="3350882"/>
                </a:lnTo>
                <a:lnTo>
                  <a:pt x="0" y="0"/>
                </a:lnTo>
                <a:close/>
              </a:path>
            </a:pathLst>
          </a:custGeom>
          <a:solidFill>
            <a:srgbClr val="D1D6E7">
              <a:alpha val="89804"/>
            </a:srgbClr>
          </a:solidFill>
          <a:ln>
            <a:solidFill>
              <a:schemeClr val="bg2">
                <a:lumMod val="50000"/>
                <a:alpha val="90000"/>
              </a:schemeClr>
            </a:solid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07" tIns="56007" rIns="74676" bIns="84011" numCol="1" spcCol="1270" rtlCol="0" anchor="t" anchorCtr="0">
            <a:noAutofit/>
          </a:bodyPr>
          <a:lstStyle/>
          <a:p>
            <a:pPr marL="257175" indent="-257175">
              <a:lnSpc>
                <a:spcPct val="150000"/>
              </a:lnSpc>
              <a:buFont typeface="Arial" panose="020B0604020202020204" pitchFamily="34" charset="0"/>
              <a:buChar char="•"/>
            </a:pPr>
            <a:r>
              <a:rPr lang="en-GB" sz="1350" kern="100" dirty="0">
                <a:latin typeface="Franklin Gothic Demi Cond" panose="020B0706030402020204" pitchFamily="34" charset="0"/>
                <a:ea typeface="Times New Roman" panose="02020603050405020304" pitchFamily="18" charset="0"/>
                <a:cs typeface="Calibri" panose="020F0502020204030204" pitchFamily="34" charset="0"/>
              </a:rPr>
              <a:t>Sleep disturbance </a:t>
            </a:r>
          </a:p>
          <a:p>
            <a:pPr marL="600075" lvl="1" indent="-257175">
              <a:lnSpc>
                <a:spcPct val="150000"/>
              </a:lnSpc>
              <a:buFont typeface="Wingdings" panose="05000000000000000000" pitchFamily="2" charset="2"/>
              <a:buChar char="ü"/>
            </a:pPr>
            <a:r>
              <a:rPr lang="en-GB" sz="1050" kern="100" dirty="0">
                <a:latin typeface="Franklin Gothic Demi Cond" panose="020B0706030402020204" pitchFamily="34" charset="0"/>
                <a:ea typeface="Times New Roman" panose="02020603050405020304" pitchFamily="18" charset="0"/>
                <a:cs typeface="Calibri" panose="020F0502020204030204" pitchFamily="34" charset="0"/>
              </a:rPr>
              <a:t>insomnia, abnormal dreams, nightmares</a:t>
            </a:r>
            <a:endParaRPr lang="en-GB" sz="1050" kern="100" dirty="0">
              <a:latin typeface="Franklin Gothic Demi Cond" panose="020B0706030402020204" pitchFamily="34" charset="0"/>
              <a:ea typeface="Calibri" panose="020F0502020204030204" pitchFamily="34" charset="0"/>
              <a:cs typeface="Times New Roman" panose="02020603050405020304" pitchFamily="18" charset="0"/>
            </a:endParaRPr>
          </a:p>
          <a:p>
            <a:pPr marL="257175" indent="-257175">
              <a:lnSpc>
                <a:spcPct val="150000"/>
              </a:lnSpc>
              <a:buFont typeface="Arial" panose="020B0604020202020204" pitchFamily="34" charset="0"/>
              <a:buChar char="•"/>
            </a:pPr>
            <a:r>
              <a:rPr lang="en-GB" sz="1350" kern="100" dirty="0">
                <a:latin typeface="Franklin Gothic Demi Cond" panose="020B0706030402020204" pitchFamily="34" charset="0"/>
                <a:ea typeface="Times New Roman" panose="02020603050405020304" pitchFamily="18" charset="0"/>
                <a:cs typeface="Calibri" panose="020F0502020204030204" pitchFamily="34" charset="0"/>
              </a:rPr>
              <a:t>Gastro-intestinal symptoms </a:t>
            </a:r>
          </a:p>
          <a:p>
            <a:pPr marL="600075" lvl="1" indent="-257175">
              <a:lnSpc>
                <a:spcPct val="150000"/>
              </a:lnSpc>
              <a:buFont typeface="Wingdings" panose="05000000000000000000" pitchFamily="2" charset="2"/>
              <a:buChar char="ü"/>
            </a:pPr>
            <a:r>
              <a:rPr lang="en-GB" sz="1050" kern="100" dirty="0">
                <a:latin typeface="Franklin Gothic Demi Cond" panose="020B0706030402020204" pitchFamily="34" charset="0"/>
                <a:ea typeface="Times New Roman" panose="02020603050405020304" pitchFamily="18" charset="0"/>
                <a:cs typeface="Calibri" panose="020F0502020204030204" pitchFamily="34" charset="0"/>
              </a:rPr>
              <a:t>sickness, heartburn, constipation, diarrhoea, abdominal pain</a:t>
            </a:r>
            <a:endParaRPr lang="en-GB" sz="1050" kern="100" dirty="0">
              <a:latin typeface="Franklin Gothic Demi Cond" panose="020B0706030402020204" pitchFamily="34" charset="0"/>
              <a:ea typeface="Calibri" panose="020F0502020204030204" pitchFamily="34" charset="0"/>
              <a:cs typeface="Times New Roman" panose="02020603050405020304" pitchFamily="18" charset="0"/>
            </a:endParaRPr>
          </a:p>
          <a:p>
            <a:pPr marL="257175" indent="-257175">
              <a:lnSpc>
                <a:spcPct val="150000"/>
              </a:lnSpc>
              <a:buFont typeface="Arial" panose="020B0604020202020204" pitchFamily="34" charset="0"/>
              <a:buChar char="•"/>
            </a:pPr>
            <a:r>
              <a:rPr lang="en-GB" sz="1350" kern="100" dirty="0">
                <a:latin typeface="Franklin Gothic Demi Cond" panose="020B0706030402020204" pitchFamily="34" charset="0"/>
                <a:ea typeface="Times New Roman" panose="02020603050405020304" pitchFamily="18" charset="0"/>
                <a:cs typeface="Calibri" panose="020F0502020204030204" pitchFamily="34" charset="0"/>
              </a:rPr>
              <a:t>Change in appetite </a:t>
            </a:r>
          </a:p>
          <a:p>
            <a:pPr marL="600075" lvl="1" indent="-257175">
              <a:lnSpc>
                <a:spcPct val="150000"/>
              </a:lnSpc>
              <a:buFont typeface="Wingdings" panose="05000000000000000000" pitchFamily="2" charset="2"/>
              <a:buChar char="ü"/>
            </a:pPr>
            <a:r>
              <a:rPr lang="en-GB" sz="1050" kern="100" dirty="0">
                <a:latin typeface="Franklin Gothic Demi Cond" panose="020B0706030402020204" pitchFamily="34" charset="0"/>
                <a:ea typeface="Times New Roman" panose="02020603050405020304" pitchFamily="18" charset="0"/>
                <a:cs typeface="Calibri" panose="020F0502020204030204" pitchFamily="34" charset="0"/>
              </a:rPr>
              <a:t>often increase</a:t>
            </a:r>
            <a:endParaRPr lang="en-GB" sz="1050" kern="100" dirty="0">
              <a:latin typeface="Franklin Gothic Demi Cond" panose="020B0706030402020204" pitchFamily="34" charset="0"/>
              <a:ea typeface="Calibri" panose="020F0502020204030204" pitchFamily="34" charset="0"/>
              <a:cs typeface="Times New Roman" panose="02020603050405020304" pitchFamily="18" charset="0"/>
            </a:endParaRPr>
          </a:p>
          <a:p>
            <a:pPr marL="257175" indent="-257175">
              <a:lnSpc>
                <a:spcPct val="150000"/>
              </a:lnSpc>
              <a:buFont typeface="Arial" panose="020B0604020202020204" pitchFamily="34" charset="0"/>
              <a:buChar char="•"/>
            </a:pPr>
            <a:r>
              <a:rPr lang="en-GB" sz="1350" kern="100" dirty="0">
                <a:latin typeface="Franklin Gothic Demi Cond" panose="020B0706030402020204" pitchFamily="34" charset="0"/>
                <a:ea typeface="Times New Roman" panose="02020603050405020304" pitchFamily="18" charset="0"/>
                <a:cs typeface="Calibri" panose="020F0502020204030204" pitchFamily="34" charset="0"/>
              </a:rPr>
              <a:t>Mood changes </a:t>
            </a:r>
          </a:p>
          <a:p>
            <a:pPr marL="600075" lvl="1" indent="-257175">
              <a:lnSpc>
                <a:spcPct val="150000"/>
              </a:lnSpc>
              <a:buFont typeface="Wingdings" panose="05000000000000000000" pitchFamily="2" charset="2"/>
              <a:buChar char="ü"/>
            </a:pPr>
            <a:r>
              <a:rPr lang="en-GB" sz="1050" kern="100" dirty="0">
                <a:latin typeface="Franklin Gothic Demi Cond" panose="020B0706030402020204" pitchFamily="34" charset="0"/>
                <a:ea typeface="Times New Roman" panose="02020603050405020304" pitchFamily="18" charset="0"/>
                <a:cs typeface="Calibri" panose="020F0502020204030204" pitchFamily="34" charset="0"/>
              </a:rPr>
              <a:t>irritability, anxiety </a:t>
            </a:r>
            <a:endParaRPr lang="en-GB" sz="1050" kern="100" dirty="0">
              <a:latin typeface="Franklin Gothic Demi Cond" panose="020B0706030402020204" pitchFamily="34" charset="0"/>
              <a:ea typeface="Calibri" panose="020F0502020204030204" pitchFamily="34" charset="0"/>
              <a:cs typeface="Times New Roman" panose="02020603050405020304" pitchFamily="18" charset="0"/>
            </a:endParaRPr>
          </a:p>
          <a:p>
            <a:pPr marL="128588" lvl="1" indent="-214313" defTabSz="466725">
              <a:lnSpc>
                <a:spcPct val="150000"/>
              </a:lnSpc>
              <a:buFont typeface="Arial" panose="020B0604020202020204" pitchFamily="34" charset="0"/>
              <a:buChar char="•"/>
            </a:pPr>
            <a:endParaRPr lang="en-GB" sz="1350" dirty="0">
              <a:solidFill>
                <a:schemeClr val="tx1"/>
              </a:solidFill>
              <a:latin typeface="Franklin Gothic Demi Cond" panose="020B0706030402020204" pitchFamily="34" charset="0"/>
            </a:endParaRPr>
          </a:p>
        </p:txBody>
      </p:sp>
      <p:sp>
        <p:nvSpPr>
          <p:cNvPr id="18" name="TextBox 17">
            <a:extLst>
              <a:ext uri="{FF2B5EF4-FFF2-40B4-BE49-F238E27FC236}">
                <a16:creationId xmlns:a16="http://schemas.microsoft.com/office/drawing/2014/main" id="{9EBF72E7-9843-F866-7881-EC293C646884}"/>
              </a:ext>
            </a:extLst>
          </p:cNvPr>
          <p:cNvSpPr txBox="1"/>
          <p:nvPr/>
        </p:nvSpPr>
        <p:spPr>
          <a:xfrm>
            <a:off x="4661026" y="3082021"/>
            <a:ext cx="3955773" cy="1270989"/>
          </a:xfrm>
          <a:prstGeom prst="rect">
            <a:avLst/>
          </a:prstGeom>
          <a:noFill/>
        </p:spPr>
        <p:txBody>
          <a:bodyPr wrap="square">
            <a:spAutoFit/>
          </a:bodyPr>
          <a:lstStyle/>
          <a:p>
            <a:pPr algn="just">
              <a:lnSpc>
                <a:spcPct val="107000"/>
              </a:lnSpc>
              <a:spcAft>
                <a:spcPts val="600"/>
              </a:spcAft>
            </a:pPr>
            <a:r>
              <a:rPr lang="en-GB" sz="1350" kern="100" dirty="0">
                <a:latin typeface="Calibri" panose="020F0502020204030204" pitchFamily="34" charset="0"/>
                <a:ea typeface="Times New Roman" panose="02020603050405020304" pitchFamily="18" charset="0"/>
                <a:cs typeface="Calibri" panose="020F0502020204030204" pitchFamily="34" charset="0"/>
              </a:rPr>
              <a:t>Most side effects occur at the beginning of the therapy and resolve along with its duration. </a:t>
            </a:r>
          </a:p>
          <a:p>
            <a:pPr algn="just">
              <a:lnSpc>
                <a:spcPct val="107000"/>
              </a:lnSpc>
              <a:spcAft>
                <a:spcPts val="600"/>
              </a:spcAft>
            </a:pPr>
            <a:r>
              <a:rPr lang="en-GB" sz="1350" kern="100" dirty="0">
                <a:latin typeface="Calibri" panose="020F0502020204030204" pitchFamily="34" charset="0"/>
                <a:ea typeface="Times New Roman" panose="02020603050405020304" pitchFamily="18" charset="0"/>
                <a:cs typeface="Calibri" panose="020F0502020204030204" pitchFamily="34" charset="0"/>
              </a:rPr>
              <a:t>These symptoms are also common when anybody stops smoking (withdrawal symptoms), regardless of treatment with cytisine </a:t>
            </a:r>
            <a:endParaRPr lang="en-GB" sz="135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06C2D33F-1716-08F3-362E-8478C44DA7AB}"/>
              </a:ext>
            </a:extLst>
          </p:cNvPr>
          <p:cNvSpPr txBox="1"/>
          <p:nvPr/>
        </p:nvSpPr>
        <p:spPr>
          <a:xfrm>
            <a:off x="4644157" y="4353269"/>
            <a:ext cx="3955773" cy="715581"/>
          </a:xfrm>
          <a:prstGeom prst="rect">
            <a:avLst/>
          </a:prstGeom>
          <a:noFill/>
        </p:spPr>
        <p:txBody>
          <a:bodyPr wrap="square">
            <a:spAutoFit/>
          </a:bodyPr>
          <a:lstStyle/>
          <a:p>
            <a:pPr defTabSz="466725">
              <a:spcBef>
                <a:spcPct val="0"/>
              </a:spcBef>
              <a:spcAft>
                <a:spcPct val="15000"/>
              </a:spcAft>
            </a:pPr>
            <a:r>
              <a:rPr lang="en-GB" sz="1350" b="1" dirty="0">
                <a:latin typeface="Franklin Gothic Book" panose="020B0503020102020204" pitchFamily="34" charset="0"/>
              </a:rPr>
              <a:t>Healthcare professionals are encouraged to report suspected side effects via the Yellow Card scheme,</a:t>
            </a:r>
            <a:r>
              <a:rPr lang="en-GB" sz="1350" b="1" dirty="0">
                <a:latin typeface="Calibri" panose="020F0502020204030204" pitchFamily="34" charset="0"/>
                <a:ea typeface="Times New Roman" panose="02020603050405020304" pitchFamily="18" charset="0"/>
              </a:rPr>
              <a:t> </a:t>
            </a:r>
            <a:r>
              <a:rPr lang="en-GB" sz="1350" b="1" u="sng" dirty="0">
                <a:solidFill>
                  <a:srgbClr val="0070C0"/>
                </a:solidFill>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www.mhra.gov.uk/yellowcard</a:t>
            </a:r>
            <a:endParaRPr lang="en-GB" sz="1500" b="1" dirty="0">
              <a:solidFill>
                <a:srgbClr val="0070C0"/>
              </a:solidFill>
            </a:endParaRPr>
          </a:p>
        </p:txBody>
      </p:sp>
      <p:sp>
        <p:nvSpPr>
          <p:cNvPr id="22" name="Title 1">
            <a:extLst>
              <a:ext uri="{FF2B5EF4-FFF2-40B4-BE49-F238E27FC236}">
                <a16:creationId xmlns:a16="http://schemas.microsoft.com/office/drawing/2014/main" id="{7F224B50-82DA-84D6-1AF7-E72E628AFD4E}"/>
              </a:ext>
            </a:extLst>
          </p:cNvPr>
          <p:cNvSpPr txBox="1">
            <a:spLocks/>
          </p:cNvSpPr>
          <p:nvPr/>
        </p:nvSpPr>
        <p:spPr>
          <a:xfrm>
            <a:off x="151852" y="3082021"/>
            <a:ext cx="3277148" cy="514685"/>
          </a:xfrm>
          <a:prstGeom prst="rect">
            <a:avLst/>
          </a:prstGeom>
          <a:ln>
            <a:noFill/>
          </a:ln>
        </p:spPr>
        <p:txBody>
          <a:bodyPr rtlCol="0"/>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GB" sz="2700" kern="0" spc="8" dirty="0">
                <a:solidFill>
                  <a:srgbClr val="00B050"/>
                </a:solidFill>
                <a:latin typeface="Franklin Gothic Demi Cond" panose="020B0706030402020204" pitchFamily="34" charset="0"/>
              </a:rPr>
              <a:t>Cautions </a:t>
            </a:r>
            <a:br>
              <a:rPr lang="en-GB" sz="2700" kern="0" spc="8" dirty="0">
                <a:solidFill>
                  <a:srgbClr val="00B050"/>
                </a:solidFill>
                <a:latin typeface="Franklin Gothic Demi Cond" panose="020B0706030402020204" pitchFamily="34" charset="0"/>
              </a:rPr>
            </a:br>
            <a:endParaRPr lang="en-GB" sz="2700" kern="0" spc="8" dirty="0">
              <a:solidFill>
                <a:srgbClr val="00B050"/>
              </a:solidFill>
              <a:latin typeface="Franklin Gothic Demi Cond" panose="020B0706030402020204" pitchFamily="34" charset="0"/>
            </a:endParaRPr>
          </a:p>
        </p:txBody>
      </p:sp>
      <p:sp>
        <p:nvSpPr>
          <p:cNvPr id="23" name="Freeform: Shape 22">
            <a:extLst>
              <a:ext uri="{FF2B5EF4-FFF2-40B4-BE49-F238E27FC236}">
                <a16:creationId xmlns:a16="http://schemas.microsoft.com/office/drawing/2014/main" id="{C6FEF7B6-4248-2892-A693-79FFAD6B2DA9}"/>
              </a:ext>
            </a:extLst>
          </p:cNvPr>
          <p:cNvSpPr/>
          <p:nvPr/>
        </p:nvSpPr>
        <p:spPr>
          <a:xfrm>
            <a:off x="151852" y="3596707"/>
            <a:ext cx="3922034" cy="1352366"/>
          </a:xfrm>
          <a:custGeom>
            <a:avLst/>
            <a:gdLst>
              <a:gd name="connsiteX0" fmla="*/ 0 w 2436423"/>
              <a:gd name="connsiteY0" fmla="*/ 0 h 3350882"/>
              <a:gd name="connsiteX1" fmla="*/ 2436423 w 2436423"/>
              <a:gd name="connsiteY1" fmla="*/ 0 h 3350882"/>
              <a:gd name="connsiteX2" fmla="*/ 2436423 w 2436423"/>
              <a:gd name="connsiteY2" fmla="*/ 3350882 h 3350882"/>
              <a:gd name="connsiteX3" fmla="*/ 0 w 2436423"/>
              <a:gd name="connsiteY3" fmla="*/ 3350882 h 3350882"/>
              <a:gd name="connsiteX4" fmla="*/ 0 w 2436423"/>
              <a:gd name="connsiteY4" fmla="*/ 0 h 335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423" h="3350882">
                <a:moveTo>
                  <a:pt x="0" y="0"/>
                </a:moveTo>
                <a:lnTo>
                  <a:pt x="2436423" y="0"/>
                </a:lnTo>
                <a:lnTo>
                  <a:pt x="2436423" y="3350882"/>
                </a:lnTo>
                <a:lnTo>
                  <a:pt x="0" y="3350882"/>
                </a:lnTo>
                <a:lnTo>
                  <a:pt x="0" y="0"/>
                </a:lnTo>
                <a:close/>
              </a:path>
            </a:pathLst>
          </a:custGeom>
          <a:solidFill>
            <a:srgbClr val="D1D6E7">
              <a:alpha val="89804"/>
            </a:srgbClr>
          </a:solidFill>
          <a:ln>
            <a:solidFill>
              <a:schemeClr val="bg2">
                <a:lumMod val="50000"/>
                <a:alpha val="90000"/>
              </a:schemeClr>
            </a:solid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07" tIns="56007" rIns="74676" bIns="84011" numCol="1" spcCol="1270" rtlCol="0" anchor="t" anchorCtr="0">
            <a:noAutofit/>
          </a:bodyPr>
          <a:lstStyle/>
          <a:p>
            <a:pPr marL="0" lvl="1" defTabSz="466725">
              <a:lnSpc>
                <a:spcPct val="150000"/>
              </a:lnSpc>
            </a:pPr>
            <a:r>
              <a:rPr lang="en-US" sz="1350" dirty="0">
                <a:solidFill>
                  <a:schemeClr val="tx1"/>
                </a:solidFill>
                <a:latin typeface="Franklin Gothic Demi Cond" panose="020B0706030402020204" pitchFamily="34" charset="0"/>
              </a:rPr>
              <a:t>Caution in prescribing in (lack of clinical safety data):</a:t>
            </a:r>
          </a:p>
          <a:p>
            <a:pPr marL="214313" lvl="1" indent="-214313" defTabSz="466725">
              <a:lnSpc>
                <a:spcPct val="150000"/>
              </a:lnSpc>
              <a:buFont typeface="Arial" panose="020B0604020202020204" pitchFamily="34" charset="0"/>
              <a:buChar char="•"/>
            </a:pPr>
            <a:r>
              <a:rPr lang="en-US" sz="1350" dirty="0">
                <a:solidFill>
                  <a:schemeClr val="tx1"/>
                </a:solidFill>
                <a:latin typeface="Franklin Gothic Demi Cond" panose="020B0706030402020204" pitchFamily="34" charset="0"/>
              </a:rPr>
              <a:t>Aged &lt;18 </a:t>
            </a:r>
            <a:r>
              <a:rPr lang="en-US" sz="1350" dirty="0" err="1">
                <a:solidFill>
                  <a:schemeClr val="tx1"/>
                </a:solidFill>
                <a:latin typeface="Franklin Gothic Demi Cond" panose="020B0706030402020204" pitchFamily="34" charset="0"/>
              </a:rPr>
              <a:t>yrs</a:t>
            </a:r>
            <a:r>
              <a:rPr lang="en-US" sz="1350" dirty="0">
                <a:solidFill>
                  <a:schemeClr val="tx1"/>
                </a:solidFill>
                <a:latin typeface="Franklin Gothic Demi Cond" panose="020B0706030402020204" pitchFamily="34" charset="0"/>
              </a:rPr>
              <a:t> or &gt;65 </a:t>
            </a:r>
            <a:r>
              <a:rPr lang="en-US" sz="1350" dirty="0" err="1">
                <a:solidFill>
                  <a:schemeClr val="tx1"/>
                </a:solidFill>
                <a:latin typeface="Franklin Gothic Demi Cond" panose="020B0706030402020204" pitchFamily="34" charset="0"/>
              </a:rPr>
              <a:t>yrs</a:t>
            </a:r>
            <a:endParaRPr lang="en-US" sz="1350" dirty="0">
              <a:solidFill>
                <a:schemeClr val="tx1"/>
              </a:solidFill>
              <a:latin typeface="Franklin Gothic Demi Cond" panose="020B0706030402020204" pitchFamily="34" charset="0"/>
            </a:endParaRPr>
          </a:p>
          <a:p>
            <a:pPr marL="214313" lvl="1" indent="-214313" defTabSz="466725">
              <a:lnSpc>
                <a:spcPct val="150000"/>
              </a:lnSpc>
              <a:buFont typeface="Arial" panose="020B0604020202020204" pitchFamily="34" charset="0"/>
              <a:buChar char="•"/>
            </a:pPr>
            <a:r>
              <a:rPr lang="en-US" sz="1350" dirty="0">
                <a:solidFill>
                  <a:schemeClr val="tx1"/>
                </a:solidFill>
                <a:latin typeface="Franklin Gothic Demi Cond" panose="020B0706030402020204" pitchFamily="34" charset="0"/>
              </a:rPr>
              <a:t>Renal impairment</a:t>
            </a:r>
          </a:p>
          <a:p>
            <a:pPr marL="214313" lvl="1" indent="-214313" defTabSz="466725">
              <a:lnSpc>
                <a:spcPct val="150000"/>
              </a:lnSpc>
              <a:buFont typeface="Arial" panose="020B0604020202020204" pitchFamily="34" charset="0"/>
              <a:buChar char="•"/>
            </a:pPr>
            <a:r>
              <a:rPr lang="en-US" sz="1350" dirty="0">
                <a:solidFill>
                  <a:schemeClr val="tx1"/>
                </a:solidFill>
                <a:latin typeface="Franklin Gothic Demi Cond" panose="020B0706030402020204" pitchFamily="34" charset="0"/>
              </a:rPr>
              <a:t>Liver impairment </a:t>
            </a:r>
          </a:p>
          <a:p>
            <a:pPr marL="0" lvl="1" defTabSz="466725">
              <a:lnSpc>
                <a:spcPct val="150000"/>
              </a:lnSpc>
            </a:pPr>
            <a:endParaRPr lang="en-GB" sz="1350" dirty="0">
              <a:solidFill>
                <a:schemeClr val="tx1"/>
              </a:solidFill>
              <a:latin typeface="Franklin Gothic Demi Cond" panose="020B0706030402020204" pitchFamily="34" charset="0"/>
            </a:endParaRPr>
          </a:p>
        </p:txBody>
      </p:sp>
    </p:spTree>
    <p:extLst>
      <p:ext uri="{BB962C8B-B14F-4D97-AF65-F5344CB8AC3E}">
        <p14:creationId xmlns:p14="http://schemas.microsoft.com/office/powerpoint/2010/main" val="1045798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9F95-990E-AEA6-0D48-C353674DFEC9}"/>
              </a:ext>
            </a:extLst>
          </p:cNvPr>
          <p:cNvSpPr>
            <a:spLocks noGrp="1"/>
          </p:cNvSpPr>
          <p:nvPr>
            <p:ph type="title"/>
          </p:nvPr>
        </p:nvSpPr>
        <p:spPr>
          <a:xfrm>
            <a:off x="521494" y="666749"/>
            <a:ext cx="8098632" cy="605870"/>
          </a:xfrm>
        </p:spPr>
        <p:txBody>
          <a:bodyPr/>
          <a:lstStyle/>
          <a:p>
            <a:r>
              <a:rPr lang="en-US" dirty="0"/>
              <a:t>Cytisine in hospitalised patients </a:t>
            </a:r>
            <a:br>
              <a:rPr lang="en-US" dirty="0"/>
            </a:br>
            <a:r>
              <a:rPr lang="en-US" dirty="0"/>
              <a:t>(BTS &amp; Greater Manchester approach) </a:t>
            </a:r>
            <a:endParaRPr lang="en-GB" dirty="0"/>
          </a:p>
        </p:txBody>
      </p:sp>
      <p:sp>
        <p:nvSpPr>
          <p:cNvPr id="3" name="Content Placeholder 2">
            <a:extLst>
              <a:ext uri="{FF2B5EF4-FFF2-40B4-BE49-F238E27FC236}">
                <a16:creationId xmlns:a16="http://schemas.microsoft.com/office/drawing/2014/main" id="{426B520A-C1C5-328B-CDAC-E63B566E23A6}"/>
              </a:ext>
            </a:extLst>
          </p:cNvPr>
          <p:cNvSpPr>
            <a:spLocks noGrp="1"/>
          </p:cNvSpPr>
          <p:nvPr>
            <p:ph sz="quarter" idx="13"/>
          </p:nvPr>
        </p:nvSpPr>
        <p:spPr>
          <a:xfrm>
            <a:off x="464850" y="1566075"/>
            <a:ext cx="8098632" cy="3429756"/>
          </a:xfrm>
        </p:spPr>
        <p:txBody>
          <a:bodyPr/>
          <a:lstStyle/>
          <a:p>
            <a:pPr marL="257175" indent="-257175">
              <a:buFont typeface="Wingdings" panose="05000000000000000000" pitchFamily="2" charset="2"/>
              <a:buChar char="ü"/>
            </a:pPr>
            <a:r>
              <a:rPr lang="en-US" dirty="0"/>
              <a:t>Cytisine is a highly effective treatment for tobacco dependency </a:t>
            </a:r>
          </a:p>
          <a:p>
            <a:pPr marL="257175" indent="-257175">
              <a:buFont typeface="Wingdings" panose="05000000000000000000" pitchFamily="2" charset="2"/>
              <a:buChar char="ü"/>
            </a:pPr>
            <a:r>
              <a:rPr lang="en-US" dirty="0"/>
              <a:t>Hospitalised patients that smoke should be considered for treatment with cytisine by doctors, prescribing nurses and tobacco dependency specialists</a:t>
            </a:r>
          </a:p>
          <a:p>
            <a:pPr marL="257175" indent="-257175">
              <a:buFont typeface="Wingdings" panose="05000000000000000000" pitchFamily="2" charset="2"/>
              <a:buChar char="ü"/>
            </a:pPr>
            <a:r>
              <a:rPr lang="en-US" dirty="0"/>
              <a:t>The initiation of combination NRT at the point of admission is a standard of care across the country for any patients that smokes (immediate treatment of nicotine withdrawal)</a:t>
            </a:r>
          </a:p>
          <a:p>
            <a:pPr marL="257175" indent="-257175">
              <a:buFont typeface="Wingdings" panose="05000000000000000000" pitchFamily="2" charset="2"/>
              <a:buChar char="ü"/>
            </a:pPr>
            <a:r>
              <a:rPr lang="en-US" dirty="0"/>
              <a:t>Cytisine can be started as an inpatient and NRT used to provide the additional nicotine in the early stages of treatment that continued smoking would normally provide, aiming to stop NRT on day 5</a:t>
            </a:r>
          </a:p>
          <a:p>
            <a:pPr marL="257175" indent="-257175">
              <a:buFont typeface="Wingdings" panose="05000000000000000000" pitchFamily="2" charset="2"/>
              <a:buChar char="ü"/>
            </a:pPr>
            <a:r>
              <a:rPr lang="en-US" dirty="0"/>
              <a:t>Ongoing smoking or NRT use beyond day 5 of cytisine treatment </a:t>
            </a:r>
            <a:r>
              <a:rPr lang="en-US" b="1" i="1" u="sng" dirty="0"/>
              <a:t>could</a:t>
            </a:r>
            <a:r>
              <a:rPr lang="en-US" u="sng" dirty="0"/>
              <a:t> </a:t>
            </a:r>
            <a:r>
              <a:rPr lang="en-US" dirty="0"/>
              <a:t> risk adverse symptoms of nicotine excess but there is also a risk of relapse without adequate nicotine treatment </a:t>
            </a:r>
            <a:endParaRPr lang="en-GB" dirty="0"/>
          </a:p>
        </p:txBody>
      </p:sp>
      <p:pic>
        <p:nvPicPr>
          <p:cNvPr id="7" name="Picture 2" descr="The CURE Project – Curing Tobacco Addiction in Greater Manchester">
            <a:extLst>
              <a:ext uri="{FF2B5EF4-FFF2-40B4-BE49-F238E27FC236}">
                <a16:creationId xmlns:a16="http://schemas.microsoft.com/office/drawing/2014/main" id="{E7973D3C-7632-C83A-DFF3-2ACA00B92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9069" y="89847"/>
            <a:ext cx="2109752" cy="765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662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C6B2208-B605-FF01-3032-00E746577C22}"/>
              </a:ext>
            </a:extLst>
          </p:cNvPr>
          <p:cNvSpPr>
            <a:spLocks noGrp="1"/>
          </p:cNvSpPr>
          <p:nvPr>
            <p:ph type="ftr" sz="quarter" idx="11"/>
          </p:nvPr>
        </p:nvSpPr>
        <p:spPr/>
        <p:txBody>
          <a:bodyPr/>
          <a:lstStyle/>
          <a:p>
            <a:endParaRPr lang="en-GB" dirty="0"/>
          </a:p>
        </p:txBody>
      </p:sp>
      <p:pic>
        <p:nvPicPr>
          <p:cNvPr id="7" name="Picture 6">
            <a:extLst>
              <a:ext uri="{FF2B5EF4-FFF2-40B4-BE49-F238E27FC236}">
                <a16:creationId xmlns:a16="http://schemas.microsoft.com/office/drawing/2014/main" id="{E564EB75-B34B-E0FE-550C-BCB0162B8EB5}"/>
              </a:ext>
            </a:extLst>
          </p:cNvPr>
          <p:cNvPicPr>
            <a:picLocks noChangeAspect="1"/>
          </p:cNvPicPr>
          <p:nvPr/>
        </p:nvPicPr>
        <p:blipFill rotWithShape="1">
          <a:blip r:embed="rId2"/>
          <a:srcRect l="39375" t="24616" r="25000" b="30384"/>
          <a:stretch/>
        </p:blipFill>
        <p:spPr>
          <a:xfrm>
            <a:off x="73714" y="1843606"/>
            <a:ext cx="4677189" cy="3200182"/>
          </a:xfrm>
          <a:prstGeom prst="rect">
            <a:avLst/>
          </a:prstGeom>
        </p:spPr>
      </p:pic>
      <p:pic>
        <p:nvPicPr>
          <p:cNvPr id="9" name="Picture 8">
            <a:extLst>
              <a:ext uri="{FF2B5EF4-FFF2-40B4-BE49-F238E27FC236}">
                <a16:creationId xmlns:a16="http://schemas.microsoft.com/office/drawing/2014/main" id="{4DECB0D6-5FE2-6417-2045-C4C46EE26142}"/>
              </a:ext>
            </a:extLst>
          </p:cNvPr>
          <p:cNvPicPr>
            <a:picLocks noChangeAspect="1"/>
          </p:cNvPicPr>
          <p:nvPr/>
        </p:nvPicPr>
        <p:blipFill rotWithShape="1">
          <a:blip r:embed="rId3"/>
          <a:srcRect l="39375" t="21154" r="42500" b="35000"/>
          <a:stretch/>
        </p:blipFill>
        <p:spPr>
          <a:xfrm>
            <a:off x="4917384" y="71745"/>
            <a:ext cx="3815797" cy="5000009"/>
          </a:xfrm>
          <a:prstGeom prst="rect">
            <a:avLst/>
          </a:prstGeom>
        </p:spPr>
      </p:pic>
      <p:pic>
        <p:nvPicPr>
          <p:cNvPr id="11" name="Picture 10">
            <a:extLst>
              <a:ext uri="{FF2B5EF4-FFF2-40B4-BE49-F238E27FC236}">
                <a16:creationId xmlns:a16="http://schemas.microsoft.com/office/drawing/2014/main" id="{BC425840-8524-A585-152A-76B156CB41EA}"/>
              </a:ext>
            </a:extLst>
          </p:cNvPr>
          <p:cNvPicPr>
            <a:picLocks noChangeAspect="1"/>
          </p:cNvPicPr>
          <p:nvPr/>
        </p:nvPicPr>
        <p:blipFill rotWithShape="1">
          <a:blip r:embed="rId4"/>
          <a:srcRect l="38750" t="15385" r="24375" b="56923"/>
          <a:stretch/>
        </p:blipFill>
        <p:spPr>
          <a:xfrm>
            <a:off x="0" y="0"/>
            <a:ext cx="4750903" cy="1740198"/>
          </a:xfrm>
          <a:prstGeom prst="rect">
            <a:avLst/>
          </a:prstGeom>
        </p:spPr>
      </p:pic>
    </p:spTree>
    <p:extLst>
      <p:ext uri="{BB962C8B-B14F-4D97-AF65-F5344CB8AC3E}">
        <p14:creationId xmlns:p14="http://schemas.microsoft.com/office/powerpoint/2010/main" val="264717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AE701-9495-3A09-33FA-9292EC6DAC57}"/>
              </a:ext>
            </a:extLst>
          </p:cNvPr>
          <p:cNvSpPr>
            <a:spLocks noGrp="1"/>
          </p:cNvSpPr>
          <p:nvPr>
            <p:ph type="body" sz="quarter" idx="10"/>
          </p:nvPr>
        </p:nvSpPr>
        <p:spPr>
          <a:xfrm>
            <a:off x="192358" y="1028700"/>
            <a:ext cx="8689588" cy="3371850"/>
          </a:xfrm>
        </p:spPr>
        <p:txBody>
          <a:bodyPr>
            <a:normAutofit fontScale="40000" lnSpcReduction="20000"/>
          </a:bodyPr>
          <a:lstStyle/>
          <a:p>
            <a:r>
              <a:rPr lang="en-US" sz="6000" b="1" dirty="0">
                <a:solidFill>
                  <a:srgbClr val="00993D"/>
                </a:solidFill>
              </a:rPr>
              <a:t>Block 6 - Discuss. Offer and prescribe nicotine analogue medications</a:t>
            </a:r>
          </a:p>
          <a:p>
            <a:pPr algn="l"/>
            <a:endParaRPr lang="en-US" sz="6000" b="1" dirty="0">
              <a:solidFill>
                <a:schemeClr val="tx1"/>
              </a:solidFill>
            </a:endParaRPr>
          </a:p>
          <a:p>
            <a:pPr marL="128588" indent="-128588">
              <a:buFont typeface="Arial" panose="020B0604020202020204" pitchFamily="34" charset="0"/>
              <a:buChar char="•"/>
            </a:pPr>
            <a:r>
              <a:rPr lang="en-US" sz="6000" dirty="0">
                <a:solidFill>
                  <a:schemeClr val="tx1"/>
                </a:solidFill>
              </a:rPr>
              <a:t>Nicotine analogue medications (varenicline, </a:t>
            </a:r>
            <a:r>
              <a:rPr lang="en-US" sz="6000" dirty="0" err="1">
                <a:solidFill>
                  <a:schemeClr val="tx1"/>
                </a:solidFill>
              </a:rPr>
              <a:t>cytisine</a:t>
            </a:r>
            <a:r>
              <a:rPr lang="en-US" sz="6000" dirty="0">
                <a:solidFill>
                  <a:schemeClr val="tx1"/>
                </a:solidFill>
              </a:rPr>
              <a:t>) are highly effective treatments </a:t>
            </a:r>
            <a:r>
              <a:rPr lang="en-GB" sz="6000" dirty="0">
                <a:solidFill>
                  <a:schemeClr val="tx1"/>
                </a:solidFill>
                <a:ea typeface="Calibri" panose="020F0502020204030204" pitchFamily="34" charset="0"/>
                <a:cs typeface="Times New Roman" panose="02020603050405020304" pitchFamily="18" charset="0"/>
              </a:rPr>
              <a:t>and can be discussed &amp; commenced at the point of admission or during the admission </a:t>
            </a:r>
          </a:p>
          <a:p>
            <a:endParaRPr lang="en-US" sz="6000" dirty="0">
              <a:solidFill>
                <a:schemeClr val="tx1"/>
              </a:solidFill>
            </a:endParaRPr>
          </a:p>
          <a:p>
            <a:pPr marL="128588" indent="-128588">
              <a:buFont typeface="Arial" panose="020B0604020202020204" pitchFamily="34" charset="0"/>
              <a:buChar char="•"/>
            </a:pPr>
            <a:r>
              <a:rPr lang="en-US" sz="6000" dirty="0">
                <a:solidFill>
                  <a:schemeClr val="tx1"/>
                </a:solidFill>
              </a:rPr>
              <a:t>Combination therapies </a:t>
            </a:r>
            <a:r>
              <a:rPr lang="en-GB" sz="6000" dirty="0">
                <a:solidFill>
                  <a:schemeClr val="tx1"/>
                </a:solidFill>
                <a:ea typeface="Calibri" panose="020F0502020204030204" pitchFamily="34" charset="0"/>
                <a:cs typeface="Times New Roman" panose="02020603050405020304" pitchFamily="18" charset="0"/>
              </a:rPr>
              <a:t>(e.g. NRT and varenicline) are as effective if not more effective than single therapies and support abstinence in the unique environment of the inpatient setting</a:t>
            </a:r>
            <a:endParaRPr lang="en-US" sz="6000" dirty="0">
              <a:solidFill>
                <a:schemeClr val="tx1"/>
              </a:solidFill>
            </a:endParaRPr>
          </a:p>
          <a:p>
            <a:pPr>
              <a:lnSpc>
                <a:spcPct val="150000"/>
              </a:lnSpc>
              <a:spcAft>
                <a:spcPts val="750"/>
              </a:spcAft>
            </a:pPr>
            <a:endParaRPr lang="en-GB" dirty="0"/>
          </a:p>
        </p:txBody>
      </p:sp>
      <p:sp>
        <p:nvSpPr>
          <p:cNvPr id="6" name="Title 5">
            <a:extLst>
              <a:ext uri="{FF2B5EF4-FFF2-40B4-BE49-F238E27FC236}">
                <a16:creationId xmlns:a16="http://schemas.microsoft.com/office/drawing/2014/main" id="{3088B00A-1A1A-E27B-84AA-9F582638D976}"/>
              </a:ext>
            </a:extLst>
          </p:cNvPr>
          <p:cNvSpPr>
            <a:spLocks noGrp="1"/>
          </p:cNvSpPr>
          <p:nvPr>
            <p:ph type="title"/>
          </p:nvPr>
        </p:nvSpPr>
        <p:spPr>
          <a:xfrm>
            <a:off x="914400" y="228600"/>
            <a:ext cx="7829550" cy="457200"/>
          </a:xfrm>
        </p:spPr>
        <p:txBody>
          <a:bodyPr/>
          <a:lstStyle/>
          <a:p>
            <a:pPr algn="ctr"/>
            <a:r>
              <a:rPr lang="en-US" sz="2400" dirty="0">
                <a:latin typeface="effra"/>
              </a:rPr>
              <a:t>The Framework: Block by Block</a:t>
            </a:r>
            <a:endParaRPr lang="en-GB" dirty="0"/>
          </a:p>
        </p:txBody>
      </p:sp>
      <p:sp>
        <p:nvSpPr>
          <p:cNvPr id="8" name="TextBox 7">
            <a:extLst>
              <a:ext uri="{FF2B5EF4-FFF2-40B4-BE49-F238E27FC236}">
                <a16:creationId xmlns:a16="http://schemas.microsoft.com/office/drawing/2014/main" id="{B90DC9D9-A446-CD33-5C18-81716D1BD1A7}"/>
              </a:ext>
            </a:extLst>
          </p:cNvPr>
          <p:cNvSpPr txBox="1"/>
          <p:nvPr/>
        </p:nvSpPr>
        <p:spPr>
          <a:xfrm>
            <a:off x="5648132" y="4045453"/>
            <a:ext cx="388466" cy="300082"/>
          </a:xfrm>
          <a:prstGeom prst="rect">
            <a:avLst/>
          </a:prstGeom>
          <a:noFill/>
        </p:spPr>
        <p:txBody>
          <a:bodyPr wrap="square" rtlCol="0">
            <a:spAutoFit/>
          </a:bodyPr>
          <a:lstStyle/>
          <a:p>
            <a:pPr algn="ctr"/>
            <a:r>
              <a:rPr lang="en-US" sz="1350" dirty="0">
                <a:solidFill>
                  <a:schemeClr val="bg1"/>
                </a:solidFill>
              </a:rPr>
              <a:t>1</a:t>
            </a:r>
          </a:p>
        </p:txBody>
      </p:sp>
      <p:sp>
        <p:nvSpPr>
          <p:cNvPr id="9" name="TextBox 8">
            <a:extLst>
              <a:ext uri="{FF2B5EF4-FFF2-40B4-BE49-F238E27FC236}">
                <a16:creationId xmlns:a16="http://schemas.microsoft.com/office/drawing/2014/main" id="{E8C39994-5CC7-1ED0-5FB0-B62B8E0D7FAB}"/>
              </a:ext>
            </a:extLst>
          </p:cNvPr>
          <p:cNvSpPr txBox="1"/>
          <p:nvPr/>
        </p:nvSpPr>
        <p:spPr>
          <a:xfrm>
            <a:off x="5762432" y="4159753"/>
            <a:ext cx="388466" cy="300082"/>
          </a:xfrm>
          <a:prstGeom prst="rect">
            <a:avLst/>
          </a:prstGeom>
          <a:noFill/>
        </p:spPr>
        <p:txBody>
          <a:bodyPr wrap="square" rtlCol="0">
            <a:spAutoFit/>
          </a:bodyPr>
          <a:lstStyle/>
          <a:p>
            <a:pPr algn="ctr"/>
            <a:r>
              <a:rPr lang="en-US" sz="1350" dirty="0">
                <a:solidFill>
                  <a:schemeClr val="bg1"/>
                </a:solidFill>
              </a:rPr>
              <a:t>1</a:t>
            </a:r>
          </a:p>
        </p:txBody>
      </p:sp>
      <p:sp>
        <p:nvSpPr>
          <p:cNvPr id="13" name="TextBox 12">
            <a:extLst>
              <a:ext uri="{FF2B5EF4-FFF2-40B4-BE49-F238E27FC236}">
                <a16:creationId xmlns:a16="http://schemas.microsoft.com/office/drawing/2014/main" id="{7032809D-CB90-F12F-EF51-EF6CCF46DC59}"/>
              </a:ext>
            </a:extLst>
          </p:cNvPr>
          <p:cNvSpPr txBox="1"/>
          <p:nvPr/>
        </p:nvSpPr>
        <p:spPr>
          <a:xfrm>
            <a:off x="5876732" y="4274053"/>
            <a:ext cx="388466" cy="300082"/>
          </a:xfrm>
          <a:prstGeom prst="rect">
            <a:avLst/>
          </a:prstGeom>
          <a:noFill/>
        </p:spPr>
        <p:txBody>
          <a:bodyPr wrap="square" rtlCol="0">
            <a:spAutoFit/>
          </a:bodyPr>
          <a:lstStyle/>
          <a:p>
            <a:pPr algn="ctr"/>
            <a:r>
              <a:rPr lang="en-US" sz="1350" dirty="0">
                <a:solidFill>
                  <a:schemeClr val="bg1"/>
                </a:solidFill>
              </a:rPr>
              <a:t>1</a:t>
            </a:r>
          </a:p>
        </p:txBody>
      </p:sp>
      <p:pic>
        <p:nvPicPr>
          <p:cNvPr id="3" name="Picture 2" descr="A colorful blocks with numbers&#10;&#10;Description automatically generated with medium confidence">
            <a:extLst>
              <a:ext uri="{FF2B5EF4-FFF2-40B4-BE49-F238E27FC236}">
                <a16:creationId xmlns:a16="http://schemas.microsoft.com/office/drawing/2014/main" id="{DE6BBE09-396E-DE71-EC10-9EEA832793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46559" y="4120724"/>
            <a:ext cx="2295841" cy="933224"/>
          </a:xfrm>
          <a:prstGeom prst="rect">
            <a:avLst/>
          </a:prstGeom>
          <a:ln w="38100">
            <a:solidFill>
              <a:srgbClr val="00B050"/>
            </a:solidFill>
          </a:ln>
        </p:spPr>
      </p:pic>
    </p:spTree>
    <p:extLst>
      <p:ext uri="{BB962C8B-B14F-4D97-AF65-F5344CB8AC3E}">
        <p14:creationId xmlns:p14="http://schemas.microsoft.com/office/powerpoint/2010/main" val="261725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F00D42-E2A2-D0FE-540F-D8F34873EBDD}"/>
              </a:ext>
            </a:extLst>
          </p:cNvPr>
          <p:cNvPicPr>
            <a:picLocks noChangeAspect="1"/>
          </p:cNvPicPr>
          <p:nvPr/>
        </p:nvPicPr>
        <p:blipFill rotWithShape="1">
          <a:blip r:embed="rId2"/>
          <a:srcRect l="32586" t="30534" r="23535" b="16327"/>
          <a:stretch/>
        </p:blipFill>
        <p:spPr>
          <a:xfrm>
            <a:off x="3327802" y="842210"/>
            <a:ext cx="5738393" cy="3731647"/>
          </a:xfrm>
          <a:prstGeom prst="rect">
            <a:avLst/>
          </a:prstGeom>
          <a:ln w="28575">
            <a:solidFill>
              <a:schemeClr val="tx1"/>
            </a:solidFill>
          </a:ln>
        </p:spPr>
      </p:pic>
      <p:pic>
        <p:nvPicPr>
          <p:cNvPr id="1026" name="Picture 2" descr="British Thoracic Society Winter Meeting 2023 - ARNS">
            <a:extLst>
              <a:ext uri="{FF2B5EF4-FFF2-40B4-BE49-F238E27FC236}">
                <a16:creationId xmlns:a16="http://schemas.microsoft.com/office/drawing/2014/main" id="{B28A4C32-4E07-F064-2240-CFBE79A5A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14" y="3965973"/>
            <a:ext cx="2012366" cy="95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34813D-967F-1945-A2F0-5B95948EDB40}"/>
              </a:ext>
            </a:extLst>
          </p:cNvPr>
          <p:cNvSpPr txBox="1"/>
          <p:nvPr/>
        </p:nvSpPr>
        <p:spPr>
          <a:xfrm>
            <a:off x="151714" y="114300"/>
            <a:ext cx="6141722" cy="461665"/>
          </a:xfrm>
          <a:prstGeom prst="rect">
            <a:avLst/>
          </a:prstGeom>
          <a:noFill/>
        </p:spPr>
        <p:txBody>
          <a:bodyPr wrap="square" rtlCol="0">
            <a:spAutoFit/>
          </a:bodyPr>
          <a:lstStyle/>
          <a:p>
            <a:r>
              <a:rPr lang="en-GB" sz="2400" b="1" dirty="0"/>
              <a:t>A standardised &amp; structured intervention</a:t>
            </a:r>
          </a:p>
        </p:txBody>
      </p:sp>
      <p:pic>
        <p:nvPicPr>
          <p:cNvPr id="3" name="Picture 2" descr="A screenshot of a computer&#10;&#10;Description automatically generated">
            <a:extLst>
              <a:ext uri="{FF2B5EF4-FFF2-40B4-BE49-F238E27FC236}">
                <a16:creationId xmlns:a16="http://schemas.microsoft.com/office/drawing/2014/main" id="{2DBB9DCA-48A4-CD4A-3BF3-1CB3B92470B5}"/>
              </a:ext>
            </a:extLst>
          </p:cNvPr>
          <p:cNvPicPr>
            <a:picLocks noChangeAspect="1"/>
          </p:cNvPicPr>
          <p:nvPr/>
        </p:nvPicPr>
        <p:blipFill rotWithShape="1">
          <a:blip r:embed="rId4"/>
          <a:srcRect l="45780" t="14890" r="24235" b="65037"/>
          <a:stretch/>
        </p:blipFill>
        <p:spPr>
          <a:xfrm>
            <a:off x="151715" y="796122"/>
            <a:ext cx="2914375" cy="1056742"/>
          </a:xfrm>
          <a:prstGeom prst="rect">
            <a:avLst/>
          </a:prstGeom>
        </p:spPr>
      </p:pic>
      <p:sp>
        <p:nvSpPr>
          <p:cNvPr id="6" name="TextBox 5">
            <a:extLst>
              <a:ext uri="{FF2B5EF4-FFF2-40B4-BE49-F238E27FC236}">
                <a16:creationId xmlns:a16="http://schemas.microsoft.com/office/drawing/2014/main" id="{6FCD17DE-79D7-83C0-F6DA-8597E687B3BB}"/>
              </a:ext>
            </a:extLst>
          </p:cNvPr>
          <p:cNvSpPr txBox="1"/>
          <p:nvPr/>
        </p:nvSpPr>
        <p:spPr>
          <a:xfrm>
            <a:off x="65852" y="2009171"/>
            <a:ext cx="3086100" cy="923330"/>
          </a:xfrm>
          <a:prstGeom prst="rect">
            <a:avLst/>
          </a:prstGeom>
          <a:noFill/>
        </p:spPr>
        <p:txBody>
          <a:bodyPr wrap="square">
            <a:spAutoFit/>
          </a:bodyPr>
          <a:lstStyle/>
          <a:p>
            <a:pPr algn="ctr" defTabSz="651510">
              <a:spcAft>
                <a:spcPts val="450"/>
              </a:spcAft>
            </a:pPr>
            <a:r>
              <a:rPr lang="en-GB" sz="1350" dirty="0">
                <a:solidFill>
                  <a:schemeClr val="accent1"/>
                </a:solidFill>
                <a:hlinkClick r:id="rId5">
                  <a:extLst>
                    <a:ext uri="{A12FA001-AC4F-418D-AE19-62706E023703}">
                      <ahyp:hlinkClr xmlns:ahyp="http://schemas.microsoft.com/office/drawing/2018/hyperlinkcolor" val="tx"/>
                    </a:ext>
                  </a:extLst>
                </a:hlinkClick>
              </a:rPr>
              <a:t>https://www.brit-thoracic.org.uk/quality-improvement/clinical-statements/medical-management-of-inpatients-with-tobacco-dependency/</a:t>
            </a:r>
            <a:endParaRPr lang="en-GB" sz="1350" dirty="0">
              <a:solidFill>
                <a:schemeClr val="accent1"/>
              </a:solidFill>
            </a:endParaRPr>
          </a:p>
        </p:txBody>
      </p:sp>
    </p:spTree>
    <p:extLst>
      <p:ext uri="{BB962C8B-B14F-4D97-AF65-F5344CB8AC3E}">
        <p14:creationId xmlns:p14="http://schemas.microsoft.com/office/powerpoint/2010/main" val="544483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4BD7DE-FFC5-E518-7EE3-BA96F00637D8}"/>
              </a:ext>
            </a:extLst>
          </p:cNvPr>
          <p:cNvSpPr>
            <a:spLocks noGrp="1"/>
          </p:cNvSpPr>
          <p:nvPr>
            <p:ph type="title"/>
          </p:nvPr>
        </p:nvSpPr>
        <p:spPr/>
        <p:txBody>
          <a:bodyPr/>
          <a:lstStyle/>
          <a:p>
            <a:r>
              <a:rPr lang="en-GB" dirty="0"/>
              <a:t>Conclusions</a:t>
            </a:r>
          </a:p>
        </p:txBody>
      </p:sp>
      <p:sp>
        <p:nvSpPr>
          <p:cNvPr id="6" name="Content Placeholder 5">
            <a:extLst>
              <a:ext uri="{FF2B5EF4-FFF2-40B4-BE49-F238E27FC236}">
                <a16:creationId xmlns:a16="http://schemas.microsoft.com/office/drawing/2014/main" id="{D502F3E9-0CAB-90E3-C8BE-9B3A69476DCD}"/>
              </a:ext>
            </a:extLst>
          </p:cNvPr>
          <p:cNvSpPr>
            <a:spLocks noGrp="1"/>
          </p:cNvSpPr>
          <p:nvPr>
            <p:ph idx="1"/>
          </p:nvPr>
        </p:nvSpPr>
        <p:spPr/>
        <p:txBody>
          <a:bodyPr/>
          <a:lstStyle/>
          <a:p>
            <a:pPr marL="285750" indent="-285750">
              <a:buFont typeface="Arial" panose="020B0604020202020204" pitchFamily="34" charset="0"/>
              <a:buChar char="•"/>
            </a:pPr>
            <a:r>
              <a:rPr lang="en-GB" dirty="0"/>
              <a:t>A unique and critically important moment………………</a:t>
            </a:r>
          </a:p>
          <a:p>
            <a:pPr marL="285750" indent="-285750">
              <a:buFont typeface="Arial" panose="020B0604020202020204" pitchFamily="34" charset="0"/>
              <a:buChar char="•"/>
            </a:pPr>
            <a:r>
              <a:rPr lang="en-GB" dirty="0"/>
              <a:t>We have an </a:t>
            </a:r>
            <a:r>
              <a:rPr lang="en-GB" b="1" dirty="0">
                <a:solidFill>
                  <a:srgbClr val="FF0000"/>
                </a:solidFill>
              </a:rPr>
              <a:t>opportunity</a:t>
            </a:r>
            <a:r>
              <a:rPr lang="en-GB" dirty="0"/>
              <a:t> and a </a:t>
            </a:r>
            <a:r>
              <a:rPr lang="en-GB" b="1" dirty="0">
                <a:solidFill>
                  <a:srgbClr val="FF0000"/>
                </a:solidFill>
              </a:rPr>
              <a:t>responsibility</a:t>
            </a:r>
            <a:r>
              <a:rPr lang="en-GB" dirty="0"/>
              <a:t> to provide patients with tobacco dependence access to the most effective treatments</a:t>
            </a:r>
          </a:p>
          <a:p>
            <a:pPr marL="742950" lvl="1" indent="-285750">
              <a:buFont typeface="Arial" panose="020B0604020202020204" pitchFamily="34" charset="0"/>
              <a:buChar char="•"/>
            </a:pPr>
            <a:r>
              <a:rPr lang="en-GB" dirty="0"/>
              <a:t>….....at every touch point with the healthcare system</a:t>
            </a:r>
          </a:p>
          <a:p>
            <a:pPr marL="742950" lvl="1" indent="-285750">
              <a:buFont typeface="Arial" panose="020B0604020202020204" pitchFamily="34" charset="0"/>
              <a:buChar char="•"/>
            </a:pPr>
            <a:r>
              <a:rPr lang="en-GB" dirty="0"/>
              <a:t>………equitably </a:t>
            </a:r>
          </a:p>
          <a:p>
            <a:pPr marL="742950" lvl="1" indent="-285750">
              <a:buFont typeface="Arial" panose="020B0604020202020204" pitchFamily="34" charset="0"/>
              <a:buChar char="•"/>
            </a:pPr>
            <a:r>
              <a:rPr lang="en-GB" dirty="0"/>
              <a:t>………at scale</a:t>
            </a:r>
          </a:p>
          <a:p>
            <a:pPr marL="742950" lvl="1" indent="-285750">
              <a:buFont typeface="Arial" panose="020B0604020202020204" pitchFamily="34" charset="0"/>
              <a:buChar char="•"/>
            </a:pPr>
            <a:r>
              <a:rPr lang="en-GB" dirty="0"/>
              <a:t>………as a standard of care </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must</a:t>
            </a:r>
          </a:p>
          <a:p>
            <a:pPr marL="742950" lvl="1" indent="-285750">
              <a:buFont typeface="Arial" panose="020B0604020202020204" pitchFamily="34" charset="0"/>
              <a:buChar char="•"/>
            </a:pPr>
            <a:r>
              <a:rPr lang="en-GB" b="1" dirty="0"/>
              <a:t>Breakdown the myths and lies about vaping </a:t>
            </a:r>
          </a:p>
          <a:p>
            <a:pPr marL="742950" lvl="1" indent="-285750">
              <a:buFont typeface="Arial" panose="020B0604020202020204" pitchFamily="34" charset="0"/>
              <a:buChar char="•"/>
            </a:pPr>
            <a:r>
              <a:rPr lang="en-GB" b="1" dirty="0"/>
              <a:t>Embed varenicline and cytisine as fundamental components of all tobacco dependency treatment programmes </a:t>
            </a:r>
          </a:p>
        </p:txBody>
      </p:sp>
    </p:spTree>
    <p:extLst>
      <p:ext uri="{BB962C8B-B14F-4D97-AF65-F5344CB8AC3E}">
        <p14:creationId xmlns:p14="http://schemas.microsoft.com/office/powerpoint/2010/main" val="2013637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9F570D1-3B94-7649-B1FE-7AC46B2E8E24}"/>
              </a:ext>
            </a:extLst>
          </p:cNvPr>
          <p:cNvSpPr/>
          <p:nvPr/>
        </p:nvSpPr>
        <p:spPr>
          <a:xfrm>
            <a:off x="-3180" y="0"/>
            <a:ext cx="9173497"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3B5E"/>
              </a:solidFill>
            </a:endParaRPr>
          </a:p>
        </p:txBody>
      </p:sp>
      <p:sp>
        <p:nvSpPr>
          <p:cNvPr id="17" name="Rectangle 16">
            <a:extLst>
              <a:ext uri="{FF2B5EF4-FFF2-40B4-BE49-F238E27FC236}">
                <a16:creationId xmlns:a16="http://schemas.microsoft.com/office/drawing/2014/main" id="{8FA01E95-B3B1-3D46-A119-97306BF7D26B}"/>
              </a:ext>
            </a:extLst>
          </p:cNvPr>
          <p:cNvSpPr/>
          <p:nvPr/>
        </p:nvSpPr>
        <p:spPr>
          <a:xfrm>
            <a:off x="1112434" y="1521998"/>
            <a:ext cx="1407695" cy="2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8A800"/>
              </a:solidFill>
            </a:endParaRPr>
          </a:p>
        </p:txBody>
      </p:sp>
      <p:sp>
        <p:nvSpPr>
          <p:cNvPr id="18" name="Rectangle 17">
            <a:extLst>
              <a:ext uri="{FF2B5EF4-FFF2-40B4-BE49-F238E27FC236}">
                <a16:creationId xmlns:a16="http://schemas.microsoft.com/office/drawing/2014/main" id="{49F0556C-388F-1E48-9025-C89B8AFAEB7B}"/>
              </a:ext>
            </a:extLst>
          </p:cNvPr>
          <p:cNvSpPr/>
          <p:nvPr/>
        </p:nvSpPr>
        <p:spPr>
          <a:xfrm>
            <a:off x="2036636" y="514366"/>
            <a:ext cx="5041230" cy="1259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TextBox 18">
            <a:extLst>
              <a:ext uri="{FF2B5EF4-FFF2-40B4-BE49-F238E27FC236}">
                <a16:creationId xmlns:a16="http://schemas.microsoft.com/office/drawing/2014/main" id="{33AC3829-F4EE-BC4A-B39E-D4878D8DE81D}"/>
              </a:ext>
            </a:extLst>
          </p:cNvPr>
          <p:cNvSpPr txBox="1"/>
          <p:nvPr/>
        </p:nvSpPr>
        <p:spPr>
          <a:xfrm>
            <a:off x="2228816" y="584752"/>
            <a:ext cx="4656869" cy="2241482"/>
          </a:xfrm>
          <a:prstGeom prst="rect">
            <a:avLst/>
          </a:prstGeom>
          <a:noFill/>
        </p:spPr>
        <p:txBody>
          <a:bodyPr wrap="square" lIns="0" tIns="0" rIns="0" bIns="0" rtlCol="0">
            <a:noAutofit/>
          </a:bodyPr>
          <a:lstStyle/>
          <a:p>
            <a:r>
              <a:rPr lang="en-GB" sz="8000" b="1" dirty="0">
                <a:solidFill>
                  <a:srgbClr val="0A3B5E"/>
                </a:solidFill>
                <a:latin typeface="Calibri" panose="020F0502020204030204" pitchFamily="34" charset="0"/>
                <a:ea typeface="Calibri" panose="020F0502020204030204" pitchFamily="34" charset="0"/>
                <a:cs typeface="Calibri" panose="020F0502020204030204" pitchFamily="34" charset="0"/>
              </a:rPr>
              <a:t>Questions</a:t>
            </a:r>
            <a:r>
              <a:rPr lang="en-GB" sz="2250" b="1" dirty="0">
                <a:solidFill>
                  <a:srgbClr val="0A3B5E"/>
                </a:solidFill>
                <a:latin typeface="Calibri" panose="020F0502020204030204" pitchFamily="34" charset="0"/>
                <a:ea typeface="Calibri" panose="020F0502020204030204" pitchFamily="34" charset="0"/>
                <a:cs typeface="Calibri" panose="020F0502020204030204" pitchFamily="34" charset="0"/>
              </a:rPr>
              <a:t> </a:t>
            </a:r>
            <a:br>
              <a:rPr lang="en-GB" sz="2250" b="1" dirty="0">
                <a:solidFill>
                  <a:srgbClr val="0A3B5E"/>
                </a:solidFill>
                <a:latin typeface="Calibri" panose="020F0502020204030204" pitchFamily="34" charset="0"/>
                <a:ea typeface="Calibri" panose="020F0502020204030204" pitchFamily="34" charset="0"/>
                <a:cs typeface="Calibri" panose="020F0502020204030204" pitchFamily="34" charset="0"/>
              </a:rPr>
            </a:br>
            <a:br>
              <a:rPr lang="en-GB" sz="2250" b="1" dirty="0">
                <a:solidFill>
                  <a:srgbClr val="0A3B5E"/>
                </a:solidFill>
                <a:latin typeface="Calibri" panose="020F0502020204030204" pitchFamily="34" charset="0"/>
                <a:cs typeface="Calibri" panose="020F0502020204030204" pitchFamily="34" charset="0"/>
              </a:rPr>
            </a:br>
            <a:br>
              <a:rPr lang="en-GB" sz="2250" b="1" dirty="0">
                <a:solidFill>
                  <a:srgbClr val="0A3B5E"/>
                </a:solidFill>
                <a:latin typeface="Calibri" panose="020F0502020204030204" pitchFamily="34" charset="0"/>
                <a:cs typeface="Calibri" panose="020F0502020204030204" pitchFamily="34" charset="0"/>
              </a:rPr>
            </a:br>
            <a:endParaRPr lang="en-US" sz="2250" b="1" dirty="0">
              <a:solidFill>
                <a:srgbClr val="0A3B5E"/>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14DE6C7E-71BC-0442-BF6D-EA596715A5BE}"/>
              </a:ext>
            </a:extLst>
          </p:cNvPr>
          <p:cNvSpPr/>
          <p:nvPr/>
        </p:nvSpPr>
        <p:spPr>
          <a:xfrm>
            <a:off x="7404950" y="1521998"/>
            <a:ext cx="156408" cy="2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6F6E1F62-3C2B-3044-982C-6A47F8A0C440}"/>
              </a:ext>
            </a:extLst>
          </p:cNvPr>
          <p:cNvSpPr/>
          <p:nvPr/>
        </p:nvSpPr>
        <p:spPr>
          <a:xfrm>
            <a:off x="1287481" y="398700"/>
            <a:ext cx="690690" cy="1268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2" name="Rectangle 21">
            <a:extLst>
              <a:ext uri="{FF2B5EF4-FFF2-40B4-BE49-F238E27FC236}">
                <a16:creationId xmlns:a16="http://schemas.microsoft.com/office/drawing/2014/main" id="{5E5D8E69-77B6-1F4E-87DF-3CDF64634293}"/>
              </a:ext>
            </a:extLst>
          </p:cNvPr>
          <p:cNvSpPr/>
          <p:nvPr/>
        </p:nvSpPr>
        <p:spPr>
          <a:xfrm>
            <a:off x="6944151" y="304315"/>
            <a:ext cx="539003" cy="560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 name="TextBox 1"/>
          <p:cNvSpPr txBox="1"/>
          <p:nvPr/>
        </p:nvSpPr>
        <p:spPr>
          <a:xfrm>
            <a:off x="1112434" y="2024564"/>
            <a:ext cx="6835027" cy="337751"/>
          </a:xfrm>
          <a:prstGeom prst="rect">
            <a:avLst/>
          </a:prstGeom>
          <a:noFill/>
        </p:spPr>
        <p:txBody>
          <a:bodyPr wrap="square" lIns="0" tIns="0" rIns="0" bIns="0" rtlCol="0">
            <a:noAutofit/>
          </a:bodyPr>
          <a:lstStyle/>
          <a:p>
            <a:pPr algn="ctr"/>
            <a:r>
              <a:rPr lang="en-GB" sz="1600" b="1" dirty="0">
                <a:solidFill>
                  <a:schemeClr val="bg1"/>
                </a:solidFill>
              </a:rPr>
              <a:t>Dr Matthew </a:t>
            </a:r>
            <a:r>
              <a:rPr lang="en-GB" sz="1600" b="1" dirty="0" err="1">
                <a:solidFill>
                  <a:schemeClr val="bg1"/>
                </a:solidFill>
              </a:rPr>
              <a:t>Evison</a:t>
            </a:r>
            <a:endParaRPr lang="en-GB" sz="1600" b="1" dirty="0">
              <a:solidFill>
                <a:schemeClr val="bg1"/>
              </a:solidFill>
            </a:endParaRPr>
          </a:p>
          <a:p>
            <a:pPr algn="ctr"/>
            <a:r>
              <a:rPr lang="en-GB" sz="1600" b="1" dirty="0">
                <a:solidFill>
                  <a:schemeClr val="bg1"/>
                </a:solidFill>
              </a:rPr>
              <a:t>@MatthewEvison1</a:t>
            </a:r>
          </a:p>
        </p:txBody>
      </p:sp>
      <p:pic>
        <p:nvPicPr>
          <p:cNvPr id="11" name="Picture 2" descr="Microsoft Apps">
            <a:extLst>
              <a:ext uri="{FF2B5EF4-FFF2-40B4-BE49-F238E27FC236}">
                <a16:creationId xmlns:a16="http://schemas.microsoft.com/office/drawing/2014/main" id="{111E96AE-2931-4DCC-9782-9EB661BEF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676" y="2571750"/>
            <a:ext cx="252647" cy="3267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81C034F-D664-46B7-A2CD-4F7331D193C5}"/>
              </a:ext>
            </a:extLst>
          </p:cNvPr>
          <p:cNvSpPr txBox="1"/>
          <p:nvPr/>
        </p:nvSpPr>
        <p:spPr>
          <a:xfrm>
            <a:off x="1161534" y="3202774"/>
            <a:ext cx="6870032" cy="1546577"/>
          </a:xfrm>
          <a:prstGeom prst="rect">
            <a:avLst/>
          </a:prstGeom>
          <a:noFill/>
          <a:ln w="38100">
            <a:solidFill>
              <a:srgbClr val="FFFF00"/>
            </a:solidFill>
          </a:ln>
        </p:spPr>
        <p:txBody>
          <a:bodyPr wrap="square" rtlCol="0">
            <a:spAutoFit/>
          </a:bodyPr>
          <a:lstStyle/>
          <a:p>
            <a:pPr algn="just"/>
            <a:r>
              <a:rPr lang="en-GB" sz="1350" dirty="0">
                <a:solidFill>
                  <a:srgbClr val="FFFF00"/>
                </a:solidFill>
              </a:rPr>
              <a:t>‘There is no good reason why a switch from tobacco products to less harmful nicotine delivery systems should not be encouraged. Smoking-related deaths after the year 2000 would fall steadily and substantially if this can be achieved. There is no compelling objection to the recreational and even addictive use of nicotine provided it is not shown to be physically, psychologically, or socially harmful to the use or to others.’</a:t>
            </a:r>
          </a:p>
          <a:p>
            <a:pPr algn="just"/>
            <a:endParaRPr lang="en-GB" sz="1350" dirty="0">
              <a:solidFill>
                <a:srgbClr val="FFFF00"/>
              </a:solidFill>
            </a:endParaRPr>
          </a:p>
          <a:p>
            <a:pPr algn="just"/>
            <a:r>
              <a:rPr lang="en-GB" sz="1350" i="1" dirty="0">
                <a:solidFill>
                  <a:srgbClr val="FFFF00"/>
                </a:solidFill>
              </a:rPr>
              <a:t>The Lancet 1991  </a:t>
            </a:r>
          </a:p>
        </p:txBody>
      </p:sp>
    </p:spTree>
    <p:custDataLst>
      <p:tags r:id="rId1"/>
    </p:custDataLst>
    <p:extLst>
      <p:ext uri="{BB962C8B-B14F-4D97-AF65-F5344CB8AC3E}">
        <p14:creationId xmlns:p14="http://schemas.microsoft.com/office/powerpoint/2010/main" val="2273498705"/>
      </p:ext>
    </p:extLst>
  </p:cSld>
  <p:clrMapOvr>
    <a:masterClrMapping/>
  </p:clrMapOvr>
  <mc:AlternateContent xmlns:mc="http://schemas.openxmlformats.org/markup-compatibility/2006" xmlns:p14="http://schemas.microsoft.com/office/powerpoint/2010/main">
    <mc:Choice Requires="p14">
      <p:transition spd="med" p14:dur="700" advTm="27523">
        <p:fade/>
      </p:transition>
    </mc:Choice>
    <mc:Fallback xmlns="">
      <p:transition spd="med" advTm="2752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B841B4-61F7-DC91-8B55-FD9C9FAD4F2B}"/>
              </a:ext>
            </a:extLst>
          </p:cNvPr>
          <p:cNvPicPr>
            <a:picLocks noChangeAspect="1"/>
          </p:cNvPicPr>
          <p:nvPr/>
        </p:nvPicPr>
        <p:blipFill>
          <a:blip r:embed="rId2"/>
          <a:stretch>
            <a:fillRect/>
          </a:stretch>
        </p:blipFill>
        <p:spPr>
          <a:xfrm>
            <a:off x="0" y="1"/>
            <a:ext cx="9144000" cy="5143499"/>
          </a:xfrm>
          <a:prstGeom prst="rect">
            <a:avLst/>
          </a:prstGeom>
        </p:spPr>
      </p:pic>
      <p:sp>
        <p:nvSpPr>
          <p:cNvPr id="4" name="Title 3">
            <a:extLst>
              <a:ext uri="{FF2B5EF4-FFF2-40B4-BE49-F238E27FC236}">
                <a16:creationId xmlns:a16="http://schemas.microsoft.com/office/drawing/2014/main" id="{C13ADEBE-E0CE-E663-74A8-51FDB2F9D7AC}"/>
              </a:ext>
            </a:extLst>
          </p:cNvPr>
          <p:cNvSpPr>
            <a:spLocks noGrp="1"/>
          </p:cNvSpPr>
          <p:nvPr>
            <p:ph type="title"/>
          </p:nvPr>
        </p:nvSpPr>
        <p:spPr/>
        <p:txBody>
          <a:bodyPr/>
          <a:lstStyle/>
          <a:p>
            <a:r>
              <a:rPr lang="en-GB" b="1" dirty="0"/>
              <a:t>A deep-dive into varenicline </a:t>
            </a:r>
          </a:p>
        </p:txBody>
      </p:sp>
      <p:pic>
        <p:nvPicPr>
          <p:cNvPr id="6" name="Picture 5" descr="Make Smoking History | Greater Manchester (@HistoryMakersGM) / Twitter">
            <a:extLst>
              <a:ext uri="{FF2B5EF4-FFF2-40B4-BE49-F238E27FC236}">
                <a16:creationId xmlns:a16="http://schemas.microsoft.com/office/drawing/2014/main" id="{ECA6351E-5073-BA57-16E1-D0D33CA20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725" y="149607"/>
            <a:ext cx="1907177" cy="190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412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6D9557-EE0B-C646-9EDB-DA7CC6BAA5C2}"/>
              </a:ext>
            </a:extLst>
          </p:cNvPr>
          <p:cNvSpPr/>
          <p:nvPr/>
        </p:nvSpPr>
        <p:spPr>
          <a:xfrm>
            <a:off x="-4836" y="-1"/>
            <a:ext cx="9148835" cy="861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146BA87D-1CA0-FD48-B4C7-C291D737A38C}"/>
              </a:ext>
            </a:extLst>
          </p:cNvPr>
          <p:cNvSpPr>
            <a:spLocks noGrp="1"/>
          </p:cNvSpPr>
          <p:nvPr>
            <p:ph type="title"/>
          </p:nvPr>
        </p:nvSpPr>
        <p:spPr>
          <a:xfrm>
            <a:off x="375406" y="249307"/>
            <a:ext cx="8527254" cy="379786"/>
          </a:xfrm>
        </p:spPr>
        <p:txBody>
          <a:bodyPr/>
          <a:lstStyle/>
          <a:p>
            <a:r>
              <a:rPr lang="en-US" dirty="0">
                <a:solidFill>
                  <a:schemeClr val="bg1"/>
                </a:solidFill>
              </a:rPr>
              <a:t>Varenicline – medications that act on the nicotinic receptor</a:t>
            </a:r>
          </a:p>
        </p:txBody>
      </p:sp>
      <p:sp>
        <p:nvSpPr>
          <p:cNvPr id="7" name="TextBox 6">
            <a:extLst>
              <a:ext uri="{FF2B5EF4-FFF2-40B4-BE49-F238E27FC236}">
                <a16:creationId xmlns:a16="http://schemas.microsoft.com/office/drawing/2014/main" id="{5F4E1E06-A3AA-AE4F-976A-070078DC17BF}"/>
              </a:ext>
            </a:extLst>
          </p:cNvPr>
          <p:cNvSpPr txBox="1"/>
          <p:nvPr/>
        </p:nvSpPr>
        <p:spPr>
          <a:xfrm>
            <a:off x="5904357" y="980662"/>
            <a:ext cx="2922103" cy="296832"/>
          </a:xfrm>
          <a:prstGeom prst="rect">
            <a:avLst/>
          </a:prstGeom>
          <a:noFill/>
        </p:spPr>
        <p:txBody>
          <a:bodyPr wrap="square" lIns="0" tIns="0" rIns="0" bIns="0" rtlCol="0">
            <a:noAutofit/>
          </a:bodyPr>
          <a:lstStyle/>
          <a:p>
            <a:pPr algn="ctr"/>
            <a:r>
              <a:rPr lang="en-GB" sz="1600" b="1" dirty="0">
                <a:solidFill>
                  <a:schemeClr val="accent1"/>
                </a:solidFill>
              </a:rPr>
              <a:t>‘Breaks the addiction to nicotine’</a:t>
            </a:r>
          </a:p>
          <a:p>
            <a:pPr algn="l"/>
            <a:endParaRPr lang="en-US" sz="1600" dirty="0">
              <a:solidFill>
                <a:schemeClr val="bg1"/>
              </a:solidFill>
            </a:endParaRPr>
          </a:p>
        </p:txBody>
      </p:sp>
      <p:pic>
        <p:nvPicPr>
          <p:cNvPr id="9" name="Picture 8">
            <a:extLst>
              <a:ext uri="{FF2B5EF4-FFF2-40B4-BE49-F238E27FC236}">
                <a16:creationId xmlns:a16="http://schemas.microsoft.com/office/drawing/2014/main" id="{761CBD34-E0AE-FE4A-8CA4-D3F0FC078BA3}"/>
              </a:ext>
            </a:extLst>
          </p:cNvPr>
          <p:cNvPicPr>
            <a:picLocks noChangeAspect="1"/>
          </p:cNvPicPr>
          <p:nvPr/>
        </p:nvPicPr>
        <p:blipFill>
          <a:blip r:embed="rId3"/>
          <a:stretch>
            <a:fillRect/>
          </a:stretch>
        </p:blipFill>
        <p:spPr>
          <a:xfrm>
            <a:off x="6612430" y="1229759"/>
            <a:ext cx="1658356" cy="3166603"/>
          </a:xfrm>
          <a:prstGeom prst="rect">
            <a:avLst/>
          </a:prstGeom>
        </p:spPr>
      </p:pic>
      <p:sp>
        <p:nvSpPr>
          <p:cNvPr id="13" name="TextBox 12">
            <a:extLst>
              <a:ext uri="{FF2B5EF4-FFF2-40B4-BE49-F238E27FC236}">
                <a16:creationId xmlns:a16="http://schemas.microsoft.com/office/drawing/2014/main" id="{B14661BB-EC53-9945-9FFC-74AF33A7E759}"/>
              </a:ext>
            </a:extLst>
          </p:cNvPr>
          <p:cNvSpPr txBox="1"/>
          <p:nvPr/>
        </p:nvSpPr>
        <p:spPr>
          <a:xfrm>
            <a:off x="533727" y="1129078"/>
            <a:ext cx="5587673" cy="3765115"/>
          </a:xfrm>
          <a:prstGeom prst="rect">
            <a:avLst/>
          </a:prstGeom>
          <a:noFill/>
        </p:spPr>
        <p:txBody>
          <a:bodyPr wrap="square" lIns="0" tIns="0" rIns="0" bIns="0" rtlCol="0">
            <a:noAutofit/>
          </a:bodyPr>
          <a:lstStyle/>
          <a:p>
            <a:pPr marL="215900" indent="-215900">
              <a:spcBef>
                <a:spcPts val="400"/>
              </a:spcBef>
              <a:buClr>
                <a:schemeClr val="accent1"/>
              </a:buClr>
              <a:buFont typeface="Symbol" panose="05050102010706020507" pitchFamily="18" charset="2"/>
              <a:buChar char="&gt;"/>
            </a:pPr>
            <a:r>
              <a:rPr lang="en-GB" sz="1600" dirty="0"/>
              <a:t>Dual agonist and antagonist to the nicotine receptor</a:t>
            </a:r>
          </a:p>
          <a:p>
            <a:pPr marL="215900" indent="-215900">
              <a:spcBef>
                <a:spcPts val="400"/>
              </a:spcBef>
              <a:buClr>
                <a:schemeClr val="accent1"/>
              </a:buClr>
              <a:buFont typeface="Symbol" panose="05050102010706020507" pitchFamily="18" charset="2"/>
              <a:buChar char="&gt;"/>
            </a:pPr>
            <a:r>
              <a:rPr lang="en-GB" sz="1600" dirty="0"/>
              <a:t>Agonist = dopamine release and relief from cravings</a:t>
            </a:r>
          </a:p>
          <a:p>
            <a:pPr marL="215900" indent="-215900">
              <a:spcBef>
                <a:spcPts val="400"/>
              </a:spcBef>
              <a:buClr>
                <a:schemeClr val="accent1"/>
              </a:buClr>
              <a:buFont typeface="Symbol" panose="05050102010706020507" pitchFamily="18" charset="2"/>
              <a:buChar char="&gt;"/>
            </a:pPr>
            <a:r>
              <a:rPr lang="en-GB" sz="1600" dirty="0"/>
              <a:t>Antagonist = prevents dopamine release from nicotine when smoking </a:t>
            </a:r>
          </a:p>
          <a:p>
            <a:pPr marL="215900" indent="-215900">
              <a:spcBef>
                <a:spcPts val="400"/>
              </a:spcBef>
              <a:buClr>
                <a:schemeClr val="accent1"/>
              </a:buClr>
              <a:buFont typeface="Symbol" panose="05050102010706020507" pitchFamily="18" charset="2"/>
              <a:buChar char="&gt;"/>
            </a:pPr>
            <a:r>
              <a:rPr lang="en-GB" sz="1600" dirty="0"/>
              <a:t>Takes away the pleasure of smoking and the positive reinforcement of the addiction</a:t>
            </a:r>
          </a:p>
          <a:p>
            <a:pPr marL="215900" indent="-215900">
              <a:spcBef>
                <a:spcPts val="400"/>
              </a:spcBef>
              <a:buClr>
                <a:schemeClr val="accent1"/>
              </a:buClr>
              <a:buFont typeface="Symbol" panose="05050102010706020507" pitchFamily="18" charset="2"/>
              <a:buChar char="&gt;"/>
            </a:pPr>
            <a:endParaRPr lang="en-GB" sz="1600" b="1" u="sng" dirty="0"/>
          </a:p>
          <a:p>
            <a:pPr marL="285750" indent="-285750">
              <a:buClr>
                <a:schemeClr val="accent1"/>
              </a:buClr>
              <a:buFont typeface="System Font Regular"/>
              <a:buChar char="&gt;"/>
            </a:pPr>
            <a:r>
              <a:rPr lang="en-GB" sz="1600" dirty="0"/>
              <a:t>0.5 mg once daily, day 1–3</a:t>
            </a:r>
          </a:p>
          <a:p>
            <a:pPr marL="285750" indent="-285750">
              <a:buClr>
                <a:schemeClr val="accent1"/>
              </a:buClr>
              <a:buFont typeface="System Font Regular"/>
              <a:buChar char="&gt;"/>
            </a:pPr>
            <a:r>
              <a:rPr lang="en-GB" sz="1600" dirty="0"/>
              <a:t>0.5 mg twice daily, day 4–7</a:t>
            </a:r>
          </a:p>
          <a:p>
            <a:pPr marL="285750" indent="-285750">
              <a:buClr>
                <a:schemeClr val="accent1"/>
              </a:buClr>
              <a:buFont typeface="System Font Regular"/>
              <a:buChar char="&gt;"/>
            </a:pPr>
            <a:r>
              <a:rPr lang="en-GB" sz="1600" dirty="0"/>
              <a:t>1 mg twice daily, day 8+</a:t>
            </a:r>
          </a:p>
          <a:p>
            <a:pPr marL="285750" indent="-285750">
              <a:buClr>
                <a:schemeClr val="accent1"/>
              </a:buClr>
              <a:buFont typeface="System Font Regular"/>
              <a:buChar char="&gt;"/>
            </a:pPr>
            <a:r>
              <a:rPr lang="en-GB" sz="1600" dirty="0"/>
              <a:t>12-week course</a:t>
            </a:r>
          </a:p>
          <a:p>
            <a:pPr marL="285750" indent="-285750">
              <a:buClr>
                <a:schemeClr val="accent1"/>
              </a:buClr>
              <a:buFont typeface="System Font Regular"/>
              <a:buChar char="&gt;"/>
            </a:pPr>
            <a:r>
              <a:rPr lang="en-GB" sz="1600" dirty="0"/>
              <a:t>Patient needs additional nicotine in the initial stage</a:t>
            </a:r>
          </a:p>
          <a:p>
            <a:pPr marL="285750" indent="-285750">
              <a:buClr>
                <a:schemeClr val="accent1"/>
              </a:buClr>
              <a:buFont typeface="System Font Regular"/>
              <a:buChar char="&gt;"/>
            </a:pPr>
            <a:r>
              <a:rPr lang="en-GB" sz="1600" dirty="0"/>
              <a:t>Aims to gradually reduce nicotine use as medication takes effect</a:t>
            </a:r>
          </a:p>
          <a:p>
            <a:pPr marL="285750" indent="-285750">
              <a:buClr>
                <a:schemeClr val="accent1"/>
              </a:buClr>
              <a:buFont typeface="System Font Regular"/>
              <a:buChar char="&gt;"/>
            </a:pPr>
            <a:r>
              <a:rPr lang="en-GB" sz="1600" dirty="0"/>
              <a:t>Set a quit date</a:t>
            </a:r>
          </a:p>
          <a:p>
            <a:pPr marL="215900" indent="-215900">
              <a:spcBef>
                <a:spcPts val="400"/>
              </a:spcBef>
              <a:buClr>
                <a:schemeClr val="accent1"/>
              </a:buClr>
              <a:buFont typeface="Symbol" panose="05050102010706020507" pitchFamily="18" charset="2"/>
              <a:buChar char="&gt;"/>
            </a:pPr>
            <a:endParaRPr lang="en-GB" sz="1600" b="1" u="sng" dirty="0"/>
          </a:p>
          <a:p>
            <a:pPr algn="l"/>
            <a:endParaRPr lang="en-US" sz="1600" dirty="0">
              <a:solidFill>
                <a:schemeClr val="bg1"/>
              </a:solidFill>
            </a:endParaRPr>
          </a:p>
        </p:txBody>
      </p:sp>
      <p:sp>
        <p:nvSpPr>
          <p:cNvPr id="14" name="TextBox 13">
            <a:extLst>
              <a:ext uri="{FF2B5EF4-FFF2-40B4-BE49-F238E27FC236}">
                <a16:creationId xmlns:a16="http://schemas.microsoft.com/office/drawing/2014/main" id="{8B92AC14-5B77-468F-9052-2B8A6C8FE0D9}"/>
              </a:ext>
            </a:extLst>
          </p:cNvPr>
          <p:cNvSpPr txBox="1"/>
          <p:nvPr/>
        </p:nvSpPr>
        <p:spPr>
          <a:xfrm>
            <a:off x="5314358" y="4602093"/>
            <a:ext cx="4102100" cy="584200"/>
          </a:xfrm>
          <a:prstGeom prst="rect">
            <a:avLst/>
          </a:prstGeom>
          <a:noFill/>
        </p:spPr>
        <p:txBody>
          <a:bodyPr wrap="square" lIns="0" tIns="0" rIns="0" bIns="0" rtlCol="0">
            <a:noAutofit/>
          </a:bodyPr>
          <a:lstStyle/>
          <a:p>
            <a:r>
              <a:rPr lang="en-GB" sz="1600" b="1" dirty="0">
                <a:solidFill>
                  <a:schemeClr val="accent1"/>
                </a:solidFill>
              </a:rPr>
              <a:t>Can be extended to 24 weeks if high risk of relapse, </a:t>
            </a:r>
            <a:r>
              <a:rPr lang="en-GB" sz="1600" b="1" dirty="0" err="1">
                <a:solidFill>
                  <a:schemeClr val="accent1"/>
                </a:solidFill>
              </a:rPr>
              <a:t>eg</a:t>
            </a:r>
            <a:r>
              <a:rPr lang="en-GB" sz="1600" b="1" dirty="0">
                <a:solidFill>
                  <a:schemeClr val="accent1"/>
                </a:solidFill>
              </a:rPr>
              <a:t> multiple previous quit attempts</a:t>
            </a:r>
          </a:p>
          <a:p>
            <a:pPr algn="l"/>
            <a:endParaRPr lang="en-US" sz="1600" dirty="0">
              <a:solidFill>
                <a:schemeClr val="bg1"/>
              </a:solidFill>
            </a:endParaRPr>
          </a:p>
        </p:txBody>
      </p:sp>
    </p:spTree>
    <p:extLst>
      <p:ext uri="{BB962C8B-B14F-4D97-AF65-F5344CB8AC3E}">
        <p14:creationId xmlns:p14="http://schemas.microsoft.com/office/powerpoint/2010/main" val="113685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0CDE7D-E236-B346-9328-D3D3835F510C}"/>
              </a:ext>
            </a:extLst>
          </p:cNvPr>
          <p:cNvSpPr/>
          <p:nvPr/>
        </p:nvSpPr>
        <p:spPr>
          <a:xfrm>
            <a:off x="-4836" y="-1"/>
            <a:ext cx="9148835" cy="861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TextBox 2">
            <a:extLst>
              <a:ext uri="{FF2B5EF4-FFF2-40B4-BE49-F238E27FC236}">
                <a16:creationId xmlns:a16="http://schemas.microsoft.com/office/drawing/2014/main" id="{90335EE8-70C9-44DB-8BAC-892699951547}"/>
              </a:ext>
            </a:extLst>
          </p:cNvPr>
          <p:cNvSpPr txBox="1"/>
          <p:nvPr/>
        </p:nvSpPr>
        <p:spPr>
          <a:xfrm>
            <a:off x="628650" y="4237622"/>
            <a:ext cx="4778285" cy="155480"/>
          </a:xfrm>
          <a:prstGeom prst="rect">
            <a:avLst/>
          </a:prstGeom>
          <a:noFill/>
        </p:spPr>
        <p:txBody>
          <a:bodyPr wrap="square" lIns="0" tIns="0" rIns="0" bIns="0" rtlCol="0">
            <a:noAutofit/>
          </a:bodyPr>
          <a:lstStyle/>
          <a:p>
            <a:r>
              <a:rPr lang="en-GB" sz="1100" dirty="0">
                <a:solidFill>
                  <a:srgbClr val="36444D"/>
                </a:solidFill>
              </a:rPr>
              <a:t>OR = odds ratio</a:t>
            </a:r>
          </a:p>
          <a:p>
            <a:endParaRPr lang="en-GB" sz="1100" dirty="0">
              <a:solidFill>
                <a:srgbClr val="36444D"/>
              </a:solidFill>
            </a:endParaRPr>
          </a:p>
        </p:txBody>
      </p:sp>
      <p:sp>
        <p:nvSpPr>
          <p:cNvPr id="2" name="Title 1">
            <a:extLst>
              <a:ext uri="{FF2B5EF4-FFF2-40B4-BE49-F238E27FC236}">
                <a16:creationId xmlns:a16="http://schemas.microsoft.com/office/drawing/2014/main" id="{013C281B-915A-924E-9EE9-A0CFEA597DCE}"/>
              </a:ext>
            </a:extLst>
          </p:cNvPr>
          <p:cNvSpPr>
            <a:spLocks noGrp="1"/>
          </p:cNvSpPr>
          <p:nvPr>
            <p:ph type="title"/>
          </p:nvPr>
        </p:nvSpPr>
        <p:spPr>
          <a:xfrm>
            <a:off x="628650" y="349200"/>
            <a:ext cx="7886700" cy="379786"/>
          </a:xfrm>
        </p:spPr>
        <p:txBody>
          <a:bodyPr/>
          <a:lstStyle/>
          <a:p>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What are the benefits of varenicline? </a:t>
            </a:r>
            <a:endParaRPr lang="en-US" dirty="0">
              <a:solidFill>
                <a:schemeClr val="bg1"/>
              </a:solidFill>
            </a:endParaRPr>
          </a:p>
        </p:txBody>
      </p:sp>
      <p:sp>
        <p:nvSpPr>
          <p:cNvPr id="5" name="Content Placeholder 4">
            <a:extLst>
              <a:ext uri="{FF2B5EF4-FFF2-40B4-BE49-F238E27FC236}">
                <a16:creationId xmlns:a16="http://schemas.microsoft.com/office/drawing/2014/main" id="{92CFDAFB-DB81-3A4D-B5E6-2B3677630817}"/>
              </a:ext>
            </a:extLst>
          </p:cNvPr>
          <p:cNvSpPr>
            <a:spLocks noGrp="1"/>
          </p:cNvSpPr>
          <p:nvPr>
            <p:ph idx="1"/>
          </p:nvPr>
        </p:nvSpPr>
        <p:spPr>
          <a:xfrm>
            <a:off x="628650" y="1036436"/>
            <a:ext cx="2571750" cy="3574490"/>
          </a:xfrm>
        </p:spPr>
        <p:txBody>
          <a:bodyPr/>
          <a:lstStyle/>
          <a:p>
            <a:pPr>
              <a:lnSpc>
                <a:spcPct val="100000"/>
              </a:lnSpc>
            </a:pPr>
            <a:r>
              <a:rPr lang="en-GB" dirty="0">
                <a:latin typeface="Calibri" panose="020F0502020204030204" pitchFamily="34" charset="0"/>
                <a:ea typeface="Calibri" panose="020F0502020204030204" pitchFamily="34" charset="0"/>
                <a:cs typeface="Times New Roman" panose="02020603050405020304" pitchFamily="18" charset="0"/>
              </a:rPr>
              <a:t>Varenicline is an effective treatment for tobacco addiction increasing the chance of abstinence by over </a:t>
            </a:r>
            <a:r>
              <a:rPr lang="en-GB" b="1" dirty="0">
                <a:latin typeface="Calibri" panose="020F0502020204030204" pitchFamily="34" charset="0"/>
                <a:ea typeface="Calibri" panose="020F0502020204030204" pitchFamily="34" charset="0"/>
                <a:cs typeface="Times New Roman" panose="02020603050405020304" pitchFamily="18" charset="0"/>
              </a:rPr>
              <a:t>200%</a:t>
            </a:r>
            <a:r>
              <a:rPr lang="en-GB" dirty="0">
                <a:latin typeface="Calibri" panose="020F0502020204030204" pitchFamily="34" charset="0"/>
                <a:ea typeface="Calibri" panose="020F0502020204030204" pitchFamily="34" charset="0"/>
                <a:cs typeface="Times New Roman" panose="02020603050405020304" pitchFamily="18" charset="0"/>
              </a:rPr>
              <a:t> vs placebo (RR 2.24, 95% CI 2.06–2.43) </a:t>
            </a:r>
            <a:r>
              <a:rPr lang="en-GB" i="1" dirty="0">
                <a:latin typeface="Calibri" panose="020F0502020204030204" pitchFamily="34" charset="0"/>
                <a:ea typeface="Calibri" panose="020F0502020204030204" pitchFamily="34" charset="0"/>
                <a:cs typeface="Times New Roman" panose="02020603050405020304" pitchFamily="18" charset="0"/>
              </a:rPr>
              <a:t>(based on 27 trials with 12,625 patients)</a:t>
            </a:r>
            <a:r>
              <a:rPr lang="en-GB"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pPr>
            <a:r>
              <a:rPr lang="en-GB" sz="1200" b="1" dirty="0">
                <a:solidFill>
                  <a:srgbClr val="36444D"/>
                </a:solidFill>
              </a:rPr>
              <a:t>Cahill K </a:t>
            </a:r>
            <a:r>
              <a:rPr lang="en-GB" sz="1200" b="1" i="1" dirty="0">
                <a:solidFill>
                  <a:srgbClr val="36444D"/>
                </a:solidFill>
              </a:rPr>
              <a:t>et al</a:t>
            </a:r>
            <a:r>
              <a:rPr lang="en-GB" sz="1200" b="1" dirty="0">
                <a:solidFill>
                  <a:srgbClr val="36444D"/>
                </a:solidFill>
              </a:rPr>
              <a:t>. </a:t>
            </a:r>
            <a:r>
              <a:rPr lang="en-GB" sz="1200" b="1" i="1" dirty="0">
                <a:solidFill>
                  <a:srgbClr val="36444D"/>
                </a:solidFill>
              </a:rPr>
              <a:t>Cochrane Database </a:t>
            </a:r>
            <a:r>
              <a:rPr lang="en-GB" sz="1200" b="1" i="1" dirty="0" err="1">
                <a:solidFill>
                  <a:srgbClr val="36444D"/>
                </a:solidFill>
              </a:rPr>
              <a:t>Syst</a:t>
            </a:r>
            <a:r>
              <a:rPr lang="en-GB" sz="1200" b="1" i="1" dirty="0">
                <a:solidFill>
                  <a:srgbClr val="36444D"/>
                </a:solidFill>
              </a:rPr>
              <a:t> Rev </a:t>
            </a:r>
            <a:r>
              <a:rPr lang="en-GB" sz="1200" b="1" dirty="0">
                <a:solidFill>
                  <a:srgbClr val="36444D"/>
                </a:solidFill>
              </a:rPr>
              <a:t>2016;2016(5):CD006103</a:t>
            </a:r>
            <a:endParaRPr lang="en-GB" sz="1200" b="1" i="1" dirty="0">
              <a:solidFill>
                <a:srgbClr val="36444D"/>
              </a:solidFill>
            </a:endParaRPr>
          </a:p>
          <a:p>
            <a:endParaRPr lang="en-US" dirty="0"/>
          </a:p>
        </p:txBody>
      </p:sp>
      <p:sp>
        <p:nvSpPr>
          <p:cNvPr id="6" name="Content Placeholder 4">
            <a:extLst>
              <a:ext uri="{FF2B5EF4-FFF2-40B4-BE49-F238E27FC236}">
                <a16:creationId xmlns:a16="http://schemas.microsoft.com/office/drawing/2014/main" id="{354B9238-B1CD-5C4D-B12C-F4C9CF822656}"/>
              </a:ext>
            </a:extLst>
          </p:cNvPr>
          <p:cNvSpPr txBox="1">
            <a:spLocks/>
          </p:cNvSpPr>
          <p:nvPr/>
        </p:nvSpPr>
        <p:spPr>
          <a:xfrm>
            <a:off x="3384855" y="1036436"/>
            <a:ext cx="2662555" cy="357449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latin typeface="Calibri" panose="020F0502020204030204" pitchFamily="34" charset="0"/>
                <a:ea typeface="Calibri" panose="020F0502020204030204" pitchFamily="34" charset="0"/>
                <a:cs typeface="Times New Roman" panose="02020603050405020304" pitchFamily="18" charset="0"/>
              </a:rPr>
              <a:t>Varenicline is more effective than bupropion. Smokers are approximately </a:t>
            </a:r>
            <a:r>
              <a:rPr lang="en-GB" b="1" dirty="0">
                <a:latin typeface="Calibri" panose="020F0502020204030204" pitchFamily="34" charset="0"/>
                <a:ea typeface="Calibri" panose="020F0502020204030204" pitchFamily="34" charset="0"/>
                <a:cs typeface="Times New Roman" panose="02020603050405020304" pitchFamily="18" charset="0"/>
              </a:rPr>
              <a:t>40%</a:t>
            </a:r>
            <a:r>
              <a:rPr lang="en-GB" dirty="0">
                <a:latin typeface="Calibri" panose="020F0502020204030204" pitchFamily="34" charset="0"/>
                <a:ea typeface="Calibri" panose="020F0502020204030204" pitchFamily="34" charset="0"/>
                <a:cs typeface="Times New Roman" panose="02020603050405020304" pitchFamily="18" charset="0"/>
              </a:rPr>
              <a:t> more likely to stop with varenicline vs bupropion (RR 1.39, 95% CI 1.25–1.54) </a:t>
            </a:r>
            <a:r>
              <a:rPr lang="en-GB" i="1" dirty="0">
                <a:latin typeface="Calibri" panose="020F0502020204030204" pitchFamily="34" charset="0"/>
                <a:ea typeface="Calibri" panose="020F0502020204030204" pitchFamily="34" charset="0"/>
                <a:cs typeface="Times New Roman" panose="02020603050405020304" pitchFamily="18" charset="0"/>
              </a:rPr>
              <a:t>(based on 5 trials with 5,887 patients).</a:t>
            </a:r>
            <a:r>
              <a:rPr lang="en-GB" dirty="0">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pPr>
            <a:r>
              <a:rPr lang="en-GB" sz="1200" b="1" dirty="0">
                <a:solidFill>
                  <a:srgbClr val="36444D"/>
                </a:solidFill>
              </a:rPr>
              <a:t>Cahill K </a:t>
            </a:r>
            <a:r>
              <a:rPr lang="en-GB" sz="1200" b="1" i="1" dirty="0">
                <a:solidFill>
                  <a:srgbClr val="36444D"/>
                </a:solidFill>
              </a:rPr>
              <a:t>et al</a:t>
            </a:r>
            <a:r>
              <a:rPr lang="en-GB" sz="1200" b="1" dirty="0">
                <a:solidFill>
                  <a:srgbClr val="36444D"/>
                </a:solidFill>
              </a:rPr>
              <a:t>. </a:t>
            </a:r>
            <a:r>
              <a:rPr lang="en-GB" sz="1200" b="1" i="1" dirty="0">
                <a:solidFill>
                  <a:srgbClr val="36444D"/>
                </a:solidFill>
              </a:rPr>
              <a:t>Cochrane Database </a:t>
            </a:r>
            <a:r>
              <a:rPr lang="en-GB" sz="1200" b="1" i="1" dirty="0" err="1">
                <a:solidFill>
                  <a:srgbClr val="36444D"/>
                </a:solidFill>
              </a:rPr>
              <a:t>Syst</a:t>
            </a:r>
            <a:r>
              <a:rPr lang="en-GB" sz="1200" b="1" i="1" dirty="0">
                <a:solidFill>
                  <a:srgbClr val="36444D"/>
                </a:solidFill>
              </a:rPr>
              <a:t> Rev </a:t>
            </a:r>
            <a:r>
              <a:rPr lang="en-GB" sz="1200" b="1" dirty="0">
                <a:solidFill>
                  <a:srgbClr val="36444D"/>
                </a:solidFill>
              </a:rPr>
              <a:t>2016;2016(5):CD006103</a:t>
            </a:r>
            <a:endParaRPr lang="en-US" dirty="0"/>
          </a:p>
        </p:txBody>
      </p:sp>
      <p:sp>
        <p:nvSpPr>
          <p:cNvPr id="7" name="Content Placeholder 4">
            <a:extLst>
              <a:ext uri="{FF2B5EF4-FFF2-40B4-BE49-F238E27FC236}">
                <a16:creationId xmlns:a16="http://schemas.microsoft.com/office/drawing/2014/main" id="{CBE7446F-F003-BE40-87E9-47C287166F12}"/>
              </a:ext>
            </a:extLst>
          </p:cNvPr>
          <p:cNvSpPr txBox="1">
            <a:spLocks/>
          </p:cNvSpPr>
          <p:nvPr/>
        </p:nvSpPr>
        <p:spPr>
          <a:xfrm>
            <a:off x="6231865" y="1036436"/>
            <a:ext cx="2535555" cy="357449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latin typeface="Calibri" panose="020F0502020204030204" pitchFamily="34" charset="0"/>
                <a:ea typeface="Calibri" panose="020F0502020204030204" pitchFamily="34" charset="0"/>
                <a:cs typeface="Times New Roman" panose="02020603050405020304" pitchFamily="18" charset="0"/>
              </a:rPr>
              <a:t>Varenicline and behavioural support is the most effective combination to treat tobacco addiction in a meta-analysis of 115 trials and 57,000 patients. Smokers are approximately </a:t>
            </a:r>
            <a:r>
              <a:rPr lang="en-GB" b="1" dirty="0">
                <a:latin typeface="Calibri" panose="020F0502020204030204" pitchFamily="34" charset="0"/>
                <a:ea typeface="Calibri" panose="020F0502020204030204" pitchFamily="34" charset="0"/>
                <a:cs typeface="Times New Roman" panose="02020603050405020304" pitchFamily="18" charset="0"/>
              </a:rPr>
              <a:t>60%</a:t>
            </a:r>
            <a:r>
              <a:rPr lang="en-GB" dirty="0">
                <a:latin typeface="Calibri" panose="020F0502020204030204" pitchFamily="34" charset="0"/>
                <a:ea typeface="Calibri" panose="020F0502020204030204" pitchFamily="34" charset="0"/>
                <a:cs typeface="Times New Roman" panose="02020603050405020304" pitchFamily="18" charset="0"/>
              </a:rPr>
              <a:t> more likely to stop smoking with varenicline and behavioural support than with bupropion (OR 1.56, 95% CI 1.07–2.34) and NRT (OR 1.65, 95%CI 1.10–2.12).</a:t>
            </a:r>
          </a:p>
          <a:p>
            <a:pPr>
              <a:lnSpc>
                <a:spcPct val="100000"/>
              </a:lnSpc>
            </a:pPr>
            <a:r>
              <a:rPr lang="en-GB" sz="1200" b="1" dirty="0">
                <a:solidFill>
                  <a:srgbClr val="36444D"/>
                </a:solidFill>
              </a:rPr>
              <a:t>Windle SB </a:t>
            </a:r>
            <a:r>
              <a:rPr lang="en-GB" sz="1200" b="1" i="1" dirty="0">
                <a:solidFill>
                  <a:srgbClr val="36444D"/>
                </a:solidFill>
              </a:rPr>
              <a:t>et al</a:t>
            </a:r>
            <a:r>
              <a:rPr lang="en-GB" sz="1200" b="1" dirty="0">
                <a:solidFill>
                  <a:srgbClr val="36444D"/>
                </a:solidFill>
              </a:rPr>
              <a:t>. </a:t>
            </a:r>
            <a:r>
              <a:rPr lang="en-GB" sz="1200" b="1" i="1" dirty="0">
                <a:solidFill>
                  <a:srgbClr val="36444D"/>
                </a:solidFill>
              </a:rPr>
              <a:t>Am J </a:t>
            </a:r>
            <a:r>
              <a:rPr lang="en-GB" sz="1200" b="1" i="1" dirty="0" err="1">
                <a:solidFill>
                  <a:srgbClr val="36444D"/>
                </a:solidFill>
              </a:rPr>
              <a:t>Prev</a:t>
            </a:r>
            <a:r>
              <a:rPr lang="en-GB" sz="1200" b="1" i="1" dirty="0">
                <a:solidFill>
                  <a:srgbClr val="36444D"/>
                </a:solidFill>
              </a:rPr>
              <a:t> Med </a:t>
            </a:r>
            <a:r>
              <a:rPr lang="en-GB" sz="1200" b="1" dirty="0">
                <a:solidFill>
                  <a:srgbClr val="36444D"/>
                </a:solidFill>
              </a:rPr>
              <a:t>2016; 51(6):1060–71</a:t>
            </a:r>
          </a:p>
          <a:p>
            <a:pPr marL="342900">
              <a:lnSpc>
                <a:spcPct val="100000"/>
              </a:lnSpc>
            </a:pPr>
            <a:r>
              <a:rPr lang="en-GB" sz="135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GB" sz="135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dirty="0"/>
          </a:p>
        </p:txBody>
      </p:sp>
      <p:pic>
        <p:nvPicPr>
          <p:cNvPr id="10" name="Picture 9">
            <a:extLst>
              <a:ext uri="{FF2B5EF4-FFF2-40B4-BE49-F238E27FC236}">
                <a16:creationId xmlns:a16="http://schemas.microsoft.com/office/drawing/2014/main" id="{9E202CEC-C497-D648-9170-307AF97E3848}"/>
              </a:ext>
            </a:extLst>
          </p:cNvPr>
          <p:cNvPicPr>
            <a:picLocks noChangeAspect="1"/>
          </p:cNvPicPr>
          <p:nvPr/>
        </p:nvPicPr>
        <p:blipFill>
          <a:blip r:embed="rId3"/>
          <a:stretch>
            <a:fillRect/>
          </a:stretch>
        </p:blipFill>
        <p:spPr>
          <a:xfrm>
            <a:off x="3931840" y="3510376"/>
            <a:ext cx="2115570" cy="1451660"/>
          </a:xfrm>
          <a:prstGeom prst="rect">
            <a:avLst/>
          </a:prstGeom>
        </p:spPr>
      </p:pic>
    </p:spTree>
    <p:extLst>
      <p:ext uri="{BB962C8B-B14F-4D97-AF65-F5344CB8AC3E}">
        <p14:creationId xmlns:p14="http://schemas.microsoft.com/office/powerpoint/2010/main" val="212072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9434E5-CCE6-DD44-A7B5-3C6B99183833}"/>
              </a:ext>
            </a:extLst>
          </p:cNvPr>
          <p:cNvSpPr/>
          <p:nvPr/>
        </p:nvSpPr>
        <p:spPr>
          <a:xfrm>
            <a:off x="-4836" y="-1"/>
            <a:ext cx="9148835" cy="861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aphicFrame>
        <p:nvGraphicFramePr>
          <p:cNvPr id="2" name="Group 34">
            <a:extLst>
              <a:ext uri="{FF2B5EF4-FFF2-40B4-BE49-F238E27FC236}">
                <a16:creationId xmlns:a16="http://schemas.microsoft.com/office/drawing/2014/main" id="{CF4469D4-3159-4459-A347-6E3F7BA2EC5C}"/>
              </a:ext>
            </a:extLst>
          </p:cNvPr>
          <p:cNvGraphicFramePr>
            <a:graphicFrameLocks noGrp="1"/>
          </p:cNvGraphicFramePr>
          <p:nvPr/>
        </p:nvGraphicFramePr>
        <p:xfrm>
          <a:off x="960437" y="2059668"/>
          <a:ext cx="7223125" cy="1778689"/>
        </p:xfrm>
        <a:graphic>
          <a:graphicData uri="http://schemas.openxmlformats.org/drawingml/2006/table">
            <a:tbl>
              <a:tblPr>
                <a:tableStyleId>{B301B821-A1FF-4177-AEE7-76D212191A09}</a:tableStyleId>
              </a:tblPr>
              <a:tblGrid>
                <a:gridCol w="1746250">
                  <a:extLst>
                    <a:ext uri="{9D8B030D-6E8A-4147-A177-3AD203B41FA5}">
                      <a16:colId xmlns:a16="http://schemas.microsoft.com/office/drawing/2014/main" val="20000"/>
                    </a:ext>
                  </a:extLst>
                </a:gridCol>
                <a:gridCol w="5476875">
                  <a:extLst>
                    <a:ext uri="{9D8B030D-6E8A-4147-A177-3AD203B41FA5}">
                      <a16:colId xmlns:a16="http://schemas.microsoft.com/office/drawing/2014/main" val="20001"/>
                    </a:ext>
                  </a:extLst>
                </a:gridCol>
              </a:tblGrid>
              <a:tr h="512535">
                <a:tc>
                  <a:txBody>
                    <a:bodyPr/>
                    <a:lstStyle/>
                    <a:p>
                      <a:pPr marL="0" marR="0" lvl="0" indent="0" algn="ctr" defTabSz="358775" rtl="0" eaLnBrk="1" fontAlgn="base" latinLnBrk="0" hangingPunct="1">
                        <a:lnSpc>
                          <a:spcPct val="100000"/>
                        </a:lnSpc>
                        <a:spcBef>
                          <a:spcPts val="800"/>
                        </a:spcBef>
                        <a:spcAft>
                          <a:spcPts val="400"/>
                        </a:spcAft>
                        <a:buClrTx/>
                        <a:buSzTx/>
                        <a:buFontTx/>
                        <a:buNone/>
                        <a:tabLst>
                          <a:tab pos="358775" algn="l"/>
                        </a:tabLst>
                      </a:pPr>
                      <a:endParaRPr kumimoji="0" lang="en-GB" sz="1800" b="1" i="0" u="none" strike="noStrike" cap="none" normalizeH="0" baseline="0" dirty="0">
                        <a:ln>
                          <a:noFill/>
                        </a:ln>
                        <a:solidFill>
                          <a:schemeClr val="bg1"/>
                        </a:solidFill>
                        <a:effectLst/>
                        <a:latin typeface="Calibri" pitchFamily="34" charset="0"/>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90000"/>
                        </a:lnSpc>
                        <a:spcBef>
                          <a:spcPct val="0"/>
                        </a:spcBef>
                        <a:spcAft>
                          <a:spcPts val="400"/>
                        </a:spcAft>
                        <a:buClrTx/>
                        <a:buSzTx/>
                        <a:buFontTx/>
                        <a:buNone/>
                        <a:tabLst>
                          <a:tab pos="358775" algn="l"/>
                        </a:tabLst>
                      </a:pPr>
                      <a:r>
                        <a:rPr kumimoji="0" lang="en-GB" sz="1800" b="1" u="none" strike="noStrike" cap="none" normalizeH="0" baseline="0" dirty="0">
                          <a:ln>
                            <a:noFill/>
                          </a:ln>
                          <a:solidFill>
                            <a:schemeClr val="bg1"/>
                          </a:solidFill>
                          <a:effectLst/>
                        </a:rPr>
                        <a:t>NNT to achieve additional long-term quitter vs placebo</a:t>
                      </a:r>
                      <a:endParaRPr kumimoji="0" lang="en-GB" sz="1800" b="1" i="0" u="none" strike="noStrike" cap="none" normalizeH="0" baseline="0" dirty="0">
                        <a:ln>
                          <a:noFill/>
                        </a:ln>
                        <a:solidFill>
                          <a:schemeClr val="bg1"/>
                        </a:solidFill>
                        <a:effectLst/>
                        <a:latin typeface="+mj-lt"/>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36345">
                <a:tc>
                  <a:txBody>
                    <a:bodyPr/>
                    <a:lstStyle/>
                    <a:p>
                      <a:pPr marL="8890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800" u="none" strike="noStrike" cap="none" normalizeH="0" baseline="0" dirty="0">
                          <a:ln>
                            <a:noFill/>
                          </a:ln>
                          <a:effectLst/>
                        </a:rPr>
                        <a:t>NRT</a:t>
                      </a:r>
                      <a:endParaRPr kumimoji="0" lang="en-GB" sz="1800" b="1" i="0" u="none" strike="noStrike" cap="none" normalizeH="0" baseline="0" dirty="0">
                        <a:ln>
                          <a:noFill/>
                        </a:ln>
                        <a:solidFill>
                          <a:schemeClr val="accent5">
                            <a:lumMod val="50000"/>
                          </a:schemeClr>
                        </a:solidFill>
                        <a:effectLst/>
                        <a:latin typeface="+mj-lt"/>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800" u="none" strike="noStrike" cap="none" normalizeH="0" baseline="0" dirty="0">
                          <a:ln>
                            <a:noFill/>
                          </a:ln>
                          <a:effectLst/>
                        </a:rPr>
                        <a:t>23   (95% CI 20–25)</a:t>
                      </a:r>
                      <a:endParaRPr kumimoji="0" lang="en-GB" sz="1800" b="0" i="0" u="none" strike="noStrike" cap="none" normalizeH="0" baseline="0" dirty="0">
                        <a:ln>
                          <a:noFill/>
                        </a:ln>
                        <a:solidFill>
                          <a:schemeClr val="accent5">
                            <a:lumMod val="50000"/>
                          </a:schemeClr>
                        </a:solidFill>
                        <a:effectLst/>
                        <a:latin typeface="+mj-lt"/>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4049">
                <a:tc>
                  <a:txBody>
                    <a:bodyPr/>
                    <a:lstStyle/>
                    <a:p>
                      <a:pPr marL="8890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800" u="none" strike="noStrike" cap="none" normalizeH="0" baseline="0" dirty="0">
                          <a:ln>
                            <a:noFill/>
                          </a:ln>
                          <a:effectLst/>
                        </a:rPr>
                        <a:t>Bupropion</a:t>
                      </a:r>
                      <a:endParaRPr kumimoji="0" lang="en-GB" sz="1800" b="1" i="0" u="none" strike="noStrike" cap="none" normalizeH="0" baseline="0" dirty="0">
                        <a:ln>
                          <a:noFill/>
                        </a:ln>
                        <a:solidFill>
                          <a:schemeClr val="accent5">
                            <a:lumMod val="50000"/>
                          </a:schemeClr>
                        </a:solidFill>
                        <a:effectLst/>
                        <a:latin typeface="+mj-lt"/>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800" u="none" strike="noStrike" cap="none" normalizeH="0" baseline="0" dirty="0">
                          <a:ln>
                            <a:noFill/>
                          </a:ln>
                          <a:effectLst/>
                        </a:rPr>
                        <a:t>22   (95% CI 18–28)</a:t>
                      </a:r>
                      <a:endParaRPr kumimoji="0" lang="en-GB" sz="1800" b="0" i="0" u="none" strike="noStrike" cap="none" normalizeH="0" baseline="0" dirty="0">
                        <a:ln>
                          <a:noFill/>
                        </a:ln>
                        <a:solidFill>
                          <a:schemeClr val="accent5">
                            <a:lumMod val="50000"/>
                          </a:schemeClr>
                        </a:solidFill>
                        <a:effectLst/>
                        <a:latin typeface="+mj-lt"/>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2804">
                <a:tc>
                  <a:txBody>
                    <a:bodyPr/>
                    <a:lstStyle/>
                    <a:p>
                      <a:pPr marL="8890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800" u="none" strike="noStrike" cap="none" normalizeH="0" baseline="0" dirty="0">
                          <a:ln>
                            <a:noFill/>
                          </a:ln>
                          <a:effectLst/>
                        </a:rPr>
                        <a:t>Varenicline</a:t>
                      </a:r>
                      <a:endParaRPr kumimoji="0" lang="en-GB" sz="1800" b="1" i="0" u="none" strike="noStrike" cap="none" normalizeH="0" baseline="0" dirty="0">
                        <a:ln>
                          <a:noFill/>
                        </a:ln>
                        <a:solidFill>
                          <a:schemeClr val="accent5">
                            <a:lumMod val="50000"/>
                          </a:schemeClr>
                        </a:solidFill>
                        <a:effectLst/>
                        <a:latin typeface="+mj-lt"/>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58775" rtl="0" eaLnBrk="1" fontAlgn="base" latinLnBrk="0" hangingPunct="1">
                        <a:lnSpc>
                          <a:spcPct val="100000"/>
                        </a:lnSpc>
                        <a:spcBef>
                          <a:spcPts val="800"/>
                        </a:spcBef>
                        <a:spcAft>
                          <a:spcPts val="400"/>
                        </a:spcAft>
                        <a:buClrTx/>
                        <a:buSzTx/>
                        <a:buFontTx/>
                        <a:buNone/>
                        <a:tabLst>
                          <a:tab pos="358775" algn="l"/>
                        </a:tabLst>
                      </a:pPr>
                      <a:r>
                        <a:rPr kumimoji="0" lang="en-GB" sz="1800" u="none" strike="noStrike" cap="none" normalizeH="0" baseline="0" dirty="0">
                          <a:ln>
                            <a:noFill/>
                          </a:ln>
                          <a:effectLst/>
                        </a:rPr>
                        <a:t>11   (95% CI 9–13)</a:t>
                      </a:r>
                      <a:endParaRPr kumimoji="0" lang="en-GB" sz="1800" b="0" i="0" u="none" strike="noStrike" cap="none" normalizeH="0" baseline="0" dirty="0">
                        <a:ln>
                          <a:noFill/>
                        </a:ln>
                        <a:solidFill>
                          <a:schemeClr val="accent5">
                            <a:lumMod val="50000"/>
                          </a:schemeClr>
                        </a:solidFill>
                        <a:effectLst/>
                        <a:latin typeface="+mj-lt"/>
                        <a:ea typeface="ＭＳ Ｐゴシック" charset="-128"/>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5ADEB7A0-9855-4170-8E53-66AD82CF5B01}"/>
              </a:ext>
            </a:extLst>
          </p:cNvPr>
          <p:cNvSpPr txBox="1"/>
          <p:nvPr/>
        </p:nvSpPr>
        <p:spPr>
          <a:xfrm>
            <a:off x="960437" y="4085665"/>
            <a:ext cx="7223125" cy="258876"/>
          </a:xfrm>
          <a:prstGeom prst="rect">
            <a:avLst/>
          </a:prstGeom>
          <a:noFill/>
        </p:spPr>
        <p:txBody>
          <a:bodyPr wrap="square" lIns="0" tIns="0" rIns="0" bIns="0" rtlCol="0">
            <a:noAutofit/>
          </a:bodyPr>
          <a:lstStyle/>
          <a:p>
            <a:r>
              <a:rPr lang="en-GB" sz="900" dirty="0">
                <a:solidFill>
                  <a:srgbClr val="36444D"/>
                </a:solidFill>
              </a:rPr>
              <a:t>Cahill K </a:t>
            </a:r>
            <a:r>
              <a:rPr lang="en-GB" sz="900" i="1" dirty="0">
                <a:solidFill>
                  <a:srgbClr val="36444D"/>
                </a:solidFill>
              </a:rPr>
              <a:t>et al</a:t>
            </a:r>
            <a:r>
              <a:rPr lang="en-GB" sz="900" dirty="0">
                <a:solidFill>
                  <a:srgbClr val="36444D"/>
                </a:solidFill>
              </a:rPr>
              <a:t>. Nicotine receptor partial agonists for smoking cessation. </a:t>
            </a:r>
            <a:r>
              <a:rPr lang="en-GB" sz="900" i="1" dirty="0">
                <a:solidFill>
                  <a:srgbClr val="36444D"/>
                </a:solidFill>
              </a:rPr>
              <a:t>Cochrane Database </a:t>
            </a:r>
            <a:r>
              <a:rPr lang="en-GB" sz="900" i="1" dirty="0" err="1">
                <a:solidFill>
                  <a:srgbClr val="36444D"/>
                </a:solidFill>
              </a:rPr>
              <a:t>Syst</a:t>
            </a:r>
            <a:r>
              <a:rPr lang="en-GB" sz="900" i="1" dirty="0">
                <a:solidFill>
                  <a:srgbClr val="36444D"/>
                </a:solidFill>
              </a:rPr>
              <a:t> Rev</a:t>
            </a:r>
            <a:r>
              <a:rPr lang="en-GB" sz="900" dirty="0">
                <a:solidFill>
                  <a:srgbClr val="36444D"/>
                </a:solidFill>
              </a:rPr>
              <a:t> 2016;(5):CD006103.</a:t>
            </a:r>
          </a:p>
        </p:txBody>
      </p:sp>
      <p:sp>
        <p:nvSpPr>
          <p:cNvPr id="4" name="Title 3">
            <a:extLst>
              <a:ext uri="{FF2B5EF4-FFF2-40B4-BE49-F238E27FC236}">
                <a16:creationId xmlns:a16="http://schemas.microsoft.com/office/drawing/2014/main" id="{CF7F5224-392A-0C41-AFFF-27EE528FE199}"/>
              </a:ext>
            </a:extLst>
          </p:cNvPr>
          <p:cNvSpPr>
            <a:spLocks noGrp="1"/>
          </p:cNvSpPr>
          <p:nvPr>
            <p:ph type="title"/>
          </p:nvPr>
        </p:nvSpPr>
        <p:spPr>
          <a:xfrm>
            <a:off x="628650" y="349200"/>
            <a:ext cx="7886700" cy="379786"/>
          </a:xfrm>
        </p:spPr>
        <p:txBody>
          <a:bodyPr/>
          <a:lstStyle/>
          <a:p>
            <a:r>
              <a:rPr lang="en-GB" sz="2800" kern="0" dirty="0">
                <a:solidFill>
                  <a:schemeClr val="bg1"/>
                </a:solidFill>
                <a:ea typeface="MS Mincho" charset="0"/>
                <a:cs typeface="MS Mincho" charset="0"/>
              </a:rPr>
              <a:t>Cochrane Database of Systematic Reviews 2016 </a:t>
            </a:r>
            <a:endParaRPr lang="en-US" dirty="0">
              <a:solidFill>
                <a:schemeClr val="bg1"/>
              </a:solidFill>
            </a:endParaRPr>
          </a:p>
        </p:txBody>
      </p:sp>
      <p:sp>
        <p:nvSpPr>
          <p:cNvPr id="7" name="Content Placeholder 6">
            <a:extLst>
              <a:ext uri="{FF2B5EF4-FFF2-40B4-BE49-F238E27FC236}">
                <a16:creationId xmlns:a16="http://schemas.microsoft.com/office/drawing/2014/main" id="{A1360521-1980-E34A-98D3-062CB963D2F5}"/>
              </a:ext>
            </a:extLst>
          </p:cNvPr>
          <p:cNvSpPr>
            <a:spLocks noGrp="1"/>
          </p:cNvSpPr>
          <p:nvPr>
            <p:ph idx="1"/>
          </p:nvPr>
        </p:nvSpPr>
        <p:spPr>
          <a:xfrm>
            <a:off x="628650" y="1057835"/>
            <a:ext cx="7886700" cy="1001833"/>
          </a:xfrm>
        </p:spPr>
        <p:txBody>
          <a:bodyPr/>
          <a:lstStyle/>
          <a:p>
            <a:pPr marL="285750" indent="-285750">
              <a:buClr>
                <a:schemeClr val="accent1"/>
              </a:buClr>
              <a:buFont typeface="System Font Regular"/>
              <a:buChar char="&gt;"/>
            </a:pPr>
            <a:r>
              <a:rPr lang="en-GB" dirty="0"/>
              <a:t>Randomised controlled trials with a minimum 6-month follow up. </a:t>
            </a:r>
          </a:p>
          <a:p>
            <a:pPr marL="285750" indent="-285750">
              <a:buClr>
                <a:schemeClr val="accent1"/>
              </a:buClr>
              <a:buFont typeface="System Font Regular"/>
              <a:buChar char="&gt;"/>
            </a:pPr>
            <a:r>
              <a:rPr lang="en-GB" dirty="0"/>
              <a:t>Number needed to treat (NNT) derived from pooled difference between placebo and treatment quit rates.</a:t>
            </a:r>
          </a:p>
          <a:p>
            <a:endParaRPr lang="en-US" dirty="0"/>
          </a:p>
        </p:txBody>
      </p:sp>
    </p:spTree>
    <p:extLst>
      <p:ext uri="{BB962C8B-B14F-4D97-AF65-F5344CB8AC3E}">
        <p14:creationId xmlns:p14="http://schemas.microsoft.com/office/powerpoint/2010/main" val="104909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4244C-4E07-2F45-8BCE-CE8E29DC220F}"/>
              </a:ext>
            </a:extLst>
          </p:cNvPr>
          <p:cNvPicPr>
            <a:picLocks noChangeAspect="1"/>
          </p:cNvPicPr>
          <p:nvPr/>
        </p:nvPicPr>
        <p:blipFill rotWithShape="1">
          <a:blip r:embed="rId3"/>
          <a:srcRect l="40198" r="29183"/>
          <a:stretch/>
        </p:blipFill>
        <p:spPr>
          <a:xfrm>
            <a:off x="6782936" y="0"/>
            <a:ext cx="2361064" cy="5143499"/>
          </a:xfrm>
          <a:prstGeom prst="rect">
            <a:avLst/>
          </a:prstGeom>
        </p:spPr>
      </p:pic>
      <p:sp>
        <p:nvSpPr>
          <p:cNvPr id="7" name="Rectangle 6">
            <a:extLst>
              <a:ext uri="{FF2B5EF4-FFF2-40B4-BE49-F238E27FC236}">
                <a16:creationId xmlns:a16="http://schemas.microsoft.com/office/drawing/2014/main" id="{60925E9C-9B16-5343-AD8D-0DF9C5BEAB59}"/>
              </a:ext>
            </a:extLst>
          </p:cNvPr>
          <p:cNvSpPr/>
          <p:nvPr/>
        </p:nvSpPr>
        <p:spPr>
          <a:xfrm>
            <a:off x="-4836" y="-1"/>
            <a:ext cx="9148835" cy="861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itle 4">
            <a:extLst>
              <a:ext uri="{FF2B5EF4-FFF2-40B4-BE49-F238E27FC236}">
                <a16:creationId xmlns:a16="http://schemas.microsoft.com/office/drawing/2014/main" id="{BDAB069F-90A3-4743-9B56-77368640426B}"/>
              </a:ext>
            </a:extLst>
          </p:cNvPr>
          <p:cNvSpPr>
            <a:spLocks noGrp="1"/>
          </p:cNvSpPr>
          <p:nvPr>
            <p:ph type="title"/>
          </p:nvPr>
        </p:nvSpPr>
        <p:spPr>
          <a:xfrm>
            <a:off x="628650" y="349200"/>
            <a:ext cx="7886700" cy="379786"/>
          </a:xfrm>
        </p:spPr>
        <p:txBody>
          <a:bodyPr/>
          <a:lstStyle/>
          <a:p>
            <a:r>
              <a:rPr lang="en-US" dirty="0">
                <a:solidFill>
                  <a:schemeClr val="bg1"/>
                </a:solidFill>
              </a:rPr>
              <a:t>Conclusions of NICE technology appraisal 2007</a:t>
            </a:r>
          </a:p>
        </p:txBody>
      </p:sp>
      <p:sp>
        <p:nvSpPr>
          <p:cNvPr id="6" name="Content Placeholder 5">
            <a:extLst>
              <a:ext uri="{FF2B5EF4-FFF2-40B4-BE49-F238E27FC236}">
                <a16:creationId xmlns:a16="http://schemas.microsoft.com/office/drawing/2014/main" id="{71FB5DAE-6CAF-C345-8C80-AAA17B0FF6D8}"/>
              </a:ext>
            </a:extLst>
          </p:cNvPr>
          <p:cNvSpPr>
            <a:spLocks noGrp="1"/>
          </p:cNvSpPr>
          <p:nvPr>
            <p:ph idx="1"/>
          </p:nvPr>
        </p:nvSpPr>
        <p:spPr>
          <a:xfrm>
            <a:off x="628650" y="1057835"/>
            <a:ext cx="5935923" cy="3063789"/>
          </a:xfrm>
        </p:spPr>
        <p:txBody>
          <a:bodyPr/>
          <a:lstStyle/>
          <a:p>
            <a:pPr marL="285750" indent="-285750">
              <a:buClr>
                <a:schemeClr val="accent1"/>
              </a:buClr>
              <a:buFont typeface="System Font Regular"/>
              <a:buChar char="&gt;"/>
            </a:pPr>
            <a:r>
              <a:rPr lang="en-GB" dirty="0"/>
              <a:t>Varenicline is superior to NRT and bupropion in achieving continuous abstinence (over a lifetime horizon varenicline dominated bupropion and NRT – it was </a:t>
            </a:r>
            <a:r>
              <a:rPr lang="en-GB" b="1" dirty="0"/>
              <a:t>cheaper and more effective </a:t>
            </a:r>
            <a:r>
              <a:rPr lang="en-GB" dirty="0"/>
              <a:t>– in all sensitivity analysis).</a:t>
            </a:r>
          </a:p>
          <a:p>
            <a:pPr marL="285750" indent="-285750">
              <a:buClr>
                <a:schemeClr val="accent1"/>
              </a:buClr>
              <a:buFont typeface="System Font Regular"/>
              <a:buChar char="&gt;"/>
            </a:pPr>
            <a:r>
              <a:rPr lang="en-GB" dirty="0"/>
              <a:t>Varenicline should normally be provided in conjunction with counselling and support, but if such support is refused or is not available, </a:t>
            </a:r>
            <a:r>
              <a:rPr lang="en-GB" b="1" dirty="0"/>
              <a:t>this should not preclude treatment</a:t>
            </a:r>
            <a:r>
              <a:rPr lang="en-GB" dirty="0"/>
              <a:t> with varenicline.</a:t>
            </a:r>
            <a:endParaRPr lang="en-US" dirty="0"/>
          </a:p>
          <a:p>
            <a:pPr marL="285750" indent="-285750">
              <a:buClr>
                <a:schemeClr val="accent1"/>
              </a:buClr>
              <a:buFont typeface="System Font Regular"/>
              <a:buChar char="&gt;"/>
            </a:pPr>
            <a:r>
              <a:rPr lang="en-GB" dirty="0"/>
              <a:t>When NICE recommends a treatment 'as an option', the NHS must make sure it is available</a:t>
            </a:r>
            <a:r>
              <a:rPr lang="en-GB" dirty="0">
                <a:solidFill>
                  <a:schemeClr val="accent1"/>
                </a:solidFill>
              </a:rPr>
              <a:t>. </a:t>
            </a:r>
            <a:r>
              <a:rPr lang="en-GB" b="1" dirty="0">
                <a:solidFill>
                  <a:schemeClr val="accent1"/>
                </a:solidFill>
              </a:rPr>
              <a:t>This means that, if the doctor responsible for a patient's care thinks that varenicline is the right treatment for smoking cessation, it should be available for use, in line with NICE's recommendations.</a:t>
            </a:r>
          </a:p>
        </p:txBody>
      </p:sp>
      <p:sp>
        <p:nvSpPr>
          <p:cNvPr id="11" name="TextBox 10">
            <a:extLst>
              <a:ext uri="{FF2B5EF4-FFF2-40B4-BE49-F238E27FC236}">
                <a16:creationId xmlns:a16="http://schemas.microsoft.com/office/drawing/2014/main" id="{6B5E704D-264C-9D4C-8DC1-E04601FBE79E}"/>
              </a:ext>
            </a:extLst>
          </p:cNvPr>
          <p:cNvSpPr txBox="1"/>
          <p:nvPr/>
        </p:nvSpPr>
        <p:spPr>
          <a:xfrm>
            <a:off x="628650" y="4276052"/>
            <a:ext cx="5773185" cy="405717"/>
          </a:xfrm>
          <a:prstGeom prst="rect">
            <a:avLst/>
          </a:prstGeom>
          <a:noFill/>
        </p:spPr>
        <p:txBody>
          <a:bodyPr wrap="square" lIns="0" tIns="0" rIns="0" bIns="0" rtlCol="0">
            <a:noAutofit/>
          </a:bodyPr>
          <a:lstStyle/>
          <a:p>
            <a:r>
              <a:rPr lang="en-GB" sz="900" dirty="0">
                <a:solidFill>
                  <a:srgbClr val="36444D"/>
                </a:solidFill>
              </a:rPr>
              <a:t>NICE. </a:t>
            </a:r>
            <a:r>
              <a:rPr lang="en-GB" sz="900" i="1" dirty="0">
                <a:solidFill>
                  <a:srgbClr val="36444D"/>
                </a:solidFill>
              </a:rPr>
              <a:t>Varenicline for smoking cessation. Technology appraisal guidance 123 [TA123]. </a:t>
            </a:r>
            <a:r>
              <a:rPr lang="en-GB" sz="900" dirty="0">
                <a:solidFill>
                  <a:srgbClr val="36444D"/>
                </a:solidFill>
              </a:rPr>
              <a:t>London: NICE. 2007.</a:t>
            </a:r>
          </a:p>
        </p:txBody>
      </p:sp>
      <p:pic>
        <p:nvPicPr>
          <p:cNvPr id="12" name="Picture 11">
            <a:extLst>
              <a:ext uri="{FF2B5EF4-FFF2-40B4-BE49-F238E27FC236}">
                <a16:creationId xmlns:a16="http://schemas.microsoft.com/office/drawing/2014/main" id="{290A0CE0-D128-4F4B-AEFA-146B663E99D9}"/>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Lst>
          </a:blip>
          <a:stretch>
            <a:fillRect/>
          </a:stretch>
        </p:blipFill>
        <p:spPr>
          <a:xfrm>
            <a:off x="7110484" y="4358565"/>
            <a:ext cx="1624083" cy="632310"/>
          </a:xfrm>
          <a:prstGeom prst="rect">
            <a:avLst/>
          </a:prstGeom>
        </p:spPr>
      </p:pic>
    </p:spTree>
    <p:extLst>
      <p:ext uri="{BB962C8B-B14F-4D97-AF65-F5344CB8AC3E}">
        <p14:creationId xmlns:p14="http://schemas.microsoft.com/office/powerpoint/2010/main" val="136625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1dd1e260-fc2b-4a21-afe9-c56139811939"/>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AS_UNIQUEID" val="90"/>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Custom Design">
  <a:themeElements>
    <a:clrScheme name="Custom 5">
      <a:dk1>
        <a:srgbClr val="000000"/>
      </a:dk1>
      <a:lt1>
        <a:srgbClr val="FFFFFF"/>
      </a:lt1>
      <a:dk2>
        <a:srgbClr val="44546A"/>
      </a:dk2>
      <a:lt2>
        <a:srgbClr val="E7E6E6"/>
      </a:lt2>
      <a:accent1>
        <a:srgbClr val="00ACD7"/>
      </a:accent1>
      <a:accent2>
        <a:srgbClr val="083B5E"/>
      </a:accent2>
      <a:accent3>
        <a:srgbClr val="A0D9E4"/>
      </a:accent3>
      <a:accent4>
        <a:srgbClr val="D50E3D"/>
      </a:accent4>
      <a:accent5>
        <a:srgbClr val="FEDF7C"/>
      </a:accent5>
      <a:accent6>
        <a:srgbClr val="F2A700"/>
      </a:accent6>
      <a:hlink>
        <a:srgbClr val="515A5F"/>
      </a:hlink>
      <a:folHlink>
        <a:srgbClr val="515A5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tIns="90000" bIns="90000" rtlCol="0" anchor="ctr"/>
      <a:lstStyle>
        <a:defPPr algn="ctr">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5136</TotalTime>
  <Words>4115</Words>
  <Application>Microsoft Office PowerPoint</Application>
  <PresentationFormat>On-screen Show (16:9)</PresentationFormat>
  <Paragraphs>305</Paragraphs>
  <Slides>43</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MS Mincho</vt:lpstr>
      <vt:lpstr>Arial</vt:lpstr>
      <vt:lpstr>Calibri</vt:lpstr>
      <vt:lpstr>effra</vt:lpstr>
      <vt:lpstr>Franklin Gothic Book</vt:lpstr>
      <vt:lpstr>Franklin Gothic Demi Cond</vt:lpstr>
      <vt:lpstr>Lato</vt:lpstr>
      <vt:lpstr>Source Sans Pro</vt:lpstr>
      <vt:lpstr>Symbol</vt:lpstr>
      <vt:lpstr>System Font Regular</vt:lpstr>
      <vt:lpstr>Wingdings</vt:lpstr>
      <vt:lpstr>Custom Design</vt:lpstr>
      <vt:lpstr>PowerPoint Presentation</vt:lpstr>
      <vt:lpstr>Objectives </vt:lpstr>
      <vt:lpstr>PowerPoint Presentation</vt:lpstr>
      <vt:lpstr>PowerPoint Presentation</vt:lpstr>
      <vt:lpstr>A deep-dive into varenicline </vt:lpstr>
      <vt:lpstr>Varenicline – medications that act on the nicotinic receptor</vt:lpstr>
      <vt:lpstr>What are the benefits of varenicline? </vt:lpstr>
      <vt:lpstr>Cochrane Database of Systematic Reviews 2016 </vt:lpstr>
      <vt:lpstr>Conclusions of NICE technology appraisal 2007</vt:lpstr>
      <vt:lpstr>EAGLES trial</vt:lpstr>
      <vt:lpstr>EAGLES trial: Neuropsychiatric safety outcomes</vt:lpstr>
      <vt:lpstr>Which medication worked best?</vt:lpstr>
      <vt:lpstr>Outcomes of EAGLES trial:  Neuropsychiatric adverse events</vt:lpstr>
      <vt:lpstr>Common side effects</vt:lpstr>
      <vt:lpstr>Systematic review and network meta-analysis: Effectiveness of treatments for tobacco dependency 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Implementation</vt:lpstr>
      <vt:lpstr>Varenicline vs cytisine </vt:lpstr>
      <vt:lpstr>A deep-dive into cytisine </vt:lpstr>
      <vt:lpstr>INTRODUCTION</vt:lpstr>
      <vt:lpstr>PowerPoint Presentation</vt:lpstr>
      <vt:lpstr>PowerPoint Presentation</vt:lpstr>
      <vt:lpstr>PowerPoint Presentation</vt:lpstr>
      <vt:lpstr>PowerPoint Presentation</vt:lpstr>
      <vt:lpstr>PowerPoint Presentation</vt:lpstr>
      <vt:lpstr>Summary of the evidence for cytisine</vt:lpstr>
      <vt:lpstr>Prescribing &amp; Supplying Cytisine </vt:lpstr>
      <vt:lpstr>contraindications  </vt:lpstr>
      <vt:lpstr>Cytisine in hospitalised patients  (BTS &amp; Greater Manchester approach) </vt:lpstr>
      <vt:lpstr>The Framework: Block by Block</vt:lpstr>
      <vt:lpstr>PowerPoint Presentation</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medical treatment of tobacco dependency for clinicians</dc:title>
  <dc:creator>Ruth Slater</dc:creator>
  <cp:lastModifiedBy>Evison Matthew (R0A) Manchester University NHS FT</cp:lastModifiedBy>
  <cp:revision>311</cp:revision>
  <dcterms:created xsi:type="dcterms:W3CDTF">2020-07-28T11:48:04Z</dcterms:created>
  <dcterms:modified xsi:type="dcterms:W3CDTF">2024-12-13T16:10:26Z</dcterms:modified>
</cp:coreProperties>
</file>