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  <p:sldMasterId id="2147483763" r:id="rId5"/>
  </p:sldMasterIdLst>
  <p:notesMasterIdLst>
    <p:notesMasterId r:id="rId14"/>
  </p:notesMasterIdLst>
  <p:handoutMasterIdLst>
    <p:handoutMasterId r:id="rId15"/>
  </p:handoutMasterIdLst>
  <p:sldIdLst>
    <p:sldId id="313" r:id="rId6"/>
    <p:sldId id="812" r:id="rId7"/>
    <p:sldId id="813" r:id="rId8"/>
    <p:sldId id="814" r:id="rId9"/>
    <p:sldId id="815" r:id="rId10"/>
    <p:sldId id="816" r:id="rId11"/>
    <p:sldId id="817" r:id="rId12"/>
    <p:sldId id="818" r:id="rId13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146"/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1" autoAdjust="0"/>
    <p:restoredTop sz="92133" autoAdjust="0"/>
  </p:normalViewPr>
  <p:slideViewPr>
    <p:cSldViewPr>
      <p:cViewPr varScale="1">
        <p:scale>
          <a:sx n="52" d="100"/>
          <a:sy n="52" d="100"/>
        </p:scale>
        <p:origin x="105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692" y="936"/>
      </p:cViewPr>
      <p:guideLst>
        <p:guide orient="horz" pos="3079"/>
        <p:guide pos="2100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11950BC9-F266-4A3D-B115-CA605005F240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B2C52D84-99C1-4595-8AA2-3B6CCE3E2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03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C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41338" y="1615017"/>
            <a:ext cx="8102132" cy="4275364"/>
          </a:xfrm>
          <a:prstGeom prst="rect">
            <a:avLst/>
          </a:prstGeom>
        </p:spPr>
        <p:txBody>
          <a:bodyPr vert="horz"/>
          <a:lstStyle>
            <a:lvl1pPr marL="457200" indent="-457200">
              <a:buFont typeface="Arial"/>
              <a:buChar char="•"/>
              <a:defRPr sz="1800" baseline="0">
                <a:solidFill>
                  <a:srgbClr val="2E008B"/>
                </a:solidFill>
                <a:latin typeface="Museo Sans Rounded 300"/>
              </a:defRPr>
            </a:lvl1pPr>
          </a:lstStyle>
          <a:p>
            <a:pPr lvl="0"/>
            <a:r>
              <a:rPr lang="en-GB" dirty="0"/>
              <a:t>Body copy in </a:t>
            </a:r>
            <a:r>
              <a:rPr lang="en-GB" dirty="0" err="1"/>
              <a:t>Museo</a:t>
            </a:r>
            <a:r>
              <a:rPr lang="en-GB" dirty="0"/>
              <a:t> Sans Rounded 300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1337" y="512233"/>
            <a:ext cx="8102133" cy="89958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200">
                <a:solidFill>
                  <a:srgbClr val="2E008B"/>
                </a:solidFill>
                <a:latin typeface="Museo Sans Rounded 700"/>
              </a:defRPr>
            </a:lvl1pPr>
          </a:lstStyle>
          <a:p>
            <a:pPr lvl="0"/>
            <a:r>
              <a:rPr lang="en-GB" dirty="0"/>
              <a:t>ONE COLUMN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5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41338" y="1615017"/>
            <a:ext cx="8102132" cy="4029245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400" baseline="0">
                <a:solidFill>
                  <a:srgbClr val="2E008B"/>
                </a:solidFill>
                <a:latin typeface="Museo Sans Rounded 300"/>
              </a:defRPr>
            </a:lvl1pPr>
          </a:lstStyle>
          <a:p>
            <a:pPr lvl="0"/>
            <a:r>
              <a:rPr lang="en-GB" dirty="0"/>
              <a:t>Body copy in </a:t>
            </a:r>
            <a:r>
              <a:rPr lang="en-GB" dirty="0" err="1"/>
              <a:t>Museo</a:t>
            </a:r>
            <a:r>
              <a:rPr lang="en-GB" dirty="0"/>
              <a:t> Sans Rounded 300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1337" y="512233"/>
            <a:ext cx="8102133" cy="89958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600">
                <a:solidFill>
                  <a:srgbClr val="2E008B"/>
                </a:solidFill>
                <a:latin typeface="Museo Sans Rounded 700"/>
              </a:defRPr>
            </a:lvl1pPr>
          </a:lstStyle>
          <a:p>
            <a:pPr lvl="0"/>
            <a:r>
              <a:rPr lang="en-GB" dirty="0"/>
              <a:t>ONE COLUMN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4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graphic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41338" y="1615017"/>
            <a:ext cx="8102132" cy="4275364"/>
          </a:xfrm>
          <a:prstGeom prst="rect">
            <a:avLst/>
          </a:prstGeom>
        </p:spPr>
        <p:txBody>
          <a:bodyPr vert="horz"/>
          <a:lstStyle>
            <a:lvl1pPr marL="457200" indent="-457200">
              <a:buFont typeface="Arial"/>
              <a:buChar char="•"/>
              <a:defRPr sz="1800" baseline="0">
                <a:solidFill>
                  <a:srgbClr val="2E008B"/>
                </a:solidFill>
                <a:latin typeface="Museo Sans Rounded 300"/>
              </a:defRPr>
            </a:lvl1pPr>
          </a:lstStyle>
          <a:p>
            <a:pPr lvl="0"/>
            <a:r>
              <a:rPr lang="en-GB" dirty="0"/>
              <a:t>Body copy in </a:t>
            </a:r>
            <a:r>
              <a:rPr lang="en-GB" dirty="0" err="1"/>
              <a:t>Museo</a:t>
            </a:r>
            <a:r>
              <a:rPr lang="en-GB" dirty="0"/>
              <a:t> Sans Rounded 300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1337" y="512233"/>
            <a:ext cx="8102133" cy="89958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200">
                <a:solidFill>
                  <a:srgbClr val="2E008B"/>
                </a:solidFill>
                <a:latin typeface="Museo Sans Rounded 700"/>
              </a:defRPr>
            </a:lvl1pPr>
          </a:lstStyle>
          <a:p>
            <a:pPr lvl="0"/>
            <a:r>
              <a:rPr lang="en-GB" dirty="0"/>
              <a:t>ONE COLUMN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7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1337" y="512233"/>
            <a:ext cx="8102133" cy="89958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200">
                <a:solidFill>
                  <a:srgbClr val="2E008B"/>
                </a:solidFill>
                <a:latin typeface="Museo Sans Rounded 700"/>
              </a:defRPr>
            </a:lvl1pPr>
          </a:lstStyle>
          <a:p>
            <a:pPr lvl="0"/>
            <a:r>
              <a:rPr lang="en-GB" dirty="0"/>
              <a:t>TWO COLUMN SLIDE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41337" y="1615017"/>
            <a:ext cx="3912735" cy="4360031"/>
          </a:xfrm>
          <a:prstGeom prst="rect">
            <a:avLst/>
          </a:prstGeom>
        </p:spPr>
        <p:txBody>
          <a:bodyPr vert="horz"/>
          <a:lstStyle>
            <a:lvl1pPr marL="285750" indent="-285750">
              <a:lnSpc>
                <a:spcPct val="100000"/>
              </a:lnSpc>
              <a:buFont typeface="Arial"/>
              <a:buChar char="•"/>
              <a:defRPr sz="1800" baseline="0">
                <a:solidFill>
                  <a:srgbClr val="2E008B"/>
                </a:solidFill>
                <a:latin typeface="Museo Sans Rounded 300"/>
              </a:defRPr>
            </a:lvl1pPr>
          </a:lstStyle>
          <a:p>
            <a:pPr lvl="0"/>
            <a:r>
              <a:rPr lang="en-GB" dirty="0"/>
              <a:t>Body copy in </a:t>
            </a:r>
            <a:r>
              <a:rPr lang="en-GB" dirty="0" err="1"/>
              <a:t>Museo</a:t>
            </a:r>
            <a:r>
              <a:rPr lang="en-GB" dirty="0"/>
              <a:t> Sans Rounded 300.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618038" y="1615018"/>
            <a:ext cx="4025900" cy="43603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7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41337" y="1615017"/>
            <a:ext cx="3912735" cy="4360031"/>
          </a:xfrm>
          <a:prstGeom prst="rect">
            <a:avLst/>
          </a:prstGeom>
        </p:spPr>
        <p:txBody>
          <a:bodyPr vert="horz"/>
          <a:lstStyle>
            <a:lvl1pPr marL="285750" indent="-285750">
              <a:lnSpc>
                <a:spcPct val="100000"/>
              </a:lnSpc>
              <a:buFont typeface="Arial"/>
              <a:buChar char="•"/>
              <a:defRPr sz="1800" baseline="0">
                <a:solidFill>
                  <a:srgbClr val="2E008B"/>
                </a:solidFill>
                <a:latin typeface="Museo Sans Rounded 300"/>
              </a:defRPr>
            </a:lvl1pPr>
          </a:lstStyle>
          <a:p>
            <a:pPr lvl="0"/>
            <a:r>
              <a:rPr lang="en-GB" dirty="0"/>
              <a:t>Body copy in </a:t>
            </a:r>
            <a:r>
              <a:rPr lang="en-GB" dirty="0" err="1"/>
              <a:t>Museo</a:t>
            </a:r>
            <a:r>
              <a:rPr lang="en-GB" dirty="0"/>
              <a:t> Sans Rounded 300. 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41337" y="512233"/>
            <a:ext cx="8102133" cy="89958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200">
                <a:solidFill>
                  <a:srgbClr val="2E008B"/>
                </a:solidFill>
                <a:latin typeface="Museo Sans Rounded 700"/>
              </a:defRPr>
            </a:lvl1pPr>
          </a:lstStyle>
          <a:p>
            <a:pPr lvl="0"/>
            <a:r>
              <a:rPr lang="en-GB" dirty="0"/>
              <a:t>TWO COLUMN SLIDE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612806" y="1615018"/>
            <a:ext cx="4030665" cy="4360029"/>
          </a:xfrm>
          <a:prstGeom prst="rect">
            <a:avLst/>
          </a:prstGeom>
        </p:spPr>
        <p:txBody>
          <a:bodyPr vert="horz"/>
          <a:lstStyle>
            <a:lvl1pPr marL="285750" indent="-285750">
              <a:lnSpc>
                <a:spcPct val="100000"/>
              </a:lnSpc>
              <a:buFont typeface="Arial"/>
              <a:buChar char="•"/>
              <a:defRPr sz="1800" baseline="0">
                <a:solidFill>
                  <a:srgbClr val="2E008B"/>
                </a:solidFill>
                <a:latin typeface="Museo Sans Rounded 300"/>
              </a:defRPr>
            </a:lvl1pPr>
          </a:lstStyle>
          <a:p>
            <a:pPr lvl="0"/>
            <a:r>
              <a:rPr lang="en-GB" dirty="0"/>
              <a:t>Body copy in </a:t>
            </a:r>
            <a:r>
              <a:rPr lang="en-GB" dirty="0" err="1"/>
              <a:t>Museo</a:t>
            </a:r>
            <a:r>
              <a:rPr lang="en-GB" dirty="0"/>
              <a:t> Sans Rounded 300. </a:t>
            </a:r>
          </a:p>
        </p:txBody>
      </p:sp>
    </p:spTree>
    <p:extLst>
      <p:ext uri="{BB962C8B-B14F-4D97-AF65-F5344CB8AC3E}">
        <p14:creationId xmlns:p14="http://schemas.microsoft.com/office/powerpoint/2010/main" val="264697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Presentation title - edit in Header and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2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-lfh.org.uk/myElearning/Index?HierarchyId=0_41043&amp;programmeId=4104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/>
              <a:t>Building back better through the reintroduction of CO monitoring</a:t>
            </a:r>
            <a:br>
              <a:rPr lang="en-GB" sz="3200" b="1" dirty="0"/>
            </a:br>
            <a:br>
              <a:rPr lang="en-GB" sz="2800" b="1" dirty="0"/>
            </a:br>
            <a:br>
              <a:rPr lang="en-GB" sz="2800" b="1" dirty="0"/>
            </a:br>
            <a:r>
              <a:rPr lang="en-GB" sz="2800" b="1" dirty="0"/>
              <a:t>Martyn Willmore</a:t>
            </a:r>
            <a:br>
              <a:rPr lang="en-GB" sz="2800" b="1" dirty="0"/>
            </a:br>
            <a:r>
              <a:rPr lang="en-GB" sz="2800" b="1" dirty="0"/>
              <a:t>Senior Tobacco Control Programme Manager</a:t>
            </a:r>
            <a:br>
              <a:rPr lang="en-GB" sz="2800" b="1" dirty="0"/>
            </a:br>
            <a:r>
              <a:rPr lang="en-GB" sz="2800" b="1" dirty="0"/>
              <a:t>Public Health England</a:t>
            </a:r>
            <a:br>
              <a:rPr lang="en-GB" sz="2800" dirty="0"/>
            </a:b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520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81508"/>
            <a:ext cx="6984776" cy="743235"/>
          </a:xfrm>
        </p:spPr>
        <p:txBody>
          <a:bodyPr/>
          <a:lstStyle/>
          <a:p>
            <a:r>
              <a:rPr lang="en-GB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1412776"/>
            <a:ext cx="8028000" cy="392043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Recognising the challenges faced by midwifery over the last 12 months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 pandemic has also impacted significantly on delivery within Stop Smoking Services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All this at a time when we hoped to piloting elements of the NHS Long Term Plan commitments around smoking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SATOD has fallen over the last year, and the number of pregnant smokers quitting with SSS support has risen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 work I`m going to discuss has been a collaboration between PHE and NHSEI, and many other partners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81508"/>
            <a:ext cx="6984776" cy="743235"/>
          </a:xfrm>
        </p:spPr>
        <p:txBody>
          <a:bodyPr/>
          <a:lstStyle/>
          <a:p>
            <a:r>
              <a:rPr lang="en-GB" dirty="0"/>
              <a:t>Back to the start…..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5" y="1484784"/>
            <a:ext cx="8409251" cy="384843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In March 2020, the spread of COVID-19 across England flagged the need for national guidance on stop smoking interventions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At the time, relatively little was known about this novel coronavirus or its transmission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Government advice quickly focussed on recommending remote delivery of non-essential community public health services (SSS)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NHSEI advised similar around non-urgent antenatal appointments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Practically there was little option but to issue guidance that all CO monitoring should be paused at that time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0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65991"/>
            <a:ext cx="6984776" cy="720079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Reviewing the safety of CO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1700808"/>
            <a:ext cx="8028000" cy="363240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CO monitoring of all pregnant women, recommended by NICE in 2010, had recently been embedded within SBLCB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Almost immediately we began a review into the safety of CO monitoring in light of COVID-19. This encompassed: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Assessing the risk of transmitting the virus via a CO monitor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What viral filtration standards were in place?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Consideration of infection control protocols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Working with Health Protection Agency, MHRA and others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Balancing any risk against the “do nothing” approach</a:t>
            </a:r>
          </a:p>
          <a:p>
            <a:pPr lvl="3">
              <a:spcAft>
                <a:spcPts val="1200"/>
              </a:spcAft>
            </a:pPr>
            <a:endParaRPr lang="en-GB" sz="2000" dirty="0"/>
          </a:p>
          <a:p>
            <a:pPr lvl="3">
              <a:spcAft>
                <a:spcPts val="1200"/>
              </a:spcAft>
            </a:pPr>
            <a:endParaRPr lang="en-GB" sz="2000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8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65991"/>
            <a:ext cx="6984776" cy="720079"/>
          </a:xfrm>
        </p:spPr>
        <p:txBody>
          <a:bodyPr>
            <a:normAutofit/>
          </a:bodyPr>
          <a:lstStyle/>
          <a:p>
            <a:r>
              <a:rPr lang="en-GB" dirty="0"/>
              <a:t>Viral Filtration Efficacy (VFE)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1412776"/>
            <a:ext cx="8190464" cy="392043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100" dirty="0"/>
              <a:t>Health Protection Agency undertook testing of the two CO monitors on the domestic market back in 2017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100" dirty="0"/>
              <a:t>HPA expose the monitors to a viral cocktail (not live virus) of 24nm. COVID-19 is 5x larger in size, so effectiveness results below are likely an under-estimate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100" dirty="0"/>
              <a:t>Both single-use monitors achieved over 99.8% VFE. Bedfont`s 30-day replaceable D-piece achieved &gt;97% when 30 day use simulated with no cleaning. Importance of cleaning and replacing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100" dirty="0"/>
              <a:t>There Is no “definitive standard” for CO monitor VFE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100" dirty="0"/>
              <a:t>Both suppliers have all relevant ISO standards and produced further guidance on handling/cleaning kit in light of COVID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3">
              <a:spcAft>
                <a:spcPts val="1200"/>
              </a:spcAft>
            </a:pPr>
            <a:endParaRPr lang="en-GB" sz="2000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8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65991"/>
            <a:ext cx="6984776" cy="720079"/>
          </a:xfrm>
        </p:spPr>
        <p:txBody>
          <a:bodyPr>
            <a:normAutofit/>
          </a:bodyPr>
          <a:lstStyle/>
          <a:p>
            <a:r>
              <a:rPr lang="en-GB" dirty="0"/>
              <a:t>Infection Control and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1556792"/>
            <a:ext cx="8190464" cy="37764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We spoke with IPC staff to discuss the specific requirements around CO monitoring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CO monitoring process is defined as non-aerosol generating, so this falls into a standard set of recommendations, including: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Maintaining a 2m distance between staff and clients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Working in a ventilated room</a:t>
            </a:r>
          </a:p>
          <a:p>
            <a:pPr lvl="3">
              <a:spcAft>
                <a:spcPts val="1200"/>
              </a:spcAft>
            </a:pPr>
            <a:r>
              <a:rPr lang="en-GB" sz="2000" dirty="0"/>
              <a:t>Standard PPE (i.e. FFP3 filtration mask not required)</a:t>
            </a:r>
            <a:endParaRPr lang="en-GB" sz="2200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These are requirements which would realistically apply to any face to face appointment. Not specific to CO monitoring</a:t>
            </a:r>
          </a:p>
          <a:p>
            <a:pPr lvl="3"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6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436795"/>
            <a:ext cx="6984776" cy="549275"/>
          </a:xfrm>
        </p:spPr>
        <p:txBody>
          <a:bodyPr>
            <a:normAutofit fontScale="90000"/>
          </a:bodyPr>
          <a:lstStyle/>
          <a:p>
            <a:r>
              <a:rPr lang="en-GB" dirty="0"/>
              <a:t>Developing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1556792"/>
            <a:ext cx="8190464" cy="37764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Based on the findings from HPA, and guidance from IPC, we submitted a paper to the national COVID guidance cell in Oct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This recommended that CO monitoring could be resumed, if all the necessary precautions taken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Incident Director signed this off mid-October.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PHE developed communication to SSS via NCSCT, and NHSEI drafted a maternity transformation bulletin in early November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PHE also worked with Hilary </a:t>
            </a:r>
            <a:r>
              <a:rPr lang="en-GB" sz="2200" dirty="0" err="1"/>
              <a:t>Wareing</a:t>
            </a:r>
            <a:r>
              <a:rPr lang="en-GB" sz="2200" dirty="0"/>
              <a:t> and HEE to develop an </a:t>
            </a:r>
            <a:r>
              <a:rPr lang="en-GB" sz="2200" dirty="0">
                <a:hlinkClick r:id="rId2"/>
              </a:rPr>
              <a:t>e-learning for health module </a:t>
            </a:r>
            <a:r>
              <a:rPr lang="en-GB" sz="2200" dirty="0"/>
              <a:t>about CO resumption, aimed at front-line staff</a:t>
            </a:r>
          </a:p>
          <a:p>
            <a:pPr lvl="3"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CDD4-237E-44D5-B01B-0AA622E4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436795"/>
            <a:ext cx="6984776" cy="549275"/>
          </a:xfrm>
        </p:spPr>
        <p:txBody>
          <a:bodyPr>
            <a:normAutofit fontScale="90000"/>
          </a:bodyPr>
          <a:lstStyle/>
          <a:p>
            <a:r>
              <a:rPr lang="en-GB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12B6-B2BE-42C6-A51A-F408A26E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1412776"/>
            <a:ext cx="8190464" cy="392043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PHE can issue guidance on such issues. Resumption of CO testing should still be subject to local risk assessment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We have worked with RCM on some additional resources to support those local decisions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Queries regularly received on impact of number of local COVID cases, national/local lockdown measures, variant(s), timing?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These don`t change our assessment about safety of resuming CO monitoring. They may change local appetite for seeing clients face to face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/>
              <a:t>We continue to monitor IPC and government guidance. This is always under review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200" dirty="0"/>
          </a:p>
          <a:p>
            <a:pPr lvl="3"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51D7-48B3-43AA-9945-63AD24C31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9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">
  <a:themeElements>
    <a:clrScheme name="Custom 1">
      <a:dk1>
        <a:srgbClr val="2E008B"/>
      </a:dk1>
      <a:lt1>
        <a:sysClr val="window" lastClr="FFFFFF"/>
      </a:lt1>
      <a:dk2>
        <a:srgbClr val="2E008B"/>
      </a:dk2>
      <a:lt2>
        <a:srgbClr val="EC008C"/>
      </a:lt2>
      <a:accent1>
        <a:srgbClr val="00B6ED"/>
      </a:accent1>
      <a:accent2>
        <a:srgbClr val="A7A8AA"/>
      </a:accent2>
      <a:accent3>
        <a:srgbClr val="AB99D1"/>
      </a:accent3>
      <a:accent4>
        <a:srgbClr val="F799D1"/>
      </a:accent4>
      <a:accent5>
        <a:srgbClr val="99E2F8"/>
      </a:accent5>
      <a:accent6>
        <a:srgbClr val="D9D9D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FFC1EF-2F95-41EE-85F1-7793D3E38D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9C9F86-9AE3-4906-BF7F-FF2B7F42C465}"/>
</file>

<file path=customXml/itemProps3.xml><?xml version="1.0" encoding="utf-8"?>
<ds:datastoreItem xmlns:ds="http://schemas.openxmlformats.org/officeDocument/2006/customXml" ds:itemID="{751BBDFF-5ECF-495E-86FC-23E1884FDE9C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688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Museo Sans Rounded 300</vt:lpstr>
      <vt:lpstr>Museo Sans Rounded 700</vt:lpstr>
      <vt:lpstr>Office Theme</vt:lpstr>
      <vt:lpstr>Text slide</vt:lpstr>
      <vt:lpstr>Building back better through the reintroduction of CO monitoring   Martyn Willmore Senior Tobacco Control Programme Manager Public Health England      </vt:lpstr>
      <vt:lpstr>Acknowledgments</vt:lpstr>
      <vt:lpstr>Back to the start…..</vt:lpstr>
      <vt:lpstr>Reviewing the safety of CO monitoring</vt:lpstr>
      <vt:lpstr>Viral Filtration Efficacy (VFE)</vt:lpstr>
      <vt:lpstr>Infection Control and Prevention</vt:lpstr>
      <vt:lpstr>Developing guidance</vt:lpstr>
      <vt:lpstr>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 smokefree pregnancy: Launching NEW Health Visiting resources  (Health Visitor’s Webinar)  Sept 2020    Martyn Willmore Senior Tobacco Control Programme Manager</dc:title>
  <dc:creator>Julia Robson</dc:creator>
  <cp:lastModifiedBy>Martyn Willmore</cp:lastModifiedBy>
  <cp:revision>56</cp:revision>
  <dcterms:created xsi:type="dcterms:W3CDTF">2020-08-20T08:27:04Z</dcterms:created>
  <dcterms:modified xsi:type="dcterms:W3CDTF">2021-05-07T09:59:23Z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