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rawings/drawing4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4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2.xml" ContentType="application/vnd.ms-office.chartstyle+xml"/>
  <Override PartName="/ppt/charts/style1.xml" ContentType="application/vnd.ms-office.chartstyle+xml"/>
  <Override PartName="/ppt/charts/colors4.xml" ContentType="application/vnd.ms-office.chartcolor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olors2.xml" ContentType="application/vnd.ms-office.chartcolorstyle+xml"/>
  <Override PartName="/ppt/charts/colors1.xml" ContentType="application/vnd.ms-office.chartcolorstyle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  <p:sldMasterId id="2147483687" r:id="rId2"/>
    <p:sldMasterId id="2147483701" r:id="rId3"/>
    <p:sldMasterId id="2147483716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91" r:id="rId7"/>
    <p:sldId id="283" r:id="rId8"/>
    <p:sldId id="285" r:id="rId9"/>
    <p:sldId id="288" r:id="rId10"/>
    <p:sldId id="286" r:id="rId11"/>
    <p:sldId id="292" r:id="rId12"/>
    <p:sldId id="290" r:id="rId13"/>
    <p:sldId id="287" r:id="rId14"/>
    <p:sldId id="289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utiger Lt Std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0348DB-CF56-2F44-AD67-2842E62AFEBB}">
          <p14:sldIdLst>
            <p14:sldId id="257"/>
            <p14:sldId id="258"/>
            <p14:sldId id="291"/>
            <p14:sldId id="283"/>
            <p14:sldId id="285"/>
            <p14:sldId id="288"/>
            <p14:sldId id="286"/>
            <p14:sldId id="292"/>
            <p14:sldId id="290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1"/>
    <p:restoredTop sz="86402"/>
  </p:normalViewPr>
  <p:slideViewPr>
    <p:cSldViewPr snapToGrid="0" snapToObjects="1">
      <p:cViewPr varScale="1">
        <p:scale>
          <a:sx n="57" d="100"/>
          <a:sy n="57" d="100"/>
        </p:scale>
        <p:origin x="137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32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% of admission costs attributable to smoking</a:t>
            </a:r>
          </a:p>
        </c:rich>
      </c:tx>
      <c:layout>
        <c:manualLayout>
          <c:xMode val="edge"/>
          <c:yMode val="edge"/>
          <c:x val="0.13508417834666461"/>
          <c:y val="0.15618211818805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402670452068002"/>
          <c:y val="0.23781730996403602"/>
          <c:w val="0.6043320236232298"/>
          <c:h val="0.68080764412613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COPD</c:v>
                </c:pt>
                <c:pt idx="1">
                  <c:v>Pneumonia </c:v>
                </c:pt>
                <c:pt idx="2">
                  <c:v>Cancer lung</c:v>
                </c:pt>
                <c:pt idx="3">
                  <c:v>Cancer larynx</c:v>
                </c:pt>
                <c:pt idx="4">
                  <c:v>Cancer Oesophagus</c:v>
                </c:pt>
                <c:pt idx="5">
                  <c:v>CHD 35+</c:v>
                </c:pt>
                <c:pt idx="6">
                  <c:v>CHD 65+</c:v>
                </c:pt>
                <c:pt idx="7">
                  <c:v>Peridontal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81</c:v>
                </c:pt>
                <c:pt idx="1">
                  <c:v>17</c:v>
                </c:pt>
                <c:pt idx="2">
                  <c:v>79</c:v>
                </c:pt>
                <c:pt idx="3">
                  <c:v>82</c:v>
                </c:pt>
                <c:pt idx="4">
                  <c:v>64</c:v>
                </c:pt>
                <c:pt idx="5">
                  <c:v>20</c:v>
                </c:pt>
                <c:pt idx="6">
                  <c:v>41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E-482B-B7B1-10CCAED5B4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937918144"/>
        <c:axId val="937919456"/>
      </c:barChart>
      <c:catAx>
        <c:axId val="93791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19456"/>
        <c:crosses val="autoZero"/>
        <c:auto val="1"/>
        <c:lblAlgn val="ctr"/>
        <c:lblOffset val="100"/>
        <c:noMultiLvlLbl val="0"/>
      </c:catAx>
      <c:valAx>
        <c:axId val="93791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1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Attributable percentage of all admissions</a:t>
            </a:r>
          </a:p>
          <a:p>
            <a:pPr>
              <a:defRPr sz="1200"/>
            </a:pPr>
            <a:r>
              <a:rPr lang="en-US" sz="1200" dirty="0"/>
              <a:t>Data from NHS digital</a:t>
            </a:r>
          </a:p>
        </c:rich>
      </c:tx>
      <c:layout>
        <c:manualLayout>
          <c:xMode val="edge"/>
          <c:yMode val="edge"/>
          <c:x val="0.15685007643150153"/>
          <c:y val="0.14549961734899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703018372703414"/>
          <c:y val="0.2884074830147515"/>
          <c:w val="0.5597475940507437"/>
          <c:h val="0.586091785974552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Attributable percentage of all admissions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Cancers</c:v>
                </c:pt>
                <c:pt idx="1">
                  <c:v>Respiratory diseases</c:v>
                </c:pt>
                <c:pt idx="2">
                  <c:v>Diseases of the digestive system</c:v>
                </c:pt>
                <c:pt idx="3">
                  <c:v>Circulatory diseases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46.56</c:v>
                </c:pt>
                <c:pt idx="1">
                  <c:v>38.1</c:v>
                </c:pt>
                <c:pt idx="2">
                  <c:v>20.23</c:v>
                </c:pt>
                <c:pt idx="3">
                  <c:v>15.97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6-435A-8734-7357948529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754048968"/>
        <c:axId val="754049296"/>
      </c:barChart>
      <c:catAx>
        <c:axId val="75404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4049296"/>
        <c:crosses val="autoZero"/>
        <c:auto val="1"/>
        <c:lblAlgn val="ctr"/>
        <c:lblOffset val="100"/>
        <c:noMultiLvlLbl val="0"/>
      </c:catAx>
      <c:valAx>
        <c:axId val="75404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404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Drug costs </a:t>
            </a:r>
          </a:p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COPD exacerbations</a:t>
            </a:r>
          </a:p>
        </c:rich>
      </c:tx>
      <c:layout>
        <c:manualLayout>
          <c:xMode val="edge"/>
          <c:yMode val="edge"/>
          <c:x val="0.28091677093064998"/>
          <c:y val="6.236092272213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39626120684174"/>
          <c:y val="0.24893619602415179"/>
          <c:w val="0.76672168722080691"/>
          <c:h val="0.607657944417614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Sheet1!$A$12:$A$13</c:f>
              <c:strCache>
                <c:ptCount val="2"/>
                <c:pt idx="0">
                  <c:v>Moderate</c:v>
                </c:pt>
                <c:pt idx="1">
                  <c:v>Severe 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82.22</c:v>
                </c:pt>
                <c:pt idx="1">
                  <c:v>2158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6-4DEF-8A4E-B1BA590F3F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816309408"/>
        <c:axId val="816314328"/>
      </c:barChart>
      <c:catAx>
        <c:axId val="81630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314328"/>
        <c:crosses val="autoZero"/>
        <c:auto val="1"/>
        <c:lblAlgn val="ctr"/>
        <c:lblOffset val="100"/>
        <c:noMultiLvlLbl val="0"/>
      </c:catAx>
      <c:valAx>
        <c:axId val="816314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30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c:rich>
      </c:tx>
      <c:layout>
        <c:manualLayout>
          <c:xMode val="edge"/>
          <c:yMode val="edge"/>
          <c:x val="0.39728911219097379"/>
          <c:y val="6.2110997701403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737125549732421E-2"/>
          <c:y val="0.25751538395428436"/>
          <c:w val="0.88262670138641397"/>
          <c:h val="0.632595367154395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EB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Calculator!$E$17:$E$19</c:f>
              <c:strCache>
                <c:ptCount val="3"/>
                <c:pt idx="0">
                  <c:v>Reduction in re-admission numbers p.a.</c:v>
                </c:pt>
                <c:pt idx="1">
                  <c:v>Lives saved within 1 year </c:v>
                </c:pt>
                <c:pt idx="2">
                  <c:v>Number of 4-week quits per year</c:v>
                </c:pt>
              </c:strCache>
            </c:strRef>
          </c:cat>
          <c:val>
            <c:numRef>
              <c:f>Calculator!$F$17:$F$19</c:f>
              <c:numCache>
                <c:formatCode>General</c:formatCode>
                <c:ptCount val="3"/>
                <c:pt idx="0">
                  <c:v>702</c:v>
                </c:pt>
                <c:pt idx="1">
                  <c:v>357</c:v>
                </c:pt>
                <c:pt idx="2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D-4780-9927-4356904F4D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4052416"/>
        <c:axId val="754051760"/>
      </c:barChart>
      <c:catAx>
        <c:axId val="7540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4051760"/>
        <c:crosses val="autoZero"/>
        <c:auto val="1"/>
        <c:lblAlgn val="ctr"/>
        <c:lblOffset val="100"/>
        <c:noMultiLvlLbl val="0"/>
      </c:catAx>
      <c:valAx>
        <c:axId val="75405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5EB8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GB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Costs/Benefits (£)</a:t>
            </a:r>
          </a:p>
        </c:rich>
      </c:tx>
      <c:layout>
        <c:manualLayout>
          <c:xMode val="edge"/>
          <c:yMode val="edge"/>
          <c:x val="0.32016833419882407"/>
          <c:y val="7.8178092787496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656637512281232E-2"/>
          <c:y val="0.22623145197140751"/>
          <c:w val="0.94668672497543749"/>
          <c:h val="0.61200063644876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9525" cap="flat" cmpd="sng" algn="ctr">
              <a:noFill/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5EB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Calculator!$E$22:$E$23</c:f>
              <c:strCache>
                <c:ptCount val="2"/>
                <c:pt idx="0">
                  <c:v>Total hospital cost (2 weeks) prescriptions / staff costs</c:v>
                </c:pt>
                <c:pt idx="1">
                  <c:v>Cost savings from reduction in re-admissions</c:v>
                </c:pt>
              </c:strCache>
            </c:strRef>
          </c:cat>
          <c:val>
            <c:numRef>
              <c:f>Calculator!$F$22:$F$23</c:f>
              <c:numCache>
                <c:formatCode>#,##0</c:formatCode>
                <c:ptCount val="2"/>
                <c:pt idx="0">
                  <c:v>275000</c:v>
                </c:pt>
                <c:pt idx="1">
                  <c:v>1129518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0-406A-A794-1F29F645D0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8293480"/>
        <c:axId val="908293808"/>
      </c:barChart>
      <c:catAx>
        <c:axId val="90829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293808"/>
        <c:crosses val="autoZero"/>
        <c:auto val="1"/>
        <c:lblAlgn val="ctr"/>
        <c:lblOffset val="100"/>
        <c:noMultiLvlLbl val="0"/>
      </c:catAx>
      <c:valAx>
        <c:axId val="908293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08293480"/>
        <c:crosses val="autoZero"/>
        <c:crossBetween val="between"/>
      </c:valAx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rgbClr val="005EB8"/>
    </a:solidFill>
    <a:ln w="9525" cap="flat" cmpd="sng" algn="ctr">
      <a:noFill/>
      <a:round/>
    </a:ln>
    <a:effectLst/>
    <a:scene3d>
      <a:camera prst="orthographicFront"/>
      <a:lightRig rig="threePt" dir="t"/>
    </a:scene3d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DA798-2FD8-4DEE-AF2C-544CDFFD75EC}" type="doc">
      <dgm:prSet loTypeId="urn:microsoft.com/office/officeart/2005/8/layout/cycle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348254-B1AE-4020-A80A-9531AC279F58}">
      <dgm:prSet phldrT="[Text]"/>
      <dgm:spPr>
        <a:xfrm>
          <a:off x="1107560" y="132835"/>
          <a:ext cx="1009084" cy="1009084"/>
        </a:xfrm>
        <a:prstGeom prst="pieWedge">
          <a:avLst/>
        </a:prstGeom>
        <a:solidFill>
          <a:schemeClr val="tx2"/>
        </a:solidFill>
      </dgm:spPr>
      <dgm:t>
        <a:bodyPr/>
        <a:lstStyle/>
        <a:p>
          <a:pPr>
            <a:buNone/>
          </a:pPr>
          <a:r>
            <a:rPr lang="en-GB" dirty="0">
              <a:latin typeface="+mj-lt"/>
              <a:ea typeface="+mn-ea"/>
              <a:cs typeface="+mn-cs"/>
            </a:rPr>
            <a:t>Admissions</a:t>
          </a:r>
        </a:p>
      </dgm:t>
    </dgm:pt>
    <dgm:pt modelId="{AD9B5DB0-005D-4D0F-B278-BC7A87DA17CA}" type="parTrans" cxnId="{81DDDBC0-BACA-42AF-84BD-048FB15553BC}">
      <dgm:prSet/>
      <dgm:spPr/>
      <dgm:t>
        <a:bodyPr/>
        <a:lstStyle/>
        <a:p>
          <a:endParaRPr lang="en-GB"/>
        </a:p>
      </dgm:t>
    </dgm:pt>
    <dgm:pt modelId="{51A19C0B-286C-43F2-B1BC-736729B9E7F8}" type="sibTrans" cxnId="{81DDDBC0-BACA-42AF-84BD-048FB15553BC}">
      <dgm:prSet/>
      <dgm:spPr/>
      <dgm:t>
        <a:bodyPr/>
        <a:lstStyle/>
        <a:p>
          <a:endParaRPr lang="en-GB"/>
        </a:p>
      </dgm:t>
    </dgm:pt>
    <dgm:pt modelId="{9A3FBA7A-EC65-4DFC-9D3B-53D49EA6039A}">
      <dgm:prSet phldrT="[Text]"/>
      <dgm:spPr>
        <a:xfrm>
          <a:off x="625157" y="0"/>
          <a:ext cx="1151242" cy="745744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pPr>
            <a:buChar char="•"/>
          </a:pPr>
          <a:r>
            <a:rPr lang="en-GB" dirty="0">
              <a:latin typeface="+mn-lt"/>
              <a:ea typeface="+mn-ea"/>
              <a:cs typeface="+mn-cs"/>
            </a:rPr>
            <a:t>Reductions in readmissions</a:t>
          </a:r>
        </a:p>
      </dgm:t>
    </dgm:pt>
    <dgm:pt modelId="{6DA11A10-636F-44E0-B19B-918FE68F130B}" type="parTrans" cxnId="{0B6D41EC-B4C9-4FA0-B7E1-ECDFFAED2A40}">
      <dgm:prSet/>
      <dgm:spPr/>
      <dgm:t>
        <a:bodyPr/>
        <a:lstStyle/>
        <a:p>
          <a:endParaRPr lang="en-GB"/>
        </a:p>
      </dgm:t>
    </dgm:pt>
    <dgm:pt modelId="{B5BFCE1B-F342-4E33-8F04-E235E2B7732C}" type="sibTrans" cxnId="{0B6D41EC-B4C9-4FA0-B7E1-ECDFFAED2A40}">
      <dgm:prSet/>
      <dgm:spPr/>
      <dgm:t>
        <a:bodyPr/>
        <a:lstStyle/>
        <a:p>
          <a:endParaRPr lang="en-GB"/>
        </a:p>
      </dgm:t>
    </dgm:pt>
    <dgm:pt modelId="{94972F8F-56E4-4139-A0E9-8C67AC840609}">
      <dgm:prSet phldrT="[Text]"/>
      <dgm:spPr>
        <a:xfrm rot="5400000">
          <a:off x="2163254" y="132835"/>
          <a:ext cx="1009084" cy="1009084"/>
        </a:xfrm>
        <a:prstGeom prst="pieWedge">
          <a:avLst/>
        </a:prstGeom>
        <a:solidFill>
          <a:schemeClr val="tx2"/>
        </a:solidFill>
      </dgm:spPr>
      <dgm:t>
        <a:bodyPr/>
        <a:lstStyle/>
        <a:p>
          <a:pPr>
            <a:buNone/>
          </a:pPr>
          <a:r>
            <a:rPr lang="en-GB" dirty="0">
              <a:latin typeface="+mj-lt"/>
              <a:ea typeface="+mn-ea"/>
              <a:cs typeface="+mn-cs"/>
            </a:rPr>
            <a:t>Treatment</a:t>
          </a:r>
        </a:p>
      </dgm:t>
    </dgm:pt>
    <dgm:pt modelId="{2FF67588-C60F-4D61-B14F-2F1E5A6C60BB}" type="parTrans" cxnId="{B299201F-18D5-4C58-AC3B-1304A981BF01}">
      <dgm:prSet/>
      <dgm:spPr/>
      <dgm:t>
        <a:bodyPr/>
        <a:lstStyle/>
        <a:p>
          <a:endParaRPr lang="en-GB"/>
        </a:p>
      </dgm:t>
    </dgm:pt>
    <dgm:pt modelId="{55DE1F31-C0ED-44A9-B117-85FAA29C1B5E}" type="sibTrans" cxnId="{B299201F-18D5-4C58-AC3B-1304A981BF01}">
      <dgm:prSet/>
      <dgm:spPr/>
      <dgm:t>
        <a:bodyPr/>
        <a:lstStyle/>
        <a:p>
          <a:endParaRPr lang="en-GB"/>
        </a:p>
      </dgm:t>
    </dgm:pt>
    <dgm:pt modelId="{F485CC71-86A2-4093-854F-2DB2F38A502F}">
      <dgm:prSet phldrT="[Text]"/>
      <dgm:spPr>
        <a:xfrm>
          <a:off x="2503500" y="0"/>
          <a:ext cx="1151242" cy="745744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pPr algn="r">
            <a:buChar char="•"/>
          </a:pPr>
          <a:r>
            <a:rPr lang="en-GB" dirty="0">
              <a:latin typeface="+mn-lt"/>
              <a:ea typeface="+mn-ea"/>
              <a:cs typeface="+mn-cs"/>
            </a:rPr>
            <a:t>Reduced primary care appointments</a:t>
          </a:r>
        </a:p>
      </dgm:t>
    </dgm:pt>
    <dgm:pt modelId="{574EC8C4-416F-415B-B748-F6DD252226FE}" type="parTrans" cxnId="{638F1E5B-F857-4574-9D67-442120F03536}">
      <dgm:prSet/>
      <dgm:spPr/>
      <dgm:t>
        <a:bodyPr/>
        <a:lstStyle/>
        <a:p>
          <a:endParaRPr lang="en-GB"/>
        </a:p>
      </dgm:t>
    </dgm:pt>
    <dgm:pt modelId="{4624CA10-372F-43B2-A035-02EFE84745CA}" type="sibTrans" cxnId="{638F1E5B-F857-4574-9D67-442120F03536}">
      <dgm:prSet/>
      <dgm:spPr/>
      <dgm:t>
        <a:bodyPr/>
        <a:lstStyle/>
        <a:p>
          <a:endParaRPr lang="en-GB"/>
        </a:p>
      </dgm:t>
    </dgm:pt>
    <dgm:pt modelId="{D7BB2E26-B273-402B-8863-7BCFEEE31C42}">
      <dgm:prSet phldrT="[Text]"/>
      <dgm:spPr>
        <a:xfrm rot="10800000">
          <a:off x="2163254" y="1188529"/>
          <a:ext cx="1009084" cy="1009084"/>
        </a:xfrm>
        <a:prstGeom prst="pieWedge">
          <a:avLst/>
        </a:prstGeom>
        <a:solidFill>
          <a:schemeClr val="tx2"/>
        </a:solidFill>
      </dgm:spPr>
      <dgm:t>
        <a:bodyPr/>
        <a:lstStyle/>
        <a:p>
          <a:pPr>
            <a:buNone/>
          </a:pPr>
          <a:r>
            <a:rPr lang="en-GB" dirty="0">
              <a:latin typeface="+mj-lt"/>
              <a:ea typeface="+mn-ea"/>
              <a:cs typeface="+mn-cs"/>
            </a:rPr>
            <a:t>Harm reduction </a:t>
          </a:r>
        </a:p>
      </dgm:t>
    </dgm:pt>
    <dgm:pt modelId="{CBA21446-3B20-462D-91B8-80805FFA947C}" type="parTrans" cxnId="{B236E63B-D01D-463D-8952-DE6AD42C9B95}">
      <dgm:prSet/>
      <dgm:spPr/>
      <dgm:t>
        <a:bodyPr/>
        <a:lstStyle/>
        <a:p>
          <a:endParaRPr lang="en-GB"/>
        </a:p>
      </dgm:t>
    </dgm:pt>
    <dgm:pt modelId="{199026FB-08C7-4D9E-A413-D205A260C0A1}" type="sibTrans" cxnId="{B236E63B-D01D-463D-8952-DE6AD42C9B95}">
      <dgm:prSet/>
      <dgm:spPr/>
      <dgm:t>
        <a:bodyPr/>
        <a:lstStyle/>
        <a:p>
          <a:endParaRPr lang="en-GB"/>
        </a:p>
      </dgm:t>
    </dgm:pt>
    <dgm:pt modelId="{7C9AE5D5-91B6-401E-892A-135BCC77A926}">
      <dgm:prSet phldrT="[Text]" custT="1"/>
      <dgm:spPr>
        <a:xfrm>
          <a:off x="2503500" y="1584705"/>
          <a:ext cx="1151242" cy="745744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pPr algn="r">
            <a:buChar char="•"/>
          </a:pPr>
          <a:r>
            <a:rPr lang="en-GB" sz="1400" dirty="0">
              <a:latin typeface="+mn-lt"/>
              <a:ea typeface="+mn-ea"/>
              <a:cs typeface="+mn-cs"/>
            </a:rPr>
            <a:t>WIN </a:t>
          </a:r>
          <a:r>
            <a:rPr lang="en-GB" sz="1400" dirty="0" err="1">
              <a:latin typeface="+mn-lt"/>
              <a:ea typeface="+mn-ea"/>
              <a:cs typeface="+mn-cs"/>
            </a:rPr>
            <a:t>WIN</a:t>
          </a:r>
          <a:r>
            <a:rPr lang="en-GB" sz="1400" dirty="0">
              <a:latin typeface="+mn-lt"/>
              <a:ea typeface="+mn-ea"/>
              <a:cs typeface="+mn-cs"/>
            </a:rPr>
            <a:t> for the health system</a:t>
          </a:r>
        </a:p>
      </dgm:t>
    </dgm:pt>
    <dgm:pt modelId="{B27DDF5E-078E-4B50-9514-38304062DA48}" type="parTrans" cxnId="{914C1FB8-74C9-4FA2-8BD6-A2FBCBC492A5}">
      <dgm:prSet/>
      <dgm:spPr/>
      <dgm:t>
        <a:bodyPr/>
        <a:lstStyle/>
        <a:p>
          <a:endParaRPr lang="en-GB"/>
        </a:p>
      </dgm:t>
    </dgm:pt>
    <dgm:pt modelId="{02F92630-C782-4D9F-B321-0D4A53A941FD}" type="sibTrans" cxnId="{914C1FB8-74C9-4FA2-8BD6-A2FBCBC492A5}">
      <dgm:prSet/>
      <dgm:spPr/>
      <dgm:t>
        <a:bodyPr/>
        <a:lstStyle/>
        <a:p>
          <a:endParaRPr lang="en-GB"/>
        </a:p>
      </dgm:t>
    </dgm:pt>
    <dgm:pt modelId="{29C42AFD-6864-4DA3-BD9D-7219D00AC183}">
      <dgm:prSet phldrT="[Text]"/>
      <dgm:spPr>
        <a:xfrm rot="16200000">
          <a:off x="1107560" y="1188529"/>
          <a:ext cx="1009084" cy="1009084"/>
        </a:xfrm>
        <a:prstGeom prst="pieWedge">
          <a:avLst/>
        </a:prstGeom>
        <a:solidFill>
          <a:schemeClr val="tx2"/>
        </a:solidFill>
      </dgm:spPr>
      <dgm:t>
        <a:bodyPr/>
        <a:lstStyle/>
        <a:p>
          <a:pPr>
            <a:buNone/>
          </a:pPr>
          <a:r>
            <a:rPr lang="en-GB" dirty="0">
              <a:latin typeface="+mj-lt"/>
              <a:ea typeface="+mn-ea"/>
              <a:cs typeface="+mn-cs"/>
            </a:rPr>
            <a:t>Quits </a:t>
          </a:r>
        </a:p>
      </dgm:t>
    </dgm:pt>
    <dgm:pt modelId="{4B210E48-2F96-4D63-A6AD-D562ABA32279}" type="parTrans" cxnId="{1D52F65B-BD6F-45A3-B60F-1D16CFB9506F}">
      <dgm:prSet/>
      <dgm:spPr/>
      <dgm:t>
        <a:bodyPr/>
        <a:lstStyle/>
        <a:p>
          <a:endParaRPr lang="en-GB"/>
        </a:p>
      </dgm:t>
    </dgm:pt>
    <dgm:pt modelId="{89DA27FD-80EA-4356-B4BB-3FBC62A8571D}" type="sibTrans" cxnId="{1D52F65B-BD6F-45A3-B60F-1D16CFB9506F}">
      <dgm:prSet/>
      <dgm:spPr/>
      <dgm:t>
        <a:bodyPr/>
        <a:lstStyle/>
        <a:p>
          <a:endParaRPr lang="en-GB"/>
        </a:p>
      </dgm:t>
    </dgm:pt>
    <dgm:pt modelId="{DDA9E4A8-809A-4253-9F5B-95EEC4CD54A5}">
      <dgm:prSet phldrT="[Text]"/>
      <dgm:spPr>
        <a:xfrm>
          <a:off x="625157" y="1584705"/>
          <a:ext cx="1151242" cy="745744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pPr>
            <a:buChar char="•"/>
          </a:pPr>
          <a:r>
            <a:rPr lang="en-GB" dirty="0">
              <a:latin typeface="+mn-lt"/>
              <a:ea typeface="+mn-ea"/>
              <a:cs typeface="+mn-cs"/>
            </a:rPr>
            <a:t>health optimization</a:t>
          </a:r>
        </a:p>
      </dgm:t>
    </dgm:pt>
    <dgm:pt modelId="{7E52D3D4-ED13-4E32-BF14-ED40792A36EB}" type="parTrans" cxnId="{4A6D7CFB-F35B-4572-B3BA-D0FA258752D0}">
      <dgm:prSet/>
      <dgm:spPr/>
      <dgm:t>
        <a:bodyPr/>
        <a:lstStyle/>
        <a:p>
          <a:endParaRPr lang="en-GB"/>
        </a:p>
      </dgm:t>
    </dgm:pt>
    <dgm:pt modelId="{882C5E0E-A816-4C90-9C65-F89D64153164}" type="sibTrans" cxnId="{4A6D7CFB-F35B-4572-B3BA-D0FA258752D0}">
      <dgm:prSet/>
      <dgm:spPr/>
      <dgm:t>
        <a:bodyPr/>
        <a:lstStyle/>
        <a:p>
          <a:endParaRPr lang="en-GB"/>
        </a:p>
      </dgm:t>
    </dgm:pt>
    <dgm:pt modelId="{9A6F6B65-95E2-4129-8F15-6B6D7E79896A}">
      <dgm:prSet phldrT="[Text]"/>
      <dgm:spPr>
        <a:xfrm>
          <a:off x="625157" y="1584705"/>
          <a:ext cx="1151242" cy="745744"/>
        </a:xfrm>
        <a:ln>
          <a:solidFill>
            <a:schemeClr val="bg2"/>
          </a:solidFill>
        </a:ln>
      </dgm:spPr>
      <dgm:t>
        <a:bodyPr/>
        <a:lstStyle/>
        <a:p>
          <a:pPr>
            <a:buChar char="•"/>
          </a:pPr>
          <a:endParaRPr lang="en-GB">
            <a:latin typeface="Calibri" panose="020F0502020204030204"/>
            <a:ea typeface="+mn-ea"/>
            <a:cs typeface="+mn-cs"/>
          </a:endParaRPr>
        </a:p>
      </dgm:t>
    </dgm:pt>
    <dgm:pt modelId="{8A2EE015-F093-48B6-8DFE-F1ABDD098E89}" type="parTrans" cxnId="{3F9A9725-0EC2-4846-BD5F-FD9AC0AC04BC}">
      <dgm:prSet/>
      <dgm:spPr/>
      <dgm:t>
        <a:bodyPr/>
        <a:lstStyle/>
        <a:p>
          <a:endParaRPr lang="en-GB"/>
        </a:p>
      </dgm:t>
    </dgm:pt>
    <dgm:pt modelId="{AA153314-8088-416D-851B-19BD6E4F08AA}" type="sibTrans" cxnId="{3F9A9725-0EC2-4846-BD5F-FD9AC0AC04BC}">
      <dgm:prSet/>
      <dgm:spPr/>
      <dgm:t>
        <a:bodyPr/>
        <a:lstStyle/>
        <a:p>
          <a:endParaRPr lang="en-GB"/>
        </a:p>
      </dgm:t>
    </dgm:pt>
    <dgm:pt modelId="{6BD2FF18-7E9D-4989-B8B4-2BBDBF05A77A}" type="pres">
      <dgm:prSet presAssocID="{281DA798-2FD8-4DEE-AF2C-544CDFFD75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372CE34-E6FC-45F6-B9C4-B4AD69FAC3C3}" type="pres">
      <dgm:prSet presAssocID="{281DA798-2FD8-4DEE-AF2C-544CDFFD75EC}" presName="children" presStyleCnt="0"/>
      <dgm:spPr/>
    </dgm:pt>
    <dgm:pt modelId="{B7E0FBC6-5EAF-414D-8240-4179E32FB399}" type="pres">
      <dgm:prSet presAssocID="{281DA798-2FD8-4DEE-AF2C-544CDFFD75EC}" presName="child1group" presStyleCnt="0"/>
      <dgm:spPr/>
    </dgm:pt>
    <dgm:pt modelId="{561B9AE4-E1E7-4A57-ACD7-4CF8E943B1D6}" type="pres">
      <dgm:prSet presAssocID="{281DA798-2FD8-4DEE-AF2C-544CDFFD75EC}" presName="child1" presStyleLbl="bgAcc1" presStyleIdx="0" presStyleCnt="4"/>
      <dgm:spPr/>
    </dgm:pt>
    <dgm:pt modelId="{C8229C01-FE6A-4131-A9FE-06015F7888E7}" type="pres">
      <dgm:prSet presAssocID="{281DA798-2FD8-4DEE-AF2C-544CDFFD75EC}" presName="child1Text" presStyleLbl="bgAcc1" presStyleIdx="0" presStyleCnt="4">
        <dgm:presLayoutVars>
          <dgm:bulletEnabled val="1"/>
        </dgm:presLayoutVars>
      </dgm:prSet>
      <dgm:spPr/>
    </dgm:pt>
    <dgm:pt modelId="{07BC0A34-29F0-4935-91C6-C57D52C1C177}" type="pres">
      <dgm:prSet presAssocID="{281DA798-2FD8-4DEE-AF2C-544CDFFD75EC}" presName="child2group" presStyleCnt="0"/>
      <dgm:spPr/>
    </dgm:pt>
    <dgm:pt modelId="{61C57726-9E3B-4A9D-9570-3507A10244A0}" type="pres">
      <dgm:prSet presAssocID="{281DA798-2FD8-4DEE-AF2C-544CDFFD75EC}" presName="child2" presStyleLbl="bgAcc1" presStyleIdx="1" presStyleCnt="4"/>
      <dgm:spPr/>
    </dgm:pt>
    <dgm:pt modelId="{04A82070-301F-4C3F-9AD5-6E6AED0819F2}" type="pres">
      <dgm:prSet presAssocID="{281DA798-2FD8-4DEE-AF2C-544CDFFD75EC}" presName="child2Text" presStyleLbl="bgAcc1" presStyleIdx="1" presStyleCnt="4">
        <dgm:presLayoutVars>
          <dgm:bulletEnabled val="1"/>
        </dgm:presLayoutVars>
      </dgm:prSet>
      <dgm:spPr/>
    </dgm:pt>
    <dgm:pt modelId="{A414518C-D226-4254-A2BA-FBCA993E18DE}" type="pres">
      <dgm:prSet presAssocID="{281DA798-2FD8-4DEE-AF2C-544CDFFD75EC}" presName="child3group" presStyleCnt="0"/>
      <dgm:spPr/>
    </dgm:pt>
    <dgm:pt modelId="{DF517E9B-0BBA-40CF-A41A-265073515A1C}" type="pres">
      <dgm:prSet presAssocID="{281DA798-2FD8-4DEE-AF2C-544CDFFD75EC}" presName="child3" presStyleLbl="bgAcc1" presStyleIdx="2" presStyleCnt="4"/>
      <dgm:spPr/>
    </dgm:pt>
    <dgm:pt modelId="{DB1FDFD0-6B76-4114-8A4C-0AE9DE9443F8}" type="pres">
      <dgm:prSet presAssocID="{281DA798-2FD8-4DEE-AF2C-544CDFFD75EC}" presName="child3Text" presStyleLbl="bgAcc1" presStyleIdx="2" presStyleCnt="4">
        <dgm:presLayoutVars>
          <dgm:bulletEnabled val="1"/>
        </dgm:presLayoutVars>
      </dgm:prSet>
      <dgm:spPr/>
    </dgm:pt>
    <dgm:pt modelId="{2E0F4B86-C4B5-4EED-A362-9BA64E656645}" type="pres">
      <dgm:prSet presAssocID="{281DA798-2FD8-4DEE-AF2C-544CDFFD75EC}" presName="child4group" presStyleCnt="0"/>
      <dgm:spPr/>
    </dgm:pt>
    <dgm:pt modelId="{923E63A4-8769-4439-9299-A42C4E2E6A85}" type="pres">
      <dgm:prSet presAssocID="{281DA798-2FD8-4DEE-AF2C-544CDFFD75EC}" presName="child4" presStyleLbl="bgAcc1" presStyleIdx="3" presStyleCnt="4"/>
      <dgm:spPr>
        <a:prstGeom prst="roundRect">
          <a:avLst>
            <a:gd name="adj" fmla="val 10000"/>
          </a:avLst>
        </a:prstGeom>
      </dgm:spPr>
    </dgm:pt>
    <dgm:pt modelId="{4C906DD5-49CA-4A88-A753-B6779C606D5B}" type="pres">
      <dgm:prSet presAssocID="{281DA798-2FD8-4DEE-AF2C-544CDFFD75EC}" presName="child4Text" presStyleLbl="bgAcc1" presStyleIdx="3" presStyleCnt="4">
        <dgm:presLayoutVars>
          <dgm:bulletEnabled val="1"/>
        </dgm:presLayoutVars>
      </dgm:prSet>
      <dgm:spPr/>
    </dgm:pt>
    <dgm:pt modelId="{7B7061D9-0388-4083-AEDB-8C9152970921}" type="pres">
      <dgm:prSet presAssocID="{281DA798-2FD8-4DEE-AF2C-544CDFFD75EC}" presName="childPlaceholder" presStyleCnt="0"/>
      <dgm:spPr/>
    </dgm:pt>
    <dgm:pt modelId="{5CBFC94D-8724-47E6-88EB-0C3BBD529E9D}" type="pres">
      <dgm:prSet presAssocID="{281DA798-2FD8-4DEE-AF2C-544CDFFD75EC}" presName="circle" presStyleCnt="0"/>
      <dgm:spPr/>
    </dgm:pt>
    <dgm:pt modelId="{F945D3BF-8D37-410A-9FD7-5AD27EF7B8B4}" type="pres">
      <dgm:prSet presAssocID="{281DA798-2FD8-4DEE-AF2C-544CDFFD75E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6B98A81-83A7-4D1F-9A97-5885FBDFBC06}" type="pres">
      <dgm:prSet presAssocID="{281DA798-2FD8-4DEE-AF2C-544CDFFD75E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C2D227A-20A7-43B5-9369-97F78106BC45}" type="pres">
      <dgm:prSet presAssocID="{281DA798-2FD8-4DEE-AF2C-544CDFFD75E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33CD490-A4B1-43BD-B540-6DEE47CCD936}" type="pres">
      <dgm:prSet presAssocID="{281DA798-2FD8-4DEE-AF2C-544CDFFD75E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DF10DE8-27DF-4FBF-A2D1-16AF80310301}" type="pres">
      <dgm:prSet presAssocID="{281DA798-2FD8-4DEE-AF2C-544CDFFD75EC}" presName="quadrantPlaceholder" presStyleCnt="0"/>
      <dgm:spPr/>
    </dgm:pt>
    <dgm:pt modelId="{145C2C99-6433-4CEA-B638-C570B8879A5C}" type="pres">
      <dgm:prSet presAssocID="{281DA798-2FD8-4DEE-AF2C-544CDFFD75EC}" presName="center1" presStyleLbl="fgShp" presStyleIdx="0" presStyleCnt="2"/>
      <dgm:spPr>
        <a:xfrm>
          <a:off x="1965748" y="955484"/>
          <a:ext cx="348402" cy="302958"/>
        </a:xfrm>
        <a:prstGeom prst="circularArrow">
          <a:avLst/>
        </a:prstGeom>
      </dgm:spPr>
    </dgm:pt>
    <dgm:pt modelId="{3B93DC13-7C0B-4470-9D2F-5678A9F56EAD}" type="pres">
      <dgm:prSet presAssocID="{281DA798-2FD8-4DEE-AF2C-544CDFFD75EC}" presName="center2" presStyleLbl="fgShp" presStyleIdx="1" presStyleCnt="2"/>
      <dgm:spPr>
        <a:xfrm rot="10800000">
          <a:off x="1965748" y="1072007"/>
          <a:ext cx="348402" cy="302958"/>
        </a:xfrm>
        <a:prstGeom prst="circularArrow">
          <a:avLst/>
        </a:prstGeom>
      </dgm:spPr>
    </dgm:pt>
  </dgm:ptLst>
  <dgm:cxnLst>
    <dgm:cxn modelId="{B299201F-18D5-4C58-AC3B-1304A981BF01}" srcId="{281DA798-2FD8-4DEE-AF2C-544CDFFD75EC}" destId="{94972F8F-56E4-4139-A0E9-8C67AC840609}" srcOrd="1" destOrd="0" parTransId="{2FF67588-C60F-4D61-B14F-2F1E5A6C60BB}" sibTransId="{55DE1F31-C0ED-44A9-B117-85FAA29C1B5E}"/>
    <dgm:cxn modelId="{B2EF2E25-72DB-4149-8B6E-DD4FCD673B7B}" type="presOf" srcId="{9A3FBA7A-EC65-4DFC-9D3B-53D49EA6039A}" destId="{561B9AE4-E1E7-4A57-ACD7-4CF8E943B1D6}" srcOrd="0" destOrd="0" presId="urn:microsoft.com/office/officeart/2005/8/layout/cycle4"/>
    <dgm:cxn modelId="{3F9A9725-0EC2-4846-BD5F-FD9AC0AC04BC}" srcId="{29C42AFD-6864-4DA3-BD9D-7219D00AC183}" destId="{9A6F6B65-95E2-4129-8F15-6B6D7E79896A}" srcOrd="0" destOrd="0" parTransId="{8A2EE015-F093-48B6-8DFE-F1ABDD098E89}" sibTransId="{AA153314-8088-416D-851B-19BD6E4F08AA}"/>
    <dgm:cxn modelId="{9DF75736-4569-405A-A536-2F058BDAAB03}" type="presOf" srcId="{9A3FBA7A-EC65-4DFC-9D3B-53D49EA6039A}" destId="{C8229C01-FE6A-4131-A9FE-06015F7888E7}" srcOrd="1" destOrd="0" presId="urn:microsoft.com/office/officeart/2005/8/layout/cycle4"/>
    <dgm:cxn modelId="{A59A8036-6B04-442F-AA43-5D7F301D2835}" type="presOf" srcId="{9A6F6B65-95E2-4129-8F15-6B6D7E79896A}" destId="{923E63A4-8769-4439-9299-A42C4E2E6A85}" srcOrd="0" destOrd="0" presId="urn:microsoft.com/office/officeart/2005/8/layout/cycle4"/>
    <dgm:cxn modelId="{B236E63B-D01D-463D-8952-DE6AD42C9B95}" srcId="{281DA798-2FD8-4DEE-AF2C-544CDFFD75EC}" destId="{D7BB2E26-B273-402B-8863-7BCFEEE31C42}" srcOrd="2" destOrd="0" parTransId="{CBA21446-3B20-462D-91B8-80805FFA947C}" sibTransId="{199026FB-08C7-4D9E-A413-D205A260C0A1}"/>
    <dgm:cxn modelId="{638F1E5B-F857-4574-9D67-442120F03536}" srcId="{94972F8F-56E4-4139-A0E9-8C67AC840609}" destId="{F485CC71-86A2-4093-854F-2DB2F38A502F}" srcOrd="0" destOrd="0" parTransId="{574EC8C4-416F-415B-B748-F6DD252226FE}" sibTransId="{4624CA10-372F-43B2-A035-02EFE84745CA}"/>
    <dgm:cxn modelId="{1D52F65B-BD6F-45A3-B60F-1D16CFB9506F}" srcId="{281DA798-2FD8-4DEE-AF2C-544CDFFD75EC}" destId="{29C42AFD-6864-4DA3-BD9D-7219D00AC183}" srcOrd="3" destOrd="0" parTransId="{4B210E48-2F96-4D63-A6AD-D562ABA32279}" sibTransId="{89DA27FD-80EA-4356-B4BB-3FBC62A8571D}"/>
    <dgm:cxn modelId="{36670D4C-3311-410D-822D-5455057AE426}" type="presOf" srcId="{D7BB2E26-B273-402B-8863-7BCFEEE31C42}" destId="{DC2D227A-20A7-43B5-9369-97F78106BC45}" srcOrd="0" destOrd="0" presId="urn:microsoft.com/office/officeart/2005/8/layout/cycle4"/>
    <dgm:cxn modelId="{A41D1587-5675-42A7-A3B5-1D7442C3288B}" type="presOf" srcId="{DDA9E4A8-809A-4253-9F5B-95EEC4CD54A5}" destId="{923E63A4-8769-4439-9299-A42C4E2E6A85}" srcOrd="0" destOrd="1" presId="urn:microsoft.com/office/officeart/2005/8/layout/cycle4"/>
    <dgm:cxn modelId="{38CD9989-9819-4790-947C-D8CE738B9E27}" type="presOf" srcId="{F485CC71-86A2-4093-854F-2DB2F38A502F}" destId="{61C57726-9E3B-4A9D-9570-3507A10244A0}" srcOrd="0" destOrd="0" presId="urn:microsoft.com/office/officeart/2005/8/layout/cycle4"/>
    <dgm:cxn modelId="{88E8749E-28BC-48C6-89EA-0FDD1B67159D}" type="presOf" srcId="{7C9AE5D5-91B6-401E-892A-135BCC77A926}" destId="{DF517E9B-0BBA-40CF-A41A-265073515A1C}" srcOrd="0" destOrd="0" presId="urn:microsoft.com/office/officeart/2005/8/layout/cycle4"/>
    <dgm:cxn modelId="{C4C83DA0-25C8-4A8F-9F53-EB6AA4D7E8E9}" type="presOf" srcId="{29C42AFD-6864-4DA3-BD9D-7219D00AC183}" destId="{D33CD490-A4B1-43BD-B540-6DEE47CCD936}" srcOrd="0" destOrd="0" presId="urn:microsoft.com/office/officeart/2005/8/layout/cycle4"/>
    <dgm:cxn modelId="{660FD1A7-CF09-4FDC-9B61-99575077755E}" type="presOf" srcId="{DDA9E4A8-809A-4253-9F5B-95EEC4CD54A5}" destId="{4C906DD5-49CA-4A88-A753-B6779C606D5B}" srcOrd="1" destOrd="1" presId="urn:microsoft.com/office/officeart/2005/8/layout/cycle4"/>
    <dgm:cxn modelId="{8685B4B3-380C-4841-92FE-B180192BE95E}" type="presOf" srcId="{7C9AE5D5-91B6-401E-892A-135BCC77A926}" destId="{DB1FDFD0-6B76-4114-8A4C-0AE9DE9443F8}" srcOrd="1" destOrd="0" presId="urn:microsoft.com/office/officeart/2005/8/layout/cycle4"/>
    <dgm:cxn modelId="{695D5DB7-95D1-423D-AC27-BD340FB44E59}" type="presOf" srcId="{57348254-B1AE-4020-A80A-9531AC279F58}" destId="{F945D3BF-8D37-410A-9FD7-5AD27EF7B8B4}" srcOrd="0" destOrd="0" presId="urn:microsoft.com/office/officeart/2005/8/layout/cycle4"/>
    <dgm:cxn modelId="{914C1FB8-74C9-4FA2-8BD6-A2FBCBC492A5}" srcId="{D7BB2E26-B273-402B-8863-7BCFEEE31C42}" destId="{7C9AE5D5-91B6-401E-892A-135BCC77A926}" srcOrd="0" destOrd="0" parTransId="{B27DDF5E-078E-4B50-9514-38304062DA48}" sibTransId="{02F92630-C782-4D9F-B321-0D4A53A941FD}"/>
    <dgm:cxn modelId="{46FDC4B9-CE3C-4189-8564-19C1CCD23991}" type="presOf" srcId="{9A6F6B65-95E2-4129-8F15-6B6D7E79896A}" destId="{4C906DD5-49CA-4A88-A753-B6779C606D5B}" srcOrd="1" destOrd="0" presId="urn:microsoft.com/office/officeart/2005/8/layout/cycle4"/>
    <dgm:cxn modelId="{81DDDBC0-BACA-42AF-84BD-048FB15553BC}" srcId="{281DA798-2FD8-4DEE-AF2C-544CDFFD75EC}" destId="{57348254-B1AE-4020-A80A-9531AC279F58}" srcOrd="0" destOrd="0" parTransId="{AD9B5DB0-005D-4D0F-B278-BC7A87DA17CA}" sibTransId="{51A19C0B-286C-43F2-B1BC-736729B9E7F8}"/>
    <dgm:cxn modelId="{E0BAAFDB-C1EA-4920-9EEF-C1D96EAE7F3B}" type="presOf" srcId="{281DA798-2FD8-4DEE-AF2C-544CDFFD75EC}" destId="{6BD2FF18-7E9D-4989-B8B4-2BBDBF05A77A}" srcOrd="0" destOrd="0" presId="urn:microsoft.com/office/officeart/2005/8/layout/cycle4"/>
    <dgm:cxn modelId="{0B6D41EC-B4C9-4FA0-B7E1-ECDFFAED2A40}" srcId="{57348254-B1AE-4020-A80A-9531AC279F58}" destId="{9A3FBA7A-EC65-4DFC-9D3B-53D49EA6039A}" srcOrd="0" destOrd="0" parTransId="{6DA11A10-636F-44E0-B19B-918FE68F130B}" sibTransId="{B5BFCE1B-F342-4E33-8F04-E235E2B7732C}"/>
    <dgm:cxn modelId="{3D140AF7-EDE8-4973-979D-97310F4BBB0E}" type="presOf" srcId="{F485CC71-86A2-4093-854F-2DB2F38A502F}" destId="{04A82070-301F-4C3F-9AD5-6E6AED0819F2}" srcOrd="1" destOrd="0" presId="urn:microsoft.com/office/officeart/2005/8/layout/cycle4"/>
    <dgm:cxn modelId="{4A6D7CFB-F35B-4572-B3BA-D0FA258752D0}" srcId="{29C42AFD-6864-4DA3-BD9D-7219D00AC183}" destId="{DDA9E4A8-809A-4253-9F5B-95EEC4CD54A5}" srcOrd="1" destOrd="0" parTransId="{7E52D3D4-ED13-4E32-BF14-ED40792A36EB}" sibTransId="{882C5E0E-A816-4C90-9C65-F89D64153164}"/>
    <dgm:cxn modelId="{9D2352FE-669B-4CD3-8890-69B16F729BF8}" type="presOf" srcId="{94972F8F-56E4-4139-A0E9-8C67AC840609}" destId="{D6B98A81-83A7-4D1F-9A97-5885FBDFBC06}" srcOrd="0" destOrd="0" presId="urn:microsoft.com/office/officeart/2005/8/layout/cycle4"/>
    <dgm:cxn modelId="{215232AD-1FF7-4A9C-A0B5-5C5215F00250}" type="presParOf" srcId="{6BD2FF18-7E9D-4989-B8B4-2BBDBF05A77A}" destId="{C372CE34-E6FC-45F6-B9C4-B4AD69FAC3C3}" srcOrd="0" destOrd="0" presId="urn:microsoft.com/office/officeart/2005/8/layout/cycle4"/>
    <dgm:cxn modelId="{5A073566-0CFD-4231-987B-56FB6DA32325}" type="presParOf" srcId="{C372CE34-E6FC-45F6-B9C4-B4AD69FAC3C3}" destId="{B7E0FBC6-5EAF-414D-8240-4179E32FB399}" srcOrd="0" destOrd="0" presId="urn:microsoft.com/office/officeart/2005/8/layout/cycle4"/>
    <dgm:cxn modelId="{E5C2E729-1A1E-4255-A07F-1B1FD8428EEE}" type="presParOf" srcId="{B7E0FBC6-5EAF-414D-8240-4179E32FB399}" destId="{561B9AE4-E1E7-4A57-ACD7-4CF8E943B1D6}" srcOrd="0" destOrd="0" presId="urn:microsoft.com/office/officeart/2005/8/layout/cycle4"/>
    <dgm:cxn modelId="{0FFFA310-1FC9-4EFC-924F-40D3EA5795CE}" type="presParOf" srcId="{B7E0FBC6-5EAF-414D-8240-4179E32FB399}" destId="{C8229C01-FE6A-4131-A9FE-06015F7888E7}" srcOrd="1" destOrd="0" presId="urn:microsoft.com/office/officeart/2005/8/layout/cycle4"/>
    <dgm:cxn modelId="{9339A15F-5CAD-4B33-99F0-73596623DD4B}" type="presParOf" srcId="{C372CE34-E6FC-45F6-B9C4-B4AD69FAC3C3}" destId="{07BC0A34-29F0-4935-91C6-C57D52C1C177}" srcOrd="1" destOrd="0" presId="urn:microsoft.com/office/officeart/2005/8/layout/cycle4"/>
    <dgm:cxn modelId="{B114C81D-8769-4338-B514-86CEABFAE0F9}" type="presParOf" srcId="{07BC0A34-29F0-4935-91C6-C57D52C1C177}" destId="{61C57726-9E3B-4A9D-9570-3507A10244A0}" srcOrd="0" destOrd="0" presId="urn:microsoft.com/office/officeart/2005/8/layout/cycle4"/>
    <dgm:cxn modelId="{43444D50-7A18-482B-B6A3-FA4ECD305FB2}" type="presParOf" srcId="{07BC0A34-29F0-4935-91C6-C57D52C1C177}" destId="{04A82070-301F-4C3F-9AD5-6E6AED0819F2}" srcOrd="1" destOrd="0" presId="urn:microsoft.com/office/officeart/2005/8/layout/cycle4"/>
    <dgm:cxn modelId="{A8B048D2-E69B-421B-B5DE-1793ABC5BC09}" type="presParOf" srcId="{C372CE34-E6FC-45F6-B9C4-B4AD69FAC3C3}" destId="{A414518C-D226-4254-A2BA-FBCA993E18DE}" srcOrd="2" destOrd="0" presId="urn:microsoft.com/office/officeart/2005/8/layout/cycle4"/>
    <dgm:cxn modelId="{FB591DC8-5D21-4771-94DE-0B1F5A1E250F}" type="presParOf" srcId="{A414518C-D226-4254-A2BA-FBCA993E18DE}" destId="{DF517E9B-0BBA-40CF-A41A-265073515A1C}" srcOrd="0" destOrd="0" presId="urn:microsoft.com/office/officeart/2005/8/layout/cycle4"/>
    <dgm:cxn modelId="{0E8F4676-75A4-4E90-9642-4D55095B6859}" type="presParOf" srcId="{A414518C-D226-4254-A2BA-FBCA993E18DE}" destId="{DB1FDFD0-6B76-4114-8A4C-0AE9DE9443F8}" srcOrd="1" destOrd="0" presId="urn:microsoft.com/office/officeart/2005/8/layout/cycle4"/>
    <dgm:cxn modelId="{53A299EB-2ACE-4D8D-8225-23DDBB656573}" type="presParOf" srcId="{C372CE34-E6FC-45F6-B9C4-B4AD69FAC3C3}" destId="{2E0F4B86-C4B5-4EED-A362-9BA64E656645}" srcOrd="3" destOrd="0" presId="urn:microsoft.com/office/officeart/2005/8/layout/cycle4"/>
    <dgm:cxn modelId="{312EF711-0459-4443-87F4-755AB798DE59}" type="presParOf" srcId="{2E0F4B86-C4B5-4EED-A362-9BA64E656645}" destId="{923E63A4-8769-4439-9299-A42C4E2E6A85}" srcOrd="0" destOrd="0" presId="urn:microsoft.com/office/officeart/2005/8/layout/cycle4"/>
    <dgm:cxn modelId="{7F5108D3-F007-4F66-ABD9-0C472E0A84D9}" type="presParOf" srcId="{2E0F4B86-C4B5-4EED-A362-9BA64E656645}" destId="{4C906DD5-49CA-4A88-A753-B6779C606D5B}" srcOrd="1" destOrd="0" presId="urn:microsoft.com/office/officeart/2005/8/layout/cycle4"/>
    <dgm:cxn modelId="{DD00BEA7-4F9E-4346-A546-B44CDDD9BBD2}" type="presParOf" srcId="{C372CE34-E6FC-45F6-B9C4-B4AD69FAC3C3}" destId="{7B7061D9-0388-4083-AEDB-8C9152970921}" srcOrd="4" destOrd="0" presId="urn:microsoft.com/office/officeart/2005/8/layout/cycle4"/>
    <dgm:cxn modelId="{124FE415-862E-4E72-B706-5EFCA0E983C2}" type="presParOf" srcId="{6BD2FF18-7E9D-4989-B8B4-2BBDBF05A77A}" destId="{5CBFC94D-8724-47E6-88EB-0C3BBD529E9D}" srcOrd="1" destOrd="0" presId="urn:microsoft.com/office/officeart/2005/8/layout/cycle4"/>
    <dgm:cxn modelId="{91BA2702-3029-4F50-B528-63802A278885}" type="presParOf" srcId="{5CBFC94D-8724-47E6-88EB-0C3BBD529E9D}" destId="{F945D3BF-8D37-410A-9FD7-5AD27EF7B8B4}" srcOrd="0" destOrd="0" presId="urn:microsoft.com/office/officeart/2005/8/layout/cycle4"/>
    <dgm:cxn modelId="{59A025D3-537C-4DED-A484-FB0AFEBEA55D}" type="presParOf" srcId="{5CBFC94D-8724-47E6-88EB-0C3BBD529E9D}" destId="{D6B98A81-83A7-4D1F-9A97-5885FBDFBC06}" srcOrd="1" destOrd="0" presId="urn:microsoft.com/office/officeart/2005/8/layout/cycle4"/>
    <dgm:cxn modelId="{FD00C855-198D-4E0C-B51B-7B36EB4B1DF2}" type="presParOf" srcId="{5CBFC94D-8724-47E6-88EB-0C3BBD529E9D}" destId="{DC2D227A-20A7-43B5-9369-97F78106BC45}" srcOrd="2" destOrd="0" presId="urn:microsoft.com/office/officeart/2005/8/layout/cycle4"/>
    <dgm:cxn modelId="{2C1156ED-1656-45DB-8CC2-E743B86E9329}" type="presParOf" srcId="{5CBFC94D-8724-47E6-88EB-0C3BBD529E9D}" destId="{D33CD490-A4B1-43BD-B540-6DEE47CCD936}" srcOrd="3" destOrd="0" presId="urn:microsoft.com/office/officeart/2005/8/layout/cycle4"/>
    <dgm:cxn modelId="{7EE50A3E-A3BA-4762-A733-8AEEC59155E9}" type="presParOf" srcId="{5CBFC94D-8724-47E6-88EB-0C3BBD529E9D}" destId="{8DF10DE8-27DF-4FBF-A2D1-16AF80310301}" srcOrd="4" destOrd="0" presId="urn:microsoft.com/office/officeart/2005/8/layout/cycle4"/>
    <dgm:cxn modelId="{BBE72627-F908-416B-918A-D509B796289E}" type="presParOf" srcId="{6BD2FF18-7E9D-4989-B8B4-2BBDBF05A77A}" destId="{145C2C99-6433-4CEA-B638-C570B8879A5C}" srcOrd="2" destOrd="0" presId="urn:microsoft.com/office/officeart/2005/8/layout/cycle4"/>
    <dgm:cxn modelId="{D2ACBE5C-D9A5-43AB-8AE7-485BDBD97C7C}" type="presParOf" srcId="{6BD2FF18-7E9D-4989-B8B4-2BBDBF05A77A}" destId="{3B93DC13-7C0B-4470-9D2F-5678A9F56EA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17E9B-0BBA-40CF-A41A-265073515A1C}">
      <dsp:nvSpPr>
        <dsp:cNvPr id="0" name=""/>
        <dsp:cNvSpPr/>
      </dsp:nvSpPr>
      <dsp:spPr>
        <a:xfrm>
          <a:off x="2956543" y="2373425"/>
          <a:ext cx="1724223" cy="1116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n-lt"/>
              <a:ea typeface="+mn-ea"/>
              <a:cs typeface="+mn-cs"/>
            </a:rPr>
            <a:t>WIN </a:t>
          </a:r>
          <a:r>
            <a:rPr lang="en-GB" sz="1400" kern="1200" dirty="0" err="1">
              <a:latin typeface="+mn-lt"/>
              <a:ea typeface="+mn-ea"/>
              <a:cs typeface="+mn-cs"/>
            </a:rPr>
            <a:t>WIN</a:t>
          </a:r>
          <a:r>
            <a:rPr lang="en-GB" sz="1400" kern="1200" dirty="0">
              <a:latin typeface="+mn-lt"/>
              <a:ea typeface="+mn-ea"/>
              <a:cs typeface="+mn-cs"/>
            </a:rPr>
            <a:t> for the health system</a:t>
          </a:r>
        </a:p>
      </dsp:txBody>
      <dsp:txXfrm>
        <a:off x="3498345" y="2677186"/>
        <a:ext cx="1157886" cy="788609"/>
      </dsp:txXfrm>
    </dsp:sp>
    <dsp:sp modelId="{923E63A4-8769-4439-9299-A42C4E2E6A85}">
      <dsp:nvSpPr>
        <dsp:cNvPr id="0" name=""/>
        <dsp:cNvSpPr/>
      </dsp:nvSpPr>
      <dsp:spPr>
        <a:xfrm>
          <a:off x="143336" y="2373425"/>
          <a:ext cx="1724223" cy="1116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+mn-lt"/>
              <a:ea typeface="+mn-ea"/>
              <a:cs typeface="+mn-cs"/>
            </a:rPr>
            <a:t>health optimization</a:t>
          </a:r>
        </a:p>
      </dsp:txBody>
      <dsp:txXfrm>
        <a:off x="167871" y="2677186"/>
        <a:ext cx="1157886" cy="788609"/>
      </dsp:txXfrm>
    </dsp:sp>
    <dsp:sp modelId="{61C57726-9E3B-4A9D-9570-3507A10244A0}">
      <dsp:nvSpPr>
        <dsp:cNvPr id="0" name=""/>
        <dsp:cNvSpPr/>
      </dsp:nvSpPr>
      <dsp:spPr>
        <a:xfrm>
          <a:off x="2956543" y="0"/>
          <a:ext cx="1724223" cy="1116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+mn-lt"/>
              <a:ea typeface="+mn-ea"/>
              <a:cs typeface="+mn-cs"/>
            </a:rPr>
            <a:t>Reduced primary care appointments</a:t>
          </a:r>
        </a:p>
      </dsp:txBody>
      <dsp:txXfrm>
        <a:off x="3498345" y="24535"/>
        <a:ext cx="1157886" cy="788609"/>
      </dsp:txXfrm>
    </dsp:sp>
    <dsp:sp modelId="{561B9AE4-E1E7-4A57-ACD7-4CF8E943B1D6}">
      <dsp:nvSpPr>
        <dsp:cNvPr id="0" name=""/>
        <dsp:cNvSpPr/>
      </dsp:nvSpPr>
      <dsp:spPr>
        <a:xfrm>
          <a:off x="143336" y="0"/>
          <a:ext cx="1724223" cy="1116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/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+mn-lt"/>
              <a:ea typeface="+mn-ea"/>
              <a:cs typeface="+mn-cs"/>
            </a:rPr>
            <a:t>Reductions in readmissions</a:t>
          </a:r>
        </a:p>
      </dsp:txBody>
      <dsp:txXfrm>
        <a:off x="167871" y="24535"/>
        <a:ext cx="1157886" cy="788609"/>
      </dsp:txXfrm>
    </dsp:sp>
    <dsp:sp modelId="{F945D3BF-8D37-410A-9FD7-5AD27EF7B8B4}">
      <dsp:nvSpPr>
        <dsp:cNvPr id="0" name=""/>
        <dsp:cNvSpPr/>
      </dsp:nvSpPr>
      <dsp:spPr>
        <a:xfrm>
          <a:off x="865834" y="198948"/>
          <a:ext cx="1511313" cy="1511313"/>
        </a:xfrm>
        <a:prstGeom prst="pieWedge">
          <a:avLst/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j-lt"/>
              <a:ea typeface="+mn-ea"/>
              <a:cs typeface="+mn-cs"/>
            </a:rPr>
            <a:t>Admissions</a:t>
          </a:r>
        </a:p>
      </dsp:txBody>
      <dsp:txXfrm>
        <a:off x="1308487" y="641601"/>
        <a:ext cx="1068660" cy="1068660"/>
      </dsp:txXfrm>
    </dsp:sp>
    <dsp:sp modelId="{D6B98A81-83A7-4D1F-9A97-5885FBDFBC06}">
      <dsp:nvSpPr>
        <dsp:cNvPr id="0" name=""/>
        <dsp:cNvSpPr/>
      </dsp:nvSpPr>
      <dsp:spPr>
        <a:xfrm rot="5400000">
          <a:off x="2446954" y="198948"/>
          <a:ext cx="1511313" cy="1511313"/>
        </a:xfrm>
        <a:prstGeom prst="pieWedge">
          <a:avLst/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j-lt"/>
              <a:ea typeface="+mn-ea"/>
              <a:cs typeface="+mn-cs"/>
            </a:rPr>
            <a:t>Treatment</a:t>
          </a:r>
        </a:p>
      </dsp:txBody>
      <dsp:txXfrm rot="-5400000">
        <a:off x="2446954" y="641601"/>
        <a:ext cx="1068660" cy="1068660"/>
      </dsp:txXfrm>
    </dsp:sp>
    <dsp:sp modelId="{DC2D227A-20A7-43B5-9369-97F78106BC45}">
      <dsp:nvSpPr>
        <dsp:cNvPr id="0" name=""/>
        <dsp:cNvSpPr/>
      </dsp:nvSpPr>
      <dsp:spPr>
        <a:xfrm rot="10800000">
          <a:off x="2446954" y="1780068"/>
          <a:ext cx="1511313" cy="1511313"/>
        </a:xfrm>
        <a:prstGeom prst="pieWedge">
          <a:avLst/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j-lt"/>
              <a:ea typeface="+mn-ea"/>
              <a:cs typeface="+mn-cs"/>
            </a:rPr>
            <a:t>Harm reduction </a:t>
          </a:r>
        </a:p>
      </dsp:txBody>
      <dsp:txXfrm rot="10800000">
        <a:off x="2446954" y="1780068"/>
        <a:ext cx="1068660" cy="1068660"/>
      </dsp:txXfrm>
    </dsp:sp>
    <dsp:sp modelId="{D33CD490-A4B1-43BD-B540-6DEE47CCD936}">
      <dsp:nvSpPr>
        <dsp:cNvPr id="0" name=""/>
        <dsp:cNvSpPr/>
      </dsp:nvSpPr>
      <dsp:spPr>
        <a:xfrm rot="16200000">
          <a:off x="865834" y="1780068"/>
          <a:ext cx="1511313" cy="1511313"/>
        </a:xfrm>
        <a:prstGeom prst="pieWedge">
          <a:avLst/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j-lt"/>
              <a:ea typeface="+mn-ea"/>
              <a:cs typeface="+mn-cs"/>
            </a:rPr>
            <a:t>Quits </a:t>
          </a:r>
        </a:p>
      </dsp:txBody>
      <dsp:txXfrm rot="5400000">
        <a:off x="1308487" y="1780068"/>
        <a:ext cx="1068660" cy="1068660"/>
      </dsp:txXfrm>
    </dsp:sp>
    <dsp:sp modelId="{145C2C99-6433-4CEA-B638-C570B8879A5C}">
      <dsp:nvSpPr>
        <dsp:cNvPr id="0" name=""/>
        <dsp:cNvSpPr/>
      </dsp:nvSpPr>
      <dsp:spPr>
        <a:xfrm>
          <a:off x="2151149" y="1431035"/>
          <a:ext cx="521804" cy="4537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3DC13-7C0B-4470-9D2F-5678A9F56EAD}">
      <dsp:nvSpPr>
        <dsp:cNvPr id="0" name=""/>
        <dsp:cNvSpPr/>
      </dsp:nvSpPr>
      <dsp:spPr>
        <a:xfrm rot="10800000">
          <a:off x="2151149" y="1605552"/>
          <a:ext cx="521804" cy="4537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0.02445</cdr:x>
      <cdr:y>0.0297</cdr:y>
    </cdr:from>
    <cdr:to>
      <cdr:x>0.3236</cdr:x>
      <cdr:y>0.14961</cdr:y>
    </cdr:to>
    <cdr:pic>
      <cdr:nvPicPr>
        <cdr:cNvPr id="2" name="Picture 1" descr="Graphical user interfac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C1796D03-B236-0760-3654-E99B753C6DA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6174" y="125570"/>
          <a:ext cx="1543670" cy="5070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0.65487</cdr:x>
      <cdr:y>0</cdr:y>
    </cdr:from>
    <cdr:to>
      <cdr:x>1</cdr:x>
      <cdr:y>0.18925</cdr:y>
    </cdr:to>
    <cdr:pic>
      <cdr:nvPicPr>
        <cdr:cNvPr id="3" name="Picture 2" descr="A picture containing text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81ADE119-0FF7-3B63-D01A-F02456AB43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379260" y="-1672682"/>
          <a:ext cx="1780915" cy="80021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0.02507</cdr:x>
      <cdr:y>0.05279</cdr:y>
    </cdr:from>
    <cdr:to>
      <cdr:x>0.35598</cdr:x>
      <cdr:y>0.21029</cdr:y>
    </cdr:to>
    <cdr:pic>
      <cdr:nvPicPr>
        <cdr:cNvPr id="2" name="Picture 1" descr="Graphical user interfac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AE0E74CA-00C6-54C5-273C-8D0D6A602E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5799" y="182752"/>
          <a:ext cx="1660111" cy="5452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0.62483</cdr:x>
      <cdr:y>0</cdr:y>
    </cdr:from>
    <cdr:to>
      <cdr:x>1</cdr:x>
      <cdr:y>0.24428</cdr:y>
    </cdr:to>
    <cdr:pic>
      <cdr:nvPicPr>
        <cdr:cNvPr id="3" name="Picture 2" descr="A picture containing text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81ADE119-0FF7-3B63-D01A-F02456AB43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134726" y="0"/>
          <a:ext cx="1882187" cy="84571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0.02998</cdr:x>
      <cdr:y>0.04437</cdr:y>
    </cdr:from>
    <cdr:to>
      <cdr:x>0.34039</cdr:x>
      <cdr:y>0.20996</cdr:y>
    </cdr:to>
    <cdr:pic>
      <cdr:nvPicPr>
        <cdr:cNvPr id="2" name="Picture 1" descr="Graphical user interfac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AE0E74CA-00C6-54C5-273C-8D0D6A602E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0340" y="146094"/>
          <a:ext cx="1660111" cy="54528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0.64739</cdr:x>
      <cdr:y>0</cdr:y>
    </cdr:from>
    <cdr:to>
      <cdr:x>1</cdr:x>
      <cdr:y>0.26414</cdr:y>
    </cdr:to>
    <cdr:pic>
      <cdr:nvPicPr>
        <cdr:cNvPr id="7" name="Picture 6" descr="A picture containing text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CF0479F4-CB1A-127F-B1BB-8BD60EA7569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96676" y="0"/>
          <a:ext cx="1958939" cy="86979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77372E-A957-C447-AD7F-E00037549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3B560-722B-9142-8F21-C37E3B376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5E36F-29F2-C14F-A271-8B5DF5FC8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77C5-8AA1-204D-B8B3-EB702FA483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CC6C9B-A013-1E44-97C8-F7394190C1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95DA-148E-F64E-9CCE-39D72816AA21}" type="datetimeFigureOut">
              <a:rPr lang="en-US" smtClean="0"/>
              <a:t>12/15/2022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EFEB-426F-A745-84B7-5A8607CE4D7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49D00-44B4-F64B-B513-F19297B26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3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49D00-44B4-F64B-B513-F19297B269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8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emf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emf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sv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emf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976A0-BE90-5B48-A3DB-55BCE80C79CC}"/>
              </a:ext>
            </a:extLst>
          </p:cNvPr>
          <p:cNvGrpSpPr/>
          <p:nvPr userDrawn="1"/>
        </p:nvGrpSpPr>
        <p:grpSpPr>
          <a:xfrm>
            <a:off x="0" y="4954044"/>
            <a:ext cx="11831999" cy="828001"/>
            <a:chOff x="-902400" y="4954045"/>
            <a:chExt cx="11831999" cy="828001"/>
          </a:xfrm>
          <a:solidFill>
            <a:srgbClr val="003087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499806-29CC-6145-BC97-9BDFDEAFB7FB}"/>
                </a:ext>
              </a:extLst>
            </p:cNvPr>
            <p:cNvSpPr/>
            <p:nvPr userDrawn="1"/>
          </p:nvSpPr>
          <p:spPr>
            <a:xfrm>
              <a:off x="-902400" y="4954046"/>
              <a:ext cx="11418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E29D29-9E64-F54B-9C06-C2DB580E8C5A}"/>
                </a:ext>
              </a:extLst>
            </p:cNvPr>
            <p:cNvSpPr/>
            <p:nvPr userDrawn="1"/>
          </p:nvSpPr>
          <p:spPr>
            <a:xfrm>
              <a:off x="10101598" y="4954045"/>
              <a:ext cx="828001" cy="82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1E68338D-102A-A94D-8A08-8A7F6A304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4875" y="350469"/>
            <a:ext cx="1515600" cy="91770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3B1030D-0CA4-AA4A-A3A8-1DD542E38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525" y="0"/>
            <a:ext cx="4818463" cy="68835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5C92C3B-F000-2249-8069-1E2135BD5CC2}"/>
              </a:ext>
            </a:extLst>
          </p:cNvPr>
          <p:cNvSpPr/>
          <p:nvPr userDrawn="1"/>
        </p:nvSpPr>
        <p:spPr>
          <a:xfrm>
            <a:off x="0" y="4954044"/>
            <a:ext cx="2649071" cy="828001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0D69AC-2194-D34A-9462-0AC629BE23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125044"/>
            <a:ext cx="1513544" cy="486000"/>
          </a:xfrm>
          <a:prstGeom prst="rect">
            <a:avLst/>
          </a:prstGeom>
        </p:spPr>
      </p:pic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FFDC4A49-70F5-E242-AB70-6F7F004C3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1029" y="4951575"/>
            <a:ext cx="5502667" cy="416066"/>
          </a:xfrm>
          <a:prstGeom prst="rect">
            <a:avLst/>
          </a:prstGeom>
        </p:spPr>
        <p:txBody>
          <a:bodyPr lIns="0" tIns="360000" rIns="0" bIns="0" anchor="b"/>
          <a:lstStyle>
            <a:lvl1pPr marL="0" indent="0">
              <a:spcBef>
                <a:spcPts val="4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9D68321-6C05-4242-BEB2-20F6A8FD0F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029" y="3664237"/>
            <a:ext cx="5502667" cy="10707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spc="-150">
                <a:solidFill>
                  <a:srgbClr val="005EB8"/>
                </a:solidFill>
              </a:defRPr>
            </a:lvl1pPr>
          </a:lstStyle>
          <a:p>
            <a:pPr lvl="0"/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A5CBA05-51C0-C140-81EE-465F518E0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81029" y="5388959"/>
            <a:ext cx="1672453" cy="346786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D5465E-1664-1647-8CF5-5DC742EB20CE}" type="datetime1">
              <a:rPr lang="en-GB" smtClean="0"/>
              <a:t>15/12/2022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94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ma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4399" y="2260600"/>
            <a:ext cx="3648075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AC8-F6AF-A542-AACA-A57D73D3C46B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2260600"/>
            <a:ext cx="7582528" cy="3167063"/>
          </a:xfr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Slide Number Placeholder 31">
            <a:extLst>
              <a:ext uri="{FF2B5EF4-FFF2-40B4-BE49-F238E27FC236}">
                <a16:creationId xmlns:a16="http://schemas.microsoft.com/office/drawing/2014/main" id="{A642CF2E-C572-3E46-9163-E14D4DFE9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6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mall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363" y="2260600"/>
            <a:ext cx="3648075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D85-ED3F-0246-A2F7-D843103F7CB2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49109" y="2260600"/>
            <a:ext cx="7582528" cy="3167063"/>
          </a:xfr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BBDAFF6F-5F54-0D4E-AEF1-1BF9C4FB6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2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2x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363" y="2260600"/>
            <a:ext cx="3648075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E525-9DCE-9E4F-A72C-4B664446CCA1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153D4-F09B-AD4E-84F8-877B3F8FD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4400" y="2260600"/>
            <a:ext cx="3657600" cy="3167063"/>
          </a:xfr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B26798-855F-2C4F-ABBD-18D08B2151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7381" y="2260600"/>
            <a:ext cx="3648075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6DB06BA9-188B-764F-A549-3406C126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6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2x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2" y="2260600"/>
            <a:ext cx="3648075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C5A4-AA92-5842-838F-55743703F0AD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153D4-F09B-AD4E-84F8-877B3F8FD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2260600"/>
            <a:ext cx="3657600" cy="3167063"/>
          </a:xfr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B26798-855F-2C4F-ABBD-18D08B2151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7381" y="2260600"/>
            <a:ext cx="3648075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6570BFFE-E919-9B4C-9412-2017224C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2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902F-C010-994A-9A26-DA5C0097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B032-14ED-6743-98CA-652655B9CB38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6D85D03-82D9-CA4A-B318-FEDF5EA9EE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961" y="2109738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EE4A94-827D-7A44-8D27-ABE5987F97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69207" y="2109738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EA4FFDD-9EB5-BC44-983E-6FCDB0BBD0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453" y="2109738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DF993D5-8B2B-7C42-8FE3-87116EEF2F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79699" y="2109738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9E81A53-E551-0947-9ADF-B552255FF4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3961" y="3961687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9BEA0F2-6549-AB44-803B-1F0DEF42D8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69207" y="3961687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A2FF4F0-19C3-DE44-B175-96FBB61D0A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4453" y="3961687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9DA3709F-5DFB-454F-973F-AC4A25C185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79699" y="3961687"/>
            <a:ext cx="2768400" cy="1713600"/>
          </a:xfr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43847737-BBC8-6846-BF97-7F82347A5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7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EB32-D6C4-8440-A9C9-711501F2CFDA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700" y="2604304"/>
            <a:ext cx="7428600" cy="2937600"/>
          </a:xfrm>
          <a:noFill/>
        </p:spPr>
        <p:txBody>
          <a:bodyPr lIns="622800" tIns="622800" rIns="622800" bIns="622800" numCol="1" spcCol="0">
            <a:normAutofit/>
          </a:bodyPr>
          <a:lstStyle>
            <a:lvl1pPr algn="ctr">
              <a:lnSpc>
                <a:spcPct val="150000"/>
              </a:lnSpc>
              <a:spcBef>
                <a:spcPts val="900"/>
              </a:spcBef>
              <a:defRPr sz="2400">
                <a:solidFill>
                  <a:srgbClr val="005EB8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89A04-163E-D84D-9244-A58345569EEB}"/>
              </a:ext>
            </a:extLst>
          </p:cNvPr>
          <p:cNvSpPr/>
          <p:nvPr userDrawn="1"/>
        </p:nvSpPr>
        <p:spPr>
          <a:xfrm>
            <a:off x="2381700" y="2604304"/>
            <a:ext cx="7428600" cy="2943412"/>
          </a:xfrm>
          <a:prstGeom prst="rect">
            <a:avLst/>
          </a:prstGeom>
          <a:noFill/>
          <a:ln>
            <a:solidFill>
              <a:srgbClr val="003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92F770-F539-944D-8FB8-72343C471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896" y="2171966"/>
            <a:ext cx="876300" cy="8763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01B9F2C-8E30-684E-B5E6-3AB4988A4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377804" y="5097942"/>
            <a:ext cx="876300" cy="876300"/>
          </a:xfrm>
          <a:prstGeom prst="rect">
            <a:avLst/>
          </a:prstGeom>
        </p:spPr>
      </p:pic>
      <p:sp>
        <p:nvSpPr>
          <p:cNvPr id="20" name="Slide Number Placeholder 31">
            <a:extLst>
              <a:ext uri="{FF2B5EF4-FFF2-40B4-BE49-F238E27FC236}">
                <a16:creationId xmlns:a16="http://schemas.microsoft.com/office/drawing/2014/main" id="{7F7D0CEE-F7A2-BF49-AE5E-A1B18FC75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6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006-80FD-CC43-AA07-6A5B0B50F0AB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700" y="2604304"/>
            <a:ext cx="7428600" cy="2937600"/>
          </a:xfrm>
          <a:noFill/>
        </p:spPr>
        <p:txBody>
          <a:bodyPr lIns="622800" tIns="622800" rIns="622800" bIns="622800" numCol="1" spcCol="0">
            <a:normAutofit/>
          </a:bodyPr>
          <a:lstStyle>
            <a:lvl1pPr algn="ctr">
              <a:lnSpc>
                <a:spcPct val="150000"/>
              </a:lnSpc>
              <a:spcBef>
                <a:spcPts val="900"/>
              </a:spcBef>
              <a:defRPr sz="2400">
                <a:solidFill>
                  <a:schemeClr val="bg1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89A04-163E-D84D-9244-A58345569EEB}"/>
              </a:ext>
            </a:extLst>
          </p:cNvPr>
          <p:cNvSpPr/>
          <p:nvPr userDrawn="1"/>
        </p:nvSpPr>
        <p:spPr>
          <a:xfrm>
            <a:off x="2381700" y="2604304"/>
            <a:ext cx="7428600" cy="2943412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5ED14E-454E-BB45-99DE-BCFAB8F2A886}"/>
              </a:ext>
            </a:extLst>
          </p:cNvPr>
          <p:cNvSpPr/>
          <p:nvPr userDrawn="1"/>
        </p:nvSpPr>
        <p:spPr>
          <a:xfrm>
            <a:off x="2068239" y="2348840"/>
            <a:ext cx="745957" cy="674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BB380-361A-AE43-8B3B-D66FB93927A8}"/>
              </a:ext>
            </a:extLst>
          </p:cNvPr>
          <p:cNvSpPr/>
          <p:nvPr userDrawn="1"/>
        </p:nvSpPr>
        <p:spPr>
          <a:xfrm>
            <a:off x="9377804" y="5092040"/>
            <a:ext cx="745957" cy="674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AD831C56-2E25-9648-BCB4-A0D7FF28B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3675" y="2367117"/>
            <a:ext cx="622300" cy="4953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86AB5AE-1332-2C4F-8C40-2497B8055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499150" y="5288442"/>
            <a:ext cx="622300" cy="495300"/>
          </a:xfrm>
          <a:prstGeom prst="rect">
            <a:avLst/>
          </a:prstGeom>
        </p:spPr>
      </p:pic>
      <p:sp>
        <p:nvSpPr>
          <p:cNvPr id="25" name="Slide Number Placeholder 31">
            <a:extLst>
              <a:ext uri="{FF2B5EF4-FFF2-40B4-BE49-F238E27FC236}">
                <a16:creationId xmlns:a16="http://schemas.microsoft.com/office/drawing/2014/main" id="{FC884C93-4758-3D4A-BF44-FDCA2AA25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5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D0A88E-A125-1144-BA2F-6F88758DDA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BA21FD29-5C62-9A47-84F0-5541B09072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68467"/>
            <a:ext cx="12192000" cy="4530448"/>
          </a:xfrm>
          <a:prstGeom prst="rect">
            <a:avLst/>
          </a:prstGeom>
          <a:solidFill>
            <a:srgbClr val="005EB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8FE7F7-EB39-0C46-8743-30D8121E1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4" cy="486000"/>
          </a:xfrm>
          <a:prstGeom prst="rect">
            <a:avLst/>
          </a:prstGeom>
        </p:spPr>
      </p:pic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DB22452-92AD-6B4F-A824-D72C41577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fld id="{CAD5F850-F2B6-0841-9DC8-682EDC8F6B97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1A2CEBF-3310-FB4A-A18E-6B79A20E0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0F6F69D-F44D-7C44-83CB-9E08F4110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DDE5F93F-B9EB-7B47-A84E-F36494105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2307" b="73368"/>
          <a:stretch/>
        </p:blipFill>
        <p:spPr>
          <a:xfrm>
            <a:off x="3911599" y="3265502"/>
            <a:ext cx="8280401" cy="359249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AD2BA29-D1C6-8044-93BA-1F2578BA2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387" y="350468"/>
            <a:ext cx="1516089" cy="917999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66DB706D-44E7-A349-8D6C-6E2878981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25" y="1746388"/>
            <a:ext cx="9857546" cy="108251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40" name="Content Placeholder 18">
            <a:extLst>
              <a:ext uri="{FF2B5EF4-FFF2-40B4-BE49-F238E27FC236}">
                <a16:creationId xmlns:a16="http://schemas.microsoft.com/office/drawing/2014/main" id="{4C319145-9F0A-AB41-98C5-D50F0759E2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2950427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88303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C0900229-F23C-E948-A196-B84ADBEECA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68467"/>
            <a:ext cx="12192000" cy="453044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3D3D76-82CD-8A46-9929-2BA419808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25" y="1746388"/>
            <a:ext cx="9857546" cy="108251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985100FA-1357-1E41-A339-E3BFCB6CC2A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2950427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0CCAD8-8ED0-604A-B0D8-4EE98E8EC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3" cy="486000"/>
          </a:xfrm>
          <a:prstGeom prst="rect">
            <a:avLst/>
          </a:prstGeom>
        </p:spPr>
      </p:pic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8C96D14B-64B9-784C-902F-4468F9EF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anchor="ctr"/>
          <a:lstStyle>
            <a:lvl1pPr>
              <a:defRPr sz="1300"/>
            </a:lvl1pPr>
          </a:lstStyle>
          <a:p>
            <a:fld id="{532EC4BD-649E-B146-9548-81AFFE8FF380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085C1E9-1CA7-DD49-AA03-6AF3F9CA1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DA36B97-B39E-F345-9ACC-BD7A8659F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BA3C990-B5D7-5845-A21B-7C111EA9E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47" y="350469"/>
            <a:ext cx="1515600" cy="917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B7EF79-9C24-3F4F-9B2F-440E4E90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3006" b="73368"/>
          <a:stretch/>
        </p:blipFill>
        <p:spPr>
          <a:xfrm>
            <a:off x="3911599" y="3265503"/>
            <a:ext cx="8280401" cy="35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7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with b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C69E5F-FA57-EB41-9622-161171023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2524" y="2260600"/>
            <a:ext cx="5608638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2260600"/>
            <a:ext cx="5608365" cy="3167063"/>
          </a:xfrm>
          <a:prstGeom prst="rect">
            <a:avLst/>
          </a:prstGeom>
          <a:noFill/>
        </p:spPr>
        <p:txBody>
          <a:bodyPr numCol="1"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1DD0040-8D8C-CA41-AABF-8C513AE15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47" y="350469"/>
            <a:ext cx="1515600" cy="917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9356B0-A846-5E45-978F-95D3A0F2D2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3" cy="486000"/>
          </a:xfrm>
          <a:prstGeom prst="rect">
            <a:avLst/>
          </a:prstGeom>
        </p:spPr>
      </p:pic>
      <p:sp>
        <p:nvSpPr>
          <p:cNvPr id="16" name="Date Placeholder 16">
            <a:extLst>
              <a:ext uri="{FF2B5EF4-FFF2-40B4-BE49-F238E27FC236}">
                <a16:creationId xmlns:a16="http://schemas.microsoft.com/office/drawing/2014/main" id="{A44B8864-69D4-9C41-9369-A061E85E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anchor="ctr"/>
          <a:lstStyle>
            <a:lvl1pPr>
              <a:defRPr sz="1300"/>
            </a:lvl1pPr>
          </a:lstStyle>
          <a:p>
            <a:fld id="{C999D44B-6A77-9743-8592-4B8947D79DC0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99AB1D-370F-2C4B-AF29-1173DA3EC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8" name="Slide Number Placeholder 31">
            <a:extLst>
              <a:ext uri="{FF2B5EF4-FFF2-40B4-BE49-F238E27FC236}">
                <a16:creationId xmlns:a16="http://schemas.microsoft.com/office/drawing/2014/main" id="{7A792F03-B257-624B-B574-4634F78E6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90A55C-E320-214B-869F-A6E729FC9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3006" b="73368"/>
          <a:stretch/>
        </p:blipFill>
        <p:spPr>
          <a:xfrm>
            <a:off x="3911599" y="3265503"/>
            <a:ext cx="8280401" cy="3592498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88F543AF-B656-5E41-A567-DB0FB473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5" y="1062617"/>
            <a:ext cx="9857546" cy="4859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F478B406-20E6-9B4B-8299-7F9851738E9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824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464D49C-074E-E546-8F3D-FB34E0025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4387" y="350468"/>
            <a:ext cx="1516089" cy="91799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976A0-BE90-5B48-A3DB-55BCE80C79CC}"/>
              </a:ext>
            </a:extLst>
          </p:cNvPr>
          <p:cNvGrpSpPr/>
          <p:nvPr userDrawn="1"/>
        </p:nvGrpSpPr>
        <p:grpSpPr>
          <a:xfrm>
            <a:off x="0" y="4954044"/>
            <a:ext cx="11831999" cy="828001"/>
            <a:chOff x="-902400" y="4954045"/>
            <a:chExt cx="11831999" cy="828001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499806-29CC-6145-BC97-9BDFDEAFB7FB}"/>
                </a:ext>
              </a:extLst>
            </p:cNvPr>
            <p:cNvSpPr/>
            <p:nvPr userDrawn="1"/>
          </p:nvSpPr>
          <p:spPr>
            <a:xfrm>
              <a:off x="-902400" y="4954046"/>
              <a:ext cx="11418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E29D29-9E64-F54B-9C06-C2DB580E8C5A}"/>
                </a:ext>
              </a:extLst>
            </p:cNvPr>
            <p:cNvSpPr/>
            <p:nvPr userDrawn="1"/>
          </p:nvSpPr>
          <p:spPr>
            <a:xfrm>
              <a:off x="10101598" y="4954045"/>
              <a:ext cx="828001" cy="82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53B1030D-0CA4-AA4A-A3A8-1DD542E38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525" y="0"/>
            <a:ext cx="4818463" cy="68835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5C92C3B-F000-2249-8069-1E2135BD5CC2}"/>
              </a:ext>
            </a:extLst>
          </p:cNvPr>
          <p:cNvSpPr/>
          <p:nvPr userDrawn="1"/>
        </p:nvSpPr>
        <p:spPr>
          <a:xfrm>
            <a:off x="0" y="4954044"/>
            <a:ext cx="2649071" cy="82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91686-1553-934E-B967-BBF9A98940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57" y="5125044"/>
            <a:ext cx="1513543" cy="486000"/>
          </a:xfrm>
          <a:prstGeom prst="rect">
            <a:avLst/>
          </a:prstGeom>
        </p:spPr>
      </p:pic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36903A37-3244-2643-B749-B199118E4F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029" y="3664237"/>
            <a:ext cx="5502667" cy="10707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81B173F2-7E2C-5845-8D23-D392FFB02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1029" y="4951575"/>
            <a:ext cx="5502667" cy="416066"/>
          </a:xfrm>
          <a:prstGeom prst="rect">
            <a:avLst/>
          </a:prstGeom>
        </p:spPr>
        <p:txBody>
          <a:bodyPr lIns="0" tIns="360000" rIns="0" bIns="0" anchor="b"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5EB8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CFD804D-9BD4-4949-B41D-BDC76DC7B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81029" y="5388959"/>
            <a:ext cx="1672453" cy="346786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1800">
                <a:solidFill>
                  <a:srgbClr val="005EB8"/>
                </a:solidFill>
              </a:defRPr>
            </a:lvl1pPr>
          </a:lstStyle>
          <a:p>
            <a:fld id="{9574C31E-22E7-AF4F-B84F-B80E26F47B63}" type="datetime1">
              <a:rPr lang="en-GB" smtClean="0"/>
              <a:t>15/12/2022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4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464D49C-074E-E546-8F3D-FB34E0025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4387" y="350468"/>
            <a:ext cx="1516089" cy="91799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976A0-BE90-5B48-A3DB-55BCE80C79CC}"/>
              </a:ext>
            </a:extLst>
          </p:cNvPr>
          <p:cNvGrpSpPr/>
          <p:nvPr userDrawn="1"/>
        </p:nvGrpSpPr>
        <p:grpSpPr>
          <a:xfrm>
            <a:off x="-1" y="4246669"/>
            <a:ext cx="11768992" cy="1188001"/>
            <a:chOff x="-659392" y="4954045"/>
            <a:chExt cx="11768992" cy="1188001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499806-29CC-6145-BC97-9BDFDEAFB7FB}"/>
                </a:ext>
              </a:extLst>
            </p:cNvPr>
            <p:cNvSpPr/>
            <p:nvPr userDrawn="1"/>
          </p:nvSpPr>
          <p:spPr>
            <a:xfrm>
              <a:off x="-659392" y="4954046"/>
              <a:ext cx="11174991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E29D29-9E64-F54B-9C06-C2DB580E8C5A}"/>
                </a:ext>
              </a:extLst>
            </p:cNvPr>
            <p:cNvSpPr/>
            <p:nvPr userDrawn="1"/>
          </p:nvSpPr>
          <p:spPr>
            <a:xfrm>
              <a:off x="9921600" y="4954045"/>
              <a:ext cx="1188000" cy="11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81B173F2-7E2C-5845-8D23-D392FFB02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991" y="4350842"/>
            <a:ext cx="4927509" cy="646139"/>
          </a:xfrm>
          <a:prstGeom prst="rect">
            <a:avLst/>
          </a:prstGeom>
        </p:spPr>
        <p:txBody>
          <a:bodyPr lIns="0" tIns="360000" rIns="0" bIns="0" anchor="b"/>
          <a:lstStyle>
            <a:lvl1pPr marL="0" indent="0">
              <a:spcBef>
                <a:spcPts val="400"/>
              </a:spcBef>
              <a:buNone/>
              <a:defRPr sz="4000" spc="-1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Divider page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35B9807-1465-F543-953B-047EA37C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fld id="{6CEBCF6D-2090-D84A-8B31-885345A6165D}" type="datetime1">
              <a:rPr lang="en-GB" smtClean="0"/>
              <a:t>15/12/2022</a:t>
            </a:fld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F387BD-A043-EB4C-B39F-7DC2BBD1C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3800" y="5955081"/>
            <a:ext cx="838200" cy="571500"/>
          </a:xfrm>
          <a:prstGeom prst="rect">
            <a:avLst/>
          </a:prstGeom>
        </p:spPr>
      </p:pic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BE47B022-1D77-4B48-8254-A7514B88A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ACC554-D0E1-884E-9C5A-6D1F99B525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4" cy="48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8A1AF4C-2350-9543-A579-292AD863A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0545046" y="-116472"/>
            <a:ext cx="38658529" cy="7917807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33F3F0A-0916-8245-B9A1-1F0F3BC87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A45A57-753D-DF40-B50D-4EEF08B19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991" y="5012925"/>
            <a:ext cx="4927509" cy="3016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A9C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8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976A0-BE90-5B48-A3DB-55BCE80C79CC}"/>
              </a:ext>
            </a:extLst>
          </p:cNvPr>
          <p:cNvGrpSpPr/>
          <p:nvPr userDrawn="1"/>
        </p:nvGrpSpPr>
        <p:grpSpPr>
          <a:xfrm>
            <a:off x="-1" y="4246669"/>
            <a:ext cx="11768992" cy="1188001"/>
            <a:chOff x="-659392" y="4954045"/>
            <a:chExt cx="11768992" cy="1188001"/>
          </a:xfrm>
          <a:solidFill>
            <a:srgbClr val="003087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499806-29CC-6145-BC97-9BDFDEAFB7FB}"/>
                </a:ext>
              </a:extLst>
            </p:cNvPr>
            <p:cNvSpPr/>
            <p:nvPr userDrawn="1"/>
          </p:nvSpPr>
          <p:spPr>
            <a:xfrm>
              <a:off x="-659392" y="4954046"/>
              <a:ext cx="11174991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E29D29-9E64-F54B-9C06-C2DB580E8C5A}"/>
                </a:ext>
              </a:extLst>
            </p:cNvPr>
            <p:cNvSpPr/>
            <p:nvPr userDrawn="1"/>
          </p:nvSpPr>
          <p:spPr>
            <a:xfrm>
              <a:off x="9921600" y="4954045"/>
              <a:ext cx="1188000" cy="11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35B9807-1465-F543-953B-047EA37C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fld id="{DD5871BF-C9E0-7343-9FC4-757FCABF706D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BE47B022-1D77-4B48-8254-A7514B88A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33F3F0A-0916-8245-B9A1-1F0F3BC87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35E14CD-F9B6-DA4B-B90E-48755425D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47" y="350469"/>
            <a:ext cx="1515600" cy="917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E63D-75BF-B147-B5B0-8494530499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3" cy="486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0972EFC-9835-C943-96FA-9FEBBC1CC2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34" y="637735"/>
            <a:ext cx="7798774" cy="531734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D433C17-E105-8240-A4B9-7F0DE94328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3800" y="5955081"/>
            <a:ext cx="838200" cy="571500"/>
          </a:xfrm>
          <a:prstGeom prst="rect">
            <a:avLst/>
          </a:prstGeom>
        </p:spPr>
      </p:pic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2DCD3A96-40DB-C946-9F6C-1DF2B590F7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991" y="4350842"/>
            <a:ext cx="4927509" cy="646139"/>
          </a:xfrm>
          <a:prstGeom prst="rect">
            <a:avLst/>
          </a:prstGeom>
        </p:spPr>
        <p:txBody>
          <a:bodyPr lIns="0" tIns="360000" rIns="0" bIns="0" anchor="b"/>
          <a:lstStyle>
            <a:lvl1pPr marL="0" indent="0">
              <a:spcBef>
                <a:spcPts val="400"/>
              </a:spcBef>
              <a:buNone/>
              <a:defRPr sz="4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page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2066418-50E1-C44E-ADA4-875DBDD857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991" y="5012925"/>
            <a:ext cx="4927509" cy="3016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A9C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83BC35E-D585-024A-8D2B-D1816098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E4D3715-20A0-E240-A95F-CEF2A1E3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406D0A-6AB8-0446-820B-BFA8D218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ECE4DB37-93FC-3B4F-95B1-D439098306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2ECF42-66A6-6541-B15D-91AF8751A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838" y="2260601"/>
            <a:ext cx="11495087" cy="316777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3" name="Slide Number Placeholder 31">
            <a:extLst>
              <a:ext uri="{FF2B5EF4-FFF2-40B4-BE49-F238E27FC236}">
                <a16:creationId xmlns:a16="http://schemas.microsoft.com/office/drawing/2014/main" id="{E6F793B1-4EE7-624D-8430-071B158F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902F-C010-994A-9A26-DA5C0097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2260600"/>
            <a:ext cx="11491005" cy="3167063"/>
          </a:xfr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A764D85-C99D-DD42-ACA0-1B0ABDD56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3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2260800"/>
            <a:ext cx="11481161" cy="3167063"/>
          </a:xfrm>
          <a:noFill/>
        </p:spPr>
        <p:txBody>
          <a:bodyPr wrap="none" numCol="3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1" name="Slide Number Placeholder 31">
            <a:extLst>
              <a:ext uri="{FF2B5EF4-FFF2-40B4-BE49-F238E27FC236}">
                <a16:creationId xmlns:a16="http://schemas.microsoft.com/office/drawing/2014/main" id="{F57FCFEA-DF4B-4245-AD20-1E09E7D6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ide by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C69E5F-FA57-EB41-9622-161171023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2524" y="2260600"/>
            <a:ext cx="5608638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5902F-C010-994A-9A26-DA5C0097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2229-A3A8-C346-BA9B-3B70839F717A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2260600"/>
            <a:ext cx="5608365" cy="3167063"/>
          </a:xfr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09FA0A96-785E-9040-9ABF-1B3028EF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2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 (side by sid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902F-C010-994A-9A26-DA5C0097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8DC-712C-864D-941B-047196060470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2524" y="2260600"/>
            <a:ext cx="5608365" cy="3167063"/>
          </a:xfr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09FA0A96-785E-9040-9ABF-1B3028EF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4C35799-9EC9-EB4B-9D24-2893A07D91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839" y="2260600"/>
            <a:ext cx="5608638" cy="3167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59DB9B-C6E9-F44C-A3F0-4AAB26A489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363" y="2260600"/>
            <a:ext cx="7559856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445-DC52-D14B-80D8-5A2CF1911B42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9C561E0-698C-694A-8B70-5F4ED49E49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4400" y="2260600"/>
            <a:ext cx="3657600" cy="3167063"/>
          </a:xfr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FBD62F4E-3AF0-A946-8D08-B53B47789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large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2619" y="2260600"/>
            <a:ext cx="7559856" cy="3167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7FD6-E348-4441-9E6B-434DFE8FD3EF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615445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249" y="6235519"/>
            <a:ext cx="3904235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9" y="2260600"/>
            <a:ext cx="3657600" cy="3167063"/>
          </a:xfr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Slide Number Placeholder 31">
            <a:extLst>
              <a:ext uri="{FF2B5EF4-FFF2-40B4-BE49-F238E27FC236}">
                <a16:creationId xmlns:a16="http://schemas.microsoft.com/office/drawing/2014/main" id="{E5F010CE-AFE1-1843-808B-6610A50F2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0.sv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14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spc="-150">
          <a:solidFill>
            <a:srgbClr val="005EB8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rgbClr val="425563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rgbClr val="425563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rgbClr val="425563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25563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25563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325" y="1062617"/>
            <a:ext cx="9857546" cy="4859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3087"/>
                </a:solidFill>
              </a:defRPr>
            </a:lvl1pPr>
          </a:lstStyle>
          <a:p>
            <a:fld id="{A2760138-631E-9148-86D9-90EB07201C03}" type="datetime1">
              <a:rPr lang="en-GB" smtClean="0"/>
              <a:t>15/12/2022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AD0B8-51F3-1042-BCD7-E5C7E826BB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3" cy="4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883AF41-8ECA-B141-B967-E3F8C118332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79247" y="350469"/>
            <a:ext cx="1515600" cy="9177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4E65A0-9030-1A41-AEDC-CEA64A23F1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93800" y="5955081"/>
            <a:ext cx="838200" cy="5715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9D1D6B4-99A5-9846-9360-1F438DF86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25" y="2260757"/>
            <a:ext cx="11480675" cy="31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Fifth level</a:t>
            </a:r>
          </a:p>
          <a:p>
            <a:pPr lvl="3"/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3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72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rgbClr val="005EB8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600" kern="1200">
          <a:solidFill>
            <a:srgbClr val="000000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Font typeface="Arial"/>
        <a:buChar char="•"/>
        <a:defRPr sz="1600" kern="1200">
          <a:solidFill>
            <a:srgbClr val="000000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Font typeface="Arial"/>
        <a:buChar char="•"/>
        <a:defRPr sz="1400" kern="1200">
          <a:solidFill>
            <a:srgbClr val="000000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rgbClr val="000000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Font typeface="Arial"/>
        <a:buChar char="•"/>
        <a:defRPr sz="1000" kern="1200">
          <a:solidFill>
            <a:srgbClr val="000000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3087"/>
          </a:fgClr>
          <a:bgClr>
            <a:srgbClr val="00308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325" y="1062617"/>
            <a:ext cx="9857546" cy="4859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8487" y="6235519"/>
            <a:ext cx="1035313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fld id="{12CAA469-F125-1F47-BB2D-A275952733A6}" type="datetime1">
              <a:rPr lang="en-GB" smtClean="0"/>
              <a:t>15/12/2022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D4E65A0-9030-1A41-AEDC-CEA64A23F1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3800" y="5955081"/>
            <a:ext cx="838200" cy="5715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9D1D6B4-99A5-9846-9360-1F438DF86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25" y="2260757"/>
            <a:ext cx="11480675" cy="31676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Fifth level</a:t>
            </a:r>
          </a:p>
          <a:p>
            <a:pPr lvl="3"/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800" y="6235518"/>
            <a:ext cx="621396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9CF31C-4E64-EF4D-810C-07C3FC247C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5" y="6070973"/>
            <a:ext cx="1513544" cy="48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D1201C3-4DD2-C04A-8E44-659CE51C29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4387" y="350468"/>
            <a:ext cx="1516089" cy="9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6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6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4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0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2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698" r:id="rId3"/>
    <p:sldLayoutId id="2147483719" r:id="rId4"/>
    <p:sldLayoutId id="214748372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900"/>
        </a:spcBef>
        <a:buFont typeface="Arial"/>
        <a:buNone/>
        <a:defRPr sz="16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16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14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bg1"/>
          </a:solidFill>
          <a:latin typeface="Frutiger LT Std 55 Roman" panose="020B0602020204020204" pitchFamily="34" charset="0"/>
          <a:ea typeface="Frutiger LT Std 55 Roman" panose="020B0602020204020204" pitchFamily="34" charset="0"/>
          <a:cs typeface="Frutiger LT Std 55 Roman" panose="020B0602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igital.nhs.uk/data-and-information/publications/statistical/statistics-on-smoking/statistics-on-smoking-england-2020/statistics-on-smoking-2020-data-tabl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edtechnavigator.co.uk/app/uploads/2020/02/White-Paper-Respiratory-Disease-%E2%80%93-Health-Economics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-thoracic.org.uk/media/70158/smoking-cessation_bts-case-for-change_.pdf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16A9A9-E195-414D-B0F5-A59D66796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1029" y="3469090"/>
            <a:ext cx="5502667" cy="1070771"/>
          </a:xfrm>
        </p:spPr>
        <p:txBody>
          <a:bodyPr/>
          <a:lstStyle/>
          <a:p>
            <a:r>
              <a:rPr lang="en-GB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 the case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uilding support and optimizing the value of the NHS Smokefree Pledge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50CB5-0957-8F43-A7EA-8CE4523CD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Martin Lever, Tobacco Reduction </a:t>
            </a:r>
            <a:r>
              <a:rPr lang="en-US" dirty="0" err="1"/>
              <a:t>Programme</a:t>
            </a:r>
            <a:r>
              <a:rPr lang="en-US" dirty="0"/>
              <a:t> Manager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BC448-D271-8E47-8331-E4CD38A3BD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74C31E-22E7-AF4F-B84F-B80E26F47B63}" type="datetime1">
              <a:rPr lang="en-GB" smtClean="0"/>
              <a:t>15/12/2022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17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B53B-B4E7-6D6D-3386-E5019737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2" y="657388"/>
            <a:ext cx="9857546" cy="485993"/>
          </a:xfrm>
        </p:spPr>
        <p:txBody>
          <a:bodyPr>
            <a:noAutofit/>
          </a:bodyPr>
          <a:lstStyle/>
          <a:p>
            <a:r>
              <a:rPr lang="en-GB" sz="3600" dirty="0"/>
              <a:t>Optimizing the system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332C9-906C-CC61-1571-12929C14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87F5F-3032-24D0-1C07-931362AB4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E6444-7E8C-7E54-F58A-8B0EA34C8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7B93B-FF2D-1047-CA39-15E377F66968}"/>
              </a:ext>
            </a:extLst>
          </p:cNvPr>
          <p:cNvSpPr txBox="1"/>
          <p:nvPr/>
        </p:nvSpPr>
        <p:spPr>
          <a:xfrm>
            <a:off x="360362" y="1249539"/>
            <a:ext cx="60515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Benefits the patient – stopping/slowing progression of disease, prevention = more QALYs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It makes economic sense – savings to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Peri-op/health optimization – huge opportunity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Core20PLUS5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Reduces smoking-related admissions and readmissions – </a:t>
            </a:r>
            <a:r>
              <a:rPr lang="en-GB" sz="2000" b="1" dirty="0">
                <a:solidFill>
                  <a:srgbClr val="000000"/>
                </a:solidFill>
              </a:rPr>
              <a:t>more beds!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Creating space for elective care – reducing waiting times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Part of routine care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Invest now £, payback later ££££ - savings across the system, reduced primary and secondary care costs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The sooner someone quits, health benefits ++ for individual and financial savings ++ for the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000603-D574-5297-19E8-43E2E9899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304580"/>
              </p:ext>
            </p:extLst>
          </p:nvPr>
        </p:nvGraphicFramePr>
        <p:xfrm>
          <a:off x="6791093" y="2196790"/>
          <a:ext cx="4824103" cy="349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82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2232-45E1-A425-C8EE-F221EF4B1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1029" y="4951574"/>
            <a:ext cx="5502667" cy="784597"/>
          </a:xfrm>
        </p:spPr>
        <p:txBody>
          <a:bodyPr/>
          <a:lstStyle/>
          <a:p>
            <a:r>
              <a:rPr lang="en-GB" sz="2400" b="1" dirty="0"/>
              <a:t>Thank you</a:t>
            </a:r>
          </a:p>
          <a:p>
            <a:r>
              <a:rPr lang="en-GB" sz="2400" dirty="0"/>
              <a:t>martin.lever@somersetft.nhs.uk </a:t>
            </a:r>
          </a:p>
        </p:txBody>
      </p:sp>
      <p:pic>
        <p:nvPicPr>
          <p:cNvPr id="9" name="Content Placeholder 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3188F13-9EC3-5B33-A962-368DDE60693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2306438"/>
            <a:ext cx="1473213" cy="19646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FE083-CB4F-E02F-D444-05E5330557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235700"/>
            <a:ext cx="622300" cy="452438"/>
          </a:xfrm>
          <a:prstGeom prst="rect">
            <a:avLst/>
          </a:prstGeom>
        </p:spPr>
        <p:txBody>
          <a:bodyPr/>
          <a:lstStyle/>
          <a:p>
            <a:fld id="{48C91D3C-AA5C-7440-8489-158FBC20DC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 descr="A picture containing indoor, suit, floor, table&#10;&#10;Description automatically generated">
            <a:extLst>
              <a:ext uri="{FF2B5EF4-FFF2-40B4-BE49-F238E27FC236}">
                <a16:creationId xmlns:a16="http://schemas.microsoft.com/office/drawing/2014/main" id="{2155E880-CB9A-BCFE-F294-8C8A5A2D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99" y="310074"/>
            <a:ext cx="2164679" cy="16235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4CFD9F0-F812-E248-9647-F935AD5E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104" y="1157533"/>
            <a:ext cx="2361309" cy="341531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5" name="Picture 14" descr="A person writing on a piece of paper">
            <a:extLst>
              <a:ext uri="{FF2B5EF4-FFF2-40B4-BE49-F238E27FC236}">
                <a16:creationId xmlns:a16="http://schemas.microsoft.com/office/drawing/2014/main" id="{7D6673C3-704C-EC01-6240-0C1F297D1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796" y="2165610"/>
            <a:ext cx="1770338" cy="1327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D8643-1666-567E-3B5C-90288332742F}"/>
              </a:ext>
            </a:extLst>
          </p:cNvPr>
          <p:cNvSpPr txBox="1"/>
          <p:nvPr/>
        </p:nvSpPr>
        <p:spPr>
          <a:xfrm>
            <a:off x="4850780" y="5800028"/>
            <a:ext cx="2361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Chief Executive - Peter Lewis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A2E6F-C851-B921-663F-4C079DD42B5D}"/>
              </a:ext>
            </a:extLst>
          </p:cNvPr>
          <p:cNvSpPr txBox="1"/>
          <p:nvPr/>
        </p:nvSpPr>
        <p:spPr>
          <a:xfrm>
            <a:off x="731804" y="5800028"/>
            <a:ext cx="3022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Chair - Colin Drummond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3D6FB-ACC0-0295-463F-32115466D183}"/>
              </a:ext>
            </a:extLst>
          </p:cNvPr>
          <p:cNvSpPr txBox="1"/>
          <p:nvPr/>
        </p:nvSpPr>
        <p:spPr>
          <a:xfrm>
            <a:off x="3315051" y="1730336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</a:rPr>
              <a:t>CMO – Dan </a:t>
            </a:r>
            <a:r>
              <a:rPr lang="en-GB" sz="1400" dirty="0" err="1">
                <a:solidFill>
                  <a:schemeClr val="bg1"/>
                </a:solidFill>
                <a:highlight>
                  <a:srgbClr val="000000"/>
                </a:highlight>
              </a:rPr>
              <a:t>Merron</a:t>
            </a:r>
            <a:endParaRPr lang="en-GB" sz="1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12364-DB0E-B7E8-0706-A6CD46C55D04}"/>
              </a:ext>
            </a:extLst>
          </p:cNvPr>
          <p:cNvSpPr txBox="1"/>
          <p:nvPr/>
        </p:nvSpPr>
        <p:spPr>
          <a:xfrm>
            <a:off x="3421695" y="3191462"/>
            <a:ext cx="131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</a:rPr>
              <a:t>Chief Exec –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</a:rPr>
              <a:t>Peter Lewis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AC8917-5894-A86B-B5F9-84BDC77D505F}"/>
              </a:ext>
            </a:extLst>
          </p:cNvPr>
          <p:cNvSpPr txBox="1"/>
          <p:nvPr/>
        </p:nvSpPr>
        <p:spPr>
          <a:xfrm>
            <a:off x="5729120" y="3811466"/>
            <a:ext cx="126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</a:rPr>
              <a:t>Chair –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</a:rPr>
              <a:t>Peter Lewis</a:t>
            </a:r>
          </a:p>
        </p:txBody>
      </p:sp>
    </p:spTree>
    <p:extLst>
      <p:ext uri="{BB962C8B-B14F-4D97-AF65-F5344CB8AC3E}">
        <p14:creationId xmlns:p14="http://schemas.microsoft.com/office/powerpoint/2010/main" val="118049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4BD8-7FC8-FD7D-340C-8BD190A1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576624"/>
            <a:ext cx="9857546" cy="485993"/>
          </a:xfrm>
        </p:spPr>
        <p:txBody>
          <a:bodyPr>
            <a:normAutofit fontScale="90000"/>
          </a:bodyPr>
          <a:lstStyle/>
          <a:p>
            <a:r>
              <a:rPr lang="en-GB" dirty="0"/>
              <a:t>Local data shifts perceptions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D41B-6016-334F-9C8B-79C44A6D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31E-22E7-AF4F-B84F-B80E26F47B63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E0C0C-F9A4-BC6A-1B13-81147E250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5C555-F65F-8192-B2FD-0BA855CF31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3" y="1259782"/>
            <a:ext cx="9848508" cy="301057"/>
          </a:xfrm>
        </p:spPr>
        <p:txBody>
          <a:bodyPr/>
          <a:lstStyle/>
          <a:p>
            <a:r>
              <a:rPr lang="en-US" dirty="0"/>
              <a:t>(Source: ASH/OHID Fingertips/Somerset Public Health Intelligence)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7A61C-B528-71CC-80BA-2C2A2F1D3F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14.6% of the adult population of Somerset currently (APS 2020) smokes which equates to around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38,000 </a:t>
            </a:r>
            <a:r>
              <a:rPr lang="en-US" sz="1800" b="1" dirty="0">
                <a:solidFill>
                  <a:srgbClr val="222222"/>
                </a:solidFill>
                <a:latin typeface="+mn-lt"/>
              </a:rPr>
              <a:t>smokers</a:t>
            </a:r>
            <a:endParaRPr lang="en-US" sz="1800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Annually,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smoking causes 5266 hospital admissions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and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2110 premature deaths per 100,000</a:t>
            </a:r>
            <a:r>
              <a:rPr lang="en-US" sz="1800" i="0" dirty="0">
                <a:solidFill>
                  <a:srgbClr val="222222"/>
                </a:solidFill>
                <a:effectLst/>
                <a:latin typeface="+mn-lt"/>
              </a:rPr>
              <a:t> in Somerset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Annually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702 smoking-related deaths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: 296 COPD deaths; 314 cancer deaths; 92 from cardiovascular disease. </a:t>
            </a:r>
            <a:endParaRPr lang="en-US" sz="1800" dirty="0">
              <a:solidFill>
                <a:srgbClr val="222222"/>
              </a:solidFill>
              <a:latin typeface="+mn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+mn-lt"/>
              </a:rPr>
              <a:t>13 smoking-related deaths every week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Smoking prevalence is higher in so-called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"routine and manual" workers (at </a:t>
            </a:r>
            <a:r>
              <a:rPr lang="en-US" sz="1800" b="1" dirty="0">
                <a:solidFill>
                  <a:srgbClr val="222222"/>
                </a:solidFill>
                <a:latin typeface="+mn-lt"/>
              </a:rPr>
              <a:t>23.8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% in 2020)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; 10% of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women in early pregnancy smoke (2020/21)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and in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people with mental health problems (40-65%)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 depending on the severity of illness.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222222"/>
                </a:solidFill>
                <a:effectLst/>
                <a:latin typeface="+mn-lt"/>
              </a:rPr>
              <a:t>Smoking in Somerset is estimated to add around £24 million to costs </a:t>
            </a:r>
            <a:r>
              <a:rPr lang="en-US" sz="1800" i="0" dirty="0">
                <a:solidFill>
                  <a:srgbClr val="222222"/>
                </a:solidFill>
                <a:effectLst/>
                <a:latin typeface="+mn-lt"/>
              </a:rPr>
              <a:t>incurred by the NHS and Somerset County Council for care services.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+mn-lt"/>
              </a:rPr>
              <a:t>Smoking-related hospital admissions in Somerset cost around £9.4 million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n-lt"/>
              </a:rPr>
              <a:t>, or £26.50 per head of population.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88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36E8-D8B9-9A9B-8FCC-8C6ED2F0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5" y="780250"/>
            <a:ext cx="9857546" cy="485993"/>
          </a:xfrm>
        </p:spPr>
        <p:txBody>
          <a:bodyPr>
            <a:normAutofit fontScale="90000"/>
          </a:bodyPr>
          <a:lstStyle/>
          <a:p>
            <a:r>
              <a:rPr lang="en-GB" dirty="0"/>
              <a:t>Why bother?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A9108-24E9-A3A4-0A6E-C9DB0469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43C3E-0296-3D2C-8693-74D8CD05C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04C535-0408-0BEE-4AE9-3173CB523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325" y="1989640"/>
            <a:ext cx="11491005" cy="37866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Culture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Supporting the TTD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Integrating tobacco treatment into routine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Increasing health 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Reducing health inequalities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Core20PLUS5 health inequalities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System wide savings and health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886B3-E10E-45ED-D0B0-72A44D7D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5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0679-1EB6-CBE4-F002-14E8A313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5" y="865217"/>
            <a:ext cx="9857546" cy="485993"/>
          </a:xfrm>
        </p:spPr>
        <p:txBody>
          <a:bodyPr>
            <a:noAutofit/>
          </a:bodyPr>
          <a:lstStyle/>
          <a:p>
            <a:r>
              <a:rPr lang="en-GB" sz="3200" dirty="0"/>
              <a:t>Percentage of admission costs attributable to smoking</a:t>
            </a:r>
            <a:br>
              <a:rPr lang="en-GB" sz="1800" dirty="0"/>
            </a:br>
            <a:r>
              <a:rPr lang="en-GB" sz="1800" dirty="0">
                <a:solidFill>
                  <a:schemeClr val="tx1"/>
                </a:solidFill>
              </a:rPr>
              <a:t>T1: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Extracted from: Boyle S &amp; Sandford A ‘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Estimating the cost of smoking to the NHS in England and the impact of declining prevalence’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  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Health Economics Policy and Law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· (October 2011) T2: </a:t>
            </a:r>
            <a:r>
              <a:rPr lang="en-US" sz="1600" dirty="0">
                <a:hlinkClick r:id="rId2"/>
              </a:rPr>
              <a:t>Statistics on Smoking 2020: Data tables - NHS Digital</a:t>
            </a:r>
            <a:br>
              <a:rPr lang="en-US" sz="1800" dirty="0">
                <a:solidFill>
                  <a:srgbClr val="000000"/>
                </a:solidFill>
                <a:latin typeface="+mn-lt"/>
              </a:rPr>
            </a:br>
            <a:br>
              <a:rPr lang="en-US" sz="1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8D738-6DDD-8338-4EA6-1FDCAC08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8D4E0-FC6A-B691-EE4A-120DCFA249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501A0-105A-4443-3619-AEBAB2683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86CCE53-EA0D-A630-40F2-047572EF1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777171"/>
              </p:ext>
            </p:extLst>
          </p:nvPr>
        </p:nvGraphicFramePr>
        <p:xfrm>
          <a:off x="351324" y="1678173"/>
          <a:ext cx="5160176" cy="42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E5B3CDA-A8E3-1A7C-6B29-B34CACEFC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765205"/>
              </p:ext>
            </p:extLst>
          </p:nvPr>
        </p:nvGraphicFramePr>
        <p:xfrm>
          <a:off x="6146108" y="1678173"/>
          <a:ext cx="5160176" cy="42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1796D03-B236-0760-3654-E99B753C6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89" y="1798253"/>
            <a:ext cx="1543670" cy="50703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1ADE119-0FF7-3B63-D01A-F02456AB4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583" y="1651665"/>
            <a:ext cx="1780915" cy="8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76C4-B655-723C-005E-89ED64CD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Treatment costs by stage per individual excluding the costs of recurrence 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3155A-2372-7424-429B-4D454319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9E993-5101-C05B-E73B-78880960D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3F6379-985B-A474-0EB0-CAF4ABEFAB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3" y="1527877"/>
            <a:ext cx="9848508" cy="301057"/>
          </a:xfrm>
        </p:spPr>
        <p:txBody>
          <a:bodyPr/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Maeda R &amp; Warwick C. MedTech Navigator Report (6.2.2020) </a:t>
            </a:r>
            <a:r>
              <a:rPr lang="en-US" sz="1800" dirty="0">
                <a:latin typeface="+mn-lt"/>
                <a:hlinkClick r:id="rId2"/>
              </a:rPr>
              <a:t>Counting the cost of respiratory disease (medtechnavigator.co.uk)</a:t>
            </a:r>
            <a:endParaRPr lang="en-GB" sz="180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D05EB-84D1-636E-CC3B-9CB904BB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78327A8C-7F27-8B41-2C82-847478B1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30" y="2806667"/>
            <a:ext cx="8592003" cy="23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5886-4BBB-B65E-BBEE-B8DDF681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5" y="647112"/>
            <a:ext cx="9857546" cy="485993"/>
          </a:xfrm>
        </p:spPr>
        <p:txBody>
          <a:bodyPr>
            <a:normAutofit fontScale="90000"/>
          </a:bodyPr>
          <a:lstStyle/>
          <a:p>
            <a:r>
              <a:rPr lang="en-GB" dirty="0"/>
              <a:t>COPD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19A4E-F1FA-3E36-D61A-C8691ED1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26C12-3895-8B35-8562-1E9258E59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78B2-2885-7648-6A5A-1AD18A810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70C54F-129B-6D59-4143-FE8BE822B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77221"/>
              </p:ext>
            </p:extLst>
          </p:nvPr>
        </p:nvGraphicFramePr>
        <p:xfrm>
          <a:off x="6823762" y="1953259"/>
          <a:ext cx="5016913" cy="346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9AA13EC-1BE8-F278-70E9-FD5DDA03F0ED}"/>
              </a:ext>
            </a:extLst>
          </p:cNvPr>
          <p:cNvSpPr txBox="1"/>
          <p:nvPr/>
        </p:nvSpPr>
        <p:spPr>
          <a:xfrm>
            <a:off x="351325" y="2009004"/>
            <a:ext cx="609414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a typeface="Gill Sans MT" panose="020B0502020104020203" pitchFamily="34" charset="0"/>
                <a:cs typeface="Gill Sans MT" panose="020B0502020104020203" pitchFamily="34" charset="0"/>
              </a:rPr>
              <a:t>A</a:t>
            </a:r>
            <a:r>
              <a:rPr lang="en-GB" sz="1800" dirty="0">
                <a:effectLst/>
                <a:ea typeface="Gill Sans MT" panose="020B0502020104020203" pitchFamily="34" charset="0"/>
                <a:cs typeface="Gill Sans MT" panose="020B0502020104020203" pitchFamily="34" charset="0"/>
              </a:rPr>
              <a:t>mongst those with Chronic Obstructive Pulmonary Disease (COPD), stopping smoking is associated with a 43% decreased risk of hospitalisation.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Gill Sans MT" panose="020B0502020104020203" pitchFamily="34" charset="0"/>
                <a:cs typeface="Gill Sans MT" panose="020B0502020104020203" pitchFamily="34" charset="0"/>
              </a:rPr>
              <a:t>The British Thoracic Society found that, within a population </a:t>
            </a:r>
            <a:r>
              <a:rPr lang="en-GB" sz="1800" dirty="0">
                <a:ea typeface="Gill Sans MT" panose="020B0502020104020203" pitchFamily="34" charset="0"/>
                <a:cs typeface="Gill Sans MT" panose="020B0502020104020203" pitchFamily="34" charset="0"/>
              </a:rPr>
              <a:t>O</a:t>
            </a:r>
            <a:r>
              <a:rPr lang="en-GB" sz="1800" dirty="0">
                <a:effectLst/>
                <a:ea typeface="Gill Sans MT" panose="020B0502020104020203" pitchFamily="34" charset="0"/>
                <a:cs typeface="Gill Sans MT" panose="020B0502020104020203" pitchFamily="34" charset="0"/>
              </a:rPr>
              <a:t>f 411 COPD patients, spending just £500 helped two patients quit smoking and saved four hospital admissions costing a total of £9,408</a:t>
            </a:r>
            <a:r>
              <a:rPr lang="en-GB" dirty="0">
                <a:ea typeface="Gill Sans MT" panose="020B0502020104020203" pitchFamily="34" charset="0"/>
                <a:cs typeface="Gill Sans MT" panose="020B0502020104020203" pitchFamily="34" charset="0"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*</a:t>
            </a:r>
            <a:r>
              <a:rPr lang="en-US" sz="1400" dirty="0"/>
              <a:t> British Thoracic Society ‘The Case for Change: Why dedicated, comprehensive and sustainable stop smoking services are necessary for hospitals’ BTS Reports Vol. 5 Issue 2 2013 </a:t>
            </a:r>
            <a:r>
              <a:rPr lang="en-US" sz="1400" dirty="0">
                <a:hlinkClick r:id="rId3"/>
              </a:rPr>
              <a:t>smoking-cessation_bts-case-for-change_.pdf (brit-thoracic.org.uk)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9664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21C5-3316-7FBB-9A53-96E6E712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5" y="631497"/>
            <a:ext cx="9857546" cy="485993"/>
          </a:xfrm>
        </p:spPr>
        <p:txBody>
          <a:bodyPr>
            <a:normAutofit fontScale="90000"/>
          </a:bodyPr>
          <a:lstStyle/>
          <a:p>
            <a:r>
              <a:rPr lang="en-GB" dirty="0"/>
              <a:t>Emergency admission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017EF-432C-3414-94B3-7E4B95E5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893C9E-EF93-3BCF-0C48-C75BD54E0F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3" y="1147321"/>
            <a:ext cx="9848508" cy="301057"/>
          </a:xfrm>
        </p:spPr>
        <p:txBody>
          <a:bodyPr/>
          <a:lstStyle/>
          <a:p>
            <a:r>
              <a:rPr lang="en-GB" dirty="0"/>
              <a:t>Source: NHS Pricing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B5AE5B-153A-3BC7-D987-7781C0A27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DDA98-83CD-01C9-0F9C-FA5B4B5D8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B2942-65C6-6A22-A108-6E0928159D5B}"/>
              </a:ext>
            </a:extLst>
          </p:cNvPr>
          <p:cNvSpPr txBox="1"/>
          <p:nvPr/>
        </p:nvSpPr>
        <p:spPr>
          <a:xfrm>
            <a:off x="451413" y="2134061"/>
            <a:ext cx="10945133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1414"/>
                </a:solidFill>
                <a:latin typeface="Frutiger LT Std 55 Roman" panose="020B0602020204020204"/>
              </a:rPr>
              <a:t>T</a:t>
            </a:r>
            <a:r>
              <a:rPr lang="en-US" sz="2000" b="0" i="0" dirty="0">
                <a:solidFill>
                  <a:srgbClr val="141414"/>
                </a:solidFill>
                <a:effectLst/>
                <a:latin typeface="Frutiger LT Std 55 Roman" panose="020B0602020204020204"/>
              </a:rPr>
              <a:t>rip to A&amp;E that doesn't require any additional treatment, costs </a:t>
            </a:r>
            <a:r>
              <a:rPr lang="en-US" sz="2000" dirty="0">
                <a:solidFill>
                  <a:srgbClr val="141414"/>
                </a:solidFill>
                <a:latin typeface="Frutiger LT Std 55 Roman" panose="020B0602020204020204"/>
              </a:rPr>
              <a:t>~</a:t>
            </a:r>
            <a:r>
              <a:rPr lang="en-US" sz="2000" b="1" i="0" dirty="0">
                <a:solidFill>
                  <a:srgbClr val="141414"/>
                </a:solidFill>
                <a:effectLst/>
                <a:latin typeface="Frutiger LT Std 55 Roman" panose="020B0602020204020204"/>
              </a:rPr>
              <a:t>£419 per person 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41414"/>
                </a:solidFill>
                <a:effectLst/>
                <a:latin typeface="Frutiger LT Std 55 Roman" panose="020B0602020204020204"/>
              </a:rPr>
              <a:t>Cost of overnight stay ~</a:t>
            </a:r>
            <a:r>
              <a:rPr lang="en-US" sz="2000" b="1" i="0" dirty="0">
                <a:solidFill>
                  <a:srgbClr val="141414"/>
                </a:solidFill>
                <a:effectLst/>
                <a:latin typeface="Frutiger LT Std 55 Roman" panose="020B0602020204020204"/>
              </a:rPr>
              <a:t>£722 per person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41414"/>
                </a:solidFill>
                <a:latin typeface="Frutiger LT Std 55 Roman" panose="020B0602020204020204"/>
              </a:rPr>
              <a:t>Surgery costs from £2800 - £9000 </a:t>
            </a:r>
            <a:r>
              <a:rPr lang="en-US" sz="2000" dirty="0">
                <a:solidFill>
                  <a:srgbClr val="141414"/>
                </a:solidFill>
                <a:latin typeface="Frutiger LT Std 55 Roman" panose="020B0602020204020204"/>
              </a:rPr>
              <a:t>depending on severity/complexity</a:t>
            </a:r>
            <a:endParaRPr lang="en-US" sz="2000" i="0" dirty="0">
              <a:solidFill>
                <a:srgbClr val="141414"/>
              </a:solidFill>
              <a:effectLst/>
              <a:latin typeface="Frutiger LT Std 55 Roman" panose="020B0602020204020204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utiger LT Std 55 Roman" panose="020B0602020204020204"/>
              </a:rPr>
              <a:t>Excludes pharmacy costs </a:t>
            </a:r>
            <a:endParaRPr lang="en-GB" sz="2000" dirty="0">
              <a:latin typeface="Frutiger LT Std 55 Roman" panose="020B0602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6052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9695-C546-4AD8-84F4-1EC11806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01" y="569340"/>
            <a:ext cx="9857546" cy="485993"/>
          </a:xfrm>
        </p:spPr>
        <p:txBody>
          <a:bodyPr>
            <a:normAutofit fontScale="90000"/>
          </a:bodyPr>
          <a:lstStyle/>
          <a:p>
            <a:r>
              <a:rPr lang="en-GB" dirty="0"/>
              <a:t>Costs and benefits </a:t>
            </a:r>
            <a:r>
              <a:rPr lang="en-GB" sz="2000" dirty="0"/>
              <a:t>(based on CURE via Future NHS)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56D23-839C-03A6-2401-DCD0BECB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D01D7-9D4D-764C-BBDC-1C02D024C4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9401" y="1073604"/>
            <a:ext cx="9848508" cy="1060500"/>
          </a:xfrm>
        </p:spPr>
        <p:txBody>
          <a:bodyPr/>
          <a:lstStyle/>
          <a:p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Estimated number of acute adult admissions per year (based on 21/22 data) 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60,000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emergency, maternity (excludes elective) from YDH/MPH</a:t>
            </a:r>
            <a:r>
              <a:rPr lang="en-US" sz="1600" dirty="0"/>
              <a:t> 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Estimated number of smokers admitted per year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6,000</a:t>
            </a:r>
            <a:r>
              <a:rPr lang="en-US" sz="1600" dirty="0"/>
              <a:t>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Based on OHID Fingertips data plus maternity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smokers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F45D7-031E-7ECE-9002-85FF22EF8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5D794-EDD7-4E02-FC39-7C1C00746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A11D84-5458-0179-4DDB-43FB07447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008169"/>
              </p:ext>
            </p:extLst>
          </p:nvPr>
        </p:nvGraphicFramePr>
        <p:xfrm>
          <a:off x="6096001" y="2475571"/>
          <a:ext cx="5519196" cy="329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1330753-4544-41AE-00B2-FD67453B7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55253"/>
              </p:ext>
            </p:extLst>
          </p:nvPr>
        </p:nvGraphicFramePr>
        <p:xfrm>
          <a:off x="369401" y="2475571"/>
          <a:ext cx="5555615" cy="329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F0479F4-CB1A-127F-B1BB-8BD60EA75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124" y="2412387"/>
            <a:ext cx="2145073" cy="963836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AE0E74CA-00C6-54C5-273C-8D0D6A602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04" y="2621665"/>
            <a:ext cx="1660111" cy="5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3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8459-5018-CBB8-599F-B1EA9A77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93" y="576624"/>
            <a:ext cx="9857546" cy="485993"/>
          </a:xfrm>
        </p:spPr>
        <p:txBody>
          <a:bodyPr>
            <a:normAutofit fontScale="90000"/>
          </a:bodyPr>
          <a:lstStyle/>
          <a:p>
            <a:r>
              <a:rPr lang="en-GB" dirty="0"/>
              <a:t>Ongoing work (peri-op/health optimization)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96C79-0B31-FEFF-B4AA-C30978CA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15/12/2022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DC57F-4798-3B25-6FB9-DD78C50CD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Martin Lever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BB447-2A9D-BA9A-DA01-B1BE849C3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49C90-0E37-4592-1689-AFBD06B67189}"/>
              </a:ext>
            </a:extLst>
          </p:cNvPr>
          <p:cNvSpPr txBox="1"/>
          <p:nvPr/>
        </p:nvSpPr>
        <p:spPr>
          <a:xfrm>
            <a:off x="271237" y="1383233"/>
            <a:ext cx="29488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 per smoking-related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Cost of pharma per patient v cost of vaping per patient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 of pharma per quit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smoking-related admission hospital stay (length)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Take-up of TTD / Quits at 28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QI driving value and efficiency (protocols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Reduction in smokers’ admissions/ readmissions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3DB0E2-DC0B-9512-87B1-BBCFCAAD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41" y="1860842"/>
            <a:ext cx="8547573" cy="3457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49108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H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 PowerPoint Templa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HS PowerPoint Templa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NHS PowerPoint Templa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1027B-A9BF-4568-8D85-7B1701438B42}"/>
</file>

<file path=customXml/itemProps2.xml><?xml version="1.0" encoding="utf-8"?>
<ds:datastoreItem xmlns:ds="http://schemas.openxmlformats.org/officeDocument/2006/customXml" ds:itemID="{0B245057-CF0B-4919-896F-DFEB1D8990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789</Words>
  <Application>Microsoft Office PowerPoint</Application>
  <PresentationFormat>Widescreen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Frutiger LT Std 55 Roman</vt:lpstr>
      <vt:lpstr>Frutiger Lt Std</vt:lpstr>
      <vt:lpstr>Roboto</vt:lpstr>
      <vt:lpstr>Calibri</vt:lpstr>
      <vt:lpstr>2_Office Theme</vt:lpstr>
      <vt:lpstr>NHS PowerPoint Template</vt:lpstr>
      <vt:lpstr>1_NHS PowerPoint Template</vt:lpstr>
      <vt:lpstr>2_NHS PowerPoint Template</vt:lpstr>
      <vt:lpstr>PowerPoint Presentation</vt:lpstr>
      <vt:lpstr>Local data shifts perceptions</vt:lpstr>
      <vt:lpstr>Why bother?</vt:lpstr>
      <vt:lpstr>Percentage of admission costs attributable to smoking T1: Extracted from: Boyle S &amp; Sandford A ‘Estimating the cost of smoking to the NHS in England and the impact of declining prevalence’   Health Economics Policy and Law · (October 2011) T2: Statistics on Smoking 2020: Data tables - NHS Digital  </vt:lpstr>
      <vt:lpstr>Treatment costs by stage per individual excluding the costs of recurrence  </vt:lpstr>
      <vt:lpstr>COPD</vt:lpstr>
      <vt:lpstr>Emergency admission costs</vt:lpstr>
      <vt:lpstr>Costs and benefits (based on CURE via Future NHS) </vt:lpstr>
      <vt:lpstr>Ongoing work (peri-op/health optimization)</vt:lpstr>
      <vt:lpstr>Optimizing the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 Binns</dc:creator>
  <cp:lastModifiedBy>Martin Lever</cp:lastModifiedBy>
  <cp:revision>113</cp:revision>
  <dcterms:created xsi:type="dcterms:W3CDTF">2020-03-23T14:24:33Z</dcterms:created>
  <dcterms:modified xsi:type="dcterms:W3CDTF">2022-12-15T13:50:14Z</dcterms:modified>
</cp:coreProperties>
</file>