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1" r:id="rId5"/>
    <p:sldId id="258" r:id="rId6"/>
    <p:sldId id="262" r:id="rId7"/>
    <p:sldId id="492" r:id="rId8"/>
    <p:sldId id="471" r:id="rId9"/>
    <p:sldId id="487" r:id="rId10"/>
    <p:sldId id="493" r:id="rId11"/>
    <p:sldId id="495" r:id="rId12"/>
    <p:sldId id="496" r:id="rId13"/>
    <p:sldId id="490" r:id="rId14"/>
    <p:sldId id="473" r:id="rId1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Ward (MED - Staff)" initials="EW(S" lastIdx="1" clrIdx="0">
    <p:extLst>
      <p:ext uri="{19B8F6BF-5375-455C-9EA6-DF929625EA0E}">
        <p15:presenceInfo xmlns:p15="http://schemas.microsoft.com/office/powerpoint/2012/main" userId="S::wk311073@UEA.AC.UK::d630571e-96a2-4394-a05e-38eda19b0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547"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urgatroyd" userId="3e34fdfa-ac50-4786-9f6d-6e61b1097c2e" providerId="ADAL" clId="{5CF995CD-D754-4C87-90FF-006613BBFC55}"/>
    <pc:docChg chg="delSld">
      <pc:chgData name="Amy Murgatroyd" userId="3e34fdfa-ac50-4786-9f6d-6e61b1097c2e" providerId="ADAL" clId="{5CF995CD-D754-4C87-90FF-006613BBFC55}" dt="2022-06-27T12:34:49.621" v="1" actId="47"/>
      <pc:docMkLst>
        <pc:docMk/>
      </pc:docMkLst>
      <pc:sldChg chg="del">
        <pc:chgData name="Amy Murgatroyd" userId="3e34fdfa-ac50-4786-9f6d-6e61b1097c2e" providerId="ADAL" clId="{5CF995CD-D754-4C87-90FF-006613BBFC55}" dt="2022-06-27T12:34:44.927" v="0" actId="47"/>
        <pc:sldMkLst>
          <pc:docMk/>
          <pc:sldMk cId="4184194174" sldId="494"/>
        </pc:sldMkLst>
      </pc:sldChg>
      <pc:sldChg chg="del">
        <pc:chgData name="Amy Murgatroyd" userId="3e34fdfa-ac50-4786-9f6d-6e61b1097c2e" providerId="ADAL" clId="{5CF995CD-D754-4C87-90FF-006613BBFC55}" dt="2022-06-27T12:34:49.621" v="1" actId="47"/>
        <pc:sldMkLst>
          <pc:docMk/>
          <pc:sldMk cId="614519452" sldId="4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EC06ED-F8A9-4C6A-99B1-219EC9C4F5BF}" type="doc">
      <dgm:prSet loTypeId="urn:microsoft.com/office/officeart/2005/8/layout/hProcess9" loCatId="process" qsTypeId="urn:microsoft.com/office/officeart/2005/8/quickstyle/simple1" qsCatId="simple" csTypeId="urn:microsoft.com/office/officeart/2005/8/colors/accent1_2" csCatId="accent1" phldr="1"/>
      <dgm:spPr/>
    </dgm:pt>
    <dgm:pt modelId="{9E7418C3-0185-46C8-A8B9-96574448A8E9}">
      <dgm:prSet phldrT="[Text]"/>
      <dgm:spPr/>
      <dgm:t>
        <a:bodyPr/>
        <a:lstStyle/>
        <a:p>
          <a:r>
            <a:rPr lang="en-GB" b="1"/>
            <a:t>ASK </a:t>
          </a:r>
        </a:p>
        <a:p>
          <a:r>
            <a:rPr lang="en-GB" b="1"/>
            <a:t>Identify babies at risk of tobacco smoke</a:t>
          </a:r>
          <a:endParaRPr lang="en-GB"/>
        </a:p>
      </dgm:t>
    </dgm:pt>
    <dgm:pt modelId="{2BC195CE-5FAD-49F6-9C9B-6FA8C2EA90DC}" type="parTrans" cxnId="{1AE08A6C-CC56-4FA2-A0CA-9E8AA74C4639}">
      <dgm:prSet/>
      <dgm:spPr/>
      <dgm:t>
        <a:bodyPr/>
        <a:lstStyle/>
        <a:p>
          <a:endParaRPr lang="en-GB"/>
        </a:p>
      </dgm:t>
    </dgm:pt>
    <dgm:pt modelId="{6F65CF5E-F687-4B23-B981-19EA73F8FF43}" type="sibTrans" cxnId="{1AE08A6C-CC56-4FA2-A0CA-9E8AA74C4639}">
      <dgm:prSet/>
      <dgm:spPr/>
      <dgm:t>
        <a:bodyPr/>
        <a:lstStyle/>
        <a:p>
          <a:endParaRPr lang="en-GB"/>
        </a:p>
      </dgm:t>
    </dgm:pt>
    <dgm:pt modelId="{63F46C15-763D-4DB8-B19E-7524B7DDD01C}">
      <dgm:prSet phldrT="[Text]"/>
      <dgm:spPr/>
      <dgm:t>
        <a:bodyPr/>
        <a:lstStyle/>
        <a:p>
          <a:r>
            <a:rPr lang="en-GB" b="1" dirty="0"/>
            <a:t>ADVISE </a:t>
          </a:r>
        </a:p>
        <a:p>
          <a:r>
            <a:rPr lang="en-GB" b="1" dirty="0"/>
            <a:t>Inform parents about the risks to babies’ health, and what is the best way to maintain a smoke free environment</a:t>
          </a:r>
          <a:endParaRPr lang="en-GB" dirty="0"/>
        </a:p>
      </dgm:t>
    </dgm:pt>
    <dgm:pt modelId="{CB97794A-2835-4FF2-96CC-E91AA9C61B79}" type="parTrans" cxnId="{B76C1ADD-54B2-42FF-BCD7-286BE88C527D}">
      <dgm:prSet/>
      <dgm:spPr/>
      <dgm:t>
        <a:bodyPr/>
        <a:lstStyle/>
        <a:p>
          <a:endParaRPr lang="en-GB"/>
        </a:p>
      </dgm:t>
    </dgm:pt>
    <dgm:pt modelId="{88D8FAB6-8C3E-4BFA-8CA6-5159B736E654}" type="sibTrans" cxnId="{B76C1ADD-54B2-42FF-BCD7-286BE88C527D}">
      <dgm:prSet/>
      <dgm:spPr/>
      <dgm:t>
        <a:bodyPr/>
        <a:lstStyle/>
        <a:p>
          <a:endParaRPr lang="en-GB"/>
        </a:p>
      </dgm:t>
    </dgm:pt>
    <dgm:pt modelId="{F613A38B-F3BC-4B66-A0FB-5FD687D79DB0}">
      <dgm:prSet phldrT="[Text]"/>
      <dgm:spPr/>
      <dgm:t>
        <a:bodyPr/>
        <a:lstStyle/>
        <a:p>
          <a:r>
            <a:rPr lang="en-GB" b="1" dirty="0"/>
            <a:t>ACT </a:t>
          </a:r>
        </a:p>
        <a:p>
          <a:r>
            <a:rPr lang="en-GB" b="1" dirty="0"/>
            <a:t>Offer parents support to maintain a smoke free environment for baby </a:t>
          </a:r>
          <a:endParaRPr lang="en-GB" dirty="0"/>
        </a:p>
      </dgm:t>
    </dgm:pt>
    <dgm:pt modelId="{4D0D54EC-3BE9-4FDC-A543-9CF60942BCD9}" type="parTrans" cxnId="{50D424D0-52B2-4F5B-BECD-D4F768AC38C9}">
      <dgm:prSet/>
      <dgm:spPr/>
      <dgm:t>
        <a:bodyPr/>
        <a:lstStyle/>
        <a:p>
          <a:endParaRPr lang="en-GB"/>
        </a:p>
      </dgm:t>
    </dgm:pt>
    <dgm:pt modelId="{1FD57784-2AB0-40A4-9BF8-07D31BC3D89B}" type="sibTrans" cxnId="{50D424D0-52B2-4F5B-BECD-D4F768AC38C9}">
      <dgm:prSet/>
      <dgm:spPr/>
      <dgm:t>
        <a:bodyPr/>
        <a:lstStyle/>
        <a:p>
          <a:endParaRPr lang="en-GB"/>
        </a:p>
      </dgm:t>
    </dgm:pt>
    <dgm:pt modelId="{F72F15CB-C074-4D31-9AF6-7EC5E09D21BA}" type="pres">
      <dgm:prSet presAssocID="{AFEC06ED-F8A9-4C6A-99B1-219EC9C4F5BF}" presName="CompostProcess" presStyleCnt="0">
        <dgm:presLayoutVars>
          <dgm:dir/>
          <dgm:resizeHandles val="exact"/>
        </dgm:presLayoutVars>
      </dgm:prSet>
      <dgm:spPr/>
    </dgm:pt>
    <dgm:pt modelId="{E79F987F-6DEB-49A9-ADC8-0F15482936AE}" type="pres">
      <dgm:prSet presAssocID="{AFEC06ED-F8A9-4C6A-99B1-219EC9C4F5BF}" presName="arrow" presStyleLbl="bgShp" presStyleIdx="0" presStyleCnt="1"/>
      <dgm:spPr/>
    </dgm:pt>
    <dgm:pt modelId="{EC38F614-9F28-4B34-9855-473C7B20BA6D}" type="pres">
      <dgm:prSet presAssocID="{AFEC06ED-F8A9-4C6A-99B1-219EC9C4F5BF}" presName="linearProcess" presStyleCnt="0"/>
      <dgm:spPr/>
    </dgm:pt>
    <dgm:pt modelId="{F95E638E-E29A-43EE-9638-F3A166FC32BC}" type="pres">
      <dgm:prSet presAssocID="{9E7418C3-0185-46C8-A8B9-96574448A8E9}" presName="textNode" presStyleLbl="node1" presStyleIdx="0" presStyleCnt="3">
        <dgm:presLayoutVars>
          <dgm:bulletEnabled val="1"/>
        </dgm:presLayoutVars>
      </dgm:prSet>
      <dgm:spPr/>
    </dgm:pt>
    <dgm:pt modelId="{7FEBF498-C454-4644-B0F6-4FB54F1A0677}" type="pres">
      <dgm:prSet presAssocID="{6F65CF5E-F687-4B23-B981-19EA73F8FF43}" presName="sibTrans" presStyleCnt="0"/>
      <dgm:spPr/>
    </dgm:pt>
    <dgm:pt modelId="{76891338-36CA-4961-8540-6268E72D1383}" type="pres">
      <dgm:prSet presAssocID="{63F46C15-763D-4DB8-B19E-7524B7DDD01C}" presName="textNode" presStyleLbl="node1" presStyleIdx="1" presStyleCnt="3">
        <dgm:presLayoutVars>
          <dgm:bulletEnabled val="1"/>
        </dgm:presLayoutVars>
      </dgm:prSet>
      <dgm:spPr/>
    </dgm:pt>
    <dgm:pt modelId="{8FD4982D-8780-4ED8-A80C-F134A84A7CC2}" type="pres">
      <dgm:prSet presAssocID="{88D8FAB6-8C3E-4BFA-8CA6-5159B736E654}" presName="sibTrans" presStyleCnt="0"/>
      <dgm:spPr/>
    </dgm:pt>
    <dgm:pt modelId="{950C6428-2E18-40D9-A888-91A1270CBD69}" type="pres">
      <dgm:prSet presAssocID="{F613A38B-F3BC-4B66-A0FB-5FD687D79DB0}" presName="textNode" presStyleLbl="node1" presStyleIdx="2" presStyleCnt="3">
        <dgm:presLayoutVars>
          <dgm:bulletEnabled val="1"/>
        </dgm:presLayoutVars>
      </dgm:prSet>
      <dgm:spPr/>
    </dgm:pt>
  </dgm:ptLst>
  <dgm:cxnLst>
    <dgm:cxn modelId="{628A5C1F-60A6-4533-8811-7F883927F632}" type="presOf" srcId="{9E7418C3-0185-46C8-A8B9-96574448A8E9}" destId="{F95E638E-E29A-43EE-9638-F3A166FC32BC}" srcOrd="0" destOrd="0" presId="urn:microsoft.com/office/officeart/2005/8/layout/hProcess9"/>
    <dgm:cxn modelId="{A09C7F2F-A0A7-4571-AACD-4CD90641DDF7}" type="presOf" srcId="{AFEC06ED-F8A9-4C6A-99B1-219EC9C4F5BF}" destId="{F72F15CB-C074-4D31-9AF6-7EC5E09D21BA}" srcOrd="0" destOrd="0" presId="urn:microsoft.com/office/officeart/2005/8/layout/hProcess9"/>
    <dgm:cxn modelId="{9E8A6B39-A186-4EF4-B106-76ACD240A10D}" type="presOf" srcId="{F613A38B-F3BC-4B66-A0FB-5FD687D79DB0}" destId="{950C6428-2E18-40D9-A888-91A1270CBD69}" srcOrd="0" destOrd="0" presId="urn:microsoft.com/office/officeart/2005/8/layout/hProcess9"/>
    <dgm:cxn modelId="{1AE08A6C-CC56-4FA2-A0CA-9E8AA74C4639}" srcId="{AFEC06ED-F8A9-4C6A-99B1-219EC9C4F5BF}" destId="{9E7418C3-0185-46C8-A8B9-96574448A8E9}" srcOrd="0" destOrd="0" parTransId="{2BC195CE-5FAD-49F6-9C9B-6FA8C2EA90DC}" sibTransId="{6F65CF5E-F687-4B23-B981-19EA73F8FF43}"/>
    <dgm:cxn modelId="{BE5C0BC4-8A3A-4377-9A12-3B46360BB360}" type="presOf" srcId="{63F46C15-763D-4DB8-B19E-7524B7DDD01C}" destId="{76891338-36CA-4961-8540-6268E72D1383}" srcOrd="0" destOrd="0" presId="urn:microsoft.com/office/officeart/2005/8/layout/hProcess9"/>
    <dgm:cxn modelId="{50D424D0-52B2-4F5B-BECD-D4F768AC38C9}" srcId="{AFEC06ED-F8A9-4C6A-99B1-219EC9C4F5BF}" destId="{F613A38B-F3BC-4B66-A0FB-5FD687D79DB0}" srcOrd="2" destOrd="0" parTransId="{4D0D54EC-3BE9-4FDC-A543-9CF60942BCD9}" sibTransId="{1FD57784-2AB0-40A4-9BF8-07D31BC3D89B}"/>
    <dgm:cxn modelId="{B76C1ADD-54B2-42FF-BCD7-286BE88C527D}" srcId="{AFEC06ED-F8A9-4C6A-99B1-219EC9C4F5BF}" destId="{63F46C15-763D-4DB8-B19E-7524B7DDD01C}" srcOrd="1" destOrd="0" parTransId="{CB97794A-2835-4FF2-96CC-E91AA9C61B79}" sibTransId="{88D8FAB6-8C3E-4BFA-8CA6-5159B736E654}"/>
    <dgm:cxn modelId="{3C7A5E76-2C9D-4AAA-BE1D-26D00FFBCD03}" type="presParOf" srcId="{F72F15CB-C074-4D31-9AF6-7EC5E09D21BA}" destId="{E79F987F-6DEB-49A9-ADC8-0F15482936AE}" srcOrd="0" destOrd="0" presId="urn:microsoft.com/office/officeart/2005/8/layout/hProcess9"/>
    <dgm:cxn modelId="{6FA6A329-9DD4-43BB-8918-8A6B77D8790D}" type="presParOf" srcId="{F72F15CB-C074-4D31-9AF6-7EC5E09D21BA}" destId="{EC38F614-9F28-4B34-9855-473C7B20BA6D}" srcOrd="1" destOrd="0" presId="urn:microsoft.com/office/officeart/2005/8/layout/hProcess9"/>
    <dgm:cxn modelId="{649F12F3-0F36-4341-800D-1BACA9C0B3EF}" type="presParOf" srcId="{EC38F614-9F28-4B34-9855-473C7B20BA6D}" destId="{F95E638E-E29A-43EE-9638-F3A166FC32BC}" srcOrd="0" destOrd="0" presId="urn:microsoft.com/office/officeart/2005/8/layout/hProcess9"/>
    <dgm:cxn modelId="{81E9923A-958B-4EA8-925B-ECD4E61C7E3A}" type="presParOf" srcId="{EC38F614-9F28-4B34-9855-473C7B20BA6D}" destId="{7FEBF498-C454-4644-B0F6-4FB54F1A0677}" srcOrd="1" destOrd="0" presId="urn:microsoft.com/office/officeart/2005/8/layout/hProcess9"/>
    <dgm:cxn modelId="{7D2C35B2-A12D-4A6C-A509-2791B378C4AB}" type="presParOf" srcId="{EC38F614-9F28-4B34-9855-473C7B20BA6D}" destId="{76891338-36CA-4961-8540-6268E72D1383}" srcOrd="2" destOrd="0" presId="urn:microsoft.com/office/officeart/2005/8/layout/hProcess9"/>
    <dgm:cxn modelId="{6AA819CD-D04B-4188-8333-F3CE50FA1B65}" type="presParOf" srcId="{EC38F614-9F28-4B34-9855-473C7B20BA6D}" destId="{8FD4982D-8780-4ED8-A80C-F134A84A7CC2}" srcOrd="3" destOrd="0" presId="urn:microsoft.com/office/officeart/2005/8/layout/hProcess9"/>
    <dgm:cxn modelId="{1490B9AE-7E79-4BC8-A37D-ADDAC3FDE484}" type="presParOf" srcId="{EC38F614-9F28-4B34-9855-473C7B20BA6D}" destId="{950C6428-2E18-40D9-A888-91A1270CBD6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170756-E191-4AC5-8942-81B354BBFEA0}" type="doc">
      <dgm:prSet loTypeId="urn:microsoft.com/office/officeart/2005/8/layout/chevron1" loCatId="process" qsTypeId="urn:microsoft.com/office/officeart/2005/8/quickstyle/simple1" qsCatId="simple" csTypeId="urn:microsoft.com/office/officeart/2005/8/colors/accent1_2" csCatId="accent1" phldr="1"/>
      <dgm:spPr/>
    </dgm:pt>
    <dgm:pt modelId="{C341EA38-A566-4D2B-8BA9-4C29A0DE8357}">
      <dgm:prSet phldrT="[Text]" custT="1"/>
      <dgm:spPr>
        <a:solidFill>
          <a:schemeClr val="accent2">
            <a:lumMod val="75000"/>
          </a:schemeClr>
        </a:solidFill>
      </dgm:spPr>
      <dgm:t>
        <a:bodyPr/>
        <a:lstStyle/>
        <a:p>
          <a:r>
            <a:rPr lang="en-GB" sz="1800" dirty="0"/>
            <a:t>Jun</a:t>
          </a:r>
        </a:p>
      </dgm:t>
    </dgm:pt>
    <dgm:pt modelId="{57B2AB7F-864F-477D-916F-2F4C1E7ECFB1}" type="parTrans" cxnId="{E1EE0400-5FB4-4618-9297-947178022860}">
      <dgm:prSet/>
      <dgm:spPr/>
      <dgm:t>
        <a:bodyPr/>
        <a:lstStyle/>
        <a:p>
          <a:endParaRPr lang="en-GB"/>
        </a:p>
      </dgm:t>
    </dgm:pt>
    <dgm:pt modelId="{5B7A553C-686A-4E4F-8E84-6EC04975321D}" type="sibTrans" cxnId="{E1EE0400-5FB4-4618-9297-947178022860}">
      <dgm:prSet/>
      <dgm:spPr/>
      <dgm:t>
        <a:bodyPr/>
        <a:lstStyle/>
        <a:p>
          <a:endParaRPr lang="en-GB"/>
        </a:p>
      </dgm:t>
    </dgm:pt>
    <dgm:pt modelId="{7AA93C0E-0FF0-4C8B-BB7B-B4D039358D39}">
      <dgm:prSet phldrT="[Text]" custT="1"/>
      <dgm:spPr>
        <a:solidFill>
          <a:schemeClr val="accent2">
            <a:lumMod val="75000"/>
          </a:schemeClr>
        </a:solidFill>
      </dgm:spPr>
      <dgm:t>
        <a:bodyPr/>
        <a:lstStyle/>
        <a:p>
          <a:r>
            <a:rPr lang="en-GB" sz="1800" dirty="0"/>
            <a:t>Jul</a:t>
          </a:r>
        </a:p>
      </dgm:t>
    </dgm:pt>
    <dgm:pt modelId="{9DA6ACE8-D913-434A-B3B9-AECC9A0DF08F}" type="parTrans" cxnId="{9513DA28-1536-42AB-B843-9078710DAB07}">
      <dgm:prSet/>
      <dgm:spPr/>
      <dgm:t>
        <a:bodyPr/>
        <a:lstStyle/>
        <a:p>
          <a:endParaRPr lang="en-GB"/>
        </a:p>
      </dgm:t>
    </dgm:pt>
    <dgm:pt modelId="{26AB7669-C43F-440D-9BCF-CD846312E226}" type="sibTrans" cxnId="{9513DA28-1536-42AB-B843-9078710DAB07}">
      <dgm:prSet/>
      <dgm:spPr/>
      <dgm:t>
        <a:bodyPr/>
        <a:lstStyle/>
        <a:p>
          <a:endParaRPr lang="en-GB"/>
        </a:p>
      </dgm:t>
    </dgm:pt>
    <dgm:pt modelId="{C5D293A1-76B4-4957-A4F1-EFA93A5EE821}">
      <dgm:prSet custT="1"/>
      <dgm:spPr>
        <a:solidFill>
          <a:schemeClr val="accent2">
            <a:lumMod val="75000"/>
          </a:schemeClr>
        </a:solidFill>
      </dgm:spPr>
      <dgm:t>
        <a:bodyPr/>
        <a:lstStyle/>
        <a:p>
          <a:r>
            <a:rPr lang="en-GB" sz="1800" dirty="0"/>
            <a:t>Aug</a:t>
          </a:r>
        </a:p>
      </dgm:t>
    </dgm:pt>
    <dgm:pt modelId="{6DFB5920-D587-41F8-B6ED-B86AA965E061}" type="parTrans" cxnId="{896B1642-9B6D-4AF9-B442-87E72CCFFCD9}">
      <dgm:prSet/>
      <dgm:spPr/>
      <dgm:t>
        <a:bodyPr/>
        <a:lstStyle/>
        <a:p>
          <a:endParaRPr lang="en-GB"/>
        </a:p>
      </dgm:t>
    </dgm:pt>
    <dgm:pt modelId="{359DE225-6B52-4DF5-9774-AFEC8D51C125}" type="sibTrans" cxnId="{896B1642-9B6D-4AF9-B442-87E72CCFFCD9}">
      <dgm:prSet/>
      <dgm:spPr/>
      <dgm:t>
        <a:bodyPr/>
        <a:lstStyle/>
        <a:p>
          <a:endParaRPr lang="en-GB"/>
        </a:p>
      </dgm:t>
    </dgm:pt>
    <dgm:pt modelId="{3D667E8D-2C88-45E3-BD7A-8EEABF593E30}">
      <dgm:prSet custT="1"/>
      <dgm:spPr>
        <a:solidFill>
          <a:schemeClr val="accent6">
            <a:lumMod val="75000"/>
          </a:schemeClr>
        </a:solidFill>
      </dgm:spPr>
      <dgm:t>
        <a:bodyPr/>
        <a:lstStyle/>
        <a:p>
          <a:r>
            <a:rPr lang="en-GB" sz="1800" dirty="0"/>
            <a:t>Sep</a:t>
          </a:r>
        </a:p>
      </dgm:t>
    </dgm:pt>
    <dgm:pt modelId="{F79FE8B5-7522-4F4F-9C82-6126898D0994}" type="parTrans" cxnId="{E514A432-AA48-4013-83F5-D3867F95A481}">
      <dgm:prSet/>
      <dgm:spPr/>
      <dgm:t>
        <a:bodyPr/>
        <a:lstStyle/>
        <a:p>
          <a:endParaRPr lang="en-GB"/>
        </a:p>
      </dgm:t>
    </dgm:pt>
    <dgm:pt modelId="{F6B699B4-5160-4BDE-909A-C2CD5697EEB2}" type="sibTrans" cxnId="{E514A432-AA48-4013-83F5-D3867F95A481}">
      <dgm:prSet/>
      <dgm:spPr/>
      <dgm:t>
        <a:bodyPr/>
        <a:lstStyle/>
        <a:p>
          <a:endParaRPr lang="en-GB"/>
        </a:p>
      </dgm:t>
    </dgm:pt>
    <dgm:pt modelId="{4A60D72A-2CAD-4BAD-B454-6DC19249FDCE}">
      <dgm:prSet custT="1"/>
      <dgm:spPr>
        <a:solidFill>
          <a:schemeClr val="accent6">
            <a:lumMod val="75000"/>
          </a:schemeClr>
        </a:solidFill>
      </dgm:spPr>
      <dgm:t>
        <a:bodyPr/>
        <a:lstStyle/>
        <a:p>
          <a:r>
            <a:rPr lang="en-GB" sz="1800" dirty="0"/>
            <a:t>Oct</a:t>
          </a:r>
        </a:p>
      </dgm:t>
    </dgm:pt>
    <dgm:pt modelId="{3FC0D42F-915B-4CDD-97B9-1050CEF25A84}" type="parTrans" cxnId="{280858C7-6119-4964-97B3-C3CD29E00CA9}">
      <dgm:prSet/>
      <dgm:spPr/>
      <dgm:t>
        <a:bodyPr/>
        <a:lstStyle/>
        <a:p>
          <a:endParaRPr lang="en-GB"/>
        </a:p>
      </dgm:t>
    </dgm:pt>
    <dgm:pt modelId="{70CA1A31-2B5D-42AE-9516-062F533F06AA}" type="sibTrans" cxnId="{280858C7-6119-4964-97B3-C3CD29E00CA9}">
      <dgm:prSet/>
      <dgm:spPr/>
      <dgm:t>
        <a:bodyPr/>
        <a:lstStyle/>
        <a:p>
          <a:endParaRPr lang="en-GB"/>
        </a:p>
      </dgm:t>
    </dgm:pt>
    <dgm:pt modelId="{9FFA959A-9295-40CE-8749-F70F81BBCE23}">
      <dgm:prSet custT="1"/>
      <dgm:spPr>
        <a:solidFill>
          <a:schemeClr val="accent6">
            <a:lumMod val="50000"/>
          </a:schemeClr>
        </a:solidFill>
      </dgm:spPr>
      <dgm:t>
        <a:bodyPr/>
        <a:lstStyle/>
        <a:p>
          <a:r>
            <a:rPr lang="en-GB" sz="1800" dirty="0"/>
            <a:t>Nov</a:t>
          </a:r>
        </a:p>
      </dgm:t>
    </dgm:pt>
    <dgm:pt modelId="{22272B4F-9674-45A4-AFF6-D2DD27F76E7A}" type="parTrans" cxnId="{ED374AA0-D643-4B14-B08E-7BDDEF4F4B35}">
      <dgm:prSet/>
      <dgm:spPr/>
      <dgm:t>
        <a:bodyPr/>
        <a:lstStyle/>
        <a:p>
          <a:endParaRPr lang="en-GB"/>
        </a:p>
      </dgm:t>
    </dgm:pt>
    <dgm:pt modelId="{A6CF23C4-6FFE-4804-9906-688B3C1CAB74}" type="sibTrans" cxnId="{ED374AA0-D643-4B14-B08E-7BDDEF4F4B35}">
      <dgm:prSet/>
      <dgm:spPr/>
      <dgm:t>
        <a:bodyPr/>
        <a:lstStyle/>
        <a:p>
          <a:endParaRPr lang="en-GB"/>
        </a:p>
      </dgm:t>
    </dgm:pt>
    <dgm:pt modelId="{23A2F2E4-4731-41A2-96E6-D74576F02990}">
      <dgm:prSet custT="1"/>
      <dgm:spPr/>
      <dgm:t>
        <a:bodyPr/>
        <a:lstStyle/>
        <a:p>
          <a:r>
            <a:rPr lang="en-GB" sz="1800" dirty="0"/>
            <a:t>Dec</a:t>
          </a:r>
        </a:p>
      </dgm:t>
    </dgm:pt>
    <dgm:pt modelId="{4DAA429F-7D78-4F85-A3E6-38AB086DB296}" type="parTrans" cxnId="{B7D8B44D-FD8D-4AF6-8F25-AC400F2B9EE1}">
      <dgm:prSet/>
      <dgm:spPr/>
      <dgm:t>
        <a:bodyPr/>
        <a:lstStyle/>
        <a:p>
          <a:endParaRPr lang="en-GB"/>
        </a:p>
      </dgm:t>
    </dgm:pt>
    <dgm:pt modelId="{D5D17E7B-3B8E-4677-9449-F287DFFD6930}" type="sibTrans" cxnId="{B7D8B44D-FD8D-4AF6-8F25-AC400F2B9EE1}">
      <dgm:prSet/>
      <dgm:spPr/>
      <dgm:t>
        <a:bodyPr/>
        <a:lstStyle/>
        <a:p>
          <a:endParaRPr lang="en-GB"/>
        </a:p>
      </dgm:t>
    </dgm:pt>
    <dgm:pt modelId="{57EC8E59-21D5-4AC0-90E1-F73E3277512E}" type="pres">
      <dgm:prSet presAssocID="{7B170756-E191-4AC5-8942-81B354BBFEA0}" presName="Name0" presStyleCnt="0">
        <dgm:presLayoutVars>
          <dgm:dir/>
          <dgm:animLvl val="lvl"/>
          <dgm:resizeHandles val="exact"/>
        </dgm:presLayoutVars>
      </dgm:prSet>
      <dgm:spPr/>
    </dgm:pt>
    <dgm:pt modelId="{4F8239D0-E2C4-4D29-83DD-C5ECD2C55C59}" type="pres">
      <dgm:prSet presAssocID="{C341EA38-A566-4D2B-8BA9-4C29A0DE8357}" presName="parTxOnly" presStyleLbl="node1" presStyleIdx="0" presStyleCnt="7">
        <dgm:presLayoutVars>
          <dgm:chMax val="0"/>
          <dgm:chPref val="0"/>
          <dgm:bulletEnabled val="1"/>
        </dgm:presLayoutVars>
      </dgm:prSet>
      <dgm:spPr/>
    </dgm:pt>
    <dgm:pt modelId="{553618E6-6FE5-4A3B-81CB-6AEE24B9F55B}" type="pres">
      <dgm:prSet presAssocID="{5B7A553C-686A-4E4F-8E84-6EC04975321D}" presName="parTxOnlySpace" presStyleCnt="0"/>
      <dgm:spPr/>
    </dgm:pt>
    <dgm:pt modelId="{41FBAFD6-D851-4338-A6C5-FD1D1E0B366D}" type="pres">
      <dgm:prSet presAssocID="{7AA93C0E-0FF0-4C8B-BB7B-B4D039358D39}" presName="parTxOnly" presStyleLbl="node1" presStyleIdx="1" presStyleCnt="7">
        <dgm:presLayoutVars>
          <dgm:chMax val="0"/>
          <dgm:chPref val="0"/>
          <dgm:bulletEnabled val="1"/>
        </dgm:presLayoutVars>
      </dgm:prSet>
      <dgm:spPr/>
    </dgm:pt>
    <dgm:pt modelId="{18CB8CB3-FC41-4920-B68C-7DC43483BB10}" type="pres">
      <dgm:prSet presAssocID="{26AB7669-C43F-440D-9BCF-CD846312E226}" presName="parTxOnlySpace" presStyleCnt="0"/>
      <dgm:spPr/>
    </dgm:pt>
    <dgm:pt modelId="{AC78DC20-1F90-4010-B726-80A634626AAD}" type="pres">
      <dgm:prSet presAssocID="{C5D293A1-76B4-4957-A4F1-EFA93A5EE821}" presName="parTxOnly" presStyleLbl="node1" presStyleIdx="2" presStyleCnt="7">
        <dgm:presLayoutVars>
          <dgm:chMax val="0"/>
          <dgm:chPref val="0"/>
          <dgm:bulletEnabled val="1"/>
        </dgm:presLayoutVars>
      </dgm:prSet>
      <dgm:spPr/>
    </dgm:pt>
    <dgm:pt modelId="{93869E27-C0A8-4243-8F67-18CBF3D9A6BA}" type="pres">
      <dgm:prSet presAssocID="{359DE225-6B52-4DF5-9774-AFEC8D51C125}" presName="parTxOnlySpace" presStyleCnt="0"/>
      <dgm:spPr/>
    </dgm:pt>
    <dgm:pt modelId="{98A174D5-49B4-4E58-AF22-3B0CDDADD551}" type="pres">
      <dgm:prSet presAssocID="{3D667E8D-2C88-45E3-BD7A-8EEABF593E30}" presName="parTxOnly" presStyleLbl="node1" presStyleIdx="3" presStyleCnt="7">
        <dgm:presLayoutVars>
          <dgm:chMax val="0"/>
          <dgm:chPref val="0"/>
          <dgm:bulletEnabled val="1"/>
        </dgm:presLayoutVars>
      </dgm:prSet>
      <dgm:spPr/>
    </dgm:pt>
    <dgm:pt modelId="{190ED489-9F7D-4A2B-BA6F-7B1679ED5FD5}" type="pres">
      <dgm:prSet presAssocID="{F6B699B4-5160-4BDE-909A-C2CD5697EEB2}" presName="parTxOnlySpace" presStyleCnt="0"/>
      <dgm:spPr/>
    </dgm:pt>
    <dgm:pt modelId="{2F7427BE-C0E0-4223-8362-C276B1C9D0AC}" type="pres">
      <dgm:prSet presAssocID="{4A60D72A-2CAD-4BAD-B454-6DC19249FDCE}" presName="parTxOnly" presStyleLbl="node1" presStyleIdx="4" presStyleCnt="7">
        <dgm:presLayoutVars>
          <dgm:chMax val="0"/>
          <dgm:chPref val="0"/>
          <dgm:bulletEnabled val="1"/>
        </dgm:presLayoutVars>
      </dgm:prSet>
      <dgm:spPr/>
    </dgm:pt>
    <dgm:pt modelId="{A4F72323-EE74-4D2A-A501-3C40C462CE5D}" type="pres">
      <dgm:prSet presAssocID="{70CA1A31-2B5D-42AE-9516-062F533F06AA}" presName="parTxOnlySpace" presStyleCnt="0"/>
      <dgm:spPr/>
    </dgm:pt>
    <dgm:pt modelId="{834BC2FB-F7A3-4388-B9C2-13057CEA54F3}" type="pres">
      <dgm:prSet presAssocID="{9FFA959A-9295-40CE-8749-F70F81BBCE23}" presName="parTxOnly" presStyleLbl="node1" presStyleIdx="5" presStyleCnt="7">
        <dgm:presLayoutVars>
          <dgm:chMax val="0"/>
          <dgm:chPref val="0"/>
          <dgm:bulletEnabled val="1"/>
        </dgm:presLayoutVars>
      </dgm:prSet>
      <dgm:spPr/>
    </dgm:pt>
    <dgm:pt modelId="{C266E0CB-21FE-448B-95D3-7A07E2D73BCF}" type="pres">
      <dgm:prSet presAssocID="{A6CF23C4-6FFE-4804-9906-688B3C1CAB74}" presName="parTxOnlySpace" presStyleCnt="0"/>
      <dgm:spPr/>
    </dgm:pt>
    <dgm:pt modelId="{98F23B0F-9EB9-447F-B497-3EF85B0C95A1}" type="pres">
      <dgm:prSet presAssocID="{23A2F2E4-4731-41A2-96E6-D74576F02990}" presName="parTxOnly" presStyleLbl="node1" presStyleIdx="6" presStyleCnt="7">
        <dgm:presLayoutVars>
          <dgm:chMax val="0"/>
          <dgm:chPref val="0"/>
          <dgm:bulletEnabled val="1"/>
        </dgm:presLayoutVars>
      </dgm:prSet>
      <dgm:spPr/>
    </dgm:pt>
  </dgm:ptLst>
  <dgm:cxnLst>
    <dgm:cxn modelId="{E1EE0400-5FB4-4618-9297-947178022860}" srcId="{7B170756-E191-4AC5-8942-81B354BBFEA0}" destId="{C341EA38-A566-4D2B-8BA9-4C29A0DE8357}" srcOrd="0" destOrd="0" parTransId="{57B2AB7F-864F-477D-916F-2F4C1E7ECFB1}" sibTransId="{5B7A553C-686A-4E4F-8E84-6EC04975321D}"/>
    <dgm:cxn modelId="{2CF67D19-E3FD-4DC1-B286-75E4C4B5B377}" type="presOf" srcId="{7B170756-E191-4AC5-8942-81B354BBFEA0}" destId="{57EC8E59-21D5-4AC0-90E1-F73E3277512E}" srcOrd="0" destOrd="0" presId="urn:microsoft.com/office/officeart/2005/8/layout/chevron1"/>
    <dgm:cxn modelId="{4CE1F225-1F11-4B81-9374-C82C84A5AF45}" type="presOf" srcId="{23A2F2E4-4731-41A2-96E6-D74576F02990}" destId="{98F23B0F-9EB9-447F-B497-3EF85B0C95A1}" srcOrd="0" destOrd="0" presId="urn:microsoft.com/office/officeart/2005/8/layout/chevron1"/>
    <dgm:cxn modelId="{9513DA28-1536-42AB-B843-9078710DAB07}" srcId="{7B170756-E191-4AC5-8942-81B354BBFEA0}" destId="{7AA93C0E-0FF0-4C8B-BB7B-B4D039358D39}" srcOrd="1" destOrd="0" parTransId="{9DA6ACE8-D913-434A-B3B9-AECC9A0DF08F}" sibTransId="{26AB7669-C43F-440D-9BCF-CD846312E226}"/>
    <dgm:cxn modelId="{5805132C-D66E-47C0-BE68-B96A54816F73}" type="presOf" srcId="{7AA93C0E-0FF0-4C8B-BB7B-B4D039358D39}" destId="{41FBAFD6-D851-4338-A6C5-FD1D1E0B366D}" srcOrd="0" destOrd="0" presId="urn:microsoft.com/office/officeart/2005/8/layout/chevron1"/>
    <dgm:cxn modelId="{E514A432-AA48-4013-83F5-D3867F95A481}" srcId="{7B170756-E191-4AC5-8942-81B354BBFEA0}" destId="{3D667E8D-2C88-45E3-BD7A-8EEABF593E30}" srcOrd="3" destOrd="0" parTransId="{F79FE8B5-7522-4F4F-9C82-6126898D0994}" sibTransId="{F6B699B4-5160-4BDE-909A-C2CD5697EEB2}"/>
    <dgm:cxn modelId="{896B1642-9B6D-4AF9-B442-87E72CCFFCD9}" srcId="{7B170756-E191-4AC5-8942-81B354BBFEA0}" destId="{C5D293A1-76B4-4957-A4F1-EFA93A5EE821}" srcOrd="2" destOrd="0" parTransId="{6DFB5920-D587-41F8-B6ED-B86AA965E061}" sibTransId="{359DE225-6B52-4DF5-9774-AFEC8D51C125}"/>
    <dgm:cxn modelId="{B7D8B44D-FD8D-4AF6-8F25-AC400F2B9EE1}" srcId="{7B170756-E191-4AC5-8942-81B354BBFEA0}" destId="{23A2F2E4-4731-41A2-96E6-D74576F02990}" srcOrd="6" destOrd="0" parTransId="{4DAA429F-7D78-4F85-A3E6-38AB086DB296}" sibTransId="{D5D17E7B-3B8E-4677-9449-F287DFFD6930}"/>
    <dgm:cxn modelId="{DD774B8C-8023-4B2A-93E1-72C104FE16D2}" type="presOf" srcId="{4A60D72A-2CAD-4BAD-B454-6DC19249FDCE}" destId="{2F7427BE-C0E0-4223-8362-C276B1C9D0AC}" srcOrd="0" destOrd="0" presId="urn:microsoft.com/office/officeart/2005/8/layout/chevron1"/>
    <dgm:cxn modelId="{14565192-9DAD-4D7F-9569-15FB952D0BE6}" type="presOf" srcId="{C5D293A1-76B4-4957-A4F1-EFA93A5EE821}" destId="{AC78DC20-1F90-4010-B726-80A634626AAD}" srcOrd="0" destOrd="0" presId="urn:microsoft.com/office/officeart/2005/8/layout/chevron1"/>
    <dgm:cxn modelId="{57D6F093-CA6E-4C82-BB8C-895F605CC20A}" type="presOf" srcId="{3D667E8D-2C88-45E3-BD7A-8EEABF593E30}" destId="{98A174D5-49B4-4E58-AF22-3B0CDDADD551}" srcOrd="0" destOrd="0" presId="urn:microsoft.com/office/officeart/2005/8/layout/chevron1"/>
    <dgm:cxn modelId="{ED374AA0-D643-4B14-B08E-7BDDEF4F4B35}" srcId="{7B170756-E191-4AC5-8942-81B354BBFEA0}" destId="{9FFA959A-9295-40CE-8749-F70F81BBCE23}" srcOrd="5" destOrd="0" parTransId="{22272B4F-9674-45A4-AFF6-D2DD27F76E7A}" sibTransId="{A6CF23C4-6FFE-4804-9906-688B3C1CAB74}"/>
    <dgm:cxn modelId="{280858C7-6119-4964-97B3-C3CD29E00CA9}" srcId="{7B170756-E191-4AC5-8942-81B354BBFEA0}" destId="{4A60D72A-2CAD-4BAD-B454-6DC19249FDCE}" srcOrd="4" destOrd="0" parTransId="{3FC0D42F-915B-4CDD-97B9-1050CEF25A84}" sibTransId="{70CA1A31-2B5D-42AE-9516-062F533F06AA}"/>
    <dgm:cxn modelId="{7A6513F4-6F10-47BF-8E3C-0CC440E3AA36}" type="presOf" srcId="{C341EA38-A566-4D2B-8BA9-4C29A0DE8357}" destId="{4F8239D0-E2C4-4D29-83DD-C5ECD2C55C59}" srcOrd="0" destOrd="0" presId="urn:microsoft.com/office/officeart/2005/8/layout/chevron1"/>
    <dgm:cxn modelId="{0E0F1EF8-F11C-4E4A-9251-056100441FA2}" type="presOf" srcId="{9FFA959A-9295-40CE-8749-F70F81BBCE23}" destId="{834BC2FB-F7A3-4388-B9C2-13057CEA54F3}" srcOrd="0" destOrd="0" presId="urn:microsoft.com/office/officeart/2005/8/layout/chevron1"/>
    <dgm:cxn modelId="{8535100F-6E80-45FA-A48F-72F475C55F32}" type="presParOf" srcId="{57EC8E59-21D5-4AC0-90E1-F73E3277512E}" destId="{4F8239D0-E2C4-4D29-83DD-C5ECD2C55C59}" srcOrd="0" destOrd="0" presId="urn:microsoft.com/office/officeart/2005/8/layout/chevron1"/>
    <dgm:cxn modelId="{195CB087-2391-4092-B607-8F201473E37A}" type="presParOf" srcId="{57EC8E59-21D5-4AC0-90E1-F73E3277512E}" destId="{553618E6-6FE5-4A3B-81CB-6AEE24B9F55B}" srcOrd="1" destOrd="0" presId="urn:microsoft.com/office/officeart/2005/8/layout/chevron1"/>
    <dgm:cxn modelId="{DFACBD5D-3FE4-4500-BB26-156585DD8FBB}" type="presParOf" srcId="{57EC8E59-21D5-4AC0-90E1-F73E3277512E}" destId="{41FBAFD6-D851-4338-A6C5-FD1D1E0B366D}" srcOrd="2" destOrd="0" presId="urn:microsoft.com/office/officeart/2005/8/layout/chevron1"/>
    <dgm:cxn modelId="{99C8E934-4E4C-422C-9320-EA52A74F2D76}" type="presParOf" srcId="{57EC8E59-21D5-4AC0-90E1-F73E3277512E}" destId="{18CB8CB3-FC41-4920-B68C-7DC43483BB10}" srcOrd="3" destOrd="0" presId="urn:microsoft.com/office/officeart/2005/8/layout/chevron1"/>
    <dgm:cxn modelId="{5EF8A09E-6D5D-424F-A3CB-471421375FA3}" type="presParOf" srcId="{57EC8E59-21D5-4AC0-90E1-F73E3277512E}" destId="{AC78DC20-1F90-4010-B726-80A634626AAD}" srcOrd="4" destOrd="0" presId="urn:microsoft.com/office/officeart/2005/8/layout/chevron1"/>
    <dgm:cxn modelId="{B3ADEECE-F01C-4D42-B6E0-1DB024B1A549}" type="presParOf" srcId="{57EC8E59-21D5-4AC0-90E1-F73E3277512E}" destId="{93869E27-C0A8-4243-8F67-18CBF3D9A6BA}" srcOrd="5" destOrd="0" presId="urn:microsoft.com/office/officeart/2005/8/layout/chevron1"/>
    <dgm:cxn modelId="{C3ACAE09-2F7E-41EE-A7A2-75883181BF43}" type="presParOf" srcId="{57EC8E59-21D5-4AC0-90E1-F73E3277512E}" destId="{98A174D5-49B4-4E58-AF22-3B0CDDADD551}" srcOrd="6" destOrd="0" presId="urn:microsoft.com/office/officeart/2005/8/layout/chevron1"/>
    <dgm:cxn modelId="{85922382-5D95-4708-A1D9-DDFD4619E36C}" type="presParOf" srcId="{57EC8E59-21D5-4AC0-90E1-F73E3277512E}" destId="{190ED489-9F7D-4A2B-BA6F-7B1679ED5FD5}" srcOrd="7" destOrd="0" presId="urn:microsoft.com/office/officeart/2005/8/layout/chevron1"/>
    <dgm:cxn modelId="{2E4A22B7-DA34-40F2-94E7-EEF4A15D01D3}" type="presParOf" srcId="{57EC8E59-21D5-4AC0-90E1-F73E3277512E}" destId="{2F7427BE-C0E0-4223-8362-C276B1C9D0AC}" srcOrd="8" destOrd="0" presId="urn:microsoft.com/office/officeart/2005/8/layout/chevron1"/>
    <dgm:cxn modelId="{A3AA4FB9-13B6-4781-8E54-7B89E819927A}" type="presParOf" srcId="{57EC8E59-21D5-4AC0-90E1-F73E3277512E}" destId="{A4F72323-EE74-4D2A-A501-3C40C462CE5D}" srcOrd="9" destOrd="0" presId="urn:microsoft.com/office/officeart/2005/8/layout/chevron1"/>
    <dgm:cxn modelId="{51D8F266-CB38-454C-BC12-8C0F45C82FBA}" type="presParOf" srcId="{57EC8E59-21D5-4AC0-90E1-F73E3277512E}" destId="{834BC2FB-F7A3-4388-B9C2-13057CEA54F3}" srcOrd="10" destOrd="0" presId="urn:microsoft.com/office/officeart/2005/8/layout/chevron1"/>
    <dgm:cxn modelId="{5C855B08-F904-4DE7-B9AB-538146ABB572}" type="presParOf" srcId="{57EC8E59-21D5-4AC0-90E1-F73E3277512E}" destId="{C266E0CB-21FE-448B-95D3-7A07E2D73BCF}" srcOrd="11" destOrd="0" presId="urn:microsoft.com/office/officeart/2005/8/layout/chevron1"/>
    <dgm:cxn modelId="{5B791C58-046C-4709-BC27-4A2F1D3BE616}" type="presParOf" srcId="{57EC8E59-21D5-4AC0-90E1-F73E3277512E}" destId="{98F23B0F-9EB9-447F-B497-3EF85B0C95A1}"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F987F-6DEB-49A9-ADC8-0F15482936AE}">
      <dsp:nvSpPr>
        <dsp:cNvPr id="0" name=""/>
        <dsp:cNvSpPr/>
      </dsp:nvSpPr>
      <dsp:spPr>
        <a:xfrm>
          <a:off x="725987" y="0"/>
          <a:ext cx="822786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5E638E-E29A-43EE-9638-F3A166FC32BC}">
      <dsp:nvSpPr>
        <dsp:cNvPr id="0" name=""/>
        <dsp:cNvSpPr/>
      </dsp:nvSpPr>
      <dsp:spPr>
        <a:xfrm>
          <a:off x="10398" y="1625600"/>
          <a:ext cx="311569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t>ASK </a:t>
          </a:r>
        </a:p>
        <a:p>
          <a:pPr marL="0" lvl="0" indent="0" algn="ctr" defTabSz="889000">
            <a:lnSpc>
              <a:spcPct val="90000"/>
            </a:lnSpc>
            <a:spcBef>
              <a:spcPct val="0"/>
            </a:spcBef>
            <a:spcAft>
              <a:spcPct val="35000"/>
            </a:spcAft>
            <a:buNone/>
          </a:pPr>
          <a:r>
            <a:rPr lang="en-GB" sz="2000" b="1" kern="1200"/>
            <a:t>Identify babies at risk of tobacco smoke</a:t>
          </a:r>
          <a:endParaRPr lang="en-GB" sz="2000" kern="1200"/>
        </a:p>
      </dsp:txBody>
      <dsp:txXfrm>
        <a:off x="116205" y="1731407"/>
        <a:ext cx="2904083" cy="1955852"/>
      </dsp:txXfrm>
    </dsp:sp>
    <dsp:sp modelId="{76891338-36CA-4961-8540-6268E72D1383}">
      <dsp:nvSpPr>
        <dsp:cNvPr id="0" name=""/>
        <dsp:cNvSpPr/>
      </dsp:nvSpPr>
      <dsp:spPr>
        <a:xfrm>
          <a:off x="3282069" y="1625600"/>
          <a:ext cx="311569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ADVISE </a:t>
          </a:r>
        </a:p>
        <a:p>
          <a:pPr marL="0" lvl="0" indent="0" algn="ctr" defTabSz="889000">
            <a:lnSpc>
              <a:spcPct val="90000"/>
            </a:lnSpc>
            <a:spcBef>
              <a:spcPct val="0"/>
            </a:spcBef>
            <a:spcAft>
              <a:spcPct val="35000"/>
            </a:spcAft>
            <a:buNone/>
          </a:pPr>
          <a:r>
            <a:rPr lang="en-GB" sz="2000" b="1" kern="1200" dirty="0"/>
            <a:t>Inform parents about the risks to babies’ health, and what is the best way to maintain a smoke free environment</a:t>
          </a:r>
          <a:endParaRPr lang="en-GB" sz="2000" kern="1200" dirty="0"/>
        </a:p>
      </dsp:txBody>
      <dsp:txXfrm>
        <a:off x="3387876" y="1731407"/>
        <a:ext cx="2904083" cy="1955852"/>
      </dsp:txXfrm>
    </dsp:sp>
    <dsp:sp modelId="{950C6428-2E18-40D9-A888-91A1270CBD69}">
      <dsp:nvSpPr>
        <dsp:cNvPr id="0" name=""/>
        <dsp:cNvSpPr/>
      </dsp:nvSpPr>
      <dsp:spPr>
        <a:xfrm>
          <a:off x="6553740" y="1625600"/>
          <a:ext cx="3115697"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ACT </a:t>
          </a:r>
        </a:p>
        <a:p>
          <a:pPr marL="0" lvl="0" indent="0" algn="ctr" defTabSz="889000">
            <a:lnSpc>
              <a:spcPct val="90000"/>
            </a:lnSpc>
            <a:spcBef>
              <a:spcPct val="0"/>
            </a:spcBef>
            <a:spcAft>
              <a:spcPct val="35000"/>
            </a:spcAft>
            <a:buNone/>
          </a:pPr>
          <a:r>
            <a:rPr lang="en-GB" sz="2000" b="1" kern="1200" dirty="0"/>
            <a:t>Offer parents support to maintain a smoke free environment for baby </a:t>
          </a:r>
          <a:endParaRPr lang="en-GB" sz="2000" kern="1200" dirty="0"/>
        </a:p>
      </dsp:txBody>
      <dsp:txXfrm>
        <a:off x="6659547" y="1731407"/>
        <a:ext cx="2904083"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239D0-E2C4-4D29-83DD-C5ECD2C55C59}">
      <dsp:nvSpPr>
        <dsp:cNvPr id="0" name=""/>
        <dsp:cNvSpPr/>
      </dsp:nvSpPr>
      <dsp:spPr>
        <a:xfrm>
          <a:off x="0" y="2322784"/>
          <a:ext cx="1796468" cy="718587"/>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Jun</a:t>
          </a:r>
        </a:p>
      </dsp:txBody>
      <dsp:txXfrm>
        <a:off x="359294" y="2322784"/>
        <a:ext cx="1077881" cy="718587"/>
      </dsp:txXfrm>
    </dsp:sp>
    <dsp:sp modelId="{41FBAFD6-D851-4338-A6C5-FD1D1E0B366D}">
      <dsp:nvSpPr>
        <dsp:cNvPr id="0" name=""/>
        <dsp:cNvSpPr/>
      </dsp:nvSpPr>
      <dsp:spPr>
        <a:xfrm>
          <a:off x="1616821" y="2322784"/>
          <a:ext cx="1796468" cy="718587"/>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Jul</a:t>
          </a:r>
        </a:p>
      </dsp:txBody>
      <dsp:txXfrm>
        <a:off x="1976115" y="2322784"/>
        <a:ext cx="1077881" cy="718587"/>
      </dsp:txXfrm>
    </dsp:sp>
    <dsp:sp modelId="{AC78DC20-1F90-4010-B726-80A634626AAD}">
      <dsp:nvSpPr>
        <dsp:cNvPr id="0" name=""/>
        <dsp:cNvSpPr/>
      </dsp:nvSpPr>
      <dsp:spPr>
        <a:xfrm>
          <a:off x="3233642" y="2322784"/>
          <a:ext cx="1796468" cy="718587"/>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Aug</a:t>
          </a:r>
        </a:p>
      </dsp:txBody>
      <dsp:txXfrm>
        <a:off x="3592936" y="2322784"/>
        <a:ext cx="1077881" cy="718587"/>
      </dsp:txXfrm>
    </dsp:sp>
    <dsp:sp modelId="{98A174D5-49B4-4E58-AF22-3B0CDDADD551}">
      <dsp:nvSpPr>
        <dsp:cNvPr id="0" name=""/>
        <dsp:cNvSpPr/>
      </dsp:nvSpPr>
      <dsp:spPr>
        <a:xfrm>
          <a:off x="4850464" y="2322784"/>
          <a:ext cx="1796468" cy="718587"/>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Sep</a:t>
          </a:r>
        </a:p>
      </dsp:txBody>
      <dsp:txXfrm>
        <a:off x="5209758" y="2322784"/>
        <a:ext cx="1077881" cy="718587"/>
      </dsp:txXfrm>
    </dsp:sp>
    <dsp:sp modelId="{2F7427BE-C0E0-4223-8362-C276B1C9D0AC}">
      <dsp:nvSpPr>
        <dsp:cNvPr id="0" name=""/>
        <dsp:cNvSpPr/>
      </dsp:nvSpPr>
      <dsp:spPr>
        <a:xfrm>
          <a:off x="6467285" y="2322784"/>
          <a:ext cx="1796468" cy="718587"/>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Oct</a:t>
          </a:r>
        </a:p>
      </dsp:txBody>
      <dsp:txXfrm>
        <a:off x="6826579" y="2322784"/>
        <a:ext cx="1077881" cy="718587"/>
      </dsp:txXfrm>
    </dsp:sp>
    <dsp:sp modelId="{834BC2FB-F7A3-4388-B9C2-13057CEA54F3}">
      <dsp:nvSpPr>
        <dsp:cNvPr id="0" name=""/>
        <dsp:cNvSpPr/>
      </dsp:nvSpPr>
      <dsp:spPr>
        <a:xfrm>
          <a:off x="8084107" y="2322784"/>
          <a:ext cx="1796468" cy="718587"/>
        </a:xfrm>
        <a:prstGeom prst="chevron">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Nov</a:t>
          </a:r>
        </a:p>
      </dsp:txBody>
      <dsp:txXfrm>
        <a:off x="8443401" y="2322784"/>
        <a:ext cx="1077881" cy="718587"/>
      </dsp:txXfrm>
    </dsp:sp>
    <dsp:sp modelId="{98F23B0F-9EB9-447F-B497-3EF85B0C95A1}">
      <dsp:nvSpPr>
        <dsp:cNvPr id="0" name=""/>
        <dsp:cNvSpPr/>
      </dsp:nvSpPr>
      <dsp:spPr>
        <a:xfrm>
          <a:off x="9700928" y="2322784"/>
          <a:ext cx="1796468" cy="71858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Dec</a:t>
          </a:r>
        </a:p>
      </dsp:txBody>
      <dsp:txXfrm>
        <a:off x="10060222" y="2322784"/>
        <a:ext cx="1077881" cy="7185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31B175A-7593-4919-AAD2-0A52DE4C6BEB}" type="datetimeFigureOut">
              <a:rPr lang="en-GB" smtClean="0"/>
              <a:t>29/06/2022</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85BBACC0-B4E0-4D80-B369-ECD6270AF063}" type="slidenum">
              <a:rPr lang="en-GB" smtClean="0"/>
              <a:t>‹#›</a:t>
            </a:fld>
            <a:endParaRPr lang="en-GB"/>
          </a:p>
        </p:txBody>
      </p:sp>
    </p:spTree>
    <p:extLst>
      <p:ext uri="{BB962C8B-B14F-4D97-AF65-F5344CB8AC3E}">
        <p14:creationId xmlns:p14="http://schemas.microsoft.com/office/powerpoint/2010/main" val="101796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Acknowledge funders. No financial or other COIs. Pre-recorded – here for questions.</a:t>
            </a:r>
            <a:endParaRPr lang="en-GB"/>
          </a:p>
        </p:txBody>
      </p:sp>
      <p:sp>
        <p:nvSpPr>
          <p:cNvPr id="4" name="Slide Number Placeholder 3"/>
          <p:cNvSpPr>
            <a:spLocks noGrp="1"/>
          </p:cNvSpPr>
          <p:nvPr>
            <p:ph type="sldNum" sz="quarter" idx="5"/>
          </p:nvPr>
        </p:nvSpPr>
        <p:spPr/>
        <p:txBody>
          <a:bodyPr/>
          <a:lstStyle/>
          <a:p>
            <a:fld id="{85BBACC0-B4E0-4D80-B369-ECD6270AF063}" type="slidenum">
              <a:rPr lang="en-GB" smtClean="0"/>
              <a:t>1</a:t>
            </a:fld>
            <a:endParaRPr lang="en-GB"/>
          </a:p>
        </p:txBody>
      </p:sp>
    </p:spTree>
    <p:extLst>
      <p:ext uri="{BB962C8B-B14F-4D97-AF65-F5344CB8AC3E}">
        <p14:creationId xmlns:p14="http://schemas.microsoft.com/office/powerpoint/2010/main" val="997502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I’m happy to answer any question. Questions in chat we can’t get to we can answer afterwards</a:t>
            </a:r>
          </a:p>
        </p:txBody>
      </p:sp>
      <p:sp>
        <p:nvSpPr>
          <p:cNvPr id="4" name="Slide Number Placeholder 3"/>
          <p:cNvSpPr>
            <a:spLocks noGrp="1"/>
          </p:cNvSpPr>
          <p:nvPr>
            <p:ph type="sldNum" sz="quarter" idx="5"/>
          </p:nvPr>
        </p:nvSpPr>
        <p:spPr/>
        <p:txBody>
          <a:bodyPr/>
          <a:lstStyle/>
          <a:p>
            <a:fld id="{85BBACC0-B4E0-4D80-B369-ECD6270AF063}" type="slidenum">
              <a:rPr lang="en-GB" smtClean="0"/>
              <a:t>11</a:t>
            </a:fld>
            <a:endParaRPr lang="en-GB"/>
          </a:p>
        </p:txBody>
      </p:sp>
    </p:spTree>
    <p:extLst>
      <p:ext uri="{BB962C8B-B14F-4D97-AF65-F5344CB8AC3E}">
        <p14:creationId xmlns:p14="http://schemas.microsoft.com/office/powerpoint/2010/main" val="109314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LML is… Under development. Hope to launch later this year. Welcome feedback</a:t>
            </a:r>
            <a:r>
              <a:rPr lang="en-GB"/>
              <a:t>. </a:t>
            </a:r>
            <a:endParaRPr lang="en-GB" dirty="0"/>
          </a:p>
        </p:txBody>
      </p:sp>
      <p:sp>
        <p:nvSpPr>
          <p:cNvPr id="4" name="Slide Number Placeholder 3"/>
          <p:cNvSpPr>
            <a:spLocks noGrp="1"/>
          </p:cNvSpPr>
          <p:nvPr>
            <p:ph type="sldNum" sz="quarter" idx="5"/>
          </p:nvPr>
        </p:nvSpPr>
        <p:spPr/>
        <p:txBody>
          <a:bodyPr/>
          <a:lstStyle/>
          <a:p>
            <a:fld id="{85BBACC0-B4E0-4D80-B369-ECD6270AF063}" type="slidenum">
              <a:rPr lang="en-GB" smtClean="0"/>
              <a:t>2</a:t>
            </a:fld>
            <a:endParaRPr lang="en-GB"/>
          </a:p>
        </p:txBody>
      </p:sp>
    </p:spTree>
    <p:extLst>
      <p:ext uri="{BB962C8B-B14F-4D97-AF65-F5344CB8AC3E}">
        <p14:creationId xmlns:p14="http://schemas.microsoft.com/office/powerpoint/2010/main" val="161995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Core team. Special mention Amy. From start. Fantastic asset.</a:t>
            </a:r>
          </a:p>
          <a:p>
            <a:r>
              <a:rPr lang="en-US"/>
              <a:t>LML born from development study </a:t>
            </a:r>
            <a:r>
              <a:rPr lang="en-US" err="1"/>
              <a:t>NESCi</a:t>
            </a:r>
            <a:r>
              <a:rPr lang="en-US"/>
              <a:t> Leicester and Norwich. Wider </a:t>
            </a:r>
            <a:r>
              <a:rPr lang="en-US" err="1"/>
              <a:t>nesci</a:t>
            </a:r>
            <a:r>
              <a:rPr lang="en-US"/>
              <a:t> team.</a:t>
            </a:r>
            <a:endParaRPr lang="en-GB"/>
          </a:p>
        </p:txBody>
      </p:sp>
      <p:sp>
        <p:nvSpPr>
          <p:cNvPr id="4" name="Slide Number Placeholder 3"/>
          <p:cNvSpPr>
            <a:spLocks noGrp="1"/>
          </p:cNvSpPr>
          <p:nvPr>
            <p:ph type="sldNum" sz="quarter" idx="5"/>
          </p:nvPr>
        </p:nvSpPr>
        <p:spPr/>
        <p:txBody>
          <a:bodyPr/>
          <a:lstStyle/>
          <a:p>
            <a:fld id="{85BBACC0-B4E0-4D80-B369-ECD6270AF063}" type="slidenum">
              <a:rPr lang="en-GB" smtClean="0"/>
              <a:t>3</a:t>
            </a:fld>
            <a:endParaRPr lang="en-GB"/>
          </a:p>
        </p:txBody>
      </p:sp>
    </p:spTree>
    <p:extLst>
      <p:ext uri="{BB962C8B-B14F-4D97-AF65-F5344CB8AC3E}">
        <p14:creationId xmlns:p14="http://schemas.microsoft.com/office/powerpoint/2010/main" val="300059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NESCI findings develop intervention based on behaviour change theory. </a:t>
            </a:r>
            <a:endParaRPr lang="en-GB"/>
          </a:p>
        </p:txBody>
      </p:sp>
      <p:sp>
        <p:nvSpPr>
          <p:cNvPr id="4" name="Slide Number Placeholder 3"/>
          <p:cNvSpPr>
            <a:spLocks noGrp="1"/>
          </p:cNvSpPr>
          <p:nvPr>
            <p:ph type="sldNum" sz="quarter" idx="5"/>
          </p:nvPr>
        </p:nvSpPr>
        <p:spPr/>
        <p:txBody>
          <a:bodyPr/>
          <a:lstStyle/>
          <a:p>
            <a:fld id="{85BBACC0-B4E0-4D80-B369-ECD6270AF063}" type="slidenum">
              <a:rPr lang="en-GB" smtClean="0"/>
              <a:t>5</a:t>
            </a:fld>
            <a:endParaRPr lang="en-GB"/>
          </a:p>
        </p:txBody>
      </p:sp>
    </p:spTree>
    <p:extLst>
      <p:ext uri="{BB962C8B-B14F-4D97-AF65-F5344CB8AC3E}">
        <p14:creationId xmlns:p14="http://schemas.microsoft.com/office/powerpoint/2010/main" val="103517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VBA. You may already have heard about this approach, used widely by GPs and other HCP. But we are making it specific to NICU context…. Talk about each in turn with ideas about how you can implement this. </a:t>
            </a:r>
            <a:endParaRPr lang="en-GB"/>
          </a:p>
        </p:txBody>
      </p:sp>
      <p:sp>
        <p:nvSpPr>
          <p:cNvPr id="4" name="Slide Number Placeholder 3"/>
          <p:cNvSpPr>
            <a:spLocks noGrp="1"/>
          </p:cNvSpPr>
          <p:nvPr>
            <p:ph type="sldNum" sz="quarter" idx="5"/>
          </p:nvPr>
        </p:nvSpPr>
        <p:spPr/>
        <p:txBody>
          <a:bodyPr/>
          <a:lstStyle/>
          <a:p>
            <a:fld id="{85BBACC0-B4E0-4D80-B369-ECD6270AF063}" type="slidenum">
              <a:rPr lang="en-GB" smtClean="0"/>
              <a:t>6</a:t>
            </a:fld>
            <a:endParaRPr lang="en-GB"/>
          </a:p>
        </p:txBody>
      </p:sp>
    </p:spTree>
    <p:extLst>
      <p:ext uri="{BB962C8B-B14F-4D97-AF65-F5344CB8AC3E}">
        <p14:creationId xmlns:p14="http://schemas.microsoft.com/office/powerpoint/2010/main" val="123536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 learning module</a:t>
            </a:r>
          </a:p>
        </p:txBody>
      </p:sp>
      <p:sp>
        <p:nvSpPr>
          <p:cNvPr id="4" name="Slide Number Placeholder 3"/>
          <p:cNvSpPr>
            <a:spLocks noGrp="1"/>
          </p:cNvSpPr>
          <p:nvPr>
            <p:ph type="sldNum" sz="quarter" idx="5"/>
          </p:nvPr>
        </p:nvSpPr>
        <p:spPr/>
        <p:txBody>
          <a:bodyPr/>
          <a:lstStyle/>
          <a:p>
            <a:fld id="{85BBACC0-B4E0-4D80-B369-ECD6270AF063}" type="slidenum">
              <a:rPr lang="en-GB" smtClean="0"/>
              <a:t>7</a:t>
            </a:fld>
            <a:endParaRPr lang="en-GB"/>
          </a:p>
        </p:txBody>
      </p:sp>
    </p:spTree>
    <p:extLst>
      <p:ext uri="{BB962C8B-B14F-4D97-AF65-F5344CB8AC3E}">
        <p14:creationId xmlns:p14="http://schemas.microsoft.com/office/powerpoint/2010/main" val="110689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 part of intervention – offer support and NRT</a:t>
            </a:r>
          </a:p>
        </p:txBody>
      </p:sp>
      <p:sp>
        <p:nvSpPr>
          <p:cNvPr id="4" name="Slide Number Placeholder 3"/>
          <p:cNvSpPr>
            <a:spLocks noGrp="1"/>
          </p:cNvSpPr>
          <p:nvPr>
            <p:ph type="sldNum" sz="quarter" idx="5"/>
          </p:nvPr>
        </p:nvSpPr>
        <p:spPr/>
        <p:txBody>
          <a:bodyPr/>
          <a:lstStyle/>
          <a:p>
            <a:fld id="{85BBACC0-B4E0-4D80-B369-ECD6270AF063}" type="slidenum">
              <a:rPr lang="en-GB" smtClean="0"/>
              <a:t>8</a:t>
            </a:fld>
            <a:endParaRPr lang="en-GB"/>
          </a:p>
        </p:txBody>
      </p:sp>
    </p:spTree>
    <p:extLst>
      <p:ext uri="{BB962C8B-B14F-4D97-AF65-F5344CB8AC3E}">
        <p14:creationId xmlns:p14="http://schemas.microsoft.com/office/powerpoint/2010/main" val="273041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‘responsive’ app based website for parents. NICU staff can show them this as part of the ‘ACT’ to offer support:</a:t>
            </a:r>
          </a:p>
          <a:p>
            <a:pPr marL="342900" indent="-342900" algn="l" rtl="0" fontAlgn="base">
              <a:buFont typeface="Courier New" panose="02070309020205020404" pitchFamily="49" charset="0"/>
              <a:buChar char="o"/>
            </a:pPr>
            <a:r>
              <a:rPr lang="en-GB" sz="1200" b="0" i="0" dirty="0">
                <a:solidFill>
                  <a:srgbClr val="000000"/>
                </a:solidFill>
                <a:effectLst/>
                <a:latin typeface="Calibri" panose="020F0502020204030204" pitchFamily="34" charset="0"/>
              </a:rPr>
              <a:t>Virtual reality videos for parents </a:t>
            </a:r>
          </a:p>
          <a:p>
            <a:pPr marL="342900" indent="-342900" algn="l" rtl="0" fontAlgn="base">
              <a:buFont typeface="Courier New" panose="02070309020205020404" pitchFamily="49" charset="0"/>
              <a:buChar char="o"/>
            </a:pPr>
            <a:r>
              <a:rPr lang="en-GB" sz="1200" b="0" i="0" dirty="0">
                <a:solidFill>
                  <a:srgbClr val="000000"/>
                </a:solidFill>
                <a:effectLst/>
                <a:latin typeface="Calibri" panose="020F0502020204030204" pitchFamily="34" charset="0"/>
              </a:rPr>
              <a:t>Quiz for parents </a:t>
            </a:r>
          </a:p>
          <a:p>
            <a:pPr marL="342900" indent="-342900" algn="l" rtl="0" fontAlgn="base">
              <a:buFont typeface="Courier New" panose="02070309020205020404" pitchFamily="49" charset="0"/>
              <a:buChar char="o"/>
            </a:pPr>
            <a:r>
              <a:rPr lang="en-GB" sz="1200" b="0" i="0" dirty="0">
                <a:solidFill>
                  <a:srgbClr val="000000"/>
                </a:solidFill>
                <a:effectLst/>
                <a:latin typeface="Calibri" panose="020F0502020204030204" pitchFamily="34" charset="0"/>
              </a:rPr>
              <a:t>Resources (e.g. downloadable posters &amp; leaflets, links to support and further information) </a:t>
            </a:r>
          </a:p>
          <a:p>
            <a:endParaRPr lang="en-GB" dirty="0"/>
          </a:p>
        </p:txBody>
      </p:sp>
      <p:sp>
        <p:nvSpPr>
          <p:cNvPr id="4" name="Slide Number Placeholder 3"/>
          <p:cNvSpPr>
            <a:spLocks noGrp="1"/>
          </p:cNvSpPr>
          <p:nvPr>
            <p:ph type="sldNum" sz="quarter" idx="5"/>
          </p:nvPr>
        </p:nvSpPr>
        <p:spPr/>
        <p:txBody>
          <a:bodyPr/>
          <a:lstStyle/>
          <a:p>
            <a:fld id="{85BBACC0-B4E0-4D80-B369-ECD6270AF063}" type="slidenum">
              <a:rPr lang="en-GB" smtClean="0"/>
              <a:t>9</a:t>
            </a:fld>
            <a:endParaRPr lang="en-GB"/>
          </a:p>
        </p:txBody>
      </p:sp>
    </p:spTree>
    <p:extLst>
      <p:ext uri="{BB962C8B-B14F-4D97-AF65-F5344CB8AC3E}">
        <p14:creationId xmlns:p14="http://schemas.microsoft.com/office/powerpoint/2010/main" val="350110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 now to submit grant app. Want to work with NICUs and more PPI</a:t>
            </a:r>
            <a:endParaRPr lang="en-GB" dirty="0"/>
          </a:p>
        </p:txBody>
      </p:sp>
      <p:sp>
        <p:nvSpPr>
          <p:cNvPr id="4" name="Slide Number Placeholder 3"/>
          <p:cNvSpPr>
            <a:spLocks noGrp="1"/>
          </p:cNvSpPr>
          <p:nvPr>
            <p:ph type="sldNum" sz="quarter" idx="5"/>
          </p:nvPr>
        </p:nvSpPr>
        <p:spPr/>
        <p:txBody>
          <a:bodyPr/>
          <a:lstStyle/>
          <a:p>
            <a:fld id="{85BBACC0-B4E0-4D80-B369-ECD6270AF063}" type="slidenum">
              <a:rPr lang="en-GB" smtClean="0"/>
              <a:t>10</a:t>
            </a:fld>
            <a:endParaRPr lang="en-GB"/>
          </a:p>
        </p:txBody>
      </p:sp>
    </p:spTree>
    <p:extLst>
      <p:ext uri="{BB962C8B-B14F-4D97-AF65-F5344CB8AC3E}">
        <p14:creationId xmlns:p14="http://schemas.microsoft.com/office/powerpoint/2010/main" val="211536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5611CED4-21E3-4D71-B400-B287CC06DA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07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Content Placeholder 4" descr="Logo, company name&#10;&#10;Description automatically generated">
            <a:extLst>
              <a:ext uri="{FF2B5EF4-FFF2-40B4-BE49-F238E27FC236}">
                <a16:creationId xmlns:a16="http://schemas.microsoft.com/office/drawing/2014/main" id="{7B8866F1-A09A-45BF-B0D2-060AF9AAF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1051" y="4241019"/>
            <a:ext cx="4477521" cy="2401829"/>
          </a:xfrm>
          <a:prstGeom prst="rect">
            <a:avLst/>
          </a:prstGeom>
        </p:spPr>
      </p:pic>
    </p:spTree>
    <p:extLst>
      <p:ext uri="{BB962C8B-B14F-4D97-AF65-F5344CB8AC3E}">
        <p14:creationId xmlns:p14="http://schemas.microsoft.com/office/powerpoint/2010/main" val="240998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126D4949-9DB9-4FDD-BDA0-A1EBD00B8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1" y="5953125"/>
            <a:ext cx="12030368" cy="830472"/>
          </a:xfrm>
          <a:prstGeom prst="rect">
            <a:avLst/>
          </a:prstGeom>
        </p:spPr>
      </p:pic>
    </p:spTree>
    <p:extLst>
      <p:ext uri="{BB962C8B-B14F-4D97-AF65-F5344CB8AC3E}">
        <p14:creationId xmlns:p14="http://schemas.microsoft.com/office/powerpoint/2010/main" val="3186231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96115A-9C1E-4749-8938-20B3B885C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C5FE66-CD27-454B-848A-17633D0E2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0DAA16-1216-49D7-842F-9F57BE6FB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FF340-DFC6-4708-9E0B-BCE436F3278F}" type="datetimeFigureOut">
              <a:rPr lang="en-GB" smtClean="0"/>
              <a:t>29/06/2022</a:t>
            </a:fld>
            <a:endParaRPr lang="en-GB"/>
          </a:p>
        </p:txBody>
      </p:sp>
      <p:sp>
        <p:nvSpPr>
          <p:cNvPr id="5" name="Footer Placeholder 4">
            <a:extLst>
              <a:ext uri="{FF2B5EF4-FFF2-40B4-BE49-F238E27FC236}">
                <a16:creationId xmlns:a16="http://schemas.microsoft.com/office/drawing/2014/main" id="{4DE86A7C-B2EB-4941-95F1-9C2A329C2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5D3EC4-35B1-49C3-915A-D7BCCA7A7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7EEBC-C367-46CF-8DC1-4F42E3522891}" type="slidenum">
              <a:rPr lang="en-GB" smtClean="0"/>
              <a:t>‹#›</a:t>
            </a:fld>
            <a:endParaRPr lang="en-GB"/>
          </a:p>
        </p:txBody>
      </p:sp>
    </p:spTree>
    <p:extLst>
      <p:ext uri="{BB962C8B-B14F-4D97-AF65-F5344CB8AC3E}">
        <p14:creationId xmlns:p14="http://schemas.microsoft.com/office/powerpoint/2010/main" val="363086236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6CA3E4-DC0B-4763-99E9-3C48C4E67F2F}"/>
              </a:ext>
            </a:extLst>
          </p:cNvPr>
          <p:cNvPicPr>
            <a:picLocks noChangeAspect="1"/>
          </p:cNvPicPr>
          <p:nvPr/>
        </p:nvPicPr>
        <p:blipFill>
          <a:blip r:embed="rId3"/>
          <a:stretch>
            <a:fillRect/>
          </a:stretch>
        </p:blipFill>
        <p:spPr>
          <a:xfrm>
            <a:off x="9196459" y="5933590"/>
            <a:ext cx="2834886" cy="780356"/>
          </a:xfrm>
          <a:prstGeom prst="rect">
            <a:avLst/>
          </a:prstGeom>
        </p:spPr>
      </p:pic>
      <p:pic>
        <p:nvPicPr>
          <p:cNvPr id="3" name="Picture 2">
            <a:extLst>
              <a:ext uri="{FF2B5EF4-FFF2-40B4-BE49-F238E27FC236}">
                <a16:creationId xmlns:a16="http://schemas.microsoft.com/office/drawing/2014/main" id="{64659F23-FAA2-40AB-915B-1F9AF14EFE7C}"/>
              </a:ext>
            </a:extLst>
          </p:cNvPr>
          <p:cNvPicPr>
            <a:picLocks noChangeAspect="1"/>
          </p:cNvPicPr>
          <p:nvPr/>
        </p:nvPicPr>
        <p:blipFill>
          <a:blip r:embed="rId4"/>
          <a:stretch>
            <a:fillRect/>
          </a:stretch>
        </p:blipFill>
        <p:spPr>
          <a:xfrm>
            <a:off x="160655" y="5964073"/>
            <a:ext cx="2359356" cy="749873"/>
          </a:xfrm>
          <a:prstGeom prst="rect">
            <a:avLst/>
          </a:prstGeom>
        </p:spPr>
      </p:pic>
      <p:pic>
        <p:nvPicPr>
          <p:cNvPr id="4" name="Picture 3">
            <a:extLst>
              <a:ext uri="{FF2B5EF4-FFF2-40B4-BE49-F238E27FC236}">
                <a16:creationId xmlns:a16="http://schemas.microsoft.com/office/drawing/2014/main" id="{606A1A73-A1D0-4F5A-B2CD-750F201C840E}"/>
              </a:ext>
            </a:extLst>
          </p:cNvPr>
          <p:cNvPicPr>
            <a:picLocks noChangeAspect="1"/>
          </p:cNvPicPr>
          <p:nvPr/>
        </p:nvPicPr>
        <p:blipFill>
          <a:blip r:embed="rId5"/>
          <a:stretch>
            <a:fillRect/>
          </a:stretch>
        </p:blipFill>
        <p:spPr>
          <a:xfrm>
            <a:off x="2624959" y="5931310"/>
            <a:ext cx="2213741" cy="782635"/>
          </a:xfrm>
          <a:prstGeom prst="rect">
            <a:avLst/>
          </a:prstGeom>
        </p:spPr>
      </p:pic>
    </p:spTree>
    <p:extLst>
      <p:ext uri="{BB962C8B-B14F-4D97-AF65-F5344CB8AC3E}">
        <p14:creationId xmlns:p14="http://schemas.microsoft.com/office/powerpoint/2010/main" val="215915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E93F764-EFC3-4222-98FB-97C7399589E9}"/>
              </a:ext>
            </a:extLst>
          </p:cNvPr>
          <p:cNvGraphicFramePr/>
          <p:nvPr>
            <p:extLst>
              <p:ext uri="{D42A27DB-BD31-4B8C-83A1-F6EECF244321}">
                <p14:modId xmlns:p14="http://schemas.microsoft.com/office/powerpoint/2010/main" val="3855176915"/>
              </p:ext>
            </p:extLst>
          </p:nvPr>
        </p:nvGraphicFramePr>
        <p:xfrm>
          <a:off x="471995" y="791110"/>
          <a:ext cx="11497397" cy="5364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 name="Callout: Down Arrow 54">
            <a:extLst>
              <a:ext uri="{FF2B5EF4-FFF2-40B4-BE49-F238E27FC236}">
                <a16:creationId xmlns:a16="http://schemas.microsoft.com/office/drawing/2014/main" id="{C4C4C008-CB05-4F49-8B32-5453270E9328}"/>
              </a:ext>
            </a:extLst>
          </p:cNvPr>
          <p:cNvSpPr/>
          <p:nvPr/>
        </p:nvSpPr>
        <p:spPr>
          <a:xfrm>
            <a:off x="10533832" y="1942580"/>
            <a:ext cx="1072242" cy="1099632"/>
          </a:xfrm>
          <a:prstGeom prst="downArrowCallout">
            <a:avLst/>
          </a:prstGeom>
          <a:solidFill>
            <a:schemeClr val="bg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Stage 2 research app</a:t>
            </a:r>
          </a:p>
        </p:txBody>
      </p:sp>
      <p:sp>
        <p:nvSpPr>
          <p:cNvPr id="5" name="TextBox 4">
            <a:extLst>
              <a:ext uri="{FF2B5EF4-FFF2-40B4-BE49-F238E27FC236}">
                <a16:creationId xmlns:a16="http://schemas.microsoft.com/office/drawing/2014/main" id="{36D75252-7895-4271-BBD4-6757AC9EF96A}"/>
              </a:ext>
            </a:extLst>
          </p:cNvPr>
          <p:cNvSpPr txBox="1"/>
          <p:nvPr/>
        </p:nvSpPr>
        <p:spPr>
          <a:xfrm>
            <a:off x="428454" y="287240"/>
            <a:ext cx="11248008" cy="769441"/>
          </a:xfrm>
          <a:prstGeom prst="rect">
            <a:avLst/>
          </a:prstGeom>
          <a:noFill/>
        </p:spPr>
        <p:txBody>
          <a:bodyPr wrap="square" rtlCol="0">
            <a:spAutoFit/>
          </a:bodyPr>
          <a:lstStyle/>
          <a:p>
            <a:r>
              <a:rPr lang="en-GB" sz="4400" b="1" dirty="0"/>
              <a:t>TIMELINE OF LML IMPLEMENTATION</a:t>
            </a:r>
          </a:p>
        </p:txBody>
      </p:sp>
      <p:cxnSp>
        <p:nvCxnSpPr>
          <p:cNvPr id="4" name="Connector: Elbow 3">
            <a:extLst>
              <a:ext uri="{FF2B5EF4-FFF2-40B4-BE49-F238E27FC236}">
                <a16:creationId xmlns:a16="http://schemas.microsoft.com/office/drawing/2014/main" id="{9ABD0645-E54B-4E09-9614-59DC0F39AF1B}"/>
              </a:ext>
            </a:extLst>
          </p:cNvPr>
          <p:cNvCxnSpPr>
            <a:cxnSpLocks/>
          </p:cNvCxnSpPr>
          <p:nvPr/>
        </p:nvCxnSpPr>
        <p:spPr>
          <a:xfrm flipV="1">
            <a:off x="585926" y="3744687"/>
            <a:ext cx="4454160" cy="1451996"/>
          </a:xfrm>
          <a:prstGeom prst="bentConnector3">
            <a:avLst>
              <a:gd name="adj1" fmla="val 99856"/>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C31D3EEB-AFC1-4E51-B307-96CE535DE6A0}"/>
              </a:ext>
            </a:extLst>
          </p:cNvPr>
          <p:cNvCxnSpPr>
            <a:cxnSpLocks/>
          </p:cNvCxnSpPr>
          <p:nvPr/>
        </p:nvCxnSpPr>
        <p:spPr>
          <a:xfrm flipV="1">
            <a:off x="5040086" y="3744687"/>
            <a:ext cx="1600200" cy="1451996"/>
          </a:xfrm>
          <a:prstGeom prst="bentConnector3">
            <a:avLst>
              <a:gd name="adj1" fmla="val 98980"/>
            </a:avLst>
          </a:prstGeom>
          <a:ln w="254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98F72772-BD01-49DE-983C-F4EEC09E082B}"/>
              </a:ext>
            </a:extLst>
          </p:cNvPr>
          <p:cNvCxnSpPr>
            <a:cxnSpLocks/>
          </p:cNvCxnSpPr>
          <p:nvPr/>
        </p:nvCxnSpPr>
        <p:spPr>
          <a:xfrm rot="16200000" flipH="1">
            <a:off x="6702234" y="3878680"/>
            <a:ext cx="1451997" cy="1184007"/>
          </a:xfrm>
          <a:prstGeom prst="bentConnector3">
            <a:avLst>
              <a:gd name="adj1" fmla="val 100230"/>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E508EA91-6232-457F-B3AD-7A2E08C646A2}"/>
              </a:ext>
            </a:extLst>
          </p:cNvPr>
          <p:cNvCxnSpPr>
            <a:cxnSpLocks/>
          </p:cNvCxnSpPr>
          <p:nvPr/>
        </p:nvCxnSpPr>
        <p:spPr>
          <a:xfrm flipV="1">
            <a:off x="8031122" y="3744690"/>
            <a:ext cx="1755135" cy="1451992"/>
          </a:xfrm>
          <a:prstGeom prst="bentConnector3">
            <a:avLst>
              <a:gd name="adj1" fmla="val 98997"/>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F59D5363-EF66-44C4-B8E8-ADC5D6C773BC}"/>
              </a:ext>
            </a:extLst>
          </p:cNvPr>
          <p:cNvCxnSpPr>
            <a:cxnSpLocks/>
          </p:cNvCxnSpPr>
          <p:nvPr/>
        </p:nvCxnSpPr>
        <p:spPr>
          <a:xfrm>
            <a:off x="10003971" y="3744684"/>
            <a:ext cx="1602103" cy="1451998"/>
          </a:xfrm>
          <a:prstGeom prst="bentConnector3">
            <a:avLst>
              <a:gd name="adj1" fmla="val 399"/>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A16798C-5949-4899-BFF0-C26A512E2728}"/>
              </a:ext>
            </a:extLst>
          </p:cNvPr>
          <p:cNvSpPr txBox="1"/>
          <p:nvPr/>
        </p:nvSpPr>
        <p:spPr>
          <a:xfrm>
            <a:off x="498842" y="4147516"/>
            <a:ext cx="4497702" cy="646331"/>
          </a:xfrm>
          <a:prstGeom prst="rect">
            <a:avLst/>
          </a:prstGeom>
          <a:noFill/>
        </p:spPr>
        <p:txBody>
          <a:bodyPr wrap="square" rtlCol="0">
            <a:spAutoFit/>
          </a:bodyPr>
          <a:lstStyle/>
          <a:p>
            <a:pPr algn="ctr"/>
            <a:r>
              <a:rPr lang="en-GB" b="1" dirty="0"/>
              <a:t>Intervention finalisation: </a:t>
            </a:r>
          </a:p>
          <a:p>
            <a:pPr algn="ctr"/>
            <a:r>
              <a:rPr lang="en-GB" b="1" dirty="0"/>
              <a:t>web development, video editing, user testing</a:t>
            </a:r>
          </a:p>
        </p:txBody>
      </p:sp>
      <p:sp>
        <p:nvSpPr>
          <p:cNvPr id="38" name="TextBox 37">
            <a:extLst>
              <a:ext uri="{FF2B5EF4-FFF2-40B4-BE49-F238E27FC236}">
                <a16:creationId xmlns:a16="http://schemas.microsoft.com/office/drawing/2014/main" id="{37393E5B-9844-4417-B2F4-28DBCA94D02E}"/>
              </a:ext>
            </a:extLst>
          </p:cNvPr>
          <p:cNvSpPr txBox="1"/>
          <p:nvPr/>
        </p:nvSpPr>
        <p:spPr>
          <a:xfrm>
            <a:off x="6752049" y="4147515"/>
            <a:ext cx="3135087" cy="646331"/>
          </a:xfrm>
          <a:prstGeom prst="rect">
            <a:avLst/>
          </a:prstGeom>
          <a:noFill/>
        </p:spPr>
        <p:txBody>
          <a:bodyPr wrap="square" rtlCol="0">
            <a:spAutoFit/>
          </a:bodyPr>
          <a:lstStyle/>
          <a:p>
            <a:pPr algn="ctr"/>
            <a:r>
              <a:rPr lang="en-GB" b="1" dirty="0"/>
              <a:t>Recruitment of NICUs for evaluation</a:t>
            </a:r>
          </a:p>
        </p:txBody>
      </p:sp>
      <p:sp>
        <p:nvSpPr>
          <p:cNvPr id="51" name="TextBox 50">
            <a:extLst>
              <a:ext uri="{FF2B5EF4-FFF2-40B4-BE49-F238E27FC236}">
                <a16:creationId xmlns:a16="http://schemas.microsoft.com/office/drawing/2014/main" id="{0F2FA9AC-C1C3-46F2-90FC-ECB7829B371A}"/>
              </a:ext>
            </a:extLst>
          </p:cNvPr>
          <p:cNvSpPr txBox="1"/>
          <p:nvPr/>
        </p:nvSpPr>
        <p:spPr>
          <a:xfrm>
            <a:off x="10003971" y="4193681"/>
            <a:ext cx="1759575" cy="553998"/>
          </a:xfrm>
          <a:prstGeom prst="rect">
            <a:avLst/>
          </a:prstGeom>
          <a:noFill/>
        </p:spPr>
        <p:txBody>
          <a:bodyPr wrap="square" rtlCol="0">
            <a:spAutoFit/>
          </a:bodyPr>
          <a:lstStyle/>
          <a:p>
            <a:pPr algn="ctr"/>
            <a:r>
              <a:rPr lang="en-GB" b="1" dirty="0"/>
              <a:t>Full evaluation </a:t>
            </a:r>
            <a:r>
              <a:rPr lang="en-GB" sz="1200" b="1" dirty="0"/>
              <a:t>*funding dependent</a:t>
            </a:r>
          </a:p>
        </p:txBody>
      </p:sp>
      <p:sp>
        <p:nvSpPr>
          <p:cNvPr id="54" name="Callout: Down Arrow 53">
            <a:extLst>
              <a:ext uri="{FF2B5EF4-FFF2-40B4-BE49-F238E27FC236}">
                <a16:creationId xmlns:a16="http://schemas.microsoft.com/office/drawing/2014/main" id="{49494FE3-92CE-4BBF-BE05-3B7A1A1A47B3}"/>
              </a:ext>
            </a:extLst>
          </p:cNvPr>
          <p:cNvSpPr/>
          <p:nvPr/>
        </p:nvSpPr>
        <p:spPr>
          <a:xfrm>
            <a:off x="850857" y="2306418"/>
            <a:ext cx="1243508" cy="769441"/>
          </a:xfrm>
          <a:prstGeom prst="downArrowCallout">
            <a:avLst/>
          </a:prstGeom>
          <a:solidFill>
            <a:schemeClr val="bg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ASH webinar 22/06</a:t>
            </a:r>
          </a:p>
        </p:txBody>
      </p:sp>
      <p:pic>
        <p:nvPicPr>
          <p:cNvPr id="3" name="Picture 2">
            <a:extLst>
              <a:ext uri="{FF2B5EF4-FFF2-40B4-BE49-F238E27FC236}">
                <a16:creationId xmlns:a16="http://schemas.microsoft.com/office/drawing/2014/main" id="{DE2F4B30-6EC0-18F2-0DEC-B04A9077EF06}"/>
              </a:ext>
            </a:extLst>
          </p:cNvPr>
          <p:cNvPicPr>
            <a:picLocks noChangeAspect="1"/>
          </p:cNvPicPr>
          <p:nvPr/>
        </p:nvPicPr>
        <p:blipFill>
          <a:blip r:embed="rId8"/>
          <a:stretch>
            <a:fillRect/>
          </a:stretch>
        </p:blipFill>
        <p:spPr>
          <a:xfrm>
            <a:off x="2473227" y="1954973"/>
            <a:ext cx="1085182" cy="1158340"/>
          </a:xfrm>
          <a:prstGeom prst="rect">
            <a:avLst/>
          </a:prstGeom>
        </p:spPr>
      </p:pic>
      <p:sp>
        <p:nvSpPr>
          <p:cNvPr id="17" name="Callout: Down Arrow 16">
            <a:extLst>
              <a:ext uri="{FF2B5EF4-FFF2-40B4-BE49-F238E27FC236}">
                <a16:creationId xmlns:a16="http://schemas.microsoft.com/office/drawing/2014/main" id="{C6AD1408-46E6-424E-4C0D-22844529879A}"/>
              </a:ext>
            </a:extLst>
          </p:cNvPr>
          <p:cNvSpPr/>
          <p:nvPr/>
        </p:nvSpPr>
        <p:spPr>
          <a:xfrm>
            <a:off x="5396778" y="2217377"/>
            <a:ext cx="1243508" cy="769441"/>
          </a:xfrm>
          <a:prstGeom prst="downArrowCallout">
            <a:avLst/>
          </a:prstGeom>
          <a:solidFill>
            <a:schemeClr val="bg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Ongoing PPI</a:t>
            </a:r>
          </a:p>
        </p:txBody>
      </p:sp>
    </p:spTree>
    <p:extLst>
      <p:ext uri="{BB962C8B-B14F-4D97-AF65-F5344CB8AC3E}">
        <p14:creationId xmlns:p14="http://schemas.microsoft.com/office/powerpoint/2010/main" val="214537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006B3B9-887E-44FE-A77F-3F1C1739231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smoke-free home intervention for families of babies admitted to neonatal intensive care</a:t>
            </a:r>
            <a:endParaRPr lang="en-GB"/>
          </a:p>
        </p:txBody>
      </p:sp>
      <p:sp>
        <p:nvSpPr>
          <p:cNvPr id="4" name="Content Placeholder 2">
            <a:extLst>
              <a:ext uri="{FF2B5EF4-FFF2-40B4-BE49-F238E27FC236}">
                <a16:creationId xmlns:a16="http://schemas.microsoft.com/office/drawing/2014/main" id="{6AF14816-BBAC-435E-A417-5B11AABD1562}"/>
              </a:ext>
            </a:extLst>
          </p:cNvPr>
          <p:cNvSpPr txBox="1">
            <a:spLocks/>
          </p:cNvSpPr>
          <p:nvPr/>
        </p:nvSpPr>
        <p:spPr>
          <a:xfrm>
            <a:off x="838200" y="2506662"/>
            <a:ext cx="64484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c.notley@uea.ac.uk</a:t>
            </a:r>
            <a:endParaRPr lang="en-GB" dirty="0">
              <a:latin typeface="Arial" panose="020B0604020202020204" pitchFamily="34" charset="0"/>
              <a:cs typeface="Arial" panose="020B0604020202020204" pitchFamily="34" charset="0"/>
            </a:endParaRPr>
          </a:p>
        </p:txBody>
      </p:sp>
      <p:pic>
        <p:nvPicPr>
          <p:cNvPr id="5" name="Picture 4" descr="A baby in a hospital bed&#10;&#10;Description automatically generated with medium confidence">
            <a:extLst>
              <a:ext uri="{FF2B5EF4-FFF2-40B4-BE49-F238E27FC236}">
                <a16:creationId xmlns:a16="http://schemas.microsoft.com/office/drawing/2014/main" id="{D81FF5D1-5976-4FD8-87DF-89C69CBB75B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24024" y="3158330"/>
            <a:ext cx="4619625" cy="3464719"/>
          </a:xfrm>
          <a:prstGeom prst="rect">
            <a:avLst/>
          </a:prstGeom>
        </p:spPr>
      </p:pic>
    </p:spTree>
    <p:extLst>
      <p:ext uri="{BB962C8B-B14F-4D97-AF65-F5344CB8AC3E}">
        <p14:creationId xmlns:p14="http://schemas.microsoft.com/office/powerpoint/2010/main" val="196095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006B3B9-887E-44FE-A77F-3F1C1739231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smoke-free home intervention for families of babies admitted to neonatal intensive care</a:t>
            </a:r>
            <a:endParaRPr lang="en-GB"/>
          </a:p>
        </p:txBody>
      </p:sp>
      <p:sp>
        <p:nvSpPr>
          <p:cNvPr id="4" name="Content Placeholder 2">
            <a:extLst>
              <a:ext uri="{FF2B5EF4-FFF2-40B4-BE49-F238E27FC236}">
                <a16:creationId xmlns:a16="http://schemas.microsoft.com/office/drawing/2014/main" id="{6AF14816-BBAC-435E-A417-5B11AABD1562}"/>
              </a:ext>
            </a:extLst>
          </p:cNvPr>
          <p:cNvSpPr txBox="1">
            <a:spLocks/>
          </p:cNvSpPr>
          <p:nvPr/>
        </p:nvSpPr>
        <p:spPr>
          <a:xfrm>
            <a:off x="838200" y="2506662"/>
            <a:ext cx="64484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atin typeface="Arial" panose="020B0604020202020204" pitchFamily="34" charset="0"/>
              <a:cs typeface="Arial" panose="020B0604020202020204" pitchFamily="34" charset="0"/>
            </a:endParaRPr>
          </a:p>
        </p:txBody>
      </p:sp>
      <p:pic>
        <p:nvPicPr>
          <p:cNvPr id="5" name="Picture 4" descr="A picture containing person, indoor, room&#10;&#10;Description automatically generated">
            <a:extLst>
              <a:ext uri="{FF2B5EF4-FFF2-40B4-BE49-F238E27FC236}">
                <a16:creationId xmlns:a16="http://schemas.microsoft.com/office/drawing/2014/main" id="{3213A477-D2C0-49B7-AF83-F1362B9E61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33813" y="3145834"/>
            <a:ext cx="5290812" cy="3530701"/>
          </a:xfrm>
          <a:prstGeom prst="rect">
            <a:avLst/>
          </a:prstGeom>
        </p:spPr>
      </p:pic>
    </p:spTree>
    <p:extLst>
      <p:ext uri="{BB962C8B-B14F-4D97-AF65-F5344CB8AC3E}">
        <p14:creationId xmlns:p14="http://schemas.microsoft.com/office/powerpoint/2010/main" val="394013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F2741-FC6D-4B0F-AD23-AF0361F6A862}"/>
              </a:ext>
            </a:extLst>
          </p:cNvPr>
          <p:cNvPicPr>
            <a:picLocks noChangeAspect="1"/>
          </p:cNvPicPr>
          <p:nvPr/>
        </p:nvPicPr>
        <p:blipFill>
          <a:blip r:embed="rId3"/>
          <a:stretch>
            <a:fillRect/>
          </a:stretch>
        </p:blipFill>
        <p:spPr>
          <a:xfrm>
            <a:off x="2476500" y="4731512"/>
            <a:ext cx="9644372" cy="4252975"/>
          </a:xfrm>
          <a:prstGeom prst="rect">
            <a:avLst/>
          </a:prstGeom>
        </p:spPr>
      </p:pic>
      <p:pic>
        <p:nvPicPr>
          <p:cNvPr id="5" name="Picture 4">
            <a:extLst>
              <a:ext uri="{FF2B5EF4-FFF2-40B4-BE49-F238E27FC236}">
                <a16:creationId xmlns:a16="http://schemas.microsoft.com/office/drawing/2014/main" id="{A2B40FD3-620E-4DE9-B420-7C36653D8B84}"/>
              </a:ext>
            </a:extLst>
          </p:cNvPr>
          <p:cNvPicPr>
            <a:picLocks noChangeAspect="1"/>
          </p:cNvPicPr>
          <p:nvPr/>
        </p:nvPicPr>
        <p:blipFill>
          <a:blip r:embed="rId4"/>
          <a:stretch>
            <a:fillRect/>
          </a:stretch>
        </p:blipFill>
        <p:spPr>
          <a:xfrm>
            <a:off x="8733643" y="2779691"/>
            <a:ext cx="2833507" cy="1749143"/>
          </a:xfrm>
          <a:prstGeom prst="rect">
            <a:avLst/>
          </a:prstGeom>
        </p:spPr>
      </p:pic>
      <p:sp>
        <p:nvSpPr>
          <p:cNvPr id="7" name="TextBox 6">
            <a:extLst>
              <a:ext uri="{FF2B5EF4-FFF2-40B4-BE49-F238E27FC236}">
                <a16:creationId xmlns:a16="http://schemas.microsoft.com/office/drawing/2014/main" id="{210818A0-E018-437C-997E-6DD16F3857DD}"/>
              </a:ext>
            </a:extLst>
          </p:cNvPr>
          <p:cNvSpPr txBox="1"/>
          <p:nvPr/>
        </p:nvSpPr>
        <p:spPr>
          <a:xfrm>
            <a:off x="419100" y="231430"/>
            <a:ext cx="11447264" cy="769441"/>
          </a:xfrm>
          <a:prstGeom prst="rect">
            <a:avLst/>
          </a:prstGeom>
          <a:noFill/>
        </p:spPr>
        <p:txBody>
          <a:bodyPr wrap="square" rtlCol="0">
            <a:spAutoFit/>
          </a:bodyPr>
          <a:lstStyle/>
          <a:p>
            <a:r>
              <a:rPr lang="en-US" sz="4400" b="1"/>
              <a:t>LOVE MY LUNGS – TEAM</a:t>
            </a:r>
            <a:endParaRPr lang="en-GB" sz="4400" b="1"/>
          </a:p>
        </p:txBody>
      </p:sp>
      <p:pic>
        <p:nvPicPr>
          <p:cNvPr id="9" name="Picture 8">
            <a:extLst>
              <a:ext uri="{FF2B5EF4-FFF2-40B4-BE49-F238E27FC236}">
                <a16:creationId xmlns:a16="http://schemas.microsoft.com/office/drawing/2014/main" id="{F6DE5503-7CC7-4C45-B025-16E2D8B786D8}"/>
              </a:ext>
            </a:extLst>
          </p:cNvPr>
          <p:cNvPicPr>
            <a:picLocks noChangeAspect="1"/>
          </p:cNvPicPr>
          <p:nvPr/>
        </p:nvPicPr>
        <p:blipFill>
          <a:blip r:embed="rId5"/>
          <a:stretch>
            <a:fillRect/>
          </a:stretch>
        </p:blipFill>
        <p:spPr>
          <a:xfrm>
            <a:off x="2731316" y="6086475"/>
            <a:ext cx="8105775" cy="771525"/>
          </a:xfrm>
          <a:prstGeom prst="rect">
            <a:avLst/>
          </a:prstGeom>
        </p:spPr>
      </p:pic>
      <p:pic>
        <p:nvPicPr>
          <p:cNvPr id="11" name="Picture 10">
            <a:extLst>
              <a:ext uri="{FF2B5EF4-FFF2-40B4-BE49-F238E27FC236}">
                <a16:creationId xmlns:a16="http://schemas.microsoft.com/office/drawing/2014/main" id="{4EB32449-3DE5-4C59-979B-186BE73E9B74}"/>
              </a:ext>
            </a:extLst>
          </p:cNvPr>
          <p:cNvPicPr>
            <a:picLocks noChangeAspect="1"/>
          </p:cNvPicPr>
          <p:nvPr/>
        </p:nvPicPr>
        <p:blipFill>
          <a:blip r:embed="rId6"/>
          <a:stretch>
            <a:fillRect/>
          </a:stretch>
        </p:blipFill>
        <p:spPr>
          <a:xfrm>
            <a:off x="329185" y="4844237"/>
            <a:ext cx="2313432" cy="958537"/>
          </a:xfrm>
          <a:prstGeom prst="rect">
            <a:avLst/>
          </a:prstGeom>
        </p:spPr>
      </p:pic>
      <p:pic>
        <p:nvPicPr>
          <p:cNvPr id="12" name="Picture 11">
            <a:extLst>
              <a:ext uri="{FF2B5EF4-FFF2-40B4-BE49-F238E27FC236}">
                <a16:creationId xmlns:a16="http://schemas.microsoft.com/office/drawing/2014/main" id="{6FA6C330-5907-43A4-AD40-B72F6462BE68}"/>
              </a:ext>
            </a:extLst>
          </p:cNvPr>
          <p:cNvPicPr>
            <a:picLocks noChangeAspect="1"/>
          </p:cNvPicPr>
          <p:nvPr/>
        </p:nvPicPr>
        <p:blipFill>
          <a:blip r:embed="rId7"/>
          <a:stretch>
            <a:fillRect/>
          </a:stretch>
        </p:blipFill>
        <p:spPr>
          <a:xfrm>
            <a:off x="1273175" y="6151774"/>
            <a:ext cx="1581991" cy="502803"/>
          </a:xfrm>
          <a:prstGeom prst="rect">
            <a:avLst/>
          </a:prstGeom>
        </p:spPr>
      </p:pic>
      <p:sp>
        <p:nvSpPr>
          <p:cNvPr id="6" name="TextBox 5"/>
          <p:cNvSpPr txBox="1"/>
          <p:nvPr/>
        </p:nvSpPr>
        <p:spPr>
          <a:xfrm>
            <a:off x="438331" y="1269334"/>
            <a:ext cx="8388357" cy="3139321"/>
          </a:xfrm>
          <a:prstGeom prst="rect">
            <a:avLst/>
          </a:prstGeom>
          <a:noFill/>
        </p:spPr>
        <p:txBody>
          <a:bodyPr wrap="square" rtlCol="0">
            <a:spAutoFit/>
          </a:bodyPr>
          <a:lstStyle/>
          <a:p>
            <a:r>
              <a:rPr lang="en-GB" sz="2200" b="1" dirty="0"/>
              <a:t>Professor Caitlin Notley (Study Lead)</a:t>
            </a:r>
          </a:p>
          <a:p>
            <a:r>
              <a:rPr lang="en-GB" sz="2200" b="1" dirty="0"/>
              <a:t>Dr Emma Ward (Researcher)</a:t>
            </a:r>
          </a:p>
          <a:p>
            <a:r>
              <a:rPr lang="en-GB" sz="2200" b="1" dirty="0"/>
              <a:t>Louise Ross (Independent Smoking Cessation Training Consultant)</a:t>
            </a:r>
          </a:p>
          <a:p>
            <a:r>
              <a:rPr lang="en-GB" sz="2200" b="1" dirty="0"/>
              <a:t>Amy Nicholls (NNUH NICU Research Nurse)</a:t>
            </a:r>
          </a:p>
          <a:p>
            <a:r>
              <a:rPr lang="en-GB" sz="2200" b="1" dirty="0"/>
              <a:t>Kieran Reynolds (Web Developer)</a:t>
            </a:r>
          </a:p>
          <a:p>
            <a:endParaRPr lang="en-GB" sz="2200" b="1" dirty="0"/>
          </a:p>
          <a:p>
            <a:r>
              <a:rPr lang="en-GB" sz="2200" b="1" dirty="0"/>
              <a:t>Thanks to…</a:t>
            </a:r>
          </a:p>
          <a:p>
            <a:r>
              <a:rPr lang="en-GB" sz="2200" b="1" dirty="0"/>
              <a:t>Immersive Medical – Dr Jordan Tsigarides </a:t>
            </a:r>
          </a:p>
          <a:p>
            <a:r>
              <a:rPr lang="en-GB" sz="2200" b="1" dirty="0"/>
              <a:t>Hide and Seek Media</a:t>
            </a:r>
          </a:p>
        </p:txBody>
      </p:sp>
      <p:pic>
        <p:nvPicPr>
          <p:cNvPr id="3" name="Picture 2">
            <a:extLst>
              <a:ext uri="{FF2B5EF4-FFF2-40B4-BE49-F238E27FC236}">
                <a16:creationId xmlns:a16="http://schemas.microsoft.com/office/drawing/2014/main" id="{3DA49915-8D3D-49EA-BC06-43742B0ED1F4}"/>
              </a:ext>
            </a:extLst>
          </p:cNvPr>
          <p:cNvPicPr>
            <a:picLocks noChangeAspect="1"/>
          </p:cNvPicPr>
          <p:nvPr/>
        </p:nvPicPr>
        <p:blipFill>
          <a:blip r:embed="rId8"/>
          <a:stretch>
            <a:fillRect/>
          </a:stretch>
        </p:blipFill>
        <p:spPr>
          <a:xfrm>
            <a:off x="8733643" y="653204"/>
            <a:ext cx="2833507" cy="1749078"/>
          </a:xfrm>
          <a:prstGeom prst="rect">
            <a:avLst/>
          </a:prstGeom>
        </p:spPr>
      </p:pic>
    </p:spTree>
    <p:extLst>
      <p:ext uri="{BB962C8B-B14F-4D97-AF65-F5344CB8AC3E}">
        <p14:creationId xmlns:p14="http://schemas.microsoft.com/office/powerpoint/2010/main" val="107604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EB768-4E7E-0E6B-D1B0-F13CB2F185DB}"/>
              </a:ext>
            </a:extLst>
          </p:cNvPr>
          <p:cNvSpPr txBox="1"/>
          <p:nvPr/>
        </p:nvSpPr>
        <p:spPr>
          <a:xfrm>
            <a:off x="821933" y="945222"/>
            <a:ext cx="10685123" cy="4078617"/>
          </a:xfrm>
          <a:prstGeom prst="rect">
            <a:avLst/>
          </a:prstGeom>
          <a:noFill/>
        </p:spPr>
        <p:txBody>
          <a:bodyPr wrap="square" rtlCol="0">
            <a:spAutoFit/>
          </a:bodyPr>
          <a:lstStyle/>
          <a:p>
            <a:r>
              <a:rPr lang="en-GB" sz="2400" dirty="0"/>
              <a:t>‘Love my Lungs’ is a whole unit approach – a smokefree NICU</a:t>
            </a:r>
          </a:p>
          <a:p>
            <a:endParaRPr lang="en-GB" sz="2400" dirty="0"/>
          </a:p>
          <a:p>
            <a:r>
              <a:rPr lang="en-GB" sz="2400" dirty="0">
                <a:solidFill>
                  <a:srgbClr val="000000"/>
                </a:solidFill>
                <a:effectLst/>
                <a:ea typeface="Calibri" panose="020F0502020204030204" pitchFamily="34" charset="0"/>
              </a:rPr>
              <a:t>The package has three parts according to parents’ situations: </a:t>
            </a:r>
          </a:p>
          <a:p>
            <a:endParaRPr lang="en-GB" sz="2400" dirty="0">
              <a:solidFill>
                <a:srgbClr val="000000"/>
              </a:solidFill>
              <a:ea typeface="Calibri" panose="020F0502020204030204" pitchFamily="34" charset="0"/>
              <a:cs typeface="Calibri" panose="020F0502020204030204" pitchFamily="34" charset="0"/>
            </a:endParaRPr>
          </a:p>
          <a:p>
            <a:pPr marL="342900" indent="-342900">
              <a:buFont typeface="+mj-lt"/>
              <a:buAutoNum type="arabicPeriod"/>
            </a:pPr>
            <a:r>
              <a:rPr lang="en-GB" sz="2400" dirty="0">
                <a:solidFill>
                  <a:srgbClr val="000000"/>
                </a:solidFill>
                <a:effectLst/>
                <a:ea typeface="Calibri" panose="020F0502020204030204" pitchFamily="34" charset="0"/>
                <a:cs typeface="Calibri" panose="020F0502020204030204" pitchFamily="34" charset="0"/>
              </a:rPr>
              <a:t>Advice, guidance and support to create a smoke-free home environment</a:t>
            </a:r>
            <a:endParaRPr lang="en-GB" sz="2400" dirty="0">
              <a:ea typeface="Calibri" panose="020F0502020204030204" pitchFamily="34" charset="0"/>
              <a:cs typeface="Times New Roman" panose="02020603050405020304" pitchFamily="18" charset="0"/>
            </a:endParaRPr>
          </a:p>
          <a:p>
            <a:pPr marL="342900" indent="-342900">
              <a:buFont typeface="+mj-lt"/>
              <a:buAutoNum type="arabicPeriod"/>
            </a:pPr>
            <a:r>
              <a:rPr lang="en-GB" sz="2400" dirty="0">
                <a:solidFill>
                  <a:srgbClr val="000000"/>
                </a:solidFill>
                <a:effectLst/>
                <a:ea typeface="Calibri" panose="020F0502020204030204" pitchFamily="34" charset="0"/>
                <a:cs typeface="Calibri" panose="020F0502020204030204" pitchFamily="34" charset="0"/>
              </a:rPr>
              <a:t>Supporting parents to stop smoking</a:t>
            </a:r>
          </a:p>
          <a:p>
            <a:pPr marL="342900" indent="-342900">
              <a:lnSpc>
                <a:spcPct val="107000"/>
              </a:lnSpc>
              <a:spcAft>
                <a:spcPts val="800"/>
              </a:spcAft>
              <a:buFont typeface="+mj-lt"/>
              <a:buAutoNum type="arabicPeriod"/>
            </a:pPr>
            <a:r>
              <a:rPr lang="en-GB" sz="2400" dirty="0">
                <a:solidFill>
                  <a:srgbClr val="000000"/>
                </a:solidFill>
                <a:effectLst/>
                <a:ea typeface="Calibri" panose="020F0502020204030204" pitchFamily="34" charset="0"/>
                <a:cs typeface="Calibri" panose="020F0502020204030204" pitchFamily="34" charset="0"/>
              </a:rPr>
              <a:t>Supporting parents to stay stopped from smoking (‘relapse prevention’)</a:t>
            </a:r>
          </a:p>
          <a:p>
            <a:pPr>
              <a:lnSpc>
                <a:spcPct val="107000"/>
              </a:lnSpc>
              <a:spcAft>
                <a:spcPts val="800"/>
              </a:spcAft>
            </a:pPr>
            <a:endParaRPr lang="en-GB" sz="2400" dirty="0">
              <a:solidFill>
                <a:srgbClr val="000000"/>
              </a:solidFill>
              <a:ea typeface="Calibri" panose="020F0502020204030204" pitchFamily="34" charset="0"/>
              <a:cs typeface="Calibri" panose="020F0502020204030204" pitchFamily="34" charset="0"/>
            </a:endParaRPr>
          </a:p>
          <a:p>
            <a:pPr>
              <a:lnSpc>
                <a:spcPct val="107000"/>
              </a:lnSpc>
              <a:spcAft>
                <a:spcPts val="800"/>
              </a:spcAft>
            </a:pPr>
            <a:r>
              <a:rPr lang="en-GB" sz="2400" dirty="0">
                <a:solidFill>
                  <a:srgbClr val="000000"/>
                </a:solidFill>
                <a:effectLst/>
                <a:ea typeface="Calibri" panose="020F0502020204030204" pitchFamily="34" charset="0"/>
                <a:cs typeface="Calibri" panose="020F0502020204030204" pitchFamily="34" charset="0"/>
              </a:rPr>
              <a:t>The package includes training for NICU staff to offer </a:t>
            </a:r>
            <a:r>
              <a:rPr lang="en-GB" sz="2400" dirty="0">
                <a:solidFill>
                  <a:srgbClr val="000000"/>
                </a:solidFill>
                <a:ea typeface="Calibri" panose="020F0502020204030204" pitchFamily="34" charset="0"/>
                <a:cs typeface="Calibri" panose="020F0502020204030204" pitchFamily="34" charset="0"/>
              </a:rPr>
              <a:t>this support</a:t>
            </a:r>
            <a:endParaRPr lang="en-GB" sz="24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340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716DF2-E8C2-42FD-916C-E3AEE0BC3AC4}"/>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LOGIC MODEL</a:t>
            </a:r>
          </a:p>
        </p:txBody>
      </p:sp>
      <p:pic>
        <p:nvPicPr>
          <p:cNvPr id="4" name="Picture 3" descr="Graphical user interface, text, application&#10;&#10;Description automatically generated">
            <a:extLst>
              <a:ext uri="{FF2B5EF4-FFF2-40B4-BE49-F238E27FC236}">
                <a16:creationId xmlns:a16="http://schemas.microsoft.com/office/drawing/2014/main" id="{E9AB161E-1038-47DA-9298-2A4D6FD9A77B}"/>
              </a:ext>
            </a:extLst>
          </p:cNvPr>
          <p:cNvPicPr>
            <a:picLocks noChangeAspect="1"/>
          </p:cNvPicPr>
          <p:nvPr/>
        </p:nvPicPr>
        <p:blipFill>
          <a:blip r:embed="rId3"/>
          <a:stretch>
            <a:fillRect/>
          </a:stretch>
        </p:blipFill>
        <p:spPr>
          <a:xfrm>
            <a:off x="4216526" y="625151"/>
            <a:ext cx="7764118" cy="5104907"/>
          </a:xfrm>
          <a:prstGeom prst="rect">
            <a:avLst/>
          </a:prstGeom>
        </p:spPr>
      </p:pic>
    </p:spTree>
    <p:extLst>
      <p:ext uri="{BB962C8B-B14F-4D97-AF65-F5344CB8AC3E}">
        <p14:creationId xmlns:p14="http://schemas.microsoft.com/office/powerpoint/2010/main" val="37232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D75252-7895-4271-BBD4-6757AC9EF96A}"/>
              </a:ext>
            </a:extLst>
          </p:cNvPr>
          <p:cNvSpPr txBox="1"/>
          <p:nvPr/>
        </p:nvSpPr>
        <p:spPr>
          <a:xfrm>
            <a:off x="585926" y="337351"/>
            <a:ext cx="11248008" cy="769441"/>
          </a:xfrm>
          <a:prstGeom prst="rect">
            <a:avLst/>
          </a:prstGeom>
          <a:noFill/>
        </p:spPr>
        <p:txBody>
          <a:bodyPr wrap="square" rtlCol="0">
            <a:spAutoFit/>
          </a:bodyPr>
          <a:lstStyle/>
          <a:p>
            <a:r>
              <a:rPr lang="en-GB" sz="4400" b="1" dirty="0"/>
              <a:t>Support from NICU staff: VERY BRIEF ADVICE</a:t>
            </a:r>
          </a:p>
        </p:txBody>
      </p:sp>
      <p:graphicFrame>
        <p:nvGraphicFramePr>
          <p:cNvPr id="6" name="Diagram 5">
            <a:extLst>
              <a:ext uri="{FF2B5EF4-FFF2-40B4-BE49-F238E27FC236}">
                <a16:creationId xmlns:a16="http://schemas.microsoft.com/office/drawing/2014/main" id="{16F32403-C557-489E-BCB3-EF57BAA1E549}"/>
              </a:ext>
            </a:extLst>
          </p:cNvPr>
          <p:cNvGraphicFramePr/>
          <p:nvPr>
            <p:extLst>
              <p:ext uri="{D42A27DB-BD31-4B8C-83A1-F6EECF244321}">
                <p14:modId xmlns:p14="http://schemas.microsoft.com/office/powerpoint/2010/main" val="835965499"/>
              </p:ext>
            </p:extLst>
          </p:nvPr>
        </p:nvGraphicFramePr>
        <p:xfrm>
          <a:off x="1370012" y="1106792"/>
          <a:ext cx="96798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667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BDF17-7969-A07B-FE43-A30406926F67}"/>
              </a:ext>
            </a:extLst>
          </p:cNvPr>
          <p:cNvSpPr txBox="1"/>
          <p:nvPr/>
        </p:nvSpPr>
        <p:spPr>
          <a:xfrm>
            <a:off x="675466" y="267724"/>
            <a:ext cx="10841068" cy="1046440"/>
          </a:xfrm>
          <a:prstGeom prst="rect">
            <a:avLst/>
          </a:prstGeom>
          <a:noFill/>
        </p:spPr>
        <p:txBody>
          <a:bodyPr wrap="square" rtlCol="0">
            <a:spAutoFit/>
          </a:bodyPr>
          <a:lstStyle/>
          <a:p>
            <a:r>
              <a:rPr lang="en-GB" sz="4400" dirty="0"/>
              <a:t>Support from NICU staff : Practitioner Training</a:t>
            </a:r>
          </a:p>
          <a:p>
            <a:endParaRPr lang="en-GB" dirty="0"/>
          </a:p>
        </p:txBody>
      </p:sp>
      <p:pic>
        <p:nvPicPr>
          <p:cNvPr id="3" name="Picture 2">
            <a:extLst>
              <a:ext uri="{FF2B5EF4-FFF2-40B4-BE49-F238E27FC236}">
                <a16:creationId xmlns:a16="http://schemas.microsoft.com/office/drawing/2014/main" id="{90B72340-AF2D-F070-710E-FFFB0BD0E3EB}"/>
              </a:ext>
            </a:extLst>
          </p:cNvPr>
          <p:cNvPicPr>
            <a:picLocks noChangeAspect="1"/>
          </p:cNvPicPr>
          <p:nvPr/>
        </p:nvPicPr>
        <p:blipFill>
          <a:blip r:embed="rId3"/>
          <a:stretch>
            <a:fillRect/>
          </a:stretch>
        </p:blipFill>
        <p:spPr>
          <a:xfrm>
            <a:off x="2331145" y="1169582"/>
            <a:ext cx="7004241" cy="5007934"/>
          </a:xfrm>
          <a:prstGeom prst="rect">
            <a:avLst/>
          </a:prstGeom>
          <a:ln>
            <a:solidFill>
              <a:schemeClr val="accent1"/>
            </a:solidFill>
          </a:ln>
        </p:spPr>
      </p:pic>
    </p:spTree>
    <p:extLst>
      <p:ext uri="{BB962C8B-B14F-4D97-AF65-F5344CB8AC3E}">
        <p14:creationId xmlns:p14="http://schemas.microsoft.com/office/powerpoint/2010/main" val="179045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3B449-C479-D6B0-3CAB-0189612AAED4}"/>
              </a:ext>
            </a:extLst>
          </p:cNvPr>
          <p:cNvPicPr>
            <a:picLocks noChangeAspect="1"/>
          </p:cNvPicPr>
          <p:nvPr/>
        </p:nvPicPr>
        <p:blipFill>
          <a:blip r:embed="rId3"/>
          <a:stretch>
            <a:fillRect/>
          </a:stretch>
        </p:blipFill>
        <p:spPr>
          <a:xfrm>
            <a:off x="1153215" y="1745345"/>
            <a:ext cx="4370400" cy="2920741"/>
          </a:xfrm>
          <a:prstGeom prst="rect">
            <a:avLst/>
          </a:prstGeom>
        </p:spPr>
      </p:pic>
      <p:pic>
        <p:nvPicPr>
          <p:cNvPr id="1026" name="Picture 2">
            <a:extLst>
              <a:ext uri="{FF2B5EF4-FFF2-40B4-BE49-F238E27FC236}">
                <a16:creationId xmlns:a16="http://schemas.microsoft.com/office/drawing/2014/main" id="{4A5C0531-0D03-2F8F-092E-71889A1CB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386" y="838754"/>
            <a:ext cx="4724400"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200713-53EC-9F55-950C-E24A0F030AF7}"/>
              </a:ext>
            </a:extLst>
          </p:cNvPr>
          <p:cNvSpPr txBox="1"/>
          <p:nvPr/>
        </p:nvSpPr>
        <p:spPr>
          <a:xfrm>
            <a:off x="595423" y="382772"/>
            <a:ext cx="10706986" cy="369332"/>
          </a:xfrm>
          <a:prstGeom prst="rect">
            <a:avLst/>
          </a:prstGeom>
          <a:noFill/>
        </p:spPr>
        <p:txBody>
          <a:bodyPr wrap="square" rtlCol="0">
            <a:spAutoFit/>
          </a:bodyPr>
          <a:lstStyle/>
          <a:p>
            <a:r>
              <a:rPr lang="en-GB" dirty="0"/>
              <a:t>Support to stop smoking: NRT or an e cigarette</a:t>
            </a:r>
          </a:p>
        </p:txBody>
      </p:sp>
    </p:spTree>
    <p:extLst>
      <p:ext uri="{BB962C8B-B14F-4D97-AF65-F5344CB8AC3E}">
        <p14:creationId xmlns:p14="http://schemas.microsoft.com/office/powerpoint/2010/main" val="359442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716DF2-E8C2-42FD-916C-E3AEE0BC3AC4}"/>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LOGIC MODEL</a:t>
            </a:r>
          </a:p>
        </p:txBody>
      </p:sp>
      <p:pic>
        <p:nvPicPr>
          <p:cNvPr id="12" name="Picture 11">
            <a:extLst>
              <a:ext uri="{FF2B5EF4-FFF2-40B4-BE49-F238E27FC236}">
                <a16:creationId xmlns:a16="http://schemas.microsoft.com/office/drawing/2014/main" id="{8AFAFB07-F202-4E68-A31C-CC5F45B7B20F}"/>
              </a:ext>
            </a:extLst>
          </p:cNvPr>
          <p:cNvPicPr>
            <a:picLocks noChangeAspect="1"/>
          </p:cNvPicPr>
          <p:nvPr/>
        </p:nvPicPr>
        <p:blipFill>
          <a:blip r:embed="rId3"/>
          <a:stretch>
            <a:fillRect/>
          </a:stretch>
        </p:blipFill>
        <p:spPr>
          <a:xfrm>
            <a:off x="9031445" y="1835433"/>
            <a:ext cx="2417940" cy="3429000"/>
          </a:xfrm>
          <a:prstGeom prst="rect">
            <a:avLst/>
          </a:prstGeom>
        </p:spPr>
      </p:pic>
      <p:pic>
        <p:nvPicPr>
          <p:cNvPr id="13" name="Picture 12">
            <a:extLst>
              <a:ext uri="{FF2B5EF4-FFF2-40B4-BE49-F238E27FC236}">
                <a16:creationId xmlns:a16="http://schemas.microsoft.com/office/drawing/2014/main" id="{62D9AE99-C63B-82BB-A60B-62CCE3B6B81F}"/>
              </a:ext>
            </a:extLst>
          </p:cNvPr>
          <p:cNvPicPr>
            <a:picLocks noChangeAspect="1"/>
          </p:cNvPicPr>
          <p:nvPr/>
        </p:nvPicPr>
        <p:blipFill>
          <a:blip r:embed="rId4"/>
          <a:stretch>
            <a:fillRect/>
          </a:stretch>
        </p:blipFill>
        <p:spPr>
          <a:xfrm>
            <a:off x="1983302" y="1894992"/>
            <a:ext cx="1724160" cy="9407225"/>
          </a:xfrm>
          <a:prstGeom prst="rect">
            <a:avLst/>
          </a:prstGeom>
        </p:spPr>
      </p:pic>
      <p:pic>
        <p:nvPicPr>
          <p:cNvPr id="6" name="Graphic 5" descr="Smart Phone with solid fill">
            <a:extLst>
              <a:ext uri="{FF2B5EF4-FFF2-40B4-BE49-F238E27FC236}">
                <a16:creationId xmlns:a16="http://schemas.microsoft.com/office/drawing/2014/main" id="{F075D085-F7F5-7444-B821-22D81F2241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2570" y="983682"/>
            <a:ext cx="5185624" cy="5185624"/>
          </a:xfrm>
          <a:prstGeom prst="rect">
            <a:avLst/>
          </a:prstGeom>
        </p:spPr>
      </p:pic>
      <p:pic>
        <p:nvPicPr>
          <p:cNvPr id="15" name="Picture 14">
            <a:extLst>
              <a:ext uri="{FF2B5EF4-FFF2-40B4-BE49-F238E27FC236}">
                <a16:creationId xmlns:a16="http://schemas.microsoft.com/office/drawing/2014/main" id="{F128C6E4-5190-48F6-6B8F-09F21EDAD6C6}"/>
              </a:ext>
            </a:extLst>
          </p:cNvPr>
          <p:cNvPicPr>
            <a:picLocks noChangeAspect="1"/>
          </p:cNvPicPr>
          <p:nvPr/>
        </p:nvPicPr>
        <p:blipFill>
          <a:blip r:embed="rId7"/>
          <a:stretch>
            <a:fillRect/>
          </a:stretch>
        </p:blipFill>
        <p:spPr>
          <a:xfrm>
            <a:off x="5539571" y="1835433"/>
            <a:ext cx="2025480" cy="4451838"/>
          </a:xfrm>
          <a:prstGeom prst="rect">
            <a:avLst/>
          </a:prstGeom>
        </p:spPr>
      </p:pic>
      <p:sp>
        <p:nvSpPr>
          <p:cNvPr id="7" name="TextBox 6">
            <a:extLst>
              <a:ext uri="{FF2B5EF4-FFF2-40B4-BE49-F238E27FC236}">
                <a16:creationId xmlns:a16="http://schemas.microsoft.com/office/drawing/2014/main" id="{9E66E63D-DC3B-4432-80B4-ACB24814F04E}"/>
              </a:ext>
            </a:extLst>
          </p:cNvPr>
          <p:cNvSpPr txBox="1"/>
          <p:nvPr/>
        </p:nvSpPr>
        <p:spPr>
          <a:xfrm>
            <a:off x="585926" y="1459434"/>
            <a:ext cx="7709935" cy="1015663"/>
          </a:xfrm>
          <a:prstGeom prst="rect">
            <a:avLst/>
          </a:prstGeom>
          <a:noFill/>
        </p:spPr>
        <p:txBody>
          <a:bodyPr wrap="square" lIns="0" tIns="0" rIns="0" bIns="0" rtlCol="0">
            <a:spAutoFit/>
          </a:bodyPr>
          <a:lstStyle/>
          <a:p>
            <a:endParaRPr lang="en-GB" sz="2400" b="1">
              <a:effectLst/>
              <a:latin typeface="Calibri" panose="020F0502020204030204" pitchFamily="34" charset="0"/>
              <a:ea typeface="Times New Roman" panose="02020603050405020304" pitchFamily="18" charset="0"/>
            </a:endParaRPr>
          </a:p>
          <a:p>
            <a:endParaRPr lang="en-GB" b="1">
              <a:effectLst/>
              <a:latin typeface="Calibri" panose="020F0502020204030204" pitchFamily="34" charset="0"/>
              <a:ea typeface="Times New Roman" panose="02020603050405020304" pitchFamily="18" charset="0"/>
            </a:endParaRPr>
          </a:p>
          <a:p>
            <a:endParaRPr lang="en-GB" sz="2400"/>
          </a:p>
        </p:txBody>
      </p:sp>
      <p:pic>
        <p:nvPicPr>
          <p:cNvPr id="8" name="Picture 7">
            <a:extLst>
              <a:ext uri="{FF2B5EF4-FFF2-40B4-BE49-F238E27FC236}">
                <a16:creationId xmlns:a16="http://schemas.microsoft.com/office/drawing/2014/main" id="{F2886E54-4CA2-306C-6AA9-E3D80B27702F}"/>
              </a:ext>
            </a:extLst>
          </p:cNvPr>
          <p:cNvPicPr>
            <a:picLocks noChangeAspect="1"/>
          </p:cNvPicPr>
          <p:nvPr/>
        </p:nvPicPr>
        <p:blipFill>
          <a:blip r:embed="rId8"/>
          <a:stretch>
            <a:fillRect/>
          </a:stretch>
        </p:blipFill>
        <p:spPr>
          <a:xfrm>
            <a:off x="3995156" y="983681"/>
            <a:ext cx="5185623" cy="5185623"/>
          </a:xfrm>
          <a:prstGeom prst="rect">
            <a:avLst/>
          </a:prstGeom>
        </p:spPr>
      </p:pic>
      <p:sp>
        <p:nvSpPr>
          <p:cNvPr id="3" name="Rectangle 2">
            <a:extLst>
              <a:ext uri="{FF2B5EF4-FFF2-40B4-BE49-F238E27FC236}">
                <a16:creationId xmlns:a16="http://schemas.microsoft.com/office/drawing/2014/main" id="{E7B86E23-DB32-4979-8A32-CE74CC6B95E3}"/>
              </a:ext>
            </a:extLst>
          </p:cNvPr>
          <p:cNvSpPr/>
          <p:nvPr/>
        </p:nvSpPr>
        <p:spPr>
          <a:xfrm>
            <a:off x="1738998" y="5961983"/>
            <a:ext cx="2025480" cy="1369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A71A868-A5EB-49A2-8184-8DB43D58374A}"/>
              </a:ext>
            </a:extLst>
          </p:cNvPr>
          <p:cNvSpPr/>
          <p:nvPr/>
        </p:nvSpPr>
        <p:spPr>
          <a:xfrm>
            <a:off x="1868299" y="-195349"/>
            <a:ext cx="2025480" cy="1369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6D75252-7895-4271-BBD4-6757AC9EF96A}"/>
              </a:ext>
            </a:extLst>
          </p:cNvPr>
          <p:cNvSpPr txBox="1"/>
          <p:nvPr/>
        </p:nvSpPr>
        <p:spPr>
          <a:xfrm>
            <a:off x="585926" y="337351"/>
            <a:ext cx="11248008" cy="646331"/>
          </a:xfrm>
          <a:prstGeom prst="rect">
            <a:avLst/>
          </a:prstGeom>
          <a:noFill/>
        </p:spPr>
        <p:txBody>
          <a:bodyPr wrap="square" rtlCol="0">
            <a:spAutoFit/>
          </a:bodyPr>
          <a:lstStyle/>
          <a:p>
            <a:r>
              <a:rPr lang="en-GB" sz="3600" b="1" dirty="0"/>
              <a:t>SUPPORT TO STAY SMOKEFREE: LOVE MY LUNGS WEBSITE</a:t>
            </a:r>
          </a:p>
        </p:txBody>
      </p:sp>
      <p:sp>
        <p:nvSpPr>
          <p:cNvPr id="14" name="Rectangle 13">
            <a:extLst>
              <a:ext uri="{FF2B5EF4-FFF2-40B4-BE49-F238E27FC236}">
                <a16:creationId xmlns:a16="http://schemas.microsoft.com/office/drawing/2014/main" id="{70735571-2175-4444-8A17-312391D860F6}"/>
              </a:ext>
            </a:extLst>
          </p:cNvPr>
          <p:cNvSpPr/>
          <p:nvPr/>
        </p:nvSpPr>
        <p:spPr>
          <a:xfrm>
            <a:off x="5539570" y="5961983"/>
            <a:ext cx="2126857" cy="1369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92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393D6E-4D59-4751-8BD9-3C1293525480}">
  <ds:schemaRefs>
    <ds:schemaRef ds:uri="37e2ea6a-fd88-4508-ab30-9a48b4fb26a7"/>
    <ds:schemaRef ds:uri="7fb38363-17ae-47ed-9282-1f175d7dd5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3a4543a0-6766-456e-a2ee-4414459d9a0a"/>
    <ds:schemaRef ds:uri="af7b454b-5578-4b92-ad2d-05626e091018"/>
  </ds:schemaRefs>
</ds:datastoreItem>
</file>

<file path=customXml/itemProps2.xml><?xml version="1.0" encoding="utf-8"?>
<ds:datastoreItem xmlns:ds="http://schemas.openxmlformats.org/officeDocument/2006/customXml" ds:itemID="{9625B844-E647-4036-AE0D-8EF15771B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AA8539-36E6-4137-BA00-E5571B96CF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502</Words>
  <Application>Microsoft Office PowerPoint</Application>
  <PresentationFormat>Widescreen</PresentationFormat>
  <Paragraphs>74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Mason</dc:creator>
  <cp:lastModifiedBy>Amy Murgatroyd</cp:lastModifiedBy>
  <cp:revision>37</cp:revision>
  <cp:lastPrinted>2022-02-28T10:53:00Z</cp:lastPrinted>
  <dcterms:created xsi:type="dcterms:W3CDTF">2022-02-17T14:53:48Z</dcterms:created>
  <dcterms:modified xsi:type="dcterms:W3CDTF">2022-06-29T15:10:19Z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MediaServiceImageTags">
    <vt:lpwstr/>
  </property>
</Properties>
</file>