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6" r:id="rId5"/>
    <p:sldId id="257" r:id="rId6"/>
    <p:sldId id="258" r:id="rId7"/>
    <p:sldId id="264" r:id="rId8"/>
    <p:sldId id="259" r:id="rId9"/>
    <p:sldId id="260" r:id="rId10"/>
    <p:sldId id="261" r:id="rId11"/>
    <p:sldId id="265" r:id="rId12"/>
    <p:sldId id="263" r:id="rId13"/>
    <p:sldId id="262"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9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3123F-F812-4B85-B77B-DBFA9AB5AF1F}" v="3" dt="2024-04-16T09:15:54.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736" autoAdjust="0"/>
  </p:normalViewPr>
  <p:slideViewPr>
    <p:cSldViewPr snapToGrid="0">
      <p:cViewPr varScale="1">
        <p:scale>
          <a:sx n="102" d="100"/>
          <a:sy n="102" d="100"/>
        </p:scale>
        <p:origin x="95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ot Smith" userId="618c0591-9e10-4007-89a2-00d2b08fa230" providerId="ADAL" clId="{3913123F-F812-4B85-B77B-DBFA9AB5AF1F}"/>
    <pc:docChg chg="modSld">
      <pc:chgData name="Elliot Smith" userId="618c0591-9e10-4007-89a2-00d2b08fa230" providerId="ADAL" clId="{3913123F-F812-4B85-B77B-DBFA9AB5AF1F}" dt="2024-04-16T09:17:50.720" v="155" actId="122"/>
      <pc:docMkLst>
        <pc:docMk/>
      </pc:docMkLst>
      <pc:sldChg chg="addSp modSp mod modAnim">
        <pc:chgData name="Elliot Smith" userId="618c0591-9e10-4007-89a2-00d2b08fa230" providerId="ADAL" clId="{3913123F-F812-4B85-B77B-DBFA9AB5AF1F}" dt="2024-04-16T09:17:50.720" v="155" actId="122"/>
        <pc:sldMkLst>
          <pc:docMk/>
          <pc:sldMk cId="2553077631" sldId="262"/>
        </pc:sldMkLst>
        <pc:spChg chg="mod">
          <ac:chgData name="Elliot Smith" userId="618c0591-9e10-4007-89a2-00d2b08fa230" providerId="ADAL" clId="{3913123F-F812-4B85-B77B-DBFA9AB5AF1F}" dt="2024-04-16T09:15:05.049" v="2" actId="20577"/>
          <ac:spMkLst>
            <pc:docMk/>
            <pc:sldMk cId="2553077631" sldId="262"/>
            <ac:spMk id="9" creationId="{2142F0BE-7E20-3B25-069C-44D45514EBD3}"/>
          </ac:spMkLst>
        </pc:spChg>
        <pc:spChg chg="add mod">
          <ac:chgData name="Elliot Smith" userId="618c0591-9e10-4007-89a2-00d2b08fa230" providerId="ADAL" clId="{3913123F-F812-4B85-B77B-DBFA9AB5AF1F}" dt="2024-04-16T09:17:50.720" v="155" actId="122"/>
          <ac:spMkLst>
            <pc:docMk/>
            <pc:sldMk cId="2553077631" sldId="262"/>
            <ac:spMk id="14" creationId="{EF49EE3F-4D0B-BE94-3777-86A33E077775}"/>
          </ac:spMkLst>
        </pc:spChg>
        <pc:picChg chg="add mod">
          <ac:chgData name="Elliot Smith" userId="618c0591-9e10-4007-89a2-00d2b08fa230" providerId="ADAL" clId="{3913123F-F812-4B85-B77B-DBFA9AB5AF1F}" dt="2024-04-16T09:15:44.429" v="5" actId="1076"/>
          <ac:picMkLst>
            <pc:docMk/>
            <pc:sldMk cId="2553077631" sldId="262"/>
            <ac:picMk id="13" creationId="{4B8B803D-10C2-4DE5-2DFD-B0C40A2744B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373AF-F279-4939-B3C4-DD51B24C830C}" type="datetimeFigureOut">
              <a:rPr lang="en-GB" smtClean="0"/>
              <a:t>15/04/2024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FFAD8-8A14-471B-B1F1-69F4D156DFCA}" type="slidenum">
              <a:rPr lang="en-GB" smtClean="0"/>
              <a:t>‹#›</a:t>
            </a:fld>
            <a:endParaRPr lang="en-GB"/>
          </a:p>
        </p:txBody>
      </p:sp>
    </p:spTree>
    <p:extLst>
      <p:ext uri="{BB962C8B-B14F-4D97-AF65-F5344CB8AC3E}">
        <p14:creationId xmlns:p14="http://schemas.microsoft.com/office/powerpoint/2010/main" val="279798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4</a:t>
            </a:fld>
            <a:endParaRPr lang="en-GB"/>
          </a:p>
        </p:txBody>
      </p:sp>
    </p:spTree>
    <p:extLst>
      <p:ext uri="{BB962C8B-B14F-4D97-AF65-F5344CB8AC3E}">
        <p14:creationId xmlns:p14="http://schemas.microsoft.com/office/powerpoint/2010/main" val="23734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The group discussed experiences they had had in in-patient settings where staff have given patients cigarettes on the sly as either a reward or as the staff themselves are not behind smokefree policies. This creates issues of consistency and inequality between patients.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even heard from one member that they experienced staff goading or teasing them with the fact staff could go on smoke breaks. Sometimes staff would come in smelling of cigarette smoke which was difficult for those experiencing cravings. </a:t>
            </a:r>
          </a:p>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5</a:t>
            </a:fld>
            <a:endParaRPr lang="en-GB"/>
          </a:p>
        </p:txBody>
      </p:sp>
    </p:spTree>
    <p:extLst>
      <p:ext uri="{BB962C8B-B14F-4D97-AF65-F5344CB8AC3E}">
        <p14:creationId xmlns:p14="http://schemas.microsoft.com/office/powerpoint/2010/main" val="156393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adugi"/>
                <a:ea typeface="+mn-ea"/>
                <a:cs typeface="+mn-cs"/>
              </a:rPr>
              <a:t>The group wanted to emphasize that they believe smokefree wards are what we should be aiming.</a:t>
            </a:r>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6</a:t>
            </a:fld>
            <a:endParaRPr lang="en-GB"/>
          </a:p>
        </p:txBody>
      </p:sp>
    </p:spTree>
    <p:extLst>
      <p:ext uri="{BB962C8B-B14F-4D97-AF65-F5344CB8AC3E}">
        <p14:creationId xmlns:p14="http://schemas.microsoft.com/office/powerpoint/2010/main" val="1011949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group were clear that removing smoking from wards not only removed the tobacco product but the social and environmental factors surrounding smoking, and that wards should work to replace this.</a:t>
            </a:r>
          </a:p>
          <a:p>
            <a:r>
              <a:rPr lang="en-US" dirty="0"/>
              <a:t>The group also mentioned the boredom that they often felt on wards which meant they were more aware of their inability to smoke. Wards should think about ways to replace the space that smoking held in peoples routines</a:t>
            </a:r>
          </a:p>
          <a:p>
            <a:endParaRPr lang="en-US" dirty="0"/>
          </a:p>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7</a:t>
            </a:fld>
            <a:endParaRPr lang="en-GB"/>
          </a:p>
        </p:txBody>
      </p:sp>
    </p:spTree>
    <p:extLst>
      <p:ext uri="{BB962C8B-B14F-4D97-AF65-F5344CB8AC3E}">
        <p14:creationId xmlns:p14="http://schemas.microsoft.com/office/powerpoint/2010/main" val="4149029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8</a:t>
            </a:fld>
            <a:endParaRPr lang="en-GB"/>
          </a:p>
        </p:txBody>
      </p:sp>
    </p:spTree>
    <p:extLst>
      <p:ext uri="{BB962C8B-B14F-4D97-AF65-F5344CB8AC3E}">
        <p14:creationId xmlns:p14="http://schemas.microsoft.com/office/powerpoint/2010/main" val="2330272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group felt this was the most contentious part of the guidance and should be approached sensitively with patients. </a:t>
            </a:r>
          </a:p>
          <a:p>
            <a:endParaRPr lang="en-US" dirty="0"/>
          </a:p>
          <a:p>
            <a:endParaRPr lang="en-GB" dirty="0"/>
          </a:p>
          <a:p>
            <a:endParaRPr lang="en-GB" dirty="0"/>
          </a:p>
          <a:p>
            <a:pPr marL="342900" indent="-342900">
              <a:buFont typeface="+mj-lt"/>
              <a:buAutoNum type="arabicPeriod"/>
            </a:pPr>
            <a:r>
              <a:rPr lang="en-US" sz="1200" dirty="0"/>
              <a:t>People would try to hide tobacco, perhaps in bushes outside the ward and use any unescorted leave to smoke as much tobacco as possible in one go to use it up before confiscation, leading to people taking on high levels of nicotine. </a:t>
            </a:r>
          </a:p>
          <a:p>
            <a:pPr marL="342900" indent="-342900">
              <a:buFont typeface="+mj-lt"/>
              <a:buAutoNum type="arabicPeriod"/>
            </a:pPr>
            <a:r>
              <a:rPr lang="en-US" sz="1200" dirty="0"/>
              <a:t>People would feel agitated by their property being destroyed especially if it had a high monetary value- also sense of injustice, that this is something that only happens to them as patients. </a:t>
            </a:r>
          </a:p>
          <a:p>
            <a:pPr marL="342900" indent="-342900">
              <a:buFont typeface="+mj-lt"/>
              <a:buAutoNum type="arabicPeriod"/>
            </a:pPr>
            <a:r>
              <a:rPr lang="en-US" sz="1200" dirty="0"/>
              <a:t>A worry that this would lead to tobacco being listed as contraband and not distinguished in peoples notes from possession of actual illegal contraband. Concerns that it would essentially </a:t>
            </a:r>
            <a:r>
              <a:rPr lang="en-US" sz="1200" dirty="0" err="1"/>
              <a:t>criminalise</a:t>
            </a:r>
            <a:r>
              <a:rPr lang="en-US" sz="1200" dirty="0"/>
              <a:t> tobacco and possession could be used against patients. </a:t>
            </a:r>
            <a:endParaRPr lang="en-GB" sz="1200" dirty="0"/>
          </a:p>
          <a:p>
            <a:endParaRPr lang="en-GB" dirty="0"/>
          </a:p>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9</a:t>
            </a:fld>
            <a:endParaRPr lang="en-GB"/>
          </a:p>
        </p:txBody>
      </p:sp>
    </p:spTree>
    <p:extLst>
      <p:ext uri="{BB962C8B-B14F-4D97-AF65-F5344CB8AC3E}">
        <p14:creationId xmlns:p14="http://schemas.microsoft.com/office/powerpoint/2010/main" val="3050697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E4FFAD8-8A14-471B-B1F1-69F4D156DFCA}" type="slidenum">
              <a:rPr lang="en-GB" smtClean="0"/>
              <a:t>10</a:t>
            </a:fld>
            <a:endParaRPr lang="en-GB"/>
          </a:p>
        </p:txBody>
      </p:sp>
    </p:spTree>
    <p:extLst>
      <p:ext uri="{BB962C8B-B14F-4D97-AF65-F5344CB8AC3E}">
        <p14:creationId xmlns:p14="http://schemas.microsoft.com/office/powerpoint/2010/main" val="2446877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5302-946F-0D2D-DD1D-2C7D046C2270}"/>
              </a:ext>
            </a:extLst>
          </p:cNvPr>
          <p:cNvSpPr>
            <a:spLocks noGrp="1"/>
          </p:cNvSpPr>
          <p:nvPr>
            <p:ph type="ctrTitle"/>
          </p:nvPr>
        </p:nvSpPr>
        <p:spPr>
          <a:xfrm>
            <a:off x="1524000" y="1122363"/>
            <a:ext cx="9144000" cy="1833273"/>
          </a:xfrm>
        </p:spPr>
        <p:txBody>
          <a:bodyPr anchor="b">
            <a:normAutofit/>
          </a:bodyPr>
          <a:lstStyle>
            <a:lvl1pPr algn="ctr">
              <a:defRPr sz="54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FB250040-49D0-94D4-8552-2B5653BC7996}"/>
              </a:ext>
            </a:extLst>
          </p:cNvPr>
          <p:cNvSpPr>
            <a:spLocks noGrp="1"/>
          </p:cNvSpPr>
          <p:nvPr>
            <p:ph type="subTitle" idx="1"/>
          </p:nvPr>
        </p:nvSpPr>
        <p:spPr>
          <a:xfrm>
            <a:off x="1524000" y="3084945"/>
            <a:ext cx="9144000" cy="115454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BF324F67-2D7F-DB59-9CB1-B329D6D977DC}"/>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D53F8363-F3D6-B37E-5371-64DD686D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C822E3-D22E-F082-2BB1-6C7624717F9E}"/>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7" name="Picture 6">
            <a:extLst>
              <a:ext uri="{FF2B5EF4-FFF2-40B4-BE49-F238E27FC236}">
                <a16:creationId xmlns:a16="http://schemas.microsoft.com/office/drawing/2014/main" id="{C10686CB-0746-E3AD-DFFA-34D951821B6C}"/>
              </a:ext>
            </a:extLst>
          </p:cNvPr>
          <p:cNvPicPr>
            <a:picLocks noChangeAspect="1"/>
          </p:cNvPicPr>
          <p:nvPr/>
        </p:nvPicPr>
        <p:blipFill>
          <a:blip r:embed="rId2"/>
          <a:stretch>
            <a:fillRect/>
          </a:stretch>
        </p:blipFill>
        <p:spPr>
          <a:xfrm>
            <a:off x="4622203" y="4327669"/>
            <a:ext cx="2947593" cy="1567584"/>
          </a:xfrm>
          <a:prstGeom prst="rect">
            <a:avLst/>
          </a:prstGeom>
        </p:spPr>
      </p:pic>
    </p:spTree>
    <p:extLst>
      <p:ext uri="{BB962C8B-B14F-4D97-AF65-F5344CB8AC3E}">
        <p14:creationId xmlns:p14="http://schemas.microsoft.com/office/powerpoint/2010/main" val="114632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F090-47D4-4C4C-CE9E-DE5635644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58E089-4E9B-FA73-7729-522ABE9FF7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6575D6-C9FD-4FE2-985A-716EF3AE2BB6}"/>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903EC3F8-C950-3F5D-F250-0D37215DC6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9E513-2496-20CC-69D9-E8993DADA3AB}"/>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7" name="Picture 6">
            <a:extLst>
              <a:ext uri="{FF2B5EF4-FFF2-40B4-BE49-F238E27FC236}">
                <a16:creationId xmlns:a16="http://schemas.microsoft.com/office/drawing/2014/main" id="{BA699E26-5995-70CA-D2E6-837119ABB2A3}"/>
              </a:ext>
            </a:extLst>
          </p:cNvPr>
          <p:cNvPicPr>
            <a:picLocks noChangeAspect="1"/>
          </p:cNvPicPr>
          <p:nvPr/>
        </p:nvPicPr>
        <p:blipFill>
          <a:blip r:embed="rId2"/>
          <a:stretch>
            <a:fillRect/>
          </a:stretch>
        </p:blipFill>
        <p:spPr>
          <a:xfrm rot="5400000">
            <a:off x="-490808" y="5252153"/>
            <a:ext cx="2096655" cy="1115040"/>
          </a:xfrm>
          <a:prstGeom prst="rect">
            <a:avLst/>
          </a:prstGeom>
        </p:spPr>
      </p:pic>
    </p:spTree>
    <p:extLst>
      <p:ext uri="{BB962C8B-B14F-4D97-AF65-F5344CB8AC3E}">
        <p14:creationId xmlns:p14="http://schemas.microsoft.com/office/powerpoint/2010/main" val="336279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82FA01-62BC-F2D3-B480-AE36150E27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7A0E99-EA01-4E2B-F638-BBE4F6129A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5AB076-5F5E-8D86-4E8D-9020EE0B13D3}"/>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B8BDA6E9-B5EA-CBA0-9F15-34BCF72F8A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A2DAC8-31DC-2F60-B7E8-0FF400CDDDA9}"/>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7" name="Picture 6">
            <a:extLst>
              <a:ext uri="{FF2B5EF4-FFF2-40B4-BE49-F238E27FC236}">
                <a16:creationId xmlns:a16="http://schemas.microsoft.com/office/drawing/2014/main" id="{BB05DD33-5764-67FE-1F64-8FB9EA48A687}"/>
              </a:ext>
            </a:extLst>
          </p:cNvPr>
          <p:cNvPicPr>
            <a:picLocks noChangeAspect="1"/>
          </p:cNvPicPr>
          <p:nvPr/>
        </p:nvPicPr>
        <p:blipFill>
          <a:blip r:embed="rId2"/>
          <a:stretch>
            <a:fillRect/>
          </a:stretch>
        </p:blipFill>
        <p:spPr>
          <a:xfrm rot="5400000">
            <a:off x="-438728" y="5252153"/>
            <a:ext cx="2096655" cy="1115040"/>
          </a:xfrm>
          <a:prstGeom prst="rect">
            <a:avLst/>
          </a:prstGeom>
        </p:spPr>
      </p:pic>
    </p:spTree>
    <p:extLst>
      <p:ext uri="{BB962C8B-B14F-4D97-AF65-F5344CB8AC3E}">
        <p14:creationId xmlns:p14="http://schemas.microsoft.com/office/powerpoint/2010/main" val="356007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763B-D23D-A2F9-FDE3-C76CE39456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CD79FC-D3FE-FFB6-B56B-FA61D8B8C8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225D4B-6EBA-372B-D6F8-A5B3276C2AEE}"/>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0E242979-CDDA-8160-A4AE-E170AB2117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2ECB70-607E-7295-BA32-7D16766B24DD}"/>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7" name="Picture 6">
            <a:extLst>
              <a:ext uri="{FF2B5EF4-FFF2-40B4-BE49-F238E27FC236}">
                <a16:creationId xmlns:a16="http://schemas.microsoft.com/office/drawing/2014/main" id="{EC1FE4A9-04D5-7C93-E46B-A8B851777A87}"/>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54557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E2D50-D185-FFA5-35CD-96A14ACE98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BFC94C-33DC-8D98-4988-1997560E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AA147B-8A9C-1437-0158-BC9B1529E7AD}"/>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1EC9FAA2-A470-9BA1-5663-E2C614985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844225-4575-689D-DBF6-70BD1BAFC562}"/>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7" name="Picture 6">
            <a:extLst>
              <a:ext uri="{FF2B5EF4-FFF2-40B4-BE49-F238E27FC236}">
                <a16:creationId xmlns:a16="http://schemas.microsoft.com/office/drawing/2014/main" id="{7EEF294E-8C14-E6E4-C2BE-FDCC09C7883A}"/>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209656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8CCBC-EB97-74CE-A9E2-6884193644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6B6223-9998-52DC-B6A1-3118558E01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066BE5-1D41-FFCB-3C16-F3EFBBD340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A8814F-2324-CD6B-0324-2EB0C0879777}"/>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6" name="Footer Placeholder 5">
            <a:extLst>
              <a:ext uri="{FF2B5EF4-FFF2-40B4-BE49-F238E27FC236}">
                <a16:creationId xmlns:a16="http://schemas.microsoft.com/office/drawing/2014/main" id="{EC95E2EF-4F68-DB86-3757-97CC83677C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87131C-FB3F-3470-6C4E-22E7E193DE09}"/>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8" name="Picture 7">
            <a:extLst>
              <a:ext uri="{FF2B5EF4-FFF2-40B4-BE49-F238E27FC236}">
                <a16:creationId xmlns:a16="http://schemas.microsoft.com/office/drawing/2014/main" id="{9011337A-739B-4E60-322E-380A87592808}"/>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367052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3645-340F-D563-7B69-8F162F1602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6DC240-A930-3DA4-AA20-EF13DD66BB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C3905E-209D-1736-1BEF-A05565357D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264415-396C-E782-4D1E-675A42BA1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C4BE3F-34D9-B8F9-772E-57EDC8233D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AF84CA-1D43-2D18-5123-EFFCF10E99DA}"/>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8" name="Footer Placeholder 7">
            <a:extLst>
              <a:ext uri="{FF2B5EF4-FFF2-40B4-BE49-F238E27FC236}">
                <a16:creationId xmlns:a16="http://schemas.microsoft.com/office/drawing/2014/main" id="{10B165D4-07DA-19A5-7565-70B869C0C3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B93149-05DD-8118-8112-05752CBE80AC}"/>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10" name="Picture 9">
            <a:extLst>
              <a:ext uri="{FF2B5EF4-FFF2-40B4-BE49-F238E27FC236}">
                <a16:creationId xmlns:a16="http://schemas.microsoft.com/office/drawing/2014/main" id="{3A699CDC-926C-0EB3-189A-23110B2AE3B0}"/>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257615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EE68D-0ABA-C23C-5184-317348E640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869151-E368-CC5B-5E27-503FB6903BE9}"/>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4" name="Footer Placeholder 3">
            <a:extLst>
              <a:ext uri="{FF2B5EF4-FFF2-40B4-BE49-F238E27FC236}">
                <a16:creationId xmlns:a16="http://schemas.microsoft.com/office/drawing/2014/main" id="{8183C8DF-2100-2996-1EED-E946A28D4B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6242B7-E63C-01D6-EC2A-75713C3DACA2}"/>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6" name="Picture 5">
            <a:extLst>
              <a:ext uri="{FF2B5EF4-FFF2-40B4-BE49-F238E27FC236}">
                <a16:creationId xmlns:a16="http://schemas.microsoft.com/office/drawing/2014/main" id="{DD5A09E3-1E93-C914-1ABB-D458B4697C60}"/>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204831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15818-8D05-AB99-FCAA-274AC0786547}"/>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3" name="Footer Placeholder 2">
            <a:extLst>
              <a:ext uri="{FF2B5EF4-FFF2-40B4-BE49-F238E27FC236}">
                <a16:creationId xmlns:a16="http://schemas.microsoft.com/office/drawing/2014/main" id="{D3402406-13C9-19FC-2151-B65A085336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FEAFD8-0F5C-FA09-0E25-6AA426CEB8C6}"/>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5" name="Picture 4">
            <a:extLst>
              <a:ext uri="{FF2B5EF4-FFF2-40B4-BE49-F238E27FC236}">
                <a16:creationId xmlns:a16="http://schemas.microsoft.com/office/drawing/2014/main" id="{36EC008E-2978-B153-1D5C-F233414B9453}"/>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1863936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08273-4F20-490D-27C2-78D4754CDD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590C4F-3A45-445B-2725-E3FAD1B291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6F6A4D-AAA5-64CE-EF8B-91648B431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5F7861-4DDB-3725-A98F-E1ABB70305CE}"/>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6" name="Footer Placeholder 5">
            <a:extLst>
              <a:ext uri="{FF2B5EF4-FFF2-40B4-BE49-F238E27FC236}">
                <a16:creationId xmlns:a16="http://schemas.microsoft.com/office/drawing/2014/main" id="{4B8AF2D9-8F8E-67D2-F9F5-9F0AE1CC16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D6B030-82C3-FBFB-F4A4-A371FDAB6835}"/>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8" name="Picture 7">
            <a:extLst>
              <a:ext uri="{FF2B5EF4-FFF2-40B4-BE49-F238E27FC236}">
                <a16:creationId xmlns:a16="http://schemas.microsoft.com/office/drawing/2014/main" id="{5907EA9E-968F-D109-749E-10A99F7C37A4}"/>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22878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ED7DC-8278-E39E-066F-E3D24651ED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041B4FC-A904-335D-DADE-84D67BCF3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160625EB-605B-6BFD-B483-9978FF083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8BF213-76CE-8B10-1AE2-92349B9F873E}"/>
              </a:ext>
            </a:extLst>
          </p:cNvPr>
          <p:cNvSpPr>
            <a:spLocks noGrp="1"/>
          </p:cNvSpPr>
          <p:nvPr>
            <p:ph type="dt" sz="half" idx="10"/>
          </p:nvPr>
        </p:nvSpPr>
        <p:spPr/>
        <p:txBody>
          <a:bodyPr/>
          <a:lstStyle/>
          <a:p>
            <a:fld id="{BE30AD26-5917-47AC-91F4-8A357D71AE2C}" type="datetimeFigureOut">
              <a:rPr lang="en-GB" smtClean="0"/>
              <a:t>15/04/2024</a:t>
            </a:fld>
            <a:endParaRPr lang="en-GB"/>
          </a:p>
        </p:txBody>
      </p:sp>
      <p:sp>
        <p:nvSpPr>
          <p:cNvPr id="6" name="Footer Placeholder 5">
            <a:extLst>
              <a:ext uri="{FF2B5EF4-FFF2-40B4-BE49-F238E27FC236}">
                <a16:creationId xmlns:a16="http://schemas.microsoft.com/office/drawing/2014/main" id="{DB16F423-A00F-BE6C-B1A9-8194100CF3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2A2109-152F-1001-837B-002A465094DE}"/>
              </a:ext>
            </a:extLst>
          </p:cNvPr>
          <p:cNvSpPr>
            <a:spLocks noGrp="1"/>
          </p:cNvSpPr>
          <p:nvPr>
            <p:ph type="sldNum" sz="quarter" idx="12"/>
          </p:nvPr>
        </p:nvSpPr>
        <p:spPr/>
        <p:txBody>
          <a:bodyPr/>
          <a:lstStyle/>
          <a:p>
            <a:fld id="{B2A38DED-69E9-40FD-ADB6-A79DE3EF6663}" type="slidenum">
              <a:rPr lang="en-GB" smtClean="0"/>
              <a:t>‹#›</a:t>
            </a:fld>
            <a:endParaRPr lang="en-GB"/>
          </a:p>
        </p:txBody>
      </p:sp>
      <p:pic>
        <p:nvPicPr>
          <p:cNvPr id="8" name="Picture 7">
            <a:extLst>
              <a:ext uri="{FF2B5EF4-FFF2-40B4-BE49-F238E27FC236}">
                <a16:creationId xmlns:a16="http://schemas.microsoft.com/office/drawing/2014/main" id="{E5860A92-F4E7-B808-00F2-3895BEAD47E1}"/>
              </a:ext>
            </a:extLst>
          </p:cNvPr>
          <p:cNvPicPr>
            <a:picLocks noChangeAspect="1"/>
          </p:cNvPicPr>
          <p:nvPr/>
        </p:nvPicPr>
        <p:blipFill>
          <a:blip r:embed="rId2"/>
          <a:stretch>
            <a:fillRect/>
          </a:stretch>
        </p:blipFill>
        <p:spPr>
          <a:xfrm>
            <a:off x="10095345" y="5742960"/>
            <a:ext cx="2096655" cy="1115040"/>
          </a:xfrm>
          <a:prstGeom prst="rect">
            <a:avLst/>
          </a:prstGeom>
        </p:spPr>
      </p:pic>
    </p:spTree>
    <p:extLst>
      <p:ext uri="{BB962C8B-B14F-4D97-AF65-F5344CB8AC3E}">
        <p14:creationId xmlns:p14="http://schemas.microsoft.com/office/powerpoint/2010/main" val="191166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30C8A-7880-8959-5BAB-EA48E60258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A6C62B-E42C-0A25-CCA0-55F525E8EC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139F03-87BF-032B-E7AC-CB2593F167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0AD26-5917-47AC-91F4-8A357D71AE2C}" type="datetimeFigureOut">
              <a:rPr lang="en-GB" smtClean="0"/>
              <a:t>15/04/2024</a:t>
            </a:fld>
            <a:endParaRPr lang="en-GB"/>
          </a:p>
        </p:txBody>
      </p:sp>
      <p:sp>
        <p:nvSpPr>
          <p:cNvPr id="5" name="Footer Placeholder 4">
            <a:extLst>
              <a:ext uri="{FF2B5EF4-FFF2-40B4-BE49-F238E27FC236}">
                <a16:creationId xmlns:a16="http://schemas.microsoft.com/office/drawing/2014/main" id="{4E6497C7-8265-7AD6-3DD9-C9926D1E51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4DFD3A-B4DA-04CF-E729-47E5D0D79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38DED-69E9-40FD-ADB6-A79DE3EF6663}" type="slidenum">
              <a:rPr lang="en-GB" smtClean="0"/>
              <a:t>‹#›</a:t>
            </a:fld>
            <a:endParaRPr lang="en-GB"/>
          </a:p>
        </p:txBody>
      </p:sp>
    </p:spTree>
    <p:extLst>
      <p:ext uri="{BB962C8B-B14F-4D97-AF65-F5344CB8AC3E}">
        <p14:creationId xmlns:p14="http://schemas.microsoft.com/office/powerpoint/2010/main" val="2873815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hyperlink" Target="mailto:elliot.smith@ash.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75F9-9F76-381F-5E82-0E276669A1BD}"/>
              </a:ext>
            </a:extLst>
          </p:cNvPr>
          <p:cNvSpPr>
            <a:spLocks noGrp="1"/>
          </p:cNvSpPr>
          <p:nvPr>
            <p:ph type="ctrTitle"/>
          </p:nvPr>
        </p:nvSpPr>
        <p:spPr>
          <a:xfrm>
            <a:off x="1524000" y="2210499"/>
            <a:ext cx="9144000" cy="1833273"/>
          </a:xfrm>
        </p:spPr>
        <p:txBody>
          <a:bodyPr>
            <a:normAutofit fontScale="90000"/>
          </a:bodyPr>
          <a:lstStyle/>
          <a:p>
            <a:r>
              <a:rPr lang="en-US" dirty="0"/>
              <a:t>Feedback on CQC Smokefree mental health settings guidance from the ASH Lived Experience Group</a:t>
            </a:r>
            <a:endParaRPr lang="en-GB" dirty="0"/>
          </a:p>
        </p:txBody>
      </p:sp>
    </p:spTree>
    <p:extLst>
      <p:ext uri="{BB962C8B-B14F-4D97-AF65-F5344CB8AC3E}">
        <p14:creationId xmlns:p14="http://schemas.microsoft.com/office/powerpoint/2010/main" val="264674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3AE9228-1D04-DCEE-E1A8-EB2C527F78DA}"/>
              </a:ext>
            </a:extLst>
          </p:cNvPr>
          <p:cNvPicPr>
            <a:picLocks noChangeAspect="1"/>
          </p:cNvPicPr>
          <p:nvPr/>
        </p:nvPicPr>
        <p:blipFill>
          <a:blip r:embed="rId3"/>
          <a:stretch>
            <a:fillRect/>
          </a:stretch>
        </p:blipFill>
        <p:spPr>
          <a:xfrm>
            <a:off x="360218" y="2795420"/>
            <a:ext cx="10418618" cy="1364791"/>
          </a:xfrm>
          <a:prstGeom prst="rect">
            <a:avLst/>
          </a:prstGeom>
        </p:spPr>
      </p:pic>
      <p:sp>
        <p:nvSpPr>
          <p:cNvPr id="2" name="Title 1">
            <a:extLst>
              <a:ext uri="{FF2B5EF4-FFF2-40B4-BE49-F238E27FC236}">
                <a16:creationId xmlns:a16="http://schemas.microsoft.com/office/drawing/2014/main" id="{B5CC4EA9-B07D-F69A-95C6-E71EF1320916}"/>
              </a:ext>
            </a:extLst>
          </p:cNvPr>
          <p:cNvSpPr>
            <a:spLocks noGrp="1"/>
          </p:cNvSpPr>
          <p:nvPr>
            <p:ph type="title"/>
          </p:nvPr>
        </p:nvSpPr>
        <p:spPr>
          <a:xfrm>
            <a:off x="838200" y="180877"/>
            <a:ext cx="10515600" cy="1325563"/>
          </a:xfrm>
        </p:spPr>
        <p:txBody>
          <a:bodyPr/>
          <a:lstStyle/>
          <a:p>
            <a:pPr algn="ctr"/>
            <a:r>
              <a:rPr lang="en-GB" dirty="0"/>
              <a:t>Incentivise</a:t>
            </a:r>
            <a:r>
              <a:rPr lang="en-US" dirty="0"/>
              <a:t> alternatives</a:t>
            </a:r>
            <a:endParaRPr lang="en-GB" dirty="0"/>
          </a:p>
        </p:txBody>
      </p:sp>
      <p:sp>
        <p:nvSpPr>
          <p:cNvPr id="3" name="Content Placeholder 2">
            <a:extLst>
              <a:ext uri="{FF2B5EF4-FFF2-40B4-BE49-F238E27FC236}">
                <a16:creationId xmlns:a16="http://schemas.microsoft.com/office/drawing/2014/main" id="{F93322B0-EBDF-40DB-876C-D2E2C60F67D2}"/>
              </a:ext>
            </a:extLst>
          </p:cNvPr>
          <p:cNvSpPr>
            <a:spLocks noGrp="1"/>
          </p:cNvSpPr>
          <p:nvPr>
            <p:ph idx="1"/>
          </p:nvPr>
        </p:nvSpPr>
        <p:spPr>
          <a:xfrm>
            <a:off x="360218" y="2821598"/>
            <a:ext cx="10307782" cy="1054333"/>
          </a:xfrm>
        </p:spPr>
        <p:txBody>
          <a:bodyPr>
            <a:normAutofit/>
          </a:bodyPr>
          <a:lstStyle/>
          <a:p>
            <a:pPr marL="0" indent="0">
              <a:buNone/>
            </a:pPr>
            <a:r>
              <a:rPr lang="en-GB" sz="2000" dirty="0"/>
              <a:t>Vapes should be treated in line with how other medication for physical health issues is treated, there should be </a:t>
            </a:r>
            <a:r>
              <a:rPr lang="en-GB" sz="2000" b="1" dirty="0"/>
              <a:t>consistent availability. </a:t>
            </a:r>
            <a:r>
              <a:rPr lang="en-GB" sz="2000" dirty="0"/>
              <a:t>This includes a plan for people accessing vapes once back in the community. </a:t>
            </a:r>
          </a:p>
        </p:txBody>
      </p:sp>
      <p:pic>
        <p:nvPicPr>
          <p:cNvPr id="4" name="Picture 3">
            <a:extLst>
              <a:ext uri="{FF2B5EF4-FFF2-40B4-BE49-F238E27FC236}">
                <a16:creationId xmlns:a16="http://schemas.microsoft.com/office/drawing/2014/main" id="{6F01374B-BAB9-072B-EE05-7D1060E3E168}"/>
              </a:ext>
            </a:extLst>
          </p:cNvPr>
          <p:cNvPicPr>
            <a:picLocks noChangeAspect="1"/>
          </p:cNvPicPr>
          <p:nvPr/>
        </p:nvPicPr>
        <p:blipFill>
          <a:blip r:embed="rId4"/>
          <a:stretch>
            <a:fillRect/>
          </a:stretch>
        </p:blipFill>
        <p:spPr>
          <a:xfrm>
            <a:off x="1468580" y="1604069"/>
            <a:ext cx="10515601" cy="1093721"/>
          </a:xfrm>
          <a:prstGeom prst="rect">
            <a:avLst/>
          </a:prstGeom>
        </p:spPr>
      </p:pic>
      <p:sp>
        <p:nvSpPr>
          <p:cNvPr id="5" name="TextBox 4">
            <a:extLst>
              <a:ext uri="{FF2B5EF4-FFF2-40B4-BE49-F238E27FC236}">
                <a16:creationId xmlns:a16="http://schemas.microsoft.com/office/drawing/2014/main" id="{681BD50B-6A07-B3A6-569E-85A92DD07257}"/>
              </a:ext>
            </a:extLst>
          </p:cNvPr>
          <p:cNvSpPr txBox="1"/>
          <p:nvPr/>
        </p:nvSpPr>
        <p:spPr>
          <a:xfrm>
            <a:off x="1468581" y="1717136"/>
            <a:ext cx="10723419" cy="646331"/>
          </a:xfrm>
          <a:prstGeom prst="rect">
            <a:avLst/>
          </a:prstGeom>
          <a:noFill/>
        </p:spPr>
        <p:txBody>
          <a:bodyPr wrap="square" rtlCol="0">
            <a:spAutoFit/>
          </a:bodyPr>
          <a:lstStyle/>
          <a:p>
            <a:pPr marR="0" lvl="0" algn="l" defTabSz="914400" rtl="0" eaLnBrk="1" fontAlgn="auto" latinLnBrk="0" hangingPunct="1">
              <a:lnSpc>
                <a:spcPct val="90000"/>
              </a:lnSpc>
              <a:spcBef>
                <a:spcPts val="1000"/>
              </a:spcBef>
              <a:spcAft>
                <a:spcPts val="0"/>
              </a:spcAft>
              <a:buClrTx/>
              <a:buSzTx/>
              <a:tabLst/>
              <a:defRPr/>
            </a:pPr>
            <a:r>
              <a:rPr kumimoji="0" lang="en-US" sz="2000" b="0" i="0" u="none" strike="noStrike" kern="1200" cap="none" spc="0" normalizeH="0" baseline="0" noProof="0" dirty="0">
                <a:ln>
                  <a:noFill/>
                </a:ln>
                <a:solidFill>
                  <a:prstClr val="black"/>
                </a:solidFill>
                <a:effectLst/>
                <a:uLnTx/>
                <a:uFillTx/>
                <a:latin typeface="Gadugi"/>
                <a:ea typeface="+mn-ea"/>
                <a:cs typeface="+mn-cs"/>
              </a:rPr>
              <a:t>Its important to have a range of vapes available, including </a:t>
            </a:r>
            <a:r>
              <a:rPr kumimoji="0" lang="en-US" sz="2000" b="1" i="0" u="none" strike="noStrike" kern="1200" cap="none" spc="0" normalizeH="0" baseline="0" noProof="0" dirty="0">
                <a:ln>
                  <a:noFill/>
                </a:ln>
                <a:solidFill>
                  <a:prstClr val="black"/>
                </a:solidFill>
                <a:effectLst/>
                <a:uLnTx/>
                <a:uFillTx/>
                <a:latin typeface="Gadugi"/>
                <a:ea typeface="+mn-ea"/>
                <a:cs typeface="+mn-cs"/>
              </a:rPr>
              <a:t>different nicotine strengths and flavors </a:t>
            </a:r>
            <a:r>
              <a:rPr kumimoji="0" lang="en-US" sz="2000" b="0" i="0" u="none" strike="noStrike" kern="1200" cap="none" spc="0" normalizeH="0" baseline="0" noProof="0" dirty="0">
                <a:ln>
                  <a:noFill/>
                </a:ln>
                <a:solidFill>
                  <a:prstClr val="black"/>
                </a:solidFill>
                <a:effectLst/>
                <a:uLnTx/>
                <a:uFillTx/>
                <a:latin typeface="Gadugi"/>
                <a:ea typeface="+mn-ea"/>
                <a:cs typeface="+mn-cs"/>
              </a:rPr>
              <a:t>so that patients have choice. </a:t>
            </a:r>
          </a:p>
        </p:txBody>
      </p:sp>
      <p:sp>
        <p:nvSpPr>
          <p:cNvPr id="9" name="TextBox 8">
            <a:extLst>
              <a:ext uri="{FF2B5EF4-FFF2-40B4-BE49-F238E27FC236}">
                <a16:creationId xmlns:a16="http://schemas.microsoft.com/office/drawing/2014/main" id="{2142F0BE-7E20-3B25-069C-44D45514EBD3}"/>
              </a:ext>
            </a:extLst>
          </p:cNvPr>
          <p:cNvSpPr txBox="1"/>
          <p:nvPr/>
        </p:nvSpPr>
        <p:spPr>
          <a:xfrm>
            <a:off x="2156577" y="4186389"/>
            <a:ext cx="9827604" cy="923330"/>
          </a:xfrm>
          <a:prstGeom prst="rect">
            <a:avLst/>
          </a:prstGeom>
          <a:noFill/>
        </p:spPr>
        <p:txBody>
          <a:bodyPr wrap="square" rtlCol="0">
            <a:spAutoFit/>
          </a:bodyPr>
          <a:lstStyle/>
          <a:p>
            <a:r>
              <a:rPr lang="en-US" dirty="0"/>
              <a:t>Free vapes are a great incentive, but they could be supported with other incentive schemes such a regular Co2 monitoring, which could track progress and be rewarded in other ways on the ward to bring positive consequences</a:t>
            </a:r>
            <a:endParaRPr lang="en-GB" dirty="0"/>
          </a:p>
        </p:txBody>
      </p:sp>
      <p:sp>
        <p:nvSpPr>
          <p:cNvPr id="12" name="Speech Bubble: Rectangle 11">
            <a:extLst>
              <a:ext uri="{FF2B5EF4-FFF2-40B4-BE49-F238E27FC236}">
                <a16:creationId xmlns:a16="http://schemas.microsoft.com/office/drawing/2014/main" id="{2601B84C-8DF5-F116-D071-94BCDBBE9D69}"/>
              </a:ext>
            </a:extLst>
          </p:cNvPr>
          <p:cNvSpPr/>
          <p:nvPr/>
        </p:nvSpPr>
        <p:spPr>
          <a:xfrm>
            <a:off x="2195945" y="4186389"/>
            <a:ext cx="9684328" cy="923330"/>
          </a:xfrm>
          <a:prstGeom prst="wedgeRectCallout">
            <a:avLst>
              <a:gd name="adj1" fmla="val 43687"/>
              <a:gd name="adj2" fmla="val 89509"/>
            </a:avLst>
          </a:prstGeom>
          <a:no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4B8B803D-10C2-4DE5-2DFD-B0C40A2744BD}"/>
              </a:ext>
            </a:extLst>
          </p:cNvPr>
          <p:cNvPicPr>
            <a:picLocks noChangeAspect="1"/>
          </p:cNvPicPr>
          <p:nvPr/>
        </p:nvPicPr>
        <p:blipFill>
          <a:blip r:embed="rId5"/>
          <a:stretch>
            <a:fillRect/>
          </a:stretch>
        </p:blipFill>
        <p:spPr>
          <a:xfrm>
            <a:off x="2071674" y="5754816"/>
            <a:ext cx="7803556" cy="646232"/>
          </a:xfrm>
          <a:prstGeom prst="rect">
            <a:avLst/>
          </a:prstGeom>
        </p:spPr>
      </p:pic>
      <p:sp>
        <p:nvSpPr>
          <p:cNvPr id="14" name="TextBox 13">
            <a:extLst>
              <a:ext uri="{FF2B5EF4-FFF2-40B4-BE49-F238E27FC236}">
                <a16:creationId xmlns:a16="http://schemas.microsoft.com/office/drawing/2014/main" id="{EF49EE3F-4D0B-BE94-3777-86A33E077775}"/>
              </a:ext>
            </a:extLst>
          </p:cNvPr>
          <p:cNvSpPr txBox="1"/>
          <p:nvPr/>
        </p:nvSpPr>
        <p:spPr>
          <a:xfrm>
            <a:off x="2240187" y="5893266"/>
            <a:ext cx="7466529" cy="369332"/>
          </a:xfrm>
          <a:prstGeom prst="rect">
            <a:avLst/>
          </a:prstGeom>
          <a:noFill/>
        </p:spPr>
        <p:txBody>
          <a:bodyPr wrap="square" rtlCol="0">
            <a:spAutoFit/>
          </a:bodyPr>
          <a:lstStyle/>
          <a:p>
            <a:pPr algn="ctr"/>
            <a:r>
              <a:rPr lang="en-US" dirty="0"/>
              <a:t>Treat smokefree policies like you need to persuade people to opt in </a:t>
            </a:r>
            <a:endParaRPr lang="en-GB" dirty="0"/>
          </a:p>
        </p:txBody>
      </p:sp>
    </p:spTree>
    <p:extLst>
      <p:ext uri="{BB962C8B-B14F-4D97-AF65-F5344CB8AC3E}">
        <p14:creationId xmlns:p14="http://schemas.microsoft.com/office/powerpoint/2010/main" val="255307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2B8D-8553-57B7-2E95-83355C36827E}"/>
              </a:ext>
            </a:extLst>
          </p:cNvPr>
          <p:cNvSpPr>
            <a:spLocks noGrp="1"/>
          </p:cNvSpPr>
          <p:nvPr>
            <p:ph type="title"/>
          </p:nvPr>
        </p:nvSpPr>
        <p:spPr/>
        <p:txBody>
          <a:bodyPr/>
          <a:lstStyle/>
          <a:p>
            <a:r>
              <a:rPr lang="en-US" dirty="0"/>
              <a:t>Thank you </a:t>
            </a:r>
            <a:endParaRPr lang="en-GB" dirty="0"/>
          </a:p>
        </p:txBody>
      </p:sp>
      <p:sp>
        <p:nvSpPr>
          <p:cNvPr id="3" name="Content Placeholder 2">
            <a:extLst>
              <a:ext uri="{FF2B5EF4-FFF2-40B4-BE49-F238E27FC236}">
                <a16:creationId xmlns:a16="http://schemas.microsoft.com/office/drawing/2014/main" id="{0FAEE14D-02F2-242E-44D7-4FD44C8FD9AE}"/>
              </a:ext>
            </a:extLst>
          </p:cNvPr>
          <p:cNvSpPr>
            <a:spLocks noGrp="1"/>
          </p:cNvSpPr>
          <p:nvPr>
            <p:ph idx="1"/>
          </p:nvPr>
        </p:nvSpPr>
        <p:spPr/>
        <p:txBody>
          <a:bodyPr/>
          <a:lstStyle/>
          <a:p>
            <a:pPr marL="0" indent="0">
              <a:buNone/>
            </a:pPr>
            <a:r>
              <a:rPr lang="en-US" dirty="0"/>
              <a:t>If you would like further detail on any of the topics discussed today or would like more information on our lived experience group please get in touch- </a:t>
            </a:r>
            <a:r>
              <a:rPr lang="en-US" dirty="0">
                <a:hlinkClick r:id="rId2"/>
              </a:rPr>
              <a:t>elliot.smith@ash.org.uk</a:t>
            </a:r>
            <a:endParaRPr lang="en-US" dirty="0"/>
          </a:p>
          <a:p>
            <a:pPr marL="0" indent="0">
              <a:buNone/>
            </a:pPr>
            <a:endParaRPr lang="en-GB" dirty="0"/>
          </a:p>
        </p:txBody>
      </p:sp>
    </p:spTree>
    <p:extLst>
      <p:ext uri="{BB962C8B-B14F-4D97-AF65-F5344CB8AC3E}">
        <p14:creationId xmlns:p14="http://schemas.microsoft.com/office/powerpoint/2010/main" val="260422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26AD-0588-F536-17AA-2C672EF5B5C4}"/>
              </a:ext>
            </a:extLst>
          </p:cNvPr>
          <p:cNvSpPr>
            <a:spLocks noGrp="1"/>
          </p:cNvSpPr>
          <p:nvPr>
            <p:ph type="title"/>
          </p:nvPr>
        </p:nvSpPr>
        <p:spPr/>
        <p:txBody>
          <a:bodyPr/>
          <a:lstStyle/>
          <a:p>
            <a:r>
              <a:rPr lang="en-US" dirty="0"/>
              <a:t>About the group</a:t>
            </a:r>
            <a:endParaRPr lang="en-GB" dirty="0"/>
          </a:p>
        </p:txBody>
      </p:sp>
      <p:sp>
        <p:nvSpPr>
          <p:cNvPr id="3" name="Content Placeholder 2">
            <a:extLst>
              <a:ext uri="{FF2B5EF4-FFF2-40B4-BE49-F238E27FC236}">
                <a16:creationId xmlns:a16="http://schemas.microsoft.com/office/drawing/2014/main" id="{503E6F39-98EC-41C3-D58F-86FA4217E36B}"/>
              </a:ext>
            </a:extLst>
          </p:cNvPr>
          <p:cNvSpPr>
            <a:spLocks noGrp="1"/>
          </p:cNvSpPr>
          <p:nvPr>
            <p:ph idx="1"/>
          </p:nvPr>
        </p:nvSpPr>
        <p:spPr/>
        <p:txBody>
          <a:bodyPr>
            <a:normAutofit lnSpcReduction="10000"/>
          </a:bodyPr>
          <a:lstStyle/>
          <a:p>
            <a:r>
              <a:rPr lang="en-US" dirty="0"/>
              <a:t>The ASH Lived Experience Group is a small group of people who are experts by experience of mental ill health and smoking.</a:t>
            </a:r>
          </a:p>
          <a:p>
            <a:pPr marL="0" indent="0">
              <a:buNone/>
            </a:pPr>
            <a:r>
              <a:rPr lang="en-US" dirty="0"/>
              <a:t> </a:t>
            </a:r>
          </a:p>
          <a:p>
            <a:r>
              <a:rPr lang="en-US" dirty="0"/>
              <a:t>All members of the group have spent time in inpatient mental health settings and all have a history of tobacco smoking. </a:t>
            </a:r>
          </a:p>
          <a:p>
            <a:endParaRPr lang="en-US" dirty="0"/>
          </a:p>
          <a:p>
            <a:r>
              <a:rPr lang="en-US" dirty="0"/>
              <a:t>All our members also have patient representative or similar experience. </a:t>
            </a:r>
          </a:p>
          <a:p>
            <a:pPr marL="0" indent="0">
              <a:buNone/>
            </a:pPr>
            <a:endParaRPr lang="en-US" dirty="0"/>
          </a:p>
          <a:p>
            <a:r>
              <a:rPr lang="en-US" dirty="0"/>
              <a:t>Some group members are now vape/e-cigarette users. </a:t>
            </a:r>
            <a:endParaRPr lang="en-GB" dirty="0"/>
          </a:p>
        </p:txBody>
      </p:sp>
    </p:spTree>
    <p:extLst>
      <p:ext uri="{BB962C8B-B14F-4D97-AF65-F5344CB8AC3E}">
        <p14:creationId xmlns:p14="http://schemas.microsoft.com/office/powerpoint/2010/main" val="32607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C64E8-B542-93EE-12AF-057CE0FA9554}"/>
              </a:ext>
            </a:extLst>
          </p:cNvPr>
          <p:cNvSpPr>
            <a:spLocks noGrp="1"/>
          </p:cNvSpPr>
          <p:nvPr>
            <p:ph type="title"/>
          </p:nvPr>
        </p:nvSpPr>
        <p:spPr/>
        <p:txBody>
          <a:bodyPr/>
          <a:lstStyle/>
          <a:p>
            <a:r>
              <a:rPr lang="en-US" dirty="0"/>
              <a:t>What we asked </a:t>
            </a:r>
            <a:endParaRPr lang="en-GB" dirty="0"/>
          </a:p>
        </p:txBody>
      </p:sp>
      <p:sp>
        <p:nvSpPr>
          <p:cNvPr id="3" name="Content Placeholder 2">
            <a:extLst>
              <a:ext uri="{FF2B5EF4-FFF2-40B4-BE49-F238E27FC236}">
                <a16:creationId xmlns:a16="http://schemas.microsoft.com/office/drawing/2014/main" id="{D7D6AF8C-F6B9-56EC-B792-FDAD5B77EFDF}"/>
              </a:ext>
            </a:extLst>
          </p:cNvPr>
          <p:cNvSpPr>
            <a:spLocks noGrp="1"/>
          </p:cNvSpPr>
          <p:nvPr>
            <p:ph idx="1"/>
          </p:nvPr>
        </p:nvSpPr>
        <p:spPr/>
        <p:txBody>
          <a:bodyPr/>
          <a:lstStyle/>
          <a:p>
            <a:r>
              <a:rPr lang="en-US" dirty="0"/>
              <a:t>We asked the group to reflect on any issues they have experienced that would affect the implementation of this guidance. </a:t>
            </a:r>
          </a:p>
          <a:p>
            <a:endParaRPr lang="en-US" dirty="0"/>
          </a:p>
          <a:p>
            <a:r>
              <a:rPr lang="en-US" dirty="0"/>
              <a:t>This is an opportunity to hear a patient perspective on the guidance. The feedback demonstrates both concerns around implementation and why this guidance is important. </a:t>
            </a:r>
            <a:endParaRPr lang="en-GB" dirty="0"/>
          </a:p>
        </p:txBody>
      </p:sp>
    </p:spTree>
    <p:extLst>
      <p:ext uri="{BB962C8B-B14F-4D97-AF65-F5344CB8AC3E}">
        <p14:creationId xmlns:p14="http://schemas.microsoft.com/office/powerpoint/2010/main" val="267730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Oval 3">
            <a:extLst>
              <a:ext uri="{FF2B5EF4-FFF2-40B4-BE49-F238E27FC236}">
                <a16:creationId xmlns:a16="http://schemas.microsoft.com/office/drawing/2014/main" id="{3B5ECE6E-5537-16F5-A3A7-A76A0896AF88}"/>
              </a:ext>
            </a:extLst>
          </p:cNvPr>
          <p:cNvSpPr/>
          <p:nvPr/>
        </p:nvSpPr>
        <p:spPr>
          <a:xfrm>
            <a:off x="2975021" y="1738647"/>
            <a:ext cx="5821250" cy="3184301"/>
          </a:xfrm>
          <a:prstGeom prst="wedgeEllipseCallout">
            <a:avLst>
              <a:gd name="adj1" fmla="val -35214"/>
              <a:gd name="adj2" fmla="val 83127"/>
            </a:avLst>
          </a:prstGeom>
          <a:solidFill>
            <a:srgbClr val="F8981D">
              <a:tint val="66000"/>
              <a:satMod val="160000"/>
            </a:srgbClr>
          </a:solidFill>
          <a:ln>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48F9B19-F6A2-5446-170E-9D2DA39072CF}"/>
              </a:ext>
            </a:extLst>
          </p:cNvPr>
          <p:cNvSpPr>
            <a:spLocks noGrp="1"/>
          </p:cNvSpPr>
          <p:nvPr>
            <p:ph type="title"/>
          </p:nvPr>
        </p:nvSpPr>
        <p:spPr>
          <a:xfrm>
            <a:off x="838200" y="2766218"/>
            <a:ext cx="10515600" cy="1325563"/>
          </a:xfrm>
        </p:spPr>
        <p:txBody>
          <a:bodyPr/>
          <a:lstStyle/>
          <a:p>
            <a:pPr algn="ctr"/>
            <a:r>
              <a:rPr lang="en-US" dirty="0"/>
              <a:t>What we heard </a:t>
            </a:r>
            <a:endParaRPr lang="en-GB" dirty="0"/>
          </a:p>
        </p:txBody>
      </p:sp>
    </p:spTree>
    <p:extLst>
      <p:ext uri="{BB962C8B-B14F-4D97-AF65-F5344CB8AC3E}">
        <p14:creationId xmlns:p14="http://schemas.microsoft.com/office/powerpoint/2010/main" val="3978724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84E4F35-016A-6293-2ABF-DE20DF6387BA}"/>
              </a:ext>
            </a:extLst>
          </p:cNvPr>
          <p:cNvSpPr/>
          <p:nvPr/>
        </p:nvSpPr>
        <p:spPr>
          <a:xfrm>
            <a:off x="2631186" y="5442226"/>
            <a:ext cx="7027969" cy="923330"/>
          </a:xfrm>
          <a:prstGeom prst="rect">
            <a:avLst/>
          </a:prstGeom>
          <a:solidFill>
            <a:srgbClr val="F8981D"/>
          </a:solidFill>
          <a:ln>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peech Bubble: Rectangle 10">
            <a:extLst>
              <a:ext uri="{FF2B5EF4-FFF2-40B4-BE49-F238E27FC236}">
                <a16:creationId xmlns:a16="http://schemas.microsoft.com/office/drawing/2014/main" id="{87F3655A-8777-100B-1ECC-99BDFE1B1CB9}"/>
              </a:ext>
            </a:extLst>
          </p:cNvPr>
          <p:cNvSpPr/>
          <p:nvPr/>
        </p:nvSpPr>
        <p:spPr>
          <a:xfrm>
            <a:off x="590296" y="1638515"/>
            <a:ext cx="8559800" cy="682779"/>
          </a:xfrm>
          <a:prstGeom prst="wedgeRectCallout">
            <a:avLst>
              <a:gd name="adj1" fmla="val -49306"/>
              <a:gd name="adj2" fmla="val 90326"/>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FF21164-0C78-E54A-0E49-0504A695F94B}"/>
              </a:ext>
            </a:extLst>
          </p:cNvPr>
          <p:cNvSpPr>
            <a:spLocks noGrp="1"/>
          </p:cNvSpPr>
          <p:nvPr>
            <p:ph type="title"/>
          </p:nvPr>
        </p:nvSpPr>
        <p:spPr>
          <a:xfrm>
            <a:off x="2880912" y="360707"/>
            <a:ext cx="6528515" cy="1325563"/>
          </a:xfrm>
        </p:spPr>
        <p:txBody>
          <a:bodyPr/>
          <a:lstStyle/>
          <a:p>
            <a:r>
              <a:rPr lang="en-US" dirty="0"/>
              <a:t>Staff need to be on board</a:t>
            </a:r>
            <a:endParaRPr lang="en-GB" dirty="0"/>
          </a:p>
        </p:txBody>
      </p:sp>
      <p:sp>
        <p:nvSpPr>
          <p:cNvPr id="4" name="Speech Bubble: Rectangle 3">
            <a:extLst>
              <a:ext uri="{FF2B5EF4-FFF2-40B4-BE49-F238E27FC236}">
                <a16:creationId xmlns:a16="http://schemas.microsoft.com/office/drawing/2014/main" id="{8D22CE75-B14E-D615-144C-4E7358CA9AB6}"/>
              </a:ext>
            </a:extLst>
          </p:cNvPr>
          <p:cNvSpPr/>
          <p:nvPr/>
        </p:nvSpPr>
        <p:spPr>
          <a:xfrm>
            <a:off x="2149441" y="2710496"/>
            <a:ext cx="9589008" cy="842200"/>
          </a:xfrm>
          <a:prstGeom prst="wedgeRectCallout">
            <a:avLst>
              <a:gd name="adj1" fmla="val 50914"/>
              <a:gd name="adj2" fmla="val 137415"/>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01009F9-7861-2026-799E-39CB051D92E1}"/>
              </a:ext>
            </a:extLst>
          </p:cNvPr>
          <p:cNvSpPr txBox="1"/>
          <p:nvPr/>
        </p:nvSpPr>
        <p:spPr>
          <a:xfrm>
            <a:off x="2149441" y="2808499"/>
            <a:ext cx="9500108" cy="584775"/>
          </a:xfrm>
          <a:prstGeom prst="rect">
            <a:avLst/>
          </a:prstGeom>
          <a:noFill/>
        </p:spPr>
        <p:txBody>
          <a:bodyPr wrap="square" rtlCol="0">
            <a:spAutoFit/>
          </a:bodyPr>
          <a:lstStyle/>
          <a:p>
            <a:r>
              <a:rPr lang="en-US" sz="1600" dirty="0"/>
              <a:t>Seeing others being treated differently by staff can be frustrating, and especially toxic for people who do not trust “the system”. This can exacerbate existing inequalities in wards. </a:t>
            </a:r>
            <a:endParaRPr lang="en-GB" sz="1600" dirty="0"/>
          </a:p>
        </p:txBody>
      </p:sp>
      <p:sp>
        <p:nvSpPr>
          <p:cNvPr id="7" name="Speech Bubble: Rectangle 6">
            <a:extLst>
              <a:ext uri="{FF2B5EF4-FFF2-40B4-BE49-F238E27FC236}">
                <a16:creationId xmlns:a16="http://schemas.microsoft.com/office/drawing/2014/main" id="{2258C30F-8490-6490-A9E7-7CCE7B1252D5}"/>
              </a:ext>
            </a:extLst>
          </p:cNvPr>
          <p:cNvSpPr/>
          <p:nvPr/>
        </p:nvSpPr>
        <p:spPr>
          <a:xfrm>
            <a:off x="590296" y="3941898"/>
            <a:ext cx="7964424" cy="1051560"/>
          </a:xfrm>
          <a:prstGeom prst="wedgeRectCallout">
            <a:avLst>
              <a:gd name="adj1" fmla="val -49306"/>
              <a:gd name="adj2" fmla="val 90326"/>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7200DED-8376-36D9-4BE3-5B3F13597D83}"/>
              </a:ext>
            </a:extLst>
          </p:cNvPr>
          <p:cNvSpPr txBox="1"/>
          <p:nvPr/>
        </p:nvSpPr>
        <p:spPr>
          <a:xfrm>
            <a:off x="590296" y="4015412"/>
            <a:ext cx="7964424" cy="830997"/>
          </a:xfrm>
          <a:prstGeom prst="rect">
            <a:avLst/>
          </a:prstGeom>
          <a:noFill/>
        </p:spPr>
        <p:txBody>
          <a:bodyPr wrap="square" rtlCol="0">
            <a:spAutoFit/>
          </a:bodyPr>
          <a:lstStyle/>
          <a:p>
            <a:r>
              <a:rPr lang="en-US" sz="1600" dirty="0"/>
              <a:t>You would know which staff members would “sneak” you a cigarette and which wouldn’t, this created frustration on the days that staff who would not bend the rules were in and create unhelpful inconsistency. </a:t>
            </a:r>
            <a:endParaRPr lang="en-GB" sz="1600" dirty="0"/>
          </a:p>
        </p:txBody>
      </p:sp>
      <p:sp>
        <p:nvSpPr>
          <p:cNvPr id="9" name="TextBox 8">
            <a:extLst>
              <a:ext uri="{FF2B5EF4-FFF2-40B4-BE49-F238E27FC236}">
                <a16:creationId xmlns:a16="http://schemas.microsoft.com/office/drawing/2014/main" id="{E470437B-6A28-0609-151C-668ACD4C3B04}"/>
              </a:ext>
            </a:extLst>
          </p:cNvPr>
          <p:cNvSpPr txBox="1"/>
          <p:nvPr/>
        </p:nvSpPr>
        <p:spPr>
          <a:xfrm>
            <a:off x="2631186" y="5442226"/>
            <a:ext cx="6929628" cy="923330"/>
          </a:xfrm>
          <a:prstGeom prst="rect">
            <a:avLst/>
          </a:prstGeom>
          <a:noFill/>
          <a:ln>
            <a:noFill/>
          </a:ln>
        </p:spPr>
        <p:txBody>
          <a:bodyPr wrap="square" rtlCol="0">
            <a:spAutoFit/>
          </a:bodyPr>
          <a:lstStyle/>
          <a:p>
            <a:pPr algn="ctr"/>
            <a:r>
              <a:rPr lang="en-US" dirty="0"/>
              <a:t>Overall, it was clear patients have not experienced consistent buy-in and commitment to smokefree environments making it harder for patients to go smoke free. </a:t>
            </a:r>
            <a:endParaRPr lang="en-GB" dirty="0"/>
          </a:p>
        </p:txBody>
      </p:sp>
      <p:sp>
        <p:nvSpPr>
          <p:cNvPr id="10" name="TextBox 9">
            <a:extLst>
              <a:ext uri="{FF2B5EF4-FFF2-40B4-BE49-F238E27FC236}">
                <a16:creationId xmlns:a16="http://schemas.microsoft.com/office/drawing/2014/main" id="{29038DBF-B171-C173-06C5-7B398AAAE9AD}"/>
              </a:ext>
            </a:extLst>
          </p:cNvPr>
          <p:cNvSpPr txBox="1"/>
          <p:nvPr/>
        </p:nvSpPr>
        <p:spPr>
          <a:xfrm>
            <a:off x="590296" y="1690752"/>
            <a:ext cx="8661400" cy="584775"/>
          </a:xfrm>
          <a:prstGeom prst="rect">
            <a:avLst/>
          </a:prstGeom>
          <a:noFill/>
        </p:spPr>
        <p:txBody>
          <a:bodyPr wrap="square" rtlCol="0">
            <a:spAutoFit/>
          </a:bodyPr>
          <a:lstStyle/>
          <a:p>
            <a:r>
              <a:rPr lang="en-US" sz="1600" dirty="0"/>
              <a:t>I experienced staff goading and teasing patients as they went on smoke breaks. Them coming back smelling of smoke is really difficult for us. </a:t>
            </a:r>
            <a:endParaRPr lang="en-GB" sz="1600" dirty="0"/>
          </a:p>
        </p:txBody>
      </p:sp>
    </p:spTree>
    <p:extLst>
      <p:ext uri="{BB962C8B-B14F-4D97-AF65-F5344CB8AC3E}">
        <p14:creationId xmlns:p14="http://schemas.microsoft.com/office/powerpoint/2010/main" val="228882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4" grpId="0" animBg="1"/>
      <p:bldP spid="5" grpId="0"/>
      <p:bldP spid="7"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CD76B1D-B11C-6AEA-23A8-8FC28346DF89}"/>
              </a:ext>
            </a:extLst>
          </p:cNvPr>
          <p:cNvSpPr/>
          <p:nvPr/>
        </p:nvSpPr>
        <p:spPr>
          <a:xfrm>
            <a:off x="2077394" y="5310276"/>
            <a:ext cx="7790688" cy="871583"/>
          </a:xfrm>
          <a:prstGeom prst="rect">
            <a:avLst/>
          </a:prstGeom>
          <a:solidFill>
            <a:srgbClr val="F8981D"/>
          </a:solidFill>
          <a:ln>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2ED031E-F1B8-0795-D54D-555ED7908A68}"/>
              </a:ext>
            </a:extLst>
          </p:cNvPr>
          <p:cNvSpPr>
            <a:spLocks noGrp="1"/>
          </p:cNvSpPr>
          <p:nvPr>
            <p:ph type="title"/>
          </p:nvPr>
        </p:nvSpPr>
        <p:spPr>
          <a:xfrm>
            <a:off x="1862945" y="184061"/>
            <a:ext cx="8219586" cy="1325563"/>
          </a:xfrm>
        </p:spPr>
        <p:txBody>
          <a:bodyPr/>
          <a:lstStyle/>
          <a:p>
            <a:pPr algn="ctr"/>
            <a:r>
              <a:rPr lang="en-US" dirty="0"/>
              <a:t>Focus on long term health</a:t>
            </a:r>
            <a:endParaRPr lang="en-GB" dirty="0"/>
          </a:p>
        </p:txBody>
      </p:sp>
      <p:sp>
        <p:nvSpPr>
          <p:cNvPr id="5" name="Speech Bubble: Rectangle 4">
            <a:extLst>
              <a:ext uri="{FF2B5EF4-FFF2-40B4-BE49-F238E27FC236}">
                <a16:creationId xmlns:a16="http://schemas.microsoft.com/office/drawing/2014/main" id="{32841301-8073-5DAC-E14F-7E8CF43489E8}"/>
              </a:ext>
            </a:extLst>
          </p:cNvPr>
          <p:cNvSpPr/>
          <p:nvPr/>
        </p:nvSpPr>
        <p:spPr>
          <a:xfrm>
            <a:off x="1648496" y="1814714"/>
            <a:ext cx="10156408" cy="1047357"/>
          </a:xfrm>
          <a:prstGeom prst="wedgeRectCallout">
            <a:avLst>
              <a:gd name="adj1" fmla="val 50566"/>
              <a:gd name="adj2" fmla="val 109337"/>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3C5882F9-A5D9-BE8F-CBB0-DD7C2507D1D3}"/>
              </a:ext>
            </a:extLst>
          </p:cNvPr>
          <p:cNvSpPr txBox="1"/>
          <p:nvPr/>
        </p:nvSpPr>
        <p:spPr>
          <a:xfrm>
            <a:off x="1743284" y="1891804"/>
            <a:ext cx="10156408" cy="923330"/>
          </a:xfrm>
          <a:prstGeom prst="rect">
            <a:avLst/>
          </a:prstGeom>
          <a:noFill/>
        </p:spPr>
        <p:txBody>
          <a:bodyPr wrap="square" rtlCol="0">
            <a:spAutoFit/>
          </a:bodyPr>
          <a:lstStyle/>
          <a:p>
            <a:r>
              <a:rPr lang="en-US" dirty="0"/>
              <a:t>I feel like there is an assumption that patients will just go back to smoking once discharged – staff should not just focus on keeping patients smokefree whilst on wards, but fully commit to helping them end their smoking for good. </a:t>
            </a:r>
            <a:endParaRPr lang="en-GB" dirty="0"/>
          </a:p>
        </p:txBody>
      </p:sp>
      <p:sp>
        <p:nvSpPr>
          <p:cNvPr id="7" name="Speech Bubble: Rectangle 6">
            <a:extLst>
              <a:ext uri="{FF2B5EF4-FFF2-40B4-BE49-F238E27FC236}">
                <a16:creationId xmlns:a16="http://schemas.microsoft.com/office/drawing/2014/main" id="{F3EF3C33-E7E9-B4BF-B9DD-7814B31A3619}"/>
              </a:ext>
            </a:extLst>
          </p:cNvPr>
          <p:cNvSpPr/>
          <p:nvPr/>
        </p:nvSpPr>
        <p:spPr>
          <a:xfrm>
            <a:off x="528162" y="3472251"/>
            <a:ext cx="9079992" cy="1047357"/>
          </a:xfrm>
          <a:prstGeom prst="wedgeRectCallout">
            <a:avLst>
              <a:gd name="adj1" fmla="val -48359"/>
              <a:gd name="adj2" fmla="val 105537"/>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836177E-6F0F-EE45-B21D-AB9244AE3AEB}"/>
              </a:ext>
            </a:extLst>
          </p:cNvPr>
          <p:cNvSpPr txBox="1"/>
          <p:nvPr/>
        </p:nvSpPr>
        <p:spPr>
          <a:xfrm>
            <a:off x="528162" y="3535124"/>
            <a:ext cx="9079992" cy="923330"/>
          </a:xfrm>
          <a:prstGeom prst="rect">
            <a:avLst/>
          </a:prstGeom>
          <a:noFill/>
        </p:spPr>
        <p:txBody>
          <a:bodyPr wrap="square" rtlCol="0">
            <a:spAutoFit/>
          </a:bodyPr>
          <a:lstStyle/>
          <a:p>
            <a:r>
              <a:rPr lang="en-US" dirty="0"/>
              <a:t>Those in inpatient mental health settings are concerned with their physical health as well as their mental wellbeing. Improving physical health can also be an important way to build hope and take back a sense of control over our health. </a:t>
            </a:r>
            <a:endParaRPr lang="en-GB" dirty="0"/>
          </a:p>
        </p:txBody>
      </p:sp>
      <p:sp>
        <p:nvSpPr>
          <p:cNvPr id="10" name="TextBox 9">
            <a:extLst>
              <a:ext uri="{FF2B5EF4-FFF2-40B4-BE49-F238E27FC236}">
                <a16:creationId xmlns:a16="http://schemas.microsoft.com/office/drawing/2014/main" id="{759B71B8-4546-967E-E150-9FF1AD275CA0}"/>
              </a:ext>
            </a:extLst>
          </p:cNvPr>
          <p:cNvSpPr txBox="1"/>
          <p:nvPr/>
        </p:nvSpPr>
        <p:spPr>
          <a:xfrm>
            <a:off x="2077394" y="5422901"/>
            <a:ext cx="7790688" cy="646331"/>
          </a:xfrm>
          <a:prstGeom prst="rect">
            <a:avLst/>
          </a:prstGeom>
          <a:noFill/>
        </p:spPr>
        <p:txBody>
          <a:bodyPr wrap="square" rtlCol="0">
            <a:spAutoFit/>
          </a:bodyPr>
          <a:lstStyle/>
          <a:p>
            <a:pPr algn="ctr"/>
            <a:r>
              <a:rPr lang="en-US" dirty="0"/>
              <a:t>Frame the smokefree policy in terms of an effort to improve health, rather than just as a restriction on freedoms in the ward. </a:t>
            </a:r>
            <a:endParaRPr lang="en-GB" dirty="0"/>
          </a:p>
        </p:txBody>
      </p:sp>
    </p:spTree>
    <p:extLst>
      <p:ext uri="{BB962C8B-B14F-4D97-AF65-F5344CB8AC3E}">
        <p14:creationId xmlns:p14="http://schemas.microsoft.com/office/powerpoint/2010/main" val="26305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6" grpId="0"/>
      <p:bldP spid="7" grpId="0" animBg="1"/>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69D7B8-1212-DD94-2E58-6941B623E3BA}"/>
              </a:ext>
            </a:extLst>
          </p:cNvPr>
          <p:cNvSpPr/>
          <p:nvPr/>
        </p:nvSpPr>
        <p:spPr>
          <a:xfrm>
            <a:off x="2038757" y="5434885"/>
            <a:ext cx="7790688" cy="631064"/>
          </a:xfrm>
          <a:prstGeom prst="rect">
            <a:avLst/>
          </a:prstGeom>
          <a:solidFill>
            <a:srgbClr val="F8981D"/>
          </a:solidFill>
          <a:ln>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F8D3297-DA38-3F6B-B23E-93AAB6BB9322}"/>
              </a:ext>
            </a:extLst>
          </p:cNvPr>
          <p:cNvSpPr>
            <a:spLocks noGrp="1"/>
          </p:cNvSpPr>
          <p:nvPr>
            <p:ph type="title"/>
          </p:nvPr>
        </p:nvSpPr>
        <p:spPr>
          <a:xfrm>
            <a:off x="2744353" y="129269"/>
            <a:ext cx="6703294" cy="1325563"/>
          </a:xfrm>
        </p:spPr>
        <p:txBody>
          <a:bodyPr/>
          <a:lstStyle/>
          <a:p>
            <a:pPr algn="ctr"/>
            <a:r>
              <a:rPr lang="en-US" dirty="0"/>
              <a:t>Replace the culture</a:t>
            </a:r>
            <a:endParaRPr lang="en-GB" dirty="0"/>
          </a:p>
        </p:txBody>
      </p:sp>
      <p:sp>
        <p:nvSpPr>
          <p:cNvPr id="5" name="TextBox 4">
            <a:extLst>
              <a:ext uri="{FF2B5EF4-FFF2-40B4-BE49-F238E27FC236}">
                <a16:creationId xmlns:a16="http://schemas.microsoft.com/office/drawing/2014/main" id="{7C834EEF-1334-4BC1-A96C-E7179EB37DE6}"/>
              </a:ext>
            </a:extLst>
          </p:cNvPr>
          <p:cNvSpPr txBox="1"/>
          <p:nvPr/>
        </p:nvSpPr>
        <p:spPr>
          <a:xfrm>
            <a:off x="2191950" y="5630558"/>
            <a:ext cx="7484301" cy="646331"/>
          </a:xfrm>
          <a:prstGeom prst="rect">
            <a:avLst/>
          </a:prstGeom>
          <a:noFill/>
        </p:spPr>
        <p:txBody>
          <a:bodyPr wrap="square" rtlCol="0">
            <a:spAutoFit/>
          </a:bodyPr>
          <a:lstStyle/>
          <a:p>
            <a:pPr algn="ctr"/>
            <a:r>
              <a:rPr lang="en-US" dirty="0"/>
              <a:t>Replace the culture around smoking as well as the tobacco products. </a:t>
            </a:r>
          </a:p>
          <a:p>
            <a:endParaRPr lang="en-US" dirty="0"/>
          </a:p>
        </p:txBody>
      </p:sp>
      <p:sp>
        <p:nvSpPr>
          <p:cNvPr id="6" name="Speech Bubble: Rectangle 5">
            <a:extLst>
              <a:ext uri="{FF2B5EF4-FFF2-40B4-BE49-F238E27FC236}">
                <a16:creationId xmlns:a16="http://schemas.microsoft.com/office/drawing/2014/main" id="{D1D87BEC-2897-4F01-80C4-358DE5FD3A5C}"/>
              </a:ext>
            </a:extLst>
          </p:cNvPr>
          <p:cNvSpPr/>
          <p:nvPr/>
        </p:nvSpPr>
        <p:spPr>
          <a:xfrm>
            <a:off x="990600" y="1580318"/>
            <a:ext cx="10814519" cy="1325563"/>
          </a:xfrm>
          <a:prstGeom prst="wedgeRectCallout">
            <a:avLst>
              <a:gd name="adj1" fmla="val 48488"/>
              <a:gd name="adj2" fmla="val 81324"/>
            </a:avLst>
          </a:prstGeom>
          <a:solidFill>
            <a:schemeClr val="bg1"/>
          </a:solidFill>
          <a:ln w="28575">
            <a:solidFill>
              <a:srgbClr val="F8981D"/>
            </a:solidFill>
            <a:extLst>
              <a:ext uri="{C807C97D-BFC1-408E-A445-0C87EB9F89A2}">
                <ask:lineSketchStyleProps xmlns:ask="http://schemas.microsoft.com/office/drawing/2018/sketchyshapes" sd="2524275973">
                  <a:custGeom>
                    <a:avLst/>
                    <a:gdLst>
                      <a:gd name="connsiteX0" fmla="*/ 0 w 7808976"/>
                      <a:gd name="connsiteY0" fmla="*/ 0 h 1554480"/>
                      <a:gd name="connsiteX1" fmla="*/ 420817 w 7808976"/>
                      <a:gd name="connsiteY1" fmla="*/ 0 h 1554480"/>
                      <a:gd name="connsiteX2" fmla="*/ 854649 w 7808976"/>
                      <a:gd name="connsiteY2" fmla="*/ 0 h 1554480"/>
                      <a:gd name="connsiteX3" fmla="*/ 1301496 w 7808976"/>
                      <a:gd name="connsiteY3" fmla="*/ 0 h 1554480"/>
                      <a:gd name="connsiteX4" fmla="*/ 1301496 w 7808976"/>
                      <a:gd name="connsiteY4" fmla="*/ 0 h 1554480"/>
                      <a:gd name="connsiteX5" fmla="*/ 1789557 w 7808976"/>
                      <a:gd name="connsiteY5" fmla="*/ 0 h 1554480"/>
                      <a:gd name="connsiteX6" fmla="*/ 2238573 w 7808976"/>
                      <a:gd name="connsiteY6" fmla="*/ 0 h 1554480"/>
                      <a:gd name="connsiteX7" fmla="*/ 2726634 w 7808976"/>
                      <a:gd name="connsiteY7" fmla="*/ 0 h 1554480"/>
                      <a:gd name="connsiteX8" fmla="*/ 3253740 w 7808976"/>
                      <a:gd name="connsiteY8" fmla="*/ 0 h 1554480"/>
                      <a:gd name="connsiteX9" fmla="*/ 3732040 w 7808976"/>
                      <a:gd name="connsiteY9" fmla="*/ 0 h 1554480"/>
                      <a:gd name="connsiteX10" fmla="*/ 4346997 w 7808976"/>
                      <a:gd name="connsiteY10" fmla="*/ 0 h 1554480"/>
                      <a:gd name="connsiteX11" fmla="*/ 4916401 w 7808976"/>
                      <a:gd name="connsiteY11" fmla="*/ 0 h 1554480"/>
                      <a:gd name="connsiteX12" fmla="*/ 5531358 w 7808976"/>
                      <a:gd name="connsiteY12" fmla="*/ 0 h 1554480"/>
                      <a:gd name="connsiteX13" fmla="*/ 6146315 w 7808976"/>
                      <a:gd name="connsiteY13" fmla="*/ 0 h 1554480"/>
                      <a:gd name="connsiteX14" fmla="*/ 6806824 w 7808976"/>
                      <a:gd name="connsiteY14" fmla="*/ 0 h 1554480"/>
                      <a:gd name="connsiteX15" fmla="*/ 7808976 w 7808976"/>
                      <a:gd name="connsiteY15" fmla="*/ 0 h 1554480"/>
                      <a:gd name="connsiteX16" fmla="*/ 7808976 w 7808976"/>
                      <a:gd name="connsiteY16" fmla="*/ 435254 h 1554480"/>
                      <a:gd name="connsiteX17" fmla="*/ 7808976 w 7808976"/>
                      <a:gd name="connsiteY17" fmla="*/ 906780 h 1554480"/>
                      <a:gd name="connsiteX18" fmla="*/ 7808976 w 7808976"/>
                      <a:gd name="connsiteY18" fmla="*/ 906780 h 1554480"/>
                      <a:gd name="connsiteX19" fmla="*/ 7808976 w 7808976"/>
                      <a:gd name="connsiteY19" fmla="*/ 1295400 h 1554480"/>
                      <a:gd name="connsiteX20" fmla="*/ 7808976 w 7808976"/>
                      <a:gd name="connsiteY20" fmla="*/ 1554480 h 1554480"/>
                      <a:gd name="connsiteX21" fmla="*/ 7330676 w 7808976"/>
                      <a:gd name="connsiteY21" fmla="*/ 1554480 h 1554480"/>
                      <a:gd name="connsiteX22" fmla="*/ 6806824 w 7808976"/>
                      <a:gd name="connsiteY22" fmla="*/ 1554480 h 1554480"/>
                      <a:gd name="connsiteX23" fmla="*/ 6282972 w 7808976"/>
                      <a:gd name="connsiteY23" fmla="*/ 1554480 h 1554480"/>
                      <a:gd name="connsiteX24" fmla="*/ 5668015 w 7808976"/>
                      <a:gd name="connsiteY24" fmla="*/ 1554480 h 1554480"/>
                      <a:gd name="connsiteX25" fmla="*/ 5235268 w 7808976"/>
                      <a:gd name="connsiteY25" fmla="*/ 1554480 h 1554480"/>
                      <a:gd name="connsiteX26" fmla="*/ 4756968 w 7808976"/>
                      <a:gd name="connsiteY26" fmla="*/ 1554480 h 1554480"/>
                      <a:gd name="connsiteX27" fmla="*/ 4142011 w 7808976"/>
                      <a:gd name="connsiteY27" fmla="*/ 1554480 h 1554480"/>
                      <a:gd name="connsiteX28" fmla="*/ 3253740 w 7808976"/>
                      <a:gd name="connsiteY28" fmla="*/ 1554480 h 1554480"/>
                      <a:gd name="connsiteX29" fmla="*/ 2775453 w 7808976"/>
                      <a:gd name="connsiteY29" fmla="*/ 1649692 h 1554480"/>
                      <a:gd name="connsiteX30" fmla="*/ 2277644 w 7808976"/>
                      <a:gd name="connsiteY30" fmla="*/ 1748790 h 1554480"/>
                      <a:gd name="connsiteX31" fmla="*/ 1799331 w 7808976"/>
                      <a:gd name="connsiteY31" fmla="*/ 1653578 h 1554480"/>
                      <a:gd name="connsiteX32" fmla="*/ 1301496 w 7808976"/>
                      <a:gd name="connsiteY32" fmla="*/ 1554480 h 1554480"/>
                      <a:gd name="connsiteX33" fmla="*/ 880679 w 7808976"/>
                      <a:gd name="connsiteY33" fmla="*/ 1554480 h 1554480"/>
                      <a:gd name="connsiteX34" fmla="*/ 485892 w 7808976"/>
                      <a:gd name="connsiteY34" fmla="*/ 1554480 h 1554480"/>
                      <a:gd name="connsiteX35" fmla="*/ 0 w 7808976"/>
                      <a:gd name="connsiteY35" fmla="*/ 1554480 h 1554480"/>
                      <a:gd name="connsiteX36" fmla="*/ 0 w 7808976"/>
                      <a:gd name="connsiteY36" fmla="*/ 1295400 h 1554480"/>
                      <a:gd name="connsiteX37" fmla="*/ 0 w 7808976"/>
                      <a:gd name="connsiteY37" fmla="*/ 906780 h 1554480"/>
                      <a:gd name="connsiteX38" fmla="*/ 0 w 7808976"/>
                      <a:gd name="connsiteY38" fmla="*/ 906780 h 1554480"/>
                      <a:gd name="connsiteX39" fmla="*/ 0 w 7808976"/>
                      <a:gd name="connsiteY39" fmla="*/ 444322 h 1554480"/>
                      <a:gd name="connsiteX40" fmla="*/ 0 w 7808976"/>
                      <a:gd name="connsiteY40"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808976" h="1554480" fill="none" extrusionOk="0">
                        <a:moveTo>
                          <a:pt x="0" y="0"/>
                        </a:moveTo>
                        <a:cubicBezTo>
                          <a:pt x="148153" y="-680"/>
                          <a:pt x="311553" y="35617"/>
                          <a:pt x="420817" y="0"/>
                        </a:cubicBezTo>
                        <a:cubicBezTo>
                          <a:pt x="530081" y="-35617"/>
                          <a:pt x="746026" y="14461"/>
                          <a:pt x="854649" y="0"/>
                        </a:cubicBezTo>
                        <a:cubicBezTo>
                          <a:pt x="963272" y="-14461"/>
                          <a:pt x="1113139" y="35409"/>
                          <a:pt x="1301496" y="0"/>
                        </a:cubicBezTo>
                        <a:lnTo>
                          <a:pt x="1301496" y="0"/>
                        </a:lnTo>
                        <a:cubicBezTo>
                          <a:pt x="1417854" y="-13347"/>
                          <a:pt x="1607697" y="5541"/>
                          <a:pt x="1789557" y="0"/>
                        </a:cubicBezTo>
                        <a:cubicBezTo>
                          <a:pt x="1971417" y="-5541"/>
                          <a:pt x="2072901" y="21542"/>
                          <a:pt x="2238573" y="0"/>
                        </a:cubicBezTo>
                        <a:cubicBezTo>
                          <a:pt x="2404245" y="-21542"/>
                          <a:pt x="2491583" y="56387"/>
                          <a:pt x="2726634" y="0"/>
                        </a:cubicBezTo>
                        <a:cubicBezTo>
                          <a:pt x="2961685" y="-56387"/>
                          <a:pt x="3043783" y="15521"/>
                          <a:pt x="3253740" y="0"/>
                        </a:cubicBezTo>
                        <a:cubicBezTo>
                          <a:pt x="3430205" y="-17892"/>
                          <a:pt x="3537539" y="54394"/>
                          <a:pt x="3732040" y="0"/>
                        </a:cubicBezTo>
                        <a:cubicBezTo>
                          <a:pt x="3926541" y="-54394"/>
                          <a:pt x="4176506" y="51329"/>
                          <a:pt x="4346997" y="0"/>
                        </a:cubicBezTo>
                        <a:cubicBezTo>
                          <a:pt x="4517488" y="-51329"/>
                          <a:pt x="4770444" y="52381"/>
                          <a:pt x="4916401" y="0"/>
                        </a:cubicBezTo>
                        <a:cubicBezTo>
                          <a:pt x="5062358" y="-52381"/>
                          <a:pt x="5343920" y="44823"/>
                          <a:pt x="5531358" y="0"/>
                        </a:cubicBezTo>
                        <a:cubicBezTo>
                          <a:pt x="5718796" y="-44823"/>
                          <a:pt x="5998167" y="7456"/>
                          <a:pt x="6146315" y="0"/>
                        </a:cubicBezTo>
                        <a:cubicBezTo>
                          <a:pt x="6294463" y="-7456"/>
                          <a:pt x="6527324" y="62221"/>
                          <a:pt x="6806824" y="0"/>
                        </a:cubicBezTo>
                        <a:cubicBezTo>
                          <a:pt x="7086324" y="-62221"/>
                          <a:pt x="7314142" y="46179"/>
                          <a:pt x="7808976" y="0"/>
                        </a:cubicBezTo>
                        <a:cubicBezTo>
                          <a:pt x="7852229" y="165558"/>
                          <a:pt x="7793245" y="226698"/>
                          <a:pt x="7808976" y="435254"/>
                        </a:cubicBezTo>
                        <a:cubicBezTo>
                          <a:pt x="7824707" y="643810"/>
                          <a:pt x="7763920" y="680821"/>
                          <a:pt x="7808976" y="906780"/>
                        </a:cubicBezTo>
                        <a:lnTo>
                          <a:pt x="7808976" y="906780"/>
                        </a:lnTo>
                        <a:cubicBezTo>
                          <a:pt x="7815300" y="1048244"/>
                          <a:pt x="7796374" y="1186813"/>
                          <a:pt x="7808976" y="1295400"/>
                        </a:cubicBezTo>
                        <a:cubicBezTo>
                          <a:pt x="7819461" y="1395291"/>
                          <a:pt x="7792433" y="1431210"/>
                          <a:pt x="7808976" y="1554480"/>
                        </a:cubicBezTo>
                        <a:cubicBezTo>
                          <a:pt x="7623671" y="1562586"/>
                          <a:pt x="7527153" y="1504493"/>
                          <a:pt x="7330676" y="1554480"/>
                        </a:cubicBezTo>
                        <a:cubicBezTo>
                          <a:pt x="7134199" y="1604467"/>
                          <a:pt x="7033380" y="1552683"/>
                          <a:pt x="6806824" y="1554480"/>
                        </a:cubicBezTo>
                        <a:cubicBezTo>
                          <a:pt x="6580268" y="1556277"/>
                          <a:pt x="6406585" y="1526342"/>
                          <a:pt x="6282972" y="1554480"/>
                        </a:cubicBezTo>
                        <a:cubicBezTo>
                          <a:pt x="6159359" y="1582618"/>
                          <a:pt x="5810662" y="1542146"/>
                          <a:pt x="5668015" y="1554480"/>
                        </a:cubicBezTo>
                        <a:cubicBezTo>
                          <a:pt x="5525368" y="1566814"/>
                          <a:pt x="5369261" y="1519182"/>
                          <a:pt x="5235268" y="1554480"/>
                        </a:cubicBezTo>
                        <a:cubicBezTo>
                          <a:pt x="5101275" y="1589778"/>
                          <a:pt x="4968429" y="1510538"/>
                          <a:pt x="4756968" y="1554480"/>
                        </a:cubicBezTo>
                        <a:cubicBezTo>
                          <a:pt x="4545507" y="1598422"/>
                          <a:pt x="4382138" y="1522875"/>
                          <a:pt x="4142011" y="1554480"/>
                        </a:cubicBezTo>
                        <a:cubicBezTo>
                          <a:pt x="3901884" y="1586085"/>
                          <a:pt x="3446675" y="1450286"/>
                          <a:pt x="3253740" y="1554480"/>
                        </a:cubicBezTo>
                        <a:cubicBezTo>
                          <a:pt x="3097414" y="1594535"/>
                          <a:pt x="2949017" y="1609233"/>
                          <a:pt x="2775453" y="1649692"/>
                        </a:cubicBezTo>
                        <a:cubicBezTo>
                          <a:pt x="2601889" y="1690151"/>
                          <a:pt x="2501492" y="1655092"/>
                          <a:pt x="2277644" y="1748790"/>
                        </a:cubicBezTo>
                        <a:cubicBezTo>
                          <a:pt x="2113543" y="1723008"/>
                          <a:pt x="1906464" y="1629005"/>
                          <a:pt x="1799331" y="1653578"/>
                        </a:cubicBezTo>
                        <a:cubicBezTo>
                          <a:pt x="1692198" y="1678151"/>
                          <a:pt x="1507311" y="1542478"/>
                          <a:pt x="1301496" y="1554480"/>
                        </a:cubicBezTo>
                        <a:cubicBezTo>
                          <a:pt x="1102115" y="1578006"/>
                          <a:pt x="1051102" y="1541100"/>
                          <a:pt x="880679" y="1554480"/>
                        </a:cubicBezTo>
                        <a:cubicBezTo>
                          <a:pt x="710256" y="1567860"/>
                          <a:pt x="590307" y="1537658"/>
                          <a:pt x="485892" y="1554480"/>
                        </a:cubicBezTo>
                        <a:cubicBezTo>
                          <a:pt x="381477" y="1571302"/>
                          <a:pt x="206750" y="1508572"/>
                          <a:pt x="0" y="1554480"/>
                        </a:cubicBezTo>
                        <a:cubicBezTo>
                          <a:pt x="-17688" y="1462676"/>
                          <a:pt x="31061" y="1380421"/>
                          <a:pt x="0" y="1295400"/>
                        </a:cubicBezTo>
                        <a:cubicBezTo>
                          <a:pt x="-5616" y="1121321"/>
                          <a:pt x="17992" y="1077999"/>
                          <a:pt x="0" y="906780"/>
                        </a:cubicBezTo>
                        <a:lnTo>
                          <a:pt x="0" y="906780"/>
                        </a:lnTo>
                        <a:cubicBezTo>
                          <a:pt x="-22971" y="795139"/>
                          <a:pt x="34910" y="608714"/>
                          <a:pt x="0" y="444322"/>
                        </a:cubicBezTo>
                        <a:cubicBezTo>
                          <a:pt x="-34910" y="279930"/>
                          <a:pt x="15689" y="113182"/>
                          <a:pt x="0" y="0"/>
                        </a:cubicBezTo>
                        <a:close/>
                      </a:path>
                      <a:path w="7808976" h="1554480" stroke="0" extrusionOk="0">
                        <a:moveTo>
                          <a:pt x="0" y="0"/>
                        </a:moveTo>
                        <a:cubicBezTo>
                          <a:pt x="187384" y="-22427"/>
                          <a:pt x="249550" y="36301"/>
                          <a:pt x="394787" y="0"/>
                        </a:cubicBezTo>
                        <a:cubicBezTo>
                          <a:pt x="540024" y="-36301"/>
                          <a:pt x="701696" y="35702"/>
                          <a:pt x="802589" y="0"/>
                        </a:cubicBezTo>
                        <a:cubicBezTo>
                          <a:pt x="903482" y="-35702"/>
                          <a:pt x="1059781" y="26306"/>
                          <a:pt x="1301496" y="0"/>
                        </a:cubicBezTo>
                        <a:lnTo>
                          <a:pt x="1301496" y="0"/>
                        </a:lnTo>
                        <a:cubicBezTo>
                          <a:pt x="1428701" y="-10339"/>
                          <a:pt x="1602690" y="40313"/>
                          <a:pt x="1770035" y="0"/>
                        </a:cubicBezTo>
                        <a:cubicBezTo>
                          <a:pt x="1937380" y="-40313"/>
                          <a:pt x="2102860" y="45008"/>
                          <a:pt x="2199528" y="0"/>
                        </a:cubicBezTo>
                        <a:cubicBezTo>
                          <a:pt x="2296196" y="-45008"/>
                          <a:pt x="2506773" y="1146"/>
                          <a:pt x="2687589" y="0"/>
                        </a:cubicBezTo>
                        <a:cubicBezTo>
                          <a:pt x="2868405" y="-1146"/>
                          <a:pt x="3123515" y="3248"/>
                          <a:pt x="3253740" y="0"/>
                        </a:cubicBezTo>
                        <a:cubicBezTo>
                          <a:pt x="3393109" y="-31554"/>
                          <a:pt x="3607574" y="18198"/>
                          <a:pt x="3732040" y="0"/>
                        </a:cubicBezTo>
                        <a:cubicBezTo>
                          <a:pt x="3856506" y="-18198"/>
                          <a:pt x="4077945" y="56338"/>
                          <a:pt x="4392549" y="0"/>
                        </a:cubicBezTo>
                        <a:cubicBezTo>
                          <a:pt x="4707153" y="-56338"/>
                          <a:pt x="4774016" y="26317"/>
                          <a:pt x="4961954" y="0"/>
                        </a:cubicBezTo>
                        <a:cubicBezTo>
                          <a:pt x="5149893" y="-26317"/>
                          <a:pt x="5276500" y="57731"/>
                          <a:pt x="5576910" y="0"/>
                        </a:cubicBezTo>
                        <a:cubicBezTo>
                          <a:pt x="5877320" y="-57731"/>
                          <a:pt x="5947857" y="71506"/>
                          <a:pt x="6191867" y="0"/>
                        </a:cubicBezTo>
                        <a:cubicBezTo>
                          <a:pt x="6435877" y="-71506"/>
                          <a:pt x="6497506" y="48283"/>
                          <a:pt x="6670167" y="0"/>
                        </a:cubicBezTo>
                        <a:cubicBezTo>
                          <a:pt x="6842828" y="-48283"/>
                          <a:pt x="7107678" y="14726"/>
                          <a:pt x="7285124" y="0"/>
                        </a:cubicBezTo>
                        <a:cubicBezTo>
                          <a:pt x="7462570" y="-14726"/>
                          <a:pt x="7630578" y="59366"/>
                          <a:pt x="7808976" y="0"/>
                        </a:cubicBezTo>
                        <a:cubicBezTo>
                          <a:pt x="7848314" y="219552"/>
                          <a:pt x="7776742" y="233544"/>
                          <a:pt x="7808976" y="444322"/>
                        </a:cubicBezTo>
                        <a:cubicBezTo>
                          <a:pt x="7841210" y="655100"/>
                          <a:pt x="7782925" y="809903"/>
                          <a:pt x="7808976" y="906780"/>
                        </a:cubicBezTo>
                        <a:lnTo>
                          <a:pt x="7808976" y="906780"/>
                        </a:lnTo>
                        <a:cubicBezTo>
                          <a:pt x="7840410" y="997540"/>
                          <a:pt x="7808476" y="1183656"/>
                          <a:pt x="7808976" y="1295400"/>
                        </a:cubicBezTo>
                        <a:cubicBezTo>
                          <a:pt x="7830630" y="1412437"/>
                          <a:pt x="7799555" y="1461037"/>
                          <a:pt x="7808976" y="1554480"/>
                        </a:cubicBezTo>
                        <a:cubicBezTo>
                          <a:pt x="7575645" y="1599146"/>
                          <a:pt x="7445865" y="1481966"/>
                          <a:pt x="7194019" y="1554480"/>
                        </a:cubicBezTo>
                        <a:cubicBezTo>
                          <a:pt x="6942173" y="1626994"/>
                          <a:pt x="6949135" y="1522237"/>
                          <a:pt x="6715719" y="1554480"/>
                        </a:cubicBezTo>
                        <a:cubicBezTo>
                          <a:pt x="6482303" y="1586723"/>
                          <a:pt x="6444651" y="1528174"/>
                          <a:pt x="6282972" y="1554480"/>
                        </a:cubicBezTo>
                        <a:cubicBezTo>
                          <a:pt x="6121293" y="1580786"/>
                          <a:pt x="6028167" y="1520362"/>
                          <a:pt x="5850225" y="1554480"/>
                        </a:cubicBezTo>
                        <a:cubicBezTo>
                          <a:pt x="5672283" y="1588598"/>
                          <a:pt x="5433090" y="1516230"/>
                          <a:pt x="5235268" y="1554480"/>
                        </a:cubicBezTo>
                        <a:cubicBezTo>
                          <a:pt x="5037446" y="1592730"/>
                          <a:pt x="4812072" y="1510040"/>
                          <a:pt x="4665863" y="1554480"/>
                        </a:cubicBezTo>
                        <a:cubicBezTo>
                          <a:pt x="4519654" y="1598920"/>
                          <a:pt x="4312425" y="1504438"/>
                          <a:pt x="4142011" y="1554480"/>
                        </a:cubicBezTo>
                        <a:cubicBezTo>
                          <a:pt x="3971597" y="1604522"/>
                          <a:pt x="3462244" y="1492050"/>
                          <a:pt x="3253740" y="1554480"/>
                        </a:cubicBezTo>
                        <a:cubicBezTo>
                          <a:pt x="3109868" y="1619919"/>
                          <a:pt x="2953733" y="1573609"/>
                          <a:pt x="2765692" y="1651635"/>
                        </a:cubicBezTo>
                        <a:cubicBezTo>
                          <a:pt x="2577651" y="1729661"/>
                          <a:pt x="2513650" y="1700452"/>
                          <a:pt x="2277644" y="1748790"/>
                        </a:cubicBezTo>
                        <a:cubicBezTo>
                          <a:pt x="2165597" y="1737943"/>
                          <a:pt x="2010997" y="1687971"/>
                          <a:pt x="1789570" y="1651635"/>
                        </a:cubicBezTo>
                        <a:cubicBezTo>
                          <a:pt x="1568143" y="1615299"/>
                          <a:pt x="1492829" y="1543370"/>
                          <a:pt x="1301496" y="1554480"/>
                        </a:cubicBezTo>
                        <a:cubicBezTo>
                          <a:pt x="1180184" y="1580195"/>
                          <a:pt x="1068478" y="1525479"/>
                          <a:pt x="854649" y="1554480"/>
                        </a:cubicBezTo>
                        <a:cubicBezTo>
                          <a:pt x="640820" y="1583481"/>
                          <a:pt x="526233" y="1524593"/>
                          <a:pt x="394787" y="1554480"/>
                        </a:cubicBezTo>
                        <a:cubicBezTo>
                          <a:pt x="263341" y="1584367"/>
                          <a:pt x="125449" y="1514450"/>
                          <a:pt x="0" y="1554480"/>
                        </a:cubicBezTo>
                        <a:cubicBezTo>
                          <a:pt x="-26104" y="1456348"/>
                          <a:pt x="9628" y="1350902"/>
                          <a:pt x="0" y="1295400"/>
                        </a:cubicBezTo>
                        <a:cubicBezTo>
                          <a:pt x="-42537" y="1102002"/>
                          <a:pt x="27824" y="1060944"/>
                          <a:pt x="0" y="906780"/>
                        </a:cubicBezTo>
                        <a:lnTo>
                          <a:pt x="0" y="906780"/>
                        </a:lnTo>
                        <a:cubicBezTo>
                          <a:pt x="-3774" y="800127"/>
                          <a:pt x="701" y="613340"/>
                          <a:pt x="0" y="462458"/>
                        </a:cubicBezTo>
                        <a:cubicBezTo>
                          <a:pt x="-701" y="311576"/>
                          <a:pt x="41931" y="224331"/>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1F2F1D8-F42F-E8D2-C640-EE6891A90F15}"/>
              </a:ext>
            </a:extLst>
          </p:cNvPr>
          <p:cNvSpPr txBox="1"/>
          <p:nvPr/>
        </p:nvSpPr>
        <p:spPr>
          <a:xfrm>
            <a:off x="1048554" y="1642934"/>
            <a:ext cx="10698609" cy="1200329"/>
          </a:xfrm>
          <a:prstGeom prst="rect">
            <a:avLst/>
          </a:prstGeom>
          <a:noFill/>
        </p:spPr>
        <p:txBody>
          <a:bodyPr wrap="square" rtlCol="0">
            <a:spAutoFit/>
          </a:bodyPr>
          <a:lstStyle/>
          <a:p>
            <a:r>
              <a:rPr lang="en-US" dirty="0"/>
              <a:t>Smoking breaks traditionally gave patients access to the garden or other outdoor spaces and provided a space for bonding both with fellow patients and staff. Smoking breaks were often where relationships were forged. Wards should work to make sure that going smokefree doesn’t remove the social and environmental opportunities smoke breaks offered. </a:t>
            </a:r>
            <a:endParaRPr lang="en-GB" dirty="0"/>
          </a:p>
        </p:txBody>
      </p:sp>
      <p:sp>
        <p:nvSpPr>
          <p:cNvPr id="8" name="Speech Bubble: Rectangle 7">
            <a:extLst>
              <a:ext uri="{FF2B5EF4-FFF2-40B4-BE49-F238E27FC236}">
                <a16:creationId xmlns:a16="http://schemas.microsoft.com/office/drawing/2014/main" id="{E0B84787-ED44-EB3F-3A59-2365351FB3A8}"/>
              </a:ext>
            </a:extLst>
          </p:cNvPr>
          <p:cNvSpPr/>
          <p:nvPr/>
        </p:nvSpPr>
        <p:spPr>
          <a:xfrm>
            <a:off x="515155" y="3377637"/>
            <a:ext cx="9799277" cy="1352456"/>
          </a:xfrm>
          <a:prstGeom prst="wedgeRectCallout">
            <a:avLst>
              <a:gd name="adj1" fmla="val -48038"/>
              <a:gd name="adj2" fmla="val 92020"/>
            </a:avLst>
          </a:prstGeom>
          <a:solidFill>
            <a:schemeClr val="bg1"/>
          </a:solidFill>
          <a:ln w="28575">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884D090-1F7B-D932-A967-8F6494B80552}"/>
              </a:ext>
            </a:extLst>
          </p:cNvPr>
          <p:cNvSpPr txBox="1"/>
          <p:nvPr/>
        </p:nvSpPr>
        <p:spPr>
          <a:xfrm>
            <a:off x="515155" y="3429000"/>
            <a:ext cx="9799277" cy="1200329"/>
          </a:xfrm>
          <a:prstGeom prst="rect">
            <a:avLst/>
          </a:prstGeom>
          <a:noFill/>
        </p:spPr>
        <p:txBody>
          <a:bodyPr wrap="square" rtlCol="0">
            <a:spAutoFit/>
          </a:bodyPr>
          <a:lstStyle/>
          <a:p>
            <a:r>
              <a:rPr lang="en-US" dirty="0"/>
              <a:t>You can’t separate out a smokefree policy from the ward culture as a whole, it has to be viewed in context. If you create a therapeutic environment and consider how the ward culture can contribute to helping people go smokefree, you will likely have a lot more success implementing this. </a:t>
            </a:r>
            <a:endParaRPr lang="en-GB" dirty="0"/>
          </a:p>
        </p:txBody>
      </p:sp>
    </p:spTree>
    <p:extLst>
      <p:ext uri="{BB962C8B-B14F-4D97-AF65-F5344CB8AC3E}">
        <p14:creationId xmlns:p14="http://schemas.microsoft.com/office/powerpoint/2010/main" val="301408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6" grpId="0" animBg="1"/>
      <p:bldP spid="7" grpId="0"/>
      <p:bldP spid="8"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970C-FBB2-5AAD-8679-CCA058D1139C}"/>
              </a:ext>
            </a:extLst>
          </p:cNvPr>
          <p:cNvSpPr>
            <a:spLocks noGrp="1"/>
          </p:cNvSpPr>
          <p:nvPr>
            <p:ph type="title"/>
          </p:nvPr>
        </p:nvSpPr>
        <p:spPr/>
        <p:txBody>
          <a:bodyPr/>
          <a:lstStyle/>
          <a:p>
            <a:pPr algn="ctr"/>
            <a:r>
              <a:rPr lang="en-US" dirty="0"/>
              <a:t>Respect patient autonomy </a:t>
            </a:r>
            <a:endParaRPr lang="en-GB" dirty="0"/>
          </a:p>
        </p:txBody>
      </p:sp>
      <p:pic>
        <p:nvPicPr>
          <p:cNvPr id="4" name="Picture 3">
            <a:extLst>
              <a:ext uri="{FF2B5EF4-FFF2-40B4-BE49-F238E27FC236}">
                <a16:creationId xmlns:a16="http://schemas.microsoft.com/office/drawing/2014/main" id="{6B18FC92-BF1B-2F1F-1DF4-63D4C7E37490}"/>
              </a:ext>
            </a:extLst>
          </p:cNvPr>
          <p:cNvPicPr>
            <a:picLocks noChangeAspect="1"/>
          </p:cNvPicPr>
          <p:nvPr/>
        </p:nvPicPr>
        <p:blipFill>
          <a:blip r:embed="rId3"/>
          <a:stretch>
            <a:fillRect/>
          </a:stretch>
        </p:blipFill>
        <p:spPr>
          <a:xfrm>
            <a:off x="1164975" y="1595476"/>
            <a:ext cx="10845724" cy="1792379"/>
          </a:xfrm>
          <a:prstGeom prst="rect">
            <a:avLst/>
          </a:prstGeom>
        </p:spPr>
      </p:pic>
      <p:sp>
        <p:nvSpPr>
          <p:cNvPr id="5" name="TextBox 4">
            <a:extLst>
              <a:ext uri="{FF2B5EF4-FFF2-40B4-BE49-F238E27FC236}">
                <a16:creationId xmlns:a16="http://schemas.microsoft.com/office/drawing/2014/main" id="{479C7B6B-EF0D-3CE4-37EA-6A1D3FE818DE}"/>
              </a:ext>
            </a:extLst>
          </p:cNvPr>
          <p:cNvSpPr txBox="1"/>
          <p:nvPr/>
        </p:nvSpPr>
        <p:spPr>
          <a:xfrm>
            <a:off x="1177637" y="1648558"/>
            <a:ext cx="10820400" cy="1261884"/>
          </a:xfrm>
          <a:prstGeom prst="rect">
            <a:avLst/>
          </a:prstGeom>
          <a:noFill/>
        </p:spPr>
        <p:txBody>
          <a:bodyPr wrap="square" rtlCol="0">
            <a:spAutoFit/>
          </a:bodyPr>
          <a:lstStyle/>
          <a:p>
            <a:r>
              <a:rPr lang="en-US" sz="1900" dirty="0"/>
              <a:t>When you are admitted to an inpatient setting you are already losing a lot of freedoms, having further rules imposed on you that others out in the world don’t have to abide by can feel really unfair. Having your tobacco taken is like this. If staff could offer patients vaping materials as a trade at the point when tobacco is removed, framing it as an exchange this would feel less repressive. </a:t>
            </a:r>
            <a:endParaRPr lang="en-GB" sz="1900" dirty="0"/>
          </a:p>
        </p:txBody>
      </p:sp>
      <p:pic>
        <p:nvPicPr>
          <p:cNvPr id="7" name="Picture 6">
            <a:extLst>
              <a:ext uri="{FF2B5EF4-FFF2-40B4-BE49-F238E27FC236}">
                <a16:creationId xmlns:a16="http://schemas.microsoft.com/office/drawing/2014/main" id="{0E55EEC7-E9E9-A1C7-2970-90EB9C66F083}"/>
              </a:ext>
            </a:extLst>
          </p:cNvPr>
          <p:cNvPicPr>
            <a:picLocks noChangeAspect="1"/>
          </p:cNvPicPr>
          <p:nvPr/>
        </p:nvPicPr>
        <p:blipFill>
          <a:blip r:embed="rId4"/>
          <a:stretch>
            <a:fillRect/>
          </a:stretch>
        </p:blipFill>
        <p:spPr>
          <a:xfrm>
            <a:off x="378634" y="3470146"/>
            <a:ext cx="9827604" cy="1975275"/>
          </a:xfrm>
          <a:prstGeom prst="rect">
            <a:avLst/>
          </a:prstGeom>
        </p:spPr>
      </p:pic>
      <p:sp>
        <p:nvSpPr>
          <p:cNvPr id="8" name="TextBox 7">
            <a:extLst>
              <a:ext uri="{FF2B5EF4-FFF2-40B4-BE49-F238E27FC236}">
                <a16:creationId xmlns:a16="http://schemas.microsoft.com/office/drawing/2014/main" id="{14F3A147-84E4-42BD-E403-87718F99230B}"/>
              </a:ext>
            </a:extLst>
          </p:cNvPr>
          <p:cNvSpPr txBox="1"/>
          <p:nvPr/>
        </p:nvSpPr>
        <p:spPr>
          <a:xfrm>
            <a:off x="378634" y="3552834"/>
            <a:ext cx="9836727" cy="1200329"/>
          </a:xfrm>
          <a:prstGeom prst="rect">
            <a:avLst/>
          </a:prstGeom>
          <a:noFill/>
        </p:spPr>
        <p:txBody>
          <a:bodyPr wrap="square" rtlCol="0">
            <a:spAutoFit/>
          </a:bodyPr>
          <a:lstStyle/>
          <a:p>
            <a:r>
              <a:rPr lang="en-US" dirty="0"/>
              <a:t>Feeling like you have autonomy over your care is so important, this is why communication of these policies is key to ensure patients understand policies and have been given a chance to discuss how they feel about it. Knowing who on the ward you ask for further support would also be important to communicate on admission </a:t>
            </a:r>
            <a:endParaRPr lang="en-GB" dirty="0"/>
          </a:p>
        </p:txBody>
      </p:sp>
      <p:sp>
        <p:nvSpPr>
          <p:cNvPr id="9" name="Rectangle 8">
            <a:extLst>
              <a:ext uri="{FF2B5EF4-FFF2-40B4-BE49-F238E27FC236}">
                <a16:creationId xmlns:a16="http://schemas.microsoft.com/office/drawing/2014/main" id="{C8864579-246B-D32B-7AF3-C6CB1D7CE944}"/>
              </a:ext>
            </a:extLst>
          </p:cNvPr>
          <p:cNvSpPr/>
          <p:nvPr/>
        </p:nvSpPr>
        <p:spPr>
          <a:xfrm>
            <a:off x="1937421" y="5665820"/>
            <a:ext cx="7790688" cy="631064"/>
          </a:xfrm>
          <a:prstGeom prst="rect">
            <a:avLst/>
          </a:prstGeom>
          <a:solidFill>
            <a:srgbClr val="F8981D"/>
          </a:solidFill>
          <a:ln>
            <a:solidFill>
              <a:srgbClr val="F8981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9381571-67CE-DD8F-4291-FE519BA5BD95}"/>
              </a:ext>
            </a:extLst>
          </p:cNvPr>
          <p:cNvSpPr txBox="1"/>
          <p:nvPr/>
        </p:nvSpPr>
        <p:spPr>
          <a:xfrm>
            <a:off x="2037941" y="5739168"/>
            <a:ext cx="7790688" cy="430887"/>
          </a:xfrm>
          <a:prstGeom prst="rect">
            <a:avLst/>
          </a:prstGeom>
          <a:noFill/>
        </p:spPr>
        <p:txBody>
          <a:bodyPr wrap="square" rtlCol="0">
            <a:spAutoFit/>
          </a:bodyPr>
          <a:lstStyle/>
          <a:p>
            <a:pPr algn="ctr"/>
            <a:r>
              <a:rPr lang="en-US" sz="2200" dirty="0"/>
              <a:t>Policies should treat patients with respect and dignity </a:t>
            </a:r>
            <a:endParaRPr lang="en-GB" sz="2200" dirty="0"/>
          </a:p>
        </p:txBody>
      </p:sp>
    </p:spTree>
    <p:extLst>
      <p:ext uri="{BB962C8B-B14F-4D97-AF65-F5344CB8AC3E}">
        <p14:creationId xmlns:p14="http://schemas.microsoft.com/office/powerpoint/2010/main" val="243174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97F2-4989-D56C-9C21-808494AC2484}"/>
              </a:ext>
            </a:extLst>
          </p:cNvPr>
          <p:cNvSpPr>
            <a:spLocks noGrp="1"/>
          </p:cNvSpPr>
          <p:nvPr>
            <p:ph type="title"/>
          </p:nvPr>
        </p:nvSpPr>
        <p:spPr>
          <a:xfrm>
            <a:off x="3826098" y="12041"/>
            <a:ext cx="10515600" cy="1325563"/>
          </a:xfrm>
        </p:spPr>
        <p:txBody>
          <a:bodyPr/>
          <a:lstStyle/>
          <a:p>
            <a:r>
              <a:rPr lang="en-US" dirty="0"/>
              <a:t>Destroying Tobacco</a:t>
            </a:r>
            <a:endParaRPr lang="en-GB" dirty="0"/>
          </a:p>
        </p:txBody>
      </p:sp>
      <p:sp>
        <p:nvSpPr>
          <p:cNvPr id="3" name="Content Placeholder 2">
            <a:extLst>
              <a:ext uri="{FF2B5EF4-FFF2-40B4-BE49-F238E27FC236}">
                <a16:creationId xmlns:a16="http://schemas.microsoft.com/office/drawing/2014/main" id="{3207F734-EE52-5A6C-30FA-47E228026580}"/>
              </a:ext>
            </a:extLst>
          </p:cNvPr>
          <p:cNvSpPr>
            <a:spLocks noGrp="1"/>
          </p:cNvSpPr>
          <p:nvPr>
            <p:ph idx="1"/>
          </p:nvPr>
        </p:nvSpPr>
        <p:spPr>
          <a:xfrm>
            <a:off x="490728" y="1571817"/>
            <a:ext cx="4410456" cy="1765744"/>
          </a:xfrm>
          <a:prstGeom prst="roundRect">
            <a:avLst/>
          </a:prstGeom>
          <a:ln>
            <a:solidFill>
              <a:srgbClr val="F8981D"/>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n-US" sz="1600" dirty="0"/>
              <a:t>The guidance stated that “the CQC </a:t>
            </a:r>
            <a:r>
              <a:rPr lang="en-US" sz="1600" b="1" dirty="0"/>
              <a:t>should</a:t>
            </a:r>
            <a:r>
              <a:rPr lang="en-US" sz="1600" dirty="0"/>
              <a:t> respect the service’s policy if it states smoking materials will be destroyed.”</a:t>
            </a:r>
          </a:p>
          <a:p>
            <a:pPr marL="0" indent="0">
              <a:buNone/>
            </a:pPr>
            <a:endParaRPr lang="en-US" sz="1600" dirty="0"/>
          </a:p>
          <a:p>
            <a:pPr marL="0" indent="0">
              <a:buNone/>
            </a:pPr>
            <a:r>
              <a:rPr lang="en-US" sz="1600" dirty="0"/>
              <a:t>Group found this to be most contentious issue.  </a:t>
            </a:r>
          </a:p>
        </p:txBody>
      </p:sp>
      <p:sp>
        <p:nvSpPr>
          <p:cNvPr id="4" name="TextBox 3">
            <a:extLst>
              <a:ext uri="{FF2B5EF4-FFF2-40B4-BE49-F238E27FC236}">
                <a16:creationId xmlns:a16="http://schemas.microsoft.com/office/drawing/2014/main" id="{5749C718-A167-1F13-8D70-3454059C93B6}"/>
              </a:ext>
            </a:extLst>
          </p:cNvPr>
          <p:cNvSpPr txBox="1"/>
          <p:nvPr/>
        </p:nvSpPr>
        <p:spPr>
          <a:xfrm>
            <a:off x="5332377" y="2519933"/>
            <a:ext cx="6720840" cy="2009061"/>
          </a:xfrm>
          <a:prstGeom prst="roundRect">
            <a:avLst/>
          </a:prstGeom>
          <a:ln>
            <a:solidFill>
              <a:srgbClr val="F8981D"/>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dirty="0"/>
              <a:t>Concerns we heard on this policy: </a:t>
            </a:r>
          </a:p>
          <a:p>
            <a:pPr marL="342900" indent="-342900">
              <a:buFont typeface="+mj-lt"/>
              <a:buAutoNum type="arabicPeriod"/>
            </a:pPr>
            <a:r>
              <a:rPr lang="en-US" sz="1600" dirty="0"/>
              <a:t>Hiding tobacco and binge use on leave</a:t>
            </a:r>
          </a:p>
          <a:p>
            <a:pPr marL="342900" indent="-342900">
              <a:buFont typeface="+mj-lt"/>
              <a:buAutoNum type="arabicPeriod"/>
            </a:pPr>
            <a:r>
              <a:rPr lang="en-US" sz="1600" dirty="0"/>
              <a:t>Destroying something of monetary value - causes agitation and a sense of injustice. </a:t>
            </a:r>
          </a:p>
          <a:p>
            <a:pPr marL="342900" indent="-342900">
              <a:buFont typeface="+mj-lt"/>
              <a:buAutoNum type="arabicPeriod"/>
            </a:pPr>
            <a:r>
              <a:rPr lang="en-US" sz="1600" dirty="0"/>
              <a:t>Tobacco being listed as contraband and not distinguished in peoples notes from possession of drugs/other illegal substances. Concerns over criminalizing tobacco in wards. </a:t>
            </a:r>
            <a:endParaRPr lang="en-GB" sz="1600" dirty="0"/>
          </a:p>
        </p:txBody>
      </p:sp>
      <p:sp>
        <p:nvSpPr>
          <p:cNvPr id="5" name="TextBox 4">
            <a:extLst>
              <a:ext uri="{FF2B5EF4-FFF2-40B4-BE49-F238E27FC236}">
                <a16:creationId xmlns:a16="http://schemas.microsoft.com/office/drawing/2014/main" id="{4D338315-145A-D8B2-F7DA-3743099113D4}"/>
              </a:ext>
            </a:extLst>
          </p:cNvPr>
          <p:cNvSpPr txBox="1"/>
          <p:nvPr/>
        </p:nvSpPr>
        <p:spPr>
          <a:xfrm>
            <a:off x="563880" y="3584188"/>
            <a:ext cx="4337304" cy="2553891"/>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How to mitigate these risks: </a:t>
            </a:r>
          </a:p>
          <a:p>
            <a:pPr marL="342900" indent="-342900">
              <a:buFont typeface="+mj-lt"/>
              <a:buAutoNum type="arabicPeriod"/>
            </a:pPr>
            <a:r>
              <a:rPr lang="en-US" dirty="0"/>
              <a:t>Give patients something in return.  perhaps the same value in vape products or vouchers of some sort. </a:t>
            </a:r>
          </a:p>
          <a:p>
            <a:pPr marL="342900" indent="-342900">
              <a:buFont typeface="+mj-lt"/>
              <a:buAutoNum type="arabicPeriod"/>
            </a:pPr>
            <a:r>
              <a:rPr lang="en-US" dirty="0"/>
              <a:t>Work with patients to involve them in decisions. </a:t>
            </a:r>
          </a:p>
          <a:p>
            <a:pPr marL="342900" indent="-342900">
              <a:buFont typeface="+mj-lt"/>
              <a:buAutoNum type="arabicPeriod"/>
            </a:pPr>
            <a:r>
              <a:rPr lang="en-US" dirty="0"/>
              <a:t>Make sure tobacco possession will not be punishable. </a:t>
            </a:r>
            <a:endParaRPr lang="en-GB" dirty="0"/>
          </a:p>
        </p:txBody>
      </p:sp>
      <p:pic>
        <p:nvPicPr>
          <p:cNvPr id="7" name="Graphic 6" descr="Arrow: Clockwise curve with solid fill">
            <a:extLst>
              <a:ext uri="{FF2B5EF4-FFF2-40B4-BE49-F238E27FC236}">
                <a16:creationId xmlns:a16="http://schemas.microsoft.com/office/drawing/2014/main" id="{F113F4B0-00D7-6A7F-20E3-FF4EEF751F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7168787">
            <a:off x="4638196" y="1779054"/>
            <a:ext cx="1004724" cy="1004724"/>
          </a:xfrm>
          <a:prstGeom prst="rect">
            <a:avLst/>
          </a:prstGeom>
        </p:spPr>
      </p:pic>
      <p:pic>
        <p:nvPicPr>
          <p:cNvPr id="8" name="Graphic 7" descr="Arrow: Clockwise curve with solid fill">
            <a:extLst>
              <a:ext uri="{FF2B5EF4-FFF2-40B4-BE49-F238E27FC236}">
                <a16:creationId xmlns:a16="http://schemas.microsoft.com/office/drawing/2014/main" id="{A557441F-7D2E-9A0E-5AC1-C1D7C9A65D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4454325">
            <a:off x="4739317" y="4316272"/>
            <a:ext cx="1186120" cy="1186120"/>
          </a:xfrm>
          <a:prstGeom prst="rect">
            <a:avLst/>
          </a:prstGeom>
        </p:spPr>
      </p:pic>
    </p:spTree>
    <p:extLst>
      <p:ext uri="{BB962C8B-B14F-4D97-AF65-F5344CB8AC3E}">
        <p14:creationId xmlns:p14="http://schemas.microsoft.com/office/powerpoint/2010/main" val="132704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theme/theme1.xml><?xml version="1.0" encoding="utf-8"?>
<a:theme xmlns:a="http://schemas.openxmlformats.org/drawingml/2006/main" name="Ash basic powerpoi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Gadugi"/>
        <a:ea typeface=""/>
        <a:cs typeface=""/>
      </a:majorFont>
      <a:minorFont>
        <a:latin typeface="Gadug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h basic powerpoint" id="{3680BFB4-740B-4716-990D-949E1C31766D}" vid="{43FA309B-3635-4ED5-B7FC-E3A179287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8" ma:contentTypeDescription="Create a new document." ma:contentTypeScope="" ma:versionID="4ae87a6e54c179e8be9c31b5d86170d1">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f3cb7b609ffde3ce19e51d55c0e56fed"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63E86D-2723-4650-A760-9B994BAADEE7}">
  <ds:schemaRefs>
    <ds:schemaRef ds:uri="http://schemas.microsoft.com/office/2006/metadata/properties"/>
    <ds:schemaRef ds:uri="http://schemas.microsoft.com/office/infopath/2007/PartnerControls"/>
    <ds:schemaRef ds:uri="3a4543a0-6766-456e-a2ee-4414459d9a0a"/>
    <ds:schemaRef ds:uri="af7b454b-5578-4b92-ad2d-05626e091018"/>
  </ds:schemaRefs>
</ds:datastoreItem>
</file>

<file path=customXml/itemProps2.xml><?xml version="1.0" encoding="utf-8"?>
<ds:datastoreItem xmlns:ds="http://schemas.openxmlformats.org/officeDocument/2006/customXml" ds:itemID="{3679B51B-D516-4C1A-8ED2-AE1E92B0A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543a0-6766-456e-a2ee-4414459d9a0a"/>
    <ds:schemaRef ds:uri="af7b454b-5578-4b92-ad2d-05626e0910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6485DE-3381-4B26-B8AE-45D426C636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Ash basic powerpoint</Template>
  <TotalTime>0</TotalTime>
  <Words>1250</Words>
  <Application>Microsoft Office PowerPoint</Application>
  <PresentationFormat>Widescreen</PresentationFormat>
  <Paragraphs>69</Paragraphs>
  <Slides>11</Slides>
  <Notes>7</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Arial</vt:lpstr>
      <vt:lpstr>Gadugi</vt:lpstr>
      <vt:lpstr>Ash basic powerpoint</vt:lpstr>
      <vt:lpstr>Feedback on CQC Smokefree mental health settings guidance from the ASH Lived Experience Group</vt:lpstr>
      <vt:lpstr>About the group</vt:lpstr>
      <vt:lpstr>What we asked </vt:lpstr>
      <vt:lpstr>What we heard </vt:lpstr>
      <vt:lpstr>Staff need to be on board</vt:lpstr>
      <vt:lpstr>Focus on long term health</vt:lpstr>
      <vt:lpstr>Replace the culture</vt:lpstr>
      <vt:lpstr>Respect patient autonomy </vt:lpstr>
      <vt:lpstr>Destroying Tobacco</vt:lpstr>
      <vt:lpstr>Incentivise alternatives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CQC Smokefree Mental Health settings from the ASH Lived Experience group</dc:title>
  <dc:creator>Elliot Smith</dc:creator>
  <cp:lastModifiedBy>Elliot Smith</cp:lastModifiedBy>
  <cp:revision>2</cp:revision>
  <dcterms:created xsi:type="dcterms:W3CDTF">2024-04-04T10:54:20Z</dcterms:created>
  <dcterms:modified xsi:type="dcterms:W3CDTF">2024-04-16T09:17:58Z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y fmtid="{D5CDD505-2E9C-101B-9397-08002B2CF9AE}" pid="3" name="MediaServiceImageTags">
    <vt:lpwstr/>
  </property>
</Properties>
</file>