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8" r:id="rId4"/>
    <p:sldId id="261" r:id="rId5"/>
    <p:sldId id="262" r:id="rId6"/>
    <p:sldId id="263" r:id="rId7"/>
    <p:sldId id="264" r:id="rId8"/>
    <p:sldId id="265" r:id="rId9"/>
    <p:sldId id="267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98" autoAdjust="0"/>
    <p:restoredTop sz="94660"/>
  </p:normalViewPr>
  <p:slideViewPr>
    <p:cSldViewPr snapToGrid="0">
      <p:cViewPr varScale="1">
        <p:scale>
          <a:sx n="67" d="100"/>
          <a:sy n="67" d="100"/>
        </p:scale>
        <p:origin x="65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C0E44AF-E0B1-4E76-ACB0-98D4F4D4CD77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86F-8B67-4850-B778-79D61694F08C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484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44AF-E0B1-4E76-ACB0-98D4F4D4CD77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86F-8B67-4850-B778-79D61694F0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607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44AF-E0B1-4E76-ACB0-98D4F4D4CD77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86F-8B67-4850-B778-79D61694F08C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431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44AF-E0B1-4E76-ACB0-98D4F4D4CD77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86F-8B67-4850-B778-79D61694F0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742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44AF-E0B1-4E76-ACB0-98D4F4D4CD77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86F-8B67-4850-B778-79D61694F08C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791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44AF-E0B1-4E76-ACB0-98D4F4D4CD77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86F-8B67-4850-B778-79D61694F0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692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44AF-E0B1-4E76-ACB0-98D4F4D4CD77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86F-8B67-4850-B778-79D61694F0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491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44AF-E0B1-4E76-ACB0-98D4F4D4CD77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86F-8B67-4850-B778-79D61694F0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17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44AF-E0B1-4E76-ACB0-98D4F4D4CD77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86F-8B67-4850-B778-79D61694F0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30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44AF-E0B1-4E76-ACB0-98D4F4D4CD77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86F-8B67-4850-B778-79D61694F0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09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44AF-E0B1-4E76-ACB0-98D4F4D4CD77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86F-8B67-4850-B778-79D61694F08C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231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C0E44AF-E0B1-4E76-ACB0-98D4F4D4CD77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F3E486F-8B67-4850-B778-79D61694F08C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87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6A5AB136-1321-47B3-8AF9-A8140222B1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C37A2C-90A3-45C4-9016-0DA5F3F300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6" y="1534475"/>
            <a:ext cx="6992351" cy="3861558"/>
          </a:xfrm>
        </p:spPr>
        <p:txBody>
          <a:bodyPr anchor="ctr">
            <a:normAutofit/>
          </a:bodyPr>
          <a:lstStyle/>
          <a:p>
            <a:br>
              <a:rPr lang="en-GB" sz="6000" dirty="0"/>
            </a:br>
            <a:br>
              <a:rPr lang="en-GB" sz="6000" dirty="0"/>
            </a:br>
            <a:br>
              <a:rPr lang="en-GB" sz="6000" dirty="0"/>
            </a:br>
            <a:endParaRPr lang="en-GB" sz="60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A29AB2E-91A6-4F11-8765-A410A0139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0"/>
            <a:ext cx="407213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605C7232-1708-4B66-9C12-C6ABBB5047F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8748" y="125941"/>
            <a:ext cx="3547027" cy="1275476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08559EB1-B6A4-4B94-B3DD-5B1FE6331BFF}"/>
              </a:ext>
            </a:extLst>
          </p:cNvPr>
          <p:cNvSpPr txBox="1"/>
          <p:nvPr/>
        </p:nvSpPr>
        <p:spPr>
          <a:xfrm>
            <a:off x="1362903" y="2082284"/>
            <a:ext cx="6097656" cy="4924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 </a:t>
            </a:r>
          </a:p>
          <a:p>
            <a:pPr algn="ctr"/>
            <a:r>
              <a:rPr lang="en-GB" sz="4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SPOTLIGHT ON TRAINING  - SUPPORTING AND EMPOWERING STAFF AND PATIENTS  </a:t>
            </a:r>
          </a:p>
          <a:p>
            <a:pPr algn="ctr"/>
            <a:endParaRPr lang="en-GB" sz="44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3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Lisa Evans – Smokefree Lead</a:t>
            </a:r>
          </a:p>
          <a:p>
            <a:pPr algn="ctr"/>
            <a:endParaRPr lang="en-GB" sz="44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45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6A5AB136-1321-47B3-8AF9-A8140222B1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C37A2C-90A3-45C4-9016-0DA5F3F300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6" y="1534475"/>
            <a:ext cx="6992351" cy="3861558"/>
          </a:xfrm>
        </p:spPr>
        <p:txBody>
          <a:bodyPr anchor="ctr">
            <a:normAutofit/>
          </a:bodyPr>
          <a:lstStyle/>
          <a:p>
            <a:br>
              <a:rPr lang="en-GB" sz="6000" dirty="0"/>
            </a:br>
            <a:br>
              <a:rPr lang="en-GB" sz="6000" dirty="0"/>
            </a:br>
            <a:br>
              <a:rPr lang="en-GB" sz="6000" dirty="0"/>
            </a:br>
            <a:endParaRPr lang="en-GB" sz="60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A29AB2E-91A6-4F11-8765-A410A0139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0"/>
            <a:ext cx="407213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605C7232-1708-4B66-9C12-C6ABBB5047F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8748" y="106891"/>
            <a:ext cx="3547027" cy="1275476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08559EB1-B6A4-4B94-B3DD-5B1FE6331BFF}"/>
              </a:ext>
            </a:extLst>
          </p:cNvPr>
          <p:cNvSpPr txBox="1"/>
          <p:nvPr/>
        </p:nvSpPr>
        <p:spPr>
          <a:xfrm>
            <a:off x="1362903" y="2082284"/>
            <a:ext cx="6097656" cy="4493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 </a:t>
            </a:r>
          </a:p>
          <a:p>
            <a:pPr algn="ctr"/>
            <a:r>
              <a:rPr lang="en-GB" sz="4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 YOU – ANY QUESTIONS?</a:t>
            </a:r>
          </a:p>
          <a:p>
            <a:pPr algn="ctr"/>
            <a:endParaRPr lang="en-GB" sz="44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44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44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E:Smokefree@nottshc.nhs.uk</a:t>
            </a:r>
          </a:p>
          <a:p>
            <a:pPr algn="ctr"/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T:@smokefreenotts</a:t>
            </a:r>
          </a:p>
        </p:txBody>
      </p:sp>
    </p:spTree>
    <p:extLst>
      <p:ext uri="{BB962C8B-B14F-4D97-AF65-F5344CB8AC3E}">
        <p14:creationId xmlns:p14="http://schemas.microsoft.com/office/powerpoint/2010/main" val="387230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73E8BC-5CDE-4AA7-8A5F-3C7D8A40B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r>
              <a:rPr lang="en-GB" b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MulTI-faceted </a:t>
            </a:r>
            <a:r>
              <a:rPr lang="en-GB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F0274-C040-47CB-A662-E4EBE9346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7021" y="1382367"/>
            <a:ext cx="6306003" cy="5249334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taff who work on wards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Staff who have interactions with patients in             other areas 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Inpatients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Community  staff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Trust staff/</a:t>
            </a: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health professionals ( </a:t>
            </a:r>
            <a:r>
              <a:rPr lang="en-GB" sz="2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e.g</a:t>
            </a: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Doctors.OT’s,physios</a:t>
            </a: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oral health promo teams )</a:t>
            </a:r>
          </a:p>
          <a:p>
            <a:endParaRPr lang="en-GB" dirty="0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4A5695B4-D186-4876-BEDB-90353B0AC89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8748" y="106891"/>
            <a:ext cx="3547027" cy="12754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9125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73E8BC-5CDE-4AA7-8A5F-3C7D8A40B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WARD STAFF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F0274-C040-47CB-A662-E4EBE9346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3609" y="1892300"/>
            <a:ext cx="6306003" cy="6053667"/>
          </a:xfrm>
        </p:spPr>
        <p:txBody>
          <a:bodyPr anchor="ctr">
            <a:normAutofit fontScale="92500" lnSpcReduction="10000"/>
          </a:bodyPr>
          <a:lstStyle/>
          <a:p>
            <a:pPr marL="457200">
              <a:lnSpc>
                <a:spcPct val="90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400" b="1" kern="12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Training </a:t>
            </a: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GB" sz="2400" b="1" kern="12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Very Brief Advice (VBA), NRT prescribing and use of E-cigarettes via structured sessions and during staff handover</a:t>
            </a:r>
            <a:endParaRPr lang="en-GB" sz="120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400" b="1" kern="12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Speciality modules incl. Maternal health &amp; smoking, cannabis and tobacco, mamba, spice and tobacco</a:t>
            </a:r>
            <a:endParaRPr lang="en-GB" sz="120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400" b="1" kern="12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Opportunistic MECC’s (Making Every Contact Count)</a:t>
            </a:r>
            <a:endParaRPr lang="en-GB" sz="120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400" b="1" kern="12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 other platforms e.g.MS Teams </a:t>
            </a:r>
            <a:endParaRPr lang="en-GB" sz="120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800"/>
              </a:spcAft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B2D23D2-B991-4F70-AE51-F3983021A46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8748" y="106891"/>
            <a:ext cx="3547027" cy="12754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3294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A28DB4-C6D4-4C89-BCA5-65D8EE6B4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Inpatients</a:t>
            </a:r>
            <a:b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B3E7B-B057-49E9-81DE-A50043B5C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1234" y="1442071"/>
            <a:ext cx="6306003" cy="5249334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buFont typeface="Symbol" panose="05050102010706020507" pitchFamily="18" charset="2"/>
              <a:buChar char=""/>
            </a:pPr>
            <a:r>
              <a:rPr lang="en-GB" sz="2400" b="1" kern="12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Smokefree training during ward community meetings</a:t>
            </a:r>
          </a:p>
          <a:p>
            <a:pPr marL="0" lvl="0" indent="0">
              <a:lnSpc>
                <a:spcPct val="90000"/>
              </a:lnSpc>
              <a:buNone/>
            </a:pPr>
            <a:endParaRPr lang="en-GB" sz="2400" b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400" b="1" kern="12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Co-delivery of substance misuse and addiction sessions on wards</a:t>
            </a:r>
            <a:endParaRPr lang="en-GB" sz="2400" b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706BD1B1-2379-4B9C-BEF4-D9E7F001A0B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273" y="166595"/>
            <a:ext cx="3547027" cy="12754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2206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70CA7A-B52C-4220-956B-1B44747E6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Staff who have interactions with patients 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99C2E-CCB6-4798-8AC2-E361719D1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5746" y="1985433"/>
            <a:ext cx="6306003" cy="5249334"/>
          </a:xfrm>
        </p:spPr>
        <p:txBody>
          <a:bodyPr anchor="ctr">
            <a:normAutofit/>
          </a:bodyPr>
          <a:lstStyle/>
          <a:p>
            <a:pPr marL="342900" lvl="0" indent="-342900">
              <a:lnSpc>
                <a:spcPct val="90000"/>
              </a:lnSpc>
              <a:buFont typeface="Symbol" panose="05050102010706020507" pitchFamily="18" charset="2"/>
              <a:buChar char=""/>
            </a:pPr>
            <a:r>
              <a:rPr lang="en-GB" sz="2400" b="1" kern="12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Reception staff at LMHT sites, outpatients and patient shop</a:t>
            </a:r>
            <a:endParaRPr lang="en-GB" sz="2400" b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90000"/>
              </a:lnSpc>
            </a:pP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2400" b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buFont typeface="Symbol" panose="05050102010706020507" pitchFamily="18" charset="2"/>
              <a:buChar char=""/>
            </a:pPr>
            <a:r>
              <a:rPr lang="en-GB" sz="2400" b="1" kern="12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Training in VBA</a:t>
            </a:r>
            <a:endParaRPr lang="en-GB" sz="2400" b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2400" b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Availability of e-cigarettes for patients to try</a:t>
            </a:r>
            <a:endParaRPr lang="en-GB" sz="2400" b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endParaRPr lang="en-GB" sz="2400" b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DF952F6A-11F3-4516-82D6-3DC89A3427C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8748" y="106891"/>
            <a:ext cx="3547027" cy="12754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8215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5D1EBF-B9CA-4A3E-AE5E-877A038DB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Community staff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9429C-FED6-490F-A881-E9B5C5654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6773" y="2142066"/>
            <a:ext cx="6306003" cy="5249334"/>
          </a:xfrm>
        </p:spPr>
        <p:txBody>
          <a:bodyPr anchor="ctr">
            <a:normAutofit/>
          </a:bodyPr>
          <a:lstStyle/>
          <a:p>
            <a:pPr marL="342900" lvl="0" indent="-342900">
              <a:lnSpc>
                <a:spcPct val="90000"/>
              </a:lnSpc>
              <a:buFont typeface="Symbol" panose="05050102010706020507" pitchFamily="18" charset="2"/>
              <a:buChar char=""/>
            </a:pPr>
            <a:r>
              <a:rPr lang="en-GB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b="1" kern="12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Training for all community staff  </a:t>
            </a:r>
            <a:endParaRPr lang="en-GB" sz="2400" b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90000"/>
              </a:lnSpc>
            </a:pP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2400" b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buFont typeface="Symbol" panose="05050102010706020507" pitchFamily="18" charset="2"/>
              <a:buChar char=""/>
            </a:pPr>
            <a:r>
              <a:rPr lang="en-GB" sz="2400" b="1" kern="12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Training delivered across all specialities</a:t>
            </a:r>
            <a:endParaRPr lang="en-GB" sz="2400" b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2400" b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400" b="1" kern="12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Mirror the Greater Manchester maternity model</a:t>
            </a: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b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B283E709-8698-4011-BCE0-0330B5AFAD0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8748" y="106891"/>
            <a:ext cx="3547027" cy="12754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4133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E6903A-F23B-47A0-9B9A-DA7F382E1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804333"/>
            <a:ext cx="3851863" cy="5249334"/>
          </a:xfrm>
        </p:spPr>
        <p:txBody>
          <a:bodyPr>
            <a:normAutofit/>
          </a:bodyPr>
          <a:lstStyle/>
          <a:p>
            <a:pPr algn="ctr"/>
            <a:r>
              <a:rPr lang="en-GB" sz="44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NEVER MISS AN OPPORTUNITY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B5C655A-9FC7-4420-962B-DD2E95A09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187" y="1516592"/>
            <a:ext cx="6517052" cy="6053666"/>
          </a:xfrm>
        </p:spPr>
        <p:txBody>
          <a:bodyPr anchor="ctr">
            <a:normAutofit fontScale="47500" lnSpcReduction="20000"/>
          </a:bodyPr>
          <a:lstStyle/>
          <a:p>
            <a:pPr marL="342900" lvl="0" indent="-342900">
              <a:lnSpc>
                <a:spcPct val="90000"/>
              </a:lnSpc>
              <a:buFont typeface="Symbol" panose="05050102010706020507" pitchFamily="18" charset="2"/>
              <a:buChar char=""/>
            </a:pPr>
            <a:r>
              <a:rPr lang="en-GB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buFont typeface="Symbol" panose="05050102010706020507" pitchFamily="18" charset="2"/>
              <a:buChar char=""/>
            </a:pPr>
            <a:endParaRPr lang="en-GB" sz="18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buFont typeface="Symbol" panose="05050102010706020507" pitchFamily="18" charset="2"/>
              <a:buChar char=""/>
            </a:pPr>
            <a:endParaRPr lang="en-GB" sz="2800" b="1" kern="120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buFont typeface="Symbol" panose="05050102010706020507" pitchFamily="18" charset="2"/>
              <a:buChar char=""/>
            </a:pPr>
            <a:r>
              <a:rPr lang="en-GB" sz="4400" b="1" kern="12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 in with Trust Health &amp; Wellbeing events calendar</a:t>
            </a:r>
            <a:endParaRPr lang="en-GB" sz="4400" b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90000"/>
              </a:lnSpc>
            </a:pPr>
            <a:r>
              <a:rPr lang="en-GB" sz="4400" b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4400" b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buFont typeface="Symbol" panose="05050102010706020507" pitchFamily="18" charset="2"/>
              <a:buChar char=""/>
            </a:pPr>
            <a:r>
              <a:rPr lang="en-GB" sz="4400" b="1" kern="12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Annual health campaigns </a:t>
            </a:r>
            <a:r>
              <a:rPr lang="en-GB" sz="4400" b="1" kern="1200" dirty="0" err="1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eg.</a:t>
            </a:r>
            <a:r>
              <a:rPr lang="en-GB" sz="4400" b="1" kern="12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oral health promotion month </a:t>
            </a:r>
            <a:endParaRPr lang="en-GB" sz="4400" b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n-GB" sz="4400" b="1" kern="12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4400" b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buFont typeface="Symbol" panose="05050102010706020507" pitchFamily="18" charset="2"/>
              <a:buChar char=""/>
            </a:pPr>
            <a:r>
              <a:rPr lang="en-GB" sz="4400" b="1" kern="12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Sponsor mental health football team kits and </a:t>
            </a:r>
            <a:r>
              <a:rPr lang="en-GB" sz="4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attend </a:t>
            </a:r>
            <a:r>
              <a:rPr lang="en-GB" sz="4400" b="1" kern="12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fixtures for opportunistic interventions    </a:t>
            </a:r>
            <a:endParaRPr lang="en-GB" sz="4400" b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n-GB" sz="4400" b="1" kern="12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4400" b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buFont typeface="Symbol" panose="05050102010706020507" pitchFamily="18" charset="2"/>
              <a:buChar char=""/>
            </a:pPr>
            <a:r>
              <a:rPr lang="en-GB" sz="4400" b="1" kern="12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USE SOCIAL MEDIA!  Use Twitter and staff Facebook page to advertise training and Smokefree campaigns</a:t>
            </a:r>
            <a:endParaRPr lang="en-GB" sz="4400" b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sz="4400" b="1" kern="12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4400" b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GB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EA2E214-90FC-4A13-93A9-5427949CC3D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8748" y="106891"/>
            <a:ext cx="3547027" cy="12754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8721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ADD6E2-361A-4521-A6C1-CCB6C448A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Good relationships with external partners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F391B-F78F-4635-887D-2DD09B6BB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7021" y="1501775"/>
            <a:ext cx="6306003" cy="5249334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</a:pPr>
            <a:r>
              <a:rPr lang="en-GB" sz="2800" b="1" kern="12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 relationships with external partners = development of sustainable exit routes post discharge</a:t>
            </a:r>
            <a:endParaRPr lang="en-GB" sz="2800" b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en-GB" sz="2800" b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C6EEF74E-D654-4142-88B1-5C61AB85515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8748" y="106891"/>
            <a:ext cx="3547027" cy="12754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0136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C3C8C8-9CD3-4BB5-AD20-AA2AE382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GOING FORWARD</a:t>
            </a:r>
            <a:br>
              <a:rPr lang="en-GB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F3BC8-6B93-4F88-BA79-A47E0A8C4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121" y="2073274"/>
            <a:ext cx="6306003" cy="5249334"/>
          </a:xfrm>
        </p:spPr>
        <p:txBody>
          <a:bodyPr anchor="ctr">
            <a:normAutofit/>
          </a:bodyPr>
          <a:lstStyle/>
          <a:p>
            <a:pPr marL="342900" lvl="0" indent="-342900">
              <a:lnSpc>
                <a:spcPct val="90000"/>
              </a:lnSpc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b="1" kern="12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Seminar - LGBTQ+ and Smoking – Addressing Inequalities 02/02/22</a:t>
            </a:r>
            <a:endParaRPr lang="en-GB" sz="2400" b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90000"/>
              </a:lnSpc>
            </a:pPr>
            <a:r>
              <a:rPr lang="en-GB" sz="2400" b="1" kern="12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2400" b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buFont typeface="Symbol" panose="05050102010706020507" pitchFamily="18" charset="2"/>
              <a:buChar char=""/>
            </a:pPr>
            <a:r>
              <a:rPr lang="en-GB" sz="2400" b="1" kern="1200" dirty="0" err="1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Cupdates</a:t>
            </a:r>
            <a:endParaRPr lang="en-GB" sz="2400" b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n-GB" sz="2400" b="1" kern="12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400" b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400" b="1" kern="12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Substance Misuse, Tobacco and Addiction </a:t>
            </a:r>
            <a:endParaRPr lang="en-GB" sz="2400" b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en-GB" sz="2400" b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C8EE9B06-27AF-4ADD-96EA-29BCE4A56F2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8748" y="106891"/>
            <a:ext cx="3547027" cy="12754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36169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24553EA454694B8CD2AA52A00C529E" ma:contentTypeVersion="13" ma:contentTypeDescription="Create a new document." ma:contentTypeScope="" ma:versionID="1e27490629cf39244d19620465d3f33d">
  <xsd:schema xmlns:xsd="http://www.w3.org/2001/XMLSchema" xmlns:xs="http://www.w3.org/2001/XMLSchema" xmlns:p="http://schemas.microsoft.com/office/2006/metadata/properties" xmlns:ns2="3a4543a0-6766-456e-a2ee-4414459d9a0a" xmlns:ns3="af7b454b-5578-4b92-ad2d-05626e091018" targetNamespace="http://schemas.microsoft.com/office/2006/metadata/properties" ma:root="true" ma:fieldsID="752ae46917a08e80ad598a91a527b115" ns2:_="" ns3:_="">
    <xsd:import namespace="3a4543a0-6766-456e-a2ee-4414459d9a0a"/>
    <xsd:import namespace="af7b454b-5578-4b92-ad2d-05626e0910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4543a0-6766-456e-a2ee-4414459d9a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7b454b-5578-4b92-ad2d-05626e09101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2D80D1-86B2-43D1-B902-B82A83FB4045}"/>
</file>

<file path=customXml/itemProps2.xml><?xml version="1.0" encoding="utf-8"?>
<ds:datastoreItem xmlns:ds="http://schemas.openxmlformats.org/officeDocument/2006/customXml" ds:itemID="{7B2F5F66-DED3-45F9-88F5-4A1595B96D55}"/>
</file>

<file path=customXml/itemProps3.xml><?xml version="1.0" encoding="utf-8"?>
<ds:datastoreItem xmlns:ds="http://schemas.openxmlformats.org/officeDocument/2006/customXml" ds:itemID="{CD5A31E9-DDE1-4181-AD12-4C614238E2BB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192</TotalTime>
  <Words>314</Words>
  <Application>Microsoft Office PowerPoint</Application>
  <PresentationFormat>Widescreen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Calibri</vt:lpstr>
      <vt:lpstr>Symbol</vt:lpstr>
      <vt:lpstr>Times New Roman</vt:lpstr>
      <vt:lpstr>Tw Cen MT</vt:lpstr>
      <vt:lpstr>Tw Cen MT Condensed</vt:lpstr>
      <vt:lpstr>Wingdings 3</vt:lpstr>
      <vt:lpstr>Integral</vt:lpstr>
      <vt:lpstr>   </vt:lpstr>
      <vt:lpstr>MulTI-faceted approach</vt:lpstr>
      <vt:lpstr>WARD STAFF</vt:lpstr>
      <vt:lpstr>Inpatients </vt:lpstr>
      <vt:lpstr>Other Staff who have interactions with patients </vt:lpstr>
      <vt:lpstr>Community staff</vt:lpstr>
      <vt:lpstr>NEVER MISS AN OPPORTUNITY</vt:lpstr>
      <vt:lpstr>Good relationships with external partners</vt:lpstr>
      <vt:lpstr>GOING FORWARD 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Lisa Evans</dc:creator>
  <cp:lastModifiedBy>Lisa Evans</cp:lastModifiedBy>
  <cp:revision>15</cp:revision>
  <dcterms:created xsi:type="dcterms:W3CDTF">2021-09-16T08:03:47Z</dcterms:created>
  <dcterms:modified xsi:type="dcterms:W3CDTF">2021-09-16T14:22:38Z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0x0101008924553EA454694B8CD2AA52A00C529E</vt:lpwstr>
  </property>
</Properties>
</file>