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8"/>
  </p:notesMasterIdLst>
  <p:sldIdLst>
    <p:sldId id="256" r:id="rId2"/>
    <p:sldId id="268" r:id="rId3"/>
    <p:sldId id="269" r:id="rId4"/>
    <p:sldId id="270" r:id="rId5"/>
    <p:sldId id="271" r:id="rId6"/>
    <p:sldId id="272" r:id="rId7"/>
    <p:sldId id="284" r:id="rId8"/>
    <p:sldId id="273" r:id="rId9"/>
    <p:sldId id="274" r:id="rId10"/>
    <p:sldId id="275" r:id="rId11"/>
    <p:sldId id="276" r:id="rId12"/>
    <p:sldId id="277" r:id="rId13"/>
    <p:sldId id="278" r:id="rId14"/>
    <p:sldId id="279" r:id="rId15"/>
    <p:sldId id="280" r:id="rId16"/>
    <p:sldId id="282"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0" autoAdjust="0"/>
    <p:restoredTop sz="82321" autoAdjust="0"/>
  </p:normalViewPr>
  <p:slideViewPr>
    <p:cSldViewPr snapToGrid="0">
      <p:cViewPr varScale="1">
        <p:scale>
          <a:sx n="73" d="100"/>
          <a:sy n="73" d="100"/>
        </p:scale>
        <p:origin x="13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Arnott" userId="b7bc778b-053c-450b-aacf-0b3a2429a670" providerId="ADAL" clId="{82B4D8AF-2D29-4F93-8CFF-E5CE8C0BF76A}"/>
    <pc:docChg chg="undo custSel modSld">
      <pc:chgData name="Deborah Arnott" userId="b7bc778b-053c-450b-aacf-0b3a2429a670" providerId="ADAL" clId="{82B4D8AF-2D29-4F93-8CFF-E5CE8C0BF76A}" dt="2021-06-11T13:19:10.978" v="203" actId="20577"/>
      <pc:docMkLst>
        <pc:docMk/>
      </pc:docMkLst>
      <pc:sldChg chg="modNotesTx">
        <pc:chgData name="Deborah Arnott" userId="b7bc778b-053c-450b-aacf-0b3a2429a670" providerId="ADAL" clId="{82B4D8AF-2D29-4F93-8CFF-E5CE8C0BF76A}" dt="2021-06-11T13:15:05.224" v="2" actId="20577"/>
        <pc:sldMkLst>
          <pc:docMk/>
          <pc:sldMk cId="1873795446" sldId="269"/>
        </pc:sldMkLst>
      </pc:sldChg>
      <pc:sldChg chg="modNotesTx">
        <pc:chgData name="Deborah Arnott" userId="b7bc778b-053c-450b-aacf-0b3a2429a670" providerId="ADAL" clId="{82B4D8AF-2D29-4F93-8CFF-E5CE8C0BF76A}" dt="2021-06-11T13:15:05.813" v="3" actId="20577"/>
        <pc:sldMkLst>
          <pc:docMk/>
          <pc:sldMk cId="2952457003" sldId="270"/>
        </pc:sldMkLst>
      </pc:sldChg>
      <pc:sldChg chg="modNotesTx">
        <pc:chgData name="Deborah Arnott" userId="b7bc778b-053c-450b-aacf-0b3a2429a670" providerId="ADAL" clId="{82B4D8AF-2D29-4F93-8CFF-E5CE8C0BF76A}" dt="2021-06-11T13:16:26.098" v="69" actId="20577"/>
        <pc:sldMkLst>
          <pc:docMk/>
          <pc:sldMk cId="1363268783" sldId="273"/>
        </pc:sldMkLst>
      </pc:sldChg>
      <pc:sldChg chg="modNotesTx">
        <pc:chgData name="Deborah Arnott" userId="b7bc778b-053c-450b-aacf-0b3a2429a670" providerId="ADAL" clId="{82B4D8AF-2D29-4F93-8CFF-E5CE8C0BF76A}" dt="2021-06-11T13:16:34.887" v="70" actId="20577"/>
        <pc:sldMkLst>
          <pc:docMk/>
          <pc:sldMk cId="1425947784" sldId="274"/>
        </pc:sldMkLst>
      </pc:sldChg>
      <pc:sldChg chg="modNotesTx">
        <pc:chgData name="Deborah Arnott" userId="b7bc778b-053c-450b-aacf-0b3a2429a670" providerId="ADAL" clId="{82B4D8AF-2D29-4F93-8CFF-E5CE8C0BF76A}" dt="2021-06-11T13:17:16.978" v="95" actId="20577"/>
        <pc:sldMkLst>
          <pc:docMk/>
          <pc:sldMk cId="4252229131" sldId="277"/>
        </pc:sldMkLst>
      </pc:sldChg>
      <pc:sldChg chg="modNotesTx">
        <pc:chgData name="Deborah Arnott" userId="b7bc778b-053c-450b-aacf-0b3a2429a670" providerId="ADAL" clId="{82B4D8AF-2D29-4F93-8CFF-E5CE8C0BF76A}" dt="2021-06-11T13:17:31.879" v="115" actId="5793"/>
        <pc:sldMkLst>
          <pc:docMk/>
          <pc:sldMk cId="2618756525" sldId="278"/>
        </pc:sldMkLst>
      </pc:sldChg>
      <pc:sldChg chg="modNotesTx">
        <pc:chgData name="Deborah Arnott" userId="b7bc778b-053c-450b-aacf-0b3a2429a670" providerId="ADAL" clId="{82B4D8AF-2D29-4F93-8CFF-E5CE8C0BF76A}" dt="2021-06-11T13:18:11.752" v="155" actId="20577"/>
        <pc:sldMkLst>
          <pc:docMk/>
          <pc:sldMk cId="1809577198" sldId="279"/>
        </pc:sldMkLst>
      </pc:sldChg>
      <pc:sldChg chg="modNotesTx">
        <pc:chgData name="Deborah Arnott" userId="b7bc778b-053c-450b-aacf-0b3a2429a670" providerId="ADAL" clId="{82B4D8AF-2D29-4F93-8CFF-E5CE8C0BF76A}" dt="2021-06-11T13:19:10.978" v="203" actId="20577"/>
        <pc:sldMkLst>
          <pc:docMk/>
          <pc:sldMk cId="2669282919" sldId="280"/>
        </pc:sldMkLst>
      </pc:sldChg>
      <pc:sldChg chg="modNotesTx">
        <pc:chgData name="Deborah Arnott" userId="b7bc778b-053c-450b-aacf-0b3a2429a670" providerId="ADAL" clId="{82B4D8AF-2D29-4F93-8CFF-E5CE8C0BF76A}" dt="2021-06-11T13:16:03.338" v="68" actId="20577"/>
        <pc:sldMkLst>
          <pc:docMk/>
          <pc:sldMk cId="4130474672" sldId="2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SH-SVR1\Users\JWaldron\Documents\Smoking%20in%20Pregnancy\Progress%20to%2020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Frutiger 45 Light"/>
                <a:ea typeface="+mn-ea"/>
                <a:cs typeface="Calibri" panose="020F0502020204030204" pitchFamily="34" charset="0"/>
              </a:defRPr>
            </a:pPr>
            <a:r>
              <a:rPr lang="en-GB" sz="1800">
                <a:latin typeface="Frutiger 45 Light"/>
                <a:cs typeface="Calibri" panose="020F0502020204030204" pitchFamily="34" charset="0"/>
              </a:rPr>
              <a:t> In 2019, smoking prevalence continued to be higher in routine and manual occupations than in managerial and professional occupations</a:t>
            </a:r>
          </a:p>
        </c:rich>
      </c:tx>
      <c:layout>
        <c:manualLayout>
          <c:xMode val="edge"/>
          <c:yMode val="edge"/>
          <c:x val="0.13710575590081314"/>
          <c:y val="1.686997524164006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Frutiger 45 Light"/>
              <a:ea typeface="+mn-ea"/>
              <a:cs typeface="Calibri" panose="020F0502020204030204" pitchFamily="34" charset="0"/>
            </a:defRPr>
          </a:pPr>
          <a:endParaRPr lang="en-US"/>
        </a:p>
      </c:txPr>
    </c:title>
    <c:autoTitleDeleted val="0"/>
    <c:plotArea>
      <c:layout>
        <c:manualLayout>
          <c:layoutTarget val="inner"/>
          <c:xMode val="edge"/>
          <c:yMode val="edge"/>
          <c:x val="5.7943984741254215E-2"/>
          <c:y val="0.27514385359364324"/>
          <c:w val="0.92544600101657737"/>
          <c:h val="0.54997916602837094"/>
        </c:manualLayout>
      </c:layout>
      <c:barChart>
        <c:barDir val="col"/>
        <c:grouping val="clustered"/>
        <c:varyColors val="0"/>
        <c:ser>
          <c:idx val="0"/>
          <c:order val="0"/>
          <c:tx>
            <c:strRef>
              <c:f>data!$B$15</c:f>
              <c:strCache>
                <c:ptCount val="1"/>
                <c:pt idx="0">
                  <c:v>Managerial and professional occupations</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data!$A$16:$A$21</c:f>
              <c:strCache>
                <c:ptCount val="6"/>
                <c:pt idx="0">
                  <c:v>2014</c:v>
                </c:pt>
                <c:pt idx="1">
                  <c:v>2015</c:v>
                </c:pt>
                <c:pt idx="2">
                  <c:v>2016</c:v>
                </c:pt>
                <c:pt idx="3">
                  <c:v>2017</c:v>
                </c:pt>
                <c:pt idx="4">
                  <c:v>2018</c:v>
                </c:pt>
                <c:pt idx="5">
                  <c:v>2019</c:v>
                </c:pt>
              </c:strCache>
            </c:strRef>
          </c:cat>
          <c:val>
            <c:numRef>
              <c:f>data!$B$16:$B$21</c:f>
              <c:numCache>
                <c:formatCode>0.0%</c:formatCode>
                <c:ptCount val="6"/>
                <c:pt idx="0">
                  <c:v>0.125</c:v>
                </c:pt>
                <c:pt idx="1">
                  <c:v>0.121</c:v>
                </c:pt>
                <c:pt idx="2">
                  <c:v>0.105</c:v>
                </c:pt>
                <c:pt idx="3">
                  <c:v>0.10199999999999999</c:v>
                </c:pt>
                <c:pt idx="4">
                  <c:v>0.10199999999999999</c:v>
                </c:pt>
                <c:pt idx="5">
                  <c:v>9.2999999999999999E-2</c:v>
                </c:pt>
              </c:numCache>
            </c:numRef>
          </c:val>
          <c:extLst>
            <c:ext xmlns:c16="http://schemas.microsoft.com/office/drawing/2014/chart" uri="{C3380CC4-5D6E-409C-BE32-E72D297353CC}">
              <c16:uniqueId val="{00000000-7B1D-425E-B3D6-00374D6F969F}"/>
            </c:ext>
          </c:extLst>
        </c:ser>
        <c:ser>
          <c:idx val="1"/>
          <c:order val="1"/>
          <c:tx>
            <c:strRef>
              <c:f>data!$C$15</c:f>
              <c:strCache>
                <c:ptCount val="1"/>
                <c:pt idx="0">
                  <c:v>Intermediate occupations</c:v>
                </c:pt>
              </c:strCache>
            </c:strRef>
          </c:tx>
          <c:spPr>
            <a:solidFill>
              <a:srgbClr val="D876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data!$A$16:$A$21</c:f>
              <c:strCache>
                <c:ptCount val="6"/>
                <c:pt idx="0">
                  <c:v>2014</c:v>
                </c:pt>
                <c:pt idx="1">
                  <c:v>2015</c:v>
                </c:pt>
                <c:pt idx="2">
                  <c:v>2016</c:v>
                </c:pt>
                <c:pt idx="3">
                  <c:v>2017</c:v>
                </c:pt>
                <c:pt idx="4">
                  <c:v>2018</c:v>
                </c:pt>
                <c:pt idx="5">
                  <c:v>2019</c:v>
                </c:pt>
              </c:strCache>
            </c:strRef>
          </c:cat>
          <c:val>
            <c:numRef>
              <c:f>data!$C$16:$C$21</c:f>
              <c:numCache>
                <c:formatCode>0.0%</c:formatCode>
                <c:ptCount val="6"/>
                <c:pt idx="0">
                  <c:v>0.191</c:v>
                </c:pt>
                <c:pt idx="1">
                  <c:v>0.182</c:v>
                </c:pt>
                <c:pt idx="2">
                  <c:v>0.17199999999999999</c:v>
                </c:pt>
                <c:pt idx="3">
                  <c:v>0.16200000000000001</c:v>
                </c:pt>
                <c:pt idx="4">
                  <c:v>0.157</c:v>
                </c:pt>
                <c:pt idx="5">
                  <c:v>0.14099999999999999</c:v>
                </c:pt>
              </c:numCache>
            </c:numRef>
          </c:val>
          <c:extLst>
            <c:ext xmlns:c16="http://schemas.microsoft.com/office/drawing/2014/chart" uri="{C3380CC4-5D6E-409C-BE32-E72D297353CC}">
              <c16:uniqueId val="{00000001-7B1D-425E-B3D6-00374D6F969F}"/>
            </c:ext>
          </c:extLst>
        </c:ser>
        <c:ser>
          <c:idx val="2"/>
          <c:order val="2"/>
          <c:tx>
            <c:strRef>
              <c:f>data!$D$15</c:f>
              <c:strCache>
                <c:ptCount val="1"/>
                <c:pt idx="0">
                  <c:v>Routine and manual</c:v>
                </c:pt>
              </c:strCache>
            </c:strRef>
          </c:tx>
          <c:spPr>
            <a:solidFill>
              <a:srgbClr val="224E9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data!$A$16:$A$21</c:f>
              <c:strCache>
                <c:ptCount val="6"/>
                <c:pt idx="0">
                  <c:v>2014</c:v>
                </c:pt>
                <c:pt idx="1">
                  <c:v>2015</c:v>
                </c:pt>
                <c:pt idx="2">
                  <c:v>2016</c:v>
                </c:pt>
                <c:pt idx="3">
                  <c:v>2017</c:v>
                </c:pt>
                <c:pt idx="4">
                  <c:v>2018</c:v>
                </c:pt>
                <c:pt idx="5">
                  <c:v>2019</c:v>
                </c:pt>
              </c:strCache>
            </c:strRef>
          </c:cat>
          <c:val>
            <c:numRef>
              <c:f>data!$D$16:$D$21</c:f>
              <c:numCache>
                <c:formatCode>0.0%</c:formatCode>
                <c:ptCount val="6"/>
                <c:pt idx="0">
                  <c:v>0.29799999999999999</c:v>
                </c:pt>
                <c:pt idx="1">
                  <c:v>0.28399999999999997</c:v>
                </c:pt>
                <c:pt idx="2">
                  <c:v>0.26800000000000002</c:v>
                </c:pt>
                <c:pt idx="3">
                  <c:v>0.25900000000000001</c:v>
                </c:pt>
                <c:pt idx="4">
                  <c:v>0.255</c:v>
                </c:pt>
                <c:pt idx="5">
                  <c:v>0.23400000000000001</c:v>
                </c:pt>
              </c:numCache>
            </c:numRef>
          </c:val>
          <c:extLst>
            <c:ext xmlns:c16="http://schemas.microsoft.com/office/drawing/2014/chart" uri="{C3380CC4-5D6E-409C-BE32-E72D297353CC}">
              <c16:uniqueId val="{00000002-7B1D-425E-B3D6-00374D6F969F}"/>
            </c:ext>
          </c:extLst>
        </c:ser>
        <c:dLbls>
          <c:showLegendKey val="0"/>
          <c:showVal val="0"/>
          <c:showCatName val="0"/>
          <c:showSerName val="0"/>
          <c:showPercent val="0"/>
          <c:showBubbleSize val="0"/>
        </c:dLbls>
        <c:gapWidth val="219"/>
        <c:overlap val="-27"/>
        <c:axId val="1030650464"/>
        <c:axId val="1030654072"/>
      </c:barChart>
      <c:catAx>
        <c:axId val="103065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030654072"/>
        <c:crosses val="autoZero"/>
        <c:auto val="1"/>
        <c:lblAlgn val="ctr"/>
        <c:lblOffset val="100"/>
        <c:noMultiLvlLbl val="0"/>
      </c:catAx>
      <c:valAx>
        <c:axId val="1030654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030650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Frutiger 45 Light"/>
                <a:ea typeface="+mn-ea"/>
                <a:cs typeface="+mn-cs"/>
              </a:defRPr>
            </a:pPr>
            <a:r>
              <a:rPr lang="en-GB" sz="1800" dirty="0">
                <a:solidFill>
                  <a:schemeClr val="tx1"/>
                </a:solidFill>
                <a:latin typeface="Frutiger 45 Light"/>
              </a:rPr>
              <a:t>Smoking at</a:t>
            </a:r>
            <a:r>
              <a:rPr lang="en-GB" sz="1800" baseline="0" dirty="0">
                <a:solidFill>
                  <a:schemeClr val="tx1"/>
                </a:solidFill>
                <a:latin typeface="Frutiger 45 Light"/>
              </a:rPr>
              <a:t> Time of Delivery Rate, England (%)</a:t>
            </a:r>
            <a:endParaRPr lang="en-GB" sz="1800" dirty="0">
              <a:solidFill>
                <a:schemeClr val="tx1"/>
              </a:solidFill>
              <a:latin typeface="Frutiger 45 Ligh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Frutiger 45 Light"/>
              <a:ea typeface="+mn-ea"/>
              <a:cs typeface="+mn-cs"/>
            </a:defRPr>
          </a:pPr>
          <a:endParaRPr lang="en-US"/>
        </a:p>
      </c:txPr>
    </c:title>
    <c:autoTitleDeleted val="0"/>
    <c:plotArea>
      <c:layout/>
      <c:lineChart>
        <c:grouping val="standard"/>
        <c:varyColors val="0"/>
        <c:ser>
          <c:idx val="0"/>
          <c:order val="0"/>
          <c:tx>
            <c:strRef>
              <c:f>Sheet1!$A$2</c:f>
              <c:strCache>
                <c:ptCount val="1"/>
                <c:pt idx="0">
                  <c:v>SATOD</c:v>
                </c:pt>
              </c:strCache>
            </c:strRef>
          </c:tx>
          <c:spPr>
            <a:ln w="28575"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2008/9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strCache>
            </c:strRef>
          </c:cat>
          <c:val>
            <c:numRef>
              <c:f>Sheet1!$B$2:$O$2</c:f>
              <c:numCache>
                <c:formatCode>General</c:formatCode>
                <c:ptCount val="14"/>
                <c:pt idx="0">
                  <c:v>14.6</c:v>
                </c:pt>
                <c:pt idx="1">
                  <c:v>14.2</c:v>
                </c:pt>
                <c:pt idx="2">
                  <c:v>13.7</c:v>
                </c:pt>
                <c:pt idx="3">
                  <c:v>13.3</c:v>
                </c:pt>
                <c:pt idx="4">
                  <c:v>12.9</c:v>
                </c:pt>
                <c:pt idx="5">
                  <c:v>12.2</c:v>
                </c:pt>
                <c:pt idx="6">
                  <c:v>11.7</c:v>
                </c:pt>
                <c:pt idx="7">
                  <c:v>11</c:v>
                </c:pt>
                <c:pt idx="8">
                  <c:v>10.7</c:v>
                </c:pt>
                <c:pt idx="9">
                  <c:v>10.8</c:v>
                </c:pt>
                <c:pt idx="10">
                  <c:v>10.6</c:v>
                </c:pt>
                <c:pt idx="11">
                  <c:v>10.4</c:v>
                </c:pt>
              </c:numCache>
            </c:numRef>
          </c:val>
          <c:smooth val="0"/>
          <c:extLst>
            <c:ext xmlns:c16="http://schemas.microsoft.com/office/drawing/2014/chart" uri="{C3380CC4-5D6E-409C-BE32-E72D297353CC}">
              <c16:uniqueId val="{00000000-9065-47F2-8874-FECBA2F64B07}"/>
            </c:ext>
          </c:extLst>
        </c:ser>
        <c:ser>
          <c:idx val="1"/>
          <c:order val="1"/>
          <c:tx>
            <c:strRef>
              <c:f>Sheet1!$A$3</c:f>
              <c:strCache>
                <c:ptCount val="1"/>
                <c:pt idx="0">
                  <c:v>Target</c:v>
                </c:pt>
              </c:strCache>
            </c:strRef>
          </c:tx>
          <c:spPr>
            <a:ln w="28575" cap="rnd">
              <a:solidFill>
                <a:srgbClr val="FF0000"/>
              </a:solidFill>
              <a:prstDash val="dash"/>
              <a:round/>
            </a:ln>
            <a:effectLst/>
          </c:spPr>
          <c:marker>
            <c:symbol val="none"/>
          </c:marker>
          <c:dLbls>
            <c:dLbl>
              <c:idx val="11"/>
              <c:delete val="1"/>
              <c:extLst>
                <c:ext xmlns:c15="http://schemas.microsoft.com/office/drawing/2012/chart" uri="{CE6537A1-D6FC-4f65-9D91-7224C49458BB}"/>
                <c:ext xmlns:c16="http://schemas.microsoft.com/office/drawing/2014/chart" uri="{C3380CC4-5D6E-409C-BE32-E72D297353CC}">
                  <c16:uniqueId val="{00000001-9065-47F2-8874-FECBA2F64B0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2008/9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strCache>
            </c:strRef>
          </c:cat>
          <c:val>
            <c:numRef>
              <c:f>Sheet1!$B$3:$O$3</c:f>
              <c:numCache>
                <c:formatCode>General</c:formatCode>
                <c:ptCount val="14"/>
                <c:pt idx="11">
                  <c:v>10.4</c:v>
                </c:pt>
                <c:pt idx="12">
                  <c:v>8.1999999999999993</c:v>
                </c:pt>
                <c:pt idx="13">
                  <c:v>6</c:v>
                </c:pt>
              </c:numCache>
            </c:numRef>
          </c:val>
          <c:smooth val="0"/>
          <c:extLst>
            <c:ext xmlns:c16="http://schemas.microsoft.com/office/drawing/2014/chart" uri="{C3380CC4-5D6E-409C-BE32-E72D297353CC}">
              <c16:uniqueId val="{00000002-9065-47F2-8874-FECBA2F64B07}"/>
            </c:ext>
          </c:extLst>
        </c:ser>
        <c:ser>
          <c:idx val="2"/>
          <c:order val="2"/>
          <c:tx>
            <c:strRef>
              <c:f>Sheet1!$A$4</c:f>
              <c:strCache>
                <c:ptCount val="1"/>
                <c:pt idx="0">
                  <c:v>Project</c:v>
                </c:pt>
              </c:strCache>
            </c:strRef>
          </c:tx>
          <c:spPr>
            <a:ln w="28575" cap="rnd">
              <a:solidFill>
                <a:srgbClr val="C00000"/>
              </a:solidFill>
              <a:prstDash val="dash"/>
              <a:round/>
            </a:ln>
            <a:effectLst/>
          </c:spPr>
          <c:marker>
            <c:symbol val="none"/>
          </c:marker>
          <c:dLbls>
            <c:dLbl>
              <c:idx val="11"/>
              <c:delete val="1"/>
              <c:extLst>
                <c:ext xmlns:c15="http://schemas.microsoft.com/office/drawing/2012/chart" uri="{CE6537A1-D6FC-4f65-9D91-7224C49458BB}"/>
                <c:ext xmlns:c16="http://schemas.microsoft.com/office/drawing/2014/chart" uri="{C3380CC4-5D6E-409C-BE32-E72D297353CC}">
                  <c16:uniqueId val="{00000003-9065-47F2-8874-FECBA2F64B0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2008/9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strCache>
            </c:strRef>
          </c:cat>
          <c:val>
            <c:numRef>
              <c:f>Sheet1!$B$4:$O$4</c:f>
              <c:numCache>
                <c:formatCode>General</c:formatCode>
                <c:ptCount val="14"/>
                <c:pt idx="11">
                  <c:v>10.4</c:v>
                </c:pt>
                <c:pt idx="12" formatCode="0.0">
                  <c:v>10.050000000000001</c:v>
                </c:pt>
                <c:pt idx="13">
                  <c:v>9.6999999999999993</c:v>
                </c:pt>
              </c:numCache>
            </c:numRef>
          </c:val>
          <c:smooth val="0"/>
          <c:extLst>
            <c:ext xmlns:c16="http://schemas.microsoft.com/office/drawing/2014/chart" uri="{C3380CC4-5D6E-409C-BE32-E72D297353CC}">
              <c16:uniqueId val="{00000004-9065-47F2-8874-FECBA2F64B07}"/>
            </c:ext>
          </c:extLst>
        </c:ser>
        <c:dLbls>
          <c:showLegendKey val="0"/>
          <c:showVal val="0"/>
          <c:showCatName val="0"/>
          <c:showSerName val="0"/>
          <c:showPercent val="0"/>
          <c:showBubbleSize val="0"/>
        </c:dLbls>
        <c:smooth val="0"/>
        <c:axId val="387649048"/>
        <c:axId val="388360728"/>
      </c:lineChart>
      <c:catAx>
        <c:axId val="38764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8360728"/>
        <c:crosses val="autoZero"/>
        <c:auto val="1"/>
        <c:lblAlgn val="ctr"/>
        <c:lblOffset val="100"/>
        <c:noMultiLvlLbl val="0"/>
      </c:catAx>
      <c:valAx>
        <c:axId val="388360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a:t>%</a:t>
                </a:r>
              </a:p>
            </c:rich>
          </c:tx>
          <c:overlay val="0"/>
          <c:spPr>
            <a:noFill/>
            <a:ln>
              <a:noFill/>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764904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3919D-35D7-4770-8255-9B1764C4C461}" type="datetimeFigureOut">
              <a:rPr lang="en-GB" smtClean="0"/>
              <a:t>11/06/2021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D20E5F-01D4-494C-BA3F-76803F78908D}" type="slidenum">
              <a:rPr lang="en-GB" smtClean="0"/>
              <a:t>‹#›</a:t>
            </a:fld>
            <a:endParaRPr lang="en-GB"/>
          </a:p>
        </p:txBody>
      </p:sp>
    </p:spTree>
    <p:extLst>
      <p:ext uri="{BB962C8B-B14F-4D97-AF65-F5344CB8AC3E}">
        <p14:creationId xmlns:p14="http://schemas.microsoft.com/office/powerpoint/2010/main" val="2583655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ncerresearchuk.org/sites/default/files/cancer_research_uk_smoking_prevalence_projections_february_2020.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Assumption is made that the recommendations would be included in the Tobacco Control Plan for England to be published this year and that they would be implemented by the financial year 2022/3.</a:t>
            </a:r>
            <a:endParaRPr lang="en-GB" dirty="0"/>
          </a:p>
          <a:p>
            <a:endParaRPr lang="en-GB" dirty="0"/>
          </a:p>
        </p:txBody>
      </p:sp>
      <p:sp>
        <p:nvSpPr>
          <p:cNvPr id="4" name="Slide Number Placeholder 3"/>
          <p:cNvSpPr>
            <a:spLocks noGrp="1"/>
          </p:cNvSpPr>
          <p:nvPr>
            <p:ph type="sldNum" sz="quarter" idx="10"/>
          </p:nvPr>
        </p:nvSpPr>
        <p:spPr/>
        <p:txBody>
          <a:bodyPr/>
          <a:lstStyle/>
          <a:p>
            <a:fld id="{1CD20E5F-01D4-494C-BA3F-76803F78908D}" type="slidenum">
              <a:rPr lang="en-GB" smtClean="0"/>
              <a:t>3</a:t>
            </a:fld>
            <a:endParaRPr lang="en-GB"/>
          </a:p>
        </p:txBody>
      </p:sp>
    </p:spTree>
    <p:extLst>
      <p:ext uri="{BB962C8B-B14F-4D97-AF65-F5344CB8AC3E}">
        <p14:creationId xmlns:p14="http://schemas.microsoft.com/office/powerpoint/2010/main" val="501306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interventions the APPG recommends that the Government include in the forthcoming Tobacco Control Plan are supported by the evidence. They will work together synergistically to increase the rate of decline in smoking prevalence significantly, and even more importantly to reduce the high level of smoking-related inequalities across society.</a:t>
            </a:r>
          </a:p>
          <a:p>
            <a:endParaRPr lang="en-US" dirty="0"/>
          </a:p>
          <a:p>
            <a:r>
              <a:rPr lang="en-US" dirty="0"/>
              <a:t>However, as the Government itself acknowledged when it announced the Smokefree 2030 target, it is “extremely challenging”. </a:t>
            </a:r>
          </a:p>
          <a:p>
            <a:endParaRPr lang="en-US" dirty="0"/>
          </a:p>
          <a:p>
            <a:r>
              <a:rPr lang="en-US" dirty="0"/>
              <a:t>Therefore it is essential that interim targets are set for 2025, progress is carefully monitored and that the Tobacco Control Plan is reviewed and further action is taken if we are not on track by then for a </a:t>
            </a:r>
            <a:r>
              <a:rPr lang="en-US" dirty="0" err="1"/>
              <a:t>Smokefree</a:t>
            </a:r>
            <a:r>
              <a:rPr lang="en-US" dirty="0"/>
              <a:t> 2030.</a:t>
            </a:r>
            <a:endParaRPr lang="en-GB" dirty="0"/>
          </a:p>
          <a:p>
            <a:endParaRPr lang="en-GB" dirty="0"/>
          </a:p>
        </p:txBody>
      </p:sp>
      <p:sp>
        <p:nvSpPr>
          <p:cNvPr id="4" name="Slide Number Placeholder 3"/>
          <p:cNvSpPr>
            <a:spLocks noGrp="1"/>
          </p:cNvSpPr>
          <p:nvPr>
            <p:ph type="sldNum" sz="quarter" idx="10"/>
          </p:nvPr>
        </p:nvSpPr>
        <p:spPr/>
        <p:txBody>
          <a:bodyPr/>
          <a:lstStyle/>
          <a:p>
            <a:fld id="{1CD20E5F-01D4-494C-BA3F-76803F78908D}" type="slidenum">
              <a:rPr lang="en-GB" smtClean="0"/>
              <a:t>15</a:t>
            </a:fld>
            <a:endParaRPr lang="en-GB"/>
          </a:p>
        </p:txBody>
      </p:sp>
    </p:spTree>
    <p:extLst>
      <p:ext uri="{BB962C8B-B14F-4D97-AF65-F5344CB8AC3E}">
        <p14:creationId xmlns:p14="http://schemas.microsoft.com/office/powerpoint/2010/main" val="28579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At current rates of decline we will miss the target by seven years, and double that for the poorest in society. There are still nearly 6 million smokers in England, one in seven of the adult population. We will only achieve a Smokefree 2030 by motivating more smokers to make a quit attempt using the most effective quitting aids, while reducing the number of children and young adults who start smoking each year</a:t>
            </a:r>
            <a:r>
              <a:rPr lang="en-GB" sz="1800" dirty="0">
                <a:effectLst/>
              </a:rPr>
              <a:t> </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Cancer Intelligence Team, Cancer Research UK. </a:t>
            </a:r>
            <a:r>
              <a:rPr lang="en-GB" sz="1200" u="sng" dirty="0">
                <a:solidFill>
                  <a:srgbClr val="0000FF"/>
                </a:solidFill>
                <a:effectLst/>
                <a:latin typeface="Trebuchet MS" panose="020B0603020202020204" pitchFamily="34" charset="0"/>
                <a:ea typeface="Calibri" panose="020F0502020204030204" pitchFamily="34" charset="0"/>
                <a:cs typeface="Times New Roman" panose="02020603050405020304" pitchFamily="18" charset="0"/>
                <a:hlinkClick r:id="rId3"/>
              </a:rPr>
              <a:t>Smoking prevalence projections for England, Scotland, Wales, and Northern Ireland, based on data to 2018/19</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 Published February 2020.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Trebuchet MS" panose="020B0603020202020204" pitchFamily="34" charset="0"/>
                <a:ea typeface="Calibri" panose="020F0502020204030204" pitchFamily="34" charset="0"/>
                <a:cs typeface="Times New Roman" panose="02020603050405020304" pitchFamily="18" charset="0"/>
              </a:rPr>
              <a:t>Cancer Intelligence Team, Cancer Research UK. </a:t>
            </a:r>
            <a:r>
              <a:rPr lang="en-GB" sz="1200" u="sng" dirty="0">
                <a:solidFill>
                  <a:srgbClr val="0000FF"/>
                </a:solidFill>
                <a:effectLst/>
                <a:latin typeface="Trebuchet MS" panose="020B0603020202020204" pitchFamily="34" charset="0"/>
                <a:ea typeface="Calibri" panose="020F0502020204030204" pitchFamily="34" charset="0"/>
                <a:cs typeface="Times New Roman" panose="02020603050405020304" pitchFamily="18" charset="0"/>
                <a:hlinkClick r:id="rId3"/>
              </a:rPr>
              <a:t>Smoking prevalence projections for England, Scotland, Wales, and Northern Ireland, based on data to 2018/19</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 Published February 2020.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CD20E5F-01D4-494C-BA3F-76803F78908D}" type="slidenum">
              <a:rPr lang="en-GB" smtClean="0"/>
              <a:t>4</a:t>
            </a:fld>
            <a:endParaRPr lang="en-GB"/>
          </a:p>
        </p:txBody>
      </p:sp>
    </p:spTree>
    <p:extLst>
      <p:ext uri="{BB962C8B-B14F-4D97-AF65-F5344CB8AC3E}">
        <p14:creationId xmlns:p14="http://schemas.microsoft.com/office/powerpoint/2010/main" val="203984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Smoking rates have gone down during a time when there has been substantial ratcheting up of tobacco control interventions. The impact of interventions like Smokefree public places legislation, the point of sale display ban, a ban on smoking in cars carrying children, and plain packaging and larger health warnings have now been banked and we can’t assume that smoking rates will continue to decline even at current rates without further ratcheting up.</a:t>
            </a:r>
            <a:endParaRPr lang="en-GB" dirty="0"/>
          </a:p>
          <a:p>
            <a:endParaRPr lang="en-GB" dirty="0"/>
          </a:p>
        </p:txBody>
      </p:sp>
      <p:sp>
        <p:nvSpPr>
          <p:cNvPr id="4" name="Slide Number Placeholder 3"/>
          <p:cNvSpPr>
            <a:spLocks noGrp="1"/>
          </p:cNvSpPr>
          <p:nvPr>
            <p:ph type="sldNum" sz="quarter" idx="10"/>
          </p:nvPr>
        </p:nvSpPr>
        <p:spPr/>
        <p:txBody>
          <a:bodyPr/>
          <a:lstStyle/>
          <a:p>
            <a:fld id="{1CD20E5F-01D4-494C-BA3F-76803F78908D}" type="slidenum">
              <a:rPr lang="en-GB" smtClean="0"/>
              <a:t>7</a:t>
            </a:fld>
            <a:endParaRPr lang="en-GB"/>
          </a:p>
        </p:txBody>
      </p:sp>
    </p:spTree>
    <p:extLst>
      <p:ext uri="{BB962C8B-B14F-4D97-AF65-F5344CB8AC3E}">
        <p14:creationId xmlns:p14="http://schemas.microsoft.com/office/powerpoint/2010/main" val="3169887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GB" dirty="0"/>
          </a:p>
          <a:p>
            <a:endParaRPr lang="en-GB" dirty="0"/>
          </a:p>
        </p:txBody>
      </p:sp>
      <p:sp>
        <p:nvSpPr>
          <p:cNvPr id="4" name="Slide Number Placeholder 3"/>
          <p:cNvSpPr>
            <a:spLocks noGrp="1"/>
          </p:cNvSpPr>
          <p:nvPr>
            <p:ph type="sldNum" sz="quarter" idx="10"/>
          </p:nvPr>
        </p:nvSpPr>
        <p:spPr/>
        <p:txBody>
          <a:bodyPr/>
          <a:lstStyle/>
          <a:p>
            <a:fld id="{1CD20E5F-01D4-494C-BA3F-76803F78908D}" type="slidenum">
              <a:rPr lang="en-GB" smtClean="0"/>
              <a:t>8</a:t>
            </a:fld>
            <a:endParaRPr lang="en-GB"/>
          </a:p>
        </p:txBody>
      </p:sp>
    </p:spTree>
    <p:extLst>
      <p:ext uri="{BB962C8B-B14F-4D97-AF65-F5344CB8AC3E}">
        <p14:creationId xmlns:p14="http://schemas.microsoft.com/office/powerpoint/2010/main" val="1470420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D20E5F-01D4-494C-BA3F-76803F78908D}" type="slidenum">
              <a:rPr lang="en-GB" smtClean="0"/>
              <a:t>9</a:t>
            </a:fld>
            <a:endParaRPr lang="en-GB"/>
          </a:p>
        </p:txBody>
      </p:sp>
    </p:spTree>
    <p:extLst>
      <p:ext uri="{BB962C8B-B14F-4D97-AF65-F5344CB8AC3E}">
        <p14:creationId xmlns:p14="http://schemas.microsoft.com/office/powerpoint/2010/main" val="352740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Information backing up what’s on slide in report</a:t>
            </a:r>
            <a:endParaRPr lang="en-GB" dirty="0"/>
          </a:p>
          <a:p>
            <a:endParaRPr lang="en-GB" dirty="0"/>
          </a:p>
        </p:txBody>
      </p:sp>
      <p:sp>
        <p:nvSpPr>
          <p:cNvPr id="4" name="Slide Number Placeholder 3"/>
          <p:cNvSpPr>
            <a:spLocks noGrp="1"/>
          </p:cNvSpPr>
          <p:nvPr>
            <p:ph type="sldNum" sz="quarter" idx="10"/>
          </p:nvPr>
        </p:nvSpPr>
        <p:spPr/>
        <p:txBody>
          <a:bodyPr/>
          <a:lstStyle/>
          <a:p>
            <a:fld id="{1CD20E5F-01D4-494C-BA3F-76803F78908D}" type="slidenum">
              <a:rPr lang="en-GB" smtClean="0"/>
              <a:t>11</a:t>
            </a:fld>
            <a:endParaRPr lang="en-GB"/>
          </a:p>
        </p:txBody>
      </p:sp>
    </p:spTree>
    <p:extLst>
      <p:ext uri="{BB962C8B-B14F-4D97-AF65-F5344CB8AC3E}">
        <p14:creationId xmlns:p14="http://schemas.microsoft.com/office/powerpoint/2010/main" val="393610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details and evidence set out in the report  </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1CD20E5F-01D4-494C-BA3F-76803F78908D}" type="slidenum">
              <a:rPr lang="en-GB" smtClean="0"/>
              <a:t>12</a:t>
            </a:fld>
            <a:endParaRPr lang="en-GB"/>
          </a:p>
        </p:txBody>
      </p:sp>
    </p:spTree>
    <p:extLst>
      <p:ext uri="{BB962C8B-B14F-4D97-AF65-F5344CB8AC3E}">
        <p14:creationId xmlns:p14="http://schemas.microsoft.com/office/powerpoint/2010/main" val="2976028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pPr marL="0" indent="0">
              <a:buFont typeface="Arial" panose="020B0604020202020204" pitchFamily="34" charset="0"/>
              <a:buNone/>
            </a:pPr>
            <a:r>
              <a:rPr lang="en-GB" dirty="0"/>
              <a:t>SPECTRUM researchers in collaboration with ASH have identified loopholes in the existing legislation particularly on the ban on flavours which needs to be strengthened to be any flavours, not just so-called ‘characterising’ flavours, and to cover all tobacco products and accessories. Easier to do now we’re out of the EU.</a:t>
            </a:r>
          </a:p>
          <a:p>
            <a:endParaRPr lang="en-GB" dirty="0"/>
          </a:p>
        </p:txBody>
      </p:sp>
      <p:sp>
        <p:nvSpPr>
          <p:cNvPr id="4" name="Slide Number Placeholder 3"/>
          <p:cNvSpPr>
            <a:spLocks noGrp="1"/>
          </p:cNvSpPr>
          <p:nvPr>
            <p:ph type="sldNum" sz="quarter" idx="10"/>
          </p:nvPr>
        </p:nvSpPr>
        <p:spPr/>
        <p:txBody>
          <a:bodyPr/>
          <a:lstStyle/>
          <a:p>
            <a:fld id="{1CD20E5F-01D4-494C-BA3F-76803F78908D}" type="slidenum">
              <a:rPr lang="en-GB" smtClean="0"/>
              <a:t>13</a:t>
            </a:fld>
            <a:endParaRPr lang="en-GB"/>
          </a:p>
        </p:txBody>
      </p:sp>
    </p:spTree>
    <p:extLst>
      <p:ext uri="{BB962C8B-B14F-4D97-AF65-F5344CB8AC3E}">
        <p14:creationId xmlns:p14="http://schemas.microsoft.com/office/powerpoint/2010/main" val="1456758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Raising age of sale should be subject to consultation, and it’s important to consult children and young adults in particular as they will be most affected – this is the sort of policy which will only work if it is understood and supported like Smokefree places laws were which had over 95% compliance from day one.</a:t>
            </a:r>
          </a:p>
          <a:p>
            <a:endParaRPr lang="en-US" dirty="0"/>
          </a:p>
          <a:p>
            <a:r>
              <a:rPr lang="en-US" dirty="0"/>
              <a:t>However, this is a measure for which there is good evidence from what happened when age of sale rose from 16-18 in England and from 18 to 21 in US states – researchers at UCL have estimated that:</a:t>
            </a:r>
          </a:p>
          <a:p>
            <a:pPr marL="171450" indent="-171450">
              <a:buFont typeface="Arial" panose="020B0604020202020204" pitchFamily="34" charset="0"/>
              <a:buChar char="•"/>
            </a:pPr>
            <a:r>
              <a:rPr lang="en-US" dirty="0"/>
              <a:t>Smoking prevalence in 18-20 year olds would fall by around 30%</a:t>
            </a:r>
          </a:p>
          <a:p>
            <a:pPr marL="171450" indent="-171450">
              <a:buFont typeface="Arial" panose="020B0604020202020204" pitchFamily="34" charset="0"/>
              <a:buChar char="•"/>
            </a:pPr>
            <a:r>
              <a:rPr lang="en-GB" dirty="0"/>
              <a:t>Resulting in 95 thousand fewer smokers in 2022 and an additional 77 thousand fewer 18-20 year olds taking up smoking long-term up until 2030. This would reduce smoking prevalence to 2% in 2030. </a:t>
            </a:r>
            <a:endParaRPr lang="en-US" dirty="0"/>
          </a:p>
          <a:p>
            <a:pPr marL="171450" indent="-171450">
              <a:buFont typeface="Arial" panose="020B0604020202020204" pitchFamily="34" charset="0"/>
              <a:buChar char="•"/>
            </a:pPr>
            <a:endParaRPr lang="en-US" dirty="0"/>
          </a:p>
          <a:p>
            <a:endParaRPr lang="en-GB" dirty="0"/>
          </a:p>
        </p:txBody>
      </p:sp>
      <p:sp>
        <p:nvSpPr>
          <p:cNvPr id="4" name="Slide Number Placeholder 3"/>
          <p:cNvSpPr>
            <a:spLocks noGrp="1"/>
          </p:cNvSpPr>
          <p:nvPr>
            <p:ph type="sldNum" sz="quarter" idx="10"/>
          </p:nvPr>
        </p:nvSpPr>
        <p:spPr/>
        <p:txBody>
          <a:bodyPr/>
          <a:lstStyle/>
          <a:p>
            <a:fld id="{1CD20E5F-01D4-494C-BA3F-76803F78908D}" type="slidenum">
              <a:rPr lang="en-GB" smtClean="0"/>
              <a:t>14</a:t>
            </a:fld>
            <a:endParaRPr lang="en-GB"/>
          </a:p>
        </p:txBody>
      </p:sp>
    </p:spTree>
    <p:extLst>
      <p:ext uri="{BB962C8B-B14F-4D97-AF65-F5344CB8AC3E}">
        <p14:creationId xmlns:p14="http://schemas.microsoft.com/office/powerpoint/2010/main" val="655587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55" name="Group 2">
            <a:extLst>
              <a:ext uri="{FF2B5EF4-FFF2-40B4-BE49-F238E27FC236}">
                <a16:creationId xmlns:a16="http://schemas.microsoft.com/office/drawing/2014/main" id="{3B6232F5-CEB5-704C-9115-A9A3194E2AC8}"/>
              </a:ext>
            </a:extLst>
          </p:cNvPr>
          <p:cNvGrpSpPr>
            <a:grpSpLocks/>
          </p:cNvGrpSpPr>
          <p:nvPr/>
        </p:nvGrpSpPr>
        <p:grpSpPr bwMode="auto">
          <a:xfrm>
            <a:off x="2381" y="5044190"/>
            <a:ext cx="9139238" cy="99310"/>
            <a:chOff x="0" y="16611"/>
            <a:chExt cx="11906" cy="227"/>
          </a:xfrm>
        </p:grpSpPr>
        <p:sp>
          <p:nvSpPr>
            <p:cNvPr id="56" name="Rectangle 3">
              <a:extLst>
                <a:ext uri="{FF2B5EF4-FFF2-40B4-BE49-F238E27FC236}">
                  <a16:creationId xmlns:a16="http://schemas.microsoft.com/office/drawing/2014/main" id="{ED5D909C-54E7-F84B-B08F-E446D48A3AF0}"/>
                </a:ext>
              </a:extLst>
            </p:cNvPr>
            <p:cNvSpPr>
              <a:spLocks noChangeArrowheads="1"/>
            </p:cNvSpPr>
            <p:nvPr/>
          </p:nvSpPr>
          <p:spPr bwMode="auto">
            <a:xfrm>
              <a:off x="10417" y="16611"/>
              <a:ext cx="1489" cy="227"/>
            </a:xfrm>
            <a:prstGeom prst="rect">
              <a:avLst/>
            </a:prstGeom>
            <a:solidFill>
              <a:srgbClr val="EB00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57" name="Rectangle 4">
              <a:extLst>
                <a:ext uri="{FF2B5EF4-FFF2-40B4-BE49-F238E27FC236}">
                  <a16:creationId xmlns:a16="http://schemas.microsoft.com/office/drawing/2014/main" id="{29968C21-3555-5043-9156-2ACB256A4376}"/>
                </a:ext>
              </a:extLst>
            </p:cNvPr>
            <p:cNvSpPr>
              <a:spLocks noChangeArrowheads="1"/>
            </p:cNvSpPr>
            <p:nvPr/>
          </p:nvSpPr>
          <p:spPr bwMode="auto">
            <a:xfrm>
              <a:off x="8929" y="16611"/>
              <a:ext cx="1489" cy="227"/>
            </a:xfrm>
            <a:prstGeom prst="rect">
              <a:avLst/>
            </a:prstGeom>
            <a:solidFill>
              <a:srgbClr val="E87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58" name="Rectangle 5">
              <a:extLst>
                <a:ext uri="{FF2B5EF4-FFF2-40B4-BE49-F238E27FC236}">
                  <a16:creationId xmlns:a16="http://schemas.microsoft.com/office/drawing/2014/main" id="{A1B83FF1-DDF8-0842-A869-63B9C18879F0}"/>
                </a:ext>
              </a:extLst>
            </p:cNvPr>
            <p:cNvSpPr>
              <a:spLocks noChangeArrowheads="1"/>
            </p:cNvSpPr>
            <p:nvPr/>
          </p:nvSpPr>
          <p:spPr bwMode="auto">
            <a:xfrm>
              <a:off x="7440" y="16611"/>
              <a:ext cx="1489" cy="227"/>
            </a:xfrm>
            <a:prstGeom prst="rect">
              <a:avLst/>
            </a:prstGeom>
            <a:solidFill>
              <a:srgbClr val="EBA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59" name="Rectangle 6">
              <a:extLst>
                <a:ext uri="{FF2B5EF4-FFF2-40B4-BE49-F238E27FC236}">
                  <a16:creationId xmlns:a16="http://schemas.microsoft.com/office/drawing/2014/main" id="{E9B97DA5-EA59-AC43-904F-825A975E701A}"/>
                </a:ext>
              </a:extLst>
            </p:cNvPr>
            <p:cNvSpPr>
              <a:spLocks noChangeArrowheads="1"/>
            </p:cNvSpPr>
            <p:nvPr/>
          </p:nvSpPr>
          <p:spPr bwMode="auto">
            <a:xfrm>
              <a:off x="4464" y="16611"/>
              <a:ext cx="1489" cy="227"/>
            </a:xfrm>
            <a:prstGeom prst="rect">
              <a:avLst/>
            </a:prstGeom>
            <a:solidFill>
              <a:srgbClr val="009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60" name="Rectangle 7">
              <a:extLst>
                <a:ext uri="{FF2B5EF4-FFF2-40B4-BE49-F238E27FC236}">
                  <a16:creationId xmlns:a16="http://schemas.microsoft.com/office/drawing/2014/main" id="{24148555-FD89-334B-9399-0F93EE76E6E7}"/>
                </a:ext>
              </a:extLst>
            </p:cNvPr>
            <p:cNvSpPr>
              <a:spLocks noChangeArrowheads="1"/>
            </p:cNvSpPr>
            <p:nvPr/>
          </p:nvSpPr>
          <p:spPr bwMode="auto">
            <a:xfrm>
              <a:off x="2976" y="16611"/>
              <a:ext cx="1489" cy="227"/>
            </a:xfrm>
            <a:prstGeom prst="rect">
              <a:avLst/>
            </a:prstGeom>
            <a:solidFill>
              <a:srgbClr val="0059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61" name="Rectangle 8">
              <a:extLst>
                <a:ext uri="{FF2B5EF4-FFF2-40B4-BE49-F238E27FC236}">
                  <a16:creationId xmlns:a16="http://schemas.microsoft.com/office/drawing/2014/main" id="{9086A945-66E7-8649-BEA7-D22E2AEB0344}"/>
                </a:ext>
              </a:extLst>
            </p:cNvPr>
            <p:cNvSpPr>
              <a:spLocks noChangeArrowheads="1"/>
            </p:cNvSpPr>
            <p:nvPr/>
          </p:nvSpPr>
          <p:spPr bwMode="auto">
            <a:xfrm>
              <a:off x="1488" y="16611"/>
              <a:ext cx="1489" cy="227"/>
            </a:xfrm>
            <a:prstGeom prst="rect">
              <a:avLst/>
            </a:prstGeom>
            <a:solidFill>
              <a:srgbClr val="0075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62" name="Rectangle 9">
              <a:extLst>
                <a:ext uri="{FF2B5EF4-FFF2-40B4-BE49-F238E27FC236}">
                  <a16:creationId xmlns:a16="http://schemas.microsoft.com/office/drawing/2014/main" id="{9BEC1610-F983-EA4F-8B88-76C3A2474ADE}"/>
                </a:ext>
              </a:extLst>
            </p:cNvPr>
            <p:cNvSpPr>
              <a:spLocks noChangeArrowheads="1"/>
            </p:cNvSpPr>
            <p:nvPr/>
          </p:nvSpPr>
          <p:spPr bwMode="auto">
            <a:xfrm>
              <a:off x="5952" y="16611"/>
              <a:ext cx="1489" cy="227"/>
            </a:xfrm>
            <a:prstGeom prst="rect">
              <a:avLst/>
            </a:prstGeom>
            <a:solidFill>
              <a:srgbClr val="76BC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63" name="Rectangle 10">
              <a:extLst>
                <a:ext uri="{FF2B5EF4-FFF2-40B4-BE49-F238E27FC236}">
                  <a16:creationId xmlns:a16="http://schemas.microsoft.com/office/drawing/2014/main" id="{72587C4F-6663-C74A-9F58-9143F8F76B27}"/>
                </a:ext>
              </a:extLst>
            </p:cNvPr>
            <p:cNvSpPr>
              <a:spLocks noChangeArrowheads="1"/>
            </p:cNvSpPr>
            <p:nvPr/>
          </p:nvSpPr>
          <p:spPr bwMode="auto">
            <a:xfrm>
              <a:off x="0" y="16611"/>
              <a:ext cx="1489" cy="227"/>
            </a:xfrm>
            <a:prstGeom prst="rect">
              <a:avLst/>
            </a:prstGeom>
            <a:solidFill>
              <a:srgbClr val="004A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grpSp>
      <p:sp>
        <p:nvSpPr>
          <p:cNvPr id="2" name="Title 1"/>
          <p:cNvSpPr>
            <a:spLocks noGrp="1"/>
          </p:cNvSpPr>
          <p:nvPr>
            <p:ph type="ctrTitle" hasCustomPrompt="1"/>
          </p:nvPr>
        </p:nvSpPr>
        <p:spPr>
          <a:xfrm>
            <a:off x="1143000" y="1804008"/>
            <a:ext cx="6858000" cy="415498"/>
          </a:xfrm>
        </p:spPr>
        <p:txBody>
          <a:bodyPr lIns="0" tIns="0" rIns="0" bIns="0" anchor="t" anchorCtr="0">
            <a:spAutoFit/>
          </a:bodyPr>
          <a:lstStyle>
            <a:lvl1pPr algn="ctr">
              <a:lnSpc>
                <a:spcPct val="100000"/>
              </a:lnSpc>
              <a:defRPr sz="2700" b="1" i="0" spc="-20" baseline="0">
                <a:solidFill>
                  <a:schemeClr val="tx2"/>
                </a:solidFill>
                <a:latin typeface="Frutiger LT 65" pitchFamily="2" charset="0"/>
                <a:cs typeface="Arial" panose="020B0604020202020204" pitchFamily="34" charset="0"/>
              </a:defRPr>
            </a:lvl1pPr>
          </a:lstStyle>
          <a:p>
            <a:r>
              <a:rPr lang="en-GB" dirty="0"/>
              <a:t>Title of talk</a:t>
            </a:r>
            <a:endParaRPr lang="en-US" dirty="0"/>
          </a:p>
        </p:txBody>
      </p:sp>
      <p:sp>
        <p:nvSpPr>
          <p:cNvPr id="3" name="Subtitle 2"/>
          <p:cNvSpPr>
            <a:spLocks noGrp="1"/>
          </p:cNvSpPr>
          <p:nvPr>
            <p:ph type="subTitle" idx="1" hasCustomPrompt="1"/>
          </p:nvPr>
        </p:nvSpPr>
        <p:spPr>
          <a:xfrm>
            <a:off x="1143000" y="2248737"/>
            <a:ext cx="6858000" cy="276999"/>
          </a:xfrm>
          <a:prstGeom prst="rect">
            <a:avLst/>
          </a:prstGeom>
        </p:spPr>
        <p:txBody>
          <a:bodyPr lIns="0" tIns="0" rIns="0" bIns="0">
            <a:spAutoFit/>
          </a:bodyPr>
          <a:lstStyle>
            <a:lvl1pPr marL="0" indent="0" algn="ctr">
              <a:buNone/>
              <a:defRPr sz="2000" b="0" i="0" spc="-10" baseline="0">
                <a:solidFill>
                  <a:schemeClr val="tx2"/>
                </a:solidFill>
                <a:latin typeface="Frutiger LT 55 Roman" pitchFamily="2"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Name of presenter</a:t>
            </a:r>
            <a:endParaRPr lang="en-US" dirty="0"/>
          </a:p>
        </p:txBody>
      </p:sp>
      <p:cxnSp>
        <p:nvCxnSpPr>
          <p:cNvPr id="65" name="Straight Connector 64">
            <a:extLst>
              <a:ext uri="{FF2B5EF4-FFF2-40B4-BE49-F238E27FC236}">
                <a16:creationId xmlns:a16="http://schemas.microsoft.com/office/drawing/2014/main" id="{97A69E36-C74D-0849-9E60-F0509887062B}"/>
              </a:ext>
            </a:extLst>
          </p:cNvPr>
          <p:cNvCxnSpPr>
            <a:cxnSpLocks/>
          </p:cNvCxnSpPr>
          <p:nvPr/>
        </p:nvCxnSpPr>
        <p:spPr>
          <a:xfrm>
            <a:off x="356347" y="1594248"/>
            <a:ext cx="8431306"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pic>
        <p:nvPicPr>
          <p:cNvPr id="44" name="Graphic 43">
            <a:extLst>
              <a:ext uri="{FF2B5EF4-FFF2-40B4-BE49-F238E27FC236}">
                <a16:creationId xmlns:a16="http://schemas.microsoft.com/office/drawing/2014/main" id="{282818CB-7D8C-6845-BCC2-A0550847C9E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0521" y="344774"/>
            <a:ext cx="1542959" cy="999527"/>
          </a:xfrm>
          <a:prstGeom prst="rect">
            <a:avLst/>
          </a:prstGeom>
        </p:spPr>
      </p:pic>
    </p:spTree>
    <p:extLst>
      <p:ext uri="{BB962C8B-B14F-4D97-AF65-F5344CB8AC3E}">
        <p14:creationId xmlns:p14="http://schemas.microsoft.com/office/powerpoint/2010/main" val="52777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 Dark Green">
    <p:bg>
      <p:bgPr>
        <a:solidFill>
          <a:schemeClr val="accent3"/>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AEAF061-26A1-3542-BBF3-23B78B16E779}"/>
              </a:ext>
            </a:extLst>
          </p:cNvPr>
          <p:cNvCxnSpPr>
            <a:cxnSpLocks/>
          </p:cNvCxnSpPr>
          <p:nvPr/>
        </p:nvCxnSpPr>
        <p:spPr>
          <a:xfrm>
            <a:off x="648000" y="3031162"/>
            <a:ext cx="7848000"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932EC12E-0470-B14F-B7D7-C8C455057B9D}"/>
              </a:ext>
            </a:extLst>
          </p:cNvPr>
          <p:cNvSpPr>
            <a:spLocks noGrp="1"/>
          </p:cNvSpPr>
          <p:nvPr>
            <p:ph type="title"/>
          </p:nvPr>
        </p:nvSpPr>
        <p:spPr>
          <a:xfrm>
            <a:off x="648000" y="720000"/>
            <a:ext cx="7848000" cy="2304000"/>
          </a:xfrm>
        </p:spPr>
        <p:txBody>
          <a:bodyPr lIns="0" tIns="0" rIns="0" bIns="144000" anchor="b">
            <a:noAutofit/>
          </a:bodyPr>
          <a:lstStyle>
            <a:lvl1pPr>
              <a:defRPr sz="4500" b="1" i="0" spc="-100" baseline="0">
                <a:solidFill>
                  <a:schemeClr val="bg1"/>
                </a:solidFill>
                <a:latin typeface="Frutiger LT 65" pitchFamily="2"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77668DD4-41E7-FD40-82BA-F7DAC93C8C5E}"/>
              </a:ext>
            </a:extLst>
          </p:cNvPr>
          <p:cNvSpPr>
            <a:spLocks noGrp="1"/>
          </p:cNvSpPr>
          <p:nvPr>
            <p:ph type="body" idx="1"/>
          </p:nvPr>
        </p:nvSpPr>
        <p:spPr>
          <a:xfrm>
            <a:off x="648000" y="3168000"/>
            <a:ext cx="7848000" cy="249299"/>
          </a:xfrm>
          <a:prstGeom prst="rect">
            <a:avLst/>
          </a:prstGeom>
        </p:spPr>
        <p:txBody>
          <a:bodyPr>
            <a:spAutoFit/>
          </a:bodyPr>
          <a:lstStyle>
            <a:lvl1pPr marL="0" indent="0">
              <a:buNone/>
              <a:defRPr sz="1800" b="0" i="0">
                <a:solidFill>
                  <a:schemeClr val="bg1"/>
                </a:solidFill>
                <a:latin typeface="Frutiger LT 55 Roman" pitchFamily="2"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0049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 Green">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AEAF061-26A1-3542-BBF3-23B78B16E779}"/>
              </a:ext>
            </a:extLst>
          </p:cNvPr>
          <p:cNvCxnSpPr>
            <a:cxnSpLocks/>
          </p:cNvCxnSpPr>
          <p:nvPr/>
        </p:nvCxnSpPr>
        <p:spPr>
          <a:xfrm>
            <a:off x="648000" y="3031162"/>
            <a:ext cx="7848000"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5EA862ED-1960-864B-AD0D-AEF920218260}"/>
              </a:ext>
            </a:extLst>
          </p:cNvPr>
          <p:cNvSpPr>
            <a:spLocks noGrp="1"/>
          </p:cNvSpPr>
          <p:nvPr>
            <p:ph type="title"/>
          </p:nvPr>
        </p:nvSpPr>
        <p:spPr>
          <a:xfrm>
            <a:off x="648000" y="720000"/>
            <a:ext cx="7848000" cy="2304000"/>
          </a:xfrm>
        </p:spPr>
        <p:txBody>
          <a:bodyPr lIns="0" tIns="0" rIns="0" bIns="144000" anchor="b">
            <a:noAutofit/>
          </a:bodyPr>
          <a:lstStyle>
            <a:lvl1pPr>
              <a:defRPr sz="4500" b="1" i="0" spc="-100" baseline="0">
                <a:solidFill>
                  <a:schemeClr val="bg1"/>
                </a:solidFill>
                <a:latin typeface="Frutiger LT 65" pitchFamily="2"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D08C0CA7-AEA3-EF40-80F8-A28A0E9EC32D}"/>
              </a:ext>
            </a:extLst>
          </p:cNvPr>
          <p:cNvSpPr>
            <a:spLocks noGrp="1"/>
          </p:cNvSpPr>
          <p:nvPr>
            <p:ph type="body" idx="1"/>
          </p:nvPr>
        </p:nvSpPr>
        <p:spPr>
          <a:xfrm>
            <a:off x="648000" y="3168000"/>
            <a:ext cx="7848000" cy="249299"/>
          </a:xfrm>
          <a:prstGeom prst="rect">
            <a:avLst/>
          </a:prstGeom>
        </p:spPr>
        <p:txBody>
          <a:bodyPr>
            <a:spAutoFit/>
          </a:bodyPr>
          <a:lstStyle>
            <a:lvl1pPr marL="0" indent="0">
              <a:buNone/>
              <a:defRPr sz="1800" b="0" i="0">
                <a:solidFill>
                  <a:schemeClr val="bg1"/>
                </a:solidFill>
                <a:latin typeface="Frutiger LT 55 Roman" pitchFamily="2"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1245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 Amber">
    <p:bg>
      <p:bgPr>
        <a:solidFill>
          <a:schemeClr val="accent5"/>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AEAF061-26A1-3542-BBF3-23B78B16E779}"/>
              </a:ext>
            </a:extLst>
          </p:cNvPr>
          <p:cNvCxnSpPr>
            <a:cxnSpLocks/>
          </p:cNvCxnSpPr>
          <p:nvPr/>
        </p:nvCxnSpPr>
        <p:spPr>
          <a:xfrm>
            <a:off x="648000" y="3031162"/>
            <a:ext cx="7848000"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D9AF5B39-211D-7B41-88FB-E087457B5272}"/>
              </a:ext>
            </a:extLst>
          </p:cNvPr>
          <p:cNvSpPr>
            <a:spLocks noGrp="1"/>
          </p:cNvSpPr>
          <p:nvPr>
            <p:ph type="title"/>
          </p:nvPr>
        </p:nvSpPr>
        <p:spPr>
          <a:xfrm>
            <a:off x="648000" y="720000"/>
            <a:ext cx="7848000" cy="2304000"/>
          </a:xfrm>
        </p:spPr>
        <p:txBody>
          <a:bodyPr lIns="0" tIns="0" rIns="0" bIns="144000" anchor="b">
            <a:noAutofit/>
          </a:bodyPr>
          <a:lstStyle>
            <a:lvl1pPr>
              <a:defRPr sz="4500" b="1" i="0" spc="-100" baseline="0">
                <a:solidFill>
                  <a:schemeClr val="bg1"/>
                </a:solidFill>
                <a:latin typeface="Frutiger LT 65" pitchFamily="2"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C39E50DD-D958-2F45-9A91-E6C3D6C4CF11}"/>
              </a:ext>
            </a:extLst>
          </p:cNvPr>
          <p:cNvSpPr>
            <a:spLocks noGrp="1"/>
          </p:cNvSpPr>
          <p:nvPr>
            <p:ph type="body" idx="1"/>
          </p:nvPr>
        </p:nvSpPr>
        <p:spPr>
          <a:xfrm>
            <a:off x="648000" y="3168000"/>
            <a:ext cx="7848000" cy="249299"/>
          </a:xfrm>
          <a:prstGeom prst="rect">
            <a:avLst/>
          </a:prstGeom>
        </p:spPr>
        <p:txBody>
          <a:bodyPr>
            <a:spAutoFit/>
          </a:bodyPr>
          <a:lstStyle>
            <a:lvl1pPr marL="0" indent="0">
              <a:buNone/>
              <a:defRPr sz="1800" b="0" i="0">
                <a:solidFill>
                  <a:schemeClr val="bg1"/>
                </a:solidFill>
                <a:latin typeface="Frutiger LT 55 Roman" pitchFamily="2"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08383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 Red">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AEAF061-26A1-3542-BBF3-23B78B16E779}"/>
              </a:ext>
            </a:extLst>
          </p:cNvPr>
          <p:cNvCxnSpPr>
            <a:cxnSpLocks/>
          </p:cNvCxnSpPr>
          <p:nvPr/>
        </p:nvCxnSpPr>
        <p:spPr>
          <a:xfrm>
            <a:off x="648000" y="3031162"/>
            <a:ext cx="7848000"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EB1F4A1D-B0B5-AA44-AE0C-B60A5F4B9D02}"/>
              </a:ext>
            </a:extLst>
          </p:cNvPr>
          <p:cNvSpPr>
            <a:spLocks noGrp="1"/>
          </p:cNvSpPr>
          <p:nvPr>
            <p:ph type="title"/>
          </p:nvPr>
        </p:nvSpPr>
        <p:spPr>
          <a:xfrm>
            <a:off x="648000" y="720000"/>
            <a:ext cx="7848000" cy="2304000"/>
          </a:xfrm>
        </p:spPr>
        <p:txBody>
          <a:bodyPr lIns="0" tIns="0" rIns="0" bIns="144000" anchor="b">
            <a:noAutofit/>
          </a:bodyPr>
          <a:lstStyle>
            <a:lvl1pPr>
              <a:defRPr sz="4500" b="1" i="0" spc="-100" baseline="0">
                <a:solidFill>
                  <a:schemeClr val="bg1"/>
                </a:solidFill>
                <a:latin typeface="Frutiger LT 65" pitchFamily="2"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F5B59D14-51B5-2946-9DC9-0C517F0756BB}"/>
              </a:ext>
            </a:extLst>
          </p:cNvPr>
          <p:cNvSpPr>
            <a:spLocks noGrp="1"/>
          </p:cNvSpPr>
          <p:nvPr>
            <p:ph type="body" idx="1"/>
          </p:nvPr>
        </p:nvSpPr>
        <p:spPr>
          <a:xfrm>
            <a:off x="648000" y="3168000"/>
            <a:ext cx="7848000" cy="249299"/>
          </a:xfrm>
          <a:prstGeom prst="rect">
            <a:avLst/>
          </a:prstGeom>
        </p:spPr>
        <p:txBody>
          <a:bodyPr>
            <a:spAutoFit/>
          </a:bodyPr>
          <a:lstStyle>
            <a:lvl1pPr marL="0" indent="0">
              <a:buNone/>
              <a:defRPr sz="1800" b="0" i="0">
                <a:solidFill>
                  <a:schemeClr val="bg1"/>
                </a:solidFill>
                <a:latin typeface="Frutiger LT 55 Roman" pitchFamily="2"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0914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690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58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9296" y="356290"/>
            <a:ext cx="8425409" cy="443198"/>
          </a:xfrm>
        </p:spPr>
        <p:txBody>
          <a:bodyPr wrap="square" lIns="0" tIns="0" rIns="0" bIns="0" anchor="t" anchorCtr="0">
            <a:spAutoFit/>
          </a:bodyPr>
          <a:lstStyle>
            <a:lvl1pPr>
              <a:defRPr sz="3200" b="1" i="0" spc="-30" baseline="0">
                <a:solidFill>
                  <a:schemeClr val="tx2"/>
                </a:solidFill>
                <a:latin typeface="Frutiger LT 65" pitchFamily="2"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66791" y="1211822"/>
            <a:ext cx="8410419" cy="3263504"/>
          </a:xfrm>
          <a:prstGeom prst="rect">
            <a:avLst/>
          </a:prstGeom>
        </p:spPr>
        <p:txBody>
          <a:bodyPr lIns="0" tIns="0" rIns="0" bIns="0">
            <a:normAutofit/>
          </a:bodyPr>
          <a:lstStyle>
            <a:lvl1pPr>
              <a:buClr>
                <a:schemeClr val="accent1"/>
              </a:buClr>
              <a:buFont typeface="Wingdings" pitchFamily="2" charset="2"/>
              <a:buChar char="§"/>
              <a:defRPr sz="1400" b="0" i="0">
                <a:solidFill>
                  <a:schemeClr val="tx2"/>
                </a:solidFill>
                <a:latin typeface="Frutiger LT 55 Roman" pitchFamily="2" charset="0"/>
                <a:cs typeface="Arial" panose="020B0604020202020204" pitchFamily="34" charset="0"/>
              </a:defRPr>
            </a:lvl1pPr>
            <a:lvl2pPr>
              <a:buClr>
                <a:schemeClr val="accent1"/>
              </a:buClr>
              <a:buFont typeface="System Font Regular"/>
              <a:buChar char="–"/>
              <a:defRPr sz="1400" b="0" i="0">
                <a:solidFill>
                  <a:schemeClr val="tx2"/>
                </a:solidFill>
                <a:latin typeface="Frutiger LT 55 Roman" pitchFamily="2" charset="0"/>
                <a:cs typeface="Arial" panose="020B0604020202020204" pitchFamily="34" charset="0"/>
              </a:defRPr>
            </a:lvl2pPr>
            <a:lvl3pPr>
              <a:buClr>
                <a:schemeClr val="accent1"/>
              </a:buClr>
              <a:buFont typeface="Wingdings" pitchFamily="2" charset="2"/>
              <a:buChar char="§"/>
              <a:defRPr sz="1400" b="0" i="0">
                <a:solidFill>
                  <a:schemeClr val="tx2"/>
                </a:solidFill>
                <a:latin typeface="Frutiger LT 55 Roman" pitchFamily="2" charset="0"/>
                <a:cs typeface="Arial" panose="020B0604020202020204" pitchFamily="34" charset="0"/>
              </a:defRPr>
            </a:lvl3pPr>
            <a:lvl4pPr>
              <a:buClr>
                <a:schemeClr val="accent1"/>
              </a:buClr>
              <a:buFont typeface="System Font Regular"/>
              <a:buChar char="–"/>
              <a:defRPr sz="1400" b="0" i="0">
                <a:solidFill>
                  <a:schemeClr val="tx2"/>
                </a:solidFill>
                <a:latin typeface="Frutiger LT 55 Roman" pitchFamily="2" charset="0"/>
                <a:cs typeface="Arial" panose="020B0604020202020204" pitchFamily="34" charset="0"/>
              </a:defRPr>
            </a:lvl4pPr>
            <a:lvl5pPr>
              <a:buClr>
                <a:schemeClr val="accent1"/>
              </a:buClr>
              <a:buFont typeface="Wingdings" pitchFamily="2" charset="2"/>
              <a:buChar char="§"/>
              <a:defRPr sz="1400" b="0" i="0">
                <a:solidFill>
                  <a:schemeClr val="tx2"/>
                </a:solidFill>
                <a:latin typeface="Frutiger LT 55 Roman"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3EAF0277-1D7A-9043-962B-108456967243}"/>
              </a:ext>
            </a:extLst>
          </p:cNvPr>
          <p:cNvCxnSpPr>
            <a:cxnSpLocks/>
          </p:cNvCxnSpPr>
          <p:nvPr/>
        </p:nvCxnSpPr>
        <p:spPr>
          <a:xfrm>
            <a:off x="356347" y="1054602"/>
            <a:ext cx="8431306"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061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296" y="356290"/>
            <a:ext cx="8425409" cy="304699"/>
          </a:xfrm>
        </p:spPr>
        <p:txBody>
          <a:bodyPr wrap="square" lIns="0" tIns="0" rIns="0" bIns="0" anchor="t" anchorCtr="0">
            <a:spAutoFit/>
          </a:bodyPr>
          <a:lstStyle>
            <a:lvl1pPr>
              <a:defRPr sz="2200" b="1" i="0" spc="-30" baseline="0">
                <a:solidFill>
                  <a:schemeClr val="bg1"/>
                </a:solidFill>
                <a:latin typeface="Frutiger LT 65" pitchFamily="2"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66791" y="1211822"/>
            <a:ext cx="8410419" cy="3263504"/>
          </a:xfrm>
          <a:prstGeom prst="rect">
            <a:avLst/>
          </a:prstGeom>
        </p:spPr>
        <p:txBody>
          <a:bodyPr lIns="0" tIns="0" rIns="0" bIns="0">
            <a:normAutofit/>
          </a:bodyPr>
          <a:lstStyle>
            <a:lvl1pPr>
              <a:buClr>
                <a:schemeClr val="bg1"/>
              </a:buClr>
              <a:buFont typeface="Wingdings" pitchFamily="2" charset="2"/>
              <a:buChar char="§"/>
              <a:defRPr sz="1400" b="0" i="0">
                <a:solidFill>
                  <a:schemeClr val="bg1"/>
                </a:solidFill>
                <a:latin typeface="Frutiger LT 55 Roman" pitchFamily="2" charset="0"/>
                <a:cs typeface="Arial" panose="020B0604020202020204" pitchFamily="34" charset="0"/>
              </a:defRPr>
            </a:lvl1pPr>
            <a:lvl2pPr>
              <a:buClr>
                <a:schemeClr val="bg1"/>
              </a:buClr>
              <a:buFont typeface="System Font Regular"/>
              <a:buChar char="–"/>
              <a:defRPr sz="1400" b="0" i="0">
                <a:solidFill>
                  <a:schemeClr val="bg1"/>
                </a:solidFill>
                <a:latin typeface="Frutiger LT 55 Roman" pitchFamily="2" charset="0"/>
                <a:cs typeface="Arial" panose="020B0604020202020204" pitchFamily="34" charset="0"/>
              </a:defRPr>
            </a:lvl2pPr>
            <a:lvl3pPr>
              <a:buClr>
                <a:schemeClr val="bg1"/>
              </a:buClr>
              <a:buFont typeface="Wingdings" pitchFamily="2" charset="2"/>
              <a:buChar char="§"/>
              <a:defRPr sz="1400" b="0" i="0">
                <a:solidFill>
                  <a:schemeClr val="bg1"/>
                </a:solidFill>
                <a:latin typeface="Frutiger LT 55 Roman" pitchFamily="2" charset="0"/>
                <a:cs typeface="Arial" panose="020B0604020202020204" pitchFamily="34" charset="0"/>
              </a:defRPr>
            </a:lvl3pPr>
            <a:lvl4pPr>
              <a:buClr>
                <a:schemeClr val="bg1"/>
              </a:buClr>
              <a:buFont typeface="System Font Regular"/>
              <a:buChar char="–"/>
              <a:defRPr sz="1400" b="0" i="0">
                <a:solidFill>
                  <a:schemeClr val="bg1"/>
                </a:solidFill>
                <a:latin typeface="Frutiger LT 55 Roman" pitchFamily="2" charset="0"/>
                <a:cs typeface="Arial" panose="020B0604020202020204" pitchFamily="34" charset="0"/>
              </a:defRPr>
            </a:lvl4pPr>
            <a:lvl5pPr>
              <a:buClr>
                <a:schemeClr val="bg1"/>
              </a:buClr>
              <a:buFont typeface="Wingdings" pitchFamily="2" charset="2"/>
              <a:buChar char="§"/>
              <a:defRPr sz="1400" b="0" i="0">
                <a:solidFill>
                  <a:schemeClr val="bg1"/>
                </a:solidFill>
                <a:latin typeface="Frutiger LT 55 Roman"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3EAF0277-1D7A-9043-962B-108456967243}"/>
              </a:ext>
            </a:extLst>
          </p:cNvPr>
          <p:cNvCxnSpPr>
            <a:cxnSpLocks/>
          </p:cNvCxnSpPr>
          <p:nvPr/>
        </p:nvCxnSpPr>
        <p:spPr>
          <a:xfrm>
            <a:off x="356347" y="1054602"/>
            <a:ext cx="8431306"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973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er and Logo">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424000" cy="304699"/>
          </a:xfrm>
        </p:spPr>
        <p:txBody>
          <a:bodyPr wrap="square" lIns="0" tIns="0" rIns="0" bIns="0" anchor="t" anchorCtr="0">
            <a:spAutoFit/>
          </a:bodyPr>
          <a:lstStyle>
            <a:lvl1pPr>
              <a:defRPr lang="en-US" sz="2200" b="1" i="0" kern="1200" spc="-30" baseline="0" dirty="0">
                <a:solidFill>
                  <a:schemeClr val="tx2"/>
                </a:solidFill>
                <a:latin typeface="Frutiger LT 65" pitchFamily="2" charset="0"/>
                <a:ea typeface="+mj-ea"/>
                <a:cs typeface="Arial"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680085" y="1199213"/>
            <a:ext cx="5104151" cy="3447738"/>
          </a:xfrm>
          <a:prstGeom prst="rect">
            <a:avLst/>
          </a:prstGeom>
        </p:spPr>
        <p:txBody>
          <a:bodyPr lIns="0" tIns="0" rIns="0" bIns="0" anchor="ctr" anchorCtr="0">
            <a:noAutofit/>
          </a:bodyPr>
          <a:lstStyle>
            <a:lvl1pPr marL="0" indent="0" algn="ctr">
              <a:buNone/>
              <a:defRPr sz="700">
                <a:solidFill>
                  <a:schemeClr val="accent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pic>
        <p:nvPicPr>
          <p:cNvPr id="19" name="Graphic 18">
            <a:extLst>
              <a:ext uri="{FF2B5EF4-FFF2-40B4-BE49-F238E27FC236}">
                <a16:creationId xmlns:a16="http://schemas.microsoft.com/office/drawing/2014/main" id="{395CABD5-B0BF-1E4D-B357-F398B27ED66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322" y="2409669"/>
            <a:ext cx="1608240" cy="1041816"/>
          </a:xfrm>
          <a:prstGeom prst="rect">
            <a:avLst/>
          </a:prstGeom>
        </p:spPr>
      </p:pic>
      <p:cxnSp>
        <p:nvCxnSpPr>
          <p:cNvPr id="21" name="Straight Connector 20">
            <a:extLst>
              <a:ext uri="{FF2B5EF4-FFF2-40B4-BE49-F238E27FC236}">
                <a16:creationId xmlns:a16="http://schemas.microsoft.com/office/drawing/2014/main" id="{2483C99C-2D11-8D46-874A-D46EC57B28B9}"/>
              </a:ext>
            </a:extLst>
          </p:cNvPr>
          <p:cNvCxnSpPr>
            <a:cxnSpLocks/>
          </p:cNvCxnSpPr>
          <p:nvPr/>
        </p:nvCxnSpPr>
        <p:spPr>
          <a:xfrm>
            <a:off x="356347" y="1054602"/>
            <a:ext cx="8431306"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3CD23BA-C969-2F44-92A0-DDB21BCFD265}"/>
              </a:ext>
            </a:extLst>
          </p:cNvPr>
          <p:cNvCxnSpPr>
            <a:cxnSpLocks/>
          </p:cNvCxnSpPr>
          <p:nvPr/>
        </p:nvCxnSpPr>
        <p:spPr>
          <a:xfrm>
            <a:off x="3507698" y="1206708"/>
            <a:ext cx="0" cy="3447738"/>
          </a:xfrm>
          <a:prstGeom prst="line">
            <a:avLst/>
          </a:prstGeom>
          <a:ln w="9525">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682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er and text box">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424000" cy="304699"/>
          </a:xfrm>
        </p:spPr>
        <p:txBody>
          <a:bodyPr wrap="square" lIns="0" tIns="0" rIns="0" bIns="0" anchor="t" anchorCtr="0">
            <a:spAutoFit/>
          </a:bodyPr>
          <a:lstStyle>
            <a:lvl1pPr>
              <a:defRPr lang="en-US" sz="2200" b="1" i="0" kern="1200" spc="-30" baseline="0" dirty="0">
                <a:solidFill>
                  <a:schemeClr val="tx2"/>
                </a:solidFill>
                <a:latin typeface="Frutiger LT 65" pitchFamily="2" charset="0"/>
                <a:ea typeface="+mj-ea"/>
                <a:cs typeface="Arial"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680085" y="1199213"/>
            <a:ext cx="5104151" cy="3447738"/>
          </a:xfrm>
          <a:prstGeom prst="rect">
            <a:avLst/>
          </a:prstGeom>
        </p:spPr>
        <p:txBody>
          <a:bodyPr lIns="0" tIns="0" rIns="0" bIns="0" anchor="ctr" anchorCtr="0">
            <a:noAutofit/>
          </a:bodyPr>
          <a:lstStyle>
            <a:lvl1pPr marL="0" indent="0" algn="ctr">
              <a:buNone/>
              <a:defRPr sz="700">
                <a:solidFill>
                  <a:schemeClr val="accent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cxnSp>
        <p:nvCxnSpPr>
          <p:cNvPr id="21" name="Straight Connector 20">
            <a:extLst>
              <a:ext uri="{FF2B5EF4-FFF2-40B4-BE49-F238E27FC236}">
                <a16:creationId xmlns:a16="http://schemas.microsoft.com/office/drawing/2014/main" id="{2483C99C-2D11-8D46-874A-D46EC57B28B9}"/>
              </a:ext>
            </a:extLst>
          </p:cNvPr>
          <p:cNvCxnSpPr>
            <a:cxnSpLocks/>
          </p:cNvCxnSpPr>
          <p:nvPr/>
        </p:nvCxnSpPr>
        <p:spPr>
          <a:xfrm>
            <a:off x="356347" y="1054602"/>
            <a:ext cx="8431306"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3CD23BA-C969-2F44-92A0-DDB21BCFD265}"/>
              </a:ext>
            </a:extLst>
          </p:cNvPr>
          <p:cNvCxnSpPr/>
          <p:nvPr/>
        </p:nvCxnSpPr>
        <p:spPr>
          <a:xfrm>
            <a:off x="3507698" y="1206708"/>
            <a:ext cx="0" cy="3447738"/>
          </a:xfrm>
          <a:prstGeom prst="line">
            <a:avLst/>
          </a:prstGeom>
          <a:ln w="9525">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sp>
        <p:nvSpPr>
          <p:cNvPr id="8" name="Content Placeholder 2">
            <a:extLst>
              <a:ext uri="{FF2B5EF4-FFF2-40B4-BE49-F238E27FC236}">
                <a16:creationId xmlns:a16="http://schemas.microsoft.com/office/drawing/2014/main" id="{8FB95DDB-112E-1443-AD89-A6C0FB6BB3A2}"/>
              </a:ext>
            </a:extLst>
          </p:cNvPr>
          <p:cNvSpPr>
            <a:spLocks noGrp="1"/>
          </p:cNvSpPr>
          <p:nvPr>
            <p:ph idx="10" hasCustomPrompt="1"/>
          </p:nvPr>
        </p:nvSpPr>
        <p:spPr>
          <a:xfrm>
            <a:off x="405981" y="2727114"/>
            <a:ext cx="2898922" cy="1171859"/>
          </a:xfrm>
          <a:prstGeom prst="rect">
            <a:avLst/>
          </a:prstGeom>
        </p:spPr>
        <p:txBody>
          <a:bodyPr wrap="square" lIns="0" tIns="0" rIns="0" bIns="0">
            <a:spAutoFit/>
          </a:bodyPr>
          <a:lstStyle>
            <a:lvl1pPr marL="0" indent="0" algn="ctr">
              <a:spcBef>
                <a:spcPts val="0"/>
              </a:spcBef>
              <a:spcAft>
                <a:spcPts val="1200"/>
              </a:spcAft>
              <a:buClr>
                <a:schemeClr val="accent1"/>
              </a:buClr>
              <a:buFont typeface="Wingdings" pitchFamily="2" charset="2"/>
              <a:buNone/>
              <a:defRPr sz="1050" b="0" i="0">
                <a:solidFill>
                  <a:schemeClr val="tx2"/>
                </a:solidFill>
                <a:latin typeface="Frutiger LT 55 Roman" pitchFamily="2" charset="0"/>
                <a:cs typeface="Arial" panose="020B0604020202020204" pitchFamily="34" charset="0"/>
              </a:defRPr>
            </a:lvl1pPr>
            <a:lvl2pPr>
              <a:buClr>
                <a:schemeClr val="accent1"/>
              </a:buClr>
              <a:buFont typeface="System Font Regular"/>
              <a:buNone/>
              <a:defRPr sz="1200" b="0" i="0">
                <a:solidFill>
                  <a:schemeClr val="tx2"/>
                </a:solidFill>
                <a:latin typeface="Frutiger 45 Light" pitchFamily="2" charset="0"/>
              </a:defRPr>
            </a:lvl2pPr>
            <a:lvl3pPr>
              <a:buClr>
                <a:schemeClr val="accent1"/>
              </a:buClr>
              <a:buFont typeface="Wingdings" pitchFamily="2" charset="2"/>
              <a:buNone/>
              <a:defRPr sz="1200" b="0" i="0">
                <a:solidFill>
                  <a:schemeClr val="tx2"/>
                </a:solidFill>
                <a:latin typeface="Frutiger 45 Light" pitchFamily="2" charset="0"/>
              </a:defRPr>
            </a:lvl3pPr>
            <a:lvl4pPr>
              <a:buClr>
                <a:schemeClr val="accent1"/>
              </a:buClr>
              <a:buFont typeface="System Font Regular"/>
              <a:buNone/>
              <a:defRPr sz="1200" b="0" i="0">
                <a:solidFill>
                  <a:schemeClr val="tx2"/>
                </a:solidFill>
                <a:latin typeface="Frutiger 45 Light" pitchFamily="2" charset="0"/>
              </a:defRPr>
            </a:lvl4pPr>
            <a:lvl5pPr>
              <a:buClr>
                <a:schemeClr val="accent1"/>
              </a:buClr>
              <a:buFont typeface="Wingdings" pitchFamily="2" charset="2"/>
              <a:buNone/>
              <a:defRPr sz="1200" b="0" i="0">
                <a:solidFill>
                  <a:schemeClr val="tx2"/>
                </a:solidFill>
                <a:latin typeface="Frutiger 45 Light" pitchFamily="2" charset="0"/>
              </a:defRPr>
            </a:lvl5pPr>
          </a:lstStyle>
          <a:p>
            <a:pPr lvl="0"/>
            <a:r>
              <a:rPr lang="en-GB" dirty="0"/>
              <a:t>Lorem ipsum dolor sit amet, consectetuer adipiscing elit. Maecenas porttitor congue massa. Fusce posuere, magna sed pulvinar ultricies, purus lectus malesuada libero, sit amet commodo magna eros quis </a:t>
            </a:r>
            <a:r>
              <a:rPr lang="en-GB" dirty="0" err="1"/>
              <a:t>urna</a:t>
            </a:r>
            <a:r>
              <a:rPr lang="en-GB" dirty="0"/>
              <a:t>.</a:t>
            </a:r>
          </a:p>
          <a:p>
            <a:pPr lvl="0"/>
            <a:r>
              <a:rPr lang="en-GB" dirty="0"/>
              <a:t>Nunc viverra imperdiet enim. Fusce est. Vivamus a </a:t>
            </a:r>
            <a:r>
              <a:rPr lang="en-GB" dirty="0" err="1"/>
              <a:t>tellus</a:t>
            </a:r>
            <a:r>
              <a:rPr lang="en-GB" dirty="0"/>
              <a:t>.</a:t>
            </a:r>
          </a:p>
        </p:txBody>
      </p:sp>
      <p:sp>
        <p:nvSpPr>
          <p:cNvPr id="9" name="Picture Placeholder 2">
            <a:extLst>
              <a:ext uri="{FF2B5EF4-FFF2-40B4-BE49-F238E27FC236}">
                <a16:creationId xmlns:a16="http://schemas.microsoft.com/office/drawing/2014/main" id="{96F2CABD-FB33-574B-8E2B-35488A7D78F7}"/>
              </a:ext>
            </a:extLst>
          </p:cNvPr>
          <p:cNvSpPr>
            <a:spLocks noGrp="1" noChangeAspect="1"/>
          </p:cNvSpPr>
          <p:nvPr>
            <p:ph type="pic" idx="11"/>
          </p:nvPr>
        </p:nvSpPr>
        <p:spPr>
          <a:xfrm>
            <a:off x="379855" y="1199212"/>
            <a:ext cx="2951174" cy="1478673"/>
          </a:xfrm>
          <a:prstGeom prst="rect">
            <a:avLst/>
          </a:prstGeom>
        </p:spPr>
        <p:txBody>
          <a:bodyPr lIns="0" tIns="0" rIns="0" bIns="0" anchor="ctr" anchorCtr="0">
            <a:noAutofit/>
          </a:bodyPr>
          <a:lstStyle>
            <a:lvl1pPr marL="0" indent="0" algn="ctr">
              <a:buNone/>
              <a:defRPr sz="700">
                <a:solidFill>
                  <a:schemeClr val="accent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6" name="Date Placeholder 3">
            <a:extLst>
              <a:ext uri="{FF2B5EF4-FFF2-40B4-BE49-F238E27FC236}">
                <a16:creationId xmlns:a16="http://schemas.microsoft.com/office/drawing/2014/main" id="{949CDD3F-98B3-684C-A085-87313E1EBEA6}"/>
              </a:ext>
            </a:extLst>
          </p:cNvPr>
          <p:cNvSpPr>
            <a:spLocks noGrp="1"/>
          </p:cNvSpPr>
          <p:nvPr>
            <p:ph type="dt" sz="half" idx="2"/>
          </p:nvPr>
        </p:nvSpPr>
        <p:spPr>
          <a:xfrm>
            <a:off x="360000" y="4831200"/>
            <a:ext cx="2057400" cy="216000"/>
          </a:xfrm>
          <a:prstGeom prst="rect">
            <a:avLst/>
          </a:prstGeom>
        </p:spPr>
        <p:txBody>
          <a:bodyPr vert="horz" lIns="0" tIns="0" rIns="0" bIns="45720" rtlCol="0" anchor="ctr"/>
          <a:lstStyle>
            <a:lvl1pPr algn="l">
              <a:defRPr sz="700">
                <a:solidFill>
                  <a:schemeClr val="tx2">
                    <a:lumMod val="60000"/>
                    <a:lumOff val="40000"/>
                  </a:schemeClr>
                </a:solidFill>
                <a:latin typeface="Frutiger 55 Roman" pitchFamily="2" charset="0"/>
              </a:defRPr>
            </a:lvl1pPr>
          </a:lstStyle>
          <a:p>
            <a:fld id="{2C2BC51A-9B38-4B18-89EB-C4D62AEEAEEF}" type="datetimeFigureOut">
              <a:rPr lang="en-GB" smtClean="0"/>
              <a:pPr/>
              <a:t>11/06/2021</a:t>
            </a:fld>
            <a:endParaRPr lang="en-GB" sz="700"/>
          </a:p>
        </p:txBody>
      </p:sp>
      <p:sp>
        <p:nvSpPr>
          <p:cNvPr id="17" name="Footer Placeholder 4">
            <a:extLst>
              <a:ext uri="{FF2B5EF4-FFF2-40B4-BE49-F238E27FC236}">
                <a16:creationId xmlns:a16="http://schemas.microsoft.com/office/drawing/2014/main" id="{C560C2A9-51E4-E648-9DBC-A89AC1D55EA2}"/>
              </a:ext>
            </a:extLst>
          </p:cNvPr>
          <p:cNvSpPr>
            <a:spLocks noGrp="1"/>
          </p:cNvSpPr>
          <p:nvPr>
            <p:ph type="ftr" sz="quarter" idx="3"/>
          </p:nvPr>
        </p:nvSpPr>
        <p:spPr>
          <a:xfrm>
            <a:off x="3028950" y="4832578"/>
            <a:ext cx="3086100" cy="216000"/>
          </a:xfrm>
          <a:prstGeom prst="rect">
            <a:avLst/>
          </a:prstGeom>
        </p:spPr>
        <p:txBody>
          <a:bodyPr vert="horz" lIns="0" tIns="0" rIns="0" bIns="45720" rtlCol="0" anchor="ctr"/>
          <a:lstStyle>
            <a:lvl1pPr algn="ctr">
              <a:defRPr sz="700">
                <a:solidFill>
                  <a:schemeClr val="tx2">
                    <a:lumMod val="60000"/>
                    <a:lumOff val="40000"/>
                  </a:schemeClr>
                </a:solidFill>
                <a:latin typeface="Frutiger 55 Roman" pitchFamily="2" charset="0"/>
              </a:defRPr>
            </a:lvl1pPr>
          </a:lstStyle>
          <a:p>
            <a:endParaRPr lang="en-GB" sz="700"/>
          </a:p>
        </p:txBody>
      </p:sp>
      <p:sp>
        <p:nvSpPr>
          <p:cNvPr id="18" name="Slide Number Placeholder 5">
            <a:extLst>
              <a:ext uri="{FF2B5EF4-FFF2-40B4-BE49-F238E27FC236}">
                <a16:creationId xmlns:a16="http://schemas.microsoft.com/office/drawing/2014/main" id="{44A9467F-5F56-F446-986B-32E38ED0DEEC}"/>
              </a:ext>
            </a:extLst>
          </p:cNvPr>
          <p:cNvSpPr>
            <a:spLocks noGrp="1"/>
          </p:cNvSpPr>
          <p:nvPr>
            <p:ph type="sldNum" sz="quarter" idx="4"/>
          </p:nvPr>
        </p:nvSpPr>
        <p:spPr>
          <a:xfrm>
            <a:off x="6728400" y="4832578"/>
            <a:ext cx="2057400" cy="216000"/>
          </a:xfrm>
          <a:prstGeom prst="rect">
            <a:avLst/>
          </a:prstGeom>
        </p:spPr>
        <p:txBody>
          <a:bodyPr vert="horz" lIns="0" tIns="0" rIns="0" bIns="45720" rtlCol="0" anchor="ctr"/>
          <a:lstStyle>
            <a:lvl1pPr algn="r">
              <a:defRPr sz="700">
                <a:solidFill>
                  <a:schemeClr val="tx2">
                    <a:lumMod val="60000"/>
                    <a:lumOff val="40000"/>
                  </a:schemeClr>
                </a:solidFill>
                <a:latin typeface="Frutiger 55 Roman" pitchFamily="2" charset="0"/>
              </a:defRPr>
            </a:lvl1pPr>
          </a:lstStyle>
          <a:p>
            <a:fld id="{DD80AE53-7FBA-48A3-883D-6D349B111D95}" type="slidenum">
              <a:rPr lang="en-GB" smtClean="0"/>
              <a:pPr/>
              <a:t>‹#›</a:t>
            </a:fld>
            <a:endParaRPr lang="en-GB" sz="700"/>
          </a:p>
        </p:txBody>
      </p:sp>
    </p:spTree>
    <p:extLst>
      <p:ext uri="{BB962C8B-B14F-4D97-AF65-F5344CB8AC3E}">
        <p14:creationId xmlns:p14="http://schemas.microsoft.com/office/powerpoint/2010/main" val="240083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6791" y="1211822"/>
            <a:ext cx="4068000" cy="3263504"/>
          </a:xfrm>
          <a:prstGeom prst="rect">
            <a:avLst/>
          </a:prstGeom>
        </p:spPr>
        <p:txBody>
          <a:bodyPr/>
          <a:lstStyle>
            <a:lvl1pPr>
              <a:defRPr sz="1400" b="0" i="0">
                <a:latin typeface="Frutiger LT 55 Roman" pitchFamily="2" charset="0"/>
                <a:cs typeface="Arial" panose="020B0604020202020204" pitchFamily="34" charset="0"/>
              </a:defRPr>
            </a:lvl1pPr>
            <a:lvl2pPr>
              <a:defRPr sz="1400" b="0" i="0">
                <a:latin typeface="Frutiger LT 55 Roman" pitchFamily="2" charset="0"/>
                <a:cs typeface="Arial" panose="020B0604020202020204" pitchFamily="34" charset="0"/>
              </a:defRPr>
            </a:lvl2pPr>
            <a:lvl3pPr>
              <a:defRPr sz="1400" b="0" i="0">
                <a:latin typeface="Frutiger LT 55 Roman" pitchFamily="2" charset="0"/>
                <a:cs typeface="Arial" panose="020B0604020202020204" pitchFamily="34" charset="0"/>
              </a:defRPr>
            </a:lvl3pPr>
            <a:lvl4pPr>
              <a:defRPr sz="1400" b="0" i="0">
                <a:latin typeface="Frutiger LT 55 Roman" pitchFamily="2" charset="0"/>
                <a:cs typeface="Arial" panose="020B0604020202020204" pitchFamily="34" charset="0"/>
              </a:defRPr>
            </a:lvl4pPr>
            <a:lvl5pPr>
              <a:defRPr sz="1400" b="0" i="0">
                <a:latin typeface="Frutiger LT 55 Roman"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a:extLst>
              <a:ext uri="{FF2B5EF4-FFF2-40B4-BE49-F238E27FC236}">
                <a16:creationId xmlns:a16="http://schemas.microsoft.com/office/drawing/2014/main" id="{1ECAD646-71D7-B143-81E0-907350684C88}"/>
              </a:ext>
            </a:extLst>
          </p:cNvPr>
          <p:cNvSpPr>
            <a:spLocks noGrp="1"/>
          </p:cNvSpPr>
          <p:nvPr>
            <p:ph type="title"/>
          </p:nvPr>
        </p:nvSpPr>
        <p:spPr>
          <a:xfrm>
            <a:off x="359296" y="356290"/>
            <a:ext cx="8425409" cy="304699"/>
          </a:xfrm>
        </p:spPr>
        <p:txBody>
          <a:bodyPr wrap="square" lIns="0" tIns="0" rIns="0" bIns="0" anchor="t" anchorCtr="0">
            <a:spAutoFit/>
          </a:bodyPr>
          <a:lstStyle>
            <a:lvl1pPr>
              <a:defRPr sz="2200" b="1" i="0" spc="-30" baseline="0">
                <a:solidFill>
                  <a:schemeClr val="tx2"/>
                </a:solidFill>
                <a:latin typeface="Frutiger LT 65" pitchFamily="2" charset="0"/>
                <a:cs typeface="Arial" panose="020B0604020202020204" pitchFamily="34" charset="0"/>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3C935A63-6114-0842-A353-F46325AE294F}"/>
              </a:ext>
            </a:extLst>
          </p:cNvPr>
          <p:cNvCxnSpPr>
            <a:cxnSpLocks/>
          </p:cNvCxnSpPr>
          <p:nvPr/>
        </p:nvCxnSpPr>
        <p:spPr>
          <a:xfrm>
            <a:off x="356347" y="1054602"/>
            <a:ext cx="8431306"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sp>
        <p:nvSpPr>
          <p:cNvPr id="21" name="Content Placeholder 2">
            <a:extLst>
              <a:ext uri="{FF2B5EF4-FFF2-40B4-BE49-F238E27FC236}">
                <a16:creationId xmlns:a16="http://schemas.microsoft.com/office/drawing/2014/main" id="{3EB9A66C-38D1-2048-969A-42F2EFB517B1}"/>
              </a:ext>
            </a:extLst>
          </p:cNvPr>
          <p:cNvSpPr>
            <a:spLocks noGrp="1"/>
          </p:cNvSpPr>
          <p:nvPr>
            <p:ph sz="half" idx="15"/>
          </p:nvPr>
        </p:nvSpPr>
        <p:spPr>
          <a:xfrm>
            <a:off x="4709210" y="1211822"/>
            <a:ext cx="4068000" cy="3263504"/>
          </a:xfrm>
          <a:prstGeom prst="rect">
            <a:avLst/>
          </a:prstGeom>
        </p:spPr>
        <p:txBody>
          <a:bodyPr/>
          <a:lstStyle>
            <a:lvl1pPr>
              <a:defRPr sz="1400" b="0" i="0">
                <a:latin typeface="Frutiger LT 55 Roman" pitchFamily="2" charset="0"/>
                <a:cs typeface="Arial" panose="020B0604020202020204" pitchFamily="34" charset="0"/>
              </a:defRPr>
            </a:lvl1pPr>
            <a:lvl2pPr>
              <a:defRPr sz="1400" b="0" i="0">
                <a:latin typeface="Frutiger LT 55 Roman" pitchFamily="2" charset="0"/>
                <a:cs typeface="Arial" panose="020B0604020202020204" pitchFamily="34" charset="0"/>
              </a:defRPr>
            </a:lvl2pPr>
            <a:lvl3pPr>
              <a:defRPr sz="1400" b="0" i="0">
                <a:latin typeface="Frutiger LT 55 Roman" pitchFamily="2" charset="0"/>
                <a:cs typeface="Arial" panose="020B0604020202020204" pitchFamily="34" charset="0"/>
              </a:defRPr>
            </a:lvl3pPr>
            <a:lvl4pPr>
              <a:defRPr sz="1400" b="0" i="0">
                <a:latin typeface="Frutiger LT 55 Roman" pitchFamily="2" charset="0"/>
                <a:cs typeface="Arial" panose="020B0604020202020204" pitchFamily="34" charset="0"/>
              </a:defRPr>
            </a:lvl4pPr>
            <a:lvl5pPr>
              <a:defRPr sz="1400" b="0" i="0">
                <a:latin typeface="Frutiger LT 55 Roman"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770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6791" y="1260872"/>
            <a:ext cx="4068000" cy="394705"/>
          </a:xfrm>
          <a:prstGeom prst="rect">
            <a:avLst/>
          </a:prstGeom>
        </p:spPr>
        <p:txBody>
          <a:bodyPr bIns="144000" anchor="t" anchorCtr="0">
            <a:spAutoFit/>
          </a:bodyPr>
          <a:lstStyle>
            <a:lvl1pPr marL="0" indent="0">
              <a:buNone/>
              <a:defRPr sz="1800" b="1" i="0" spc="-20" baseline="0">
                <a:solidFill>
                  <a:schemeClr val="tx2"/>
                </a:solidFill>
                <a:latin typeface="Frutiger LT 65" pitchFamily="2"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4709210" y="1260872"/>
            <a:ext cx="4068000" cy="394705"/>
          </a:xfrm>
          <a:prstGeom prst="rect">
            <a:avLst/>
          </a:prstGeom>
        </p:spPr>
        <p:txBody>
          <a:bodyPr bIns="144000" anchor="t" anchorCtr="0">
            <a:spAutoFit/>
          </a:bodyPr>
          <a:lstStyle>
            <a:lvl1pPr marL="0" indent="0">
              <a:buNone/>
              <a:defRPr sz="1800" b="1" i="0" spc="-20" baseline="0">
                <a:solidFill>
                  <a:schemeClr val="tx2"/>
                </a:solidFill>
                <a:latin typeface="Frutiger LT 65" pitchFamily="2"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Content Placeholder 2">
            <a:extLst>
              <a:ext uri="{FF2B5EF4-FFF2-40B4-BE49-F238E27FC236}">
                <a16:creationId xmlns:a16="http://schemas.microsoft.com/office/drawing/2014/main" id="{D041F06C-209A-524D-9496-CBF24AB730DE}"/>
              </a:ext>
            </a:extLst>
          </p:cNvPr>
          <p:cNvSpPr>
            <a:spLocks noGrp="1"/>
          </p:cNvSpPr>
          <p:nvPr>
            <p:ph sz="half" idx="13"/>
          </p:nvPr>
        </p:nvSpPr>
        <p:spPr>
          <a:xfrm>
            <a:off x="366791" y="1682085"/>
            <a:ext cx="4068000" cy="2808000"/>
          </a:xfrm>
          <a:prstGeom prst="rect">
            <a:avLst/>
          </a:prstGeom>
        </p:spPr>
        <p:txBody>
          <a:bodyPr/>
          <a:lstStyle>
            <a:lvl1pPr>
              <a:defRPr sz="1400" b="0" i="0">
                <a:latin typeface="Frutiger LT 55 Roman" pitchFamily="2" charset="0"/>
                <a:cs typeface="Arial" panose="020B0604020202020204" pitchFamily="34" charset="0"/>
              </a:defRPr>
            </a:lvl1pPr>
            <a:lvl2pPr>
              <a:defRPr sz="1400" b="0" i="0">
                <a:latin typeface="Frutiger LT 55 Roman" pitchFamily="2" charset="0"/>
                <a:cs typeface="Arial" panose="020B0604020202020204" pitchFamily="34" charset="0"/>
              </a:defRPr>
            </a:lvl2pPr>
            <a:lvl3pPr>
              <a:defRPr sz="1400" b="0" i="0">
                <a:latin typeface="Frutiger LT 55 Roman" pitchFamily="2" charset="0"/>
                <a:cs typeface="Arial" panose="020B0604020202020204" pitchFamily="34" charset="0"/>
              </a:defRPr>
            </a:lvl3pPr>
            <a:lvl4pPr>
              <a:defRPr sz="1400" b="0" i="0">
                <a:latin typeface="Frutiger LT 55 Roman" pitchFamily="2" charset="0"/>
                <a:cs typeface="Arial" panose="020B0604020202020204" pitchFamily="34" charset="0"/>
              </a:defRPr>
            </a:lvl4pPr>
            <a:lvl5pPr>
              <a:defRPr sz="1400" b="0" i="0">
                <a:latin typeface="Frutiger LT 55 Roman"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
            <a:extLst>
              <a:ext uri="{FF2B5EF4-FFF2-40B4-BE49-F238E27FC236}">
                <a16:creationId xmlns:a16="http://schemas.microsoft.com/office/drawing/2014/main" id="{ECBD1F94-4405-3A47-8D46-1F29F78AAFEF}"/>
              </a:ext>
            </a:extLst>
          </p:cNvPr>
          <p:cNvSpPr>
            <a:spLocks noGrp="1"/>
          </p:cNvSpPr>
          <p:nvPr>
            <p:ph type="title"/>
          </p:nvPr>
        </p:nvSpPr>
        <p:spPr>
          <a:xfrm>
            <a:off x="359296" y="356290"/>
            <a:ext cx="8425409" cy="304699"/>
          </a:xfrm>
        </p:spPr>
        <p:txBody>
          <a:bodyPr wrap="square" lIns="0" tIns="0" rIns="0" bIns="0" anchor="t" anchorCtr="0">
            <a:spAutoFit/>
          </a:bodyPr>
          <a:lstStyle>
            <a:lvl1pPr>
              <a:defRPr sz="2200" b="1" i="0">
                <a:solidFill>
                  <a:schemeClr val="tx2"/>
                </a:solidFill>
                <a:latin typeface="Frutiger LT 65" pitchFamily="2" charset="0"/>
                <a:cs typeface="Arial" panose="020B0604020202020204" pitchFamily="34" charset="0"/>
              </a:defRPr>
            </a:lvl1pPr>
          </a:lstStyle>
          <a:p>
            <a:r>
              <a:rPr lang="en-US"/>
              <a:t>Click to edit Master title style</a:t>
            </a:r>
            <a:endParaRPr lang="en-US" dirty="0"/>
          </a:p>
        </p:txBody>
      </p:sp>
      <p:cxnSp>
        <p:nvCxnSpPr>
          <p:cNvPr id="21" name="Straight Connector 20">
            <a:extLst>
              <a:ext uri="{FF2B5EF4-FFF2-40B4-BE49-F238E27FC236}">
                <a16:creationId xmlns:a16="http://schemas.microsoft.com/office/drawing/2014/main" id="{4E3B08DC-D582-EB4B-9811-CA8E1026006A}"/>
              </a:ext>
            </a:extLst>
          </p:cNvPr>
          <p:cNvCxnSpPr>
            <a:cxnSpLocks/>
          </p:cNvCxnSpPr>
          <p:nvPr/>
        </p:nvCxnSpPr>
        <p:spPr>
          <a:xfrm>
            <a:off x="356347" y="1054602"/>
            <a:ext cx="8431306"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sp>
        <p:nvSpPr>
          <p:cNvPr id="22" name="Content Placeholder 2">
            <a:extLst>
              <a:ext uri="{FF2B5EF4-FFF2-40B4-BE49-F238E27FC236}">
                <a16:creationId xmlns:a16="http://schemas.microsoft.com/office/drawing/2014/main" id="{C6A455D7-0CF5-F742-838E-14851CDB9A95}"/>
              </a:ext>
            </a:extLst>
          </p:cNvPr>
          <p:cNvSpPr>
            <a:spLocks noGrp="1"/>
          </p:cNvSpPr>
          <p:nvPr>
            <p:ph sz="half" idx="15"/>
          </p:nvPr>
        </p:nvSpPr>
        <p:spPr>
          <a:xfrm>
            <a:off x="4709210" y="1682085"/>
            <a:ext cx="4068000" cy="2808000"/>
          </a:xfrm>
          <a:prstGeom prst="rect">
            <a:avLst/>
          </a:prstGeom>
        </p:spPr>
        <p:txBody>
          <a:bodyPr/>
          <a:lstStyle>
            <a:lvl1pPr>
              <a:defRPr sz="1400" b="0" i="0">
                <a:latin typeface="Frutiger LT 55 Roman" pitchFamily="2" charset="0"/>
                <a:cs typeface="Arial" panose="020B0604020202020204" pitchFamily="34" charset="0"/>
              </a:defRPr>
            </a:lvl1pPr>
            <a:lvl2pPr>
              <a:defRPr sz="1400" b="0" i="0">
                <a:latin typeface="Frutiger LT 55 Roman" pitchFamily="2" charset="0"/>
                <a:cs typeface="Arial" panose="020B0604020202020204" pitchFamily="34" charset="0"/>
              </a:defRPr>
            </a:lvl2pPr>
            <a:lvl3pPr>
              <a:defRPr sz="1400" b="0" i="0">
                <a:latin typeface="Frutiger LT 55 Roman" pitchFamily="2" charset="0"/>
                <a:cs typeface="Arial" panose="020B0604020202020204" pitchFamily="34" charset="0"/>
              </a:defRPr>
            </a:lvl3pPr>
            <a:lvl4pPr>
              <a:defRPr sz="1400" b="0" i="0">
                <a:latin typeface="Frutiger LT 55 Roman" pitchFamily="2" charset="0"/>
                <a:cs typeface="Arial" panose="020B0604020202020204" pitchFamily="34" charset="0"/>
              </a:defRPr>
            </a:lvl4pPr>
            <a:lvl5pPr>
              <a:defRPr sz="1400" b="0" i="0">
                <a:latin typeface="Frutiger LT 55 Roman"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132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000" y="720000"/>
            <a:ext cx="7848000" cy="2304000"/>
          </a:xfrm>
        </p:spPr>
        <p:txBody>
          <a:bodyPr lIns="0" tIns="0" rIns="0" bIns="144000" anchor="b">
            <a:noAutofit/>
          </a:bodyPr>
          <a:lstStyle>
            <a:lvl1pPr>
              <a:defRPr sz="4500" b="1" i="0" spc="-100" baseline="0">
                <a:solidFill>
                  <a:schemeClr val="bg1"/>
                </a:solidFill>
                <a:latin typeface="Frutiger LT 65" pitchFamily="2"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48000" y="3168000"/>
            <a:ext cx="7848000" cy="249299"/>
          </a:xfrm>
          <a:prstGeom prst="rect">
            <a:avLst/>
          </a:prstGeom>
        </p:spPr>
        <p:txBody>
          <a:bodyPr>
            <a:spAutoFit/>
          </a:bodyPr>
          <a:lstStyle>
            <a:lvl1pPr marL="0" indent="0">
              <a:buNone/>
              <a:defRPr sz="1800" b="0" i="0">
                <a:solidFill>
                  <a:schemeClr val="bg1"/>
                </a:solidFill>
                <a:latin typeface="Frutiger LT 55 Roman" pitchFamily="2"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cxnSp>
        <p:nvCxnSpPr>
          <p:cNvPr id="8" name="Straight Connector 7">
            <a:extLst>
              <a:ext uri="{FF2B5EF4-FFF2-40B4-BE49-F238E27FC236}">
                <a16:creationId xmlns:a16="http://schemas.microsoft.com/office/drawing/2014/main" id="{0AEAF061-26A1-3542-BBF3-23B78B16E779}"/>
              </a:ext>
            </a:extLst>
          </p:cNvPr>
          <p:cNvCxnSpPr>
            <a:cxnSpLocks/>
          </p:cNvCxnSpPr>
          <p:nvPr/>
        </p:nvCxnSpPr>
        <p:spPr>
          <a:xfrm>
            <a:off x="648000" y="3031162"/>
            <a:ext cx="7848000"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166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 Lighter Blue">
    <p:bg>
      <p:bgPr>
        <a:solidFill>
          <a:schemeClr val="accent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AEAF061-26A1-3542-BBF3-23B78B16E779}"/>
              </a:ext>
            </a:extLst>
          </p:cNvPr>
          <p:cNvCxnSpPr>
            <a:cxnSpLocks/>
          </p:cNvCxnSpPr>
          <p:nvPr/>
        </p:nvCxnSpPr>
        <p:spPr>
          <a:xfrm>
            <a:off x="648000" y="3031162"/>
            <a:ext cx="7848000"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EC1684BC-B93C-EB41-AFB5-63F058CCEC70}"/>
              </a:ext>
            </a:extLst>
          </p:cNvPr>
          <p:cNvSpPr>
            <a:spLocks noGrp="1"/>
          </p:cNvSpPr>
          <p:nvPr>
            <p:ph type="title"/>
          </p:nvPr>
        </p:nvSpPr>
        <p:spPr>
          <a:xfrm>
            <a:off x="648000" y="720000"/>
            <a:ext cx="7848000" cy="2304000"/>
          </a:xfrm>
        </p:spPr>
        <p:txBody>
          <a:bodyPr lIns="0" tIns="0" rIns="0" bIns="144000" anchor="b">
            <a:noAutofit/>
          </a:bodyPr>
          <a:lstStyle>
            <a:lvl1pPr>
              <a:defRPr sz="4500" b="1" i="0" spc="-100" baseline="0">
                <a:solidFill>
                  <a:schemeClr val="bg1"/>
                </a:solidFill>
                <a:latin typeface="Frutiger LT 65" pitchFamily="2"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F029FE14-837D-FC42-BBAC-35B778B9D1BE}"/>
              </a:ext>
            </a:extLst>
          </p:cNvPr>
          <p:cNvSpPr>
            <a:spLocks noGrp="1"/>
          </p:cNvSpPr>
          <p:nvPr>
            <p:ph type="body" idx="1"/>
          </p:nvPr>
        </p:nvSpPr>
        <p:spPr>
          <a:xfrm>
            <a:off x="648000" y="3168000"/>
            <a:ext cx="7848000" cy="249299"/>
          </a:xfrm>
          <a:prstGeom prst="rect">
            <a:avLst/>
          </a:prstGeom>
        </p:spPr>
        <p:txBody>
          <a:bodyPr>
            <a:spAutoFit/>
          </a:bodyPr>
          <a:lstStyle>
            <a:lvl1pPr marL="0" indent="0">
              <a:buNone/>
              <a:defRPr sz="1800" b="0" i="0">
                <a:solidFill>
                  <a:schemeClr val="bg1"/>
                </a:solidFill>
                <a:latin typeface="Frutiger LT 55 Roman" pitchFamily="2"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2831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52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000" y="4831200"/>
            <a:ext cx="2057400" cy="216000"/>
          </a:xfrm>
          <a:prstGeom prst="rect">
            <a:avLst/>
          </a:prstGeom>
        </p:spPr>
        <p:txBody>
          <a:bodyPr vert="horz" lIns="0" tIns="0" rIns="0" bIns="45720" rtlCol="0" anchor="ctr"/>
          <a:lstStyle>
            <a:lvl1pPr algn="l">
              <a:defRPr sz="700">
                <a:solidFill>
                  <a:schemeClr val="tx2">
                    <a:lumMod val="60000"/>
                    <a:lumOff val="40000"/>
                  </a:schemeClr>
                </a:solidFill>
                <a:latin typeface="Arial" panose="020B0604020202020204" pitchFamily="34" charset="0"/>
                <a:cs typeface="Arial" panose="020B0604020202020204" pitchFamily="34" charset="0"/>
              </a:defRPr>
            </a:lvl1pPr>
          </a:lstStyle>
          <a:p>
            <a:fld id="{2C2BC51A-9B38-4B18-89EB-C4D62AEEAEEF}" type="datetimeFigureOut">
              <a:rPr lang="en-GB" smtClean="0"/>
              <a:pPr/>
              <a:t>11/06/2021</a:t>
            </a:fld>
            <a:endParaRPr lang="en-GB">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3028950" y="4832578"/>
            <a:ext cx="3086100" cy="216000"/>
          </a:xfrm>
          <a:prstGeom prst="rect">
            <a:avLst/>
          </a:prstGeom>
        </p:spPr>
        <p:txBody>
          <a:bodyPr vert="horz" lIns="0" tIns="0" rIns="0" bIns="45720" rtlCol="0" anchor="ctr"/>
          <a:lstStyle>
            <a:lvl1pPr algn="ctr">
              <a:defRPr sz="700">
                <a:solidFill>
                  <a:schemeClr val="tx2">
                    <a:lumMod val="60000"/>
                    <a:lumOff val="40000"/>
                  </a:schemeClr>
                </a:solidFill>
                <a:latin typeface="Arial" panose="020B0604020202020204" pitchFamily="34" charset="0"/>
                <a:cs typeface="Arial" panose="020B0604020202020204" pitchFamily="34" charset="0"/>
              </a:defRPr>
            </a:lvl1pPr>
          </a:lstStyle>
          <a:p>
            <a:endParaRPr lang="en-GB"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6728400" y="4832578"/>
            <a:ext cx="2057400" cy="216000"/>
          </a:xfrm>
          <a:prstGeom prst="rect">
            <a:avLst/>
          </a:prstGeom>
        </p:spPr>
        <p:txBody>
          <a:bodyPr vert="horz" lIns="0" tIns="0" rIns="0" bIns="45720" rtlCol="0" anchor="ctr"/>
          <a:lstStyle>
            <a:lvl1pPr algn="r">
              <a:defRPr sz="700">
                <a:solidFill>
                  <a:schemeClr val="tx2">
                    <a:lumMod val="60000"/>
                    <a:lumOff val="40000"/>
                  </a:schemeClr>
                </a:solidFill>
                <a:latin typeface="Arial" panose="020B0604020202020204" pitchFamily="34" charset="0"/>
                <a:cs typeface="Arial" panose="020B0604020202020204" pitchFamily="34" charset="0"/>
              </a:defRPr>
            </a:lvl1pPr>
          </a:lstStyle>
          <a:p>
            <a:fld id="{DD80AE53-7FBA-48A3-883D-6D349B111D95}" type="slidenum">
              <a:rPr lang="en-GB" smtClean="0"/>
              <a:pPr/>
              <a:t>‹#›</a:t>
            </a:fld>
            <a:endParaRPr lang="en-GB">
              <a:latin typeface="Arial" panose="020B0604020202020204" pitchFamily="34" charset="0"/>
              <a:cs typeface="Arial" panose="020B0604020202020204" pitchFamily="34" charset="0"/>
            </a:endParaRPr>
          </a:p>
        </p:txBody>
      </p:sp>
      <p:grpSp>
        <p:nvGrpSpPr>
          <p:cNvPr id="29" name="Group 2">
            <a:extLst>
              <a:ext uri="{FF2B5EF4-FFF2-40B4-BE49-F238E27FC236}">
                <a16:creationId xmlns:a16="http://schemas.microsoft.com/office/drawing/2014/main" id="{A708DF63-A9FB-EE4E-84D9-6946A9B8E4DC}"/>
              </a:ext>
            </a:extLst>
          </p:cNvPr>
          <p:cNvGrpSpPr>
            <a:grpSpLocks/>
          </p:cNvGrpSpPr>
          <p:nvPr/>
        </p:nvGrpSpPr>
        <p:grpSpPr bwMode="auto">
          <a:xfrm>
            <a:off x="2381" y="5044190"/>
            <a:ext cx="9139238" cy="99310"/>
            <a:chOff x="0" y="16611"/>
            <a:chExt cx="11906" cy="227"/>
          </a:xfrm>
        </p:grpSpPr>
        <p:sp>
          <p:nvSpPr>
            <p:cNvPr id="30" name="Rectangle 3">
              <a:extLst>
                <a:ext uri="{FF2B5EF4-FFF2-40B4-BE49-F238E27FC236}">
                  <a16:creationId xmlns:a16="http://schemas.microsoft.com/office/drawing/2014/main" id="{09C89495-290B-B442-B463-8DCD8F81B86D}"/>
                </a:ext>
              </a:extLst>
            </p:cNvPr>
            <p:cNvSpPr>
              <a:spLocks noChangeArrowheads="1"/>
            </p:cNvSpPr>
            <p:nvPr/>
          </p:nvSpPr>
          <p:spPr bwMode="auto">
            <a:xfrm>
              <a:off x="10417" y="16611"/>
              <a:ext cx="1489" cy="227"/>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31" name="Rectangle 4">
              <a:extLst>
                <a:ext uri="{FF2B5EF4-FFF2-40B4-BE49-F238E27FC236}">
                  <a16:creationId xmlns:a16="http://schemas.microsoft.com/office/drawing/2014/main" id="{A1D2038D-7668-824D-8E08-3AF2AFFB6453}"/>
                </a:ext>
              </a:extLst>
            </p:cNvPr>
            <p:cNvSpPr>
              <a:spLocks noChangeArrowheads="1"/>
            </p:cNvSpPr>
            <p:nvPr/>
          </p:nvSpPr>
          <p:spPr bwMode="auto">
            <a:xfrm>
              <a:off x="8929" y="16611"/>
              <a:ext cx="1489" cy="227"/>
            </a:xfrm>
            <a:prstGeom prst="rect">
              <a:avLst/>
            </a:prstGeom>
            <a:solidFill>
              <a:srgbClr val="E87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32" name="Rectangle 5">
              <a:extLst>
                <a:ext uri="{FF2B5EF4-FFF2-40B4-BE49-F238E27FC236}">
                  <a16:creationId xmlns:a16="http://schemas.microsoft.com/office/drawing/2014/main" id="{91E6107E-CE78-2642-AB19-F86DD897D44B}"/>
                </a:ext>
              </a:extLst>
            </p:cNvPr>
            <p:cNvSpPr>
              <a:spLocks noChangeArrowheads="1"/>
            </p:cNvSpPr>
            <p:nvPr/>
          </p:nvSpPr>
          <p:spPr bwMode="auto">
            <a:xfrm>
              <a:off x="7440" y="16611"/>
              <a:ext cx="1489" cy="227"/>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33" name="Rectangle 6">
              <a:extLst>
                <a:ext uri="{FF2B5EF4-FFF2-40B4-BE49-F238E27FC236}">
                  <a16:creationId xmlns:a16="http://schemas.microsoft.com/office/drawing/2014/main" id="{21F40A7F-5605-C047-B650-FD6348D8B862}"/>
                </a:ext>
              </a:extLst>
            </p:cNvPr>
            <p:cNvSpPr>
              <a:spLocks noChangeArrowheads="1"/>
            </p:cNvSpPr>
            <p:nvPr/>
          </p:nvSpPr>
          <p:spPr bwMode="auto">
            <a:xfrm>
              <a:off x="4464" y="16611"/>
              <a:ext cx="1489" cy="22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34" name="Rectangle 7">
              <a:extLst>
                <a:ext uri="{FF2B5EF4-FFF2-40B4-BE49-F238E27FC236}">
                  <a16:creationId xmlns:a16="http://schemas.microsoft.com/office/drawing/2014/main" id="{4FC0891E-20CC-B94C-9F24-EC4618BBD643}"/>
                </a:ext>
              </a:extLst>
            </p:cNvPr>
            <p:cNvSpPr>
              <a:spLocks noChangeArrowheads="1"/>
            </p:cNvSpPr>
            <p:nvPr/>
          </p:nvSpPr>
          <p:spPr bwMode="auto">
            <a:xfrm>
              <a:off x="2976" y="16611"/>
              <a:ext cx="1489" cy="227"/>
            </a:xfrm>
            <a:prstGeom prst="rect">
              <a:avLst/>
            </a:prstGeom>
            <a:solidFill>
              <a:srgbClr val="0059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35" name="Rectangle 8">
              <a:extLst>
                <a:ext uri="{FF2B5EF4-FFF2-40B4-BE49-F238E27FC236}">
                  <a16:creationId xmlns:a16="http://schemas.microsoft.com/office/drawing/2014/main" id="{6F4C77DF-A832-0A4C-8883-7A85FD687911}"/>
                </a:ext>
              </a:extLst>
            </p:cNvPr>
            <p:cNvSpPr>
              <a:spLocks noChangeArrowheads="1"/>
            </p:cNvSpPr>
            <p:nvPr/>
          </p:nvSpPr>
          <p:spPr bwMode="auto">
            <a:xfrm>
              <a:off x="1488" y="16611"/>
              <a:ext cx="1489" cy="22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36" name="Rectangle 9">
              <a:extLst>
                <a:ext uri="{FF2B5EF4-FFF2-40B4-BE49-F238E27FC236}">
                  <a16:creationId xmlns:a16="http://schemas.microsoft.com/office/drawing/2014/main" id="{E2A81037-F1C3-0C45-8091-8A824829E683}"/>
                </a:ext>
              </a:extLst>
            </p:cNvPr>
            <p:cNvSpPr>
              <a:spLocks noChangeArrowheads="1"/>
            </p:cNvSpPr>
            <p:nvPr/>
          </p:nvSpPr>
          <p:spPr bwMode="auto">
            <a:xfrm>
              <a:off x="5952" y="16611"/>
              <a:ext cx="1489" cy="22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sp>
          <p:nvSpPr>
            <p:cNvPr id="37" name="Rectangle 10">
              <a:extLst>
                <a:ext uri="{FF2B5EF4-FFF2-40B4-BE49-F238E27FC236}">
                  <a16:creationId xmlns:a16="http://schemas.microsoft.com/office/drawing/2014/main" id="{F96D7BFE-BA11-A446-B47C-9F146C02FD7F}"/>
                </a:ext>
              </a:extLst>
            </p:cNvPr>
            <p:cNvSpPr>
              <a:spLocks noChangeArrowheads="1"/>
            </p:cNvSpPr>
            <p:nvPr/>
          </p:nvSpPr>
          <p:spPr bwMode="auto">
            <a:xfrm>
              <a:off x="0" y="16611"/>
              <a:ext cx="1489" cy="22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013"/>
            </a:p>
          </p:txBody>
        </p:sp>
      </p:grpSp>
      <p:cxnSp>
        <p:nvCxnSpPr>
          <p:cNvPr id="38" name="Straight Connector 37">
            <a:extLst>
              <a:ext uri="{FF2B5EF4-FFF2-40B4-BE49-F238E27FC236}">
                <a16:creationId xmlns:a16="http://schemas.microsoft.com/office/drawing/2014/main" id="{BCFA57BF-C110-C040-98F5-7AAD9AFA95FB}"/>
              </a:ext>
            </a:extLst>
          </p:cNvPr>
          <p:cNvCxnSpPr>
            <a:cxnSpLocks/>
          </p:cNvCxnSpPr>
          <p:nvPr/>
        </p:nvCxnSpPr>
        <p:spPr>
          <a:xfrm>
            <a:off x="0" y="5042647"/>
            <a:ext cx="9144000" cy="0"/>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9007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9" r:id="rId4"/>
    <p:sldLayoutId id="2147483673" r:id="rId5"/>
    <p:sldLayoutId id="2147483664" r:id="rId6"/>
    <p:sldLayoutId id="2147483665" r:id="rId7"/>
    <p:sldLayoutId id="2147483663" r:id="rId8"/>
    <p:sldLayoutId id="2147483678" r:id="rId9"/>
    <p:sldLayoutId id="2147483677" r:id="rId10"/>
    <p:sldLayoutId id="2147483674" r:id="rId11"/>
    <p:sldLayoutId id="2147483676" r:id="rId12"/>
    <p:sldLayoutId id="2147483675" r:id="rId13"/>
    <p:sldLayoutId id="2147483667" r:id="rId14"/>
    <p:sldLayoutId id="2147483679" r:id="rId15"/>
  </p:sldLayoutIdLst>
  <p:txStyles>
    <p:titleStyle>
      <a:lvl1pPr algn="l" defTabSz="685800" rtl="0" eaLnBrk="1" latinLnBrk="0" hangingPunct="1">
        <a:lnSpc>
          <a:spcPct val="90000"/>
        </a:lnSpc>
        <a:spcBef>
          <a:spcPct val="0"/>
        </a:spcBef>
        <a:buNone/>
        <a:defRPr lang="en-US" sz="2200" b="1" i="0" kern="1200" spc="-30" baseline="0" dirty="0">
          <a:solidFill>
            <a:schemeClr val="tx2"/>
          </a:solidFill>
          <a:latin typeface="Frutiger 65" pitchFamily="2" charset="0"/>
          <a:ea typeface="+mj-ea"/>
          <a:cs typeface="Arial" panose="020B0604020202020204" pitchFamily="34" charset="0"/>
        </a:defRPr>
      </a:lvl1pPr>
    </p:titleStyle>
    <p:bodyStyle>
      <a:lvl1pPr marL="162000" indent="-162000" algn="l" defTabSz="685800" rtl="0" eaLnBrk="1" latinLnBrk="0" hangingPunct="1">
        <a:lnSpc>
          <a:spcPct val="90000"/>
        </a:lnSpc>
        <a:spcBef>
          <a:spcPts val="750"/>
        </a:spcBef>
        <a:buClr>
          <a:schemeClr val="accent1"/>
        </a:buClr>
        <a:buFont typeface="Wingdings" pitchFamily="2" charset="2"/>
        <a:buChar char="§"/>
        <a:defRPr lang="en-GB" sz="1400" b="0" i="0" kern="1200" dirty="0">
          <a:solidFill>
            <a:schemeClr val="tx2"/>
          </a:solidFill>
          <a:latin typeface="Frutiger LT 55 Roman" pitchFamily="2"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System Font Regular"/>
        <a:buChar char="–"/>
        <a:defRPr lang="en-GB" sz="1400" b="0" i="0" kern="1200" dirty="0">
          <a:solidFill>
            <a:schemeClr val="tx2"/>
          </a:solidFill>
          <a:latin typeface="Frutiger LT 55 Roman" pitchFamily="2"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Wingdings" pitchFamily="2" charset="2"/>
        <a:buChar char="§"/>
        <a:defRPr lang="en-GB" sz="1400" b="0" i="0" kern="1200" dirty="0">
          <a:solidFill>
            <a:schemeClr val="tx2"/>
          </a:solidFill>
          <a:latin typeface="Frutiger LT 55 Roman" pitchFamily="2"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System Font Regular"/>
        <a:buChar char="–"/>
        <a:defRPr lang="en-GB" sz="1400" b="0" i="0" kern="1200" dirty="0">
          <a:solidFill>
            <a:schemeClr val="tx2"/>
          </a:solidFill>
          <a:latin typeface="Frutiger LT 55 Roman" pitchFamily="2"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Wingdings" pitchFamily="2" charset="2"/>
        <a:buChar char="§"/>
        <a:defRPr lang="en-US" sz="1400" b="0" i="0" kern="1200" baseline="0" dirty="0">
          <a:solidFill>
            <a:schemeClr val="tx2"/>
          </a:solidFill>
          <a:latin typeface="Frutiger LT 55 Roman" pitchFamily="2"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jpeg"/><Relationship Id="rId3" Type="http://schemas.openxmlformats.org/officeDocument/2006/relationships/image" Target="../media/image15.png"/><Relationship Id="rId21" Type="http://schemas.openxmlformats.org/officeDocument/2006/relationships/image" Target="../media/image33.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png"/><Relationship Id="rId2" Type="http://schemas.openxmlformats.org/officeDocument/2006/relationships/hyperlink" Target="mailto:Linda.Bauld@ed.ac.uk" TargetMode="External"/><Relationship Id="rId16" Type="http://schemas.openxmlformats.org/officeDocument/2006/relationships/image" Target="../media/image28.png"/><Relationship Id="rId20"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JPG"/><Relationship Id="rId24" Type="http://schemas.openxmlformats.org/officeDocument/2006/relationships/image" Target="../media/image36.jpe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gif"/><Relationship Id="rId10" Type="http://schemas.openxmlformats.org/officeDocument/2006/relationships/image" Target="../media/image22.png"/><Relationship Id="rId19" Type="http://schemas.openxmlformats.org/officeDocument/2006/relationships/image" Target="../media/image31.jpe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jpeg"/><Relationship Id="rId22"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804008"/>
            <a:ext cx="6858000" cy="984885"/>
          </a:xfrm>
        </p:spPr>
        <p:txBody>
          <a:bodyPr/>
          <a:lstStyle/>
          <a:p>
            <a:r>
              <a:rPr lang="en-GB" sz="3200" dirty="0"/>
              <a:t>A TOBACCO CONTROL PLAN TO DELIVER A SMOKEFREE 2030</a:t>
            </a:r>
          </a:p>
        </p:txBody>
      </p:sp>
      <p:sp>
        <p:nvSpPr>
          <p:cNvPr id="3" name="Subtitle 2"/>
          <p:cNvSpPr>
            <a:spLocks noGrp="1"/>
          </p:cNvSpPr>
          <p:nvPr>
            <p:ph type="subTitle" idx="1"/>
          </p:nvPr>
        </p:nvSpPr>
        <p:spPr>
          <a:xfrm>
            <a:off x="1143000" y="3191712"/>
            <a:ext cx="6858000" cy="276999"/>
          </a:xfrm>
        </p:spPr>
        <p:txBody>
          <a:bodyPr/>
          <a:lstStyle/>
          <a:p>
            <a:r>
              <a:rPr lang="en-GB" dirty="0"/>
              <a:t>APPG on Smoking and Health Roundtable,  9th June 2021 </a:t>
            </a:r>
          </a:p>
        </p:txBody>
      </p:sp>
    </p:spTree>
    <p:extLst>
      <p:ext uri="{BB962C8B-B14F-4D97-AF65-F5344CB8AC3E}">
        <p14:creationId xmlns:p14="http://schemas.microsoft.com/office/powerpoint/2010/main" val="1134794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871" y="217977"/>
            <a:ext cx="8425409" cy="609398"/>
          </a:xfrm>
        </p:spPr>
        <p:txBody>
          <a:bodyPr/>
          <a:lstStyle/>
          <a:p>
            <a:r>
              <a:rPr lang="en-GB" dirty="0"/>
              <a:t>BEHAVIOUR CHANGE CAMPAIGNS TARGETED AT C2DE SMOKERS</a:t>
            </a:r>
          </a:p>
        </p:txBody>
      </p:sp>
      <p:sp>
        <p:nvSpPr>
          <p:cNvPr id="4" name="Content Placeholder 2"/>
          <p:cNvSpPr txBox="1">
            <a:spLocks/>
          </p:cNvSpPr>
          <p:nvPr/>
        </p:nvSpPr>
        <p:spPr>
          <a:xfrm>
            <a:off x="282740" y="1230128"/>
            <a:ext cx="4509593" cy="2414515"/>
          </a:xfrm>
          <a:prstGeom prst="rect">
            <a:avLst/>
          </a:prstGeom>
        </p:spPr>
        <p:txBody>
          <a:bodyPr vert="horz" lIns="0" tIns="0" rIns="0" bIns="0" rtlCol="0">
            <a:noAutofit/>
          </a:bodyPr>
          <a:lstStyle>
            <a:lvl1pPr marL="162000" indent="-162000" algn="l" defTabSz="685800" rtl="0" eaLnBrk="1" latinLnBrk="0" hangingPunct="1">
              <a:lnSpc>
                <a:spcPct val="90000"/>
              </a:lnSpc>
              <a:spcBef>
                <a:spcPts val="750"/>
              </a:spcBef>
              <a:buClr>
                <a:schemeClr val="accent1"/>
              </a:buClr>
              <a:buFont typeface="Wingdings" pitchFamily="2" charset="2"/>
              <a:buChar char="§"/>
              <a:defRPr lang="en-GB" sz="1400" b="0" i="0" kern="1200" dirty="0">
                <a:solidFill>
                  <a:schemeClr val="tx2"/>
                </a:solidFill>
                <a:latin typeface="Frutiger LT 55 Roman" pitchFamily="2"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System Font Regular"/>
              <a:buChar char="–"/>
              <a:defRPr lang="en-GB" sz="1400" b="0" i="0" kern="1200" dirty="0">
                <a:solidFill>
                  <a:schemeClr val="tx2"/>
                </a:solidFill>
                <a:latin typeface="Frutiger LT 55 Roman" pitchFamily="2"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Wingdings" pitchFamily="2" charset="2"/>
              <a:buChar char="§"/>
              <a:defRPr lang="en-GB" sz="1400" b="0" i="0" kern="1200" dirty="0">
                <a:solidFill>
                  <a:schemeClr val="tx2"/>
                </a:solidFill>
                <a:latin typeface="Frutiger LT 55 Roman" pitchFamily="2"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System Font Regular"/>
              <a:buChar char="–"/>
              <a:defRPr lang="en-GB" sz="1400" b="0" i="0" kern="1200" dirty="0">
                <a:solidFill>
                  <a:schemeClr val="tx2"/>
                </a:solidFill>
                <a:latin typeface="Frutiger LT 55 Roman" pitchFamily="2"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Wingdings" pitchFamily="2" charset="2"/>
              <a:buChar char="§"/>
              <a:defRPr lang="en-US" sz="1400" b="0" i="0" kern="1200" baseline="0" dirty="0">
                <a:solidFill>
                  <a:schemeClr val="tx2"/>
                </a:solidFill>
                <a:latin typeface="Frutiger LT 55 Roman" pitchFamily="2"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600" dirty="0"/>
              <a:t>Multi-media campaigns motivate quitting, discourage uptake + encourage smokers to use most effective means to quit</a:t>
            </a:r>
          </a:p>
          <a:p>
            <a:endParaRPr lang="en-GB" dirty="0"/>
          </a:p>
        </p:txBody>
      </p:sp>
      <p:sp>
        <p:nvSpPr>
          <p:cNvPr id="5" name="Content Placeholder 3"/>
          <p:cNvSpPr txBox="1">
            <a:spLocks/>
          </p:cNvSpPr>
          <p:nvPr/>
        </p:nvSpPr>
        <p:spPr>
          <a:xfrm>
            <a:off x="4792332" y="1145496"/>
            <a:ext cx="4218317" cy="3184774"/>
          </a:xfrm>
          <a:prstGeom prst="rect">
            <a:avLst/>
          </a:prstGeom>
        </p:spPr>
        <p:txBody>
          <a:bodyPr vert="horz" lIns="0" tIns="0" rIns="0" bIns="0" rtlCol="0">
            <a:noAutofit/>
          </a:bodyPr>
          <a:lstStyle>
            <a:lvl1pPr marL="162000" indent="-162000" algn="l" defTabSz="685800" rtl="0" eaLnBrk="1" latinLnBrk="0" hangingPunct="1">
              <a:lnSpc>
                <a:spcPct val="90000"/>
              </a:lnSpc>
              <a:spcBef>
                <a:spcPts val="750"/>
              </a:spcBef>
              <a:buClr>
                <a:schemeClr val="accent1"/>
              </a:buClr>
              <a:buFont typeface="Wingdings" pitchFamily="2" charset="2"/>
              <a:buChar char="§"/>
              <a:defRPr lang="en-GB" sz="1400" b="0" i="0" kern="1200" dirty="0">
                <a:solidFill>
                  <a:schemeClr val="tx2"/>
                </a:solidFill>
                <a:latin typeface="Frutiger LT 55 Roman" pitchFamily="2"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System Font Regular"/>
              <a:buChar char="–"/>
              <a:defRPr lang="en-GB" sz="1400" b="0" i="0" kern="1200" dirty="0">
                <a:solidFill>
                  <a:schemeClr val="tx2"/>
                </a:solidFill>
                <a:latin typeface="Frutiger LT 55 Roman" pitchFamily="2"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Wingdings" pitchFamily="2" charset="2"/>
              <a:buChar char="§"/>
              <a:defRPr lang="en-GB" sz="1400" b="0" i="0" kern="1200" dirty="0">
                <a:solidFill>
                  <a:schemeClr val="tx2"/>
                </a:solidFill>
                <a:latin typeface="Frutiger LT 55 Roman" pitchFamily="2"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System Font Regular"/>
              <a:buChar char="–"/>
              <a:defRPr lang="en-GB" sz="1400" b="0" i="0" kern="1200" dirty="0">
                <a:solidFill>
                  <a:schemeClr val="tx2"/>
                </a:solidFill>
                <a:latin typeface="Frutiger LT 55 Roman" pitchFamily="2"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Wingdings" pitchFamily="2" charset="2"/>
              <a:buChar char="§"/>
              <a:defRPr lang="en-US" sz="1400" b="0" i="0" kern="1200" baseline="0" dirty="0">
                <a:solidFill>
                  <a:schemeClr val="tx2"/>
                </a:solidFill>
                <a:latin typeface="Frutiger LT 55 Roman" pitchFamily="2"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600" dirty="0"/>
              <a:t>Effective and cost effective BUT funding cut from £23.3M in 2008/9 to £2.16M in 2018/19</a:t>
            </a:r>
          </a:p>
          <a:p>
            <a:r>
              <a:rPr lang="en-GB" sz="1600" dirty="0"/>
              <a:t>Annual quit attempts fell by a quarter from 40% of adult smokers in 2008 to 30% in 2018</a:t>
            </a:r>
          </a:p>
          <a:p>
            <a:r>
              <a:rPr lang="en-GB" sz="1600" dirty="0"/>
              <a:t>UCL estimates sustained campaigns with uplift for north and Midlands could deliver 164K extra quit attempts and nearly 7K long-term ex-smokers in first year among C2DE smokers</a:t>
            </a:r>
          </a:p>
          <a:p>
            <a:r>
              <a:rPr lang="en-GB" sz="1600" dirty="0"/>
              <a:t>Highly cost-effect = £170 per quit attempt; £4K per long-term ex-smoker </a:t>
            </a:r>
          </a:p>
          <a:p>
            <a:r>
              <a:rPr lang="en-GB" sz="1600" dirty="0"/>
              <a:t>In US sustained campaigns funded by tobacco manufacturers – why not here?</a:t>
            </a:r>
          </a:p>
        </p:txBody>
      </p:sp>
      <p:graphicFrame>
        <p:nvGraphicFramePr>
          <p:cNvPr id="6" name="Object 5"/>
          <p:cNvGraphicFramePr>
            <a:graphicFrameLocks noChangeAspect="1"/>
          </p:cNvGraphicFramePr>
          <p:nvPr>
            <p:extLst>
              <p:ext uri="{D42A27DB-BD31-4B8C-83A1-F6EECF244321}">
                <p14:modId xmlns:p14="http://schemas.microsoft.com/office/powerpoint/2010/main" val="1091180302"/>
              </p:ext>
            </p:extLst>
          </p:nvPr>
        </p:nvGraphicFramePr>
        <p:xfrm>
          <a:off x="282740" y="1864510"/>
          <a:ext cx="4179094" cy="2645569"/>
        </p:xfrm>
        <a:graphic>
          <a:graphicData uri="http://schemas.openxmlformats.org/presentationml/2006/ole">
            <mc:AlternateContent xmlns:mc="http://schemas.openxmlformats.org/markup-compatibility/2006">
              <mc:Choice xmlns:v="urn:schemas-microsoft-com:vml" Requires="v">
                <p:oleObj name="Chart" r:id="rId2" imgW="5191049" imgH="3286278" progId="MSGraph.Chart.8">
                  <p:embed/>
                </p:oleObj>
              </mc:Choice>
              <mc:Fallback>
                <p:oleObj name="Chart" r:id="rId2" imgW="5191049" imgH="3286278" progId="MSGraph.Chart.8">
                  <p:embed/>
                  <p:pic>
                    <p:nvPicPr>
                      <p:cNvPr id="6" name="Object 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40" y="1864510"/>
                        <a:ext cx="4179094" cy="2645569"/>
                      </a:xfrm>
                      <a:prstGeom prst="rect">
                        <a:avLst/>
                      </a:prstGeom>
                      <a:solidFill>
                        <a:schemeClr val="bg1"/>
                      </a:solidFill>
                    </p:spPr>
                  </p:pic>
                </p:oleObj>
              </mc:Fallback>
            </mc:AlternateContent>
          </a:graphicData>
        </a:graphic>
      </p:graphicFrame>
      <p:sp>
        <p:nvSpPr>
          <p:cNvPr id="7" name="TextBox 6"/>
          <p:cNvSpPr txBox="1"/>
          <p:nvPr/>
        </p:nvSpPr>
        <p:spPr>
          <a:xfrm>
            <a:off x="187037" y="4510079"/>
            <a:ext cx="7962436" cy="507831"/>
          </a:xfrm>
          <a:prstGeom prst="rect">
            <a:avLst/>
          </a:prstGeom>
          <a:noFill/>
        </p:spPr>
        <p:txBody>
          <a:bodyPr wrap="none" rtlCol="0">
            <a:spAutoFit/>
          </a:bodyPr>
          <a:lstStyle/>
          <a:p>
            <a:r>
              <a:rPr lang="en-GB" sz="1350" dirty="0"/>
              <a:t>Quarterly spend by the Central Office of Information on tobacco campaigns correlates with the number of calls</a:t>
            </a:r>
          </a:p>
          <a:p>
            <a:r>
              <a:rPr lang="en-GB" sz="1350" dirty="0"/>
              <a:t>to NHS helpline: R=0.70, p=0.002 adjusting for quarter, yearly increase and Smoke-Free</a:t>
            </a:r>
          </a:p>
        </p:txBody>
      </p:sp>
    </p:spTree>
    <p:extLst>
      <p:ext uri="{BB962C8B-B14F-4D97-AF65-F5344CB8AC3E}">
        <p14:creationId xmlns:p14="http://schemas.microsoft.com/office/powerpoint/2010/main" val="2381576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96" y="203890"/>
            <a:ext cx="8425409" cy="609398"/>
          </a:xfrm>
        </p:spPr>
        <p:txBody>
          <a:bodyPr/>
          <a:lstStyle/>
          <a:p>
            <a:r>
              <a:rPr lang="en-GB" dirty="0"/>
              <a:t>FINANCIAL INCENTIVES NEEDED TO MEET SMOKING IN PREGNANCY TARGETS</a:t>
            </a:r>
          </a:p>
        </p:txBody>
      </p:sp>
      <p:sp>
        <p:nvSpPr>
          <p:cNvPr id="4" name="Content Placeholder 2"/>
          <p:cNvSpPr txBox="1">
            <a:spLocks/>
          </p:cNvSpPr>
          <p:nvPr/>
        </p:nvSpPr>
        <p:spPr>
          <a:xfrm>
            <a:off x="292621" y="1219819"/>
            <a:ext cx="3214605" cy="2327778"/>
          </a:xfrm>
          <a:prstGeom prst="rect">
            <a:avLst/>
          </a:prstGeom>
        </p:spPr>
        <p:txBody>
          <a:bodyPr vert="horz" lIns="0" tIns="0" rIns="0" bIns="0" rtlCol="0">
            <a:normAutofit/>
          </a:bodyPr>
          <a:lstStyle>
            <a:lvl1pPr marL="162000" indent="-162000" algn="l" defTabSz="685800" rtl="0" eaLnBrk="1" latinLnBrk="0" hangingPunct="1">
              <a:lnSpc>
                <a:spcPct val="90000"/>
              </a:lnSpc>
              <a:spcBef>
                <a:spcPts val="750"/>
              </a:spcBef>
              <a:buClr>
                <a:schemeClr val="accent1"/>
              </a:buClr>
              <a:buFont typeface="Wingdings" pitchFamily="2" charset="2"/>
              <a:buChar char="§"/>
              <a:defRPr lang="en-GB" sz="1400" b="0" i="0" kern="1200">
                <a:solidFill>
                  <a:schemeClr val="tx2"/>
                </a:solidFill>
                <a:latin typeface="Frutiger LT 55 Roman" pitchFamily="2"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System Font Regular"/>
              <a:buChar char="–"/>
              <a:defRPr lang="en-GB" sz="1400" b="0" i="0" kern="1200">
                <a:solidFill>
                  <a:schemeClr val="tx2"/>
                </a:solidFill>
                <a:latin typeface="Frutiger LT 55 Roman" pitchFamily="2"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Wingdings" pitchFamily="2" charset="2"/>
              <a:buChar char="§"/>
              <a:defRPr lang="en-GB" sz="1400" b="0" i="0" kern="1200">
                <a:solidFill>
                  <a:schemeClr val="tx2"/>
                </a:solidFill>
                <a:latin typeface="Frutiger LT 55 Roman" pitchFamily="2"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System Font Regular"/>
              <a:buChar char="–"/>
              <a:defRPr lang="en-GB" sz="1400" b="0" i="0" kern="1200">
                <a:solidFill>
                  <a:schemeClr val="tx2"/>
                </a:solidFill>
                <a:latin typeface="Frutiger LT 55 Roman" pitchFamily="2"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Wingdings" pitchFamily="2" charset="2"/>
              <a:buChar char="§"/>
              <a:defRPr lang="en-US" sz="1400" b="0" i="0" kern="1200" baseline="0">
                <a:solidFill>
                  <a:schemeClr val="tx2"/>
                </a:solidFill>
                <a:latin typeface="Frutiger LT 55 Roman" pitchFamily="2"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itchFamily="2" charset="2"/>
              <a:buNone/>
            </a:pPr>
            <a:r>
              <a:rPr lang="en-GB" sz="1800" dirty="0"/>
              <a:t>Systems approach + incentives  </a:t>
            </a:r>
          </a:p>
          <a:p>
            <a:endParaRPr lang="en-GB" sz="1800" dirty="0"/>
          </a:p>
        </p:txBody>
      </p:sp>
      <p:sp>
        <p:nvSpPr>
          <p:cNvPr id="5" name="Content Placeholder 3"/>
          <p:cNvSpPr txBox="1">
            <a:spLocks/>
          </p:cNvSpPr>
          <p:nvPr/>
        </p:nvSpPr>
        <p:spPr>
          <a:xfrm>
            <a:off x="3992807" y="1219818"/>
            <a:ext cx="4911758" cy="3847481"/>
          </a:xfrm>
          <a:prstGeom prst="rect">
            <a:avLst/>
          </a:prstGeom>
        </p:spPr>
        <p:txBody>
          <a:bodyPr>
            <a:noAutofit/>
          </a:bodyPr>
          <a:lstStyle>
            <a:lvl1pPr marL="162000" indent="-162000" algn="l" defTabSz="685800" rtl="0" eaLnBrk="1" latinLnBrk="0" hangingPunct="1">
              <a:lnSpc>
                <a:spcPct val="90000"/>
              </a:lnSpc>
              <a:spcBef>
                <a:spcPts val="750"/>
              </a:spcBef>
              <a:buClr>
                <a:schemeClr val="accent1"/>
              </a:buClr>
              <a:buFont typeface="Wingdings" pitchFamily="2" charset="2"/>
              <a:buChar char="§"/>
              <a:defRPr lang="en-GB" sz="1400" b="0" i="0" kern="1200" dirty="0">
                <a:solidFill>
                  <a:schemeClr val="tx2"/>
                </a:solidFill>
                <a:latin typeface="Frutiger LT 55 Roman" pitchFamily="2"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System Font Regular"/>
              <a:buChar char="–"/>
              <a:defRPr lang="en-GB" sz="1400" b="0" i="0" kern="1200" dirty="0">
                <a:solidFill>
                  <a:schemeClr val="tx2"/>
                </a:solidFill>
                <a:latin typeface="Frutiger LT 55 Roman" pitchFamily="2"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Wingdings" pitchFamily="2" charset="2"/>
              <a:buChar char="§"/>
              <a:defRPr lang="en-GB" sz="1400" b="0" i="0" kern="1200" dirty="0">
                <a:solidFill>
                  <a:schemeClr val="tx2"/>
                </a:solidFill>
                <a:latin typeface="Frutiger LT 55 Roman" pitchFamily="2"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System Font Regular"/>
              <a:buChar char="–"/>
              <a:defRPr lang="en-GB" sz="1400" b="0" i="0" kern="1200" dirty="0">
                <a:solidFill>
                  <a:schemeClr val="tx2"/>
                </a:solidFill>
                <a:latin typeface="Frutiger LT 55 Roman" pitchFamily="2"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Wingdings" pitchFamily="2" charset="2"/>
              <a:buChar char="§"/>
              <a:defRPr lang="en-US" sz="1400" b="0" i="0" kern="1200" baseline="0" dirty="0">
                <a:solidFill>
                  <a:schemeClr val="tx2"/>
                </a:solidFill>
                <a:latin typeface="Frutiger LT 55 Roman" pitchFamily="2"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700" dirty="0"/>
              <a:t>Smoking at time of delivery stagnated in recent years at around 10% = not on track to hit target of 6% or less by the end of 2022.</a:t>
            </a:r>
          </a:p>
          <a:p>
            <a:r>
              <a:rPr lang="en-GB" sz="1700" dirty="0"/>
              <a:t>Significant declines only been delivered where pregnant smokers given financial incentives as well as smoking cessation advice</a:t>
            </a:r>
          </a:p>
          <a:p>
            <a:r>
              <a:rPr lang="en-GB" sz="1700" dirty="0"/>
              <a:t> Highly cost-effective = cost per QALY of £482;  return on investment of £4 for every £1 invested</a:t>
            </a:r>
          </a:p>
          <a:p>
            <a:r>
              <a:rPr lang="en-GB" sz="1700" dirty="0"/>
              <a:t>UCL estimates that if delivered to all pregnant smokers smoking prevalence would be reduced by an additional 27% by 2030 to 3.2% on track to delivering a </a:t>
            </a:r>
            <a:r>
              <a:rPr lang="en-GB" sz="1700" dirty="0" err="1"/>
              <a:t>Smokefree</a:t>
            </a:r>
            <a:r>
              <a:rPr lang="en-GB" sz="1700" dirty="0"/>
              <a:t> generations.</a:t>
            </a:r>
          </a:p>
        </p:txBody>
      </p:sp>
      <p:pic>
        <p:nvPicPr>
          <p:cNvPr id="6" name="Picture 5"/>
          <p:cNvPicPr>
            <a:picLocks noChangeAspect="1"/>
          </p:cNvPicPr>
          <p:nvPr/>
        </p:nvPicPr>
        <p:blipFill>
          <a:blip r:embed="rId3"/>
          <a:stretch>
            <a:fillRect/>
          </a:stretch>
        </p:blipFill>
        <p:spPr>
          <a:xfrm>
            <a:off x="443250" y="1576201"/>
            <a:ext cx="3398928" cy="3357749"/>
          </a:xfrm>
          <a:prstGeom prst="rect">
            <a:avLst/>
          </a:prstGeom>
        </p:spPr>
      </p:pic>
    </p:spTree>
    <p:extLst>
      <p:ext uri="{BB962C8B-B14F-4D97-AF65-F5344CB8AC3E}">
        <p14:creationId xmlns:p14="http://schemas.microsoft.com/office/powerpoint/2010/main" val="1990862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91" y="175315"/>
            <a:ext cx="8425409" cy="886397"/>
          </a:xfrm>
        </p:spPr>
        <p:txBody>
          <a:bodyPr/>
          <a:lstStyle/>
          <a:p>
            <a:r>
              <a:rPr lang="en-GB" dirty="0"/>
              <a:t>LOW COST POLICY INTERVENTIONS TO DENORMALISE SMOKING</a:t>
            </a:r>
            <a:endParaRPr lang="en-GB" sz="4000" dirty="0"/>
          </a:p>
        </p:txBody>
      </p:sp>
      <p:sp>
        <p:nvSpPr>
          <p:cNvPr id="3" name="Content Placeholder 2"/>
          <p:cNvSpPr>
            <a:spLocks noGrp="1"/>
          </p:cNvSpPr>
          <p:nvPr>
            <p:ph idx="1"/>
          </p:nvPr>
        </p:nvSpPr>
        <p:spPr/>
        <p:txBody>
          <a:bodyPr>
            <a:normAutofit fontScale="92500" lnSpcReduction="20000"/>
          </a:bodyPr>
          <a:lstStyle/>
          <a:p>
            <a:r>
              <a:rPr lang="en-GB" sz="2800" dirty="0"/>
              <a:t>Closing loopholes in existing regulations including by enhancing quit messaging on individual cigarettes and in packs</a:t>
            </a:r>
          </a:p>
          <a:p>
            <a:endParaRPr lang="en-GB" sz="2800" dirty="0"/>
          </a:p>
          <a:p>
            <a:r>
              <a:rPr lang="en-GB" sz="2800" dirty="0"/>
              <a:t>Regulating e-cigarettes and other nicotine products to protect young people while helping adult smokers to quit</a:t>
            </a:r>
          </a:p>
          <a:p>
            <a:endParaRPr lang="en-GB" sz="2800" dirty="0"/>
          </a:p>
          <a:p>
            <a:r>
              <a:rPr lang="en-GB" sz="2800" dirty="0"/>
              <a:t>Consider raising the age of sale for tobacco products from 18 to 21</a:t>
            </a:r>
          </a:p>
          <a:p>
            <a:endParaRPr lang="en-GB" dirty="0"/>
          </a:p>
        </p:txBody>
      </p:sp>
    </p:spTree>
    <p:extLst>
      <p:ext uri="{BB962C8B-B14F-4D97-AF65-F5344CB8AC3E}">
        <p14:creationId xmlns:p14="http://schemas.microsoft.com/office/powerpoint/2010/main" val="425222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96" y="356290"/>
            <a:ext cx="8425409" cy="304699"/>
          </a:xfrm>
        </p:spPr>
        <p:txBody>
          <a:bodyPr/>
          <a:lstStyle/>
          <a:p>
            <a:r>
              <a:rPr lang="en-GB" dirty="0"/>
              <a:t>LOW COST POLICY INTERVENTIONS</a:t>
            </a:r>
          </a:p>
        </p:txBody>
      </p:sp>
      <p:sp>
        <p:nvSpPr>
          <p:cNvPr id="3" name="Content Placeholder 2"/>
          <p:cNvSpPr>
            <a:spLocks noGrp="1"/>
          </p:cNvSpPr>
          <p:nvPr>
            <p:ph idx="1"/>
          </p:nvPr>
        </p:nvSpPr>
        <p:spPr>
          <a:xfrm>
            <a:off x="366791" y="1164197"/>
            <a:ext cx="6376909" cy="3263504"/>
          </a:xfrm>
        </p:spPr>
        <p:txBody>
          <a:bodyPr/>
          <a:lstStyle/>
          <a:p>
            <a:pPr marL="0" indent="0">
              <a:buNone/>
            </a:pPr>
            <a:r>
              <a:rPr lang="en-GB" sz="2400" dirty="0"/>
              <a:t>APPG recommendations include:</a:t>
            </a:r>
          </a:p>
          <a:p>
            <a:r>
              <a:rPr lang="en-GB" sz="2400" dirty="0"/>
              <a:t>Health warnings on cigarette sticks and rolling papers</a:t>
            </a:r>
          </a:p>
          <a:p>
            <a:r>
              <a:rPr lang="en-GB" sz="2400" dirty="0"/>
              <a:t>Pack inserts promoting quitting</a:t>
            </a:r>
          </a:p>
          <a:p>
            <a:r>
              <a:rPr lang="en-GB" sz="2400" dirty="0"/>
              <a:t>Closing loopholes in flavour ban</a:t>
            </a:r>
          </a:p>
          <a:p>
            <a:endParaRPr lang="en-GB" dirty="0"/>
          </a:p>
        </p:txBody>
      </p:sp>
      <p:pic>
        <p:nvPicPr>
          <p:cNvPr id="4" name="Picture 3"/>
          <p:cNvPicPr>
            <a:picLocks noChangeAspect="1"/>
          </p:cNvPicPr>
          <p:nvPr/>
        </p:nvPicPr>
        <p:blipFill>
          <a:blip r:embed="rId3"/>
          <a:stretch>
            <a:fillRect/>
          </a:stretch>
        </p:blipFill>
        <p:spPr>
          <a:xfrm>
            <a:off x="4505325" y="3099368"/>
            <a:ext cx="1390649" cy="1744010"/>
          </a:xfrm>
          <a:prstGeom prst="rect">
            <a:avLst/>
          </a:prstGeom>
        </p:spPr>
      </p:pic>
      <p:pic>
        <p:nvPicPr>
          <p:cNvPr id="5" name="Picture 2" descr="Warning on cigarettes.">
            <a:extLst>
              <a:ext uri="{FF2B5EF4-FFF2-40B4-BE49-F238E27FC236}">
                <a16:creationId xmlns:a16="http://schemas.microsoft.com/office/drawing/2014/main" id="{5D44EBEA-23B4-401D-A9ED-ECF35035E9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9134" y="3291053"/>
            <a:ext cx="2283878" cy="14837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F3CBCB9-3C06-4EF3-9AD1-D83842484291}"/>
              </a:ext>
            </a:extLst>
          </p:cNvPr>
          <p:cNvPicPr>
            <a:picLocks noChangeAspect="1"/>
          </p:cNvPicPr>
          <p:nvPr/>
        </p:nvPicPr>
        <p:blipFill>
          <a:blip r:embed="rId5"/>
          <a:stretch>
            <a:fillRect/>
          </a:stretch>
        </p:blipFill>
        <p:spPr>
          <a:xfrm>
            <a:off x="7705428" y="1053543"/>
            <a:ext cx="927136" cy="2042755"/>
          </a:xfrm>
          <a:prstGeom prst="rect">
            <a:avLst/>
          </a:prstGeom>
        </p:spPr>
      </p:pic>
      <p:pic>
        <p:nvPicPr>
          <p:cNvPr id="7" name="Picture 6">
            <a:extLst>
              <a:ext uri="{FF2B5EF4-FFF2-40B4-BE49-F238E27FC236}">
                <a16:creationId xmlns:a16="http://schemas.microsoft.com/office/drawing/2014/main" id="{CD1765CB-CEE2-434B-8733-ABA1972FD6CD}"/>
              </a:ext>
            </a:extLst>
          </p:cNvPr>
          <p:cNvPicPr>
            <a:picLocks noChangeAspect="1"/>
          </p:cNvPicPr>
          <p:nvPr/>
        </p:nvPicPr>
        <p:blipFill>
          <a:blip r:embed="rId6"/>
          <a:stretch>
            <a:fillRect/>
          </a:stretch>
        </p:blipFill>
        <p:spPr>
          <a:xfrm>
            <a:off x="6253442" y="1529531"/>
            <a:ext cx="1380830" cy="1473770"/>
          </a:xfrm>
          <a:prstGeom prst="rect">
            <a:avLst/>
          </a:prstGeom>
        </p:spPr>
      </p:pic>
      <p:pic>
        <p:nvPicPr>
          <p:cNvPr id="8" name="Picture 4" descr="JTI launches Sterling Dual Capsule Leaf Wrapped cigarillos | Grocery Trader">
            <a:extLst>
              <a:ext uri="{FF2B5EF4-FFF2-40B4-BE49-F238E27FC236}">
                <a16:creationId xmlns:a16="http://schemas.microsoft.com/office/drawing/2014/main" id="{109CD1D0-0045-42EC-A3B3-08FA4CA8C1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287" y="3005152"/>
            <a:ext cx="2915213" cy="194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756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96" y="356290"/>
            <a:ext cx="8425409" cy="304699"/>
          </a:xfrm>
        </p:spPr>
        <p:txBody>
          <a:bodyPr/>
          <a:lstStyle/>
          <a:p>
            <a:r>
              <a:rPr lang="en-GB" dirty="0"/>
              <a:t>CONSULT ON RAISING AGE OF SALE TO 21</a:t>
            </a:r>
          </a:p>
        </p:txBody>
      </p:sp>
      <p:sp>
        <p:nvSpPr>
          <p:cNvPr id="3" name="Content Placeholder 2"/>
          <p:cNvSpPr>
            <a:spLocks noGrp="1"/>
          </p:cNvSpPr>
          <p:nvPr>
            <p:ph idx="1"/>
          </p:nvPr>
        </p:nvSpPr>
        <p:spPr>
          <a:xfrm>
            <a:off x="366791" y="1211822"/>
            <a:ext cx="6072109" cy="3263504"/>
          </a:xfrm>
        </p:spPr>
        <p:txBody>
          <a:bodyPr>
            <a:noAutofit/>
          </a:bodyPr>
          <a:lstStyle/>
          <a:p>
            <a:pPr marL="0" indent="0">
              <a:buNone/>
            </a:pPr>
            <a:r>
              <a:rPr lang="en-GB" sz="2000" b="1" dirty="0"/>
              <a:t>Strong evidence raising the age of sale would have significant impact</a:t>
            </a:r>
          </a:p>
          <a:p>
            <a:r>
              <a:rPr lang="en-GB" sz="2000" dirty="0"/>
              <a:t>Almost all smokers (95%) begin smoking before they turn 21  </a:t>
            </a:r>
          </a:p>
          <a:p>
            <a:r>
              <a:rPr lang="en-GB" sz="2000" dirty="0"/>
              <a:t>Raising age of sale to 21 would reduce smoking rates in 18-20 </a:t>
            </a:r>
            <a:r>
              <a:rPr lang="en-GB" sz="2000" dirty="0" err="1"/>
              <a:t>yr</a:t>
            </a:r>
            <a:r>
              <a:rPr lang="en-GB" sz="2000" dirty="0"/>
              <a:t> olds by ~30%</a:t>
            </a:r>
          </a:p>
          <a:p>
            <a:r>
              <a:rPr lang="en-GB" sz="2000" dirty="0"/>
              <a:t>= 95,000 fewer smokers 18-20 in year one (2022)</a:t>
            </a:r>
          </a:p>
          <a:p>
            <a:r>
              <a:rPr lang="en-GB" sz="2000" dirty="0"/>
              <a:t>= 77.000 fewer 18-20 year olds taking up smoking between 2022 and 2030</a:t>
            </a:r>
          </a:p>
          <a:p>
            <a:r>
              <a:rPr lang="en-GB" sz="2000" dirty="0"/>
              <a:t>= smoking prevalence of 2% in 18-20 </a:t>
            </a:r>
            <a:r>
              <a:rPr lang="en-GB" sz="2000" dirty="0" err="1"/>
              <a:t>yr</a:t>
            </a:r>
            <a:r>
              <a:rPr lang="en-GB" sz="2000" dirty="0"/>
              <a:t> olds by 2030</a:t>
            </a:r>
          </a:p>
          <a:p>
            <a:pPr marL="0" indent="0">
              <a:buNone/>
            </a:pPr>
            <a:endParaRPr lang="en-GB" sz="1600" dirty="0"/>
          </a:p>
        </p:txBody>
      </p:sp>
      <p:pic>
        <p:nvPicPr>
          <p:cNvPr id="4" name="Picture 2" descr="UK legal smoking age could increase from 18 to 21 in bid for &amp;#39;smoke-free  generation&amp;#39;">
            <a:extLst>
              <a:ext uri="{FF2B5EF4-FFF2-40B4-BE49-F238E27FC236}">
                <a16:creationId xmlns:a16="http://schemas.microsoft.com/office/drawing/2014/main" id="{CF874B07-7FA4-4020-A45F-81DB6E9BBE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499" y="1326122"/>
            <a:ext cx="1998661" cy="13299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ownload 'No ID, No Sale!' items for printing">
            <a:extLst>
              <a:ext uri="{FF2B5EF4-FFF2-40B4-BE49-F238E27FC236}">
                <a16:creationId xmlns:a16="http://schemas.microsoft.com/office/drawing/2014/main" id="{732BC784-BB5A-4E92-957F-99745BD67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760" y="3049403"/>
            <a:ext cx="2014400" cy="142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577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91" y="137215"/>
            <a:ext cx="8425409" cy="886397"/>
          </a:xfrm>
        </p:spPr>
        <p:txBody>
          <a:bodyPr/>
          <a:lstStyle/>
          <a:p>
            <a:r>
              <a:rPr lang="en-US" dirty="0"/>
              <a:t>IN 2025 UPDATE PLAN IN LIGHT OF PROGRESS</a:t>
            </a:r>
            <a:endParaRPr lang="en-GB" sz="4000" dirty="0"/>
          </a:p>
        </p:txBody>
      </p:sp>
      <p:sp>
        <p:nvSpPr>
          <p:cNvPr id="3" name="Content Placeholder 2"/>
          <p:cNvSpPr>
            <a:spLocks noGrp="1"/>
          </p:cNvSpPr>
          <p:nvPr>
            <p:ph idx="1"/>
          </p:nvPr>
        </p:nvSpPr>
        <p:spPr/>
        <p:txBody>
          <a:bodyPr/>
          <a:lstStyle/>
          <a:p>
            <a:r>
              <a:rPr lang="en-US" sz="2800" dirty="0"/>
              <a:t>APPG report and recommendations sets out a clear and impressive plan of action.  And:</a:t>
            </a:r>
          </a:p>
          <a:p>
            <a:pPr lvl="1"/>
            <a:r>
              <a:rPr lang="en-US" sz="2600" dirty="0"/>
              <a:t>Sets out interim targets for 2025  </a:t>
            </a:r>
          </a:p>
          <a:p>
            <a:pPr lvl="1"/>
            <a:r>
              <a:rPr lang="en-US" sz="2600" dirty="0"/>
              <a:t>Recommends improvements in data collection and analysis to inform progress</a:t>
            </a:r>
          </a:p>
          <a:p>
            <a:pPr lvl="1"/>
            <a:endParaRPr lang="en-US" sz="2600" dirty="0"/>
          </a:p>
          <a:p>
            <a:r>
              <a:rPr lang="en-US" sz="2800" dirty="0"/>
              <a:t>Also recommends review progress take further action if not on track by 2025</a:t>
            </a:r>
          </a:p>
          <a:p>
            <a:endParaRPr lang="en-GB" dirty="0"/>
          </a:p>
        </p:txBody>
      </p:sp>
    </p:spTree>
    <p:extLst>
      <p:ext uri="{BB962C8B-B14F-4D97-AF65-F5344CB8AC3E}">
        <p14:creationId xmlns:p14="http://schemas.microsoft.com/office/powerpoint/2010/main" val="2669282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Picture Placeholder 62"/>
          <p:cNvSpPr>
            <a:spLocks noGrp="1"/>
          </p:cNvSpPr>
          <p:nvPr>
            <p:ph type="pic" idx="1"/>
          </p:nvPr>
        </p:nvSpPr>
        <p:spPr/>
      </p:sp>
      <p:sp>
        <p:nvSpPr>
          <p:cNvPr id="2" name="Title 1">
            <a:extLst>
              <a:ext uri="{FF2B5EF4-FFF2-40B4-BE49-F238E27FC236}">
                <a16:creationId xmlns:a16="http://schemas.microsoft.com/office/drawing/2014/main" id="{578CFCA4-33EC-5A4E-A1D8-BF458223E034}"/>
              </a:ext>
            </a:extLst>
          </p:cNvPr>
          <p:cNvSpPr>
            <a:spLocks noGrp="1"/>
          </p:cNvSpPr>
          <p:nvPr>
            <p:ph type="title"/>
          </p:nvPr>
        </p:nvSpPr>
        <p:spPr>
          <a:xfrm>
            <a:off x="360000" y="187709"/>
            <a:ext cx="8424000" cy="775597"/>
          </a:xfrm>
        </p:spPr>
        <p:txBody>
          <a:bodyPr/>
          <a:lstStyle/>
          <a:p>
            <a:r>
              <a:rPr lang="en-GB" sz="2800" dirty="0"/>
              <a:t>Thank you – </a:t>
            </a:r>
            <a:r>
              <a:rPr lang="en-GB" sz="2800" dirty="0">
                <a:hlinkClick r:id="rId2"/>
              </a:rPr>
              <a:t>Linda.Bauld@ed.ac.uk</a:t>
            </a:r>
            <a:br>
              <a:rPr lang="en-GB" sz="2800" dirty="0"/>
            </a:br>
            <a:r>
              <a:rPr lang="en-GB" sz="2800" dirty="0"/>
              <a:t>     @</a:t>
            </a:r>
            <a:r>
              <a:rPr lang="en-GB" sz="2800" dirty="0" err="1"/>
              <a:t>LindaBauld</a:t>
            </a:r>
            <a:r>
              <a:rPr lang="en-GB" sz="2800" dirty="0"/>
              <a:t> </a:t>
            </a:r>
          </a:p>
        </p:txBody>
      </p:sp>
      <p:sp>
        <p:nvSpPr>
          <p:cNvPr id="4" name="Content Placeholder 3">
            <a:extLst>
              <a:ext uri="{FF2B5EF4-FFF2-40B4-BE49-F238E27FC236}">
                <a16:creationId xmlns:a16="http://schemas.microsoft.com/office/drawing/2014/main" id="{CC11ED81-13A7-D246-A378-6876B076DA9C}"/>
              </a:ext>
            </a:extLst>
          </p:cNvPr>
          <p:cNvSpPr>
            <a:spLocks noGrp="1"/>
          </p:cNvSpPr>
          <p:nvPr>
            <p:ph idx="10"/>
          </p:nvPr>
        </p:nvSpPr>
        <p:spPr>
          <a:xfrm>
            <a:off x="405981" y="2356617"/>
            <a:ext cx="2898922" cy="2100575"/>
          </a:xfrm>
        </p:spPr>
        <p:txBody>
          <a:bodyPr/>
          <a:lstStyle/>
          <a:p>
            <a:pPr>
              <a:lnSpc>
                <a:spcPct val="100000"/>
              </a:lnSpc>
              <a:spcAft>
                <a:spcPts val="900"/>
              </a:spcAft>
            </a:pPr>
            <a:r>
              <a:rPr lang="en-US" dirty="0"/>
              <a:t>This work is supported by the UK Prevention Research Partnership (MR/S037519/1), which is funded by the British Heart Foundation, Cancer Research UK, Chief Scientist Office of the Scottish Government Health and Social Care Directorates, Engineering and Physical Sciences Research Council, Economic and Social Research Council, Health and Social Care Research and Development Division (Welsh Government), Medical Research Council, National Institute for Health Research, Natural Environment Research Council, Public Health Agency (Northern Ireland), The Health Foundation and the </a:t>
            </a:r>
            <a:r>
              <a:rPr lang="en-US" dirty="0" err="1"/>
              <a:t>Wellcome</a:t>
            </a:r>
            <a:r>
              <a:rPr lang="en-US" dirty="0"/>
              <a:t> Trust.</a:t>
            </a:r>
            <a:endParaRPr lang="en-GB" dirty="0"/>
          </a:p>
        </p:txBody>
      </p:sp>
      <p:pic>
        <p:nvPicPr>
          <p:cNvPr id="7" name="Picture Placeholder 6">
            <a:extLst>
              <a:ext uri="{FF2B5EF4-FFF2-40B4-BE49-F238E27FC236}">
                <a16:creationId xmlns:a16="http://schemas.microsoft.com/office/drawing/2014/main" id="{855A0AAF-7DCE-FD45-9914-7B7C0527FB36}"/>
              </a:ext>
            </a:extLst>
          </p:cNvPr>
          <p:cNvPicPr>
            <a:picLocks noGrp="1" noChangeAspect="1"/>
          </p:cNvPicPr>
          <p:nvPr>
            <p:ph type="pic" idx="11"/>
          </p:nvPr>
        </p:nvPicPr>
        <p:blipFill rotWithShape="1">
          <a:blip cstate="print">
            <a:extLst>
              <a:ext uri="{28A0092B-C50C-407E-A947-70E740481C1C}">
                <a14:useLocalDpi xmlns:a14="http://schemas.microsoft.com/office/drawing/2010/main" val="0"/>
              </a:ext>
            </a:extLst>
          </a:blip>
          <a:srcRect l="38" t="-455" r="-118" b="-1"/>
          <a:stretch/>
        </p:blipFill>
        <p:spPr>
          <a:xfrm>
            <a:off x="600425" y="1226775"/>
            <a:ext cx="2510034" cy="874356"/>
          </a:xfrm>
        </p:spPr>
      </p:pic>
      <p:pic>
        <p:nvPicPr>
          <p:cNvPr id="30" name="Graphic 29">
            <a:extLst>
              <a:ext uri="{FF2B5EF4-FFF2-40B4-BE49-F238E27FC236}">
                <a16:creationId xmlns:a16="http://schemas.microsoft.com/office/drawing/2014/main" id="{B5E89253-C72D-9841-B4FF-1ED6D76A9F9B}"/>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600013" y="184150"/>
            <a:ext cx="1208270" cy="78271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81" y="634747"/>
            <a:ext cx="296687" cy="29668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8811" y="3667383"/>
            <a:ext cx="665392" cy="4275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2083" y="4198178"/>
            <a:ext cx="708930" cy="40809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1866" y="4285864"/>
            <a:ext cx="952940" cy="39364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5067" y="3575775"/>
            <a:ext cx="616828" cy="56081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3750" y="4212579"/>
            <a:ext cx="1041217" cy="461065"/>
          </a:xfrm>
          <a:prstGeom prst="rect">
            <a:avLst/>
          </a:prstGeom>
        </p:spPr>
      </p:pic>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3889" y="3658974"/>
            <a:ext cx="1173166" cy="344648"/>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76301" y="2992919"/>
            <a:ext cx="1634393" cy="420097"/>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19697" y="3015645"/>
            <a:ext cx="1047929" cy="469222"/>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22876" y="1227680"/>
            <a:ext cx="1415193" cy="338490"/>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26585" y="1743862"/>
            <a:ext cx="945892" cy="387156"/>
          </a:xfrm>
          <a:prstGeom prst="rect">
            <a:avLst/>
          </a:prstGeom>
        </p:spPr>
      </p:pic>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13309" y="2399994"/>
            <a:ext cx="548718" cy="398263"/>
          </a:xfrm>
          <a:prstGeom prst="rect">
            <a:avLst/>
          </a:prstGeom>
        </p:spPr>
      </p:pic>
      <p:pic>
        <p:nvPicPr>
          <p:cNvPr id="54" name="Picture 5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80085" y="1763730"/>
            <a:ext cx="981972" cy="335065"/>
          </a:xfrm>
          <a:prstGeom prst="rect">
            <a:avLst/>
          </a:prstGeom>
        </p:spPr>
      </p:pic>
      <p:pic>
        <p:nvPicPr>
          <p:cNvPr id="55" name="Picture 5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09623" y="2386579"/>
            <a:ext cx="1201071" cy="411678"/>
          </a:xfrm>
          <a:prstGeom prst="rect">
            <a:avLst/>
          </a:prstGeom>
        </p:spPr>
      </p:pic>
      <p:pic>
        <p:nvPicPr>
          <p:cNvPr id="56" name="Picture 5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61749" y="2431938"/>
            <a:ext cx="969045" cy="384315"/>
          </a:xfrm>
          <a:prstGeom prst="rect">
            <a:avLst/>
          </a:prstGeom>
        </p:spPr>
      </p:pic>
      <p:pic>
        <p:nvPicPr>
          <p:cNvPr id="57" name="Picture 56"/>
          <p:cNvPicPr>
            <a:picLocks noChangeAspect="1"/>
          </p:cNvPicPr>
          <p:nvPr/>
        </p:nvPicPr>
        <p:blipFill rotWithShape="1">
          <a:blip r:embed="rId18" cstate="print">
            <a:extLst>
              <a:ext uri="{28A0092B-C50C-407E-A947-70E740481C1C}">
                <a14:useLocalDpi xmlns:a14="http://schemas.microsoft.com/office/drawing/2010/main" val="0"/>
              </a:ext>
            </a:extLst>
          </a:blip>
          <a:srcRect t="12374" r="27031" b="14604"/>
          <a:stretch/>
        </p:blipFill>
        <p:spPr>
          <a:xfrm>
            <a:off x="5125598" y="2431938"/>
            <a:ext cx="840115" cy="362565"/>
          </a:xfrm>
          <a:prstGeom prst="rect">
            <a:avLst/>
          </a:prstGeom>
        </p:spPr>
      </p:pic>
      <p:pic>
        <p:nvPicPr>
          <p:cNvPr id="58" name="Picture 5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91138" y="1702310"/>
            <a:ext cx="970441" cy="466255"/>
          </a:xfrm>
          <a:prstGeom prst="rect">
            <a:avLst/>
          </a:prstGeom>
        </p:spPr>
      </p:pic>
      <p:pic>
        <p:nvPicPr>
          <p:cNvPr id="59" name="Picture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206697" y="1736263"/>
            <a:ext cx="495140" cy="508389"/>
          </a:xfrm>
          <a:prstGeom prst="rect">
            <a:avLst/>
          </a:prstGeom>
        </p:spPr>
      </p:pic>
      <p:pic>
        <p:nvPicPr>
          <p:cNvPr id="60" name="Picture 5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037600" y="1728895"/>
            <a:ext cx="617775" cy="502015"/>
          </a:xfrm>
          <a:prstGeom prst="rect">
            <a:avLst/>
          </a:prstGeom>
        </p:spPr>
      </p:pic>
      <p:pic>
        <p:nvPicPr>
          <p:cNvPr id="61" name="Picture 6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332653" y="1210815"/>
            <a:ext cx="1073895" cy="285058"/>
          </a:xfrm>
          <a:prstGeom prst="rect">
            <a:avLst/>
          </a:prstGeom>
        </p:spPr>
      </p:pic>
      <p:pic>
        <p:nvPicPr>
          <p:cNvPr id="62" name="Picture 6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885985" y="1204037"/>
            <a:ext cx="910411" cy="284126"/>
          </a:xfrm>
          <a:prstGeom prst="rect">
            <a:avLst/>
          </a:prstGeom>
        </p:spPr>
      </p:pic>
      <p:pic>
        <p:nvPicPr>
          <p:cNvPr id="64" name="Picture 6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022876" y="2981419"/>
            <a:ext cx="738631" cy="561497"/>
          </a:xfrm>
          <a:prstGeom prst="rect">
            <a:avLst/>
          </a:prstGeom>
        </p:spPr>
      </p:pic>
    </p:spTree>
    <p:extLst>
      <p:ext uri="{BB962C8B-B14F-4D97-AF65-F5344CB8AC3E}">
        <p14:creationId xmlns:p14="http://schemas.microsoft.com/office/powerpoint/2010/main" val="2408840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SPECTRUM</a:t>
            </a:r>
          </a:p>
        </p:txBody>
      </p:sp>
      <p:sp>
        <p:nvSpPr>
          <p:cNvPr id="3" name="Content Placeholder 2"/>
          <p:cNvSpPr>
            <a:spLocks noGrp="1"/>
          </p:cNvSpPr>
          <p:nvPr>
            <p:ph idx="1"/>
          </p:nvPr>
        </p:nvSpPr>
        <p:spPr/>
        <p:txBody>
          <a:bodyPr>
            <a:normAutofit fontScale="92500" lnSpcReduction="10000"/>
          </a:bodyPr>
          <a:lstStyle/>
          <a:p>
            <a:r>
              <a:rPr lang="en-GB" sz="2400" dirty="0"/>
              <a:t>Consortium funded by the UK Prevention Partnership  involving 10 Universities and partner organisations and alliances, including the main public health agencies in the UK and the </a:t>
            </a:r>
            <a:r>
              <a:rPr lang="en-GB" sz="2400" dirty="0" err="1"/>
              <a:t>Smokefree</a:t>
            </a:r>
            <a:r>
              <a:rPr lang="en-GB" sz="2400" dirty="0"/>
              <a:t> Action Coalition</a:t>
            </a:r>
          </a:p>
          <a:p>
            <a:r>
              <a:rPr lang="en-GB" sz="2400" dirty="0"/>
              <a:t>Examines policy interventions operating at the population level to understand their system-level impacts on markets, producers, social practices and institutions.  </a:t>
            </a:r>
          </a:p>
          <a:p>
            <a:r>
              <a:rPr lang="en-GB" sz="2400" dirty="0"/>
              <a:t>Researches how unhealthy commodity producers influence the implementation (or not) or effective public health policies.</a:t>
            </a:r>
          </a:p>
          <a:p>
            <a:r>
              <a:rPr lang="en-GB" sz="2400" dirty="0"/>
              <a:t>Provided evidence for the APPG on Smoking and Health report and recommendations for the forthcoming Tobacco Control Plan</a:t>
            </a:r>
          </a:p>
          <a:p>
            <a:endParaRPr lang="en-GB" dirty="0"/>
          </a:p>
        </p:txBody>
      </p:sp>
    </p:spTree>
    <p:extLst>
      <p:ext uri="{BB962C8B-B14F-4D97-AF65-F5344CB8AC3E}">
        <p14:creationId xmlns:p14="http://schemas.microsoft.com/office/powerpoint/2010/main" val="388699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3" name="Content Placeholder 2"/>
          <p:cNvSpPr>
            <a:spLocks noGrp="1"/>
          </p:cNvSpPr>
          <p:nvPr>
            <p:ph idx="1"/>
          </p:nvPr>
        </p:nvSpPr>
        <p:spPr/>
        <p:txBody>
          <a:bodyPr/>
          <a:lstStyle/>
          <a:p>
            <a:r>
              <a:rPr lang="en-GB" sz="3200" dirty="0"/>
              <a:t>Progress to date: adults, children and smoking in pregnancy </a:t>
            </a:r>
          </a:p>
          <a:p>
            <a:endParaRPr lang="en-GB" sz="3200" dirty="0"/>
          </a:p>
          <a:p>
            <a:r>
              <a:rPr lang="en-GB" sz="3200" dirty="0"/>
              <a:t>APPG recommendations for a </a:t>
            </a:r>
            <a:r>
              <a:rPr lang="en-GB" sz="3200" dirty="0" err="1"/>
              <a:t>Smokefree</a:t>
            </a:r>
            <a:r>
              <a:rPr lang="en-GB" sz="3200" dirty="0"/>
              <a:t> 2030 – evidence and impact</a:t>
            </a:r>
          </a:p>
          <a:p>
            <a:endParaRPr lang="en-GB" dirty="0"/>
          </a:p>
        </p:txBody>
      </p:sp>
    </p:spTree>
    <p:extLst>
      <p:ext uri="{BB962C8B-B14F-4D97-AF65-F5344CB8AC3E}">
        <p14:creationId xmlns:p14="http://schemas.microsoft.com/office/powerpoint/2010/main" val="187379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ADULT SMOKING PREVALENCE</a:t>
            </a:r>
          </a:p>
        </p:txBody>
      </p:sp>
      <p:pic>
        <p:nvPicPr>
          <p:cNvPr id="4" name="Content Placeholder 3"/>
          <p:cNvPicPr>
            <a:picLocks noGrp="1" noChangeAspect="1"/>
          </p:cNvPicPr>
          <p:nvPr>
            <p:ph idx="1"/>
          </p:nvPr>
        </p:nvPicPr>
        <p:blipFill rotWithShape="1">
          <a:blip r:embed="rId3"/>
          <a:srcRect t="2902"/>
          <a:stretch/>
        </p:blipFill>
        <p:spPr>
          <a:xfrm>
            <a:off x="547687" y="1123950"/>
            <a:ext cx="8048625" cy="3474634"/>
          </a:xfrm>
          <a:prstGeom prst="rect">
            <a:avLst/>
          </a:prstGeom>
        </p:spPr>
      </p:pic>
      <p:sp>
        <p:nvSpPr>
          <p:cNvPr id="5" name="TextBox 4"/>
          <p:cNvSpPr txBox="1"/>
          <p:nvPr/>
        </p:nvSpPr>
        <p:spPr>
          <a:xfrm>
            <a:off x="0" y="4784546"/>
            <a:ext cx="4740400" cy="276999"/>
          </a:xfrm>
          <a:prstGeom prst="rect">
            <a:avLst/>
          </a:prstGeom>
          <a:noFill/>
        </p:spPr>
        <p:txBody>
          <a:bodyPr wrap="none" rtlCol="0">
            <a:spAutoFit/>
          </a:bodyPr>
          <a:lstStyle/>
          <a:p>
            <a:r>
              <a:rPr lang="en-GB" sz="1200" dirty="0">
                <a:latin typeface="Frutiger 45 Light"/>
              </a:rPr>
              <a:t>Source: Office for National Statistics Adult Population Survey 2019 </a:t>
            </a:r>
          </a:p>
        </p:txBody>
      </p:sp>
    </p:spTree>
    <p:extLst>
      <p:ext uri="{BB962C8B-B14F-4D97-AF65-F5344CB8AC3E}">
        <p14:creationId xmlns:p14="http://schemas.microsoft.com/office/powerpoint/2010/main" val="295245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96" y="186131"/>
            <a:ext cx="8425409" cy="609398"/>
          </a:xfrm>
        </p:spPr>
        <p:txBody>
          <a:bodyPr/>
          <a:lstStyle/>
          <a:p>
            <a:r>
              <a:rPr lang="en-GB" dirty="0"/>
              <a:t>PERSISTENT INEQUALITIES NEED TO BE ADDRESSED IN THE NEW PLAN</a:t>
            </a:r>
          </a:p>
        </p:txBody>
      </p:sp>
      <p:graphicFrame>
        <p:nvGraphicFramePr>
          <p:cNvPr id="4" name="Content Placeholder 3">
            <a:extLst>
              <a:ext uri="{FF2B5EF4-FFF2-40B4-BE49-F238E27FC236}">
                <a16:creationId xmlns:a16="http://schemas.microsoft.com/office/drawing/2014/main" id="{D4FECE74-2AF6-40F1-B1C8-98B504DD0690}"/>
              </a:ext>
            </a:extLst>
          </p:cNvPr>
          <p:cNvGraphicFramePr>
            <a:graphicFrameLocks noGrp="1"/>
          </p:cNvGraphicFramePr>
          <p:nvPr>
            <p:ph idx="1"/>
            <p:extLst>
              <p:ext uri="{D42A27DB-BD31-4B8C-83A1-F6EECF244321}">
                <p14:modId xmlns:p14="http://schemas.microsoft.com/office/powerpoint/2010/main" val="966317779"/>
              </p:ext>
            </p:extLst>
          </p:nvPr>
        </p:nvGraphicFramePr>
        <p:xfrm>
          <a:off x="366713" y="1085850"/>
          <a:ext cx="8417992" cy="34766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4784546"/>
            <a:ext cx="4740400" cy="276999"/>
          </a:xfrm>
          <a:prstGeom prst="rect">
            <a:avLst/>
          </a:prstGeom>
          <a:noFill/>
        </p:spPr>
        <p:txBody>
          <a:bodyPr wrap="none" rtlCol="0">
            <a:spAutoFit/>
          </a:bodyPr>
          <a:lstStyle/>
          <a:p>
            <a:r>
              <a:rPr lang="en-GB" sz="1200" dirty="0">
                <a:latin typeface="Frutiger 45 Light"/>
              </a:rPr>
              <a:t>Source: Office for National Statistics Adult Population Survey 2019 </a:t>
            </a:r>
          </a:p>
        </p:txBody>
      </p:sp>
    </p:spTree>
    <p:extLst>
      <p:ext uri="{BB962C8B-B14F-4D97-AF65-F5344CB8AC3E}">
        <p14:creationId xmlns:p14="http://schemas.microsoft.com/office/powerpoint/2010/main" val="242485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SMOKING IN PREGNANCY</a:t>
            </a:r>
          </a:p>
        </p:txBody>
      </p:sp>
      <p:graphicFrame>
        <p:nvGraphicFramePr>
          <p:cNvPr id="4" name="Content Placeholder 3">
            <a:extLst>
              <a:ext uri="{FF2B5EF4-FFF2-40B4-BE49-F238E27FC236}">
                <a16:creationId xmlns:a16="http://schemas.microsoft.com/office/drawing/2014/main" id="{BAA6E79F-CE8D-41E6-B4B1-996039820E70}"/>
              </a:ext>
            </a:extLst>
          </p:cNvPr>
          <p:cNvGraphicFramePr>
            <a:graphicFrameLocks noGrp="1"/>
          </p:cNvGraphicFramePr>
          <p:nvPr>
            <p:ph idx="1"/>
            <p:extLst>
              <p:ext uri="{D42A27DB-BD31-4B8C-83A1-F6EECF244321}">
                <p14:modId xmlns:p14="http://schemas.microsoft.com/office/powerpoint/2010/main" val="4056010642"/>
              </p:ext>
            </p:extLst>
          </p:nvPr>
        </p:nvGraphicFramePr>
        <p:xfrm>
          <a:off x="366713" y="1211263"/>
          <a:ext cx="8410575" cy="3263900"/>
        </p:xfrm>
        <a:graphic>
          <a:graphicData uri="http://schemas.openxmlformats.org/drawingml/2006/chart">
            <c:chart xmlns:c="http://schemas.openxmlformats.org/drawingml/2006/chart" xmlns:r="http://schemas.openxmlformats.org/officeDocument/2006/relationships" r:id="rId2"/>
          </a:graphicData>
        </a:graphic>
      </p:graphicFrame>
      <p:sp>
        <p:nvSpPr>
          <p:cNvPr id="9" name="Speech Bubble: Rectangle 5">
            <a:extLst>
              <a:ext uri="{FF2B5EF4-FFF2-40B4-BE49-F238E27FC236}">
                <a16:creationId xmlns:a16="http://schemas.microsoft.com/office/drawing/2014/main" id="{DEA52292-E267-4D48-99DB-C790DC7C850A}"/>
              </a:ext>
            </a:extLst>
          </p:cNvPr>
          <p:cNvSpPr/>
          <p:nvPr/>
        </p:nvSpPr>
        <p:spPr>
          <a:xfrm>
            <a:off x="7512086" y="1524000"/>
            <a:ext cx="1346163" cy="567412"/>
          </a:xfrm>
          <a:prstGeom prst="wedgeRectCallout">
            <a:avLst>
              <a:gd name="adj1" fmla="val -30414"/>
              <a:gd name="adj2" fmla="val 7796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Frutiger 45 Light"/>
              </a:rPr>
              <a:t>Projected rate of decline</a:t>
            </a:r>
          </a:p>
        </p:txBody>
      </p:sp>
      <p:sp>
        <p:nvSpPr>
          <p:cNvPr id="10" name="Speech Bubble: Rectangle 6">
            <a:extLst>
              <a:ext uri="{FF2B5EF4-FFF2-40B4-BE49-F238E27FC236}">
                <a16:creationId xmlns:a16="http://schemas.microsoft.com/office/drawing/2014/main" id="{4F24CDB3-B1A6-4C7E-ADD7-E4CF04772AEA}"/>
              </a:ext>
            </a:extLst>
          </p:cNvPr>
          <p:cNvSpPr/>
          <p:nvPr/>
        </p:nvSpPr>
        <p:spPr>
          <a:xfrm>
            <a:off x="5610225" y="3028950"/>
            <a:ext cx="1510424" cy="690706"/>
          </a:xfrm>
          <a:prstGeom prst="wedgeRectCallout">
            <a:avLst>
              <a:gd name="adj1" fmla="val 85142"/>
              <a:gd name="adj2" fmla="val -4440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Frutiger 45 Light"/>
              </a:rPr>
              <a:t>Decline needed to meet 6% target by 2022</a:t>
            </a:r>
          </a:p>
        </p:txBody>
      </p:sp>
    </p:spTree>
    <p:extLst>
      <p:ext uri="{BB962C8B-B14F-4D97-AF65-F5344CB8AC3E}">
        <p14:creationId xmlns:p14="http://schemas.microsoft.com/office/powerpoint/2010/main" val="318571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1146" t="5185" r="11459" b="14629"/>
          <a:stretch/>
        </p:blipFill>
        <p:spPr>
          <a:xfrm>
            <a:off x="514350" y="113609"/>
            <a:ext cx="8448675" cy="4923656"/>
          </a:xfrm>
          <a:prstGeom prst="rect">
            <a:avLst/>
          </a:prstGeom>
        </p:spPr>
      </p:pic>
    </p:spTree>
    <p:extLst>
      <p:ext uri="{BB962C8B-B14F-4D97-AF65-F5344CB8AC3E}">
        <p14:creationId xmlns:p14="http://schemas.microsoft.com/office/powerpoint/2010/main" val="4130474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91" y="222940"/>
            <a:ext cx="8708504" cy="886397"/>
          </a:xfrm>
        </p:spPr>
        <p:txBody>
          <a:bodyPr/>
          <a:lstStyle/>
          <a:p>
            <a:r>
              <a:rPr lang="en-GB" dirty="0"/>
              <a:t>APPG RECOMMENDED POLICY INTERVENTIONS</a:t>
            </a:r>
          </a:p>
        </p:txBody>
      </p:sp>
      <p:sp>
        <p:nvSpPr>
          <p:cNvPr id="3" name="Content Placeholder 2"/>
          <p:cNvSpPr>
            <a:spLocks noGrp="1"/>
          </p:cNvSpPr>
          <p:nvPr>
            <p:ph idx="1"/>
          </p:nvPr>
        </p:nvSpPr>
        <p:spPr>
          <a:xfrm>
            <a:off x="366791" y="1211822"/>
            <a:ext cx="8410419" cy="3741178"/>
          </a:xfrm>
        </p:spPr>
        <p:txBody>
          <a:bodyPr>
            <a:normAutofit/>
          </a:bodyPr>
          <a:lstStyle/>
          <a:p>
            <a:r>
              <a:rPr lang="en-GB" sz="2800" dirty="0" err="1"/>
              <a:t>Smokefree</a:t>
            </a:r>
            <a:r>
              <a:rPr lang="en-GB" sz="2800" dirty="0"/>
              <a:t> 2030 Fund demonstrating global leadership</a:t>
            </a:r>
          </a:p>
          <a:p>
            <a:r>
              <a:rPr lang="en-GB" sz="2800" dirty="0"/>
              <a:t>Set interim targets, measure progress and update as necessary</a:t>
            </a:r>
          </a:p>
          <a:p>
            <a:r>
              <a:rPr lang="en-GB" sz="2800" dirty="0"/>
              <a:t>Targeted investment to level up and reduce inequalities</a:t>
            </a:r>
          </a:p>
          <a:p>
            <a:r>
              <a:rPr lang="en-US" sz="2800" dirty="0"/>
              <a:t>Low cost policy interventions to </a:t>
            </a:r>
            <a:r>
              <a:rPr lang="en-US" sz="2800" dirty="0" err="1"/>
              <a:t>denormalise</a:t>
            </a:r>
            <a:r>
              <a:rPr lang="en-US" sz="2800" dirty="0"/>
              <a:t> smoking</a:t>
            </a:r>
          </a:p>
          <a:p>
            <a:endParaRPr lang="en-GB" dirty="0"/>
          </a:p>
        </p:txBody>
      </p:sp>
    </p:spTree>
    <p:extLst>
      <p:ext uri="{BB962C8B-B14F-4D97-AF65-F5344CB8AC3E}">
        <p14:creationId xmlns:p14="http://schemas.microsoft.com/office/powerpoint/2010/main" val="136326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01" y="213415"/>
            <a:ext cx="8425409" cy="609398"/>
          </a:xfrm>
        </p:spPr>
        <p:txBody>
          <a:bodyPr/>
          <a:lstStyle/>
          <a:p>
            <a:r>
              <a:rPr lang="en-GB" dirty="0"/>
              <a:t>TARGETED INVESTMENT TO LEVEL UP AND REDUCE INEQUALITIES: </a:t>
            </a:r>
          </a:p>
        </p:txBody>
      </p:sp>
      <p:sp>
        <p:nvSpPr>
          <p:cNvPr id="3" name="Content Placeholder 2"/>
          <p:cNvSpPr>
            <a:spLocks noGrp="1"/>
          </p:cNvSpPr>
          <p:nvPr>
            <p:ph idx="1"/>
          </p:nvPr>
        </p:nvSpPr>
        <p:spPr>
          <a:xfrm>
            <a:off x="366791" y="1211822"/>
            <a:ext cx="8410419" cy="3684028"/>
          </a:xfrm>
        </p:spPr>
        <p:txBody>
          <a:bodyPr>
            <a:normAutofit fontScale="92500" lnSpcReduction="10000"/>
          </a:bodyPr>
          <a:lstStyle/>
          <a:p>
            <a:r>
              <a:rPr lang="en-GB" sz="2400" dirty="0"/>
              <a:t>Deliver anti-smoking behaviour change campaigns targeted at routine and manual and unemployed smokers (C2DE).  </a:t>
            </a:r>
          </a:p>
          <a:p>
            <a:r>
              <a:rPr lang="en-GB" sz="2400" dirty="0"/>
              <a:t>Ensure all smokers are advised to quit at least annually and given opt-out referral to Stop Smoking Services.</a:t>
            </a:r>
          </a:p>
          <a:p>
            <a:r>
              <a:rPr lang="en-GB" sz="2400" dirty="0"/>
              <a:t>Target support to give additional help to those living in social housing or with mental health conditions, who have high rates of smoking.</a:t>
            </a:r>
          </a:p>
          <a:p>
            <a:r>
              <a:rPr lang="en-GB" sz="2400" dirty="0"/>
              <a:t>Ensure all pregnant smokers are given financial incentives to quit in addition to smoking cessation support</a:t>
            </a:r>
          </a:p>
          <a:p>
            <a:r>
              <a:rPr lang="en-GB" sz="2400" dirty="0"/>
              <a:t>Fund regional programmes to reduce the use of illicit tobacco in deprived communities.</a:t>
            </a:r>
          </a:p>
          <a:p>
            <a:endParaRPr lang="en-GB" dirty="0"/>
          </a:p>
        </p:txBody>
      </p:sp>
    </p:spTree>
    <p:extLst>
      <p:ext uri="{BB962C8B-B14F-4D97-AF65-F5344CB8AC3E}">
        <p14:creationId xmlns:p14="http://schemas.microsoft.com/office/powerpoint/2010/main" val="1425947784"/>
      </p:ext>
    </p:extLst>
  </p:cSld>
  <p:clrMapOvr>
    <a:masterClrMapping/>
  </p:clrMapOvr>
</p:sld>
</file>

<file path=ppt/theme/theme1.xml><?xml version="1.0" encoding="utf-8"?>
<a:theme xmlns:a="http://schemas.openxmlformats.org/drawingml/2006/main" name="SPECTRUM">
  <a:themeElements>
    <a:clrScheme name="SPECTRUM COLOUR PALETTE">
      <a:dk1>
        <a:srgbClr val="000000"/>
      </a:dk1>
      <a:lt1>
        <a:srgbClr val="FFFFFF"/>
      </a:lt1>
      <a:dk2>
        <a:srgbClr val="4D4F53"/>
      </a:dk2>
      <a:lt2>
        <a:srgbClr val="D5D6D2"/>
      </a:lt2>
      <a:accent1>
        <a:srgbClr val="00549F"/>
      </a:accent1>
      <a:accent2>
        <a:srgbClr val="0076A8"/>
      </a:accent2>
      <a:accent3>
        <a:srgbClr val="00985F"/>
      </a:accent3>
      <a:accent4>
        <a:srgbClr val="69BE28"/>
      </a:accent4>
      <a:accent5>
        <a:srgbClr val="EAAB00"/>
      </a:accent5>
      <a:accent6>
        <a:srgbClr val="E10E49"/>
      </a:accent6>
      <a:hlink>
        <a:srgbClr val="00549F"/>
      </a:hlink>
      <a:folHlink>
        <a:srgbClr val="E17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TRUM" id="{6B1F8CC6-BF32-441A-9BE8-1FC6FA470E65}" vid="{A646F750-261D-4718-A99D-A134EBEC53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SPECTRUM</Template>
  <TotalTime>71</TotalTime>
  <Words>1538</Words>
  <Application>Microsoft Office PowerPoint</Application>
  <PresentationFormat>On-screen Show (16:9)</PresentationFormat>
  <Paragraphs>102</Paragraphs>
  <Slides>16</Slides>
  <Notes>10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8" baseType="lpstr">
      <vt:lpstr>Arial</vt:lpstr>
      <vt:lpstr>Calibri</vt:lpstr>
      <vt:lpstr>Frutiger 45 Light</vt:lpstr>
      <vt:lpstr>Frutiger 55 Roman</vt:lpstr>
      <vt:lpstr>Frutiger 65</vt:lpstr>
      <vt:lpstr>Frutiger LT 55 Roman</vt:lpstr>
      <vt:lpstr>Frutiger LT 65</vt:lpstr>
      <vt:lpstr>System Font Regular</vt:lpstr>
      <vt:lpstr>Trebuchet MS</vt:lpstr>
      <vt:lpstr>Wingdings</vt:lpstr>
      <vt:lpstr>SPECTRUM</vt:lpstr>
      <vt:lpstr>Chart</vt:lpstr>
      <vt:lpstr>A TOBACCO CONTROL PLAN TO DELIVER A SMOKEFREE 2030</vt:lpstr>
      <vt:lpstr>ABOUT SPECTRUM</vt:lpstr>
      <vt:lpstr>OUTLINE</vt:lpstr>
      <vt:lpstr>ADULT SMOKING PREVALENCE</vt:lpstr>
      <vt:lpstr>PERSISTENT INEQUALITIES NEED TO BE ADDRESSED IN THE NEW PLAN</vt:lpstr>
      <vt:lpstr>SMOKING IN PREGNANCY</vt:lpstr>
      <vt:lpstr>PowerPoint Presentation</vt:lpstr>
      <vt:lpstr>APPG RECOMMENDED POLICY INTERVENTIONS</vt:lpstr>
      <vt:lpstr>TARGETED INVESTMENT TO LEVEL UP AND REDUCE INEQUALITIES: </vt:lpstr>
      <vt:lpstr>BEHAVIOUR CHANGE CAMPAIGNS TARGETED AT C2DE SMOKERS</vt:lpstr>
      <vt:lpstr>FINANCIAL INCENTIVES NEEDED TO MEET SMOKING IN PREGNANCY TARGETS</vt:lpstr>
      <vt:lpstr>LOW COST POLICY INTERVENTIONS TO DENORMALISE SMOKING</vt:lpstr>
      <vt:lpstr>LOW COST POLICY INTERVENTIONS</vt:lpstr>
      <vt:lpstr>CONSULT ON RAISING AGE OF SALE TO 21</vt:lpstr>
      <vt:lpstr>IN 2025 UPDATE PLAN IN LIGHT OF PROGRESS</vt:lpstr>
      <vt:lpstr>Thank you – Linda.Bauld@ed.ac.uk      @LindaBauld </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tobacco control plan to deliver a Smokefree 2030</dc:title>
  <dc:creator>Sancha</dc:creator>
  <cp:lastModifiedBy>Deborah Arnott</cp:lastModifiedBy>
  <cp:revision>11</cp:revision>
  <dcterms:created xsi:type="dcterms:W3CDTF">2021-06-09T09:37:03Z</dcterms:created>
  <dcterms:modified xsi:type="dcterms:W3CDTF">2021-06-11T13:19:34Z</dcterms:modified>
</cp:coreProperties>
</file>