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hart1.xml" ContentType="application/vnd.openxmlformats-officedocument.drawingml.chart+xml"/>
  <Override PartName="/ppt/charts/style1.xml" ContentType="application/vnd.ms-office.chartstyle+xml"/>
  <Override PartName="/ppt/theme/themeOverride1.xml" ContentType="application/vnd.openxmlformats-officedocument.themeOverrid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626" r:id="rId2"/>
    <p:sldId id="695" r:id="rId3"/>
    <p:sldId id="696" r:id="rId4"/>
    <p:sldId id="697" r:id="rId5"/>
    <p:sldId id="698" r:id="rId6"/>
    <p:sldId id="699" r:id="rId7"/>
    <p:sldId id="710" r:id="rId8"/>
    <p:sldId id="713" r:id="rId9"/>
    <p:sldId id="714" r:id="rId10"/>
    <p:sldId id="717" r:id="rId11"/>
    <p:sldId id="711" r:id="rId12"/>
    <p:sldId id="704" r:id="rId13"/>
    <p:sldId id="702" r:id="rId14"/>
    <p:sldId id="703" r:id="rId15"/>
    <p:sldId id="705" r:id="rId16"/>
    <p:sldId id="706" r:id="rId17"/>
    <p:sldId id="707" r:id="rId18"/>
    <p:sldId id="708" r:id="rId19"/>
    <p:sldId id="712" r:id="rId20"/>
    <p:sldId id="715" r:id="rId21"/>
    <p:sldId id="709" r:id="rId22"/>
    <p:sldId id="716" r:id="rId23"/>
    <p:sldId id="649" r:id="rId2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19" userDrawn="1">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2771" autoAdjust="0"/>
  </p:normalViewPr>
  <p:slideViewPr>
    <p:cSldViewPr showGuides="1">
      <p:cViewPr varScale="1">
        <p:scale>
          <a:sx n="81" d="100"/>
          <a:sy n="81" d="100"/>
        </p:scale>
        <p:origin x="96" y="312"/>
      </p:cViewPr>
      <p:guideLst>
        <p:guide orient="horz" pos="2160"/>
        <p:guide pos="3719"/>
      </p:guideLst>
    </p:cSldViewPr>
  </p:slideViewPr>
  <p:notesTextViewPr>
    <p:cViewPr>
      <p:scale>
        <a:sx n="3" d="2"/>
        <a:sy n="3" d="2"/>
      </p:scale>
      <p:origin x="0" y="0"/>
    </p:cViewPr>
  </p:notesTextViewPr>
  <p:sorterViewPr>
    <p:cViewPr>
      <p:scale>
        <a:sx n="100" d="100"/>
        <a:sy n="100" d="100"/>
      </p:scale>
      <p:origin x="0" y="8346"/>
    </p:cViewPr>
  </p:sorterViewPr>
  <p:notesViewPr>
    <p:cSldViewPr>
      <p:cViewPr varScale="1">
        <p:scale>
          <a:sx n="51" d="100"/>
          <a:sy n="51" d="100"/>
        </p:scale>
        <p:origin x="-2946"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Arial" panose="020B0604020202020204" pitchFamily="34" charset="0"/>
              </a:defRPr>
            </a:pPr>
            <a:r>
              <a:rPr lang="en-GB" sz="2000" b="1" dirty="0">
                <a:latin typeface="+mn-lt"/>
                <a:cs typeface="Arial" panose="020B0604020202020204" pitchFamily="34" charset="0"/>
              </a:rPr>
              <a:t>Smoking at Time of</a:t>
            </a:r>
            <a:r>
              <a:rPr lang="en-GB" sz="2000" b="1" baseline="0" dirty="0">
                <a:latin typeface="+mn-lt"/>
                <a:cs typeface="Arial" panose="020B0604020202020204" pitchFamily="34" charset="0"/>
              </a:rPr>
              <a:t> </a:t>
            </a:r>
            <a:r>
              <a:rPr lang="en-GB" sz="2000" b="1" baseline="0" dirty="0" smtClean="0">
                <a:latin typeface="+mn-lt"/>
                <a:cs typeface="Arial" panose="020B0604020202020204" pitchFamily="34" charset="0"/>
              </a:rPr>
              <a:t>Delivery</a:t>
            </a:r>
            <a:endParaRPr lang="en-GB" sz="2000" b="1" dirty="0">
              <a:latin typeface="+mn-lt"/>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current rate of progress</c:v>
                </c:pt>
              </c:strCache>
            </c:strRef>
          </c:tx>
          <c:spPr>
            <a:ln w="28575" cap="rnd">
              <a:solidFill>
                <a:schemeClr val="accent1"/>
              </a:solidFill>
              <a:round/>
            </a:ln>
            <a:effectLst/>
          </c:spPr>
          <c:marker>
            <c:symbol val="none"/>
          </c:marker>
          <c:dPt>
            <c:idx val="10"/>
            <c:marker>
              <c:symbol val="none"/>
            </c:marker>
            <c:bubble3D val="0"/>
            <c:spPr>
              <a:ln w="28575" cap="rnd">
                <a:solidFill>
                  <a:schemeClr val="accent1"/>
                </a:solidFill>
                <a:prstDash val="dash"/>
                <a:round/>
              </a:ln>
              <a:effectLst/>
            </c:spPr>
            <c:extLst xmlns:c16r2="http://schemas.microsoft.com/office/drawing/2015/06/chart">
              <c:ext xmlns:c16="http://schemas.microsoft.com/office/drawing/2014/chart" uri="{C3380CC4-5D6E-409C-BE32-E72D297353CC}">
                <c16:uniqueId val="{00000001-BED8-41E8-9F24-D8BB6EFB912D}"/>
              </c:ext>
            </c:extLst>
          </c:dPt>
          <c:dPt>
            <c:idx val="11"/>
            <c:marker>
              <c:symbol val="none"/>
            </c:marker>
            <c:bubble3D val="0"/>
            <c:spPr>
              <a:ln w="28575" cap="rnd">
                <a:solidFill>
                  <a:schemeClr val="accent1"/>
                </a:solidFill>
                <a:prstDash val="dash"/>
                <a:round/>
              </a:ln>
              <a:effectLst/>
            </c:spPr>
            <c:extLst xmlns:c16r2="http://schemas.microsoft.com/office/drawing/2015/06/chart">
              <c:ext xmlns:c16="http://schemas.microsoft.com/office/drawing/2014/chart" uri="{C3380CC4-5D6E-409C-BE32-E72D297353CC}">
                <c16:uniqueId val="{00000003-BED8-41E8-9F24-D8BB6EFB912D}"/>
              </c:ext>
            </c:extLst>
          </c:dPt>
          <c:dPt>
            <c:idx val="12"/>
            <c:marker>
              <c:symbol val="none"/>
            </c:marker>
            <c:bubble3D val="0"/>
            <c:spPr>
              <a:ln w="28575" cap="rnd">
                <a:solidFill>
                  <a:schemeClr val="accent1"/>
                </a:solidFill>
                <a:prstDash val="dash"/>
                <a:round/>
              </a:ln>
              <a:effectLst/>
            </c:spPr>
            <c:extLst xmlns:c16r2="http://schemas.microsoft.com/office/drawing/2015/06/chart">
              <c:ext xmlns:c16="http://schemas.microsoft.com/office/drawing/2014/chart" uri="{C3380CC4-5D6E-409C-BE32-E72D297353CC}">
                <c16:uniqueId val="{00000005-BED8-41E8-9F24-D8BB6EFB912D}"/>
              </c:ext>
            </c:extLst>
          </c:dPt>
          <c:dPt>
            <c:idx val="13"/>
            <c:marker>
              <c:symbol val="none"/>
            </c:marker>
            <c:bubble3D val="0"/>
            <c:spPr>
              <a:ln w="28575" cap="rnd">
                <a:solidFill>
                  <a:schemeClr val="accent1"/>
                </a:solidFill>
                <a:prstDash val="dash"/>
                <a:round/>
              </a:ln>
              <a:effectLst/>
            </c:spPr>
            <c:extLst xmlns:c16r2="http://schemas.microsoft.com/office/drawing/2015/06/chart">
              <c:ext xmlns:c16="http://schemas.microsoft.com/office/drawing/2014/chart" uri="{C3380CC4-5D6E-409C-BE32-E72D297353CC}">
                <c16:uniqueId val="{00000007-BED8-41E8-9F24-D8BB6EFB912D}"/>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Sheet1!$A$4:$A$17</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Sheet1!$B$4:$B$17</c:f>
              <c:numCache>
                <c:formatCode>0.0</c:formatCode>
                <c:ptCount val="14"/>
                <c:pt idx="0">
                  <c:v>14.615158846626748</c:v>
                </c:pt>
                <c:pt idx="1">
                  <c:v>14.235079570428796</c:v>
                </c:pt>
                <c:pt idx="2">
                  <c:v>13.662552070570946</c:v>
                </c:pt>
                <c:pt idx="3">
                  <c:v>13.310531479619577</c:v>
                </c:pt>
                <c:pt idx="4">
                  <c:v>12.852300227220962</c:v>
                </c:pt>
                <c:pt idx="5">
                  <c:v>12.163283748533923</c:v>
                </c:pt>
                <c:pt idx="6">
                  <c:v>11.733826443530983</c:v>
                </c:pt>
                <c:pt idx="7">
                  <c:v>10.98896606086574</c:v>
                </c:pt>
                <c:pt idx="8">
                  <c:v>10.710091431828021</c:v>
                </c:pt>
                <c:pt idx="9">
                  <c:v>10.1</c:v>
                </c:pt>
                <c:pt idx="10">
                  <c:v>9.5</c:v>
                </c:pt>
                <c:pt idx="11">
                  <c:v>8.9</c:v>
                </c:pt>
                <c:pt idx="12">
                  <c:v>8.3000000000000007</c:v>
                </c:pt>
                <c:pt idx="13" formatCode="General">
                  <c:v>7.7</c:v>
                </c:pt>
              </c:numCache>
            </c:numRef>
          </c:val>
          <c:smooth val="0"/>
          <c:extLst xmlns:c16r2="http://schemas.microsoft.com/office/drawing/2015/06/chart">
            <c:ext xmlns:c16="http://schemas.microsoft.com/office/drawing/2014/chart" uri="{C3380CC4-5D6E-409C-BE32-E72D297353CC}">
              <c16:uniqueId val="{00000008-BED8-41E8-9F24-D8BB6EFB912D}"/>
            </c:ext>
          </c:extLst>
        </c:ser>
        <c:ser>
          <c:idx val="1"/>
          <c:order val="1"/>
          <c:tx>
            <c:strRef>
              <c:f>Sheet1!$C$1</c:f>
              <c:strCache>
                <c:ptCount val="1"/>
                <c:pt idx="0">
                  <c:v>to reach 2022 target</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Sheet1!$A$4:$A$17</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Sheet1!$C$4:$C$17</c:f>
              <c:numCache>
                <c:formatCode>General</c:formatCode>
                <c:ptCount val="14"/>
                <c:pt idx="9" formatCode="0.0">
                  <c:v>9.8000000000000007</c:v>
                </c:pt>
                <c:pt idx="10" formatCode="0.0">
                  <c:v>8.9</c:v>
                </c:pt>
                <c:pt idx="11" formatCode="0.0">
                  <c:v>8</c:v>
                </c:pt>
                <c:pt idx="12" formatCode="0.0">
                  <c:v>7.1</c:v>
                </c:pt>
                <c:pt idx="13">
                  <c:v>6</c:v>
                </c:pt>
              </c:numCache>
            </c:numRef>
          </c:val>
          <c:smooth val="0"/>
          <c:extLst xmlns:c16r2="http://schemas.microsoft.com/office/drawing/2015/06/chart">
            <c:ext xmlns:c16="http://schemas.microsoft.com/office/drawing/2014/chart" uri="{C3380CC4-5D6E-409C-BE32-E72D297353CC}">
              <c16:uniqueId val="{00000009-BED8-41E8-9F24-D8BB6EFB912D}"/>
            </c:ext>
          </c:extLst>
        </c:ser>
        <c:dLbls>
          <c:showLegendKey val="0"/>
          <c:showVal val="0"/>
          <c:showCatName val="0"/>
          <c:showSerName val="0"/>
          <c:showPercent val="0"/>
          <c:showBubbleSize val="0"/>
        </c:dLbls>
        <c:smooth val="0"/>
        <c:axId val="134667856"/>
        <c:axId val="134668248"/>
      </c:lineChart>
      <c:catAx>
        <c:axId val="1346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68248"/>
        <c:crosses val="autoZero"/>
        <c:auto val="1"/>
        <c:lblAlgn val="ctr"/>
        <c:lblOffset val="100"/>
        <c:noMultiLvlLbl val="0"/>
      </c:catAx>
      <c:valAx>
        <c:axId val="134668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67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c:f>
              <c:strCache>
                <c:ptCount val="1"/>
                <c:pt idx="0">
                  <c:v>NRT</c:v>
                </c:pt>
              </c:strCache>
            </c:strRef>
          </c:tx>
          <c:invertIfNegative val="0"/>
          <c:cat>
            <c:strRef>
              <c:f>Sheet1!$B$2:$B$5</c:f>
              <c:strCache>
                <c:ptCount val="3"/>
                <c:pt idx="0">
                  <c:v>One month</c:v>
                </c:pt>
                <c:pt idx="2">
                  <c:v>Delivery</c:v>
                </c:pt>
              </c:strCache>
            </c:strRef>
          </c:cat>
          <c:val>
            <c:numRef>
              <c:f>Sheet1!$C$2:$C$5</c:f>
              <c:numCache>
                <c:formatCode>General</c:formatCode>
                <c:ptCount val="4"/>
                <c:pt idx="0">
                  <c:v>21.3</c:v>
                </c:pt>
                <c:pt idx="2">
                  <c:v>9.4</c:v>
                </c:pt>
              </c:numCache>
            </c:numRef>
          </c:val>
          <c:extLst xmlns:c16r2="http://schemas.microsoft.com/office/drawing/2015/06/chart">
            <c:ext xmlns:c16="http://schemas.microsoft.com/office/drawing/2014/chart" uri="{C3380CC4-5D6E-409C-BE32-E72D297353CC}">
              <c16:uniqueId val="{00000000-B6E5-45B3-B8F5-AAA1BFC2A7E4}"/>
            </c:ext>
          </c:extLst>
        </c:ser>
        <c:ser>
          <c:idx val="1"/>
          <c:order val="1"/>
          <c:tx>
            <c:strRef>
              <c:f>Sheet1!$D$1</c:f>
              <c:strCache>
                <c:ptCount val="1"/>
                <c:pt idx="0">
                  <c:v>Placebo</c:v>
                </c:pt>
              </c:strCache>
            </c:strRef>
          </c:tx>
          <c:invertIfNegative val="0"/>
          <c:cat>
            <c:strRef>
              <c:f>Sheet1!$B$2:$B$5</c:f>
              <c:strCache>
                <c:ptCount val="3"/>
                <c:pt idx="0">
                  <c:v>One month</c:v>
                </c:pt>
                <c:pt idx="2">
                  <c:v>Delivery</c:v>
                </c:pt>
              </c:strCache>
            </c:strRef>
          </c:cat>
          <c:val>
            <c:numRef>
              <c:f>Sheet1!$D$2:$D$5</c:f>
              <c:numCache>
                <c:formatCode>General</c:formatCode>
                <c:ptCount val="4"/>
                <c:pt idx="0">
                  <c:v>11.7</c:v>
                </c:pt>
                <c:pt idx="2">
                  <c:v>7.6</c:v>
                </c:pt>
              </c:numCache>
            </c:numRef>
          </c:val>
          <c:extLst xmlns:c16r2="http://schemas.microsoft.com/office/drawing/2015/06/chart">
            <c:ext xmlns:c16="http://schemas.microsoft.com/office/drawing/2014/chart" uri="{C3380CC4-5D6E-409C-BE32-E72D297353CC}">
              <c16:uniqueId val="{00000001-B6E5-45B3-B8F5-AAA1BFC2A7E4}"/>
            </c:ext>
          </c:extLst>
        </c:ser>
        <c:dLbls>
          <c:showLegendKey val="0"/>
          <c:showVal val="0"/>
          <c:showCatName val="0"/>
          <c:showSerName val="0"/>
          <c:showPercent val="0"/>
          <c:showBubbleSize val="0"/>
        </c:dLbls>
        <c:gapWidth val="150"/>
        <c:shape val="box"/>
        <c:axId val="295344784"/>
        <c:axId val="295345176"/>
        <c:axId val="0"/>
      </c:bar3DChart>
      <c:catAx>
        <c:axId val="295344784"/>
        <c:scaling>
          <c:orientation val="minMax"/>
        </c:scaling>
        <c:delete val="0"/>
        <c:axPos val="b"/>
        <c:numFmt formatCode="General" sourceLinked="0"/>
        <c:majorTickMark val="out"/>
        <c:minorTickMark val="none"/>
        <c:tickLblPos val="nextTo"/>
        <c:crossAx val="295345176"/>
        <c:crosses val="autoZero"/>
        <c:auto val="1"/>
        <c:lblAlgn val="ctr"/>
        <c:lblOffset val="100"/>
        <c:noMultiLvlLbl val="0"/>
      </c:catAx>
      <c:valAx>
        <c:axId val="295345176"/>
        <c:scaling>
          <c:orientation val="minMax"/>
        </c:scaling>
        <c:delete val="0"/>
        <c:axPos val="l"/>
        <c:majorGridlines>
          <c:spPr>
            <a:ln>
              <a:solidFill>
                <a:schemeClr val="bg2"/>
              </a:solidFill>
            </a:ln>
          </c:spPr>
        </c:majorGridlines>
        <c:numFmt formatCode="General" sourceLinked="1"/>
        <c:majorTickMark val="out"/>
        <c:minorTickMark val="none"/>
        <c:tickLblPos val="nextTo"/>
        <c:crossAx val="295344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0.08974</cdr:x>
      <cdr:y>0</cdr:y>
    </cdr:from>
    <cdr:to>
      <cdr:x>0.4359</cdr:x>
      <cdr:y>0.17501</cdr:y>
    </cdr:to>
    <cdr:sp macro="" textlink="">
      <cdr:nvSpPr>
        <cdr:cNvPr id="2" name="TextBox 1"/>
        <cdr:cNvSpPr txBox="1"/>
      </cdr:nvSpPr>
      <cdr:spPr>
        <a:xfrm xmlns:a="http://schemas.openxmlformats.org/drawingml/2006/main">
          <a:off x="504056" y="-72008"/>
          <a:ext cx="1944216"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b="1" dirty="0" smtClean="0">
              <a:solidFill>
                <a:schemeClr val="tx1"/>
              </a:solidFill>
            </a:rPr>
            <a:t>       Significant</a:t>
          </a:r>
          <a:br>
            <a:rPr lang="en-GB" sz="2000" b="1" dirty="0" smtClean="0">
              <a:solidFill>
                <a:schemeClr val="tx1"/>
              </a:solidFill>
            </a:rPr>
          </a:br>
          <a:r>
            <a:rPr lang="en-GB" sz="2000" dirty="0" smtClean="0">
              <a:latin typeface="+mn-lt"/>
              <a:ea typeface="+mn-ea"/>
              <a:cs typeface="+mn-cs"/>
            </a:rPr>
            <a:t> </a:t>
          </a:r>
          <a:r>
            <a:rPr lang="en-GB" sz="1800" b="1" dirty="0">
              <a:solidFill>
                <a:schemeClr val="tx1"/>
              </a:solidFill>
              <a:latin typeface="+mn-lt"/>
              <a:ea typeface="+mn-ea"/>
              <a:cs typeface="+mn-cs"/>
            </a:rPr>
            <a:t>2.05  (1.46 -2.88)</a:t>
          </a:r>
          <a:endParaRPr lang="en-GB" sz="1800" b="1" dirty="0" smtClean="0">
            <a:solidFill>
              <a:schemeClr val="tx1"/>
            </a:solidFill>
            <a:latin typeface="+mn-lt"/>
            <a:ea typeface="+mn-ea"/>
            <a:cs typeface="+mn-cs"/>
          </a:endParaRPr>
        </a:p>
        <a:p xmlns:a="http://schemas.openxmlformats.org/drawingml/2006/main">
          <a:endParaRPr lang="en-GB" sz="2000" b="1" dirty="0" smtClean="0">
            <a:solidFill>
              <a:schemeClr val="tx1"/>
            </a:solidFill>
          </a:endParaRPr>
        </a:p>
        <a:p xmlns:a="http://schemas.openxmlformats.org/drawingml/2006/main">
          <a:endParaRPr lang="en-GB" sz="20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CBD52ACE-8EDC-47C5-BC14-9A46E648FC9E}" type="datetimeFigureOut">
              <a:rPr lang="en-GB" smtClean="0"/>
              <a:t>08/03/2019</a:t>
            </a:fld>
            <a:endParaRPr lang="en-GB"/>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D4A4186A-8D61-4026-B9D7-8D7D53D54E99}" type="slidenum">
              <a:rPr lang="en-GB" smtClean="0"/>
              <a:t>‹#›</a:t>
            </a:fld>
            <a:endParaRPr lang="en-GB"/>
          </a:p>
        </p:txBody>
      </p:sp>
    </p:spTree>
    <p:extLst>
      <p:ext uri="{BB962C8B-B14F-4D97-AF65-F5344CB8AC3E}">
        <p14:creationId xmlns:p14="http://schemas.microsoft.com/office/powerpoint/2010/main" val="1969519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215DC72-4066-42D4-8525-2AA3CCE834D9}" type="datetimeFigureOut">
              <a:rPr lang="en-GB" smtClean="0"/>
              <a:t>08/03/2019</a:t>
            </a:fld>
            <a:endParaRPr lang="en-GB"/>
          </a:p>
        </p:txBody>
      </p:sp>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551A678D-1BE5-4707-844B-2D6EDE931C11}" type="slidenum">
              <a:rPr lang="en-GB" smtClean="0"/>
              <a:t>‹#›</a:t>
            </a:fld>
            <a:endParaRPr lang="en-GB"/>
          </a:p>
        </p:txBody>
      </p:sp>
    </p:spTree>
    <p:extLst>
      <p:ext uri="{BB962C8B-B14F-4D97-AF65-F5344CB8AC3E}">
        <p14:creationId xmlns:p14="http://schemas.microsoft.com/office/powerpoint/2010/main" val="17937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1A678D-1BE5-4707-844B-2D6EDE931C11}" type="slidenum">
              <a:rPr lang="en-GB" smtClean="0"/>
              <a:t>1</a:t>
            </a:fld>
            <a:endParaRPr lang="en-GB" dirty="0"/>
          </a:p>
        </p:txBody>
      </p:sp>
    </p:spTree>
    <p:extLst>
      <p:ext uri="{BB962C8B-B14F-4D97-AF65-F5344CB8AC3E}">
        <p14:creationId xmlns:p14="http://schemas.microsoft.com/office/powerpoint/2010/main" val="45786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17</a:t>
            </a:fld>
            <a:endParaRPr lang="en-GB"/>
          </a:p>
        </p:txBody>
      </p:sp>
    </p:spTree>
    <p:extLst>
      <p:ext uri="{BB962C8B-B14F-4D97-AF65-F5344CB8AC3E}">
        <p14:creationId xmlns:p14="http://schemas.microsoft.com/office/powerpoint/2010/main" val="37389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355600"/>
            <a:ext cx="5959475" cy="3352800"/>
          </a:xfrm>
        </p:spPr>
      </p:sp>
      <p:sp>
        <p:nvSpPr>
          <p:cNvPr id="3" name="Notes Placeholder 2"/>
          <p:cNvSpPr>
            <a:spLocks noGrp="1"/>
          </p:cNvSpPr>
          <p:nvPr>
            <p:ph type="body" idx="1"/>
          </p:nvPr>
        </p:nvSpPr>
        <p:spPr>
          <a:xfrm>
            <a:off x="679768" y="3883200"/>
            <a:ext cx="5438140" cy="5472608"/>
          </a:xfrm>
        </p:spPr>
        <p:txBody>
          <a:bodyPr/>
          <a:lstStyle/>
          <a:p>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18</a:t>
            </a:fld>
            <a:endParaRPr lang="en-GB"/>
          </a:p>
        </p:txBody>
      </p:sp>
    </p:spTree>
    <p:extLst>
      <p:ext uri="{BB962C8B-B14F-4D97-AF65-F5344CB8AC3E}">
        <p14:creationId xmlns:p14="http://schemas.microsoft.com/office/powerpoint/2010/main" val="110453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1A678D-1BE5-4707-844B-2D6EDE931C11}" type="slidenum">
              <a:rPr lang="en-GB" smtClean="0"/>
              <a:t>23</a:t>
            </a:fld>
            <a:endParaRPr lang="en-GB"/>
          </a:p>
        </p:txBody>
      </p:sp>
    </p:spTree>
    <p:extLst>
      <p:ext uri="{BB962C8B-B14F-4D97-AF65-F5344CB8AC3E}">
        <p14:creationId xmlns:p14="http://schemas.microsoft.com/office/powerpoint/2010/main" val="237645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29C2399-ED0B-4184-AC95-789F3213383A}" type="slidenum">
              <a:rPr lang="en-GB" smtClean="0"/>
              <a:pPr>
                <a:defRPr/>
              </a:pPr>
              <a:t>3</a:t>
            </a:fld>
            <a:endParaRPr lang="en-GB" dirty="0"/>
          </a:p>
        </p:txBody>
      </p:sp>
    </p:spTree>
    <p:extLst>
      <p:ext uri="{BB962C8B-B14F-4D97-AF65-F5344CB8AC3E}">
        <p14:creationId xmlns:p14="http://schemas.microsoft.com/office/powerpoint/2010/main" val="16267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4A4060-BDA1-4CC5-A9E0-2D27621CFE21}" type="slidenum">
              <a:rPr lang="en-GB" smtClean="0"/>
              <a:t>6</a:t>
            </a:fld>
            <a:endParaRPr lang="en-GB"/>
          </a:p>
        </p:txBody>
      </p:sp>
    </p:spTree>
    <p:extLst>
      <p:ext uri="{BB962C8B-B14F-4D97-AF65-F5344CB8AC3E}">
        <p14:creationId xmlns:p14="http://schemas.microsoft.com/office/powerpoint/2010/main" val="63997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355600"/>
            <a:ext cx="6011862" cy="3382963"/>
          </a:xfrm>
        </p:spPr>
      </p:sp>
      <p:sp>
        <p:nvSpPr>
          <p:cNvPr id="3" name="Notes Placeholder 2"/>
          <p:cNvSpPr>
            <a:spLocks noGrp="1"/>
          </p:cNvSpPr>
          <p:nvPr>
            <p:ph type="body" idx="1"/>
          </p:nvPr>
        </p:nvSpPr>
        <p:spPr>
          <a:xfrm>
            <a:off x="543855" y="4099225"/>
            <a:ext cx="5924091" cy="5554367"/>
          </a:xfrm>
        </p:spPr>
        <p:txBody>
          <a:bodyPr/>
          <a:lstStyle/>
          <a:p>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7</a:t>
            </a:fld>
            <a:endParaRPr lang="en-GB" dirty="0"/>
          </a:p>
        </p:txBody>
      </p:sp>
    </p:spTree>
    <p:extLst>
      <p:ext uri="{BB962C8B-B14F-4D97-AF65-F5344CB8AC3E}">
        <p14:creationId xmlns:p14="http://schemas.microsoft.com/office/powerpoint/2010/main" val="321640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355600"/>
            <a:ext cx="5853112" cy="3294063"/>
          </a:xfrm>
        </p:spPr>
      </p:sp>
      <p:sp>
        <p:nvSpPr>
          <p:cNvPr id="3" name="Notes Placeholder 2"/>
          <p:cNvSpPr>
            <a:spLocks noGrp="1"/>
          </p:cNvSpPr>
          <p:nvPr>
            <p:ph type="body" idx="1"/>
          </p:nvPr>
        </p:nvSpPr>
        <p:spPr>
          <a:xfrm>
            <a:off x="679768" y="3883200"/>
            <a:ext cx="5438140" cy="5298941"/>
          </a:xfrm>
        </p:spPr>
        <p:txBody>
          <a:bodyPr/>
          <a:lstStyle/>
          <a:p>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12</a:t>
            </a:fld>
            <a:endParaRPr lang="en-GB"/>
          </a:p>
        </p:txBody>
      </p:sp>
    </p:spTree>
    <p:extLst>
      <p:ext uri="{BB962C8B-B14F-4D97-AF65-F5344CB8AC3E}">
        <p14:creationId xmlns:p14="http://schemas.microsoft.com/office/powerpoint/2010/main" val="289651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1"/>
          <p:cNvSpPr>
            <a:spLocks noGrp="1" noChangeArrowheads="1"/>
          </p:cNvSpPr>
          <p:nvPr>
            <p:ph type="sldNum" sz="quarter"/>
          </p:nvPr>
        </p:nvSpPr>
        <p:spPr>
          <a:noFill/>
        </p:spPr>
        <p:txBody>
          <a:bodyPr/>
          <a:lstStyle/>
          <a:p>
            <a:fld id="{4DA8C36F-E53A-4AF9-812B-C9682E01D3BF}" type="slidenum">
              <a:rPr lang="en-GB"/>
              <a:pPr/>
              <a:t>13</a:t>
            </a:fld>
            <a:endParaRPr lang="en-GB" dirty="0"/>
          </a:p>
        </p:txBody>
      </p:sp>
      <p:sp>
        <p:nvSpPr>
          <p:cNvPr id="37891" name="Text Box 1"/>
          <p:cNvSpPr txBox="1">
            <a:spLocks noChangeArrowheads="1"/>
          </p:cNvSpPr>
          <p:nvPr/>
        </p:nvSpPr>
        <p:spPr bwMode="auto">
          <a:xfrm>
            <a:off x="3886200" y="8686800"/>
            <a:ext cx="2967038" cy="452438"/>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4372E0B-1726-48F1-9573-65FC4D7149D8}" type="slidenum">
              <a:rPr lang="en-GB" sz="1200">
                <a:solidFill>
                  <a:srgbClr val="000000"/>
                </a:solidFill>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rgbClr val="000000"/>
              </a:solidFill>
              <a:cs typeface="Arial Unicode MS" charset="0"/>
            </a:endParaRPr>
          </a:p>
        </p:txBody>
      </p:sp>
      <p:sp>
        <p:nvSpPr>
          <p:cNvPr id="3789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dirty="0"/>
          </a:p>
        </p:txBody>
      </p:sp>
      <p:sp>
        <p:nvSpPr>
          <p:cNvPr id="37893" name="Rectangle 3"/>
          <p:cNvSpPr txBox="1">
            <a:spLocks noGrp="1" noChangeArrowheads="1"/>
          </p:cNvSpPr>
          <p:nvPr>
            <p:ph type="body"/>
          </p:nvPr>
        </p:nvSpPr>
        <p:spPr>
          <a:xfrm>
            <a:off x="914400" y="4343400"/>
            <a:ext cx="5022850" cy="4108450"/>
          </a:xfrm>
          <a:noFill/>
          <a:ln/>
        </p:spPr>
        <p:txBody>
          <a:bodyPr wrap="none" anchor="ctr"/>
          <a:lstStyle/>
          <a:p>
            <a:endParaRPr lang="en-US" dirty="0" smtClean="0"/>
          </a:p>
        </p:txBody>
      </p:sp>
    </p:spTree>
    <p:extLst>
      <p:ext uri="{BB962C8B-B14F-4D97-AF65-F5344CB8AC3E}">
        <p14:creationId xmlns:p14="http://schemas.microsoft.com/office/powerpoint/2010/main" val="29844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endParaRPr lang="en-GB" dirty="0" smtClean="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58831D1D-1DFD-4FB8-9F17-AAF7D4DE84FA}" type="slidenum">
              <a:rPr lang="en-GB"/>
              <a:pPr/>
              <a:t>14</a:t>
            </a:fld>
            <a:endParaRPr lang="en-GB" dirty="0"/>
          </a:p>
        </p:txBody>
      </p:sp>
    </p:spTree>
    <p:extLst>
      <p:ext uri="{BB962C8B-B14F-4D97-AF65-F5344CB8AC3E}">
        <p14:creationId xmlns:p14="http://schemas.microsoft.com/office/powerpoint/2010/main" val="351474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15</a:t>
            </a:fld>
            <a:endParaRPr lang="en-GB" dirty="0"/>
          </a:p>
        </p:txBody>
      </p:sp>
    </p:spTree>
    <p:extLst>
      <p:ext uri="{BB962C8B-B14F-4D97-AF65-F5344CB8AC3E}">
        <p14:creationId xmlns:p14="http://schemas.microsoft.com/office/powerpoint/2010/main" val="191448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744538"/>
            <a:ext cx="6284912" cy="3535362"/>
          </a:xfrm>
        </p:spPr>
      </p:sp>
      <p:sp>
        <p:nvSpPr>
          <p:cNvPr id="3" name="Notes Placeholder 2"/>
          <p:cNvSpPr>
            <a:spLocks noGrp="1"/>
          </p:cNvSpPr>
          <p:nvPr>
            <p:ph type="body" idx="1"/>
          </p:nvPr>
        </p:nvSpPr>
        <p:spPr>
          <a:xfrm>
            <a:off x="679768" y="4531272"/>
            <a:ext cx="5438140" cy="496855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5996C07-A7DF-4DDB-9AD7-AA1B57E3248D}" type="slidenum">
              <a:rPr lang="en-GB" smtClean="0"/>
              <a:pPr/>
              <a:t>16</a:t>
            </a:fld>
            <a:endParaRPr lang="en-GB" dirty="0"/>
          </a:p>
        </p:txBody>
      </p:sp>
    </p:spTree>
    <p:extLst>
      <p:ext uri="{BB962C8B-B14F-4D97-AF65-F5344CB8AC3E}">
        <p14:creationId xmlns:p14="http://schemas.microsoft.com/office/powerpoint/2010/main" val="188771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474785-ADF7-4749-A1A5-3B28821F0DCB}"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133612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74785-ADF7-4749-A1A5-3B28821F0DCB}"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35478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74785-ADF7-4749-A1A5-3B28821F0DCB}"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1551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3" name="Content Placeholder 2"/>
          <p:cNvSpPr>
            <a:spLocks noGrp="1"/>
          </p:cNvSpPr>
          <p:nvPr>
            <p:ph idx="1"/>
          </p:nvPr>
        </p:nvSpPr>
        <p:spPr>
          <a:xfrm>
            <a:off x="744000" y="1367999"/>
            <a:ext cx="10704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215729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74785-ADF7-4749-A1A5-3B28821F0DCB}"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403801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74785-ADF7-4749-A1A5-3B28821F0DCB}"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37302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474785-ADF7-4749-A1A5-3B28821F0DCB}"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5308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474785-ADF7-4749-A1A5-3B28821F0DCB}" type="datetimeFigureOut">
              <a:rPr lang="en-GB" smtClean="0"/>
              <a:t>08/03/2019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82380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474785-ADF7-4749-A1A5-3B28821F0DCB}" type="datetimeFigureOut">
              <a:rPr lang="en-GB" smtClean="0"/>
              <a:t>08/03/2019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24335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74785-ADF7-4749-A1A5-3B28821F0DCB}" type="datetimeFigureOut">
              <a:rPr lang="en-GB" smtClean="0"/>
              <a:t>08/03/2019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387212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74785-ADF7-4749-A1A5-3B28821F0DCB}"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129654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74785-ADF7-4749-A1A5-3B28821F0DCB}"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307593-9512-4021-BD8E-90A8924F376C}" type="slidenum">
              <a:rPr lang="en-GB" smtClean="0"/>
              <a:t>‹#›</a:t>
            </a:fld>
            <a:endParaRPr lang="en-GB"/>
          </a:p>
        </p:txBody>
      </p:sp>
    </p:spTree>
    <p:extLst>
      <p:ext uri="{BB962C8B-B14F-4D97-AF65-F5344CB8AC3E}">
        <p14:creationId xmlns:p14="http://schemas.microsoft.com/office/powerpoint/2010/main" val="116174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74785-ADF7-4749-A1A5-3B28821F0DCB}" type="datetimeFigureOut">
              <a:rPr lang="en-GB" smtClean="0"/>
              <a:t>08/03/2019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07593-9512-4021-BD8E-90A8924F376C}" type="slidenum">
              <a:rPr lang="en-GB" smtClean="0"/>
              <a:t>‹#›</a:t>
            </a:fld>
            <a:endParaRPr lang="en-GB"/>
          </a:p>
        </p:txBody>
      </p:sp>
    </p:spTree>
    <p:extLst>
      <p:ext uri="{BB962C8B-B14F-4D97-AF65-F5344CB8AC3E}">
        <p14:creationId xmlns:p14="http://schemas.microsoft.com/office/powerpoint/2010/main" val="262535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wm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Linda.Bauld@stir.ac.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mokefreeaction.org.uk/smokefree-nhs/smoking-in-pregnancy-challenge-grou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7648" y="2420889"/>
            <a:ext cx="6336704" cy="1224136"/>
          </a:xfrm>
        </p:spPr>
        <p:txBody>
          <a:bodyPr>
            <a:normAutofit fontScale="85000" lnSpcReduction="20000"/>
          </a:bodyPr>
          <a:lstStyle/>
          <a:p>
            <a:endParaRPr lang="en-GB" sz="2000" dirty="0">
              <a:latin typeface="Corbel" panose="020B0503020204020204" pitchFamily="34" charset="0"/>
            </a:endParaRPr>
          </a:p>
          <a:p>
            <a:endParaRPr lang="en-GB" sz="2400" b="1" dirty="0">
              <a:solidFill>
                <a:schemeClr val="tx1"/>
              </a:solidFill>
            </a:endParaRPr>
          </a:p>
          <a:p>
            <a:r>
              <a:rPr lang="en-GB" sz="4100" b="1" dirty="0">
                <a:solidFill>
                  <a:schemeClr val="tx1"/>
                </a:solidFill>
              </a:rPr>
              <a:t>@</a:t>
            </a:r>
            <a:r>
              <a:rPr lang="en-GB" sz="4100" b="1" dirty="0" err="1">
                <a:solidFill>
                  <a:schemeClr val="tx1"/>
                </a:solidFill>
              </a:rPr>
              <a:t>LindaBauld</a:t>
            </a:r>
            <a:r>
              <a:rPr lang="en-GB" sz="4100" b="1" dirty="0">
                <a:solidFill>
                  <a:schemeClr val="tx1"/>
                </a:solidFill>
              </a:rPr>
              <a:t> </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5674459"/>
            <a:ext cx="2771172" cy="92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l="15639" t="19803" r="65662" b="68221"/>
          <a:stretch>
            <a:fillRect/>
          </a:stretch>
        </p:blipFill>
        <p:spPr bwMode="auto">
          <a:xfrm>
            <a:off x="9136917" y="5373216"/>
            <a:ext cx="2683211" cy="113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 name="Title 5"/>
          <p:cNvSpPr>
            <a:spLocks noGrp="1"/>
          </p:cNvSpPr>
          <p:nvPr>
            <p:ph type="ctrTitle"/>
          </p:nvPr>
        </p:nvSpPr>
        <p:spPr>
          <a:xfrm>
            <a:off x="2389820" y="1072151"/>
            <a:ext cx="7772400" cy="1780786"/>
          </a:xfrm>
        </p:spPr>
        <p:txBody>
          <a:bodyPr>
            <a:normAutofit/>
          </a:bodyPr>
          <a:lstStyle/>
          <a:p>
            <a:r>
              <a:rPr lang="en-GB" sz="3600" b="1" dirty="0" smtClean="0"/>
              <a:t>Use of Nicotine in Pregnancy</a:t>
            </a:r>
            <a:endParaRPr lang="en-GB" sz="3600"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84" y="5165025"/>
            <a:ext cx="3024336" cy="13476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014" y="1099038"/>
            <a:ext cx="1997075" cy="43010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17" y="1226947"/>
            <a:ext cx="2321431" cy="4044068"/>
          </a:xfrm>
          <a:prstGeom prst="rect">
            <a:avLst/>
          </a:prstGeom>
        </p:spPr>
      </p:pic>
      <p:pic>
        <p:nvPicPr>
          <p:cNvPr id="1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3832" y="4044641"/>
            <a:ext cx="2799028" cy="9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4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Pregnant smokers are worried about nicotine</a:t>
            </a:r>
            <a:endParaRPr lang="en-GB" b="1" dirty="0"/>
          </a:p>
        </p:txBody>
      </p:sp>
      <p:sp>
        <p:nvSpPr>
          <p:cNvPr id="3" name="Content Placeholder 2"/>
          <p:cNvSpPr>
            <a:spLocks noGrp="1"/>
          </p:cNvSpPr>
          <p:nvPr>
            <p:ph sz="half" idx="1"/>
          </p:nvPr>
        </p:nvSpPr>
        <p:spPr/>
        <p:txBody>
          <a:bodyPr>
            <a:normAutofit fontScale="85000" lnSpcReduction="10000"/>
          </a:bodyPr>
          <a:lstStyle/>
          <a:p>
            <a:r>
              <a:rPr lang="en-GB" dirty="0" smtClean="0"/>
              <a:t>Qualitative studies with pregnant smokers illustrate real concerns about nicotine separate from smoking</a:t>
            </a:r>
          </a:p>
          <a:p>
            <a:r>
              <a:rPr lang="en-GB" dirty="0" smtClean="0"/>
              <a:t>These relate to safety, addictiveness, and whether using NRT increases the risk of relapse to smoking </a:t>
            </a:r>
          </a:p>
          <a:p>
            <a:r>
              <a:rPr lang="en-GB" dirty="0" smtClean="0"/>
              <a:t>UK studies also suggest that advice and support from health professionals regarding nicotine + NRT is inconsistent </a:t>
            </a:r>
          </a:p>
        </p:txBody>
      </p:sp>
      <p:sp>
        <p:nvSpPr>
          <p:cNvPr id="4" name="Content Placeholder 3"/>
          <p:cNvSpPr>
            <a:spLocks noGrp="1"/>
          </p:cNvSpPr>
          <p:nvPr>
            <p:ph sz="half" idx="2"/>
          </p:nvPr>
        </p:nvSpPr>
        <p:spPr/>
        <p:txBody>
          <a:bodyPr>
            <a:normAutofit fontScale="85000" lnSpcReduction="10000"/>
          </a:bodyPr>
          <a:lstStyle/>
          <a:p>
            <a:r>
              <a:rPr lang="en-GB" sz="2600" i="1" dirty="0" smtClean="0"/>
              <a:t>I can remember the conversation we had about it and</a:t>
            </a:r>
            <a:r>
              <a:rPr lang="en-GB" sz="2600" dirty="0" smtClean="0"/>
              <a:t> [the smoking cessation advisor] </a:t>
            </a:r>
            <a:r>
              <a:rPr lang="en-GB" sz="2600" i="1" dirty="0" smtClean="0"/>
              <a:t>was letting me know where I can put</a:t>
            </a:r>
            <a:r>
              <a:rPr lang="en-GB" sz="2600" dirty="0" smtClean="0"/>
              <a:t> [the patches] </a:t>
            </a:r>
            <a:r>
              <a:rPr lang="en-GB" sz="2600" i="1" dirty="0" smtClean="0"/>
              <a:t>and what not, but to myself I just thought no, that’s just a bit too – you know you sit there thinking about it. I don’t know, it’s weird, I just think it’s too close to the baby to be having all that nicotine going in</a:t>
            </a:r>
          </a:p>
          <a:p>
            <a:r>
              <a:rPr lang="en-GB" sz="2600" i="1" dirty="0"/>
              <a:t>My main concern was obviously ‘smoking passes on horrible chemicals to the child, does this</a:t>
            </a:r>
            <a:r>
              <a:rPr lang="en-GB" sz="2600" dirty="0"/>
              <a:t> [NRT] </a:t>
            </a:r>
            <a:r>
              <a:rPr lang="en-GB" sz="2600" i="1" dirty="0"/>
              <a:t>still do that</a:t>
            </a:r>
            <a:r>
              <a:rPr lang="en-GB" i="1" dirty="0"/>
              <a:t>’ </a:t>
            </a:r>
            <a:endParaRPr lang="en-GB" i="1" dirty="0" smtClean="0"/>
          </a:p>
          <a:p>
            <a:endParaRPr lang="en-GB" i="1" dirty="0" smtClean="0"/>
          </a:p>
          <a:p>
            <a:pPr marL="0" indent="0">
              <a:buNone/>
            </a:pPr>
            <a:endParaRPr lang="en-GB" dirty="0"/>
          </a:p>
        </p:txBody>
      </p:sp>
      <p:sp>
        <p:nvSpPr>
          <p:cNvPr id="5" name="TextBox 4"/>
          <p:cNvSpPr txBox="1"/>
          <p:nvPr/>
        </p:nvSpPr>
        <p:spPr>
          <a:xfrm>
            <a:off x="5087888" y="6053409"/>
            <a:ext cx="5912131" cy="738664"/>
          </a:xfrm>
          <a:prstGeom prst="rect">
            <a:avLst/>
          </a:prstGeom>
          <a:noFill/>
        </p:spPr>
        <p:txBody>
          <a:bodyPr wrap="none" rtlCol="0">
            <a:spAutoFit/>
          </a:bodyPr>
          <a:lstStyle/>
          <a:p>
            <a:r>
              <a:rPr lang="en-GB" sz="1400" dirty="0" smtClean="0"/>
              <a:t>Source: </a:t>
            </a:r>
            <a:r>
              <a:rPr lang="en-GB" sz="1400" dirty="0"/>
              <a:t>Bowker, </a:t>
            </a:r>
            <a:r>
              <a:rPr lang="en-GB" sz="1400" dirty="0" smtClean="0"/>
              <a:t>K</a:t>
            </a:r>
            <a:r>
              <a:rPr lang="en-GB" sz="1400" dirty="0"/>
              <a:t> </a:t>
            </a:r>
            <a:r>
              <a:rPr lang="en-GB" sz="1400" dirty="0" smtClean="0"/>
              <a:t>et al (2015)</a:t>
            </a:r>
            <a:r>
              <a:rPr lang="en-GB" sz="1400" dirty="0"/>
              <a:t> </a:t>
            </a:r>
            <a:r>
              <a:rPr lang="en-GB" sz="1400" dirty="0" smtClean="0"/>
              <a:t>Understanding </a:t>
            </a:r>
            <a:r>
              <a:rPr lang="en-GB" sz="1400" dirty="0"/>
              <a:t>pregnant smokers’ adherence to </a:t>
            </a:r>
            <a:endParaRPr lang="en-GB" sz="1400" dirty="0" smtClean="0"/>
          </a:p>
          <a:p>
            <a:r>
              <a:rPr lang="en-GB" sz="1400" dirty="0" smtClean="0"/>
              <a:t>nicotine </a:t>
            </a:r>
            <a:r>
              <a:rPr lang="en-GB" sz="1400" dirty="0"/>
              <a:t>replacement therapy during a quit attempt: a qualitative study. </a:t>
            </a:r>
            <a:endParaRPr lang="en-GB" sz="1400" dirty="0" smtClean="0"/>
          </a:p>
          <a:p>
            <a:r>
              <a:rPr lang="en-GB" sz="1400" i="1" dirty="0" smtClean="0"/>
              <a:t>Nicotine </a:t>
            </a:r>
            <a:r>
              <a:rPr lang="en-GB" sz="1400" i="1" dirty="0"/>
              <a:t>&amp; Tobacco Research</a:t>
            </a:r>
            <a:r>
              <a:rPr lang="en-GB" sz="1400" dirty="0"/>
              <a:t>, </a:t>
            </a:r>
            <a:r>
              <a:rPr lang="en-GB" sz="1400" i="1" dirty="0"/>
              <a:t>18</a:t>
            </a:r>
            <a:r>
              <a:rPr lang="en-GB" sz="1400" dirty="0"/>
              <a:t>(5), 906-912.</a:t>
            </a:r>
          </a:p>
        </p:txBody>
      </p:sp>
    </p:spTree>
    <p:extLst>
      <p:ext uri="{BB962C8B-B14F-4D97-AF65-F5344CB8AC3E}">
        <p14:creationId xmlns:p14="http://schemas.microsoft.com/office/powerpoint/2010/main" val="268518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Cochrane Review: NRT in pregnancy </a:t>
            </a:r>
            <a:endParaRPr lang="en-GB" b="1" dirty="0"/>
          </a:p>
        </p:txBody>
      </p:sp>
      <p:sp>
        <p:nvSpPr>
          <p:cNvPr id="3" name="Content Placeholder 2"/>
          <p:cNvSpPr>
            <a:spLocks noGrp="1"/>
          </p:cNvSpPr>
          <p:nvPr>
            <p:ph idx="1"/>
          </p:nvPr>
        </p:nvSpPr>
        <p:spPr/>
        <p:txBody>
          <a:bodyPr>
            <a:normAutofit fontScale="85000" lnSpcReduction="10000"/>
          </a:bodyPr>
          <a:lstStyle/>
          <a:p>
            <a:r>
              <a:rPr lang="en-GB" dirty="0" smtClean="0"/>
              <a:t>Most recent review of RCTs examined the efficacy and safety of smoking cessation pharmacotherapies in pregnancy. </a:t>
            </a:r>
          </a:p>
          <a:p>
            <a:r>
              <a:rPr lang="en-GB" dirty="0" smtClean="0"/>
              <a:t>9 trials of NRT and one of bupropion identified up to July 2015 </a:t>
            </a:r>
          </a:p>
          <a:p>
            <a:r>
              <a:rPr lang="en-GB" dirty="0" smtClean="0"/>
              <a:t>Overall finding: </a:t>
            </a:r>
            <a:r>
              <a:rPr lang="en-GB" dirty="0"/>
              <a:t>There were no differences between NRT and control groups in rates of miscarriage, stillbirth, premature birth, birthweight, low birthweight, admissions to neonatal intensive care, caesarean section, congenital abnormalities or neonatal death</a:t>
            </a:r>
            <a:r>
              <a:rPr lang="en-GB" dirty="0" smtClean="0"/>
              <a:t>. </a:t>
            </a:r>
          </a:p>
          <a:p>
            <a:r>
              <a:rPr lang="en-GB" dirty="0" smtClean="0"/>
              <a:t>Non‐serious </a:t>
            </a:r>
            <a:r>
              <a:rPr lang="en-GB" dirty="0"/>
              <a:t>side effects observed with NRT included headache, nausea and local reactions (e.g. skin irritation from patches or foul taste from gum), but these data could not be pooled. </a:t>
            </a:r>
          </a:p>
        </p:txBody>
      </p:sp>
      <p:sp>
        <p:nvSpPr>
          <p:cNvPr id="4" name="TextBox 3"/>
          <p:cNvSpPr txBox="1"/>
          <p:nvPr/>
        </p:nvSpPr>
        <p:spPr>
          <a:xfrm>
            <a:off x="191344" y="6126164"/>
            <a:ext cx="12012519" cy="523220"/>
          </a:xfrm>
          <a:prstGeom prst="rect">
            <a:avLst/>
          </a:prstGeom>
          <a:noFill/>
        </p:spPr>
        <p:txBody>
          <a:bodyPr wrap="none" rtlCol="0">
            <a:spAutoFit/>
          </a:bodyPr>
          <a:lstStyle/>
          <a:p>
            <a:r>
              <a:rPr lang="en-GB" sz="1400" dirty="0" smtClean="0"/>
              <a:t>Source: </a:t>
            </a:r>
            <a:r>
              <a:rPr lang="en-GB" sz="1400" dirty="0"/>
              <a:t>Coleman T, Chamberlain C, Davey MA, Cooper SE, </a:t>
            </a:r>
            <a:r>
              <a:rPr lang="en-GB" sz="1400" dirty="0" err="1"/>
              <a:t>Leonardi</a:t>
            </a:r>
            <a:r>
              <a:rPr lang="en-US" altLang="zh-CN" sz="1400" dirty="0"/>
              <a:t>‐</a:t>
            </a:r>
            <a:r>
              <a:rPr lang="en-GB" sz="1400" dirty="0"/>
              <a:t>Bee </a:t>
            </a:r>
            <a:r>
              <a:rPr lang="en-GB" sz="1400" dirty="0" smtClean="0"/>
              <a:t>J (2015) </a:t>
            </a:r>
            <a:r>
              <a:rPr lang="en-GB" sz="1400" dirty="0"/>
              <a:t>Pharmacological interventions for promoting smoking </a:t>
            </a:r>
            <a:r>
              <a:rPr lang="en-GB" sz="1400" dirty="0" smtClean="0"/>
              <a:t>cessation </a:t>
            </a:r>
          </a:p>
          <a:p>
            <a:r>
              <a:rPr lang="en-GB" sz="1400" dirty="0" smtClean="0"/>
              <a:t>during pregnancy</a:t>
            </a:r>
            <a:r>
              <a:rPr lang="en-GB" sz="1400" dirty="0"/>
              <a:t>. </a:t>
            </a:r>
            <a:r>
              <a:rPr lang="en-GB" sz="1400" dirty="0" smtClean="0"/>
              <a:t>Cochrane </a:t>
            </a:r>
            <a:r>
              <a:rPr lang="en-GB" sz="1400" dirty="0"/>
              <a:t>Database of Systematic Reviews. https://www.cochranelibrary.com/cdsr/doi/10.1002/14651858.CD010078/full</a:t>
            </a:r>
          </a:p>
        </p:txBody>
      </p:sp>
    </p:spTree>
    <p:extLst>
      <p:ext uri="{BB962C8B-B14F-4D97-AF65-F5344CB8AC3E}">
        <p14:creationId xmlns:p14="http://schemas.microsoft.com/office/powerpoint/2010/main" val="227091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SNAP Trial </a:t>
            </a:r>
            <a:endParaRPr lang="en-GB" b="1" dirty="0"/>
          </a:p>
        </p:txBody>
      </p:sp>
      <p:sp>
        <p:nvSpPr>
          <p:cNvPr id="4" name="Content Placeholder 3"/>
          <p:cNvSpPr>
            <a:spLocks noGrp="1"/>
          </p:cNvSpPr>
          <p:nvPr>
            <p:ph idx="1"/>
          </p:nvPr>
        </p:nvSpPr>
        <p:spPr/>
        <p:txBody>
          <a:bodyPr/>
          <a:lstStyle/>
          <a:p>
            <a:pPr marL="0" indent="0" algn="ctr" fontAlgn="base">
              <a:spcBef>
                <a:spcPct val="0"/>
              </a:spcBef>
              <a:spcAft>
                <a:spcPct val="0"/>
              </a:spcAft>
              <a:buNone/>
            </a:pPr>
            <a:r>
              <a:rPr lang="en-GB" sz="2900" kern="0" dirty="0">
                <a:solidFill>
                  <a:srgbClr val="C00000"/>
                </a:solidFill>
                <a:latin typeface="Verdana" pitchFamily="34" charset="0"/>
              </a:rPr>
              <a:t/>
            </a:r>
            <a:br>
              <a:rPr lang="en-GB" sz="2900" kern="0" dirty="0">
                <a:solidFill>
                  <a:srgbClr val="C00000"/>
                </a:solidFill>
                <a:latin typeface="Verdana" pitchFamily="34" charset="0"/>
              </a:rPr>
            </a:br>
            <a:endParaRPr lang="en-GB" sz="1400" kern="0" dirty="0">
              <a:solidFill>
                <a:srgbClr val="C00000"/>
              </a:solidFill>
              <a:latin typeface="Verdana" pitchFamily="34" charset="0"/>
            </a:endParaRPr>
          </a:p>
          <a:p>
            <a:endParaRPr lang="en-GB" dirty="0"/>
          </a:p>
        </p:txBody>
      </p:sp>
      <p:sp>
        <p:nvSpPr>
          <p:cNvPr id="6" name="Slide Number Placeholder 5"/>
          <p:cNvSpPr>
            <a:spLocks noGrp="1"/>
          </p:cNvSpPr>
          <p:nvPr>
            <p:ph type="sldNum" sz="quarter" idx="12"/>
          </p:nvPr>
        </p:nvSpPr>
        <p:spPr/>
        <p:txBody>
          <a:bodyPr/>
          <a:lstStyle/>
          <a:p>
            <a:fld id="{F6EAFAA4-F204-48FB-A800-20019C4EA0F4}" type="slidenum">
              <a:rPr lang="en-GB" smtClean="0"/>
              <a:pPr/>
              <a:t>12</a:t>
            </a:fld>
            <a:endParaRPr lang="en-GB"/>
          </a:p>
        </p:txBody>
      </p:sp>
      <p:sp>
        <p:nvSpPr>
          <p:cNvPr id="8" name="Flowchart: Process 7"/>
          <p:cNvSpPr/>
          <p:nvPr/>
        </p:nvSpPr>
        <p:spPr>
          <a:xfrm>
            <a:off x="3769551" y="1628800"/>
            <a:ext cx="4464496" cy="1413014"/>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sz="2400" kern="0" dirty="0">
                <a:solidFill>
                  <a:schemeClr val="accent5">
                    <a:lumMod val="50000"/>
                  </a:schemeClr>
                </a:solidFill>
                <a:latin typeface="Verdana" pitchFamily="34" charset="0"/>
              </a:rPr>
              <a:t>1050 Participants </a:t>
            </a:r>
          </a:p>
          <a:p>
            <a:pPr lvl="0" algn="ctr" fontAlgn="base">
              <a:spcBef>
                <a:spcPct val="0"/>
              </a:spcBef>
              <a:spcAft>
                <a:spcPct val="0"/>
              </a:spcAft>
            </a:pPr>
            <a:r>
              <a:rPr lang="en-GB" kern="0" dirty="0">
                <a:solidFill>
                  <a:srgbClr val="000000"/>
                </a:solidFill>
                <a:latin typeface="Verdana" pitchFamily="34" charset="0"/>
              </a:rPr>
              <a:t>12-24 weeks</a:t>
            </a:r>
          </a:p>
          <a:p>
            <a:pPr lvl="0" algn="ctr" fontAlgn="base">
              <a:spcBef>
                <a:spcPct val="0"/>
              </a:spcBef>
              <a:spcAft>
                <a:spcPct val="0"/>
              </a:spcAft>
            </a:pPr>
            <a:r>
              <a:rPr lang="en-GB" u="sng" kern="0" dirty="0">
                <a:solidFill>
                  <a:srgbClr val="000000"/>
                </a:solidFill>
                <a:latin typeface="Verdana" pitchFamily="34" charset="0"/>
              </a:rPr>
              <a:t>&gt;</a:t>
            </a:r>
            <a:r>
              <a:rPr lang="en-GB" kern="0" dirty="0">
                <a:solidFill>
                  <a:srgbClr val="000000"/>
                </a:solidFill>
                <a:latin typeface="Verdana" pitchFamily="34" charset="0"/>
              </a:rPr>
              <a:t>5 cigs/day (</a:t>
            </a:r>
            <a:r>
              <a:rPr lang="en-GB" u="sng" kern="0" dirty="0">
                <a:solidFill>
                  <a:srgbClr val="000000"/>
                </a:solidFill>
                <a:latin typeface="Verdana" pitchFamily="34" charset="0"/>
              </a:rPr>
              <a:t>&gt;</a:t>
            </a:r>
            <a:r>
              <a:rPr lang="en-GB" kern="0" dirty="0">
                <a:solidFill>
                  <a:srgbClr val="000000"/>
                </a:solidFill>
                <a:latin typeface="Verdana" pitchFamily="34" charset="0"/>
              </a:rPr>
              <a:t>10 pre-pregnancy)</a:t>
            </a:r>
          </a:p>
          <a:p>
            <a:pPr lvl="0" algn="ctr" fontAlgn="base">
              <a:spcBef>
                <a:spcPct val="0"/>
              </a:spcBef>
              <a:spcAft>
                <a:spcPct val="0"/>
              </a:spcAft>
            </a:pPr>
            <a:r>
              <a:rPr lang="en-GB" kern="0" dirty="0">
                <a:solidFill>
                  <a:srgbClr val="000000"/>
                </a:solidFill>
                <a:latin typeface="Verdana" pitchFamily="34" charset="0"/>
              </a:rPr>
              <a:t>CO</a:t>
            </a:r>
            <a:r>
              <a:rPr lang="en-GB" u="sng" kern="0" dirty="0">
                <a:solidFill>
                  <a:srgbClr val="000000"/>
                </a:solidFill>
                <a:latin typeface="Verdana" pitchFamily="34" charset="0"/>
              </a:rPr>
              <a:t>&gt;</a:t>
            </a:r>
            <a:r>
              <a:rPr lang="en-GB" kern="0" dirty="0">
                <a:solidFill>
                  <a:srgbClr val="000000"/>
                </a:solidFill>
                <a:latin typeface="Verdana" pitchFamily="34" charset="0"/>
              </a:rPr>
              <a:t>8ppm</a:t>
            </a:r>
          </a:p>
        </p:txBody>
      </p:sp>
      <p:sp>
        <p:nvSpPr>
          <p:cNvPr id="10" name="Flowchart: Process 9"/>
          <p:cNvSpPr/>
          <p:nvPr/>
        </p:nvSpPr>
        <p:spPr>
          <a:xfrm>
            <a:off x="2135560" y="3473862"/>
            <a:ext cx="2736304" cy="1368152"/>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dirty="0">
                <a:solidFill>
                  <a:schemeClr val="accent2">
                    <a:lumMod val="75000"/>
                  </a:schemeClr>
                </a:solidFill>
                <a:latin typeface="Verdana" pitchFamily="34" charset="0"/>
              </a:rPr>
              <a:t>Behavioural support</a:t>
            </a:r>
          </a:p>
          <a:p>
            <a:pPr lvl="0" algn="ctr" fontAlgn="base">
              <a:spcBef>
                <a:spcPct val="0"/>
              </a:spcBef>
              <a:spcAft>
                <a:spcPct val="0"/>
              </a:spcAft>
            </a:pPr>
            <a:r>
              <a:rPr lang="en-GB" dirty="0">
                <a:solidFill>
                  <a:schemeClr val="accent2">
                    <a:lumMod val="75000"/>
                  </a:schemeClr>
                </a:solidFill>
                <a:latin typeface="Verdana" pitchFamily="34" charset="0"/>
              </a:rPr>
              <a:t>&amp; up to </a:t>
            </a:r>
            <a:r>
              <a:rPr lang="en-GB" b="1" dirty="0">
                <a:solidFill>
                  <a:schemeClr val="accent2">
                    <a:lumMod val="75000"/>
                  </a:schemeClr>
                </a:solidFill>
                <a:latin typeface="Verdana" pitchFamily="34" charset="0"/>
              </a:rPr>
              <a:t>8</a:t>
            </a:r>
            <a:r>
              <a:rPr lang="en-GB" dirty="0">
                <a:solidFill>
                  <a:schemeClr val="accent2">
                    <a:lumMod val="75000"/>
                  </a:schemeClr>
                </a:solidFill>
                <a:latin typeface="Verdana" pitchFamily="34" charset="0"/>
              </a:rPr>
              <a:t> </a:t>
            </a:r>
            <a:r>
              <a:rPr lang="en-GB" b="1" dirty="0">
                <a:solidFill>
                  <a:schemeClr val="accent2">
                    <a:lumMod val="75000"/>
                  </a:schemeClr>
                </a:solidFill>
                <a:latin typeface="Verdana" pitchFamily="34" charset="0"/>
              </a:rPr>
              <a:t>weeks</a:t>
            </a:r>
            <a:r>
              <a:rPr lang="en-GB" dirty="0">
                <a:solidFill>
                  <a:schemeClr val="accent2">
                    <a:lumMod val="75000"/>
                  </a:schemeClr>
                </a:solidFill>
                <a:latin typeface="Verdana" pitchFamily="34" charset="0"/>
              </a:rPr>
              <a:t> 15mg/16hr </a:t>
            </a:r>
            <a:r>
              <a:rPr lang="en-GB" b="1" dirty="0">
                <a:solidFill>
                  <a:schemeClr val="accent2">
                    <a:lumMod val="75000"/>
                  </a:schemeClr>
                </a:solidFill>
                <a:latin typeface="Verdana" pitchFamily="34" charset="0"/>
              </a:rPr>
              <a:t>nicotine</a:t>
            </a:r>
            <a:r>
              <a:rPr lang="en-GB" dirty="0">
                <a:solidFill>
                  <a:schemeClr val="accent2">
                    <a:lumMod val="75000"/>
                  </a:schemeClr>
                </a:solidFill>
                <a:latin typeface="Verdana" pitchFamily="34" charset="0"/>
              </a:rPr>
              <a:t> patch offered</a:t>
            </a:r>
          </a:p>
        </p:txBody>
      </p:sp>
      <p:sp>
        <p:nvSpPr>
          <p:cNvPr id="11" name="Flowchart: Process 10"/>
          <p:cNvSpPr/>
          <p:nvPr/>
        </p:nvSpPr>
        <p:spPr>
          <a:xfrm>
            <a:off x="7176120" y="3473862"/>
            <a:ext cx="2736304" cy="1368152"/>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dirty="0">
                <a:solidFill>
                  <a:schemeClr val="accent2">
                    <a:lumMod val="75000"/>
                  </a:schemeClr>
                </a:solidFill>
                <a:latin typeface="Verdana" pitchFamily="34" charset="0"/>
              </a:rPr>
              <a:t>Behavioural support</a:t>
            </a:r>
          </a:p>
          <a:p>
            <a:pPr lvl="0" algn="ctr" fontAlgn="base">
              <a:spcBef>
                <a:spcPct val="0"/>
              </a:spcBef>
              <a:spcAft>
                <a:spcPct val="0"/>
              </a:spcAft>
            </a:pPr>
            <a:r>
              <a:rPr lang="en-GB" dirty="0">
                <a:solidFill>
                  <a:schemeClr val="accent2">
                    <a:lumMod val="75000"/>
                  </a:schemeClr>
                </a:solidFill>
                <a:latin typeface="Verdana" pitchFamily="34" charset="0"/>
              </a:rPr>
              <a:t>&amp; up to </a:t>
            </a:r>
            <a:r>
              <a:rPr lang="en-GB" b="1" dirty="0">
                <a:solidFill>
                  <a:schemeClr val="accent2">
                    <a:lumMod val="75000"/>
                  </a:schemeClr>
                </a:solidFill>
                <a:latin typeface="Verdana" pitchFamily="34" charset="0"/>
              </a:rPr>
              <a:t>8</a:t>
            </a:r>
            <a:r>
              <a:rPr lang="en-GB" dirty="0">
                <a:solidFill>
                  <a:schemeClr val="accent2">
                    <a:lumMod val="75000"/>
                  </a:schemeClr>
                </a:solidFill>
                <a:latin typeface="Verdana" pitchFamily="34" charset="0"/>
              </a:rPr>
              <a:t> </a:t>
            </a:r>
            <a:r>
              <a:rPr lang="en-GB" b="1" dirty="0">
                <a:solidFill>
                  <a:schemeClr val="accent2">
                    <a:lumMod val="75000"/>
                  </a:schemeClr>
                </a:solidFill>
                <a:latin typeface="Verdana" pitchFamily="34" charset="0"/>
              </a:rPr>
              <a:t>weeks</a:t>
            </a:r>
            <a:r>
              <a:rPr lang="en-GB" dirty="0">
                <a:solidFill>
                  <a:schemeClr val="accent2">
                    <a:lumMod val="75000"/>
                  </a:schemeClr>
                </a:solidFill>
                <a:latin typeface="Verdana" pitchFamily="34" charset="0"/>
              </a:rPr>
              <a:t> </a:t>
            </a:r>
            <a:r>
              <a:rPr lang="en-GB" b="1" dirty="0">
                <a:solidFill>
                  <a:schemeClr val="accent2">
                    <a:lumMod val="75000"/>
                  </a:schemeClr>
                </a:solidFill>
                <a:latin typeface="Verdana" pitchFamily="34" charset="0"/>
              </a:rPr>
              <a:t>placebo</a:t>
            </a:r>
            <a:r>
              <a:rPr lang="en-GB" dirty="0">
                <a:solidFill>
                  <a:schemeClr val="accent2">
                    <a:lumMod val="75000"/>
                  </a:schemeClr>
                </a:solidFill>
                <a:latin typeface="Verdana" pitchFamily="34" charset="0"/>
              </a:rPr>
              <a:t> patch offered</a:t>
            </a:r>
          </a:p>
        </p:txBody>
      </p:sp>
      <p:cxnSp>
        <p:nvCxnSpPr>
          <p:cNvPr id="12" name="Elbow Connector 11"/>
          <p:cNvCxnSpPr>
            <a:stCxn id="8" idx="2"/>
            <a:endCxn id="10" idx="0"/>
          </p:cNvCxnSpPr>
          <p:nvPr/>
        </p:nvCxnSpPr>
        <p:spPr>
          <a:xfrm rot="5400000">
            <a:off x="4536732" y="2008796"/>
            <a:ext cx="432048" cy="2498087"/>
          </a:xfrm>
          <a:prstGeom prst="bentConnector3">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2"/>
            <a:endCxn id="11" idx="0"/>
          </p:cNvCxnSpPr>
          <p:nvPr/>
        </p:nvCxnSpPr>
        <p:spPr>
          <a:xfrm rot="16200000" flipH="1">
            <a:off x="7057011" y="1986602"/>
            <a:ext cx="432048" cy="2542473"/>
          </a:xfrm>
          <a:prstGeom prst="bentConnector3">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394" y="3530082"/>
            <a:ext cx="173196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Flowchart: Process 23"/>
          <p:cNvSpPr/>
          <p:nvPr/>
        </p:nvSpPr>
        <p:spPr>
          <a:xfrm>
            <a:off x="2125651" y="5000462"/>
            <a:ext cx="7786773" cy="684076"/>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GB" dirty="0">
                <a:solidFill>
                  <a:schemeClr val="accent2">
                    <a:lumMod val="75000"/>
                  </a:schemeClr>
                </a:solidFill>
                <a:latin typeface="Verdana" pitchFamily="34" charset="0"/>
              </a:rPr>
              <a:t>Followed up: 1 month &amp; delivery</a:t>
            </a:r>
          </a:p>
          <a:p>
            <a:pPr lvl="0" algn="ctr" fontAlgn="base">
              <a:spcBef>
                <a:spcPct val="0"/>
              </a:spcBef>
              <a:spcAft>
                <a:spcPct val="0"/>
              </a:spcAft>
            </a:pPr>
            <a:r>
              <a:rPr lang="en-GB" dirty="0">
                <a:solidFill>
                  <a:schemeClr val="accent2">
                    <a:lumMod val="75000"/>
                  </a:schemeClr>
                </a:solidFill>
                <a:latin typeface="Verdana" pitchFamily="34" charset="0"/>
              </a:rPr>
              <a:t>By questionnaire until infants 2 years old</a:t>
            </a:r>
          </a:p>
        </p:txBody>
      </p:sp>
      <p:pic>
        <p:nvPicPr>
          <p:cNvPr id="13" name="Picture 2"/>
          <p:cNvPicPr>
            <a:picLocks noChangeAspect="1" noChangeArrowheads="1"/>
          </p:cNvPicPr>
          <p:nvPr/>
        </p:nvPicPr>
        <p:blipFill>
          <a:blip r:embed="rId4" cstate="print"/>
          <a:srcRect/>
          <a:stretch>
            <a:fillRect/>
          </a:stretch>
        </p:blipFill>
        <p:spPr bwMode="auto">
          <a:xfrm>
            <a:off x="8415634" y="109474"/>
            <a:ext cx="3488731" cy="1268760"/>
          </a:xfrm>
          <a:prstGeom prst="rect">
            <a:avLst/>
          </a:prstGeom>
          <a:noFill/>
          <a:ln w="9525">
            <a:noFill/>
            <a:miter lim="800000"/>
            <a:headEnd/>
            <a:tailEnd/>
          </a:ln>
        </p:spPr>
      </p:pic>
      <p:sp>
        <p:nvSpPr>
          <p:cNvPr id="7" name="TextBox 6"/>
          <p:cNvSpPr txBox="1"/>
          <p:nvPr/>
        </p:nvSpPr>
        <p:spPr>
          <a:xfrm>
            <a:off x="695400" y="6165304"/>
            <a:ext cx="8045857" cy="646331"/>
          </a:xfrm>
          <a:prstGeom prst="rect">
            <a:avLst/>
          </a:prstGeom>
          <a:noFill/>
        </p:spPr>
        <p:txBody>
          <a:bodyPr wrap="none" rtlCol="0">
            <a:spAutoFit/>
          </a:bodyPr>
          <a:lstStyle/>
          <a:p>
            <a:r>
              <a:rPr lang="en-GB" dirty="0" smtClean="0"/>
              <a:t>Led by Prof Tim Coleman, University of Nottingham.  15mg/16hr patch used. </a:t>
            </a:r>
            <a:endParaRPr lang="en-GB" dirty="0" smtClean="0"/>
          </a:p>
          <a:p>
            <a:r>
              <a:rPr lang="en-GB" dirty="0" smtClean="0"/>
              <a:t>Mean </a:t>
            </a:r>
            <a:r>
              <a:rPr lang="en-GB" dirty="0" smtClean="0"/>
              <a:t>gestational age at recruitment 16 </a:t>
            </a:r>
            <a:r>
              <a:rPr lang="en-GB" dirty="0" err="1" smtClean="0"/>
              <a:t>wks</a:t>
            </a:r>
            <a:endParaRPr lang="en-GB" dirty="0"/>
          </a:p>
        </p:txBody>
      </p:sp>
    </p:spTree>
    <p:extLst>
      <p:ext uri="{BB962C8B-B14F-4D97-AF65-F5344CB8AC3E}">
        <p14:creationId xmlns:p14="http://schemas.microsoft.com/office/powerpoint/2010/main" val="343846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ea typeface="ＭＳ Ｐゴシック" pitchFamily="34" charset="-128"/>
              </a:rPr>
              <a:t>SNAP Findings</a:t>
            </a:r>
            <a:endParaRPr lang="en-GB"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169901285"/>
              </p:ext>
            </p:extLst>
          </p:nvPr>
        </p:nvGraphicFramePr>
        <p:xfrm>
          <a:off x="3071664" y="1700809"/>
          <a:ext cx="7200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631504" y="3068960"/>
            <a:ext cx="1584176" cy="646331"/>
          </a:xfrm>
          <a:prstGeom prst="rect">
            <a:avLst/>
          </a:prstGeom>
          <a:noFill/>
        </p:spPr>
        <p:txBody>
          <a:bodyPr wrap="square" rtlCol="0">
            <a:spAutoFit/>
          </a:bodyPr>
          <a:lstStyle/>
          <a:p>
            <a:r>
              <a:rPr lang="en-GB" dirty="0"/>
              <a:t>% validated cessation</a:t>
            </a:r>
          </a:p>
        </p:txBody>
      </p:sp>
      <p:sp>
        <p:nvSpPr>
          <p:cNvPr id="15" name="TextBox 1"/>
          <p:cNvSpPr txBox="1"/>
          <p:nvPr/>
        </p:nvSpPr>
        <p:spPr>
          <a:xfrm>
            <a:off x="5303912" y="3212976"/>
            <a:ext cx="1296144" cy="64807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b="1" dirty="0"/>
              <a:t> Non significant</a:t>
            </a:r>
            <a:br>
              <a:rPr lang="en-GB" sz="2000" b="1" dirty="0"/>
            </a:br>
            <a:r>
              <a:rPr lang="en-GB" sz="2000" dirty="0"/>
              <a:t> </a:t>
            </a:r>
            <a:r>
              <a:rPr lang="en-GB" sz="1800" b="1" dirty="0"/>
              <a:t>1.26  (0.82 -1.96)</a:t>
            </a:r>
          </a:p>
        </p:txBody>
      </p:sp>
      <p:sp>
        <p:nvSpPr>
          <p:cNvPr id="2" name="TextBox 1"/>
          <p:cNvSpPr txBox="1"/>
          <p:nvPr/>
        </p:nvSpPr>
        <p:spPr>
          <a:xfrm>
            <a:off x="479376" y="6145557"/>
            <a:ext cx="9310690" cy="523220"/>
          </a:xfrm>
          <a:prstGeom prst="rect">
            <a:avLst/>
          </a:prstGeom>
          <a:noFill/>
        </p:spPr>
        <p:txBody>
          <a:bodyPr wrap="none" rtlCol="0">
            <a:spAutoFit/>
          </a:bodyPr>
          <a:lstStyle/>
          <a:p>
            <a:r>
              <a:rPr lang="en-GB" sz="1400" dirty="0" smtClean="0"/>
              <a:t>Source: Coleman</a:t>
            </a:r>
            <a:r>
              <a:rPr lang="en-GB" sz="1400" dirty="0"/>
              <a:t>, T., Cooper, S., Thornton, J. G., </a:t>
            </a:r>
            <a:r>
              <a:rPr lang="en-GB" sz="1400" dirty="0" err="1"/>
              <a:t>Grainge</a:t>
            </a:r>
            <a:r>
              <a:rPr lang="en-GB" sz="1400" dirty="0"/>
              <a:t>, M. J., Watts, K., Britton, J., &amp; Lewis, S. (2012). </a:t>
            </a:r>
            <a:endParaRPr lang="en-GB" sz="1400" dirty="0" smtClean="0"/>
          </a:p>
          <a:p>
            <a:r>
              <a:rPr lang="en-GB" sz="1400" dirty="0" smtClean="0"/>
              <a:t>A </a:t>
            </a:r>
            <a:r>
              <a:rPr lang="en-GB" sz="1400" dirty="0"/>
              <a:t>randomized trial of nicotine-replacement therapy patches in pregnancy. </a:t>
            </a:r>
            <a:r>
              <a:rPr lang="en-GB" sz="1400" i="1" dirty="0"/>
              <a:t>New England Journal of Medicine</a:t>
            </a:r>
            <a:r>
              <a:rPr lang="en-GB" sz="1400" dirty="0"/>
              <a:t>, </a:t>
            </a:r>
            <a:r>
              <a:rPr lang="en-GB" sz="1400" i="1" dirty="0"/>
              <a:t>366</a:t>
            </a:r>
            <a:r>
              <a:rPr lang="en-GB" sz="1400" dirty="0"/>
              <a:t>(9), 808-818.</a:t>
            </a:r>
          </a:p>
        </p:txBody>
      </p:sp>
    </p:spTree>
    <p:extLst>
      <p:ext uri="{BB962C8B-B14F-4D97-AF65-F5344CB8AC3E}">
        <p14:creationId xmlns:p14="http://schemas.microsoft.com/office/powerpoint/2010/main" val="534985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eaLnBrk="1" hangingPunct="1">
              <a:defRPr/>
            </a:pPr>
            <a:r>
              <a:rPr lang="en-GB" sz="4000" b="1" dirty="0" smtClean="0">
                <a:ea typeface="ＭＳ Ｐゴシック" pitchFamily="34" charset="-128"/>
              </a:rPr>
              <a:t>Effectiveness of single product NRT for smoking </a:t>
            </a:r>
            <a:r>
              <a:rPr lang="en-GB" sz="4000" b="1" dirty="0">
                <a:ea typeface="ＭＳ Ｐゴシック" pitchFamily="34" charset="-128"/>
              </a:rPr>
              <a:t>c</a:t>
            </a:r>
            <a:r>
              <a:rPr lang="en-GB" sz="4000" b="1" dirty="0" smtClean="0">
                <a:ea typeface="ＭＳ Ｐゴシック" pitchFamily="34" charset="-128"/>
              </a:rPr>
              <a:t>essation in Pregnancy</a:t>
            </a:r>
            <a:endParaRPr lang="en-GB" sz="4000" b="1" i="1" dirty="0">
              <a:ea typeface="ＭＳ Ｐゴシック" pitchFamily="34" charset="-128"/>
            </a:endParaRPr>
          </a:p>
        </p:txBody>
      </p:sp>
      <p:pic>
        <p:nvPicPr>
          <p:cNvPr id="2050" name="Picture 2"/>
          <p:cNvPicPr>
            <a:picLocks noChangeAspect="1" noChangeArrowheads="1"/>
          </p:cNvPicPr>
          <p:nvPr/>
        </p:nvPicPr>
        <p:blipFill>
          <a:blip r:embed="rId3" cstate="print"/>
          <a:srcRect/>
          <a:stretch>
            <a:fillRect/>
          </a:stretch>
        </p:blipFill>
        <p:spPr bwMode="auto">
          <a:xfrm>
            <a:off x="1524000" y="1628801"/>
            <a:ext cx="9144000" cy="5108071"/>
          </a:xfrm>
          <a:prstGeom prst="rect">
            <a:avLst/>
          </a:prstGeom>
          <a:noFill/>
          <a:ln w="9525">
            <a:noFill/>
            <a:miter lim="800000"/>
            <a:headEnd/>
            <a:tailEnd/>
          </a:ln>
        </p:spPr>
      </p:pic>
      <p:sp>
        <p:nvSpPr>
          <p:cNvPr id="5" name="TextBox 4"/>
          <p:cNvSpPr txBox="1"/>
          <p:nvPr/>
        </p:nvSpPr>
        <p:spPr>
          <a:xfrm>
            <a:off x="9840416" y="6237312"/>
            <a:ext cx="1080120" cy="369332"/>
          </a:xfrm>
          <a:prstGeom prst="rect">
            <a:avLst/>
          </a:prstGeom>
          <a:solidFill>
            <a:schemeClr val="tx1"/>
          </a:solidFill>
        </p:spPr>
        <p:txBody>
          <a:bodyPr wrap="square" rtlCol="0">
            <a:spAutoFit/>
          </a:bodyPr>
          <a:lstStyle/>
          <a:p>
            <a:r>
              <a:rPr lang="en-GB" b="1" dirty="0">
                <a:solidFill>
                  <a:schemeClr val="bg1"/>
                </a:solidFill>
              </a:rPr>
              <a:t>NRT</a:t>
            </a:r>
          </a:p>
        </p:txBody>
      </p:sp>
      <p:sp>
        <p:nvSpPr>
          <p:cNvPr id="6" name="Freeform 5"/>
          <p:cNvSpPr/>
          <p:nvPr/>
        </p:nvSpPr>
        <p:spPr>
          <a:xfrm>
            <a:off x="8692447" y="2205319"/>
            <a:ext cx="846425" cy="273967"/>
          </a:xfrm>
          <a:custGeom>
            <a:avLst/>
            <a:gdLst>
              <a:gd name="connsiteX0" fmla="*/ 52625 w 846425"/>
              <a:gd name="connsiteY0" fmla="*/ 107576 h 273967"/>
              <a:gd name="connsiteX1" fmla="*/ 133307 w 846425"/>
              <a:gd name="connsiteY1" fmla="*/ 53788 h 273967"/>
              <a:gd name="connsiteX2" fmla="*/ 173648 w 846425"/>
              <a:gd name="connsiteY2" fmla="*/ 26894 h 273967"/>
              <a:gd name="connsiteX3" fmla="*/ 254330 w 846425"/>
              <a:gd name="connsiteY3" fmla="*/ 0 h 273967"/>
              <a:gd name="connsiteX4" fmla="*/ 778766 w 846425"/>
              <a:gd name="connsiteY4" fmla="*/ 13447 h 273967"/>
              <a:gd name="connsiteX5" fmla="*/ 819107 w 846425"/>
              <a:gd name="connsiteY5" fmla="*/ 26894 h 273967"/>
              <a:gd name="connsiteX6" fmla="*/ 846001 w 846425"/>
              <a:gd name="connsiteY6" fmla="*/ 80682 h 273967"/>
              <a:gd name="connsiteX7" fmla="*/ 832554 w 846425"/>
              <a:gd name="connsiteY7" fmla="*/ 201706 h 273967"/>
              <a:gd name="connsiteX8" fmla="*/ 792213 w 846425"/>
              <a:gd name="connsiteY8" fmla="*/ 228600 h 273967"/>
              <a:gd name="connsiteX9" fmla="*/ 509825 w 846425"/>
              <a:gd name="connsiteY9" fmla="*/ 268941 h 273967"/>
              <a:gd name="connsiteX10" fmla="*/ 52625 w 846425"/>
              <a:gd name="connsiteY10" fmla="*/ 255494 h 273967"/>
              <a:gd name="connsiteX11" fmla="*/ 39178 w 846425"/>
              <a:gd name="connsiteY11" fmla="*/ 147917 h 273967"/>
              <a:gd name="connsiteX12" fmla="*/ 79519 w 846425"/>
              <a:gd name="connsiteY12" fmla="*/ 121023 h 273967"/>
              <a:gd name="connsiteX13" fmla="*/ 66072 w 846425"/>
              <a:gd name="connsiteY13" fmla="*/ 67235 h 273967"/>
              <a:gd name="connsiteX14" fmla="*/ 52625 w 846425"/>
              <a:gd name="connsiteY14" fmla="*/ 107576 h 273967"/>
              <a:gd name="connsiteX15" fmla="*/ 106413 w 846425"/>
              <a:gd name="connsiteY15" fmla="*/ 80682 h 27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6425" h="273967">
                <a:moveTo>
                  <a:pt x="52625" y="107576"/>
                </a:moveTo>
                <a:lnTo>
                  <a:pt x="133307" y="53788"/>
                </a:lnTo>
                <a:cubicBezTo>
                  <a:pt x="146754" y="44823"/>
                  <a:pt x="158316" y="32005"/>
                  <a:pt x="173648" y="26894"/>
                </a:cubicBezTo>
                <a:lnTo>
                  <a:pt x="254330" y="0"/>
                </a:lnTo>
                <a:cubicBezTo>
                  <a:pt x="429142" y="4482"/>
                  <a:pt x="604094" y="5129"/>
                  <a:pt x="778766" y="13447"/>
                </a:cubicBezTo>
                <a:cubicBezTo>
                  <a:pt x="792924" y="14121"/>
                  <a:pt x="809084" y="16871"/>
                  <a:pt x="819107" y="26894"/>
                </a:cubicBezTo>
                <a:cubicBezTo>
                  <a:pt x="833281" y="41068"/>
                  <a:pt x="837036" y="62753"/>
                  <a:pt x="846001" y="80682"/>
                </a:cubicBezTo>
                <a:cubicBezTo>
                  <a:pt x="841519" y="121023"/>
                  <a:pt x="846425" y="163560"/>
                  <a:pt x="832554" y="201706"/>
                </a:cubicBezTo>
                <a:cubicBezTo>
                  <a:pt x="827031" y="216894"/>
                  <a:pt x="806981" y="222036"/>
                  <a:pt x="792213" y="228600"/>
                </a:cubicBezTo>
                <a:cubicBezTo>
                  <a:pt x="690136" y="273967"/>
                  <a:pt x="638718" y="260348"/>
                  <a:pt x="509825" y="268941"/>
                </a:cubicBezTo>
                <a:cubicBezTo>
                  <a:pt x="357425" y="264459"/>
                  <a:pt x="204564" y="268156"/>
                  <a:pt x="52625" y="255494"/>
                </a:cubicBezTo>
                <a:cubicBezTo>
                  <a:pt x="0" y="251109"/>
                  <a:pt x="37517" y="151238"/>
                  <a:pt x="39178" y="147917"/>
                </a:cubicBezTo>
                <a:cubicBezTo>
                  <a:pt x="46406" y="133462"/>
                  <a:pt x="66072" y="129988"/>
                  <a:pt x="79519" y="121023"/>
                </a:cubicBezTo>
                <a:cubicBezTo>
                  <a:pt x="75037" y="103094"/>
                  <a:pt x="82602" y="75500"/>
                  <a:pt x="66072" y="67235"/>
                </a:cubicBezTo>
                <a:cubicBezTo>
                  <a:pt x="53394" y="60896"/>
                  <a:pt x="42602" y="97553"/>
                  <a:pt x="52625" y="107576"/>
                </a:cubicBezTo>
                <a:cubicBezTo>
                  <a:pt x="68077" y="123028"/>
                  <a:pt x="96763" y="90332"/>
                  <a:pt x="106413" y="80682"/>
                </a:cubicBez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Freeform 6"/>
          <p:cNvSpPr/>
          <p:nvPr/>
        </p:nvSpPr>
        <p:spPr>
          <a:xfrm>
            <a:off x="8913761" y="5589240"/>
            <a:ext cx="631895" cy="408608"/>
          </a:xfrm>
          <a:custGeom>
            <a:avLst/>
            <a:gdLst>
              <a:gd name="connsiteX0" fmla="*/ 73358 w 631895"/>
              <a:gd name="connsiteY0" fmla="*/ 94130 h 444213"/>
              <a:gd name="connsiteX1" fmla="*/ 154040 w 631895"/>
              <a:gd name="connsiteY1" fmla="*/ 53789 h 444213"/>
              <a:gd name="connsiteX2" fmla="*/ 194381 w 631895"/>
              <a:gd name="connsiteY2" fmla="*/ 26894 h 444213"/>
              <a:gd name="connsiteX3" fmla="*/ 275064 w 631895"/>
              <a:gd name="connsiteY3" fmla="*/ 0 h 444213"/>
              <a:gd name="connsiteX4" fmla="*/ 463322 w 631895"/>
              <a:gd name="connsiteY4" fmla="*/ 13447 h 444213"/>
              <a:gd name="connsiteX5" fmla="*/ 503664 w 631895"/>
              <a:gd name="connsiteY5" fmla="*/ 40341 h 444213"/>
              <a:gd name="connsiteX6" fmla="*/ 544005 w 631895"/>
              <a:gd name="connsiteY6" fmla="*/ 53789 h 444213"/>
              <a:gd name="connsiteX7" fmla="*/ 584346 w 631895"/>
              <a:gd name="connsiteY7" fmla="*/ 376518 h 444213"/>
              <a:gd name="connsiteX8" fmla="*/ 544005 w 631895"/>
              <a:gd name="connsiteY8" fmla="*/ 389965 h 444213"/>
              <a:gd name="connsiteX9" fmla="*/ 436428 w 631895"/>
              <a:gd name="connsiteY9" fmla="*/ 403412 h 444213"/>
              <a:gd name="connsiteX10" fmla="*/ 288511 w 631895"/>
              <a:gd name="connsiteY10" fmla="*/ 443753 h 444213"/>
              <a:gd name="connsiteX11" fmla="*/ 127146 w 631895"/>
              <a:gd name="connsiteY11" fmla="*/ 430306 h 444213"/>
              <a:gd name="connsiteX12" fmla="*/ 86805 w 631895"/>
              <a:gd name="connsiteY12" fmla="*/ 389965 h 444213"/>
              <a:gd name="connsiteX13" fmla="*/ 46464 w 631895"/>
              <a:gd name="connsiteY13" fmla="*/ 363071 h 444213"/>
              <a:gd name="connsiteX14" fmla="*/ 33016 w 631895"/>
              <a:gd name="connsiteY14" fmla="*/ 322730 h 444213"/>
              <a:gd name="connsiteX15" fmla="*/ 6122 w 631895"/>
              <a:gd name="connsiteY15" fmla="*/ 282389 h 444213"/>
              <a:gd name="connsiteX16" fmla="*/ 46464 w 631895"/>
              <a:gd name="connsiteY16" fmla="*/ 174812 h 444213"/>
              <a:gd name="connsiteX17" fmla="*/ 73358 w 631895"/>
              <a:gd name="connsiteY17" fmla="*/ 80683 h 444213"/>
              <a:gd name="connsiteX18" fmla="*/ 73358 w 631895"/>
              <a:gd name="connsiteY18" fmla="*/ 94130 h 4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895" h="444213">
                <a:moveTo>
                  <a:pt x="73358" y="94130"/>
                </a:moveTo>
                <a:cubicBezTo>
                  <a:pt x="86805" y="89648"/>
                  <a:pt x="42686" y="109467"/>
                  <a:pt x="154040" y="53789"/>
                </a:cubicBezTo>
                <a:cubicBezTo>
                  <a:pt x="168495" y="46561"/>
                  <a:pt x="179612" y="33458"/>
                  <a:pt x="194381" y="26894"/>
                </a:cubicBezTo>
                <a:cubicBezTo>
                  <a:pt x="220287" y="15380"/>
                  <a:pt x="275064" y="0"/>
                  <a:pt x="275064" y="0"/>
                </a:cubicBezTo>
                <a:cubicBezTo>
                  <a:pt x="337817" y="4482"/>
                  <a:pt x="401367" y="2514"/>
                  <a:pt x="463322" y="13447"/>
                </a:cubicBezTo>
                <a:cubicBezTo>
                  <a:pt x="479238" y="16256"/>
                  <a:pt x="489209" y="33113"/>
                  <a:pt x="503664" y="40341"/>
                </a:cubicBezTo>
                <a:cubicBezTo>
                  <a:pt x="516342" y="46680"/>
                  <a:pt x="530558" y="49306"/>
                  <a:pt x="544005" y="53789"/>
                </a:cubicBezTo>
                <a:cubicBezTo>
                  <a:pt x="629693" y="182321"/>
                  <a:pt x="631895" y="150661"/>
                  <a:pt x="584346" y="376518"/>
                </a:cubicBezTo>
                <a:cubicBezTo>
                  <a:pt x="581426" y="390388"/>
                  <a:pt x="557951" y="387429"/>
                  <a:pt x="544005" y="389965"/>
                </a:cubicBezTo>
                <a:cubicBezTo>
                  <a:pt x="508450" y="396430"/>
                  <a:pt x="472287" y="398930"/>
                  <a:pt x="436428" y="403412"/>
                </a:cubicBezTo>
                <a:cubicBezTo>
                  <a:pt x="334063" y="437534"/>
                  <a:pt x="383544" y="424746"/>
                  <a:pt x="288511" y="443753"/>
                </a:cubicBezTo>
                <a:cubicBezTo>
                  <a:pt x="234723" y="439271"/>
                  <a:pt x="179298" y="444213"/>
                  <a:pt x="127146" y="430306"/>
                </a:cubicBezTo>
                <a:cubicBezTo>
                  <a:pt x="108771" y="425406"/>
                  <a:pt x="101414" y="402139"/>
                  <a:pt x="86805" y="389965"/>
                </a:cubicBezTo>
                <a:cubicBezTo>
                  <a:pt x="74390" y="379619"/>
                  <a:pt x="59911" y="372036"/>
                  <a:pt x="46464" y="363071"/>
                </a:cubicBezTo>
                <a:cubicBezTo>
                  <a:pt x="41981" y="349624"/>
                  <a:pt x="39355" y="335408"/>
                  <a:pt x="33016" y="322730"/>
                </a:cubicBezTo>
                <a:cubicBezTo>
                  <a:pt x="25788" y="308275"/>
                  <a:pt x="8127" y="298425"/>
                  <a:pt x="6122" y="282389"/>
                </a:cubicBezTo>
                <a:cubicBezTo>
                  <a:pt x="0" y="233412"/>
                  <a:pt x="22969" y="210053"/>
                  <a:pt x="46464" y="174812"/>
                </a:cubicBezTo>
                <a:cubicBezTo>
                  <a:pt x="59280" y="136363"/>
                  <a:pt x="64916" y="122895"/>
                  <a:pt x="73358" y="80683"/>
                </a:cubicBezTo>
                <a:cubicBezTo>
                  <a:pt x="74237" y="76288"/>
                  <a:pt x="59911" y="98612"/>
                  <a:pt x="73358" y="9413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p:cNvSpPr/>
          <p:nvPr/>
        </p:nvSpPr>
        <p:spPr>
          <a:xfrm>
            <a:off x="1524000" y="2205318"/>
            <a:ext cx="1259632" cy="273967"/>
          </a:xfrm>
          <a:custGeom>
            <a:avLst/>
            <a:gdLst>
              <a:gd name="connsiteX0" fmla="*/ 73358 w 631895"/>
              <a:gd name="connsiteY0" fmla="*/ 94130 h 444213"/>
              <a:gd name="connsiteX1" fmla="*/ 154040 w 631895"/>
              <a:gd name="connsiteY1" fmla="*/ 53789 h 444213"/>
              <a:gd name="connsiteX2" fmla="*/ 194381 w 631895"/>
              <a:gd name="connsiteY2" fmla="*/ 26894 h 444213"/>
              <a:gd name="connsiteX3" fmla="*/ 275064 w 631895"/>
              <a:gd name="connsiteY3" fmla="*/ 0 h 444213"/>
              <a:gd name="connsiteX4" fmla="*/ 463322 w 631895"/>
              <a:gd name="connsiteY4" fmla="*/ 13447 h 444213"/>
              <a:gd name="connsiteX5" fmla="*/ 503664 w 631895"/>
              <a:gd name="connsiteY5" fmla="*/ 40341 h 444213"/>
              <a:gd name="connsiteX6" fmla="*/ 544005 w 631895"/>
              <a:gd name="connsiteY6" fmla="*/ 53789 h 444213"/>
              <a:gd name="connsiteX7" fmla="*/ 584346 w 631895"/>
              <a:gd name="connsiteY7" fmla="*/ 376518 h 444213"/>
              <a:gd name="connsiteX8" fmla="*/ 544005 w 631895"/>
              <a:gd name="connsiteY8" fmla="*/ 389965 h 444213"/>
              <a:gd name="connsiteX9" fmla="*/ 436428 w 631895"/>
              <a:gd name="connsiteY9" fmla="*/ 403412 h 444213"/>
              <a:gd name="connsiteX10" fmla="*/ 288511 w 631895"/>
              <a:gd name="connsiteY10" fmla="*/ 443753 h 444213"/>
              <a:gd name="connsiteX11" fmla="*/ 127146 w 631895"/>
              <a:gd name="connsiteY11" fmla="*/ 430306 h 444213"/>
              <a:gd name="connsiteX12" fmla="*/ 86805 w 631895"/>
              <a:gd name="connsiteY12" fmla="*/ 389965 h 444213"/>
              <a:gd name="connsiteX13" fmla="*/ 46464 w 631895"/>
              <a:gd name="connsiteY13" fmla="*/ 363071 h 444213"/>
              <a:gd name="connsiteX14" fmla="*/ 33016 w 631895"/>
              <a:gd name="connsiteY14" fmla="*/ 322730 h 444213"/>
              <a:gd name="connsiteX15" fmla="*/ 6122 w 631895"/>
              <a:gd name="connsiteY15" fmla="*/ 282389 h 444213"/>
              <a:gd name="connsiteX16" fmla="*/ 46464 w 631895"/>
              <a:gd name="connsiteY16" fmla="*/ 174812 h 444213"/>
              <a:gd name="connsiteX17" fmla="*/ 73358 w 631895"/>
              <a:gd name="connsiteY17" fmla="*/ 80683 h 444213"/>
              <a:gd name="connsiteX18" fmla="*/ 73358 w 631895"/>
              <a:gd name="connsiteY18" fmla="*/ 94130 h 44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895" h="444213">
                <a:moveTo>
                  <a:pt x="73358" y="94130"/>
                </a:moveTo>
                <a:cubicBezTo>
                  <a:pt x="86805" y="89648"/>
                  <a:pt x="42686" y="109467"/>
                  <a:pt x="154040" y="53789"/>
                </a:cubicBezTo>
                <a:cubicBezTo>
                  <a:pt x="168495" y="46561"/>
                  <a:pt x="179612" y="33458"/>
                  <a:pt x="194381" y="26894"/>
                </a:cubicBezTo>
                <a:cubicBezTo>
                  <a:pt x="220287" y="15380"/>
                  <a:pt x="275064" y="0"/>
                  <a:pt x="275064" y="0"/>
                </a:cubicBezTo>
                <a:cubicBezTo>
                  <a:pt x="337817" y="4482"/>
                  <a:pt x="401367" y="2514"/>
                  <a:pt x="463322" y="13447"/>
                </a:cubicBezTo>
                <a:cubicBezTo>
                  <a:pt x="479238" y="16256"/>
                  <a:pt x="489209" y="33113"/>
                  <a:pt x="503664" y="40341"/>
                </a:cubicBezTo>
                <a:cubicBezTo>
                  <a:pt x="516342" y="46680"/>
                  <a:pt x="530558" y="49306"/>
                  <a:pt x="544005" y="53789"/>
                </a:cubicBezTo>
                <a:cubicBezTo>
                  <a:pt x="629693" y="182321"/>
                  <a:pt x="631895" y="150661"/>
                  <a:pt x="584346" y="376518"/>
                </a:cubicBezTo>
                <a:cubicBezTo>
                  <a:pt x="581426" y="390388"/>
                  <a:pt x="557951" y="387429"/>
                  <a:pt x="544005" y="389965"/>
                </a:cubicBezTo>
                <a:cubicBezTo>
                  <a:pt x="508450" y="396430"/>
                  <a:pt x="472287" y="398930"/>
                  <a:pt x="436428" y="403412"/>
                </a:cubicBezTo>
                <a:cubicBezTo>
                  <a:pt x="334063" y="437534"/>
                  <a:pt x="383544" y="424746"/>
                  <a:pt x="288511" y="443753"/>
                </a:cubicBezTo>
                <a:cubicBezTo>
                  <a:pt x="234723" y="439271"/>
                  <a:pt x="179298" y="444213"/>
                  <a:pt x="127146" y="430306"/>
                </a:cubicBezTo>
                <a:cubicBezTo>
                  <a:pt x="108771" y="425406"/>
                  <a:pt x="101414" y="402139"/>
                  <a:pt x="86805" y="389965"/>
                </a:cubicBezTo>
                <a:cubicBezTo>
                  <a:pt x="74390" y="379619"/>
                  <a:pt x="59911" y="372036"/>
                  <a:pt x="46464" y="363071"/>
                </a:cubicBezTo>
                <a:cubicBezTo>
                  <a:pt x="41981" y="349624"/>
                  <a:pt x="39355" y="335408"/>
                  <a:pt x="33016" y="322730"/>
                </a:cubicBezTo>
                <a:cubicBezTo>
                  <a:pt x="25788" y="308275"/>
                  <a:pt x="8127" y="298425"/>
                  <a:pt x="6122" y="282389"/>
                </a:cubicBezTo>
                <a:cubicBezTo>
                  <a:pt x="0" y="233412"/>
                  <a:pt x="22969" y="210053"/>
                  <a:pt x="46464" y="174812"/>
                </a:cubicBezTo>
                <a:cubicBezTo>
                  <a:pt x="59280" y="136363"/>
                  <a:pt x="64916" y="122895"/>
                  <a:pt x="73358" y="80683"/>
                </a:cubicBezTo>
                <a:cubicBezTo>
                  <a:pt x="74237" y="76288"/>
                  <a:pt x="59911" y="98612"/>
                  <a:pt x="73358" y="9413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3321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4826" y="1555877"/>
            <a:ext cx="162018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801261" y="1289337"/>
            <a:ext cx="8017679" cy="4752528"/>
          </a:xfrm>
        </p:spPr>
        <p:txBody>
          <a:bodyPr>
            <a:normAutofit/>
          </a:bodyPr>
          <a:lstStyle/>
          <a:p>
            <a:pPr marL="0" indent="0">
              <a:buNone/>
            </a:pPr>
            <a:r>
              <a:rPr lang="en-GB" sz="2900" dirty="0"/>
              <a:t>To compare at 2 years after delivery, the impact of NRT &amp; placebo on: </a:t>
            </a:r>
          </a:p>
          <a:p>
            <a:pPr marL="514350" indent="-514350">
              <a:buAutoNum type="arabicPeriod"/>
            </a:pPr>
            <a:r>
              <a:rPr lang="en-GB" sz="2900" b="1" dirty="0"/>
              <a:t>Infant survival without impairment</a:t>
            </a:r>
            <a:r>
              <a:rPr lang="en-GB" sz="2900" dirty="0"/>
              <a:t>: no disability or problems with development</a:t>
            </a:r>
          </a:p>
          <a:p>
            <a:pPr marL="914400" lvl="1" indent="-514350"/>
            <a:r>
              <a:rPr lang="en-GB" sz="2600" dirty="0"/>
              <a:t>ASQ-3: screening instrument, high sensitivity &amp; specificity. 5 domains: communication, fine and gross motor, problem solving, personal-social. All needed to be normal.</a:t>
            </a:r>
          </a:p>
          <a:p>
            <a:pPr marL="514350" indent="-514350">
              <a:buAutoNum type="arabicPeriod"/>
            </a:pPr>
            <a:r>
              <a:rPr lang="en-GB" sz="2900" b="1" dirty="0"/>
              <a:t>Infant respiratory symptoms</a:t>
            </a:r>
          </a:p>
          <a:p>
            <a:pPr marL="514350" indent="-514350">
              <a:buAutoNum type="arabicPeriod"/>
            </a:pPr>
            <a:r>
              <a:rPr lang="en-GB" sz="2900" b="1" dirty="0"/>
              <a:t>Maternal prolonged smoking abstinence</a:t>
            </a:r>
          </a:p>
        </p:txBody>
      </p:sp>
      <p:sp>
        <p:nvSpPr>
          <p:cNvPr id="7" name="Slide Number Placeholder 6"/>
          <p:cNvSpPr>
            <a:spLocks noGrp="1"/>
          </p:cNvSpPr>
          <p:nvPr>
            <p:ph type="sldNum" sz="quarter" idx="12"/>
          </p:nvPr>
        </p:nvSpPr>
        <p:spPr/>
        <p:txBody>
          <a:bodyPr/>
          <a:lstStyle/>
          <a:p>
            <a:fld id="{F6EAFAA4-F204-48FB-A800-20019C4EA0F4}" type="slidenum">
              <a:rPr lang="en-GB" smtClean="0"/>
              <a:pPr/>
              <a:t>15</a:t>
            </a:fld>
            <a:endParaRPr lang="en-GB"/>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4826" y="3137216"/>
            <a:ext cx="1271912" cy="101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MCj029095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8940" y="4649739"/>
            <a:ext cx="1393783" cy="15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GB" b="1" dirty="0" smtClean="0"/>
              <a:t>SNAP Follow up objectives </a:t>
            </a:r>
            <a:endParaRPr lang="en-GB" b="1" dirty="0"/>
          </a:p>
        </p:txBody>
      </p:sp>
      <p:sp>
        <p:nvSpPr>
          <p:cNvPr id="9" name="TextBox 8"/>
          <p:cNvSpPr txBox="1"/>
          <p:nvPr/>
        </p:nvSpPr>
        <p:spPr>
          <a:xfrm>
            <a:off x="479376" y="6277303"/>
            <a:ext cx="10707418" cy="523220"/>
          </a:xfrm>
          <a:prstGeom prst="rect">
            <a:avLst/>
          </a:prstGeom>
          <a:noFill/>
        </p:spPr>
        <p:txBody>
          <a:bodyPr wrap="none" rtlCol="0">
            <a:spAutoFit/>
          </a:bodyPr>
          <a:lstStyle/>
          <a:p>
            <a:r>
              <a:rPr lang="en-GB" sz="1400" dirty="0" smtClean="0"/>
              <a:t>Source: Cooper</a:t>
            </a:r>
            <a:r>
              <a:rPr lang="en-GB" sz="1400" dirty="0"/>
              <a:t>, S., </a:t>
            </a:r>
            <a:r>
              <a:rPr lang="en-GB" sz="1400" dirty="0" err="1"/>
              <a:t>Taggar</a:t>
            </a:r>
            <a:r>
              <a:rPr lang="en-GB" sz="1400" dirty="0"/>
              <a:t>, J., Lewis, S</a:t>
            </a:r>
            <a:r>
              <a:rPr lang="en-GB" sz="1400" dirty="0" smtClean="0"/>
              <a:t>. et al(2014</a:t>
            </a:r>
            <a:r>
              <a:rPr lang="en-GB" sz="1400" dirty="0"/>
              <a:t>). Effect of nicotine patches in pregnancy on infant and maternal outcomes at 2 years: follow-up </a:t>
            </a:r>
            <a:endParaRPr lang="en-GB" sz="1400" dirty="0" smtClean="0"/>
          </a:p>
          <a:p>
            <a:r>
              <a:rPr lang="en-GB" sz="1400" dirty="0" smtClean="0"/>
              <a:t>from </a:t>
            </a:r>
            <a:r>
              <a:rPr lang="en-GB" sz="1400" dirty="0"/>
              <a:t>the </a:t>
            </a:r>
            <a:r>
              <a:rPr lang="en-GB" sz="1400" dirty="0" smtClean="0"/>
              <a:t>randomised</a:t>
            </a:r>
            <a:r>
              <a:rPr lang="en-GB" sz="1400" dirty="0"/>
              <a:t>, double-blind, placebo-controlled SNAP trial. </a:t>
            </a:r>
            <a:r>
              <a:rPr lang="en-GB" sz="1400" i="1" dirty="0"/>
              <a:t>The Lancet Respiratory Medicine</a:t>
            </a:r>
            <a:r>
              <a:rPr lang="en-GB" sz="1400" dirty="0"/>
              <a:t>, </a:t>
            </a:r>
            <a:r>
              <a:rPr lang="en-GB" sz="1400" i="1" dirty="0"/>
              <a:t>2</a:t>
            </a:r>
            <a:r>
              <a:rPr lang="en-GB" sz="1400" dirty="0"/>
              <a:t>(9), 728-737.</a:t>
            </a:r>
          </a:p>
        </p:txBody>
      </p:sp>
    </p:spTree>
    <p:extLst>
      <p:ext uri="{BB962C8B-B14F-4D97-AF65-F5344CB8AC3E}">
        <p14:creationId xmlns:p14="http://schemas.microsoft.com/office/powerpoint/2010/main" val="70734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EAFAA4-F204-48FB-A800-20019C4EA0F4}" type="slidenum">
              <a:rPr lang="en-GB" smtClean="0"/>
              <a:pPr/>
              <a:t>16</a:t>
            </a:fld>
            <a:endParaRPr lang="en-GB"/>
          </a:p>
        </p:txBody>
      </p:sp>
      <p:sp>
        <p:nvSpPr>
          <p:cNvPr id="34" name="TextBox 33"/>
          <p:cNvSpPr txBox="1"/>
          <p:nvPr/>
        </p:nvSpPr>
        <p:spPr>
          <a:xfrm>
            <a:off x="5140666" y="3265562"/>
            <a:ext cx="1899825" cy="369332"/>
          </a:xfrm>
          <a:prstGeom prst="rect">
            <a:avLst/>
          </a:prstGeom>
          <a:noFill/>
        </p:spPr>
        <p:txBody>
          <a:bodyPr wrap="square" rtlCol="0">
            <a:spAutoFit/>
          </a:bodyPr>
          <a:lstStyle/>
          <a:p>
            <a:pPr algn="ctr"/>
            <a:r>
              <a:rPr lang="en-GB" b="1" dirty="0">
                <a:solidFill>
                  <a:schemeClr val="accent1">
                    <a:lumMod val="50000"/>
                  </a:schemeClr>
                </a:solidFill>
              </a:rPr>
              <a:t>PQ2</a:t>
            </a:r>
          </a:p>
        </p:txBody>
      </p:sp>
      <p:sp>
        <p:nvSpPr>
          <p:cNvPr id="35" name="TextBox 34"/>
          <p:cNvSpPr txBox="1"/>
          <p:nvPr/>
        </p:nvSpPr>
        <p:spPr>
          <a:xfrm>
            <a:off x="5289114" y="3993322"/>
            <a:ext cx="1584176" cy="369332"/>
          </a:xfrm>
          <a:prstGeom prst="rect">
            <a:avLst/>
          </a:prstGeom>
          <a:noFill/>
        </p:spPr>
        <p:txBody>
          <a:bodyPr wrap="square" rtlCol="0">
            <a:spAutoFit/>
          </a:bodyPr>
          <a:lstStyle/>
          <a:p>
            <a:pPr algn="ctr"/>
            <a:r>
              <a:rPr lang="en-GB" b="1" dirty="0">
                <a:solidFill>
                  <a:schemeClr val="accent1">
                    <a:lumMod val="50000"/>
                  </a:schemeClr>
                </a:solidFill>
              </a:rPr>
              <a:t>HPQ</a:t>
            </a:r>
          </a:p>
        </p:txBody>
      </p:sp>
      <p:grpSp>
        <p:nvGrpSpPr>
          <p:cNvPr id="36" name="Group 35"/>
          <p:cNvGrpSpPr/>
          <p:nvPr/>
        </p:nvGrpSpPr>
        <p:grpSpPr>
          <a:xfrm>
            <a:off x="4864810" y="1907774"/>
            <a:ext cx="2376264" cy="441106"/>
            <a:chOff x="2301341" y="1573225"/>
            <a:chExt cx="3522903" cy="441106"/>
          </a:xfrm>
        </p:grpSpPr>
        <p:sp>
          <p:nvSpPr>
            <p:cNvPr id="37" name="Rounded Rectangle 36"/>
            <p:cNvSpPr/>
            <p:nvPr/>
          </p:nvSpPr>
          <p:spPr>
            <a:xfrm>
              <a:off x="2301341" y="1573225"/>
              <a:ext cx="3522903" cy="44110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2322666" y="1596147"/>
              <a:ext cx="3497063" cy="415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1,050 randomised</a:t>
              </a:r>
            </a:p>
          </p:txBody>
        </p:sp>
      </p:grpSp>
      <p:cxnSp>
        <p:nvCxnSpPr>
          <p:cNvPr id="51" name="Elbow Connector 50"/>
          <p:cNvCxnSpPr>
            <a:stCxn id="37" idx="2"/>
            <a:endCxn id="15" idx="0"/>
          </p:cNvCxnSpPr>
          <p:nvPr/>
        </p:nvCxnSpPr>
        <p:spPr>
          <a:xfrm rot="5400000">
            <a:off x="4741369" y="1357624"/>
            <a:ext cx="320319" cy="230283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a:off x="6034127" y="2509040"/>
            <a:ext cx="2389868" cy="190877"/>
          </a:xfrm>
          <a:prstGeom prst="bentConnector2">
            <a:avLst/>
          </a:prstGeom>
          <a:ln w="25400"/>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040490" y="2669199"/>
            <a:ext cx="2749859" cy="2477422"/>
            <a:chOff x="777951" y="3543868"/>
            <a:chExt cx="2749859" cy="2477422"/>
          </a:xfrm>
        </p:grpSpPr>
        <p:grpSp>
          <p:nvGrpSpPr>
            <p:cNvPr id="11" name="Group 10"/>
            <p:cNvGrpSpPr/>
            <p:nvPr/>
          </p:nvGrpSpPr>
          <p:grpSpPr>
            <a:xfrm>
              <a:off x="1503546" y="3543868"/>
              <a:ext cx="1291678" cy="332177"/>
              <a:chOff x="926094" y="2631442"/>
              <a:chExt cx="1291678" cy="332177"/>
            </a:xfrm>
          </p:grpSpPr>
          <p:sp>
            <p:nvSpPr>
              <p:cNvPr id="12" name="Rounded Rectangle 11"/>
              <p:cNvSpPr/>
              <p:nvPr/>
            </p:nvSpPr>
            <p:spPr>
              <a:xfrm>
                <a:off x="926094" y="2631442"/>
                <a:ext cx="1291678" cy="3321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935823" y="2641171"/>
                <a:ext cx="1272220" cy="312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Placebo 529</a:t>
                </a:r>
              </a:p>
            </p:txBody>
          </p:sp>
        </p:grpSp>
        <p:grpSp>
          <p:nvGrpSpPr>
            <p:cNvPr id="17" name="Group 16"/>
            <p:cNvGrpSpPr/>
            <p:nvPr/>
          </p:nvGrpSpPr>
          <p:grpSpPr>
            <a:xfrm>
              <a:off x="777951" y="4158809"/>
              <a:ext cx="2749859" cy="332177"/>
              <a:chOff x="764771" y="2631442"/>
              <a:chExt cx="1618440" cy="332177"/>
            </a:xfrm>
          </p:grpSpPr>
          <p:sp>
            <p:nvSpPr>
              <p:cNvPr id="18" name="Rounded Rectangle 17"/>
              <p:cNvSpPr/>
              <p:nvPr/>
            </p:nvSpPr>
            <p:spPr>
              <a:xfrm>
                <a:off x="764771" y="2631442"/>
                <a:ext cx="1618440" cy="3321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935823" y="2641171"/>
                <a:ext cx="1272220" cy="312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304 (57%)</a:t>
                </a:r>
              </a:p>
            </p:txBody>
          </p:sp>
        </p:grpSp>
        <p:grpSp>
          <p:nvGrpSpPr>
            <p:cNvPr id="26" name="Group 25"/>
            <p:cNvGrpSpPr/>
            <p:nvPr/>
          </p:nvGrpSpPr>
          <p:grpSpPr>
            <a:xfrm>
              <a:off x="777952" y="4812120"/>
              <a:ext cx="2749858" cy="496042"/>
              <a:chOff x="638112" y="4348398"/>
              <a:chExt cx="2134563" cy="1602163"/>
            </a:xfrm>
          </p:grpSpPr>
          <p:sp>
            <p:nvSpPr>
              <p:cNvPr id="27" name="Rounded Rectangle 26"/>
              <p:cNvSpPr/>
              <p:nvPr/>
            </p:nvSpPr>
            <p:spPr>
              <a:xfrm>
                <a:off x="638112" y="4528859"/>
                <a:ext cx="2134563" cy="119290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708058" y="4348398"/>
                <a:ext cx="2037879" cy="1602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148 (28%)</a:t>
                </a:r>
                <a:endParaRPr lang="en-GB" sz="1600" dirty="0"/>
              </a:p>
            </p:txBody>
          </p:sp>
        </p:grpSp>
        <p:cxnSp>
          <p:nvCxnSpPr>
            <p:cNvPr id="55" name="Straight Connector 54"/>
            <p:cNvCxnSpPr>
              <a:stCxn id="12" idx="2"/>
              <a:endCxn id="19" idx="0"/>
            </p:cNvCxnSpPr>
            <p:nvPr/>
          </p:nvCxnSpPr>
          <p:spPr>
            <a:xfrm flipH="1">
              <a:off x="2149383" y="3876045"/>
              <a:ext cx="2" cy="292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8" idx="2"/>
              <a:endCxn id="27" idx="0"/>
            </p:cNvCxnSpPr>
            <p:nvPr/>
          </p:nvCxnSpPr>
          <p:spPr>
            <a:xfrm>
              <a:off x="2152881" y="4490986"/>
              <a:ext cx="0" cy="377006"/>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777951" y="5531997"/>
              <a:ext cx="2749859" cy="489293"/>
              <a:chOff x="638112" y="4348398"/>
              <a:chExt cx="2134563" cy="1602163"/>
            </a:xfrm>
          </p:grpSpPr>
          <p:sp>
            <p:nvSpPr>
              <p:cNvPr id="46" name="Rounded Rectangle 45"/>
              <p:cNvSpPr/>
              <p:nvPr/>
            </p:nvSpPr>
            <p:spPr>
              <a:xfrm>
                <a:off x="638112" y="4520631"/>
                <a:ext cx="2134563" cy="12093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4"/>
              <p:cNvSpPr/>
              <p:nvPr/>
            </p:nvSpPr>
            <p:spPr>
              <a:xfrm>
                <a:off x="708058" y="4348398"/>
                <a:ext cx="2037879" cy="1602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Total returned: 452 (85%)</a:t>
                </a:r>
                <a:endParaRPr lang="en-GB" sz="1600" dirty="0"/>
              </a:p>
            </p:txBody>
          </p:sp>
        </p:grpSp>
        <p:cxnSp>
          <p:nvCxnSpPr>
            <p:cNvPr id="21" name="Straight Connector 20"/>
            <p:cNvCxnSpPr>
              <a:stCxn id="27" idx="2"/>
              <a:endCxn id="46" idx="0"/>
            </p:cNvCxnSpPr>
            <p:nvPr/>
          </p:nvCxnSpPr>
          <p:spPr>
            <a:xfrm>
              <a:off x="2152881" y="5237324"/>
              <a:ext cx="0" cy="347272"/>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2380336" y="2669200"/>
            <a:ext cx="2760329" cy="2487993"/>
            <a:chOff x="5556087" y="3533295"/>
            <a:chExt cx="2760329" cy="2487993"/>
          </a:xfrm>
        </p:grpSpPr>
        <p:grpSp>
          <p:nvGrpSpPr>
            <p:cNvPr id="14" name="Group 13"/>
            <p:cNvGrpSpPr/>
            <p:nvPr/>
          </p:nvGrpSpPr>
          <p:grpSpPr>
            <a:xfrm>
              <a:off x="6280025" y="3533295"/>
              <a:ext cx="1291678" cy="332177"/>
              <a:chOff x="926094" y="2631442"/>
              <a:chExt cx="1291678" cy="332177"/>
            </a:xfrm>
          </p:grpSpPr>
          <p:sp>
            <p:nvSpPr>
              <p:cNvPr id="15" name="Rounded Rectangle 14"/>
              <p:cNvSpPr/>
              <p:nvPr/>
            </p:nvSpPr>
            <p:spPr>
              <a:xfrm>
                <a:off x="926094" y="2631442"/>
                <a:ext cx="1291678" cy="3321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935823" y="2641171"/>
                <a:ext cx="1272220" cy="312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NRT 521</a:t>
                </a:r>
              </a:p>
            </p:txBody>
          </p:sp>
        </p:grpSp>
        <p:grpSp>
          <p:nvGrpSpPr>
            <p:cNvPr id="23" name="Group 22"/>
            <p:cNvGrpSpPr/>
            <p:nvPr/>
          </p:nvGrpSpPr>
          <p:grpSpPr>
            <a:xfrm>
              <a:off x="5556087" y="4149080"/>
              <a:ext cx="2760329" cy="332177"/>
              <a:chOff x="810565" y="2631442"/>
              <a:chExt cx="1526685" cy="332177"/>
            </a:xfrm>
          </p:grpSpPr>
          <p:sp>
            <p:nvSpPr>
              <p:cNvPr id="24" name="Rounded Rectangle 23"/>
              <p:cNvSpPr/>
              <p:nvPr/>
            </p:nvSpPr>
            <p:spPr>
              <a:xfrm>
                <a:off x="810565" y="2631442"/>
                <a:ext cx="1526685" cy="3321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935823" y="2641171"/>
                <a:ext cx="1272220" cy="312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302 (58%)</a:t>
                </a:r>
              </a:p>
            </p:txBody>
          </p:sp>
        </p:grpSp>
        <p:grpSp>
          <p:nvGrpSpPr>
            <p:cNvPr id="29" name="Group 28"/>
            <p:cNvGrpSpPr/>
            <p:nvPr/>
          </p:nvGrpSpPr>
          <p:grpSpPr>
            <a:xfrm>
              <a:off x="5556087" y="4812120"/>
              <a:ext cx="2760329" cy="496042"/>
              <a:chOff x="638112" y="4348398"/>
              <a:chExt cx="2134563" cy="1602163"/>
            </a:xfrm>
          </p:grpSpPr>
          <p:sp>
            <p:nvSpPr>
              <p:cNvPr id="30" name="Rounded Rectangle 29"/>
              <p:cNvSpPr/>
              <p:nvPr/>
            </p:nvSpPr>
            <p:spPr>
              <a:xfrm>
                <a:off x="638112" y="4494706"/>
                <a:ext cx="2134563" cy="119290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708058" y="4348398"/>
                <a:ext cx="2037879" cy="1602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146 (28%)</a:t>
                </a:r>
                <a:endParaRPr lang="en-GB" sz="1600" dirty="0"/>
              </a:p>
            </p:txBody>
          </p:sp>
        </p:grpSp>
        <p:cxnSp>
          <p:nvCxnSpPr>
            <p:cNvPr id="57" name="Straight Connector 56"/>
            <p:cNvCxnSpPr>
              <a:stCxn id="15" idx="2"/>
              <a:endCxn id="24" idx="0"/>
            </p:cNvCxnSpPr>
            <p:nvPr/>
          </p:nvCxnSpPr>
          <p:spPr>
            <a:xfrm>
              <a:off x="6925864" y="3865472"/>
              <a:ext cx="10387" cy="28360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4" idx="2"/>
              <a:endCxn id="30" idx="0"/>
            </p:cNvCxnSpPr>
            <p:nvPr/>
          </p:nvCxnSpPr>
          <p:spPr>
            <a:xfrm>
              <a:off x="6936251" y="4481257"/>
              <a:ext cx="1" cy="37616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556087" y="5525246"/>
              <a:ext cx="2760329" cy="496042"/>
              <a:chOff x="638112" y="4348398"/>
              <a:chExt cx="2134563" cy="1602163"/>
            </a:xfrm>
          </p:grpSpPr>
          <p:sp>
            <p:nvSpPr>
              <p:cNvPr id="49" name="Rounded Rectangle 48"/>
              <p:cNvSpPr/>
              <p:nvPr/>
            </p:nvSpPr>
            <p:spPr>
              <a:xfrm>
                <a:off x="638112" y="4505946"/>
                <a:ext cx="2134563" cy="119289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4"/>
              <p:cNvSpPr/>
              <p:nvPr/>
            </p:nvSpPr>
            <p:spPr>
              <a:xfrm>
                <a:off x="708058" y="4348398"/>
                <a:ext cx="2037879" cy="1602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GB" sz="1600" b="1" dirty="0"/>
                  <a:t>Total returned: 448 (86%)</a:t>
                </a:r>
                <a:endParaRPr lang="en-GB" sz="1600" dirty="0"/>
              </a:p>
            </p:txBody>
          </p:sp>
        </p:grpSp>
        <p:cxnSp>
          <p:nvCxnSpPr>
            <p:cNvPr id="40" name="Straight Connector 39"/>
            <p:cNvCxnSpPr>
              <a:stCxn id="30" idx="2"/>
              <a:endCxn id="49" idx="0"/>
            </p:cNvCxnSpPr>
            <p:nvPr/>
          </p:nvCxnSpPr>
          <p:spPr>
            <a:xfrm>
              <a:off x="6936252" y="5226750"/>
              <a:ext cx="0" cy="347274"/>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5289114" y="4709925"/>
            <a:ext cx="1584176" cy="369332"/>
          </a:xfrm>
          <a:prstGeom prst="rect">
            <a:avLst/>
          </a:prstGeom>
          <a:noFill/>
        </p:spPr>
        <p:txBody>
          <a:bodyPr wrap="square" rtlCol="0">
            <a:spAutoFit/>
          </a:bodyPr>
          <a:lstStyle/>
          <a:p>
            <a:pPr algn="ctr"/>
            <a:r>
              <a:rPr lang="en-GB" b="1" dirty="0">
                <a:solidFill>
                  <a:schemeClr val="accent1">
                    <a:lumMod val="50000"/>
                  </a:schemeClr>
                </a:solidFill>
              </a:rPr>
              <a:t>Outcome data</a:t>
            </a:r>
          </a:p>
        </p:txBody>
      </p:sp>
      <p:sp>
        <p:nvSpPr>
          <p:cNvPr id="66" name="Rounded Rectangle 65"/>
          <p:cNvSpPr/>
          <p:nvPr/>
        </p:nvSpPr>
        <p:spPr>
          <a:xfrm>
            <a:off x="2380335" y="5373216"/>
            <a:ext cx="2760329" cy="6480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GB" sz="1600" dirty="0"/>
              <a:t>Live singleton births: 503</a:t>
            </a:r>
          </a:p>
          <a:p>
            <a:r>
              <a:rPr lang="en-GB" sz="1600" dirty="0"/>
              <a:t>Total returned: 445 (88.5%)</a:t>
            </a:r>
          </a:p>
        </p:txBody>
      </p:sp>
      <p:sp>
        <p:nvSpPr>
          <p:cNvPr id="67" name="Rounded Rectangle 66"/>
          <p:cNvSpPr/>
          <p:nvPr/>
        </p:nvSpPr>
        <p:spPr>
          <a:xfrm>
            <a:off x="7040490" y="5373216"/>
            <a:ext cx="3185702" cy="6480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GB" sz="1600" dirty="0"/>
              <a:t>Live singleton births: 507</a:t>
            </a:r>
          </a:p>
          <a:p>
            <a:r>
              <a:rPr lang="en-GB" sz="1600" dirty="0"/>
              <a:t>Total returned: 446 (88.0%)</a:t>
            </a:r>
          </a:p>
        </p:txBody>
      </p:sp>
      <p:sp>
        <p:nvSpPr>
          <p:cNvPr id="90" name="TextBox 89"/>
          <p:cNvSpPr txBox="1"/>
          <p:nvPr/>
        </p:nvSpPr>
        <p:spPr>
          <a:xfrm>
            <a:off x="1991544" y="1052737"/>
            <a:ext cx="8234648" cy="830997"/>
          </a:xfrm>
          <a:prstGeom prst="rect">
            <a:avLst/>
          </a:prstGeom>
          <a:noFill/>
        </p:spPr>
        <p:txBody>
          <a:bodyPr wrap="square" rtlCol="0">
            <a:spAutoFit/>
          </a:bodyPr>
          <a:lstStyle/>
          <a:p>
            <a:pPr algn="ctr"/>
            <a:r>
              <a:rPr lang="en-GB" sz="2400" b="1" dirty="0"/>
              <a:t>Responses to parental and health professional questionnaires at 2 years</a:t>
            </a:r>
          </a:p>
        </p:txBody>
      </p:sp>
    </p:spTree>
    <p:extLst>
      <p:ext uri="{BB962C8B-B14F-4D97-AF65-F5344CB8AC3E}">
        <p14:creationId xmlns:p14="http://schemas.microsoft.com/office/powerpoint/2010/main" val="374690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50" y="116632"/>
            <a:ext cx="10972800" cy="1143000"/>
          </a:xfrm>
        </p:spPr>
        <p:txBody>
          <a:bodyPr>
            <a:normAutofit/>
          </a:bodyPr>
          <a:lstStyle/>
          <a:p>
            <a:r>
              <a:rPr lang="en-GB" b="1" dirty="0" smtClean="0"/>
              <a:t>Infant outcomes at 2 years</a:t>
            </a:r>
            <a:endParaRPr lang="en-GB" b="1" dirty="0"/>
          </a:p>
        </p:txBody>
      </p:sp>
      <p:sp>
        <p:nvSpPr>
          <p:cNvPr id="5" name="Slide Number Placeholder 4"/>
          <p:cNvSpPr>
            <a:spLocks noGrp="1"/>
          </p:cNvSpPr>
          <p:nvPr>
            <p:ph type="sldNum" sz="quarter" idx="12"/>
          </p:nvPr>
        </p:nvSpPr>
        <p:spPr/>
        <p:txBody>
          <a:bodyPr/>
          <a:lstStyle/>
          <a:p>
            <a:fld id="{F6EAFAA4-F204-48FB-A800-20019C4EA0F4}" type="slidenum">
              <a:rPr lang="en-GB" smtClean="0"/>
              <a:pPr/>
              <a:t>17</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172442487"/>
              </p:ext>
            </p:extLst>
          </p:nvPr>
        </p:nvGraphicFramePr>
        <p:xfrm>
          <a:off x="1955540" y="1174403"/>
          <a:ext cx="8568952" cy="3889286"/>
        </p:xfrm>
        <a:graphic>
          <a:graphicData uri="http://schemas.openxmlformats.org/drawingml/2006/table">
            <a:tbl>
              <a:tblPr firstRow="1" firstCol="1" lastRow="1" lastCol="1" bandRow="1" bandCol="1"/>
              <a:tblGrid>
                <a:gridCol w="4104456">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tblGrid>
              <a:tr h="43207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0000"/>
                          </a:solidFill>
                          <a:effectLst/>
                          <a:uLnTx/>
                          <a:uFillTx/>
                          <a:latin typeface="+mn-lt"/>
                          <a:ea typeface="+mn-ea"/>
                          <a:cs typeface="+mn-cs"/>
                        </a:rPr>
                        <a:t>Multiple imputation ITT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[singleton live births n=1010]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2000" b="1" dirty="0" smtClean="0">
                          <a:effectLst/>
                          <a:latin typeface="+mn-lt"/>
                          <a:ea typeface="Verdana" pitchFamily="34" charset="0"/>
                          <a:cs typeface="Verdana" pitchFamily="34" charset="0"/>
                        </a:rPr>
                        <a:t>Outcomes allocated from PQ2 or HPQ</a:t>
                      </a:r>
                      <a:endParaRPr lang="en-GB" sz="2000" b="1" dirty="0">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GB" sz="1600" dirty="0">
                        <a:effectLst/>
                        <a:latin typeface="Verdana" pitchFamily="34" charset="0"/>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2400" b="1" dirty="0" smtClean="0">
                          <a:effectLst/>
                          <a:latin typeface="+mn-lt"/>
                          <a:ea typeface="Verdana" pitchFamily="34" charset="0"/>
                          <a:cs typeface="Verdana" pitchFamily="34" charset="0"/>
                        </a:rPr>
                        <a:t>OR</a:t>
                      </a:r>
                      <a:endParaRPr lang="en-GB" sz="2400" dirty="0" smtClean="0">
                        <a:effectLst/>
                        <a:latin typeface="+mn-lt"/>
                        <a:ea typeface="Verdana" pitchFamily="34" charset="0"/>
                        <a:cs typeface="Verdana" pitchFamily="34" charset="0"/>
                      </a:endParaRPr>
                    </a:p>
                    <a:p>
                      <a:pPr algn="ctr">
                        <a:lnSpc>
                          <a:spcPct val="115000"/>
                        </a:lnSpc>
                        <a:spcAft>
                          <a:spcPts val="0"/>
                        </a:spcAft>
                      </a:pPr>
                      <a:r>
                        <a:rPr lang="en-GB" sz="2400" dirty="0" smtClean="0">
                          <a:effectLst/>
                          <a:latin typeface="+mn-lt"/>
                          <a:ea typeface="Verdana" pitchFamily="34" charset="0"/>
                          <a:cs typeface="Verdana" pitchFamily="34" charset="0"/>
                        </a:rPr>
                        <a:t>(</a:t>
                      </a:r>
                      <a:r>
                        <a:rPr lang="en-GB" sz="2400" dirty="0">
                          <a:effectLst/>
                          <a:latin typeface="+mn-lt"/>
                          <a:ea typeface="Verdana" pitchFamily="34" charset="0"/>
                          <a:cs typeface="Verdana" pitchFamily="34" charset="0"/>
                        </a:rPr>
                        <a:t>95% CI</a:t>
                      </a:r>
                      <a:r>
                        <a:rPr lang="en-GB" sz="2400" dirty="0" smtClean="0">
                          <a:effectLst/>
                          <a:latin typeface="+mn-lt"/>
                          <a:ea typeface="Verdana" pitchFamily="34" charset="0"/>
                          <a:cs typeface="Verdana" pitchFamily="34" charset="0"/>
                        </a:rPr>
                        <a:t>)</a:t>
                      </a:r>
                      <a:endParaRPr lang="en-GB" sz="2400" dirty="0">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95103">
                <a:tc vMerge="1">
                  <a:txBody>
                    <a:bodyPr/>
                    <a:lstStyle/>
                    <a:p>
                      <a:endParaRPr lang="en-GB"/>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smtClean="0">
                          <a:effectLst/>
                          <a:latin typeface="+mn-lt"/>
                          <a:ea typeface="Verdana" pitchFamily="34" charset="0"/>
                          <a:cs typeface="Verdana" pitchFamily="34" charset="0"/>
                        </a:rPr>
                        <a:t>NRT</a:t>
                      </a:r>
                      <a:endParaRPr lang="en-GB" sz="2400" dirty="0" smtClean="0">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smtClean="0">
                          <a:effectLst/>
                          <a:latin typeface="+mn-lt"/>
                          <a:ea typeface="Verdana" pitchFamily="34" charset="0"/>
                          <a:cs typeface="Verdana" pitchFamily="34" charset="0"/>
                        </a:rPr>
                        <a:t>Placebo</a:t>
                      </a:r>
                      <a:endParaRPr lang="en-GB" sz="2400" dirty="0" smtClean="0">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xmlns="" val="10001"/>
                  </a:ext>
                </a:extLst>
              </a:tr>
              <a:tr h="1007741">
                <a:tc>
                  <a:txBody>
                    <a:bodyPr/>
                    <a:lstStyle/>
                    <a:p>
                      <a:pPr algn="ctr">
                        <a:lnSpc>
                          <a:spcPct val="115000"/>
                        </a:lnSpc>
                        <a:spcAft>
                          <a:spcPts val="0"/>
                        </a:spcAft>
                      </a:pPr>
                      <a:r>
                        <a:rPr lang="en-GB" sz="2400" b="1" dirty="0" smtClean="0">
                          <a:effectLst/>
                          <a:latin typeface="+mn-lt"/>
                          <a:ea typeface="Verdana" pitchFamily="34" charset="0"/>
                          <a:cs typeface="Verdana" pitchFamily="34" charset="0"/>
                        </a:rPr>
                        <a:t>Survival with no impairment</a:t>
                      </a:r>
                      <a:r>
                        <a:rPr lang="en-GB" sz="2400" dirty="0" smtClean="0">
                          <a:effectLst/>
                          <a:latin typeface="+mn-lt"/>
                          <a:ea typeface="Verdana" pitchFamily="34" charset="0"/>
                          <a:cs typeface="Verdana" pitchFamily="34" charset="0"/>
                        </a:rPr>
                        <a:t> </a:t>
                      </a:r>
                    </a:p>
                    <a:p>
                      <a:pPr algn="ctr">
                        <a:lnSpc>
                          <a:spcPct val="115000"/>
                        </a:lnSpc>
                        <a:spcAft>
                          <a:spcPts val="0"/>
                        </a:spcAft>
                      </a:pPr>
                      <a:r>
                        <a:rPr lang="en-GB" sz="2400" dirty="0" smtClean="0">
                          <a:solidFill>
                            <a:schemeClr val="accent1">
                              <a:lumMod val="50000"/>
                            </a:schemeClr>
                          </a:solidFill>
                          <a:effectLst/>
                          <a:latin typeface="+mn-lt"/>
                          <a:ea typeface="Verdana" pitchFamily="34" charset="0"/>
                          <a:cs typeface="Verdana" pitchFamily="34" charset="0"/>
                        </a:rPr>
                        <a:t>(</a:t>
                      </a:r>
                      <a:r>
                        <a:rPr lang="en-GB" sz="2400" dirty="0">
                          <a:solidFill>
                            <a:schemeClr val="accent1">
                              <a:lumMod val="50000"/>
                            </a:schemeClr>
                          </a:solidFill>
                          <a:effectLst/>
                          <a:latin typeface="+mn-lt"/>
                          <a:ea typeface="Verdana" pitchFamily="34" charset="0"/>
                          <a:cs typeface="Verdana" pitchFamily="34" charset="0"/>
                        </a:rPr>
                        <a:t>primary outcome)</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C00000"/>
                          </a:solidFill>
                          <a:effectLst/>
                          <a:latin typeface="+mn-lt"/>
                          <a:ea typeface="Verdana" pitchFamily="34" charset="0"/>
                          <a:cs typeface="Verdana" pitchFamily="34" charset="0"/>
                        </a:rPr>
                        <a:t> </a:t>
                      </a:r>
                      <a:r>
                        <a:rPr lang="en-GB" sz="2400" dirty="0" smtClean="0">
                          <a:solidFill>
                            <a:srgbClr val="C00000"/>
                          </a:solidFill>
                          <a:effectLst/>
                          <a:latin typeface="+mn-lt"/>
                          <a:ea typeface="Verdana" pitchFamily="34" charset="0"/>
                          <a:cs typeface="Verdana" pitchFamily="34" charset="0"/>
                        </a:rPr>
                        <a:t>323/445 (73%)</a:t>
                      </a:r>
                      <a:endParaRPr lang="en-GB" sz="2400" dirty="0">
                        <a:solidFill>
                          <a:srgbClr val="C00000"/>
                        </a:solidFill>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C00000"/>
                          </a:solidFill>
                          <a:effectLst/>
                          <a:latin typeface="+mn-lt"/>
                          <a:ea typeface="Verdana" pitchFamily="34" charset="0"/>
                          <a:cs typeface="Verdana" pitchFamily="34" charset="0"/>
                        </a:rPr>
                        <a:t> </a:t>
                      </a:r>
                      <a:r>
                        <a:rPr lang="en-GB" sz="2400" dirty="0" smtClean="0">
                          <a:solidFill>
                            <a:srgbClr val="C00000"/>
                          </a:solidFill>
                          <a:effectLst/>
                          <a:latin typeface="+mn-lt"/>
                          <a:ea typeface="Verdana" pitchFamily="34" charset="0"/>
                          <a:cs typeface="Verdana" pitchFamily="34" charset="0"/>
                        </a:rPr>
                        <a:t>290/443 (65%)</a:t>
                      </a:r>
                      <a:endParaRPr lang="en-GB" sz="2400" dirty="0">
                        <a:solidFill>
                          <a:srgbClr val="C00000"/>
                        </a:solidFill>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C00000"/>
                          </a:solidFill>
                          <a:effectLst/>
                          <a:latin typeface="+mn-lt"/>
                          <a:ea typeface="Verdana" pitchFamily="34" charset="0"/>
                          <a:cs typeface="Verdana" pitchFamily="34" charset="0"/>
                        </a:rPr>
                        <a:t> </a:t>
                      </a:r>
                      <a:r>
                        <a:rPr lang="en-GB" sz="2400" dirty="0" smtClean="0">
                          <a:solidFill>
                            <a:srgbClr val="C00000"/>
                          </a:solidFill>
                          <a:effectLst/>
                          <a:latin typeface="+mn-lt"/>
                          <a:ea typeface="Verdana" pitchFamily="34" charset="0"/>
                          <a:cs typeface="Verdana" pitchFamily="34" charset="0"/>
                        </a:rPr>
                        <a:t>1.40</a:t>
                      </a:r>
                      <a:r>
                        <a:rPr lang="en-GB" sz="2400" baseline="0" dirty="0" smtClean="0">
                          <a:solidFill>
                            <a:srgbClr val="C00000"/>
                          </a:solidFill>
                          <a:effectLst/>
                          <a:latin typeface="+mn-lt"/>
                          <a:ea typeface="Verdana" pitchFamily="34" charset="0"/>
                          <a:cs typeface="Verdana" pitchFamily="34" charset="0"/>
                        </a:rPr>
                        <a:t> </a:t>
                      </a:r>
                    </a:p>
                    <a:p>
                      <a:pPr algn="ctr">
                        <a:lnSpc>
                          <a:spcPct val="115000"/>
                        </a:lnSpc>
                        <a:spcAft>
                          <a:spcPts val="0"/>
                        </a:spcAft>
                      </a:pPr>
                      <a:r>
                        <a:rPr lang="en-GB" sz="2400" dirty="0" smtClean="0">
                          <a:solidFill>
                            <a:srgbClr val="C00000"/>
                          </a:solidFill>
                          <a:effectLst/>
                          <a:latin typeface="+mn-lt"/>
                          <a:ea typeface="Verdana" pitchFamily="34" charset="0"/>
                          <a:cs typeface="Verdana" pitchFamily="34" charset="0"/>
                        </a:rPr>
                        <a:t>(1.05-1.86)</a:t>
                      </a:r>
                    </a:p>
                    <a:p>
                      <a:pPr algn="ctr">
                        <a:lnSpc>
                          <a:spcPct val="115000"/>
                        </a:lnSpc>
                        <a:spcAft>
                          <a:spcPts val="0"/>
                        </a:spcAft>
                      </a:pPr>
                      <a:r>
                        <a:rPr lang="en-GB" sz="2400" dirty="0" smtClean="0">
                          <a:solidFill>
                            <a:srgbClr val="C00000"/>
                          </a:solidFill>
                          <a:effectLst/>
                          <a:latin typeface="+mn-lt"/>
                          <a:ea typeface="Verdana" pitchFamily="34" charset="0"/>
                          <a:cs typeface="Verdana" pitchFamily="34" charset="0"/>
                        </a:rPr>
                        <a:t>(p=0.023)</a:t>
                      </a:r>
                      <a:endParaRPr lang="en-GB" sz="2400" dirty="0">
                        <a:solidFill>
                          <a:srgbClr val="C00000"/>
                        </a:solidFill>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10647">
                <a:tc>
                  <a:txBody>
                    <a:bodyPr/>
                    <a:lstStyle/>
                    <a:p>
                      <a:pPr algn="ctr">
                        <a:lnSpc>
                          <a:spcPct val="115000"/>
                        </a:lnSpc>
                        <a:spcAft>
                          <a:spcPts val="0"/>
                        </a:spcAft>
                      </a:pPr>
                      <a:r>
                        <a:rPr lang="en-GB" sz="2400" b="1" dirty="0" smtClean="0">
                          <a:effectLst/>
                          <a:latin typeface="+mn-lt"/>
                          <a:ea typeface="Verdana" pitchFamily="34" charset="0"/>
                          <a:cs typeface="Verdana" pitchFamily="34" charset="0"/>
                        </a:rPr>
                        <a:t>Respiratory problems</a:t>
                      </a:r>
                      <a:endParaRPr lang="en-GB" sz="2400" dirty="0">
                        <a:effectLst/>
                        <a:latin typeface="+mn-lt"/>
                        <a:ea typeface="Verdana" pitchFamily="34" charset="0"/>
                        <a:cs typeface="Verdana"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smtClean="0">
                          <a:effectLst/>
                          <a:latin typeface="+mn-lt"/>
                          <a:ea typeface="Verdana" pitchFamily="34" charset="0"/>
                          <a:cs typeface="Verdana" pitchFamily="34" charset="0"/>
                        </a:rPr>
                        <a:t>132/444 (30%)</a:t>
                      </a:r>
                      <a:endParaRPr lang="en-GB" sz="2000" dirty="0">
                        <a:effectLst/>
                        <a:latin typeface="+mn-lt"/>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kern="1200" dirty="0" smtClean="0">
                          <a:solidFill>
                            <a:schemeClr val="tx1"/>
                          </a:solidFill>
                          <a:effectLst/>
                          <a:latin typeface="+mn-lt"/>
                          <a:ea typeface="Verdana" pitchFamily="34" charset="0"/>
                          <a:cs typeface="Verdana" pitchFamily="34" charset="0"/>
                        </a:rPr>
                        <a:t>111/444 </a:t>
                      </a:r>
                      <a:r>
                        <a:rPr lang="en-GB" sz="2000" kern="1200" dirty="0">
                          <a:solidFill>
                            <a:schemeClr val="tx1"/>
                          </a:solidFill>
                          <a:effectLst/>
                          <a:latin typeface="+mn-lt"/>
                          <a:ea typeface="Verdana" pitchFamily="34" charset="0"/>
                          <a:cs typeface="Verdana" pitchFamily="34" charset="0"/>
                        </a:rPr>
                        <a:t>(</a:t>
                      </a:r>
                      <a:r>
                        <a:rPr lang="en-GB" sz="2000" kern="1200" dirty="0" smtClean="0">
                          <a:solidFill>
                            <a:schemeClr val="tx1"/>
                          </a:solidFill>
                          <a:effectLst/>
                          <a:latin typeface="+mn-lt"/>
                          <a:ea typeface="Verdana" pitchFamily="34" charset="0"/>
                          <a:cs typeface="Verdana" pitchFamily="34" charset="0"/>
                        </a:rPr>
                        <a:t>25%)</a:t>
                      </a:r>
                      <a:endParaRPr lang="en-GB" sz="2000" kern="1200" dirty="0">
                        <a:solidFill>
                          <a:schemeClr val="tx1"/>
                        </a:solidFill>
                        <a:effectLst/>
                        <a:latin typeface="+mn-lt"/>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kern="1200" dirty="0" smtClean="0">
                          <a:solidFill>
                            <a:schemeClr val="tx1"/>
                          </a:solidFill>
                          <a:effectLst/>
                          <a:latin typeface="+mn-lt"/>
                          <a:ea typeface="Verdana" pitchFamily="34" charset="0"/>
                          <a:cs typeface="Verdana" pitchFamily="34" charset="0"/>
                        </a:rPr>
                        <a:t>1.30</a:t>
                      </a:r>
                    </a:p>
                    <a:p>
                      <a:pPr algn="ctr">
                        <a:lnSpc>
                          <a:spcPct val="115000"/>
                        </a:lnSpc>
                        <a:spcAft>
                          <a:spcPts val="0"/>
                        </a:spcAft>
                      </a:pPr>
                      <a:r>
                        <a:rPr lang="en-GB" sz="2000" kern="1200" dirty="0" smtClean="0">
                          <a:solidFill>
                            <a:schemeClr val="tx1"/>
                          </a:solidFill>
                          <a:effectLst/>
                          <a:latin typeface="+mn-lt"/>
                          <a:ea typeface="Verdana" pitchFamily="34" charset="0"/>
                          <a:cs typeface="Verdana" pitchFamily="34" charset="0"/>
                        </a:rPr>
                        <a:t>(</a:t>
                      </a:r>
                      <a:r>
                        <a:rPr lang="en-GB" sz="2000" kern="1200" dirty="0">
                          <a:solidFill>
                            <a:schemeClr val="tx1"/>
                          </a:solidFill>
                          <a:effectLst/>
                          <a:latin typeface="+mn-lt"/>
                          <a:ea typeface="Verdana" pitchFamily="34" charset="0"/>
                          <a:cs typeface="Verdana" pitchFamily="34" charset="0"/>
                        </a:rPr>
                        <a:t>0.96-1.77</a:t>
                      </a:r>
                      <a:r>
                        <a:rPr lang="en-GB" sz="2000" kern="1200" dirty="0" smtClean="0">
                          <a:solidFill>
                            <a:schemeClr val="tx1"/>
                          </a:solidFill>
                          <a:effectLst/>
                          <a:latin typeface="+mn-lt"/>
                          <a:ea typeface="Verdana" pitchFamily="34" charset="0"/>
                          <a:cs typeface="Verdana" pitchFamily="34" charset="0"/>
                        </a:rPr>
                        <a:t>)</a:t>
                      </a:r>
                      <a:endParaRPr lang="en-GB" sz="2000" kern="1200" dirty="0">
                        <a:solidFill>
                          <a:schemeClr val="tx1"/>
                        </a:solidFill>
                        <a:effectLst/>
                        <a:latin typeface="+mn-lt"/>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1955540" y="5063689"/>
            <a:ext cx="8280920" cy="1200329"/>
          </a:xfrm>
          <a:prstGeom prst="rect">
            <a:avLst/>
          </a:prstGeom>
          <a:solidFill>
            <a:schemeClr val="accent1"/>
          </a:solidFill>
        </p:spPr>
        <p:txBody>
          <a:bodyPr wrap="square" rtlCol="0">
            <a:spAutoFit/>
          </a:bodyPr>
          <a:lstStyle/>
          <a:p>
            <a:pPr algn="ctr"/>
            <a:r>
              <a:rPr lang="en-GB" sz="2400" i="1" dirty="0"/>
              <a:t>Similar findings for complete case analyses (i.e. just those with returned questionnaires), including those adjusted for clustering by twin births, and in PQ2 only analyses</a:t>
            </a:r>
          </a:p>
        </p:txBody>
      </p:sp>
    </p:spTree>
    <p:extLst>
      <p:ext uri="{BB962C8B-B14F-4D97-AF65-F5344CB8AC3E}">
        <p14:creationId xmlns:p14="http://schemas.microsoft.com/office/powerpoint/2010/main" val="13392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SNAP Follow up: implications </a:t>
            </a:r>
            <a:endParaRPr lang="en-GB" b="1" dirty="0"/>
          </a:p>
        </p:txBody>
      </p:sp>
      <p:sp>
        <p:nvSpPr>
          <p:cNvPr id="3" name="Content Placeholder 2"/>
          <p:cNvSpPr>
            <a:spLocks noGrp="1"/>
          </p:cNvSpPr>
          <p:nvPr>
            <p:ph idx="1"/>
          </p:nvPr>
        </p:nvSpPr>
        <p:spPr>
          <a:xfrm>
            <a:off x="767408" y="1600201"/>
            <a:ext cx="10657184" cy="4525963"/>
          </a:xfrm>
        </p:spPr>
        <p:txBody>
          <a:bodyPr>
            <a:normAutofit/>
          </a:bodyPr>
          <a:lstStyle/>
          <a:p>
            <a:r>
              <a:rPr lang="en-GB" dirty="0" smtClean="0"/>
              <a:t>1</a:t>
            </a:r>
            <a:r>
              <a:rPr lang="en-GB" baseline="30000" dirty="0" smtClean="0"/>
              <a:t>st</a:t>
            </a:r>
            <a:r>
              <a:rPr lang="en-GB" dirty="0" smtClean="0"/>
              <a:t> </a:t>
            </a:r>
            <a:r>
              <a:rPr lang="en-GB" dirty="0"/>
              <a:t>trial of smoking cessation intervention in pregnancy to assess infant outcomes at 2 years</a:t>
            </a:r>
            <a:endParaRPr lang="en-GB" dirty="0">
              <a:ea typeface="ＭＳ Ｐゴシック" pitchFamily="34" charset="-128"/>
            </a:endParaRPr>
          </a:p>
          <a:p>
            <a:r>
              <a:rPr lang="en-GB" dirty="0" smtClean="0"/>
              <a:t>First time a smoking cessation intervention seen to have beneficial effect on pregnant smokers’ children</a:t>
            </a:r>
          </a:p>
          <a:p>
            <a:r>
              <a:rPr lang="en-GB" dirty="0" smtClean="0"/>
              <a:t>Better </a:t>
            </a:r>
            <a:r>
              <a:rPr lang="en-GB" dirty="0"/>
              <a:t>developmental outcomes of infants in the NRT group </a:t>
            </a:r>
            <a:r>
              <a:rPr lang="en-GB" dirty="0" smtClean="0"/>
              <a:t>due </a:t>
            </a:r>
            <a:r>
              <a:rPr lang="en-GB" dirty="0"/>
              <a:t>to </a:t>
            </a:r>
            <a:r>
              <a:rPr lang="en-GB" dirty="0" smtClean="0"/>
              <a:t>reduced smoking?</a:t>
            </a:r>
            <a:endParaRPr lang="en-GB" dirty="0"/>
          </a:p>
          <a:p>
            <a:endParaRPr lang="en-GB" dirty="0" smtClean="0"/>
          </a:p>
        </p:txBody>
      </p:sp>
      <p:sp>
        <p:nvSpPr>
          <p:cNvPr id="6" name="Slide Number Placeholder 5"/>
          <p:cNvSpPr>
            <a:spLocks noGrp="1"/>
          </p:cNvSpPr>
          <p:nvPr>
            <p:ph type="sldNum" sz="quarter" idx="12"/>
          </p:nvPr>
        </p:nvSpPr>
        <p:spPr/>
        <p:txBody>
          <a:bodyPr/>
          <a:lstStyle/>
          <a:p>
            <a:fld id="{F6EAFAA4-F204-48FB-A800-20019C4EA0F4}" type="slidenum">
              <a:rPr lang="en-GB" smtClean="0"/>
              <a:pPr/>
              <a:t>18</a:t>
            </a:fld>
            <a:endParaRPr lang="en-GB"/>
          </a:p>
        </p:txBody>
      </p:sp>
    </p:spTree>
    <p:extLst>
      <p:ext uri="{BB962C8B-B14F-4D97-AF65-F5344CB8AC3E}">
        <p14:creationId xmlns:p14="http://schemas.microsoft.com/office/powerpoint/2010/main" val="3559199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Evidence on Safety from non-RCT studies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In addition to the Cochrane review and the SNAP trial there is some evidence on safety from non-randomised controlled trials</a:t>
            </a:r>
          </a:p>
          <a:p>
            <a:r>
              <a:rPr lang="en-GB" dirty="0" smtClean="0"/>
              <a:t>These studies look at key pregnancy and birth outcomes including:</a:t>
            </a:r>
          </a:p>
          <a:p>
            <a:pPr lvl="1"/>
            <a:r>
              <a:rPr lang="en-GB" dirty="0" smtClean="0"/>
              <a:t>Preterm birth</a:t>
            </a:r>
          </a:p>
          <a:p>
            <a:pPr lvl="1"/>
            <a:r>
              <a:rPr lang="en-GB" dirty="0" smtClean="0"/>
              <a:t>Birth weight</a:t>
            </a:r>
          </a:p>
          <a:p>
            <a:pPr lvl="1"/>
            <a:r>
              <a:rPr lang="en-GB" dirty="0" smtClean="0"/>
              <a:t>Small for gestational age</a:t>
            </a:r>
          </a:p>
          <a:p>
            <a:pPr lvl="1"/>
            <a:r>
              <a:rPr lang="en-GB" dirty="0" smtClean="0"/>
              <a:t>Still birth</a:t>
            </a:r>
          </a:p>
          <a:p>
            <a:pPr lvl="1"/>
            <a:r>
              <a:rPr lang="en-GB" dirty="0" smtClean="0"/>
              <a:t>Congenital abnormalities </a:t>
            </a:r>
          </a:p>
          <a:p>
            <a:pPr lvl="1"/>
            <a:r>
              <a:rPr lang="en-GB" dirty="0"/>
              <a:t>&amp;</a:t>
            </a:r>
            <a:r>
              <a:rPr lang="en-GB" dirty="0" smtClean="0"/>
              <a:t> other outcomes </a:t>
            </a:r>
            <a:endParaRPr lang="en-GB" dirty="0"/>
          </a:p>
        </p:txBody>
      </p:sp>
    </p:spTree>
    <p:extLst>
      <p:ext uri="{BB962C8B-B14F-4D97-AF65-F5344CB8AC3E}">
        <p14:creationId xmlns:p14="http://schemas.microsoft.com/office/powerpoint/2010/main" val="87814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Outline </a:t>
            </a:r>
            <a:endParaRPr lang="en-GB" sz="4800" b="1" dirty="0"/>
          </a:p>
        </p:txBody>
      </p:sp>
      <p:sp>
        <p:nvSpPr>
          <p:cNvPr id="3" name="Content Placeholder 2"/>
          <p:cNvSpPr>
            <a:spLocks noGrp="1"/>
          </p:cNvSpPr>
          <p:nvPr>
            <p:ph idx="1"/>
          </p:nvPr>
        </p:nvSpPr>
        <p:spPr>
          <a:xfrm>
            <a:off x="1219200" y="1628800"/>
            <a:ext cx="10972800" cy="4525963"/>
          </a:xfrm>
        </p:spPr>
        <p:txBody>
          <a:bodyPr>
            <a:normAutofit/>
          </a:bodyPr>
          <a:lstStyle/>
          <a:p>
            <a:r>
              <a:rPr lang="en-GB" dirty="0" smtClean="0"/>
              <a:t>Smoking in pregnancy</a:t>
            </a:r>
          </a:p>
          <a:p>
            <a:r>
              <a:rPr lang="en-GB" dirty="0" smtClean="0"/>
              <a:t>Nicotine Replacement Therapy in pregnancy</a:t>
            </a:r>
          </a:p>
          <a:p>
            <a:r>
              <a:rPr lang="en-GB" dirty="0" smtClean="0"/>
              <a:t>Nicotine and tobacco harm reduction</a:t>
            </a:r>
          </a:p>
          <a:p>
            <a:r>
              <a:rPr lang="en-GB" dirty="0" smtClean="0"/>
              <a:t>Cochrane review</a:t>
            </a:r>
          </a:p>
          <a:p>
            <a:r>
              <a:rPr lang="en-GB" dirty="0" smtClean="0"/>
              <a:t>SNAP Trial</a:t>
            </a:r>
          </a:p>
          <a:p>
            <a:r>
              <a:rPr lang="en-GB" dirty="0" smtClean="0"/>
              <a:t>Evidence from non randomised studies</a:t>
            </a:r>
          </a:p>
          <a:p>
            <a:r>
              <a:rPr lang="en-GB" dirty="0" smtClean="0"/>
              <a:t>Ongoing research </a:t>
            </a: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4206249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Evidence on Safety from non-RCT studies</a:t>
            </a:r>
          </a:p>
        </p:txBody>
      </p:sp>
      <p:sp>
        <p:nvSpPr>
          <p:cNvPr id="3" name="Content Placeholder 2"/>
          <p:cNvSpPr>
            <a:spLocks noGrp="1"/>
          </p:cNvSpPr>
          <p:nvPr>
            <p:ph idx="1"/>
          </p:nvPr>
        </p:nvSpPr>
        <p:spPr/>
        <p:txBody>
          <a:bodyPr>
            <a:normAutofit fontScale="77500" lnSpcReduction="20000"/>
          </a:bodyPr>
          <a:lstStyle/>
          <a:p>
            <a:r>
              <a:rPr lang="en-GB" dirty="0" smtClean="0"/>
              <a:t>Findings from non-RCT studies are consistent with those from the Cochrane review and provide additional detail. They primarily examine women who smoke or use NRT (or both) in pregnancy</a:t>
            </a:r>
          </a:p>
          <a:p>
            <a:r>
              <a:rPr lang="en-GB" dirty="0" smtClean="0"/>
              <a:t>Overall, for the outcomes mentioned in the last slide, there is a lower rate of negative pregnancy-related health outcomes when NRT is used in pregnancy compared to smoking. </a:t>
            </a:r>
            <a:endParaRPr lang="en-GB" dirty="0"/>
          </a:p>
          <a:p>
            <a:r>
              <a:rPr lang="en-GB" dirty="0" smtClean="0"/>
              <a:t>In addition, NRT used by smokers is not associated with poor outcomes but smoking alone is, suggesting NRT may have a protective effect </a:t>
            </a:r>
          </a:p>
          <a:p>
            <a:r>
              <a:rPr lang="en-GB" dirty="0" smtClean="0"/>
              <a:t>One outcome that may be worse in NRT users (with or without smoking) is infant colic. But an improvement in other pregnancy outcomes when NRT is used as an alternative to smoking probably outweigh any risk of colic.</a:t>
            </a:r>
            <a:endParaRPr lang="en-GB" dirty="0"/>
          </a:p>
        </p:txBody>
      </p:sp>
    </p:spTree>
    <p:extLst>
      <p:ext uri="{BB962C8B-B14F-4D97-AF65-F5344CB8AC3E}">
        <p14:creationId xmlns:p14="http://schemas.microsoft.com/office/powerpoint/2010/main" val="2730139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Ongoing </a:t>
            </a:r>
            <a:r>
              <a:rPr lang="en-GB" b="1" dirty="0" smtClean="0"/>
              <a:t>research: </a:t>
            </a:r>
            <a:r>
              <a:rPr lang="en-GB" b="1" dirty="0" smtClean="0"/>
              <a:t>N-Ready Programme</a:t>
            </a:r>
            <a:endParaRPr lang="en-GB" b="1" dirty="0"/>
          </a:p>
        </p:txBody>
      </p:sp>
      <p:sp>
        <p:nvSpPr>
          <p:cNvPr id="3" name="Content Placeholder 2"/>
          <p:cNvSpPr>
            <a:spLocks noGrp="1"/>
          </p:cNvSpPr>
          <p:nvPr>
            <p:ph idx="1"/>
          </p:nvPr>
        </p:nvSpPr>
        <p:spPr/>
        <p:txBody>
          <a:bodyPr>
            <a:normAutofit fontScale="92500"/>
          </a:bodyPr>
          <a:lstStyle/>
          <a:p>
            <a:r>
              <a:rPr lang="en-GB" dirty="0" smtClean="0"/>
              <a:t>NIHR HTA funded programme led by Professor Tim Coleman at the University of Nottingham</a:t>
            </a:r>
          </a:p>
          <a:p>
            <a:r>
              <a:rPr lang="en-GB" dirty="0" smtClean="0"/>
              <a:t>Contains a series of work streams including several systematic reviews, one is on the safety of NRT in pregnancy</a:t>
            </a:r>
          </a:p>
          <a:p>
            <a:r>
              <a:rPr lang="en-GB" dirty="0" smtClean="0"/>
              <a:t>Future trial of higher dose (combination therapy) NRT planned </a:t>
            </a:r>
          </a:p>
          <a:p>
            <a:r>
              <a:rPr lang="en-GB" dirty="0" smtClean="0"/>
              <a:t>Should provide valuable new evidence on the effectiveness of NRT in pregnancy and inform future updated NICE guidelines </a:t>
            </a:r>
            <a:endParaRPr lang="en-GB" dirty="0"/>
          </a:p>
        </p:txBody>
      </p:sp>
    </p:spTree>
    <p:extLst>
      <p:ext uri="{BB962C8B-B14F-4D97-AF65-F5344CB8AC3E}">
        <p14:creationId xmlns:p14="http://schemas.microsoft.com/office/powerpoint/2010/main" val="63188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Smoking in pregnancy remains a significant public health challenge that results in adverse outcomes for mothers and children</a:t>
            </a:r>
          </a:p>
          <a:p>
            <a:r>
              <a:rPr lang="en-GB" dirty="0" smtClean="0"/>
              <a:t>NRT is widely prescribed for smoking cessation in pregnancy in the UK</a:t>
            </a:r>
          </a:p>
          <a:p>
            <a:r>
              <a:rPr lang="en-GB" dirty="0" smtClean="0"/>
              <a:t>A high quality UK trial adds to international evidence suggesting single product NRT isn’t effective for cessation but does not result in </a:t>
            </a:r>
            <a:r>
              <a:rPr lang="en-GB" dirty="0" smtClean="0"/>
              <a:t>harm to infants</a:t>
            </a:r>
            <a:endParaRPr lang="en-GB" dirty="0" smtClean="0"/>
          </a:p>
          <a:p>
            <a:r>
              <a:rPr lang="en-GB" dirty="0" smtClean="0"/>
              <a:t>Non randomised studies also suggest that using NRT in pregnancy is far safer than smoking </a:t>
            </a:r>
          </a:p>
          <a:p>
            <a:r>
              <a:rPr lang="en-GB" dirty="0" smtClean="0"/>
              <a:t>Ongoing research is underway, but for now the priority remains to support women to stop smoking in pregnancy, including by continuing to use nicotine in less harmful forms than in cigarettes. </a:t>
            </a:r>
          </a:p>
        </p:txBody>
      </p:sp>
    </p:spTree>
    <p:extLst>
      <p:ext uri="{BB962C8B-B14F-4D97-AF65-F5344CB8AC3E}">
        <p14:creationId xmlns:p14="http://schemas.microsoft.com/office/powerpoint/2010/main" val="172860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5639" t="19803" r="65662" b="68221"/>
          <a:stretch>
            <a:fillRect/>
          </a:stretch>
        </p:blipFill>
        <p:spPr bwMode="auto">
          <a:xfrm>
            <a:off x="8616280" y="5382528"/>
            <a:ext cx="2973988" cy="135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816" y="5622960"/>
            <a:ext cx="3096344" cy="97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ctrTitle"/>
          </p:nvPr>
        </p:nvSpPr>
        <p:spPr>
          <a:xfrm>
            <a:off x="914400" y="1672667"/>
            <a:ext cx="10363200" cy="1470025"/>
          </a:xfrm>
        </p:spPr>
        <p:txBody>
          <a:bodyPr>
            <a:normAutofit/>
          </a:bodyPr>
          <a:lstStyle/>
          <a:p>
            <a:r>
              <a:rPr lang="en-GB" sz="5400" b="1" dirty="0" smtClean="0"/>
              <a:t>Thank You </a:t>
            </a:r>
            <a:endParaRPr lang="en-GB" sz="5400" b="1" dirty="0"/>
          </a:p>
        </p:txBody>
      </p:sp>
      <p:sp>
        <p:nvSpPr>
          <p:cNvPr id="8" name="Subtitle 7"/>
          <p:cNvSpPr>
            <a:spLocks noGrp="1"/>
          </p:cNvSpPr>
          <p:nvPr>
            <p:ph type="subTitle" idx="1"/>
          </p:nvPr>
        </p:nvSpPr>
        <p:spPr>
          <a:xfrm>
            <a:off x="1828800" y="3596034"/>
            <a:ext cx="8534400" cy="1752600"/>
          </a:xfrm>
        </p:spPr>
        <p:txBody>
          <a:bodyPr/>
          <a:lstStyle/>
          <a:p>
            <a:r>
              <a:rPr lang="en-GB" dirty="0" smtClean="0">
                <a:hlinkClick r:id="rId5"/>
              </a:rPr>
              <a:t>Linda.Bauld@ed.ac.uk</a:t>
            </a:r>
            <a:endParaRPr lang="en-GB" dirty="0" smtClean="0"/>
          </a:p>
          <a:p>
            <a:r>
              <a:rPr lang="en-GB" dirty="0" smtClean="0">
                <a:solidFill>
                  <a:schemeClr val="tx1"/>
                </a:solidFill>
              </a:rPr>
              <a:t>@</a:t>
            </a:r>
            <a:r>
              <a:rPr lang="en-GB" dirty="0" err="1" smtClean="0">
                <a:solidFill>
                  <a:schemeClr val="tx1"/>
                </a:solidFill>
              </a:rPr>
              <a:t>LindaBauld</a:t>
            </a:r>
            <a:r>
              <a:rPr lang="en-GB" dirty="0" smtClean="0">
                <a:solidFill>
                  <a:schemeClr val="tx1"/>
                </a:solidFill>
              </a:rPr>
              <a:t> </a:t>
            </a:r>
            <a:endParaRPr lang="en-GB" dirty="0">
              <a:solidFill>
                <a:schemeClr val="tx1"/>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408" y="5370030"/>
            <a:ext cx="2808312" cy="1251432"/>
          </a:xfrm>
          <a:prstGeom prst="rect">
            <a:avLst/>
          </a:prstGeom>
        </p:spPr>
      </p:pic>
    </p:spTree>
    <p:extLst>
      <p:ext uri="{BB962C8B-B14F-4D97-AF65-F5344CB8AC3E}">
        <p14:creationId xmlns:p14="http://schemas.microsoft.com/office/powerpoint/2010/main" val="351523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11EC3EDC-6AB3-440F-9C29-0E17D6622BBE}"/>
              </a:ext>
            </a:extLst>
          </p:cNvPr>
          <p:cNvGraphicFramePr>
            <a:graphicFrameLocks/>
          </p:cNvGraphicFramePr>
          <p:nvPr>
            <p:extLst/>
          </p:nvPr>
        </p:nvGraphicFramePr>
        <p:xfrm>
          <a:off x="1814292" y="1335211"/>
          <a:ext cx="8796528" cy="4619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814292" y="0"/>
            <a:ext cx="8507288" cy="1143000"/>
          </a:xfrm>
        </p:spPr>
        <p:txBody>
          <a:bodyPr>
            <a:noAutofit/>
          </a:bodyPr>
          <a:lstStyle/>
          <a:p>
            <a:pPr algn="ctr"/>
            <a:r>
              <a:rPr lang="en-GB" sz="4000" b="1" dirty="0">
                <a:cs typeface="Arial" panose="020B0604020202020204" pitchFamily="34" charset="0"/>
              </a:rPr>
              <a:t>Smoking in pregnancy in England </a:t>
            </a:r>
          </a:p>
        </p:txBody>
      </p:sp>
      <p:sp>
        <p:nvSpPr>
          <p:cNvPr id="9" name="TextBox 8">
            <a:extLst>
              <a:ext uri="{FF2B5EF4-FFF2-40B4-BE49-F238E27FC236}">
                <a16:creationId xmlns:a16="http://schemas.microsoft.com/office/drawing/2014/main" xmlns="" id="{4EFD80DE-04FC-4B14-A106-BE697A5C183F}"/>
              </a:ext>
            </a:extLst>
          </p:cNvPr>
          <p:cNvSpPr txBox="1"/>
          <p:nvPr/>
        </p:nvSpPr>
        <p:spPr>
          <a:xfrm>
            <a:off x="2495601" y="3284984"/>
            <a:ext cx="3935491" cy="1754326"/>
          </a:xfrm>
          <a:prstGeom prst="rect">
            <a:avLst/>
          </a:prstGeom>
          <a:noFill/>
        </p:spPr>
        <p:txBody>
          <a:bodyPr wrap="square" rtlCol="0">
            <a:spAutoFit/>
          </a:bodyPr>
          <a:lstStyle/>
          <a:p>
            <a:r>
              <a:rPr lang="en-GB" b="1" dirty="0">
                <a:latin typeface="+mj-lt"/>
                <a:cs typeface="Arial" panose="020B0604020202020204" pitchFamily="34" charset="0"/>
              </a:rPr>
              <a:t>Latest national Tobacco Control Plan set a 2022 target of 6% - to reach it will require a near doubling of the current rate of decline nationally</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757466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F5F89-EA45-46E7-B489-38C73BC181A4}"/>
              </a:ext>
            </a:extLst>
          </p:cNvPr>
          <p:cNvSpPr>
            <a:spLocks noGrp="1"/>
          </p:cNvSpPr>
          <p:nvPr>
            <p:ph type="title"/>
          </p:nvPr>
        </p:nvSpPr>
        <p:spPr/>
        <p:txBody>
          <a:bodyPr>
            <a:normAutofit fontScale="90000"/>
          </a:bodyPr>
          <a:lstStyle/>
          <a:p>
            <a:pPr algn="ctr"/>
            <a:r>
              <a:rPr lang="en-GB" sz="4000" b="1" dirty="0">
                <a:cs typeface="Arial" panose="020B0604020202020204" pitchFamily="34" charset="0"/>
              </a:rPr>
              <a:t>Steep social gradient in smoking in pregnancy</a:t>
            </a:r>
          </a:p>
        </p:txBody>
      </p:sp>
      <p:pic>
        <p:nvPicPr>
          <p:cNvPr id="4" name="Picture 3">
            <a:extLst>
              <a:ext uri="{FF2B5EF4-FFF2-40B4-BE49-F238E27FC236}">
                <a16:creationId xmlns:a16="http://schemas.microsoft.com/office/drawing/2014/main" xmlns="" id="{A1D58501-D8F6-44ED-B245-68EA6A9A1FAA}"/>
              </a:ext>
            </a:extLst>
          </p:cNvPr>
          <p:cNvPicPr>
            <a:picLocks noChangeAspect="1"/>
          </p:cNvPicPr>
          <p:nvPr/>
        </p:nvPicPr>
        <p:blipFill rotWithShape="1">
          <a:blip r:embed="rId2"/>
          <a:srcRect l="21600" t="27767" r="23800" b="7491"/>
          <a:stretch/>
        </p:blipFill>
        <p:spPr>
          <a:xfrm>
            <a:off x="2189321" y="1582075"/>
            <a:ext cx="8074643" cy="4701767"/>
          </a:xfrm>
          <a:prstGeom prst="rect">
            <a:avLst/>
          </a:prstGeom>
        </p:spPr>
      </p:pic>
    </p:spTree>
    <p:extLst>
      <p:ext uri="{BB962C8B-B14F-4D97-AF65-F5344CB8AC3E}">
        <p14:creationId xmlns:p14="http://schemas.microsoft.com/office/powerpoint/2010/main" val="317327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3FEC45-7CF1-4E64-89D3-75B8279012B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xmlns="" id="{5733A7EB-E279-4CBF-A697-39A83E844678}"/>
              </a:ext>
            </a:extLst>
          </p:cNvPr>
          <p:cNvPicPr>
            <a:picLocks noChangeAspect="1"/>
          </p:cNvPicPr>
          <p:nvPr/>
        </p:nvPicPr>
        <p:blipFill rotWithShape="1">
          <a:blip r:embed="rId2"/>
          <a:srcRect l="21601" t="18811" r="24000" b="22432"/>
          <a:stretch/>
        </p:blipFill>
        <p:spPr>
          <a:xfrm>
            <a:off x="1726020" y="1065792"/>
            <a:ext cx="8835725" cy="5421493"/>
          </a:xfrm>
          <a:prstGeom prst="rect">
            <a:avLst/>
          </a:prstGeom>
        </p:spPr>
      </p:pic>
      <p:sp>
        <p:nvSpPr>
          <p:cNvPr id="5" name="Content Placeholder 2">
            <a:extLst>
              <a:ext uri="{FF2B5EF4-FFF2-40B4-BE49-F238E27FC236}">
                <a16:creationId xmlns:a16="http://schemas.microsoft.com/office/drawing/2014/main" xmlns="" id="{C61B1F26-E1C6-4E18-A91E-D940C72D3C94}"/>
              </a:ext>
            </a:extLst>
          </p:cNvPr>
          <p:cNvSpPr txBox="1">
            <a:spLocks/>
          </p:cNvSpPr>
          <p:nvPr/>
        </p:nvSpPr>
        <p:spPr>
          <a:xfrm>
            <a:off x="2152650" y="6070495"/>
            <a:ext cx="7886700" cy="505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C290E9D8-0747-42D8-B54D-AE49CC5583A8}"/>
              </a:ext>
            </a:extLst>
          </p:cNvPr>
          <p:cNvSpPr>
            <a:spLocks noGrp="1"/>
          </p:cNvSpPr>
          <p:nvPr>
            <p:ph type="title"/>
          </p:nvPr>
        </p:nvSpPr>
        <p:spPr>
          <a:xfrm>
            <a:off x="2152650" y="66938"/>
            <a:ext cx="7886700" cy="1325563"/>
          </a:xfrm>
        </p:spPr>
        <p:txBody>
          <a:bodyPr>
            <a:normAutofit/>
          </a:bodyPr>
          <a:lstStyle/>
          <a:p>
            <a:r>
              <a:rPr lang="en-GB" sz="4000" b="1" dirty="0">
                <a:cs typeface="Arial" panose="020B0604020202020204" pitchFamily="34" charset="0"/>
              </a:rPr>
              <a:t>Gradient by Age</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961544" y="287759"/>
            <a:ext cx="1600200" cy="557213"/>
          </a:xfrm>
          <a:prstGeom prst="rect">
            <a:avLst/>
          </a:prstGeom>
        </p:spPr>
      </p:pic>
    </p:spTree>
    <p:extLst>
      <p:ext uri="{BB962C8B-B14F-4D97-AF65-F5344CB8AC3E}">
        <p14:creationId xmlns:p14="http://schemas.microsoft.com/office/powerpoint/2010/main" val="333318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9149B-F5AB-44D9-A1CB-0E185758A47B}"/>
              </a:ext>
            </a:extLst>
          </p:cNvPr>
          <p:cNvSpPr>
            <a:spLocks noGrp="1"/>
          </p:cNvSpPr>
          <p:nvPr>
            <p:ph type="title"/>
          </p:nvPr>
        </p:nvSpPr>
        <p:spPr>
          <a:xfrm>
            <a:off x="1981200" y="102464"/>
            <a:ext cx="8311952" cy="1143000"/>
          </a:xfrm>
        </p:spPr>
        <p:txBody>
          <a:bodyPr>
            <a:noAutofit/>
          </a:bodyPr>
          <a:lstStyle/>
          <a:p>
            <a:r>
              <a:rPr lang="en-GB" sz="4000" b="1" dirty="0">
                <a:cs typeface="Arial" panose="020B0604020202020204" pitchFamily="34" charset="0"/>
              </a:rPr>
              <a:t>Impact of smoking in pregnancy</a:t>
            </a:r>
          </a:p>
        </p:txBody>
      </p:sp>
      <p:graphicFrame>
        <p:nvGraphicFramePr>
          <p:cNvPr id="7" name="Content Placeholder 3">
            <a:extLst>
              <a:ext uri="{FF2B5EF4-FFF2-40B4-BE49-F238E27FC236}">
                <a16:creationId xmlns:a16="http://schemas.microsoft.com/office/drawing/2014/main" xmlns="" id="{E718E933-D00C-4E4A-9CF0-24D9DDA56002}"/>
              </a:ext>
            </a:extLst>
          </p:cNvPr>
          <p:cNvGraphicFramePr>
            <a:graphicFrameLocks/>
          </p:cNvGraphicFramePr>
          <p:nvPr>
            <p:extLst/>
          </p:nvPr>
        </p:nvGraphicFramePr>
        <p:xfrm>
          <a:off x="2063552" y="1417640"/>
          <a:ext cx="8229600" cy="414681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056066287"/>
                    </a:ext>
                  </a:extLst>
                </a:gridCol>
                <a:gridCol w="2743200">
                  <a:extLst>
                    <a:ext uri="{9D8B030D-6E8A-4147-A177-3AD203B41FA5}">
                      <a16:colId xmlns:a16="http://schemas.microsoft.com/office/drawing/2014/main" xmlns="" val="4097594309"/>
                    </a:ext>
                  </a:extLst>
                </a:gridCol>
                <a:gridCol w="2743200">
                  <a:extLst>
                    <a:ext uri="{9D8B030D-6E8A-4147-A177-3AD203B41FA5}">
                      <a16:colId xmlns:a16="http://schemas.microsoft.com/office/drawing/2014/main" xmlns="" val="1110571752"/>
                    </a:ext>
                  </a:extLst>
                </a:gridCol>
              </a:tblGrid>
              <a:tr h="600904">
                <a:tc>
                  <a:txBody>
                    <a:bodyPr/>
                    <a:lstStyle/>
                    <a:p>
                      <a:endParaRPr lang="en-GB" dirty="0">
                        <a:latin typeface="+mn-lt"/>
                      </a:endParaRPr>
                    </a:p>
                  </a:txBody>
                  <a:tcPr/>
                </a:tc>
                <a:tc>
                  <a:txBody>
                    <a:bodyPr/>
                    <a:lstStyle/>
                    <a:p>
                      <a:r>
                        <a:rPr lang="en-GB" dirty="0">
                          <a:solidFill>
                            <a:schemeClr val="tx1"/>
                          </a:solidFill>
                          <a:latin typeface="+mn-lt"/>
                          <a:cs typeface="Arial" panose="020B0604020202020204" pitchFamily="34" charset="0"/>
                        </a:rPr>
                        <a:t>Maternal smoking</a:t>
                      </a:r>
                    </a:p>
                  </a:txBody>
                  <a:tcPr/>
                </a:tc>
                <a:tc>
                  <a:txBody>
                    <a:bodyPr/>
                    <a:lstStyle/>
                    <a:p>
                      <a:r>
                        <a:rPr lang="en-GB" dirty="0">
                          <a:solidFill>
                            <a:schemeClr val="tx1"/>
                          </a:solidFill>
                          <a:latin typeface="+mn-lt"/>
                          <a:cs typeface="Arial" panose="020B0604020202020204" pitchFamily="34" charset="0"/>
                        </a:rPr>
                        <a:t>Passive smoking</a:t>
                      </a:r>
                    </a:p>
                  </a:txBody>
                  <a:tcPr/>
                </a:tc>
                <a:extLst>
                  <a:ext uri="{0D108BD9-81ED-4DB2-BD59-A6C34878D82A}">
                    <a16:rowId xmlns:a16="http://schemas.microsoft.com/office/drawing/2014/main" xmlns="" val="3670382480"/>
                  </a:ext>
                </a:extLst>
              </a:tr>
              <a:tr h="600904">
                <a:tc>
                  <a:txBody>
                    <a:bodyPr/>
                    <a:lstStyle/>
                    <a:p>
                      <a:r>
                        <a:rPr lang="en-GB" dirty="0">
                          <a:latin typeface="+mn-lt"/>
                          <a:cs typeface="Arial" panose="020B0604020202020204" pitchFamily="34" charset="0"/>
                        </a:rPr>
                        <a:t>Low birth weight</a:t>
                      </a:r>
                    </a:p>
                  </a:txBody>
                  <a:tcPr/>
                </a:tc>
                <a:tc>
                  <a:txBody>
                    <a:bodyPr/>
                    <a:lstStyle/>
                    <a:p>
                      <a:r>
                        <a:rPr lang="en-GB" dirty="0">
                          <a:latin typeface="+mn-lt"/>
                          <a:cs typeface="Arial" panose="020B0604020202020204" pitchFamily="34" charset="0"/>
                        </a:rPr>
                        <a:t>Average 250g lighter</a:t>
                      </a:r>
                    </a:p>
                  </a:txBody>
                  <a:tcPr/>
                </a:tc>
                <a:tc>
                  <a:txBody>
                    <a:bodyPr/>
                    <a:lstStyle/>
                    <a:p>
                      <a:r>
                        <a:rPr lang="en-GB" dirty="0">
                          <a:latin typeface="+mn-lt"/>
                          <a:cs typeface="Arial" panose="020B0604020202020204" pitchFamily="34" charset="0"/>
                        </a:rPr>
                        <a:t>Average 30-40g lighter</a:t>
                      </a:r>
                    </a:p>
                  </a:txBody>
                  <a:tcPr/>
                </a:tc>
                <a:extLst>
                  <a:ext uri="{0D108BD9-81ED-4DB2-BD59-A6C34878D82A}">
                    <a16:rowId xmlns:a16="http://schemas.microsoft.com/office/drawing/2014/main" xmlns="" val="19248025"/>
                  </a:ext>
                </a:extLst>
              </a:tr>
              <a:tr h="541392">
                <a:tc>
                  <a:txBody>
                    <a:bodyPr/>
                    <a:lstStyle/>
                    <a:p>
                      <a:r>
                        <a:rPr lang="en-GB" dirty="0">
                          <a:latin typeface="+mn-lt"/>
                          <a:cs typeface="Arial" panose="020B0604020202020204" pitchFamily="34" charset="0"/>
                        </a:rPr>
                        <a:t>Stillbirth</a:t>
                      </a:r>
                    </a:p>
                  </a:txBody>
                  <a:tcPr/>
                </a:tc>
                <a:tc>
                  <a:txBody>
                    <a:bodyPr/>
                    <a:lstStyle/>
                    <a:p>
                      <a:r>
                        <a:rPr lang="en-GB" dirty="0">
                          <a:latin typeface="+mn-lt"/>
                          <a:cs typeface="Arial" panose="020B0604020202020204" pitchFamily="34" charset="0"/>
                        </a:rPr>
                        <a:t>Double the likelihood</a:t>
                      </a:r>
                    </a:p>
                  </a:txBody>
                  <a:tcPr/>
                </a:tc>
                <a:tc>
                  <a:txBody>
                    <a:bodyPr/>
                    <a:lstStyle/>
                    <a:p>
                      <a:r>
                        <a:rPr lang="en-GB" dirty="0">
                          <a:latin typeface="+mn-lt"/>
                          <a:cs typeface="Arial" panose="020B0604020202020204" pitchFamily="34" charset="0"/>
                        </a:rPr>
                        <a:t>Increased risk</a:t>
                      </a:r>
                    </a:p>
                  </a:txBody>
                  <a:tcPr/>
                </a:tc>
                <a:extLst>
                  <a:ext uri="{0D108BD9-81ED-4DB2-BD59-A6C34878D82A}">
                    <a16:rowId xmlns:a16="http://schemas.microsoft.com/office/drawing/2014/main" xmlns="" val="1157017265"/>
                  </a:ext>
                </a:extLst>
              </a:tr>
              <a:tr h="600904">
                <a:tc>
                  <a:txBody>
                    <a:bodyPr/>
                    <a:lstStyle/>
                    <a:p>
                      <a:r>
                        <a:rPr lang="en-GB" dirty="0">
                          <a:latin typeface="+mn-lt"/>
                          <a:cs typeface="Arial" panose="020B0604020202020204" pitchFamily="34" charset="0"/>
                        </a:rPr>
                        <a:t>Miscarriage</a:t>
                      </a:r>
                    </a:p>
                  </a:txBody>
                  <a:tcPr/>
                </a:tc>
                <a:tc>
                  <a:txBody>
                    <a:bodyPr/>
                    <a:lstStyle/>
                    <a:p>
                      <a:r>
                        <a:rPr lang="en-GB" dirty="0">
                          <a:latin typeface="+mn-lt"/>
                          <a:cs typeface="Arial" panose="020B0604020202020204" pitchFamily="34" charset="0"/>
                        </a:rPr>
                        <a:t>24%-32% more likely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Arial" panose="020B0604020202020204" pitchFamily="34" charset="0"/>
                        </a:rPr>
                        <a:t>Possible increase</a:t>
                      </a:r>
                    </a:p>
                  </a:txBody>
                  <a:tcPr/>
                </a:tc>
                <a:extLst>
                  <a:ext uri="{0D108BD9-81ED-4DB2-BD59-A6C34878D82A}">
                    <a16:rowId xmlns:a16="http://schemas.microsoft.com/office/drawing/2014/main" xmlns="" val="4103901941"/>
                  </a:ext>
                </a:extLst>
              </a:tr>
              <a:tr h="600904">
                <a:tc>
                  <a:txBody>
                    <a:bodyPr/>
                    <a:lstStyle/>
                    <a:p>
                      <a:r>
                        <a:rPr lang="en-GB" dirty="0">
                          <a:latin typeface="+mn-lt"/>
                          <a:cs typeface="Arial" panose="020B0604020202020204" pitchFamily="34" charset="0"/>
                        </a:rPr>
                        <a:t>Preterm birth</a:t>
                      </a:r>
                    </a:p>
                  </a:txBody>
                  <a:tcPr/>
                </a:tc>
                <a:tc>
                  <a:txBody>
                    <a:bodyPr/>
                    <a:lstStyle/>
                    <a:p>
                      <a:r>
                        <a:rPr lang="en-GB" dirty="0">
                          <a:latin typeface="+mn-lt"/>
                          <a:cs typeface="Arial" panose="020B0604020202020204" pitchFamily="34" charset="0"/>
                        </a:rPr>
                        <a:t>27% more likely</a:t>
                      </a:r>
                    </a:p>
                  </a:txBody>
                  <a:tcPr/>
                </a:tc>
                <a:tc>
                  <a:txBody>
                    <a:bodyPr/>
                    <a:lstStyle/>
                    <a:p>
                      <a:r>
                        <a:rPr lang="en-GB" dirty="0">
                          <a:latin typeface="+mn-lt"/>
                          <a:cs typeface="Arial" panose="020B0604020202020204" pitchFamily="34" charset="0"/>
                        </a:rPr>
                        <a:t>Increased risk</a:t>
                      </a:r>
                    </a:p>
                  </a:txBody>
                  <a:tcPr/>
                </a:tc>
                <a:extLst>
                  <a:ext uri="{0D108BD9-81ED-4DB2-BD59-A6C34878D82A}">
                    <a16:rowId xmlns:a16="http://schemas.microsoft.com/office/drawing/2014/main" xmlns="" val="3333643945"/>
                  </a:ext>
                </a:extLst>
              </a:tr>
              <a:tr h="600904">
                <a:tc>
                  <a:txBody>
                    <a:bodyPr/>
                    <a:lstStyle/>
                    <a:p>
                      <a:r>
                        <a:rPr lang="en-GB" dirty="0">
                          <a:latin typeface="+mn-lt"/>
                          <a:cs typeface="Arial" panose="020B0604020202020204" pitchFamily="34" charset="0"/>
                        </a:rPr>
                        <a:t>Heart defects</a:t>
                      </a:r>
                    </a:p>
                  </a:txBody>
                  <a:tcPr/>
                </a:tc>
                <a:tc>
                  <a:txBody>
                    <a:bodyPr/>
                    <a:lstStyle/>
                    <a:p>
                      <a:r>
                        <a:rPr lang="en-GB" dirty="0">
                          <a:latin typeface="+mn-lt"/>
                          <a:cs typeface="Arial" panose="020B0604020202020204" pitchFamily="34" charset="0"/>
                        </a:rPr>
                        <a:t>50% more likely</a:t>
                      </a:r>
                    </a:p>
                  </a:txBody>
                  <a:tcPr/>
                </a:tc>
                <a:tc>
                  <a:txBody>
                    <a:bodyPr/>
                    <a:lstStyle/>
                    <a:p>
                      <a:r>
                        <a:rPr lang="en-GB" dirty="0">
                          <a:latin typeface="+mn-lt"/>
                          <a:cs typeface="Arial" panose="020B0604020202020204" pitchFamily="34" charset="0"/>
                        </a:rPr>
                        <a:t>Increased risk</a:t>
                      </a:r>
                    </a:p>
                  </a:txBody>
                  <a:tcPr/>
                </a:tc>
                <a:extLst>
                  <a:ext uri="{0D108BD9-81ED-4DB2-BD59-A6C34878D82A}">
                    <a16:rowId xmlns:a16="http://schemas.microsoft.com/office/drawing/2014/main" xmlns="" val="1884583680"/>
                  </a:ext>
                </a:extLst>
              </a:tr>
              <a:tr h="600904">
                <a:tc>
                  <a:txBody>
                    <a:bodyPr/>
                    <a:lstStyle/>
                    <a:p>
                      <a:r>
                        <a:rPr lang="en-GB" dirty="0">
                          <a:latin typeface="+mn-lt"/>
                          <a:cs typeface="Arial" panose="020B0604020202020204" pitchFamily="34" charset="0"/>
                        </a:rPr>
                        <a:t>Sudden Infant Death</a:t>
                      </a:r>
                    </a:p>
                  </a:txBody>
                  <a:tcPr/>
                </a:tc>
                <a:tc>
                  <a:txBody>
                    <a:bodyPr/>
                    <a:lstStyle/>
                    <a:p>
                      <a:r>
                        <a:rPr lang="en-GB" dirty="0">
                          <a:latin typeface="+mn-lt"/>
                          <a:cs typeface="Arial" panose="020B0604020202020204" pitchFamily="34" charset="0"/>
                        </a:rPr>
                        <a:t>3 times more likely</a:t>
                      </a:r>
                    </a:p>
                  </a:txBody>
                  <a:tcPr/>
                </a:tc>
                <a:tc>
                  <a:txBody>
                    <a:bodyPr/>
                    <a:lstStyle/>
                    <a:p>
                      <a:r>
                        <a:rPr lang="en-GB" dirty="0">
                          <a:latin typeface="+mn-lt"/>
                          <a:cs typeface="Arial" panose="020B0604020202020204" pitchFamily="34" charset="0"/>
                        </a:rPr>
                        <a:t>45% more likely</a:t>
                      </a:r>
                    </a:p>
                  </a:txBody>
                  <a:tcPr/>
                </a:tc>
                <a:extLst>
                  <a:ext uri="{0D108BD9-81ED-4DB2-BD59-A6C34878D82A}">
                    <a16:rowId xmlns:a16="http://schemas.microsoft.com/office/drawing/2014/main" xmlns="" val="3934285430"/>
                  </a:ext>
                </a:extLst>
              </a:tr>
            </a:tbl>
          </a:graphicData>
        </a:graphic>
      </p:graphicFrame>
      <p:sp>
        <p:nvSpPr>
          <p:cNvPr id="3" name="TextBox 2"/>
          <p:cNvSpPr txBox="1"/>
          <p:nvPr/>
        </p:nvSpPr>
        <p:spPr>
          <a:xfrm>
            <a:off x="2041250" y="5736632"/>
            <a:ext cx="8697189" cy="738664"/>
          </a:xfrm>
          <a:prstGeom prst="rect">
            <a:avLst/>
          </a:prstGeom>
          <a:noFill/>
        </p:spPr>
        <p:txBody>
          <a:bodyPr wrap="none" rtlCol="0">
            <a:spAutoFit/>
          </a:bodyPr>
          <a:lstStyle/>
          <a:p>
            <a:r>
              <a:rPr lang="en-GB" sz="1400" dirty="0"/>
              <a:t>Source: </a:t>
            </a:r>
            <a:r>
              <a:rPr lang="en-GB" sz="1400" dirty="0">
                <a:hlinkClick r:id="rId3"/>
              </a:rPr>
              <a:t>www.smokefreeaction.org.uk/smokefree-nhs/smoking-in-pregnancy-challenge-group/</a:t>
            </a:r>
            <a:r>
              <a:rPr lang="en-GB" sz="1400" dirty="0"/>
              <a:t> - draws on systematic </a:t>
            </a:r>
          </a:p>
          <a:p>
            <a:r>
              <a:rPr lang="en-GB" sz="1400" dirty="0"/>
              <a:t>reviews initially reported in the Royal College of Physicians report on passive smoking &amp; children (2014), updated </a:t>
            </a:r>
          </a:p>
          <a:p>
            <a:r>
              <a:rPr lang="en-GB" sz="1400" dirty="0"/>
              <a:t>Reviews 2018. </a:t>
            </a:r>
          </a:p>
        </p:txBody>
      </p:sp>
    </p:spTree>
    <p:extLst>
      <p:ext uri="{BB962C8B-B14F-4D97-AF65-F5344CB8AC3E}">
        <p14:creationId xmlns:p14="http://schemas.microsoft.com/office/powerpoint/2010/main" val="102943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46734"/>
            <a:ext cx="8229600" cy="4680521"/>
          </a:xfrm>
        </p:spPr>
        <p:txBody>
          <a:bodyPr>
            <a:normAutofit fontScale="85000" lnSpcReduction="20000"/>
          </a:bodyPr>
          <a:lstStyle/>
          <a:p>
            <a:r>
              <a:rPr lang="en-GB" dirty="0" smtClean="0">
                <a:ea typeface="ＭＳ Ｐゴシック" pitchFamily="-28" charset="-128"/>
              </a:rPr>
              <a:t>Licensing changed in 2005 to allow prescriptions for pregnant women and other priority groups (i.e. patients with CVD, children over the age of 12) </a:t>
            </a:r>
          </a:p>
          <a:p>
            <a:r>
              <a:rPr lang="en-GB" dirty="0" smtClean="0">
                <a:ea typeface="ＭＳ Ｐゴシック" pitchFamily="-28" charset="-128"/>
              </a:rPr>
              <a:t>Widely prescribed including to women accessing stop smoking services across the UK</a:t>
            </a:r>
          </a:p>
          <a:p>
            <a:r>
              <a:rPr lang="en-GB" dirty="0" smtClean="0">
                <a:ea typeface="ＭＳ Ｐゴシック" pitchFamily="-28" charset="-128"/>
              </a:rPr>
              <a:t>Endorsed in 2010 NICE guidance, although health professionals to use clinical judgement and discuss risks and benefits with women </a:t>
            </a:r>
          </a:p>
          <a:p>
            <a:r>
              <a:rPr lang="en-GB" dirty="0" smtClean="0">
                <a:ea typeface="ＭＳ Ｐゴシック" pitchFamily="-28" charset="-128"/>
              </a:rPr>
              <a:t>No evidence of effectiveness for smoking cessation  in pregnancy (see later in the presentation) </a:t>
            </a:r>
          </a:p>
          <a:p>
            <a:pPr lvl="1"/>
            <a:r>
              <a:rPr lang="en-GB" dirty="0" smtClean="0">
                <a:ea typeface="ＭＳ Ｐゴシック" pitchFamily="-28" charset="-128"/>
              </a:rPr>
              <a:t>increased metabolism a likely explanation, along with limited adherence </a:t>
            </a:r>
          </a:p>
        </p:txBody>
      </p:sp>
      <p:sp>
        <p:nvSpPr>
          <p:cNvPr id="6" name="Slide Number Placeholder 5"/>
          <p:cNvSpPr>
            <a:spLocks noGrp="1"/>
          </p:cNvSpPr>
          <p:nvPr>
            <p:ph type="sldNum" sz="quarter" idx="12"/>
          </p:nvPr>
        </p:nvSpPr>
        <p:spPr/>
        <p:txBody>
          <a:bodyPr/>
          <a:lstStyle/>
          <a:p>
            <a:fld id="{F6EAFAA4-F204-48FB-A800-20019C4EA0F4}" type="slidenum">
              <a:rPr lang="en-GB" smtClean="0"/>
              <a:pPr/>
              <a:t>7</a:t>
            </a:fld>
            <a:endParaRPr lang="en-GB"/>
          </a:p>
        </p:txBody>
      </p:sp>
      <p:sp>
        <p:nvSpPr>
          <p:cNvPr id="4" name="Title 3"/>
          <p:cNvSpPr>
            <a:spLocks noGrp="1"/>
          </p:cNvSpPr>
          <p:nvPr>
            <p:ph type="title"/>
          </p:nvPr>
        </p:nvSpPr>
        <p:spPr/>
        <p:txBody>
          <a:bodyPr>
            <a:normAutofit fontScale="90000"/>
          </a:bodyPr>
          <a:lstStyle/>
          <a:p>
            <a:r>
              <a:rPr lang="en-GB" b="1" dirty="0" smtClean="0"/>
              <a:t>Nicotine Replacement Therapy in Pregnancy</a:t>
            </a:r>
            <a:endParaRPr lang="en-GB" b="1" dirty="0"/>
          </a:p>
        </p:txBody>
      </p:sp>
    </p:spTree>
    <p:extLst>
      <p:ext uri="{BB962C8B-B14F-4D97-AF65-F5344CB8AC3E}">
        <p14:creationId xmlns:p14="http://schemas.microsoft.com/office/powerpoint/2010/main" val="611407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Some basics: where does nicotine come from? </a:t>
            </a:r>
            <a:endParaRPr lang="en-GB" b="1" dirty="0"/>
          </a:p>
        </p:txBody>
      </p:sp>
      <p:sp>
        <p:nvSpPr>
          <p:cNvPr id="3" name="Content Placeholder 2"/>
          <p:cNvSpPr>
            <a:spLocks noGrp="1"/>
          </p:cNvSpPr>
          <p:nvPr>
            <p:ph sz="half" idx="1"/>
          </p:nvPr>
        </p:nvSpPr>
        <p:spPr>
          <a:xfrm>
            <a:off x="589808" y="1916832"/>
            <a:ext cx="4766320" cy="4525963"/>
          </a:xfrm>
        </p:spPr>
        <p:txBody>
          <a:bodyPr>
            <a:normAutofit fontScale="92500" lnSpcReduction="20000"/>
          </a:bodyPr>
          <a:lstStyle/>
          <a:p>
            <a:r>
              <a:rPr lang="en-GB" dirty="0" smtClean="0"/>
              <a:t>Nicotine is present is several types of plants in the nightshade family. This includes potatoes, aubergine, tomatoes and red peppers</a:t>
            </a:r>
          </a:p>
          <a:p>
            <a:r>
              <a:rPr lang="en-GB" dirty="0" smtClean="0"/>
              <a:t>It also includes the tobacco plant</a:t>
            </a:r>
          </a:p>
          <a:p>
            <a:r>
              <a:rPr lang="en-GB" dirty="0" smtClean="0"/>
              <a:t>Nicotine can be produced synthetically, but this is expensive and not commercially viable </a:t>
            </a:r>
            <a:endParaRPr lang="en-GB" dirty="0"/>
          </a:p>
        </p:txBody>
      </p:sp>
      <p:sp>
        <p:nvSpPr>
          <p:cNvPr id="4" name="Content Placeholder 3"/>
          <p:cNvSpPr>
            <a:spLocks noGrp="1"/>
          </p:cNvSpPr>
          <p:nvPr>
            <p:ph sz="half" idx="2"/>
          </p:nvPr>
        </p:nvSpPr>
        <p:spPr>
          <a:xfrm>
            <a:off x="5591944" y="1916831"/>
            <a:ext cx="5990456" cy="4525963"/>
          </a:xfrm>
        </p:spPr>
        <p:txBody>
          <a:bodyPr>
            <a:normAutofit fontScale="92500" lnSpcReduction="20000"/>
          </a:bodyPr>
          <a:lstStyle/>
          <a:p>
            <a:r>
              <a:rPr lang="en-GB" dirty="0" smtClean="0"/>
              <a:t>Nicotine in cigarettes, other tobacco products (including oral tobacco ) and Nicotine Replacement Therapy comes from the tobacco leaf</a:t>
            </a:r>
          </a:p>
          <a:p>
            <a:r>
              <a:rPr lang="en-GB" dirty="0" smtClean="0"/>
              <a:t>It is both a sedative and a stimulant and affects the heart rate, breathing activity and blood pressure. It may improve memory and concentration </a:t>
            </a:r>
          </a:p>
          <a:p>
            <a:r>
              <a:rPr lang="en-GB" dirty="0" smtClean="0"/>
              <a:t>Nicotine can be addictive but it depends on the mode of delivery </a:t>
            </a:r>
          </a:p>
        </p:txBody>
      </p:sp>
    </p:spTree>
    <p:extLst>
      <p:ext uri="{BB962C8B-B14F-4D97-AF65-F5344CB8AC3E}">
        <p14:creationId xmlns:p14="http://schemas.microsoft.com/office/powerpoint/2010/main" val="397201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Guidance on Nicotine </a:t>
            </a:r>
            <a:endParaRPr lang="en-GB" b="1" dirty="0"/>
          </a:p>
        </p:txBody>
      </p:sp>
      <p:sp>
        <p:nvSpPr>
          <p:cNvPr id="3" name="Content Placeholder 2"/>
          <p:cNvSpPr>
            <a:spLocks noGrp="1"/>
          </p:cNvSpPr>
          <p:nvPr>
            <p:ph sz="half" idx="1"/>
          </p:nvPr>
        </p:nvSpPr>
        <p:spPr>
          <a:xfrm>
            <a:off x="609600" y="1600201"/>
            <a:ext cx="5126360" cy="4925143"/>
          </a:xfrm>
        </p:spPr>
        <p:txBody>
          <a:bodyPr>
            <a:normAutofit fontScale="92500" lnSpcReduction="10000"/>
          </a:bodyPr>
          <a:lstStyle/>
          <a:p>
            <a:r>
              <a:rPr lang="en-GB" dirty="0" smtClean="0"/>
              <a:t>The UK </a:t>
            </a:r>
            <a:r>
              <a:rPr lang="en-GB" dirty="0" smtClean="0"/>
              <a:t>has formal </a:t>
            </a:r>
            <a:r>
              <a:rPr lang="en-GB" dirty="0" smtClean="0"/>
              <a:t>guidance on tobacco harm reduction and this guidance has, as its basis, evidence reviews on nicotine primarily in the form of Nicotine Replacement Therapy</a:t>
            </a:r>
          </a:p>
          <a:p>
            <a:r>
              <a:rPr lang="en-GB" dirty="0" smtClean="0"/>
              <a:t>The reviews conducted for the guidance did not cover pregnancy, but make it clear that there are no circumstances under which it is safer to smoke than to use NRT </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The guidance endorses the use of NRT for: temporary abstinence, cutting down, smoking cessation and long term use (relapse prevention)</a:t>
            </a:r>
          </a:p>
          <a:p>
            <a:endParaRPr lang="en-GB" dirty="0"/>
          </a:p>
        </p:txBody>
      </p:sp>
      <p:pic>
        <p:nvPicPr>
          <p:cNvPr id="5" name="Picture 4"/>
          <p:cNvPicPr>
            <a:picLocks noChangeAspect="1"/>
          </p:cNvPicPr>
          <p:nvPr/>
        </p:nvPicPr>
        <p:blipFill>
          <a:blip r:embed="rId2"/>
          <a:stretch>
            <a:fillRect/>
          </a:stretch>
        </p:blipFill>
        <p:spPr>
          <a:xfrm>
            <a:off x="5735960" y="3656335"/>
            <a:ext cx="6120680" cy="2652392"/>
          </a:xfrm>
          <a:prstGeom prst="rect">
            <a:avLst/>
          </a:prstGeom>
        </p:spPr>
      </p:pic>
    </p:spTree>
    <p:extLst>
      <p:ext uri="{BB962C8B-B14F-4D97-AF65-F5344CB8AC3E}">
        <p14:creationId xmlns:p14="http://schemas.microsoft.com/office/powerpoint/2010/main" val="1254361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Props1.xml><?xml version="1.0" encoding="utf-8"?>
<ds:datastoreItem xmlns:ds="http://schemas.openxmlformats.org/officeDocument/2006/customXml" ds:itemID="{23A33DF7-A7B1-4D9B-836C-15D380E98AC5}"/>
</file>

<file path=customXml/itemProps2.xml><?xml version="1.0" encoding="utf-8"?>
<ds:datastoreItem xmlns:ds="http://schemas.openxmlformats.org/officeDocument/2006/customXml" ds:itemID="{374E81C0-B70F-4EA6-A71C-15F935A149B0}"/>
</file>

<file path=customXml/itemProps3.xml><?xml version="1.0" encoding="utf-8"?>
<ds:datastoreItem xmlns:ds="http://schemas.openxmlformats.org/officeDocument/2006/customXml" ds:itemID="{697AA2AC-EE03-4FB3-B717-E5D8DC6F9CBD}"/>
</file>

<file path=docProps/app.xml><?xml version="1.0" encoding="utf-8"?>
<Properties xmlns="http://schemas.openxmlformats.org/officeDocument/2006/extended-properties" xmlns:vt="http://schemas.openxmlformats.org/officeDocument/2006/docPropsVTypes">
  <Template/>
  <TotalTime>6292</TotalTime>
  <Words>1665</Words>
  <Application>Microsoft Office PowerPoint</Application>
  <PresentationFormat>Widescreen</PresentationFormat>
  <Paragraphs>197</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 Unicode MS</vt:lpstr>
      <vt:lpstr>ＭＳ Ｐゴシック</vt:lpstr>
      <vt:lpstr>宋体</vt:lpstr>
      <vt:lpstr>Arial</vt:lpstr>
      <vt:lpstr>Calibri</vt:lpstr>
      <vt:lpstr>Corbel</vt:lpstr>
      <vt:lpstr>Verdana</vt:lpstr>
      <vt:lpstr>Office Theme</vt:lpstr>
      <vt:lpstr>Use of Nicotine in Pregnancy</vt:lpstr>
      <vt:lpstr>Outline </vt:lpstr>
      <vt:lpstr>Smoking in pregnancy in England </vt:lpstr>
      <vt:lpstr>Steep social gradient in smoking in pregnancy</vt:lpstr>
      <vt:lpstr>Gradient by Age</vt:lpstr>
      <vt:lpstr>Impact of smoking in pregnancy</vt:lpstr>
      <vt:lpstr>Nicotine Replacement Therapy in Pregnancy</vt:lpstr>
      <vt:lpstr>Some basics: where does nicotine come from? </vt:lpstr>
      <vt:lpstr>Guidance on Nicotine </vt:lpstr>
      <vt:lpstr>Pregnant smokers are worried about nicotine</vt:lpstr>
      <vt:lpstr>Cochrane Review: NRT in pregnancy </vt:lpstr>
      <vt:lpstr>SNAP Trial </vt:lpstr>
      <vt:lpstr>SNAP Findings</vt:lpstr>
      <vt:lpstr>Effectiveness of single product NRT for smoking cessation in Pregnancy</vt:lpstr>
      <vt:lpstr>SNAP Follow up objectives </vt:lpstr>
      <vt:lpstr>PowerPoint Presentation</vt:lpstr>
      <vt:lpstr>Infant outcomes at 2 years</vt:lpstr>
      <vt:lpstr>SNAP Follow up: implications </vt:lpstr>
      <vt:lpstr>Evidence on Safety from non-RCT studies</vt:lpstr>
      <vt:lpstr>Evidence on Safety from non-RCT studies</vt:lpstr>
      <vt:lpstr>Ongoing research: N-Ready Programme</vt:lpstr>
      <vt:lpstr>Summary</vt:lpstr>
      <vt:lpstr>Thank You </vt:lpstr>
    </vt:vector>
  </TitlesOfParts>
  <Company>IoP King's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King's College London</dc:creator>
  <cp:lastModifiedBy>Laptop</cp:lastModifiedBy>
  <cp:revision>363</cp:revision>
  <cp:lastPrinted>2014-11-13T16:27:49Z</cp:lastPrinted>
  <dcterms:created xsi:type="dcterms:W3CDTF">2014-11-13T11:25:41Z</dcterms:created>
  <dcterms:modified xsi:type="dcterms:W3CDTF">2019-03-08T08:31:28Z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Order">
    <vt:r8>15152600</vt:r8>
  </property>
  <property fmtid="{D5CDD505-2E9C-101B-9397-08002B2CF9AE}" pid="4" name="MediaServiceImageTags">
    <vt:lpwstr/>
  </property>
</Properties>
</file>