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1"/>
  </p:notesMasterIdLst>
  <p:sldIdLst>
    <p:sldId id="256" r:id="rId2"/>
    <p:sldId id="332" r:id="rId3"/>
    <p:sldId id="351" r:id="rId4"/>
    <p:sldId id="377" r:id="rId5"/>
    <p:sldId id="352" r:id="rId6"/>
    <p:sldId id="360" r:id="rId7"/>
    <p:sldId id="361" r:id="rId8"/>
    <p:sldId id="362" r:id="rId9"/>
    <p:sldId id="363" r:id="rId10"/>
    <p:sldId id="364" r:id="rId11"/>
    <p:sldId id="365" r:id="rId12"/>
    <p:sldId id="366" r:id="rId13"/>
    <p:sldId id="367" r:id="rId14"/>
    <p:sldId id="368" r:id="rId15"/>
    <p:sldId id="369" r:id="rId16"/>
    <p:sldId id="353" r:id="rId17"/>
    <p:sldId id="378" r:id="rId18"/>
    <p:sldId id="357" r:id="rId19"/>
    <p:sldId id="359" r:id="rId20"/>
    <p:sldId id="356" r:id="rId21"/>
    <p:sldId id="372" r:id="rId22"/>
    <p:sldId id="376" r:id="rId23"/>
    <p:sldId id="373" r:id="rId24"/>
    <p:sldId id="374" r:id="rId25"/>
    <p:sldId id="371" r:id="rId26"/>
    <p:sldId id="375" r:id="rId27"/>
    <p:sldId id="344" r:id="rId28"/>
    <p:sldId id="379" r:id="rId29"/>
    <p:sldId id="317"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Fitzgerald" initials="NF" lastIdx="6" clrIdx="0">
    <p:extLst>
      <p:ext uri="{19B8F6BF-5375-455C-9EA6-DF929625EA0E}">
        <p15:presenceInfo xmlns:p15="http://schemas.microsoft.com/office/powerpoint/2012/main" userId="S-1-5-21-107379526-2031557619-1081164583-52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81675" autoAdjust="0"/>
  </p:normalViewPr>
  <p:slideViewPr>
    <p:cSldViewPr snapToGrid="0">
      <p:cViewPr varScale="1">
        <p:scale>
          <a:sx n="123" d="100"/>
          <a:sy n="123" d="100"/>
        </p:scale>
        <p:origin x="16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2722D-6C72-42E7-A681-E28DD07CE4D5}" type="datetimeFigureOut">
              <a:rPr lang="en-GB" smtClean="0"/>
              <a:t>10/05/2021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5A5D1-A6FE-4A88-866B-6BAF7AA371A7}" type="slidenum">
              <a:rPr lang="en-GB" smtClean="0"/>
              <a:t>‹#›</a:t>
            </a:fld>
            <a:endParaRPr lang="en-GB"/>
          </a:p>
        </p:txBody>
      </p:sp>
    </p:spTree>
    <p:extLst>
      <p:ext uri="{BB962C8B-B14F-4D97-AF65-F5344CB8AC3E}">
        <p14:creationId xmlns:p14="http://schemas.microsoft.com/office/powerpoint/2010/main" val="400401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355600"/>
            <a:ext cx="5853112" cy="3294063"/>
          </a:xfrm>
        </p:spPr>
      </p:sp>
      <p:sp>
        <p:nvSpPr>
          <p:cNvPr id="3" name="Notes Placeholder 2"/>
          <p:cNvSpPr>
            <a:spLocks noGrp="1"/>
          </p:cNvSpPr>
          <p:nvPr>
            <p:ph type="body" idx="1"/>
          </p:nvPr>
        </p:nvSpPr>
        <p:spPr>
          <a:xfrm>
            <a:off x="679768" y="3883200"/>
            <a:ext cx="5438140" cy="5298941"/>
          </a:xfrm>
        </p:spPr>
        <p:txBody>
          <a:bodyPr/>
          <a:lstStyle/>
          <a:p>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9</a:t>
            </a:fld>
            <a:endParaRPr lang="en-GB"/>
          </a:p>
        </p:txBody>
      </p:sp>
    </p:spTree>
    <p:extLst>
      <p:ext uri="{BB962C8B-B14F-4D97-AF65-F5344CB8AC3E}">
        <p14:creationId xmlns:p14="http://schemas.microsoft.com/office/powerpoint/2010/main" val="136178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11</a:t>
            </a:fld>
            <a:endParaRPr lang="en-GB"/>
          </a:p>
        </p:txBody>
      </p:sp>
    </p:spTree>
    <p:extLst>
      <p:ext uri="{BB962C8B-B14F-4D97-AF65-F5344CB8AC3E}">
        <p14:creationId xmlns:p14="http://schemas.microsoft.com/office/powerpoint/2010/main" val="359113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lvl="0"/>
            <a:fld id="{423C15EE-3CE5-4851-9552-2146C6376EB0}" type="slidenum">
              <a:rPr lang="en-GB" smtClean="0"/>
              <a:t>21</a:t>
            </a:fld>
            <a:endParaRPr lang="en-GB"/>
          </a:p>
        </p:txBody>
      </p:sp>
    </p:spTree>
    <p:extLst>
      <p:ext uri="{BB962C8B-B14F-4D97-AF65-F5344CB8AC3E}">
        <p14:creationId xmlns:p14="http://schemas.microsoft.com/office/powerpoint/2010/main" val="648724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5.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55" name="Group 2">
            <a:extLst>
              <a:ext uri="{FF2B5EF4-FFF2-40B4-BE49-F238E27FC236}">
                <a16:creationId xmlns:a16="http://schemas.microsoft.com/office/drawing/2014/main" id="{3B6232F5-CEB5-704C-9115-A9A3194E2AC8}"/>
              </a:ext>
            </a:extLst>
          </p:cNvPr>
          <p:cNvGrpSpPr>
            <a:grpSpLocks/>
          </p:cNvGrpSpPr>
          <p:nvPr/>
        </p:nvGrpSpPr>
        <p:grpSpPr bwMode="auto">
          <a:xfrm>
            <a:off x="2381" y="5044190"/>
            <a:ext cx="9139238" cy="99310"/>
            <a:chOff x="0" y="16611"/>
            <a:chExt cx="11906" cy="227"/>
          </a:xfrm>
        </p:grpSpPr>
        <p:sp>
          <p:nvSpPr>
            <p:cNvPr id="56" name="Rectangle 3">
              <a:extLst>
                <a:ext uri="{FF2B5EF4-FFF2-40B4-BE49-F238E27FC236}">
                  <a16:creationId xmlns:a16="http://schemas.microsoft.com/office/drawing/2014/main" id="{ED5D909C-54E7-F84B-B08F-E446D48A3AF0}"/>
                </a:ext>
              </a:extLst>
            </p:cNvPr>
            <p:cNvSpPr>
              <a:spLocks noChangeArrowheads="1"/>
            </p:cNvSpPr>
            <p:nvPr/>
          </p:nvSpPr>
          <p:spPr bwMode="auto">
            <a:xfrm>
              <a:off x="10417" y="16611"/>
              <a:ext cx="1489" cy="227"/>
            </a:xfrm>
            <a:prstGeom prst="rect">
              <a:avLst/>
            </a:prstGeom>
            <a:solidFill>
              <a:srgbClr val="EB0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57" name="Rectangle 4">
              <a:extLst>
                <a:ext uri="{FF2B5EF4-FFF2-40B4-BE49-F238E27FC236}">
                  <a16:creationId xmlns:a16="http://schemas.microsoft.com/office/drawing/2014/main" id="{29968C21-3555-5043-9156-2ACB256A4376}"/>
                </a:ext>
              </a:extLst>
            </p:cNvPr>
            <p:cNvSpPr>
              <a:spLocks noChangeArrowheads="1"/>
            </p:cNvSpPr>
            <p:nvPr/>
          </p:nvSpPr>
          <p:spPr bwMode="auto">
            <a:xfrm>
              <a:off x="8929" y="16611"/>
              <a:ext cx="1489" cy="227"/>
            </a:xfrm>
            <a:prstGeom prst="rect">
              <a:avLst/>
            </a:prstGeom>
            <a:solidFill>
              <a:srgbClr val="E8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58" name="Rectangle 5">
              <a:extLst>
                <a:ext uri="{FF2B5EF4-FFF2-40B4-BE49-F238E27FC236}">
                  <a16:creationId xmlns:a16="http://schemas.microsoft.com/office/drawing/2014/main" id="{A1B83FF1-DDF8-0842-A869-63B9C18879F0}"/>
                </a:ext>
              </a:extLst>
            </p:cNvPr>
            <p:cNvSpPr>
              <a:spLocks noChangeArrowheads="1"/>
            </p:cNvSpPr>
            <p:nvPr/>
          </p:nvSpPr>
          <p:spPr bwMode="auto">
            <a:xfrm>
              <a:off x="7440" y="16611"/>
              <a:ext cx="1489" cy="227"/>
            </a:xfrm>
            <a:prstGeom prst="rect">
              <a:avLst/>
            </a:prstGeom>
            <a:solidFill>
              <a:srgbClr val="EBA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59" name="Rectangle 6">
              <a:extLst>
                <a:ext uri="{FF2B5EF4-FFF2-40B4-BE49-F238E27FC236}">
                  <a16:creationId xmlns:a16="http://schemas.microsoft.com/office/drawing/2014/main" id="{E9B97DA5-EA59-AC43-904F-825A975E701A}"/>
                </a:ext>
              </a:extLst>
            </p:cNvPr>
            <p:cNvSpPr>
              <a:spLocks noChangeArrowheads="1"/>
            </p:cNvSpPr>
            <p:nvPr/>
          </p:nvSpPr>
          <p:spPr bwMode="auto">
            <a:xfrm>
              <a:off x="4464" y="16611"/>
              <a:ext cx="1489" cy="227"/>
            </a:xfrm>
            <a:prstGeom prst="rect">
              <a:avLst/>
            </a:prstGeom>
            <a:solidFill>
              <a:srgbClr val="009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0" name="Rectangle 7">
              <a:extLst>
                <a:ext uri="{FF2B5EF4-FFF2-40B4-BE49-F238E27FC236}">
                  <a16:creationId xmlns:a16="http://schemas.microsoft.com/office/drawing/2014/main" id="{24148555-FD89-334B-9399-0F93EE76E6E7}"/>
                </a:ext>
              </a:extLst>
            </p:cNvPr>
            <p:cNvSpPr>
              <a:spLocks noChangeArrowheads="1"/>
            </p:cNvSpPr>
            <p:nvPr/>
          </p:nvSpPr>
          <p:spPr bwMode="auto">
            <a:xfrm>
              <a:off x="2976" y="16611"/>
              <a:ext cx="1489" cy="227"/>
            </a:xfrm>
            <a:prstGeom prst="rect">
              <a:avLst/>
            </a:prstGeom>
            <a:solidFill>
              <a:srgbClr val="005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1" name="Rectangle 8">
              <a:extLst>
                <a:ext uri="{FF2B5EF4-FFF2-40B4-BE49-F238E27FC236}">
                  <a16:creationId xmlns:a16="http://schemas.microsoft.com/office/drawing/2014/main" id="{9086A945-66E7-8649-BEA7-D22E2AEB0344}"/>
                </a:ext>
              </a:extLst>
            </p:cNvPr>
            <p:cNvSpPr>
              <a:spLocks noChangeArrowheads="1"/>
            </p:cNvSpPr>
            <p:nvPr/>
          </p:nvSpPr>
          <p:spPr bwMode="auto">
            <a:xfrm>
              <a:off x="1488" y="16611"/>
              <a:ext cx="1489" cy="227"/>
            </a:xfrm>
            <a:prstGeom prst="rect">
              <a:avLst/>
            </a:prstGeom>
            <a:solidFill>
              <a:srgbClr val="0075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2" name="Rectangle 9">
              <a:extLst>
                <a:ext uri="{FF2B5EF4-FFF2-40B4-BE49-F238E27FC236}">
                  <a16:creationId xmlns:a16="http://schemas.microsoft.com/office/drawing/2014/main" id="{9BEC1610-F983-EA4F-8B88-76C3A2474ADE}"/>
                </a:ext>
              </a:extLst>
            </p:cNvPr>
            <p:cNvSpPr>
              <a:spLocks noChangeArrowheads="1"/>
            </p:cNvSpPr>
            <p:nvPr/>
          </p:nvSpPr>
          <p:spPr bwMode="auto">
            <a:xfrm>
              <a:off x="5952" y="16611"/>
              <a:ext cx="1489" cy="227"/>
            </a:xfrm>
            <a:prstGeom prst="rect">
              <a:avLst/>
            </a:prstGeom>
            <a:solidFill>
              <a:srgbClr val="76BC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3" name="Rectangle 10">
              <a:extLst>
                <a:ext uri="{FF2B5EF4-FFF2-40B4-BE49-F238E27FC236}">
                  <a16:creationId xmlns:a16="http://schemas.microsoft.com/office/drawing/2014/main" id="{72587C4F-6663-C74A-9F58-9143F8F76B27}"/>
                </a:ext>
              </a:extLst>
            </p:cNvPr>
            <p:cNvSpPr>
              <a:spLocks noChangeArrowheads="1"/>
            </p:cNvSpPr>
            <p:nvPr/>
          </p:nvSpPr>
          <p:spPr bwMode="auto">
            <a:xfrm>
              <a:off x="0" y="16611"/>
              <a:ext cx="1489" cy="227"/>
            </a:xfrm>
            <a:prstGeom prst="rect">
              <a:avLst/>
            </a:prstGeom>
            <a:solidFill>
              <a:srgbClr val="004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grpSp>
      <p:sp>
        <p:nvSpPr>
          <p:cNvPr id="2" name="Title 1"/>
          <p:cNvSpPr>
            <a:spLocks noGrp="1"/>
          </p:cNvSpPr>
          <p:nvPr>
            <p:ph type="ctrTitle" hasCustomPrompt="1"/>
          </p:nvPr>
        </p:nvSpPr>
        <p:spPr>
          <a:xfrm>
            <a:off x="1143000" y="1804008"/>
            <a:ext cx="6858000" cy="415498"/>
          </a:xfrm>
        </p:spPr>
        <p:txBody>
          <a:bodyPr lIns="0" tIns="0" rIns="0" bIns="0" anchor="t" anchorCtr="0">
            <a:spAutoFit/>
          </a:bodyPr>
          <a:lstStyle>
            <a:lvl1pPr algn="ctr">
              <a:lnSpc>
                <a:spcPct val="100000"/>
              </a:lnSpc>
              <a:defRPr sz="2700" b="1" i="0" spc="-20" baseline="0">
                <a:solidFill>
                  <a:schemeClr val="tx2"/>
                </a:solidFill>
                <a:latin typeface="Frutiger LT 65" pitchFamily="2" charset="0"/>
                <a:cs typeface="Arial" panose="020B0604020202020204" pitchFamily="34" charset="0"/>
              </a:defRPr>
            </a:lvl1pPr>
          </a:lstStyle>
          <a:p>
            <a:r>
              <a:rPr lang="en-GB" dirty="0"/>
              <a:t>Title of talk</a:t>
            </a:r>
            <a:endParaRPr lang="en-US" dirty="0"/>
          </a:p>
        </p:txBody>
      </p:sp>
      <p:sp>
        <p:nvSpPr>
          <p:cNvPr id="3" name="Subtitle 2"/>
          <p:cNvSpPr>
            <a:spLocks noGrp="1"/>
          </p:cNvSpPr>
          <p:nvPr>
            <p:ph type="subTitle" idx="1" hasCustomPrompt="1"/>
          </p:nvPr>
        </p:nvSpPr>
        <p:spPr>
          <a:xfrm>
            <a:off x="1143000" y="2248737"/>
            <a:ext cx="6858000" cy="276999"/>
          </a:xfrm>
          <a:prstGeom prst="rect">
            <a:avLst/>
          </a:prstGeom>
        </p:spPr>
        <p:txBody>
          <a:bodyPr lIns="0" tIns="0" rIns="0" bIns="0">
            <a:spAutoFit/>
          </a:bodyPr>
          <a:lstStyle>
            <a:lvl1pPr marL="0" indent="0" algn="ctr">
              <a:buNone/>
              <a:defRPr sz="2000" b="0" i="0" spc="-10" baseline="0">
                <a:solidFill>
                  <a:schemeClr val="tx2"/>
                </a:solidFill>
                <a:latin typeface="Frutiger LT 55 Roman"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Name of presenter</a:t>
            </a:r>
            <a:endParaRPr lang="en-US" dirty="0"/>
          </a:p>
        </p:txBody>
      </p:sp>
      <p:cxnSp>
        <p:nvCxnSpPr>
          <p:cNvPr id="65" name="Straight Connector 64">
            <a:extLst>
              <a:ext uri="{FF2B5EF4-FFF2-40B4-BE49-F238E27FC236}">
                <a16:creationId xmlns:a16="http://schemas.microsoft.com/office/drawing/2014/main" id="{97A69E36-C74D-0849-9E60-F0509887062B}"/>
              </a:ext>
            </a:extLst>
          </p:cNvPr>
          <p:cNvCxnSpPr>
            <a:cxnSpLocks/>
          </p:cNvCxnSpPr>
          <p:nvPr/>
        </p:nvCxnSpPr>
        <p:spPr>
          <a:xfrm>
            <a:off x="356347" y="1594248"/>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pic>
        <p:nvPicPr>
          <p:cNvPr id="44" name="Graphic 43">
            <a:extLst>
              <a:ext uri="{FF2B5EF4-FFF2-40B4-BE49-F238E27FC236}">
                <a16:creationId xmlns:a16="http://schemas.microsoft.com/office/drawing/2014/main" id="{282818CB-7D8C-6845-BCC2-A0550847C9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0521" y="344774"/>
            <a:ext cx="1542959" cy="999527"/>
          </a:xfrm>
          <a:prstGeom prst="rect">
            <a:avLst/>
          </a:prstGeom>
        </p:spPr>
      </p:pic>
    </p:spTree>
    <p:extLst>
      <p:ext uri="{BB962C8B-B14F-4D97-AF65-F5344CB8AC3E}">
        <p14:creationId xmlns:p14="http://schemas.microsoft.com/office/powerpoint/2010/main" val="5277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 Dark Green">
    <p:bg>
      <p:bgPr>
        <a:solidFill>
          <a:schemeClr val="accent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932EC12E-0470-B14F-B7D7-C8C455057B9D}"/>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77668DD4-41E7-FD40-82BA-F7DAC93C8C5E}"/>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04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 Green">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5EA862ED-1960-864B-AD0D-AEF920218260}"/>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08C0CA7-AEA3-EF40-80F8-A28A0E9EC32D}"/>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1245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 Amber">
    <p:bg>
      <p:bgPr>
        <a:solidFill>
          <a:schemeClr val="accent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D9AF5B39-211D-7B41-88FB-E087457B5272}"/>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C39E50DD-D958-2F45-9A91-E6C3D6C4CF11}"/>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838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 Red">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EB1F4A1D-B0B5-AA44-AE0C-B60A5F4B9D02}"/>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F5B59D14-51B5-2946-9DC9-0C517F0756BB}"/>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091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690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585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lumns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60000" y="816541"/>
            <a:ext cx="4032000" cy="3645420"/>
          </a:xfrm>
        </p:spPr>
        <p:txBody>
          <a:bodyPr>
            <a:normAutofit/>
          </a:bodyPr>
          <a:lstStyle>
            <a:lvl1pPr marL="0" indent="0">
              <a:buNone/>
              <a:defRPr sz="1500">
                <a:solidFill>
                  <a:srgbClr val="0A2D50"/>
                </a:solidFill>
                <a:latin typeface="Impact"/>
                <a:cs typeface="Impact"/>
              </a:defRPr>
            </a:lvl1pPr>
            <a:lvl2pPr marL="0" indent="0">
              <a:buNone/>
              <a:defRPr sz="1500"/>
            </a:lvl2pPr>
            <a:lvl3pPr marL="202406" indent="-202406">
              <a:defRPr sz="1500"/>
            </a:lvl3pPr>
            <a:lvl4pPr marL="404813" indent="-202406">
              <a:defRPr sz="1500"/>
            </a:lvl4pPr>
            <a:lvl5pPr marL="607219" indent="-202406">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52000" y="816541"/>
            <a:ext cx="4032000" cy="3645420"/>
          </a:xfrm>
        </p:spPr>
        <p:txBody>
          <a:bodyPr>
            <a:normAutofit/>
          </a:bodyPr>
          <a:lstStyle>
            <a:lvl1pPr marL="0" indent="0">
              <a:buNone/>
              <a:defRPr sz="1500">
                <a:solidFill>
                  <a:srgbClr val="0A2D50"/>
                </a:solidFill>
                <a:latin typeface="Impact"/>
                <a:cs typeface="Impact"/>
              </a:defRPr>
            </a:lvl1pPr>
            <a:lvl2pPr marL="0" indent="0">
              <a:buNone/>
              <a:defRPr sz="1500"/>
            </a:lvl2pPr>
            <a:lvl3pPr marL="202406" indent="-202406">
              <a:defRPr sz="1500"/>
            </a:lvl3pPr>
            <a:lvl4pPr marL="404813" indent="-202406">
              <a:defRPr sz="1500"/>
            </a:lvl4pPr>
            <a:lvl5pPr marL="607219" indent="-202406">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6D46D31-4F81-C84C-9C9E-CC304FB2B6EB}"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cxnSp>
        <p:nvCxnSpPr>
          <p:cNvPr id="12" name="Straight Connector 11"/>
          <p:cNvCxnSpPr/>
          <p:nvPr userDrawn="1"/>
        </p:nvCxnSpPr>
        <p:spPr>
          <a:xfrm>
            <a:off x="360000" y="681915"/>
            <a:ext cx="8424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722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6B6CA"/>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315994E5-2C0F-074A-A4E2-B93CE35797EF}"/>
              </a:ext>
            </a:extLst>
          </p:cNvPr>
          <p:cNvPicPr>
            <a:picLocks noChangeAspect="1"/>
          </p:cNvPicPr>
          <p:nvPr userDrawn="1"/>
        </p:nvPicPr>
        <p:blipFill rotWithShape="1">
          <a:blip r:embed="rId2"/>
          <a:srcRect l="9763" r="53254" b="2589"/>
          <a:stretch/>
        </p:blipFill>
        <p:spPr>
          <a:xfrm>
            <a:off x="901084" y="1"/>
            <a:ext cx="2991277" cy="4491905"/>
          </a:xfrm>
          <a:prstGeom prst="rect">
            <a:avLst/>
          </a:prstGeom>
          <a:solidFill>
            <a:srgbClr val="86B6CA"/>
          </a:solidFill>
        </p:spPr>
      </p:pic>
      <p:pic>
        <p:nvPicPr>
          <p:cNvPr id="8" name="Picture 7">
            <a:extLst>
              <a:ext uri="{FF2B5EF4-FFF2-40B4-BE49-F238E27FC236}">
                <a16:creationId xmlns:a16="http://schemas.microsoft.com/office/drawing/2014/main" id="{1CD1368D-9593-6C44-8188-2458ECCF7EC1}"/>
              </a:ext>
            </a:extLst>
          </p:cNvPr>
          <p:cNvPicPr>
            <a:picLocks noChangeAspect="1"/>
          </p:cNvPicPr>
          <p:nvPr userDrawn="1"/>
        </p:nvPicPr>
        <p:blipFill rotWithShape="1">
          <a:blip r:embed="rId3"/>
          <a:srcRect l="6541" t="60135" r="18584" b="15781"/>
          <a:stretch/>
        </p:blipFill>
        <p:spPr>
          <a:xfrm>
            <a:off x="0" y="3649810"/>
            <a:ext cx="9151948" cy="1493690"/>
          </a:xfrm>
          <a:prstGeom prst="rect">
            <a:avLst/>
          </a:prstGeom>
        </p:spPr>
      </p:pic>
      <p:pic>
        <p:nvPicPr>
          <p:cNvPr id="12" name="Picture 11">
            <a:extLst>
              <a:ext uri="{FF2B5EF4-FFF2-40B4-BE49-F238E27FC236}">
                <a16:creationId xmlns:a16="http://schemas.microsoft.com/office/drawing/2014/main" id="{1A790038-6655-4B4B-B358-4A259B70FED7}"/>
              </a:ext>
            </a:extLst>
          </p:cNvPr>
          <p:cNvPicPr>
            <a:picLocks noChangeAspect="1"/>
          </p:cNvPicPr>
          <p:nvPr userDrawn="1"/>
        </p:nvPicPr>
        <p:blipFill>
          <a:blip r:embed="rId4"/>
          <a:stretch>
            <a:fillRect/>
          </a:stretch>
        </p:blipFill>
        <p:spPr>
          <a:xfrm>
            <a:off x="4455433" y="849011"/>
            <a:ext cx="2750426" cy="413525"/>
          </a:xfrm>
          <a:prstGeom prst="rect">
            <a:avLst/>
          </a:prstGeom>
        </p:spPr>
      </p:pic>
      <p:pic>
        <p:nvPicPr>
          <p:cNvPr id="13" name="Picture 21">
            <a:extLst>
              <a:ext uri="{FF2B5EF4-FFF2-40B4-BE49-F238E27FC236}">
                <a16:creationId xmlns:a16="http://schemas.microsoft.com/office/drawing/2014/main" id="{FDE2764B-7938-A440-9593-A147BC6DC2E7}"/>
              </a:ext>
            </a:extLst>
          </p:cNvPr>
          <p:cNvPicPr>
            <a:picLocks noChangeAspect="1"/>
          </p:cNvPicPr>
          <p:nvPr userDrawn="1"/>
        </p:nvPicPr>
        <p:blipFill>
          <a:blip r:embed="rId5"/>
          <a:stretch>
            <a:fillRect/>
          </a:stretch>
        </p:blipFill>
        <p:spPr>
          <a:xfrm>
            <a:off x="5953293" y="4381406"/>
            <a:ext cx="832177" cy="534972"/>
          </a:xfrm>
          <a:prstGeom prst="rect">
            <a:avLst/>
          </a:prstGeom>
          <a:noFill/>
          <a:ln cap="flat">
            <a:noFill/>
          </a:ln>
        </p:spPr>
      </p:pic>
      <p:pic>
        <p:nvPicPr>
          <p:cNvPr id="14" name="Picture 13" descr="A close up of a sign&#10;&#10;Description automatically generated">
            <a:extLst>
              <a:ext uri="{FF2B5EF4-FFF2-40B4-BE49-F238E27FC236}">
                <a16:creationId xmlns:a16="http://schemas.microsoft.com/office/drawing/2014/main" id="{0BD51FF9-9B2D-704A-8D9C-B21BB9693BD5}"/>
              </a:ext>
            </a:extLst>
          </p:cNvPr>
          <p:cNvPicPr>
            <a:picLocks noChangeAspect="1"/>
          </p:cNvPicPr>
          <p:nvPr userDrawn="1"/>
        </p:nvPicPr>
        <p:blipFill>
          <a:blip r:embed="rId6"/>
          <a:stretch>
            <a:fillRect/>
          </a:stretch>
        </p:blipFill>
        <p:spPr>
          <a:xfrm>
            <a:off x="7021699" y="4557919"/>
            <a:ext cx="1613978" cy="330968"/>
          </a:xfrm>
          <a:prstGeom prst="rect">
            <a:avLst/>
          </a:prstGeom>
        </p:spPr>
      </p:pic>
      <p:pic>
        <p:nvPicPr>
          <p:cNvPr id="15" name="Picture 14">
            <a:extLst>
              <a:ext uri="{FF2B5EF4-FFF2-40B4-BE49-F238E27FC236}">
                <a16:creationId xmlns:a16="http://schemas.microsoft.com/office/drawing/2014/main" id="{BE0C3392-E9C5-A146-AC1F-BCCCB2C26782}"/>
              </a:ext>
            </a:extLst>
          </p:cNvPr>
          <p:cNvPicPr>
            <a:picLocks noChangeAspect="1"/>
          </p:cNvPicPr>
          <p:nvPr userDrawn="1"/>
        </p:nvPicPr>
        <p:blipFill>
          <a:blip r:embed="rId7"/>
          <a:stretch>
            <a:fillRect/>
          </a:stretch>
        </p:blipFill>
        <p:spPr>
          <a:xfrm>
            <a:off x="4455434" y="4544333"/>
            <a:ext cx="1261630" cy="358140"/>
          </a:xfrm>
          <a:prstGeom prst="rect">
            <a:avLst/>
          </a:prstGeom>
        </p:spPr>
      </p:pic>
      <p:pic>
        <p:nvPicPr>
          <p:cNvPr id="17" name="Picture 16">
            <a:extLst>
              <a:ext uri="{FF2B5EF4-FFF2-40B4-BE49-F238E27FC236}">
                <a16:creationId xmlns:a16="http://schemas.microsoft.com/office/drawing/2014/main" id="{69F66EE2-51F9-7045-B5DA-AC7ABB78B36D}"/>
              </a:ext>
            </a:extLst>
          </p:cNvPr>
          <p:cNvPicPr>
            <a:picLocks noChangeAspect="1"/>
          </p:cNvPicPr>
          <p:nvPr userDrawn="1"/>
        </p:nvPicPr>
        <p:blipFill>
          <a:blip r:embed="rId8"/>
          <a:stretch>
            <a:fillRect/>
          </a:stretch>
        </p:blipFill>
        <p:spPr>
          <a:xfrm>
            <a:off x="6364350" y="3160509"/>
            <a:ext cx="310129" cy="310129"/>
          </a:xfrm>
          <a:prstGeom prst="rect">
            <a:avLst/>
          </a:prstGeom>
        </p:spPr>
      </p:pic>
      <p:pic>
        <p:nvPicPr>
          <p:cNvPr id="18" name="Picture 17">
            <a:extLst>
              <a:ext uri="{FF2B5EF4-FFF2-40B4-BE49-F238E27FC236}">
                <a16:creationId xmlns:a16="http://schemas.microsoft.com/office/drawing/2014/main" id="{7A329A65-2054-1042-A8B3-C06EFB5A722F}"/>
              </a:ext>
            </a:extLst>
          </p:cNvPr>
          <p:cNvPicPr>
            <a:picLocks noChangeAspect="1"/>
          </p:cNvPicPr>
          <p:nvPr userDrawn="1"/>
        </p:nvPicPr>
        <p:blipFill>
          <a:blip r:embed="rId9"/>
          <a:stretch>
            <a:fillRect/>
          </a:stretch>
        </p:blipFill>
        <p:spPr>
          <a:xfrm>
            <a:off x="4455434" y="3160509"/>
            <a:ext cx="310128" cy="310128"/>
          </a:xfrm>
          <a:prstGeom prst="rect">
            <a:avLst/>
          </a:prstGeom>
        </p:spPr>
      </p:pic>
      <p:pic>
        <p:nvPicPr>
          <p:cNvPr id="19" name="Picture 18">
            <a:extLst>
              <a:ext uri="{FF2B5EF4-FFF2-40B4-BE49-F238E27FC236}">
                <a16:creationId xmlns:a16="http://schemas.microsoft.com/office/drawing/2014/main" id="{016C5CE5-078C-7A4E-9E98-F1C5132BFE80}"/>
              </a:ext>
            </a:extLst>
          </p:cNvPr>
          <p:cNvPicPr>
            <a:picLocks noChangeAspect="1"/>
          </p:cNvPicPr>
          <p:nvPr userDrawn="1"/>
        </p:nvPicPr>
        <p:blipFill>
          <a:blip r:embed="rId10"/>
          <a:stretch>
            <a:fillRect/>
          </a:stretch>
        </p:blipFill>
        <p:spPr>
          <a:xfrm>
            <a:off x="4455434" y="3046276"/>
            <a:ext cx="3629025" cy="38100"/>
          </a:xfrm>
          <a:prstGeom prst="rect">
            <a:avLst/>
          </a:prstGeom>
        </p:spPr>
      </p:pic>
      <p:sp>
        <p:nvSpPr>
          <p:cNvPr id="20" name="Title 19">
            <a:extLst>
              <a:ext uri="{FF2B5EF4-FFF2-40B4-BE49-F238E27FC236}">
                <a16:creationId xmlns:a16="http://schemas.microsoft.com/office/drawing/2014/main" id="{FFE797D8-CE45-DB49-890D-DE7CB5A47496}"/>
              </a:ext>
            </a:extLst>
          </p:cNvPr>
          <p:cNvSpPr>
            <a:spLocks noGrp="1"/>
          </p:cNvSpPr>
          <p:nvPr>
            <p:ph type="title"/>
          </p:nvPr>
        </p:nvSpPr>
        <p:spPr>
          <a:xfrm>
            <a:off x="4446839" y="1395904"/>
            <a:ext cx="4188838" cy="1278834"/>
          </a:xfrm>
          <a:prstGeom prst="rect">
            <a:avLst/>
          </a:prstGeom>
        </p:spPr>
        <p:txBody>
          <a:bodyPr/>
          <a:lstStyle>
            <a:lvl1pPr>
              <a:lnSpc>
                <a:spcPts val="2100"/>
              </a:lnSpc>
              <a:defRPr sz="2100">
                <a:solidFill>
                  <a:schemeClr val="bg1"/>
                </a:solidFill>
                <a:latin typeface="Comic Neue" panose="02000000000000000000" pitchFamily="2" charset="0"/>
              </a:defRPr>
            </a:lvl1pPr>
          </a:lstStyle>
          <a:p>
            <a:r>
              <a:rPr lang="en-GB" dirty="0"/>
              <a:t>Click to edit Master title style</a:t>
            </a:r>
            <a:endParaRPr lang="en-US" dirty="0"/>
          </a:p>
        </p:txBody>
      </p:sp>
      <p:sp>
        <p:nvSpPr>
          <p:cNvPr id="22" name="Text Placeholder 21">
            <a:extLst>
              <a:ext uri="{FF2B5EF4-FFF2-40B4-BE49-F238E27FC236}">
                <a16:creationId xmlns:a16="http://schemas.microsoft.com/office/drawing/2014/main" id="{EAFE8D2B-98D7-5243-9BD9-0CFDF4F5A513}"/>
              </a:ext>
            </a:extLst>
          </p:cNvPr>
          <p:cNvSpPr>
            <a:spLocks noGrp="1"/>
          </p:cNvSpPr>
          <p:nvPr>
            <p:ph type="body" sz="quarter" idx="10"/>
          </p:nvPr>
        </p:nvSpPr>
        <p:spPr>
          <a:xfrm>
            <a:off x="4455434" y="2750871"/>
            <a:ext cx="4188619" cy="310049"/>
          </a:xfrm>
          <a:prstGeom prst="rect">
            <a:avLst/>
          </a:prstGeom>
        </p:spPr>
        <p:txBody>
          <a:bodyPr/>
          <a:lstStyle>
            <a:lvl1pPr marL="0" indent="0">
              <a:buNone/>
              <a:defRPr sz="1350" b="1">
                <a:solidFill>
                  <a:schemeClr val="bg1"/>
                </a:solidFill>
                <a:latin typeface="Comic Neue" panose="02000000000000000000" pitchFamily="2" charset="0"/>
              </a:defRPr>
            </a:lvl1pPr>
            <a:lvl2pPr marL="342900" indent="0">
              <a:buNone/>
              <a:defRPr sz="1350" b="1">
                <a:solidFill>
                  <a:schemeClr val="bg1"/>
                </a:solidFill>
                <a:latin typeface="Comic Neue" panose="02000000000000000000" pitchFamily="2" charset="0"/>
              </a:defRPr>
            </a:lvl2pPr>
            <a:lvl3pPr marL="685800" indent="0">
              <a:buNone/>
              <a:defRPr sz="1350" b="1">
                <a:solidFill>
                  <a:schemeClr val="bg1"/>
                </a:solidFill>
                <a:latin typeface="Comic Neue" panose="02000000000000000000" pitchFamily="2" charset="0"/>
              </a:defRPr>
            </a:lvl3pPr>
            <a:lvl4pPr marL="1028700" indent="0">
              <a:buNone/>
              <a:defRPr sz="1350" b="1">
                <a:solidFill>
                  <a:schemeClr val="bg1"/>
                </a:solidFill>
                <a:latin typeface="Comic Neue" panose="02000000000000000000" pitchFamily="2" charset="0"/>
              </a:defRPr>
            </a:lvl4pPr>
            <a:lvl5pPr marL="1371600" indent="0">
              <a:buNone/>
              <a:defRPr sz="1350" b="1">
                <a:solidFill>
                  <a:schemeClr val="bg1"/>
                </a:solidFill>
                <a:latin typeface="Comic Neue" panose="02000000000000000000" pitchFamily="2" charset="0"/>
              </a:defRPr>
            </a:lvl5pPr>
          </a:lstStyle>
          <a:p>
            <a:pPr lvl="0"/>
            <a:r>
              <a:rPr lang="en-GB" dirty="0"/>
              <a:t>Click to edit Master text styles</a:t>
            </a:r>
          </a:p>
        </p:txBody>
      </p:sp>
      <p:sp>
        <p:nvSpPr>
          <p:cNvPr id="23" name="Text Placeholder 21">
            <a:extLst>
              <a:ext uri="{FF2B5EF4-FFF2-40B4-BE49-F238E27FC236}">
                <a16:creationId xmlns:a16="http://schemas.microsoft.com/office/drawing/2014/main" id="{71415220-3C4C-D24D-94A8-6EFC026B166D}"/>
              </a:ext>
            </a:extLst>
          </p:cNvPr>
          <p:cNvSpPr>
            <a:spLocks noGrp="1"/>
          </p:cNvSpPr>
          <p:nvPr>
            <p:ph type="body" sz="quarter" idx="11"/>
          </p:nvPr>
        </p:nvSpPr>
        <p:spPr>
          <a:xfrm>
            <a:off x="4769998" y="3234155"/>
            <a:ext cx="1494879" cy="358140"/>
          </a:xfrm>
          <a:prstGeom prst="rect">
            <a:avLst/>
          </a:prstGeom>
        </p:spPr>
        <p:txBody>
          <a:bodyPr/>
          <a:lstStyle>
            <a:lvl1pPr marL="0" indent="0">
              <a:buNone/>
              <a:defRPr sz="1350" b="0">
                <a:solidFill>
                  <a:srgbClr val="336275"/>
                </a:solidFill>
                <a:latin typeface="Comic Neue" panose="02000000000000000000" pitchFamily="2" charset="0"/>
              </a:defRPr>
            </a:lvl1pPr>
            <a:lvl2pPr marL="342900" indent="0">
              <a:buNone/>
              <a:defRPr sz="1350" b="1">
                <a:solidFill>
                  <a:schemeClr val="bg1"/>
                </a:solidFill>
                <a:latin typeface="Comic Neue" panose="02000000000000000000" pitchFamily="2" charset="0"/>
              </a:defRPr>
            </a:lvl2pPr>
            <a:lvl3pPr marL="685800" indent="0">
              <a:buNone/>
              <a:defRPr sz="1350" b="1">
                <a:solidFill>
                  <a:schemeClr val="bg1"/>
                </a:solidFill>
                <a:latin typeface="Comic Neue" panose="02000000000000000000" pitchFamily="2" charset="0"/>
              </a:defRPr>
            </a:lvl3pPr>
            <a:lvl4pPr marL="1028700" indent="0">
              <a:buNone/>
              <a:defRPr sz="1350" b="1">
                <a:solidFill>
                  <a:schemeClr val="bg1"/>
                </a:solidFill>
                <a:latin typeface="Comic Neue" panose="02000000000000000000" pitchFamily="2" charset="0"/>
              </a:defRPr>
            </a:lvl4pPr>
            <a:lvl5pPr marL="1371600" indent="0">
              <a:buNone/>
              <a:defRPr sz="1350" b="1">
                <a:solidFill>
                  <a:schemeClr val="bg1"/>
                </a:solidFill>
                <a:latin typeface="Comic Neue" panose="02000000000000000000" pitchFamily="2" charset="0"/>
              </a:defRPr>
            </a:lvl5pPr>
          </a:lstStyle>
          <a:p>
            <a:pPr lvl="0"/>
            <a:r>
              <a:rPr lang="en-GB" dirty="0"/>
              <a:t>Click to edit Master text styles</a:t>
            </a:r>
          </a:p>
        </p:txBody>
      </p:sp>
      <p:sp>
        <p:nvSpPr>
          <p:cNvPr id="24" name="Text Placeholder 21">
            <a:extLst>
              <a:ext uri="{FF2B5EF4-FFF2-40B4-BE49-F238E27FC236}">
                <a16:creationId xmlns:a16="http://schemas.microsoft.com/office/drawing/2014/main" id="{D9F78412-A20F-E84D-A084-F7D3D5E5157F}"/>
              </a:ext>
            </a:extLst>
          </p:cNvPr>
          <p:cNvSpPr>
            <a:spLocks noGrp="1"/>
          </p:cNvSpPr>
          <p:nvPr>
            <p:ph type="body" sz="quarter" idx="12"/>
          </p:nvPr>
        </p:nvSpPr>
        <p:spPr>
          <a:xfrm>
            <a:off x="6672939" y="3234155"/>
            <a:ext cx="1494879" cy="358140"/>
          </a:xfrm>
          <a:prstGeom prst="rect">
            <a:avLst/>
          </a:prstGeom>
        </p:spPr>
        <p:txBody>
          <a:bodyPr/>
          <a:lstStyle>
            <a:lvl1pPr marL="0" indent="0">
              <a:buNone/>
              <a:defRPr sz="1350" b="0">
                <a:solidFill>
                  <a:srgbClr val="336275"/>
                </a:solidFill>
                <a:latin typeface="Comic Neue" panose="02000000000000000000" pitchFamily="2" charset="0"/>
              </a:defRPr>
            </a:lvl1pPr>
            <a:lvl2pPr marL="342900" indent="0">
              <a:buNone/>
              <a:defRPr sz="1350" b="1">
                <a:solidFill>
                  <a:schemeClr val="bg1"/>
                </a:solidFill>
                <a:latin typeface="Comic Neue" panose="02000000000000000000" pitchFamily="2" charset="0"/>
              </a:defRPr>
            </a:lvl2pPr>
            <a:lvl3pPr marL="685800" indent="0">
              <a:buNone/>
              <a:defRPr sz="1350" b="1">
                <a:solidFill>
                  <a:schemeClr val="bg1"/>
                </a:solidFill>
                <a:latin typeface="Comic Neue" panose="02000000000000000000" pitchFamily="2" charset="0"/>
              </a:defRPr>
            </a:lvl3pPr>
            <a:lvl4pPr marL="1028700" indent="0">
              <a:buNone/>
              <a:defRPr sz="1350" b="1">
                <a:solidFill>
                  <a:schemeClr val="bg1"/>
                </a:solidFill>
                <a:latin typeface="Comic Neue" panose="02000000000000000000" pitchFamily="2" charset="0"/>
              </a:defRPr>
            </a:lvl4pPr>
            <a:lvl5pPr marL="1371600" indent="0">
              <a:buNone/>
              <a:defRPr sz="1350" b="1">
                <a:solidFill>
                  <a:schemeClr val="bg1"/>
                </a:solidFill>
                <a:latin typeface="Comic Neue" panose="02000000000000000000" pitchFamily="2" charset="0"/>
              </a:defRPr>
            </a:lvl5pPr>
          </a:lstStyle>
          <a:p>
            <a:pPr lvl="0"/>
            <a:r>
              <a:rPr lang="en-GB" dirty="0"/>
              <a:t>Click to edit Master text styles</a:t>
            </a:r>
          </a:p>
        </p:txBody>
      </p:sp>
      <p:pic>
        <p:nvPicPr>
          <p:cNvPr id="25" name="Picture 24">
            <a:extLst>
              <a:ext uri="{FF2B5EF4-FFF2-40B4-BE49-F238E27FC236}">
                <a16:creationId xmlns:a16="http://schemas.microsoft.com/office/drawing/2014/main" id="{D3D58DA7-9082-7644-90B1-7325BC462BDD}"/>
              </a:ext>
            </a:extLst>
          </p:cNvPr>
          <p:cNvPicPr>
            <a:picLocks noChangeAspect="1"/>
          </p:cNvPicPr>
          <p:nvPr userDrawn="1"/>
        </p:nvPicPr>
        <p:blipFill>
          <a:blip r:embed="rId11"/>
          <a:stretch>
            <a:fillRect/>
          </a:stretch>
        </p:blipFill>
        <p:spPr>
          <a:xfrm>
            <a:off x="0" y="3974486"/>
            <a:ext cx="9124950" cy="914400"/>
          </a:xfrm>
          <a:prstGeom prst="rect">
            <a:avLst/>
          </a:prstGeom>
        </p:spPr>
      </p:pic>
      <p:pic>
        <p:nvPicPr>
          <p:cNvPr id="27" name="Picture 26">
            <a:extLst>
              <a:ext uri="{FF2B5EF4-FFF2-40B4-BE49-F238E27FC236}">
                <a16:creationId xmlns:a16="http://schemas.microsoft.com/office/drawing/2014/main" id="{B5F206B6-B722-1746-BFDE-C1A701601B45}"/>
              </a:ext>
            </a:extLst>
          </p:cNvPr>
          <p:cNvPicPr>
            <a:picLocks noChangeAspect="1"/>
          </p:cNvPicPr>
          <p:nvPr userDrawn="1"/>
        </p:nvPicPr>
        <p:blipFill>
          <a:blip r:embed="rId12"/>
          <a:stretch>
            <a:fillRect/>
          </a:stretch>
        </p:blipFill>
        <p:spPr>
          <a:xfrm>
            <a:off x="7806977" y="3575645"/>
            <a:ext cx="1081474" cy="343527"/>
          </a:xfrm>
          <a:prstGeom prst="rect">
            <a:avLst/>
          </a:prstGeom>
        </p:spPr>
      </p:pic>
    </p:spTree>
    <p:extLst>
      <p:ext uri="{BB962C8B-B14F-4D97-AF65-F5344CB8AC3E}">
        <p14:creationId xmlns:p14="http://schemas.microsoft.com/office/powerpoint/2010/main" val="117153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oundel Slide">
    <p:bg>
      <p:bgPr>
        <a:solidFill>
          <a:srgbClr val="86B6CA"/>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99338D-2E52-C147-B3DB-653D2738102D}"/>
              </a:ext>
            </a:extLst>
          </p:cNvPr>
          <p:cNvPicPr>
            <a:picLocks noChangeAspect="1"/>
          </p:cNvPicPr>
          <p:nvPr userDrawn="1"/>
        </p:nvPicPr>
        <p:blipFill rotWithShape="1">
          <a:blip r:embed="rId2"/>
          <a:srcRect l="6541" t="60135" r="18584" b="15781"/>
          <a:stretch/>
        </p:blipFill>
        <p:spPr>
          <a:xfrm>
            <a:off x="0" y="3649810"/>
            <a:ext cx="9151948" cy="1493690"/>
          </a:xfrm>
          <a:prstGeom prst="rect">
            <a:avLst/>
          </a:prstGeom>
        </p:spPr>
      </p:pic>
      <p:pic>
        <p:nvPicPr>
          <p:cNvPr id="15" name="Picture 14">
            <a:extLst>
              <a:ext uri="{FF2B5EF4-FFF2-40B4-BE49-F238E27FC236}">
                <a16:creationId xmlns:a16="http://schemas.microsoft.com/office/drawing/2014/main" id="{36C6F8DF-166D-C145-B49A-C4F5DF270FD5}"/>
              </a:ext>
            </a:extLst>
          </p:cNvPr>
          <p:cNvPicPr>
            <a:picLocks noChangeAspect="1"/>
          </p:cNvPicPr>
          <p:nvPr userDrawn="1"/>
        </p:nvPicPr>
        <p:blipFill>
          <a:blip r:embed="rId3"/>
          <a:stretch>
            <a:fillRect/>
          </a:stretch>
        </p:blipFill>
        <p:spPr>
          <a:xfrm>
            <a:off x="5645798" y="4633543"/>
            <a:ext cx="1786368" cy="268580"/>
          </a:xfrm>
          <a:prstGeom prst="rect">
            <a:avLst/>
          </a:prstGeom>
        </p:spPr>
      </p:pic>
      <p:pic>
        <p:nvPicPr>
          <p:cNvPr id="17" name="Picture 16">
            <a:extLst>
              <a:ext uri="{FF2B5EF4-FFF2-40B4-BE49-F238E27FC236}">
                <a16:creationId xmlns:a16="http://schemas.microsoft.com/office/drawing/2014/main" id="{84337F59-25D0-504E-AAB6-45486A53F30B}"/>
              </a:ext>
            </a:extLst>
          </p:cNvPr>
          <p:cNvPicPr>
            <a:picLocks noChangeAspect="1"/>
          </p:cNvPicPr>
          <p:nvPr userDrawn="1"/>
        </p:nvPicPr>
        <p:blipFill>
          <a:blip r:embed="rId4"/>
          <a:stretch>
            <a:fillRect/>
          </a:stretch>
        </p:blipFill>
        <p:spPr>
          <a:xfrm>
            <a:off x="7600316" y="4544333"/>
            <a:ext cx="1261630" cy="358140"/>
          </a:xfrm>
          <a:prstGeom prst="rect">
            <a:avLst/>
          </a:prstGeom>
        </p:spPr>
      </p:pic>
      <p:sp>
        <p:nvSpPr>
          <p:cNvPr id="18" name="Title 3">
            <a:extLst>
              <a:ext uri="{FF2B5EF4-FFF2-40B4-BE49-F238E27FC236}">
                <a16:creationId xmlns:a16="http://schemas.microsoft.com/office/drawing/2014/main" id="{412F271D-42D5-7746-AC92-951BFED9A2BC}"/>
              </a:ext>
            </a:extLst>
          </p:cNvPr>
          <p:cNvSpPr>
            <a:spLocks noGrp="1"/>
          </p:cNvSpPr>
          <p:nvPr>
            <p:ph type="title"/>
          </p:nvPr>
        </p:nvSpPr>
        <p:spPr>
          <a:xfrm>
            <a:off x="617066" y="545693"/>
            <a:ext cx="7909869" cy="634378"/>
          </a:xfrm>
          <a:prstGeom prst="rect">
            <a:avLst/>
          </a:prstGeom>
        </p:spPr>
        <p:txBody>
          <a:bodyPr/>
          <a:lstStyle>
            <a:lvl1pPr algn="ctr">
              <a:defRPr sz="2100">
                <a:solidFill>
                  <a:schemeClr val="bg1"/>
                </a:solidFill>
                <a:latin typeface="Comic Neue" panose="02000000000000000000" pitchFamily="2" charset="0"/>
              </a:defRPr>
            </a:lvl1pPr>
          </a:lstStyle>
          <a:p>
            <a:r>
              <a:rPr lang="en-GB" dirty="0"/>
              <a:t>Click to edit Master title style</a:t>
            </a:r>
            <a:endParaRPr lang="en-US" dirty="0"/>
          </a:p>
        </p:txBody>
      </p:sp>
      <p:sp>
        <p:nvSpPr>
          <p:cNvPr id="20" name="Oval 19">
            <a:extLst>
              <a:ext uri="{FF2B5EF4-FFF2-40B4-BE49-F238E27FC236}">
                <a16:creationId xmlns:a16="http://schemas.microsoft.com/office/drawing/2014/main" id="{14353078-9768-8447-A263-E819B77C347C}"/>
              </a:ext>
            </a:extLst>
          </p:cNvPr>
          <p:cNvSpPr/>
          <p:nvPr userDrawn="1"/>
        </p:nvSpPr>
        <p:spPr>
          <a:xfrm>
            <a:off x="1350320" y="1303020"/>
            <a:ext cx="1268730" cy="1268730"/>
          </a:xfrm>
          <a:prstGeom prst="ellipse">
            <a:avLst/>
          </a:prstGeom>
          <a:solidFill>
            <a:srgbClr val="D9C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Oval 21">
            <a:extLst>
              <a:ext uri="{FF2B5EF4-FFF2-40B4-BE49-F238E27FC236}">
                <a16:creationId xmlns:a16="http://schemas.microsoft.com/office/drawing/2014/main" id="{3F401E97-5A90-0541-977E-FA80AE056512}"/>
              </a:ext>
            </a:extLst>
          </p:cNvPr>
          <p:cNvSpPr/>
          <p:nvPr userDrawn="1"/>
        </p:nvSpPr>
        <p:spPr>
          <a:xfrm>
            <a:off x="6524951" y="1303020"/>
            <a:ext cx="1268730" cy="1268730"/>
          </a:xfrm>
          <a:prstGeom prst="ellipse">
            <a:avLst/>
          </a:prstGeom>
          <a:solidFill>
            <a:srgbClr val="336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Oval 22">
            <a:extLst>
              <a:ext uri="{FF2B5EF4-FFF2-40B4-BE49-F238E27FC236}">
                <a16:creationId xmlns:a16="http://schemas.microsoft.com/office/drawing/2014/main" id="{64DB463F-C8BD-4E48-82A1-BABCD48F278B}"/>
              </a:ext>
            </a:extLst>
          </p:cNvPr>
          <p:cNvSpPr/>
          <p:nvPr userDrawn="1"/>
        </p:nvSpPr>
        <p:spPr>
          <a:xfrm>
            <a:off x="3971600" y="1303020"/>
            <a:ext cx="1268730" cy="1268730"/>
          </a:xfrm>
          <a:prstGeom prst="ellipse">
            <a:avLst/>
          </a:prstGeom>
          <a:solidFill>
            <a:srgbClr val="E08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 Placeholder 8">
            <a:extLst>
              <a:ext uri="{FF2B5EF4-FFF2-40B4-BE49-F238E27FC236}">
                <a16:creationId xmlns:a16="http://schemas.microsoft.com/office/drawing/2014/main" id="{1CE5727D-8281-6A45-B4E7-7DD8C2B00195}"/>
              </a:ext>
            </a:extLst>
          </p:cNvPr>
          <p:cNvSpPr>
            <a:spLocks noGrp="1"/>
          </p:cNvSpPr>
          <p:nvPr>
            <p:ph type="body" sz="quarter" idx="13" hasCustomPrompt="1"/>
          </p:nvPr>
        </p:nvSpPr>
        <p:spPr>
          <a:xfrm>
            <a:off x="788774" y="2694700"/>
            <a:ext cx="2391821" cy="1203857"/>
          </a:xfrm>
          <a:prstGeom prst="rect">
            <a:avLst/>
          </a:prstGeom>
        </p:spPr>
        <p:txBody>
          <a:bodyPr/>
          <a:lstStyle>
            <a:lvl1pPr marL="0" indent="0" algn="ctr">
              <a:buNone/>
              <a:defRPr sz="1050">
                <a:solidFill>
                  <a:schemeClr val="bg1"/>
                </a:solidFill>
                <a:latin typeface="Comic Neue" panose="02000000000000000000" pitchFamily="2" charset="0"/>
              </a:defRPr>
            </a:lvl1pPr>
            <a:lvl2pPr>
              <a:defRPr sz="1050">
                <a:solidFill>
                  <a:schemeClr val="bg1"/>
                </a:solidFill>
                <a:latin typeface="Comic Neue" panose="02000000000000000000" pitchFamily="2" charset="0"/>
              </a:defRPr>
            </a:lvl2pPr>
            <a:lvl3pPr>
              <a:defRPr sz="1050">
                <a:solidFill>
                  <a:schemeClr val="bg1"/>
                </a:solidFill>
                <a:latin typeface="Comic Neue" panose="02000000000000000000" pitchFamily="2" charset="0"/>
              </a:defRPr>
            </a:lvl3pPr>
            <a:lvl4pPr>
              <a:defRPr sz="1050">
                <a:solidFill>
                  <a:schemeClr val="bg1"/>
                </a:solidFill>
                <a:latin typeface="Comic Neue" panose="02000000000000000000" pitchFamily="2" charset="0"/>
              </a:defRPr>
            </a:lvl4pPr>
            <a:lvl5pPr>
              <a:defRPr sz="1050">
                <a:solidFill>
                  <a:schemeClr val="bg1"/>
                </a:solidFill>
                <a:latin typeface="Comic Neue" panose="02000000000000000000" pitchFamily="2" charset="0"/>
              </a:defRPr>
            </a:lvl5pPr>
          </a:lstStyle>
          <a:p>
            <a:pPr lvl="0"/>
            <a:r>
              <a:rPr lang="en-GB" dirty="0"/>
              <a:t>CLICK TO EDIT MASTER TEXT STYLES</a:t>
            </a:r>
          </a:p>
        </p:txBody>
      </p:sp>
      <p:sp>
        <p:nvSpPr>
          <p:cNvPr id="29" name="Text Placeholder 8">
            <a:extLst>
              <a:ext uri="{FF2B5EF4-FFF2-40B4-BE49-F238E27FC236}">
                <a16:creationId xmlns:a16="http://schemas.microsoft.com/office/drawing/2014/main" id="{B8442C3C-F12C-214C-92D6-1C8262B09741}"/>
              </a:ext>
            </a:extLst>
          </p:cNvPr>
          <p:cNvSpPr>
            <a:spLocks noGrp="1"/>
          </p:cNvSpPr>
          <p:nvPr>
            <p:ph type="body" sz="quarter" idx="14" hasCustomPrompt="1"/>
          </p:nvPr>
        </p:nvSpPr>
        <p:spPr>
          <a:xfrm>
            <a:off x="3420763" y="2694700"/>
            <a:ext cx="2391821" cy="1203857"/>
          </a:xfrm>
          <a:prstGeom prst="rect">
            <a:avLst/>
          </a:prstGeom>
        </p:spPr>
        <p:txBody>
          <a:bodyPr/>
          <a:lstStyle>
            <a:lvl1pPr marL="0" indent="0" algn="ctr">
              <a:buNone/>
              <a:defRPr sz="1050">
                <a:solidFill>
                  <a:schemeClr val="bg1"/>
                </a:solidFill>
                <a:latin typeface="Comic Neue" panose="02000000000000000000" pitchFamily="2" charset="0"/>
              </a:defRPr>
            </a:lvl1pPr>
            <a:lvl2pPr>
              <a:defRPr sz="1050">
                <a:solidFill>
                  <a:schemeClr val="bg1"/>
                </a:solidFill>
                <a:latin typeface="Comic Neue" panose="02000000000000000000" pitchFamily="2" charset="0"/>
              </a:defRPr>
            </a:lvl2pPr>
            <a:lvl3pPr>
              <a:defRPr sz="1050">
                <a:solidFill>
                  <a:schemeClr val="bg1"/>
                </a:solidFill>
                <a:latin typeface="Comic Neue" panose="02000000000000000000" pitchFamily="2" charset="0"/>
              </a:defRPr>
            </a:lvl3pPr>
            <a:lvl4pPr>
              <a:defRPr sz="1050">
                <a:solidFill>
                  <a:schemeClr val="bg1"/>
                </a:solidFill>
                <a:latin typeface="Comic Neue" panose="02000000000000000000" pitchFamily="2" charset="0"/>
              </a:defRPr>
            </a:lvl4pPr>
            <a:lvl5pPr>
              <a:defRPr sz="1050">
                <a:solidFill>
                  <a:schemeClr val="bg1"/>
                </a:solidFill>
                <a:latin typeface="Comic Neue" panose="02000000000000000000" pitchFamily="2" charset="0"/>
              </a:defRPr>
            </a:lvl5pPr>
          </a:lstStyle>
          <a:p>
            <a:pPr lvl="0"/>
            <a:r>
              <a:rPr lang="en-GB" dirty="0"/>
              <a:t>CLICK TO EDIT MASTER TEXT STYLES</a:t>
            </a:r>
          </a:p>
        </p:txBody>
      </p:sp>
      <p:sp>
        <p:nvSpPr>
          <p:cNvPr id="30" name="Text Placeholder 8">
            <a:extLst>
              <a:ext uri="{FF2B5EF4-FFF2-40B4-BE49-F238E27FC236}">
                <a16:creationId xmlns:a16="http://schemas.microsoft.com/office/drawing/2014/main" id="{52B18522-B147-C546-8D8E-17454FEC12B2}"/>
              </a:ext>
            </a:extLst>
          </p:cNvPr>
          <p:cNvSpPr>
            <a:spLocks noGrp="1"/>
          </p:cNvSpPr>
          <p:nvPr>
            <p:ph type="body" sz="quarter" idx="15" hasCustomPrompt="1"/>
          </p:nvPr>
        </p:nvSpPr>
        <p:spPr>
          <a:xfrm>
            <a:off x="5972434" y="2704808"/>
            <a:ext cx="2391821" cy="1203857"/>
          </a:xfrm>
          <a:prstGeom prst="rect">
            <a:avLst/>
          </a:prstGeom>
        </p:spPr>
        <p:txBody>
          <a:bodyPr/>
          <a:lstStyle>
            <a:lvl1pPr marL="0" indent="0" algn="ctr">
              <a:buNone/>
              <a:defRPr sz="1050">
                <a:solidFill>
                  <a:schemeClr val="bg1"/>
                </a:solidFill>
                <a:latin typeface="Comic Neue" panose="02000000000000000000" pitchFamily="2" charset="0"/>
              </a:defRPr>
            </a:lvl1pPr>
            <a:lvl2pPr>
              <a:defRPr sz="1050">
                <a:solidFill>
                  <a:schemeClr val="bg1"/>
                </a:solidFill>
                <a:latin typeface="Comic Neue" panose="02000000000000000000" pitchFamily="2" charset="0"/>
              </a:defRPr>
            </a:lvl2pPr>
            <a:lvl3pPr>
              <a:defRPr sz="1050">
                <a:solidFill>
                  <a:schemeClr val="bg1"/>
                </a:solidFill>
                <a:latin typeface="Comic Neue" panose="02000000000000000000" pitchFamily="2" charset="0"/>
              </a:defRPr>
            </a:lvl3pPr>
            <a:lvl4pPr>
              <a:defRPr sz="1050">
                <a:solidFill>
                  <a:schemeClr val="bg1"/>
                </a:solidFill>
                <a:latin typeface="Comic Neue" panose="02000000000000000000" pitchFamily="2" charset="0"/>
              </a:defRPr>
            </a:lvl4pPr>
            <a:lvl5pPr>
              <a:defRPr sz="1050">
                <a:solidFill>
                  <a:schemeClr val="bg1"/>
                </a:solidFill>
                <a:latin typeface="Comic Neue" panose="02000000000000000000" pitchFamily="2" charset="0"/>
              </a:defRPr>
            </a:lvl5pPr>
          </a:lstStyle>
          <a:p>
            <a:pPr lvl="0"/>
            <a:r>
              <a:rPr lang="en-GB" dirty="0"/>
              <a:t>CLICK TO EDIT MASTER TEXT STYLES</a:t>
            </a:r>
          </a:p>
        </p:txBody>
      </p:sp>
      <p:sp>
        <p:nvSpPr>
          <p:cNvPr id="5" name="Picture Placeholder 4">
            <a:extLst>
              <a:ext uri="{FF2B5EF4-FFF2-40B4-BE49-F238E27FC236}">
                <a16:creationId xmlns:a16="http://schemas.microsoft.com/office/drawing/2014/main" id="{97968586-CE11-2C42-8B39-B6E2444B4317}"/>
              </a:ext>
            </a:extLst>
          </p:cNvPr>
          <p:cNvSpPr>
            <a:spLocks noGrp="1"/>
          </p:cNvSpPr>
          <p:nvPr>
            <p:ph type="pic" sz="quarter" idx="16"/>
          </p:nvPr>
        </p:nvSpPr>
        <p:spPr>
          <a:xfrm>
            <a:off x="1567966" y="1520666"/>
            <a:ext cx="833438" cy="833438"/>
          </a:xfrm>
          <a:prstGeom prst="rect">
            <a:avLst/>
          </a:prstGeom>
        </p:spPr>
        <p:txBody>
          <a:bodyPr/>
          <a:lstStyle/>
          <a:p>
            <a:endParaRPr lang="en-US" dirty="0"/>
          </a:p>
        </p:txBody>
      </p:sp>
      <p:sp>
        <p:nvSpPr>
          <p:cNvPr id="31" name="Picture Placeholder 4">
            <a:extLst>
              <a:ext uri="{FF2B5EF4-FFF2-40B4-BE49-F238E27FC236}">
                <a16:creationId xmlns:a16="http://schemas.microsoft.com/office/drawing/2014/main" id="{FEE4180E-76A3-8C46-B4ED-A7BEE8437EA2}"/>
              </a:ext>
            </a:extLst>
          </p:cNvPr>
          <p:cNvSpPr>
            <a:spLocks noGrp="1"/>
          </p:cNvSpPr>
          <p:nvPr>
            <p:ph type="pic" sz="quarter" idx="17"/>
          </p:nvPr>
        </p:nvSpPr>
        <p:spPr>
          <a:xfrm>
            <a:off x="4199955" y="1520666"/>
            <a:ext cx="833438" cy="833438"/>
          </a:xfrm>
          <a:prstGeom prst="rect">
            <a:avLst/>
          </a:prstGeom>
        </p:spPr>
        <p:txBody>
          <a:bodyPr/>
          <a:lstStyle/>
          <a:p>
            <a:endParaRPr lang="en-US" dirty="0"/>
          </a:p>
        </p:txBody>
      </p:sp>
      <p:sp>
        <p:nvSpPr>
          <p:cNvPr id="34" name="Picture Placeholder 4">
            <a:extLst>
              <a:ext uri="{FF2B5EF4-FFF2-40B4-BE49-F238E27FC236}">
                <a16:creationId xmlns:a16="http://schemas.microsoft.com/office/drawing/2014/main" id="{69FD249C-59C2-4648-94AD-0DADF5910B41}"/>
              </a:ext>
            </a:extLst>
          </p:cNvPr>
          <p:cNvSpPr>
            <a:spLocks noGrp="1"/>
          </p:cNvSpPr>
          <p:nvPr>
            <p:ph type="pic" sz="quarter" idx="18"/>
          </p:nvPr>
        </p:nvSpPr>
        <p:spPr>
          <a:xfrm>
            <a:off x="6751625" y="1520666"/>
            <a:ext cx="833438" cy="833438"/>
          </a:xfrm>
          <a:prstGeom prst="rect">
            <a:avLst/>
          </a:prstGeom>
        </p:spPr>
        <p:txBody>
          <a:bodyPr/>
          <a:lstStyle/>
          <a:p>
            <a:endParaRPr lang="en-US" dirty="0"/>
          </a:p>
        </p:txBody>
      </p:sp>
      <p:pic>
        <p:nvPicPr>
          <p:cNvPr id="35" name="Picture 34">
            <a:extLst>
              <a:ext uri="{FF2B5EF4-FFF2-40B4-BE49-F238E27FC236}">
                <a16:creationId xmlns:a16="http://schemas.microsoft.com/office/drawing/2014/main" id="{C87C271D-F21C-F642-B170-BB5BBDFA1F2D}"/>
              </a:ext>
            </a:extLst>
          </p:cNvPr>
          <p:cNvPicPr>
            <a:picLocks noChangeAspect="1"/>
          </p:cNvPicPr>
          <p:nvPr userDrawn="1"/>
        </p:nvPicPr>
        <p:blipFill>
          <a:blip r:embed="rId5"/>
          <a:stretch>
            <a:fillRect/>
          </a:stretch>
        </p:blipFill>
        <p:spPr>
          <a:xfrm flipV="1">
            <a:off x="1540511" y="967886"/>
            <a:ext cx="6059805" cy="63620"/>
          </a:xfrm>
          <a:prstGeom prst="rect">
            <a:avLst/>
          </a:prstGeom>
        </p:spPr>
      </p:pic>
      <p:pic>
        <p:nvPicPr>
          <p:cNvPr id="36" name="Picture 35">
            <a:extLst>
              <a:ext uri="{FF2B5EF4-FFF2-40B4-BE49-F238E27FC236}">
                <a16:creationId xmlns:a16="http://schemas.microsoft.com/office/drawing/2014/main" id="{6B8D6C95-7B73-3B4E-B517-79DD8244323D}"/>
              </a:ext>
            </a:extLst>
          </p:cNvPr>
          <p:cNvPicPr>
            <a:picLocks noChangeAspect="1"/>
          </p:cNvPicPr>
          <p:nvPr userDrawn="1"/>
        </p:nvPicPr>
        <p:blipFill>
          <a:blip r:embed="rId6"/>
          <a:stretch>
            <a:fillRect/>
          </a:stretch>
        </p:blipFill>
        <p:spPr>
          <a:xfrm>
            <a:off x="0" y="3974486"/>
            <a:ext cx="9124950" cy="914400"/>
          </a:xfrm>
          <a:prstGeom prst="rect">
            <a:avLst/>
          </a:prstGeom>
        </p:spPr>
      </p:pic>
      <p:pic>
        <p:nvPicPr>
          <p:cNvPr id="37" name="Picture 36">
            <a:extLst>
              <a:ext uri="{FF2B5EF4-FFF2-40B4-BE49-F238E27FC236}">
                <a16:creationId xmlns:a16="http://schemas.microsoft.com/office/drawing/2014/main" id="{03DEDE8F-E105-0B40-BB9F-98B124F744BE}"/>
              </a:ext>
            </a:extLst>
          </p:cNvPr>
          <p:cNvPicPr>
            <a:picLocks noChangeAspect="1"/>
          </p:cNvPicPr>
          <p:nvPr userDrawn="1"/>
        </p:nvPicPr>
        <p:blipFill>
          <a:blip r:embed="rId7"/>
          <a:stretch>
            <a:fillRect/>
          </a:stretch>
        </p:blipFill>
        <p:spPr>
          <a:xfrm>
            <a:off x="942798" y="4090199"/>
            <a:ext cx="1081474" cy="343527"/>
          </a:xfrm>
          <a:prstGeom prst="rect">
            <a:avLst/>
          </a:prstGeom>
        </p:spPr>
      </p:pic>
    </p:spTree>
    <p:extLst>
      <p:ext uri="{BB962C8B-B14F-4D97-AF65-F5344CB8AC3E}">
        <p14:creationId xmlns:p14="http://schemas.microsoft.com/office/powerpoint/2010/main" val="595920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only">
    <p:bg>
      <p:bgPr>
        <a:solidFill>
          <a:srgbClr val="86B6CA"/>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99338D-2E52-C147-B3DB-653D2738102D}"/>
              </a:ext>
            </a:extLst>
          </p:cNvPr>
          <p:cNvPicPr>
            <a:picLocks noChangeAspect="1"/>
          </p:cNvPicPr>
          <p:nvPr userDrawn="1"/>
        </p:nvPicPr>
        <p:blipFill rotWithShape="1">
          <a:blip r:embed="rId2"/>
          <a:srcRect l="6541" t="60135" r="18584" b="15781"/>
          <a:stretch/>
        </p:blipFill>
        <p:spPr>
          <a:xfrm>
            <a:off x="0" y="3649810"/>
            <a:ext cx="9151948" cy="1493690"/>
          </a:xfrm>
          <a:prstGeom prst="rect">
            <a:avLst/>
          </a:prstGeom>
        </p:spPr>
      </p:pic>
      <p:pic>
        <p:nvPicPr>
          <p:cNvPr id="15" name="Picture 14">
            <a:extLst>
              <a:ext uri="{FF2B5EF4-FFF2-40B4-BE49-F238E27FC236}">
                <a16:creationId xmlns:a16="http://schemas.microsoft.com/office/drawing/2014/main" id="{36C6F8DF-166D-C145-B49A-C4F5DF270FD5}"/>
              </a:ext>
            </a:extLst>
          </p:cNvPr>
          <p:cNvPicPr>
            <a:picLocks noChangeAspect="1"/>
          </p:cNvPicPr>
          <p:nvPr userDrawn="1"/>
        </p:nvPicPr>
        <p:blipFill>
          <a:blip r:embed="rId3"/>
          <a:stretch>
            <a:fillRect/>
          </a:stretch>
        </p:blipFill>
        <p:spPr>
          <a:xfrm>
            <a:off x="5645798" y="4633543"/>
            <a:ext cx="1786368" cy="268580"/>
          </a:xfrm>
          <a:prstGeom prst="rect">
            <a:avLst/>
          </a:prstGeom>
        </p:spPr>
      </p:pic>
      <p:pic>
        <p:nvPicPr>
          <p:cNvPr id="17" name="Picture 16">
            <a:extLst>
              <a:ext uri="{FF2B5EF4-FFF2-40B4-BE49-F238E27FC236}">
                <a16:creationId xmlns:a16="http://schemas.microsoft.com/office/drawing/2014/main" id="{84337F59-25D0-504E-AAB6-45486A53F30B}"/>
              </a:ext>
            </a:extLst>
          </p:cNvPr>
          <p:cNvPicPr>
            <a:picLocks noChangeAspect="1"/>
          </p:cNvPicPr>
          <p:nvPr userDrawn="1"/>
        </p:nvPicPr>
        <p:blipFill>
          <a:blip r:embed="rId4"/>
          <a:stretch>
            <a:fillRect/>
          </a:stretch>
        </p:blipFill>
        <p:spPr>
          <a:xfrm>
            <a:off x="7600316" y="4544333"/>
            <a:ext cx="1261630" cy="358140"/>
          </a:xfrm>
          <a:prstGeom prst="rect">
            <a:avLst/>
          </a:prstGeom>
        </p:spPr>
      </p:pic>
      <p:sp>
        <p:nvSpPr>
          <p:cNvPr id="8" name="Text Placeholder 8">
            <a:extLst>
              <a:ext uri="{FF2B5EF4-FFF2-40B4-BE49-F238E27FC236}">
                <a16:creationId xmlns:a16="http://schemas.microsoft.com/office/drawing/2014/main" id="{F15E71E4-46FA-C947-BFFA-E32930CE263D}"/>
              </a:ext>
            </a:extLst>
          </p:cNvPr>
          <p:cNvSpPr>
            <a:spLocks noGrp="1"/>
          </p:cNvSpPr>
          <p:nvPr>
            <p:ph type="body" sz="quarter" idx="13"/>
          </p:nvPr>
        </p:nvSpPr>
        <p:spPr>
          <a:xfrm>
            <a:off x="628650" y="1222773"/>
            <a:ext cx="7848086" cy="2427038"/>
          </a:xfrm>
          <a:prstGeom prst="rect">
            <a:avLst/>
          </a:prstGeom>
        </p:spPr>
        <p:txBody>
          <a:bodyPr numCol="1"/>
          <a:lstStyle>
            <a:lvl1pPr marL="0" indent="0">
              <a:buNone/>
              <a:defRPr sz="1050">
                <a:solidFill>
                  <a:schemeClr val="bg1"/>
                </a:solidFill>
                <a:latin typeface="Comic Neue" panose="02000000000000000000" pitchFamily="2" charset="0"/>
              </a:defRPr>
            </a:lvl1pPr>
            <a:lvl2pPr>
              <a:defRPr sz="1050">
                <a:solidFill>
                  <a:schemeClr val="bg1"/>
                </a:solidFill>
                <a:latin typeface="Comic Neue" panose="02000000000000000000" pitchFamily="2" charset="0"/>
              </a:defRPr>
            </a:lvl2pPr>
            <a:lvl3pPr>
              <a:defRPr sz="1050">
                <a:solidFill>
                  <a:schemeClr val="bg1"/>
                </a:solidFill>
                <a:latin typeface="Comic Neue" panose="02000000000000000000" pitchFamily="2" charset="0"/>
              </a:defRPr>
            </a:lvl3pPr>
            <a:lvl4pPr>
              <a:defRPr sz="1050">
                <a:solidFill>
                  <a:schemeClr val="bg1"/>
                </a:solidFill>
                <a:latin typeface="Comic Neue" panose="02000000000000000000" pitchFamily="2" charset="0"/>
              </a:defRPr>
            </a:lvl4pPr>
            <a:lvl5pPr>
              <a:defRPr sz="1050">
                <a:solidFill>
                  <a:schemeClr val="bg1"/>
                </a:solidFill>
                <a:latin typeface="Comic Neue" panose="02000000000000000000" pitchFamily="2" charset="0"/>
              </a:defRPr>
            </a:lvl5pPr>
          </a:lstStyle>
          <a:p>
            <a:pPr lvl="0"/>
            <a:r>
              <a:rPr lang="en-GB" dirty="0"/>
              <a:t>Click to edit Master text styles</a:t>
            </a:r>
          </a:p>
        </p:txBody>
      </p:sp>
      <p:pic>
        <p:nvPicPr>
          <p:cNvPr id="9" name="Picture 8">
            <a:extLst>
              <a:ext uri="{FF2B5EF4-FFF2-40B4-BE49-F238E27FC236}">
                <a16:creationId xmlns:a16="http://schemas.microsoft.com/office/drawing/2014/main" id="{F328CC05-B835-9749-A99F-AE4A6D83F2EF}"/>
              </a:ext>
            </a:extLst>
          </p:cNvPr>
          <p:cNvPicPr>
            <a:picLocks noChangeAspect="1"/>
          </p:cNvPicPr>
          <p:nvPr userDrawn="1"/>
        </p:nvPicPr>
        <p:blipFill>
          <a:blip r:embed="rId5"/>
          <a:stretch>
            <a:fillRect/>
          </a:stretch>
        </p:blipFill>
        <p:spPr>
          <a:xfrm flipV="1">
            <a:off x="628650" y="902971"/>
            <a:ext cx="3239015" cy="57328"/>
          </a:xfrm>
          <a:prstGeom prst="rect">
            <a:avLst/>
          </a:prstGeom>
        </p:spPr>
      </p:pic>
      <p:sp>
        <p:nvSpPr>
          <p:cNvPr id="10" name="Title 3">
            <a:extLst>
              <a:ext uri="{FF2B5EF4-FFF2-40B4-BE49-F238E27FC236}">
                <a16:creationId xmlns:a16="http://schemas.microsoft.com/office/drawing/2014/main" id="{D9DA0B5D-22B7-1D43-A153-5A625278543B}"/>
              </a:ext>
            </a:extLst>
          </p:cNvPr>
          <p:cNvSpPr>
            <a:spLocks noGrp="1"/>
          </p:cNvSpPr>
          <p:nvPr>
            <p:ph type="title"/>
          </p:nvPr>
        </p:nvSpPr>
        <p:spPr>
          <a:xfrm>
            <a:off x="628650" y="457158"/>
            <a:ext cx="4170611" cy="634378"/>
          </a:xfrm>
          <a:prstGeom prst="rect">
            <a:avLst/>
          </a:prstGeom>
        </p:spPr>
        <p:txBody>
          <a:bodyPr/>
          <a:lstStyle>
            <a:lvl1pPr algn="l">
              <a:defRPr sz="2100">
                <a:solidFill>
                  <a:schemeClr val="bg1"/>
                </a:solidFill>
                <a:latin typeface="Comic Neue" panose="02000000000000000000" pitchFamily="2" charset="0"/>
              </a:defRPr>
            </a:lvl1pPr>
          </a:lstStyle>
          <a:p>
            <a:r>
              <a:rPr lang="en-GB" dirty="0"/>
              <a:t>Click to edit Master title style</a:t>
            </a:r>
            <a:endParaRPr lang="en-US" dirty="0"/>
          </a:p>
        </p:txBody>
      </p:sp>
      <p:pic>
        <p:nvPicPr>
          <p:cNvPr id="11" name="Picture 10">
            <a:extLst>
              <a:ext uri="{FF2B5EF4-FFF2-40B4-BE49-F238E27FC236}">
                <a16:creationId xmlns:a16="http://schemas.microsoft.com/office/drawing/2014/main" id="{AA4091B3-0DC6-9445-8C41-AAC87908CC81}"/>
              </a:ext>
            </a:extLst>
          </p:cNvPr>
          <p:cNvPicPr>
            <a:picLocks noChangeAspect="1"/>
          </p:cNvPicPr>
          <p:nvPr userDrawn="1"/>
        </p:nvPicPr>
        <p:blipFill>
          <a:blip r:embed="rId6"/>
          <a:stretch>
            <a:fillRect/>
          </a:stretch>
        </p:blipFill>
        <p:spPr>
          <a:xfrm>
            <a:off x="0" y="3974486"/>
            <a:ext cx="9124950" cy="914400"/>
          </a:xfrm>
          <a:prstGeom prst="rect">
            <a:avLst/>
          </a:prstGeom>
        </p:spPr>
      </p:pic>
      <p:pic>
        <p:nvPicPr>
          <p:cNvPr id="12" name="Picture 11">
            <a:extLst>
              <a:ext uri="{FF2B5EF4-FFF2-40B4-BE49-F238E27FC236}">
                <a16:creationId xmlns:a16="http://schemas.microsoft.com/office/drawing/2014/main" id="{ABCDEC14-8A8B-0445-9485-E7116E8C4218}"/>
              </a:ext>
            </a:extLst>
          </p:cNvPr>
          <p:cNvPicPr>
            <a:picLocks noChangeAspect="1"/>
          </p:cNvPicPr>
          <p:nvPr userDrawn="1"/>
        </p:nvPicPr>
        <p:blipFill>
          <a:blip r:embed="rId7"/>
          <a:stretch>
            <a:fillRect/>
          </a:stretch>
        </p:blipFill>
        <p:spPr>
          <a:xfrm>
            <a:off x="942798" y="4090199"/>
            <a:ext cx="1081474" cy="343527"/>
          </a:xfrm>
          <a:prstGeom prst="rect">
            <a:avLst/>
          </a:prstGeom>
        </p:spPr>
      </p:pic>
    </p:spTree>
    <p:extLst>
      <p:ext uri="{BB962C8B-B14F-4D97-AF65-F5344CB8AC3E}">
        <p14:creationId xmlns:p14="http://schemas.microsoft.com/office/powerpoint/2010/main" val="326162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304699"/>
          </a:xfrm>
        </p:spPr>
        <p:txBody>
          <a:bodyPr wrap="square" lIns="0" tIns="0" rIns="0" bIns="0" anchor="t" anchorCtr="0">
            <a:spAutoFit/>
          </a:bodyPr>
          <a:lstStyle>
            <a:lvl1pPr>
              <a:defRPr sz="2200" b="1" i="0" spc="-30" baseline="0">
                <a:solidFill>
                  <a:schemeClr val="tx2"/>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6791" y="1211822"/>
            <a:ext cx="8410419" cy="3263504"/>
          </a:xfrm>
          <a:prstGeom prst="rect">
            <a:avLst/>
          </a:prstGeom>
        </p:spPr>
        <p:txBody>
          <a:bodyPr lIns="0" tIns="0" rIns="0" bIns="0">
            <a:normAutofit/>
          </a:bodyPr>
          <a:lstStyle>
            <a:lvl1pPr>
              <a:buClr>
                <a:schemeClr val="accent1"/>
              </a:buClr>
              <a:buFont typeface="Wingdings" pitchFamily="2" charset="2"/>
              <a:buChar char="§"/>
              <a:defRPr sz="1400" b="0" i="0">
                <a:solidFill>
                  <a:schemeClr val="tx2"/>
                </a:solidFill>
                <a:latin typeface="Frutiger LT 55 Roman" pitchFamily="2" charset="0"/>
                <a:cs typeface="Arial" panose="020B0604020202020204" pitchFamily="34" charset="0"/>
              </a:defRPr>
            </a:lvl1pPr>
            <a:lvl2pPr>
              <a:buClr>
                <a:schemeClr val="accent1"/>
              </a:buClr>
              <a:buFont typeface="System Font Regular"/>
              <a:buChar char="–"/>
              <a:defRPr sz="1400" b="0" i="0">
                <a:solidFill>
                  <a:schemeClr val="tx2"/>
                </a:solidFill>
                <a:latin typeface="Frutiger LT 55 Roman" pitchFamily="2" charset="0"/>
                <a:cs typeface="Arial" panose="020B0604020202020204" pitchFamily="34" charset="0"/>
              </a:defRPr>
            </a:lvl2pPr>
            <a:lvl3pPr>
              <a:buClr>
                <a:schemeClr val="accent1"/>
              </a:buClr>
              <a:buFont typeface="Wingdings" pitchFamily="2" charset="2"/>
              <a:buChar char="§"/>
              <a:defRPr sz="1400" b="0" i="0">
                <a:solidFill>
                  <a:schemeClr val="tx2"/>
                </a:solidFill>
                <a:latin typeface="Frutiger LT 55 Roman" pitchFamily="2" charset="0"/>
                <a:cs typeface="Arial" panose="020B0604020202020204" pitchFamily="34" charset="0"/>
              </a:defRPr>
            </a:lvl3pPr>
            <a:lvl4pPr>
              <a:buClr>
                <a:schemeClr val="accent1"/>
              </a:buClr>
              <a:buFont typeface="System Font Regular"/>
              <a:buChar char="–"/>
              <a:defRPr sz="1400" b="0" i="0">
                <a:solidFill>
                  <a:schemeClr val="tx2"/>
                </a:solidFill>
                <a:latin typeface="Frutiger LT 55 Roman" pitchFamily="2" charset="0"/>
                <a:cs typeface="Arial" panose="020B0604020202020204" pitchFamily="34" charset="0"/>
              </a:defRPr>
            </a:lvl4pPr>
            <a:lvl5pPr>
              <a:buClr>
                <a:schemeClr val="accent1"/>
              </a:buClr>
              <a:buFont typeface="Wingdings" pitchFamily="2" charset="2"/>
              <a:buChar char="§"/>
              <a:defRPr sz="1400" b="0" i="0">
                <a:solidFill>
                  <a:schemeClr val="tx2"/>
                </a:solidFill>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EAF0277-1D7A-9043-962B-108456967243}"/>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0619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p:bg>
      <p:bgPr>
        <a:solidFill>
          <a:srgbClr val="86B6CA"/>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99338D-2E52-C147-B3DB-653D2738102D}"/>
              </a:ext>
            </a:extLst>
          </p:cNvPr>
          <p:cNvPicPr>
            <a:picLocks noChangeAspect="1"/>
          </p:cNvPicPr>
          <p:nvPr userDrawn="1"/>
        </p:nvPicPr>
        <p:blipFill rotWithShape="1">
          <a:blip r:embed="rId2"/>
          <a:srcRect l="6541" t="60135" r="18584" b="15781"/>
          <a:stretch/>
        </p:blipFill>
        <p:spPr>
          <a:xfrm>
            <a:off x="0" y="3649810"/>
            <a:ext cx="9151948" cy="1493690"/>
          </a:xfrm>
          <a:prstGeom prst="rect">
            <a:avLst/>
          </a:prstGeom>
        </p:spPr>
      </p:pic>
      <p:pic>
        <p:nvPicPr>
          <p:cNvPr id="15" name="Picture 14">
            <a:extLst>
              <a:ext uri="{FF2B5EF4-FFF2-40B4-BE49-F238E27FC236}">
                <a16:creationId xmlns:a16="http://schemas.microsoft.com/office/drawing/2014/main" id="{36C6F8DF-166D-C145-B49A-C4F5DF270FD5}"/>
              </a:ext>
            </a:extLst>
          </p:cNvPr>
          <p:cNvPicPr>
            <a:picLocks noChangeAspect="1"/>
          </p:cNvPicPr>
          <p:nvPr userDrawn="1"/>
        </p:nvPicPr>
        <p:blipFill>
          <a:blip r:embed="rId3"/>
          <a:stretch>
            <a:fillRect/>
          </a:stretch>
        </p:blipFill>
        <p:spPr>
          <a:xfrm>
            <a:off x="5645798" y="4633543"/>
            <a:ext cx="1786368" cy="268580"/>
          </a:xfrm>
          <a:prstGeom prst="rect">
            <a:avLst/>
          </a:prstGeom>
        </p:spPr>
      </p:pic>
      <p:pic>
        <p:nvPicPr>
          <p:cNvPr id="17" name="Picture 16">
            <a:extLst>
              <a:ext uri="{FF2B5EF4-FFF2-40B4-BE49-F238E27FC236}">
                <a16:creationId xmlns:a16="http://schemas.microsoft.com/office/drawing/2014/main" id="{84337F59-25D0-504E-AAB6-45486A53F30B}"/>
              </a:ext>
            </a:extLst>
          </p:cNvPr>
          <p:cNvPicPr>
            <a:picLocks noChangeAspect="1"/>
          </p:cNvPicPr>
          <p:nvPr userDrawn="1"/>
        </p:nvPicPr>
        <p:blipFill>
          <a:blip r:embed="rId4"/>
          <a:stretch>
            <a:fillRect/>
          </a:stretch>
        </p:blipFill>
        <p:spPr>
          <a:xfrm>
            <a:off x="7600316" y="4544333"/>
            <a:ext cx="1261630" cy="358140"/>
          </a:xfrm>
          <a:prstGeom prst="rect">
            <a:avLst/>
          </a:prstGeom>
        </p:spPr>
      </p:pic>
      <p:sp>
        <p:nvSpPr>
          <p:cNvPr id="18" name="Title 3">
            <a:extLst>
              <a:ext uri="{FF2B5EF4-FFF2-40B4-BE49-F238E27FC236}">
                <a16:creationId xmlns:a16="http://schemas.microsoft.com/office/drawing/2014/main" id="{412F271D-42D5-7746-AC92-951BFED9A2BC}"/>
              </a:ext>
            </a:extLst>
          </p:cNvPr>
          <p:cNvSpPr>
            <a:spLocks noGrp="1"/>
          </p:cNvSpPr>
          <p:nvPr>
            <p:ph type="title"/>
          </p:nvPr>
        </p:nvSpPr>
        <p:spPr>
          <a:xfrm>
            <a:off x="617066" y="545693"/>
            <a:ext cx="7909869" cy="634378"/>
          </a:xfrm>
          <a:prstGeom prst="rect">
            <a:avLst/>
          </a:prstGeom>
        </p:spPr>
        <p:txBody>
          <a:bodyPr/>
          <a:lstStyle>
            <a:lvl1pPr algn="ctr">
              <a:defRPr sz="2100">
                <a:solidFill>
                  <a:schemeClr val="bg1"/>
                </a:solidFill>
                <a:latin typeface="Comic Neue" panose="02000000000000000000" pitchFamily="2" charset="0"/>
              </a:defRPr>
            </a:lvl1pPr>
          </a:lstStyle>
          <a:p>
            <a:r>
              <a:rPr lang="en-GB" dirty="0"/>
              <a:t>Click to edit Master title style</a:t>
            </a:r>
            <a:endParaRPr lang="en-US" dirty="0"/>
          </a:p>
        </p:txBody>
      </p:sp>
      <p:pic>
        <p:nvPicPr>
          <p:cNvPr id="35" name="Picture 34">
            <a:extLst>
              <a:ext uri="{FF2B5EF4-FFF2-40B4-BE49-F238E27FC236}">
                <a16:creationId xmlns:a16="http://schemas.microsoft.com/office/drawing/2014/main" id="{C87C271D-F21C-F642-B170-BB5BBDFA1F2D}"/>
              </a:ext>
            </a:extLst>
          </p:cNvPr>
          <p:cNvPicPr>
            <a:picLocks noChangeAspect="1"/>
          </p:cNvPicPr>
          <p:nvPr userDrawn="1"/>
        </p:nvPicPr>
        <p:blipFill>
          <a:blip r:embed="rId5"/>
          <a:stretch>
            <a:fillRect/>
          </a:stretch>
        </p:blipFill>
        <p:spPr>
          <a:xfrm flipV="1">
            <a:off x="1540511" y="967886"/>
            <a:ext cx="6059805" cy="63620"/>
          </a:xfrm>
          <a:prstGeom prst="rect">
            <a:avLst/>
          </a:prstGeom>
        </p:spPr>
      </p:pic>
      <p:pic>
        <p:nvPicPr>
          <p:cNvPr id="8" name="Picture 7">
            <a:extLst>
              <a:ext uri="{FF2B5EF4-FFF2-40B4-BE49-F238E27FC236}">
                <a16:creationId xmlns:a16="http://schemas.microsoft.com/office/drawing/2014/main" id="{E1D4F8BD-FDC7-8745-902E-B40F3DE821F2}"/>
              </a:ext>
            </a:extLst>
          </p:cNvPr>
          <p:cNvPicPr>
            <a:picLocks noChangeAspect="1"/>
          </p:cNvPicPr>
          <p:nvPr userDrawn="1"/>
        </p:nvPicPr>
        <p:blipFill>
          <a:blip r:embed="rId6"/>
          <a:stretch>
            <a:fillRect/>
          </a:stretch>
        </p:blipFill>
        <p:spPr>
          <a:xfrm>
            <a:off x="0" y="3974486"/>
            <a:ext cx="9124950" cy="914400"/>
          </a:xfrm>
          <a:prstGeom prst="rect">
            <a:avLst/>
          </a:prstGeom>
        </p:spPr>
      </p:pic>
      <p:pic>
        <p:nvPicPr>
          <p:cNvPr id="9" name="Picture 8">
            <a:extLst>
              <a:ext uri="{FF2B5EF4-FFF2-40B4-BE49-F238E27FC236}">
                <a16:creationId xmlns:a16="http://schemas.microsoft.com/office/drawing/2014/main" id="{DF7FC79B-FFEA-0B45-A8DA-DAE24C93F72D}"/>
              </a:ext>
            </a:extLst>
          </p:cNvPr>
          <p:cNvPicPr>
            <a:picLocks noChangeAspect="1"/>
          </p:cNvPicPr>
          <p:nvPr userDrawn="1"/>
        </p:nvPicPr>
        <p:blipFill>
          <a:blip r:embed="rId7"/>
          <a:stretch>
            <a:fillRect/>
          </a:stretch>
        </p:blipFill>
        <p:spPr>
          <a:xfrm>
            <a:off x="942798" y="4090199"/>
            <a:ext cx="1081474" cy="343527"/>
          </a:xfrm>
          <a:prstGeom prst="rect">
            <a:avLst/>
          </a:prstGeom>
        </p:spPr>
      </p:pic>
    </p:spTree>
    <p:extLst>
      <p:ext uri="{BB962C8B-B14F-4D97-AF65-F5344CB8AC3E}">
        <p14:creationId xmlns:p14="http://schemas.microsoft.com/office/powerpoint/2010/main" val="274374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304699"/>
          </a:xfrm>
        </p:spPr>
        <p:txBody>
          <a:bodyPr wrap="square" lIns="0" tIns="0" rIns="0" bIns="0" anchor="t" anchorCtr="0">
            <a:spAutoFit/>
          </a:bodyPr>
          <a:lstStyle>
            <a:lvl1pPr>
              <a:defRPr sz="2200" b="1" i="0" spc="-3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6791" y="1211822"/>
            <a:ext cx="8410419" cy="3263504"/>
          </a:xfrm>
          <a:prstGeom prst="rect">
            <a:avLst/>
          </a:prstGeom>
        </p:spPr>
        <p:txBody>
          <a:bodyPr lIns="0" tIns="0" rIns="0" bIns="0">
            <a:normAutofit/>
          </a:bodyPr>
          <a:lstStyle>
            <a:lvl1pPr>
              <a:buClr>
                <a:schemeClr val="bg1"/>
              </a:buClr>
              <a:buFont typeface="Wingdings" pitchFamily="2" charset="2"/>
              <a:buChar char="§"/>
              <a:defRPr sz="1400" b="0" i="0">
                <a:solidFill>
                  <a:schemeClr val="bg1"/>
                </a:solidFill>
                <a:latin typeface="Frutiger LT 55 Roman" pitchFamily="2" charset="0"/>
                <a:cs typeface="Arial" panose="020B0604020202020204" pitchFamily="34" charset="0"/>
              </a:defRPr>
            </a:lvl1pPr>
            <a:lvl2pPr>
              <a:buClr>
                <a:schemeClr val="bg1"/>
              </a:buClr>
              <a:buFont typeface="System Font Regular"/>
              <a:buChar char="–"/>
              <a:defRPr sz="1400" b="0" i="0">
                <a:solidFill>
                  <a:schemeClr val="bg1"/>
                </a:solidFill>
                <a:latin typeface="Frutiger LT 55 Roman" pitchFamily="2" charset="0"/>
                <a:cs typeface="Arial" panose="020B0604020202020204" pitchFamily="34" charset="0"/>
              </a:defRPr>
            </a:lvl2pPr>
            <a:lvl3pPr>
              <a:buClr>
                <a:schemeClr val="bg1"/>
              </a:buClr>
              <a:buFont typeface="Wingdings" pitchFamily="2" charset="2"/>
              <a:buChar char="§"/>
              <a:defRPr sz="1400" b="0" i="0">
                <a:solidFill>
                  <a:schemeClr val="bg1"/>
                </a:solidFill>
                <a:latin typeface="Frutiger LT 55 Roman" pitchFamily="2" charset="0"/>
                <a:cs typeface="Arial" panose="020B0604020202020204" pitchFamily="34" charset="0"/>
              </a:defRPr>
            </a:lvl3pPr>
            <a:lvl4pPr>
              <a:buClr>
                <a:schemeClr val="bg1"/>
              </a:buClr>
              <a:buFont typeface="System Font Regular"/>
              <a:buChar char="–"/>
              <a:defRPr sz="1400" b="0" i="0">
                <a:solidFill>
                  <a:schemeClr val="bg1"/>
                </a:solidFill>
                <a:latin typeface="Frutiger LT 55 Roman" pitchFamily="2" charset="0"/>
                <a:cs typeface="Arial" panose="020B0604020202020204" pitchFamily="34" charset="0"/>
              </a:defRPr>
            </a:lvl4pPr>
            <a:lvl5pPr>
              <a:buClr>
                <a:schemeClr val="bg1"/>
              </a:buClr>
              <a:buFont typeface="Wingdings" pitchFamily="2" charset="2"/>
              <a:buChar char="§"/>
              <a:defRPr sz="1400" b="0" i="0">
                <a:solidFill>
                  <a:schemeClr val="bg1"/>
                </a:solidFill>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EAF0277-1D7A-9043-962B-108456967243}"/>
              </a:ext>
            </a:extLst>
          </p:cNvPr>
          <p:cNvCxnSpPr>
            <a:cxnSpLocks/>
          </p:cNvCxnSpPr>
          <p:nvPr/>
        </p:nvCxnSpPr>
        <p:spPr>
          <a:xfrm>
            <a:off x="356347" y="1054602"/>
            <a:ext cx="8431306"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973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er and Logo">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424000" cy="304699"/>
          </a:xfrm>
        </p:spPr>
        <p:txBody>
          <a:bodyPr wrap="square" lIns="0" tIns="0" rIns="0" bIns="0" anchor="t" anchorCtr="0">
            <a:spAutoFit/>
          </a:bodyPr>
          <a:lstStyle>
            <a:lvl1pPr>
              <a:defRPr lang="en-US" sz="2200" b="1" i="0" kern="1200" spc="-30" baseline="0" dirty="0">
                <a:solidFill>
                  <a:schemeClr val="tx2"/>
                </a:solidFill>
                <a:latin typeface="Frutiger LT 65" pitchFamily="2" charset="0"/>
                <a:ea typeface="+mj-ea"/>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680085" y="1199213"/>
            <a:ext cx="5104151" cy="3447738"/>
          </a:xfrm>
          <a:prstGeom prst="rect">
            <a:avLst/>
          </a:prstGeom>
        </p:spPr>
        <p:txBody>
          <a:bodyPr lIns="0" tIns="0" rIns="0" bIns="0" anchor="ctr" anchorCtr="0">
            <a:noAutofit/>
          </a:bodyPr>
          <a:lstStyle>
            <a:lvl1pPr marL="0" indent="0" algn="ctr">
              <a:buNone/>
              <a:defRPr sz="700">
                <a:solidFill>
                  <a:schemeClr val="accent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19" name="Graphic 18">
            <a:extLst>
              <a:ext uri="{FF2B5EF4-FFF2-40B4-BE49-F238E27FC236}">
                <a16:creationId xmlns:a16="http://schemas.microsoft.com/office/drawing/2014/main" id="{395CABD5-B0BF-1E4D-B357-F398B27ED6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322" y="2409669"/>
            <a:ext cx="1608240" cy="1041816"/>
          </a:xfrm>
          <a:prstGeom prst="rect">
            <a:avLst/>
          </a:prstGeom>
        </p:spPr>
      </p:pic>
      <p:cxnSp>
        <p:nvCxnSpPr>
          <p:cNvPr id="21" name="Straight Connector 20">
            <a:extLst>
              <a:ext uri="{FF2B5EF4-FFF2-40B4-BE49-F238E27FC236}">
                <a16:creationId xmlns:a16="http://schemas.microsoft.com/office/drawing/2014/main" id="{2483C99C-2D11-8D46-874A-D46EC57B28B9}"/>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3CD23BA-C969-2F44-92A0-DDB21BCFD265}"/>
              </a:ext>
            </a:extLst>
          </p:cNvPr>
          <p:cNvCxnSpPr>
            <a:cxnSpLocks/>
          </p:cNvCxnSpPr>
          <p:nvPr/>
        </p:nvCxnSpPr>
        <p:spPr>
          <a:xfrm>
            <a:off x="3507698" y="1206708"/>
            <a:ext cx="0" cy="3447738"/>
          </a:xfrm>
          <a:prstGeom prst="line">
            <a:avLst/>
          </a:prstGeom>
          <a:ln w="952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682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er and tex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424000" cy="304699"/>
          </a:xfrm>
        </p:spPr>
        <p:txBody>
          <a:bodyPr wrap="square" lIns="0" tIns="0" rIns="0" bIns="0" anchor="t" anchorCtr="0">
            <a:spAutoFit/>
          </a:bodyPr>
          <a:lstStyle>
            <a:lvl1pPr>
              <a:defRPr lang="en-US" sz="2200" b="1" i="0" kern="1200" spc="-30" baseline="0" dirty="0">
                <a:solidFill>
                  <a:schemeClr val="tx2"/>
                </a:solidFill>
                <a:latin typeface="Frutiger LT 65" pitchFamily="2" charset="0"/>
                <a:ea typeface="+mj-ea"/>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680085" y="1199213"/>
            <a:ext cx="5104151" cy="3447738"/>
          </a:xfrm>
          <a:prstGeom prst="rect">
            <a:avLst/>
          </a:prstGeom>
        </p:spPr>
        <p:txBody>
          <a:bodyPr lIns="0" tIns="0" rIns="0" bIns="0" anchor="ctr" anchorCtr="0">
            <a:noAutofit/>
          </a:bodyPr>
          <a:lstStyle>
            <a:lvl1pPr marL="0" indent="0" algn="ctr">
              <a:buNone/>
              <a:defRPr sz="700">
                <a:solidFill>
                  <a:schemeClr val="accent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cxnSp>
        <p:nvCxnSpPr>
          <p:cNvPr id="21" name="Straight Connector 20">
            <a:extLst>
              <a:ext uri="{FF2B5EF4-FFF2-40B4-BE49-F238E27FC236}">
                <a16:creationId xmlns:a16="http://schemas.microsoft.com/office/drawing/2014/main" id="{2483C99C-2D11-8D46-874A-D46EC57B28B9}"/>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3CD23BA-C969-2F44-92A0-DDB21BCFD265}"/>
              </a:ext>
            </a:extLst>
          </p:cNvPr>
          <p:cNvCxnSpPr/>
          <p:nvPr/>
        </p:nvCxnSpPr>
        <p:spPr>
          <a:xfrm>
            <a:off x="3507698" y="1206708"/>
            <a:ext cx="0" cy="3447738"/>
          </a:xfrm>
          <a:prstGeom prst="line">
            <a:avLst/>
          </a:prstGeom>
          <a:ln w="952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8FB95DDB-112E-1443-AD89-A6C0FB6BB3A2}"/>
              </a:ext>
            </a:extLst>
          </p:cNvPr>
          <p:cNvSpPr>
            <a:spLocks noGrp="1"/>
          </p:cNvSpPr>
          <p:nvPr>
            <p:ph idx="10" hasCustomPrompt="1"/>
          </p:nvPr>
        </p:nvSpPr>
        <p:spPr>
          <a:xfrm>
            <a:off x="405981" y="2727114"/>
            <a:ext cx="2898922" cy="1171859"/>
          </a:xfrm>
          <a:prstGeom prst="rect">
            <a:avLst/>
          </a:prstGeom>
        </p:spPr>
        <p:txBody>
          <a:bodyPr wrap="square" lIns="0" tIns="0" rIns="0" bIns="0">
            <a:spAutoFit/>
          </a:bodyPr>
          <a:lstStyle>
            <a:lvl1pPr marL="0" indent="0" algn="ctr">
              <a:spcBef>
                <a:spcPts val="0"/>
              </a:spcBef>
              <a:spcAft>
                <a:spcPts val="1200"/>
              </a:spcAft>
              <a:buClr>
                <a:schemeClr val="accent1"/>
              </a:buClr>
              <a:buFont typeface="Wingdings" pitchFamily="2" charset="2"/>
              <a:buNone/>
              <a:defRPr sz="1050" b="0" i="0">
                <a:solidFill>
                  <a:schemeClr val="tx2"/>
                </a:solidFill>
                <a:latin typeface="Frutiger LT 55 Roman" pitchFamily="2" charset="0"/>
                <a:cs typeface="Arial" panose="020B0604020202020204" pitchFamily="34" charset="0"/>
              </a:defRPr>
            </a:lvl1pPr>
            <a:lvl2pPr>
              <a:buClr>
                <a:schemeClr val="accent1"/>
              </a:buClr>
              <a:buFont typeface="System Font Regular"/>
              <a:buNone/>
              <a:defRPr sz="1200" b="0" i="0">
                <a:solidFill>
                  <a:schemeClr val="tx2"/>
                </a:solidFill>
                <a:latin typeface="Frutiger 45 Light" pitchFamily="2" charset="0"/>
              </a:defRPr>
            </a:lvl2pPr>
            <a:lvl3pPr>
              <a:buClr>
                <a:schemeClr val="accent1"/>
              </a:buClr>
              <a:buFont typeface="Wingdings" pitchFamily="2" charset="2"/>
              <a:buNone/>
              <a:defRPr sz="1200" b="0" i="0">
                <a:solidFill>
                  <a:schemeClr val="tx2"/>
                </a:solidFill>
                <a:latin typeface="Frutiger 45 Light" pitchFamily="2" charset="0"/>
              </a:defRPr>
            </a:lvl3pPr>
            <a:lvl4pPr>
              <a:buClr>
                <a:schemeClr val="accent1"/>
              </a:buClr>
              <a:buFont typeface="System Font Regular"/>
              <a:buNone/>
              <a:defRPr sz="1200" b="0" i="0">
                <a:solidFill>
                  <a:schemeClr val="tx2"/>
                </a:solidFill>
                <a:latin typeface="Frutiger 45 Light" pitchFamily="2" charset="0"/>
              </a:defRPr>
            </a:lvl4pPr>
            <a:lvl5pPr>
              <a:buClr>
                <a:schemeClr val="accent1"/>
              </a:buClr>
              <a:buFont typeface="Wingdings" pitchFamily="2" charset="2"/>
              <a:buNone/>
              <a:defRPr sz="1200" b="0" i="0">
                <a:solidFill>
                  <a:schemeClr val="tx2"/>
                </a:solidFill>
                <a:latin typeface="Frutiger 45 Light" pitchFamily="2" charset="0"/>
              </a:defRPr>
            </a:lvl5pPr>
          </a:lstStyle>
          <a:p>
            <a:pPr lvl="0"/>
            <a:r>
              <a:rPr lang="en-GB" dirty="0"/>
              <a:t>Lorem ipsum dolor sit amet, consectetuer adipiscing elit. Maecenas porttitor congue massa. Fusce posuere, magna sed pulvinar ultricies, purus lectus malesuada libero, sit amet commodo magna eros quis </a:t>
            </a:r>
            <a:r>
              <a:rPr lang="en-GB" dirty="0" err="1"/>
              <a:t>urna</a:t>
            </a:r>
            <a:r>
              <a:rPr lang="en-GB" dirty="0"/>
              <a:t>.</a:t>
            </a:r>
          </a:p>
          <a:p>
            <a:pPr lvl="0"/>
            <a:r>
              <a:rPr lang="en-GB" dirty="0"/>
              <a:t>Nunc viverra imperdiet enim. Fusce est. Vivamus a </a:t>
            </a:r>
            <a:r>
              <a:rPr lang="en-GB" dirty="0" err="1"/>
              <a:t>tellus</a:t>
            </a:r>
            <a:r>
              <a:rPr lang="en-GB" dirty="0"/>
              <a:t>.</a:t>
            </a:r>
          </a:p>
        </p:txBody>
      </p:sp>
      <p:sp>
        <p:nvSpPr>
          <p:cNvPr id="9" name="Picture Placeholder 2">
            <a:extLst>
              <a:ext uri="{FF2B5EF4-FFF2-40B4-BE49-F238E27FC236}">
                <a16:creationId xmlns:a16="http://schemas.microsoft.com/office/drawing/2014/main" id="{96F2CABD-FB33-574B-8E2B-35488A7D78F7}"/>
              </a:ext>
            </a:extLst>
          </p:cNvPr>
          <p:cNvSpPr>
            <a:spLocks noGrp="1" noChangeAspect="1"/>
          </p:cNvSpPr>
          <p:nvPr>
            <p:ph type="pic" idx="11"/>
          </p:nvPr>
        </p:nvSpPr>
        <p:spPr>
          <a:xfrm>
            <a:off x="379855" y="1199212"/>
            <a:ext cx="2951174" cy="1478673"/>
          </a:xfrm>
          <a:prstGeom prst="rect">
            <a:avLst/>
          </a:prstGeom>
        </p:spPr>
        <p:txBody>
          <a:bodyPr lIns="0" tIns="0" rIns="0" bIns="0" anchor="ctr" anchorCtr="0">
            <a:noAutofit/>
          </a:bodyPr>
          <a:lstStyle>
            <a:lvl1pPr marL="0" indent="0" algn="ctr">
              <a:buNone/>
              <a:defRPr sz="700">
                <a:solidFill>
                  <a:schemeClr val="accent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Date Placeholder 3">
            <a:extLst>
              <a:ext uri="{FF2B5EF4-FFF2-40B4-BE49-F238E27FC236}">
                <a16:creationId xmlns:a16="http://schemas.microsoft.com/office/drawing/2014/main" id="{949CDD3F-98B3-684C-A085-87313E1EBEA6}"/>
              </a:ext>
            </a:extLst>
          </p:cNvPr>
          <p:cNvSpPr>
            <a:spLocks noGrp="1"/>
          </p:cNvSpPr>
          <p:nvPr>
            <p:ph type="dt" sz="half" idx="2"/>
          </p:nvPr>
        </p:nvSpPr>
        <p:spPr>
          <a:xfrm>
            <a:off x="360000" y="4831200"/>
            <a:ext cx="2057400" cy="216000"/>
          </a:xfrm>
          <a:prstGeom prst="rect">
            <a:avLst/>
          </a:prstGeom>
        </p:spPr>
        <p:txBody>
          <a:bodyPr vert="horz" lIns="0" tIns="0" rIns="0" bIns="45720" rtlCol="0" anchor="ctr"/>
          <a:lstStyle>
            <a:lvl1pPr algn="l">
              <a:defRPr sz="700">
                <a:solidFill>
                  <a:schemeClr val="tx2">
                    <a:lumMod val="60000"/>
                    <a:lumOff val="40000"/>
                  </a:schemeClr>
                </a:solidFill>
                <a:latin typeface="Frutiger 55 Roman" pitchFamily="2" charset="0"/>
              </a:defRPr>
            </a:lvl1pPr>
          </a:lstStyle>
          <a:p>
            <a:fld id="{2C2BC51A-9B38-4B18-89EB-C4D62AEEAEEF}" type="datetimeFigureOut">
              <a:rPr lang="en-GB" smtClean="0"/>
              <a:pPr/>
              <a:t>10/05/2021</a:t>
            </a:fld>
            <a:endParaRPr lang="en-GB" sz="700"/>
          </a:p>
        </p:txBody>
      </p:sp>
      <p:sp>
        <p:nvSpPr>
          <p:cNvPr id="17" name="Footer Placeholder 4">
            <a:extLst>
              <a:ext uri="{FF2B5EF4-FFF2-40B4-BE49-F238E27FC236}">
                <a16:creationId xmlns:a16="http://schemas.microsoft.com/office/drawing/2014/main" id="{C560C2A9-51E4-E648-9DBC-A89AC1D55EA2}"/>
              </a:ext>
            </a:extLst>
          </p:cNvPr>
          <p:cNvSpPr>
            <a:spLocks noGrp="1"/>
          </p:cNvSpPr>
          <p:nvPr>
            <p:ph type="ftr" sz="quarter" idx="3"/>
          </p:nvPr>
        </p:nvSpPr>
        <p:spPr>
          <a:xfrm>
            <a:off x="3028950" y="4832578"/>
            <a:ext cx="3086100" cy="216000"/>
          </a:xfrm>
          <a:prstGeom prst="rect">
            <a:avLst/>
          </a:prstGeom>
        </p:spPr>
        <p:txBody>
          <a:bodyPr vert="horz" lIns="0" tIns="0" rIns="0" bIns="45720" rtlCol="0" anchor="ctr"/>
          <a:lstStyle>
            <a:lvl1pPr algn="ctr">
              <a:defRPr sz="700">
                <a:solidFill>
                  <a:schemeClr val="tx2">
                    <a:lumMod val="60000"/>
                    <a:lumOff val="40000"/>
                  </a:schemeClr>
                </a:solidFill>
                <a:latin typeface="Frutiger 55 Roman" pitchFamily="2" charset="0"/>
              </a:defRPr>
            </a:lvl1pPr>
          </a:lstStyle>
          <a:p>
            <a:endParaRPr lang="en-GB" sz="700"/>
          </a:p>
        </p:txBody>
      </p:sp>
      <p:sp>
        <p:nvSpPr>
          <p:cNvPr id="18" name="Slide Number Placeholder 5">
            <a:extLst>
              <a:ext uri="{FF2B5EF4-FFF2-40B4-BE49-F238E27FC236}">
                <a16:creationId xmlns:a16="http://schemas.microsoft.com/office/drawing/2014/main" id="{44A9467F-5F56-F446-986B-32E38ED0DEEC}"/>
              </a:ext>
            </a:extLst>
          </p:cNvPr>
          <p:cNvSpPr>
            <a:spLocks noGrp="1"/>
          </p:cNvSpPr>
          <p:nvPr>
            <p:ph type="sldNum" sz="quarter" idx="4"/>
          </p:nvPr>
        </p:nvSpPr>
        <p:spPr>
          <a:xfrm>
            <a:off x="6728400" y="4832578"/>
            <a:ext cx="2057400" cy="216000"/>
          </a:xfrm>
          <a:prstGeom prst="rect">
            <a:avLst/>
          </a:prstGeom>
        </p:spPr>
        <p:txBody>
          <a:bodyPr vert="horz" lIns="0" tIns="0" rIns="0" bIns="45720" rtlCol="0" anchor="ctr"/>
          <a:lstStyle>
            <a:lvl1pPr algn="r">
              <a:defRPr sz="700">
                <a:solidFill>
                  <a:schemeClr val="tx2">
                    <a:lumMod val="60000"/>
                    <a:lumOff val="40000"/>
                  </a:schemeClr>
                </a:solidFill>
                <a:latin typeface="Frutiger 55 Roman" pitchFamily="2" charset="0"/>
              </a:defRPr>
            </a:lvl1pPr>
          </a:lstStyle>
          <a:p>
            <a:fld id="{DD80AE53-7FBA-48A3-883D-6D349B111D95}" type="slidenum">
              <a:rPr lang="en-GB" smtClean="0"/>
              <a:pPr/>
              <a:t>‹#›</a:t>
            </a:fld>
            <a:endParaRPr lang="en-GB" sz="700"/>
          </a:p>
        </p:txBody>
      </p:sp>
    </p:spTree>
    <p:extLst>
      <p:ext uri="{BB962C8B-B14F-4D97-AF65-F5344CB8AC3E}">
        <p14:creationId xmlns:p14="http://schemas.microsoft.com/office/powerpoint/2010/main" val="240083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91" y="1211822"/>
            <a:ext cx="4068000" cy="3263504"/>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ECAD646-71D7-B143-81E0-907350684C88}"/>
              </a:ext>
            </a:extLst>
          </p:cNvPr>
          <p:cNvSpPr>
            <a:spLocks noGrp="1"/>
          </p:cNvSpPr>
          <p:nvPr>
            <p:ph type="title"/>
          </p:nvPr>
        </p:nvSpPr>
        <p:spPr>
          <a:xfrm>
            <a:off x="359296" y="356290"/>
            <a:ext cx="8425409" cy="304699"/>
          </a:xfrm>
        </p:spPr>
        <p:txBody>
          <a:bodyPr wrap="square" lIns="0" tIns="0" rIns="0" bIns="0" anchor="t" anchorCtr="0">
            <a:spAutoFit/>
          </a:bodyPr>
          <a:lstStyle>
            <a:lvl1pPr>
              <a:defRPr sz="2200" b="1" i="0" spc="-30" baseline="0">
                <a:solidFill>
                  <a:schemeClr val="tx2"/>
                </a:solidFill>
                <a:latin typeface="Frutiger LT 65" pitchFamily="2" charset="0"/>
                <a:cs typeface="Arial" panose="020B0604020202020204" pitchFamily="34" charset="0"/>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3C935A63-6114-0842-A353-F46325AE294F}"/>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21" name="Content Placeholder 2">
            <a:extLst>
              <a:ext uri="{FF2B5EF4-FFF2-40B4-BE49-F238E27FC236}">
                <a16:creationId xmlns:a16="http://schemas.microsoft.com/office/drawing/2014/main" id="{3EB9A66C-38D1-2048-969A-42F2EFB517B1}"/>
              </a:ext>
            </a:extLst>
          </p:cNvPr>
          <p:cNvSpPr>
            <a:spLocks noGrp="1"/>
          </p:cNvSpPr>
          <p:nvPr>
            <p:ph sz="half" idx="15"/>
          </p:nvPr>
        </p:nvSpPr>
        <p:spPr>
          <a:xfrm>
            <a:off x="4709210" y="1211822"/>
            <a:ext cx="4068000" cy="3263504"/>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7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6791" y="1260872"/>
            <a:ext cx="4068000" cy="394705"/>
          </a:xfrm>
          <a:prstGeom prst="rect">
            <a:avLst/>
          </a:prstGeom>
        </p:spPr>
        <p:txBody>
          <a:bodyPr bIns="144000" anchor="t" anchorCtr="0">
            <a:spAutoFit/>
          </a:bodyPr>
          <a:lstStyle>
            <a:lvl1pPr marL="0" indent="0">
              <a:buNone/>
              <a:defRPr sz="1800" b="1" i="0" spc="-20" baseline="0">
                <a:solidFill>
                  <a:schemeClr val="tx2"/>
                </a:solidFill>
                <a:latin typeface="Frutiger LT 65" pitchFamily="2"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709210" y="1260872"/>
            <a:ext cx="4068000" cy="394705"/>
          </a:xfrm>
          <a:prstGeom prst="rect">
            <a:avLst/>
          </a:prstGeom>
        </p:spPr>
        <p:txBody>
          <a:bodyPr bIns="144000" anchor="t" anchorCtr="0">
            <a:spAutoFit/>
          </a:bodyPr>
          <a:lstStyle>
            <a:lvl1pPr marL="0" indent="0">
              <a:buNone/>
              <a:defRPr sz="1800" b="1" i="0" spc="-20" baseline="0">
                <a:solidFill>
                  <a:schemeClr val="tx2"/>
                </a:solidFill>
                <a:latin typeface="Frutiger LT 65" pitchFamily="2"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Content Placeholder 2">
            <a:extLst>
              <a:ext uri="{FF2B5EF4-FFF2-40B4-BE49-F238E27FC236}">
                <a16:creationId xmlns:a16="http://schemas.microsoft.com/office/drawing/2014/main" id="{D041F06C-209A-524D-9496-CBF24AB730DE}"/>
              </a:ext>
            </a:extLst>
          </p:cNvPr>
          <p:cNvSpPr>
            <a:spLocks noGrp="1"/>
          </p:cNvSpPr>
          <p:nvPr>
            <p:ph sz="half" idx="13"/>
          </p:nvPr>
        </p:nvSpPr>
        <p:spPr>
          <a:xfrm>
            <a:off x="366791" y="1682085"/>
            <a:ext cx="4068000" cy="2808000"/>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a:extLst>
              <a:ext uri="{FF2B5EF4-FFF2-40B4-BE49-F238E27FC236}">
                <a16:creationId xmlns:a16="http://schemas.microsoft.com/office/drawing/2014/main" id="{ECBD1F94-4405-3A47-8D46-1F29F78AAFEF}"/>
              </a:ext>
            </a:extLst>
          </p:cNvPr>
          <p:cNvSpPr>
            <a:spLocks noGrp="1"/>
          </p:cNvSpPr>
          <p:nvPr>
            <p:ph type="title"/>
          </p:nvPr>
        </p:nvSpPr>
        <p:spPr>
          <a:xfrm>
            <a:off x="359296" y="356290"/>
            <a:ext cx="8425409" cy="304699"/>
          </a:xfrm>
        </p:spPr>
        <p:txBody>
          <a:bodyPr wrap="square" lIns="0" tIns="0" rIns="0" bIns="0" anchor="t" anchorCtr="0">
            <a:spAutoFit/>
          </a:bodyPr>
          <a:lstStyle>
            <a:lvl1pPr>
              <a:defRPr sz="2200" b="1" i="0">
                <a:solidFill>
                  <a:schemeClr val="tx2"/>
                </a:solidFill>
                <a:latin typeface="Frutiger LT 65" pitchFamily="2" charset="0"/>
                <a:cs typeface="Arial" panose="020B0604020202020204" pitchFamily="34" charset="0"/>
              </a:defRPr>
            </a:lvl1pPr>
          </a:lstStyle>
          <a:p>
            <a:r>
              <a:rPr lang="en-US"/>
              <a:t>Click to edit Master title style</a:t>
            </a:r>
            <a:endParaRPr lang="en-US" dirty="0"/>
          </a:p>
        </p:txBody>
      </p:sp>
      <p:cxnSp>
        <p:nvCxnSpPr>
          <p:cNvPr id="21" name="Straight Connector 20">
            <a:extLst>
              <a:ext uri="{FF2B5EF4-FFF2-40B4-BE49-F238E27FC236}">
                <a16:creationId xmlns:a16="http://schemas.microsoft.com/office/drawing/2014/main" id="{4E3B08DC-D582-EB4B-9811-CA8E1026006A}"/>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C6A455D7-0CF5-F742-838E-14851CDB9A95}"/>
              </a:ext>
            </a:extLst>
          </p:cNvPr>
          <p:cNvSpPr>
            <a:spLocks noGrp="1"/>
          </p:cNvSpPr>
          <p:nvPr>
            <p:ph sz="half" idx="15"/>
          </p:nvPr>
        </p:nvSpPr>
        <p:spPr>
          <a:xfrm>
            <a:off x="4709210" y="1682085"/>
            <a:ext cx="4068000" cy="2808000"/>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32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166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 Lighter Blue">
    <p:bg>
      <p:bgPr>
        <a:solidFill>
          <a:schemeClr val="accent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EC1684BC-B93C-EB41-AFB5-63F058CCEC70}"/>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F029FE14-837D-FC42-BBAC-35B778B9D1BE}"/>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2831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5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000" y="4831200"/>
            <a:ext cx="2057400" cy="216000"/>
          </a:xfrm>
          <a:prstGeom prst="rect">
            <a:avLst/>
          </a:prstGeom>
        </p:spPr>
        <p:txBody>
          <a:bodyPr vert="horz" lIns="0" tIns="0" rIns="0" bIns="45720" rtlCol="0" anchor="ctr"/>
          <a:lstStyle>
            <a:lvl1pPr algn="l">
              <a:defRPr sz="700">
                <a:solidFill>
                  <a:schemeClr val="tx2">
                    <a:lumMod val="60000"/>
                    <a:lumOff val="40000"/>
                  </a:schemeClr>
                </a:solidFill>
                <a:latin typeface="Arial" panose="020B0604020202020204" pitchFamily="34" charset="0"/>
                <a:cs typeface="Arial" panose="020B0604020202020204" pitchFamily="34" charset="0"/>
              </a:defRPr>
            </a:lvl1pPr>
          </a:lstStyle>
          <a:p>
            <a:fld id="{2C2BC51A-9B38-4B18-89EB-C4D62AEEAEEF}" type="datetimeFigureOut">
              <a:rPr lang="en-GB" smtClean="0"/>
              <a:pPr/>
              <a:t>10/05/2021</a:t>
            </a:fld>
            <a:endParaRPr lang="en-GB">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028950" y="4832578"/>
            <a:ext cx="3086100" cy="216000"/>
          </a:xfrm>
          <a:prstGeom prst="rect">
            <a:avLst/>
          </a:prstGeom>
        </p:spPr>
        <p:txBody>
          <a:bodyPr vert="horz" lIns="0" tIns="0" rIns="0" bIns="45720" rtlCol="0" anchor="ctr"/>
          <a:lstStyle>
            <a:lvl1pPr algn="ctr">
              <a:defRPr sz="700">
                <a:solidFill>
                  <a:schemeClr val="tx2">
                    <a:lumMod val="60000"/>
                    <a:lumOff val="40000"/>
                  </a:schemeClr>
                </a:solidFill>
                <a:latin typeface="Arial" panose="020B0604020202020204" pitchFamily="34" charset="0"/>
                <a:cs typeface="Arial" panose="020B0604020202020204" pitchFamily="34" charset="0"/>
              </a:defRPr>
            </a:lvl1pPr>
          </a:lstStyle>
          <a:p>
            <a:endParaRPr lang="en-GB"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728400" y="4832578"/>
            <a:ext cx="2057400" cy="216000"/>
          </a:xfrm>
          <a:prstGeom prst="rect">
            <a:avLst/>
          </a:prstGeom>
        </p:spPr>
        <p:txBody>
          <a:bodyPr vert="horz" lIns="0" tIns="0" rIns="0" bIns="45720" rtlCol="0" anchor="ctr"/>
          <a:lstStyle>
            <a:lvl1pPr algn="r">
              <a:defRPr sz="700">
                <a:solidFill>
                  <a:schemeClr val="tx2">
                    <a:lumMod val="60000"/>
                    <a:lumOff val="40000"/>
                  </a:schemeClr>
                </a:solidFill>
                <a:latin typeface="Arial" panose="020B0604020202020204" pitchFamily="34" charset="0"/>
                <a:cs typeface="Arial" panose="020B0604020202020204" pitchFamily="34" charset="0"/>
              </a:defRPr>
            </a:lvl1pPr>
          </a:lstStyle>
          <a:p>
            <a:fld id="{DD80AE53-7FBA-48A3-883D-6D349B111D95}" type="slidenum">
              <a:rPr lang="en-GB" smtClean="0"/>
              <a:pPr/>
              <a:t>‹#›</a:t>
            </a:fld>
            <a:endParaRPr lang="en-GB">
              <a:latin typeface="Arial" panose="020B0604020202020204" pitchFamily="34" charset="0"/>
              <a:cs typeface="Arial" panose="020B0604020202020204" pitchFamily="34" charset="0"/>
            </a:endParaRPr>
          </a:p>
        </p:txBody>
      </p:sp>
      <p:grpSp>
        <p:nvGrpSpPr>
          <p:cNvPr id="29" name="Group 2">
            <a:extLst>
              <a:ext uri="{FF2B5EF4-FFF2-40B4-BE49-F238E27FC236}">
                <a16:creationId xmlns:a16="http://schemas.microsoft.com/office/drawing/2014/main" id="{A708DF63-A9FB-EE4E-84D9-6946A9B8E4DC}"/>
              </a:ext>
            </a:extLst>
          </p:cNvPr>
          <p:cNvGrpSpPr>
            <a:grpSpLocks/>
          </p:cNvGrpSpPr>
          <p:nvPr/>
        </p:nvGrpSpPr>
        <p:grpSpPr bwMode="auto">
          <a:xfrm>
            <a:off x="2381" y="5044190"/>
            <a:ext cx="9139238" cy="99310"/>
            <a:chOff x="0" y="16611"/>
            <a:chExt cx="11906" cy="227"/>
          </a:xfrm>
        </p:grpSpPr>
        <p:sp>
          <p:nvSpPr>
            <p:cNvPr id="30" name="Rectangle 3">
              <a:extLst>
                <a:ext uri="{FF2B5EF4-FFF2-40B4-BE49-F238E27FC236}">
                  <a16:creationId xmlns:a16="http://schemas.microsoft.com/office/drawing/2014/main" id="{09C89495-290B-B442-B463-8DCD8F81B86D}"/>
                </a:ext>
              </a:extLst>
            </p:cNvPr>
            <p:cNvSpPr>
              <a:spLocks noChangeArrowheads="1"/>
            </p:cNvSpPr>
            <p:nvPr/>
          </p:nvSpPr>
          <p:spPr bwMode="auto">
            <a:xfrm>
              <a:off x="10417" y="16611"/>
              <a:ext cx="1489" cy="22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1" name="Rectangle 4">
              <a:extLst>
                <a:ext uri="{FF2B5EF4-FFF2-40B4-BE49-F238E27FC236}">
                  <a16:creationId xmlns:a16="http://schemas.microsoft.com/office/drawing/2014/main" id="{A1D2038D-7668-824D-8E08-3AF2AFFB6453}"/>
                </a:ext>
              </a:extLst>
            </p:cNvPr>
            <p:cNvSpPr>
              <a:spLocks noChangeArrowheads="1"/>
            </p:cNvSpPr>
            <p:nvPr/>
          </p:nvSpPr>
          <p:spPr bwMode="auto">
            <a:xfrm>
              <a:off x="8929" y="16611"/>
              <a:ext cx="1489" cy="227"/>
            </a:xfrm>
            <a:prstGeom prst="rect">
              <a:avLst/>
            </a:prstGeom>
            <a:solidFill>
              <a:srgbClr val="E8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2" name="Rectangle 5">
              <a:extLst>
                <a:ext uri="{FF2B5EF4-FFF2-40B4-BE49-F238E27FC236}">
                  <a16:creationId xmlns:a16="http://schemas.microsoft.com/office/drawing/2014/main" id="{91E6107E-CE78-2642-AB19-F86DD897D44B}"/>
                </a:ext>
              </a:extLst>
            </p:cNvPr>
            <p:cNvSpPr>
              <a:spLocks noChangeArrowheads="1"/>
            </p:cNvSpPr>
            <p:nvPr/>
          </p:nvSpPr>
          <p:spPr bwMode="auto">
            <a:xfrm>
              <a:off x="7440" y="16611"/>
              <a:ext cx="1489" cy="22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3" name="Rectangle 6">
              <a:extLst>
                <a:ext uri="{FF2B5EF4-FFF2-40B4-BE49-F238E27FC236}">
                  <a16:creationId xmlns:a16="http://schemas.microsoft.com/office/drawing/2014/main" id="{21F40A7F-5605-C047-B650-FD6348D8B862}"/>
                </a:ext>
              </a:extLst>
            </p:cNvPr>
            <p:cNvSpPr>
              <a:spLocks noChangeArrowheads="1"/>
            </p:cNvSpPr>
            <p:nvPr/>
          </p:nvSpPr>
          <p:spPr bwMode="auto">
            <a:xfrm>
              <a:off x="4464" y="16611"/>
              <a:ext cx="148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4" name="Rectangle 7">
              <a:extLst>
                <a:ext uri="{FF2B5EF4-FFF2-40B4-BE49-F238E27FC236}">
                  <a16:creationId xmlns:a16="http://schemas.microsoft.com/office/drawing/2014/main" id="{4FC0891E-20CC-B94C-9F24-EC4618BBD643}"/>
                </a:ext>
              </a:extLst>
            </p:cNvPr>
            <p:cNvSpPr>
              <a:spLocks noChangeArrowheads="1"/>
            </p:cNvSpPr>
            <p:nvPr/>
          </p:nvSpPr>
          <p:spPr bwMode="auto">
            <a:xfrm>
              <a:off x="2976" y="16611"/>
              <a:ext cx="1489" cy="227"/>
            </a:xfrm>
            <a:prstGeom prst="rect">
              <a:avLst/>
            </a:prstGeom>
            <a:solidFill>
              <a:srgbClr val="005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5" name="Rectangle 8">
              <a:extLst>
                <a:ext uri="{FF2B5EF4-FFF2-40B4-BE49-F238E27FC236}">
                  <a16:creationId xmlns:a16="http://schemas.microsoft.com/office/drawing/2014/main" id="{6F4C77DF-A832-0A4C-8883-7A85FD687911}"/>
                </a:ext>
              </a:extLst>
            </p:cNvPr>
            <p:cNvSpPr>
              <a:spLocks noChangeArrowheads="1"/>
            </p:cNvSpPr>
            <p:nvPr/>
          </p:nvSpPr>
          <p:spPr bwMode="auto">
            <a:xfrm>
              <a:off x="1488" y="16611"/>
              <a:ext cx="1489" cy="2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6" name="Rectangle 9">
              <a:extLst>
                <a:ext uri="{FF2B5EF4-FFF2-40B4-BE49-F238E27FC236}">
                  <a16:creationId xmlns:a16="http://schemas.microsoft.com/office/drawing/2014/main" id="{E2A81037-F1C3-0C45-8091-8A824829E683}"/>
                </a:ext>
              </a:extLst>
            </p:cNvPr>
            <p:cNvSpPr>
              <a:spLocks noChangeArrowheads="1"/>
            </p:cNvSpPr>
            <p:nvPr/>
          </p:nvSpPr>
          <p:spPr bwMode="auto">
            <a:xfrm>
              <a:off x="5952" y="16611"/>
              <a:ext cx="1489" cy="22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7" name="Rectangle 10">
              <a:extLst>
                <a:ext uri="{FF2B5EF4-FFF2-40B4-BE49-F238E27FC236}">
                  <a16:creationId xmlns:a16="http://schemas.microsoft.com/office/drawing/2014/main" id="{F96D7BFE-BA11-A446-B47C-9F146C02FD7F}"/>
                </a:ext>
              </a:extLst>
            </p:cNvPr>
            <p:cNvSpPr>
              <a:spLocks noChangeArrowheads="1"/>
            </p:cNvSpPr>
            <p:nvPr/>
          </p:nvSpPr>
          <p:spPr bwMode="auto">
            <a:xfrm>
              <a:off x="0" y="16611"/>
              <a:ext cx="1489" cy="2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grpSp>
      <p:cxnSp>
        <p:nvCxnSpPr>
          <p:cNvPr id="38" name="Straight Connector 37">
            <a:extLst>
              <a:ext uri="{FF2B5EF4-FFF2-40B4-BE49-F238E27FC236}">
                <a16:creationId xmlns:a16="http://schemas.microsoft.com/office/drawing/2014/main" id="{BCFA57BF-C110-C040-98F5-7AAD9AFA95FB}"/>
              </a:ext>
            </a:extLst>
          </p:cNvPr>
          <p:cNvCxnSpPr>
            <a:cxnSpLocks/>
          </p:cNvCxnSpPr>
          <p:nvPr/>
        </p:nvCxnSpPr>
        <p:spPr>
          <a:xfrm>
            <a:off x="0" y="5042647"/>
            <a:ext cx="9144000" cy="0"/>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9007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9" r:id="rId4"/>
    <p:sldLayoutId id="2147483673" r:id="rId5"/>
    <p:sldLayoutId id="2147483664" r:id="rId6"/>
    <p:sldLayoutId id="2147483665" r:id="rId7"/>
    <p:sldLayoutId id="2147483663" r:id="rId8"/>
    <p:sldLayoutId id="2147483678" r:id="rId9"/>
    <p:sldLayoutId id="2147483677" r:id="rId10"/>
    <p:sldLayoutId id="2147483674" r:id="rId11"/>
    <p:sldLayoutId id="2147483676" r:id="rId12"/>
    <p:sldLayoutId id="2147483675" r:id="rId13"/>
    <p:sldLayoutId id="2147483667" r:id="rId14"/>
    <p:sldLayoutId id="2147483679" r:id="rId15"/>
    <p:sldLayoutId id="2147483680" r:id="rId16"/>
    <p:sldLayoutId id="2147483681" r:id="rId17"/>
    <p:sldLayoutId id="2147483682" r:id="rId18"/>
    <p:sldLayoutId id="2147483683" r:id="rId19"/>
    <p:sldLayoutId id="2147483684" r:id="rId20"/>
  </p:sldLayoutIdLst>
  <p:txStyles>
    <p:titleStyle>
      <a:lvl1pPr algn="l" defTabSz="685800" rtl="0" eaLnBrk="1" latinLnBrk="0" hangingPunct="1">
        <a:lnSpc>
          <a:spcPct val="90000"/>
        </a:lnSpc>
        <a:spcBef>
          <a:spcPct val="0"/>
        </a:spcBef>
        <a:buNone/>
        <a:defRPr lang="en-US" sz="2200" b="1" i="0" kern="1200" spc="-30" baseline="0" dirty="0">
          <a:solidFill>
            <a:schemeClr val="tx2"/>
          </a:solidFill>
          <a:latin typeface="Frutiger 65" pitchFamily="2" charset="0"/>
          <a:ea typeface="+mj-ea"/>
          <a:cs typeface="Arial" panose="020B0604020202020204" pitchFamily="34" charset="0"/>
        </a:defRPr>
      </a:lvl1pPr>
    </p:titleStyle>
    <p:bodyStyle>
      <a:lvl1pPr marL="162000" indent="-162000" algn="l" defTabSz="685800" rtl="0" eaLnBrk="1" latinLnBrk="0" hangingPunct="1">
        <a:lnSpc>
          <a:spcPct val="90000"/>
        </a:lnSpc>
        <a:spcBef>
          <a:spcPts val="750"/>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lang="en-US" sz="1400" b="0" i="0" kern="1200" baseline="0" dirty="0">
          <a:solidFill>
            <a:schemeClr val="tx2"/>
          </a:solidFill>
          <a:latin typeface="Frutiger LT 55 Roman" pitchFamily="2"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2.emf"/><Relationship Id="rId1" Type="http://schemas.openxmlformats.org/officeDocument/2006/relationships/slideLayout" Target="../slideLayouts/slideLayout2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9.gif"/><Relationship Id="rId13" Type="http://schemas.openxmlformats.org/officeDocument/2006/relationships/image" Target="../media/image64.png"/><Relationship Id="rId18" Type="http://schemas.openxmlformats.org/officeDocument/2006/relationships/image" Target="../media/image69.jpeg"/><Relationship Id="rId3" Type="http://schemas.openxmlformats.org/officeDocument/2006/relationships/image" Target="../media/image54.jpe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jpeg"/><Relationship Id="rId17" Type="http://schemas.openxmlformats.org/officeDocument/2006/relationships/image" Target="../media/image68.png"/><Relationship Id="rId2" Type="http://schemas.openxmlformats.org/officeDocument/2006/relationships/image" Target="../media/image53.jpeg"/><Relationship Id="rId16" Type="http://schemas.openxmlformats.org/officeDocument/2006/relationships/image" Target="../media/image67.jpeg"/><Relationship Id="rId20" Type="http://schemas.openxmlformats.org/officeDocument/2006/relationships/image" Target="../media/image71.png"/><Relationship Id="rId1" Type="http://schemas.openxmlformats.org/officeDocument/2006/relationships/slideLayout" Target="../slideLayouts/slideLayout15.xml"/><Relationship Id="rId6" Type="http://schemas.openxmlformats.org/officeDocument/2006/relationships/image" Target="../media/image57.jpeg"/><Relationship Id="rId11" Type="http://schemas.openxmlformats.org/officeDocument/2006/relationships/image" Target="../media/image62.jpeg"/><Relationship Id="rId24" Type="http://schemas.openxmlformats.org/officeDocument/2006/relationships/hyperlink" Target="mailto:Linda.Bauld@ed.ac.uk" TargetMode="External"/><Relationship Id="rId5" Type="http://schemas.openxmlformats.org/officeDocument/2006/relationships/image" Target="../media/image56.jpeg"/><Relationship Id="rId15" Type="http://schemas.openxmlformats.org/officeDocument/2006/relationships/image" Target="../media/image66.png"/><Relationship Id="rId23" Type="http://schemas.openxmlformats.org/officeDocument/2006/relationships/image" Target="../media/image74.pn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pn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806" y="1756294"/>
            <a:ext cx="6858000" cy="553998"/>
          </a:xfrm>
        </p:spPr>
        <p:txBody>
          <a:bodyPr/>
          <a:lstStyle/>
          <a:p>
            <a:r>
              <a:rPr lang="en-GB" sz="3600" dirty="0"/>
              <a:t>Rapid Evidence Update </a:t>
            </a:r>
          </a:p>
        </p:txBody>
      </p:sp>
      <p:sp>
        <p:nvSpPr>
          <p:cNvPr id="3" name="Subtitle 2"/>
          <p:cNvSpPr>
            <a:spLocks noGrp="1"/>
          </p:cNvSpPr>
          <p:nvPr>
            <p:ph type="subTitle" idx="1"/>
          </p:nvPr>
        </p:nvSpPr>
        <p:spPr>
          <a:xfrm>
            <a:off x="1342768" y="2787450"/>
            <a:ext cx="6790038" cy="1202380"/>
          </a:xfrm>
        </p:spPr>
        <p:txBody>
          <a:bodyPr/>
          <a:lstStyle/>
          <a:p>
            <a:r>
              <a:rPr lang="en-GB" sz="2400" dirty="0"/>
              <a:t>Professor Linda </a:t>
            </a:r>
            <a:r>
              <a:rPr lang="en-GB" sz="2400" dirty="0" err="1"/>
              <a:t>Bauld</a:t>
            </a:r>
            <a:endParaRPr lang="en-GB" sz="2400" dirty="0"/>
          </a:p>
          <a:p>
            <a:r>
              <a:rPr lang="en-GB" sz="2400" dirty="0"/>
              <a:t>ASH &amp; Smoking in Pregnancy Challenge Group Webinar May 14th 2021</a:t>
            </a:r>
          </a:p>
          <a:p>
            <a:r>
              <a:rPr lang="en-GB" sz="2400" dirty="0">
                <a:solidFill>
                  <a:srgbClr val="0070C0"/>
                </a:solidFill>
              </a:rPr>
              <a:t>@</a:t>
            </a:r>
            <a:r>
              <a:rPr lang="en-GB" sz="2400" dirty="0" err="1">
                <a:solidFill>
                  <a:srgbClr val="0070C0"/>
                </a:solidFill>
              </a:rPr>
              <a:t>LindaBauld</a:t>
            </a:r>
            <a:r>
              <a:rPr lang="en-GB" sz="2400" dirty="0">
                <a:solidFill>
                  <a:srgbClr val="0070C0"/>
                </a:solidFill>
              </a:rPr>
              <a:t>  </a:t>
            </a:r>
            <a:r>
              <a:rPr lang="en-GB" sz="2400" dirty="0">
                <a:solidFill>
                  <a:srgbClr val="00B050"/>
                </a:solidFill>
              </a:rPr>
              <a:t>@</a:t>
            </a:r>
            <a:r>
              <a:rPr lang="en-GB" sz="2400" dirty="0" err="1">
                <a:solidFill>
                  <a:srgbClr val="00B050"/>
                </a:solidFill>
              </a:rPr>
              <a:t>SPECTRUMRes</a:t>
            </a:r>
            <a:endParaRPr lang="en-GB" sz="2400" dirty="0">
              <a:solidFill>
                <a:srgbClr val="00B050"/>
              </a:solidFill>
            </a:endParaRPr>
          </a:p>
        </p:txBody>
      </p:sp>
      <p:pic>
        <p:nvPicPr>
          <p:cNvPr id="1026"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35" y="0"/>
            <a:ext cx="2521722" cy="147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2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498598"/>
          </a:xfrm>
        </p:spPr>
        <p:txBody>
          <a:bodyPr/>
          <a:lstStyle/>
          <a:p>
            <a:r>
              <a:rPr lang="en-GB" sz="3600" dirty="0"/>
              <a:t>SNAP Follow-up objectives </a:t>
            </a:r>
          </a:p>
        </p:txBody>
      </p:sp>
      <p:sp>
        <p:nvSpPr>
          <p:cNvPr id="3" name="Content Placeholder 2"/>
          <p:cNvSpPr>
            <a:spLocks noGrp="1"/>
          </p:cNvSpPr>
          <p:nvPr>
            <p:ph idx="1"/>
          </p:nvPr>
        </p:nvSpPr>
        <p:spPr/>
        <p:txBody>
          <a:bodyPr>
            <a:noAutofit/>
          </a:bodyPr>
          <a:lstStyle/>
          <a:p>
            <a:pPr marL="0" indent="0">
              <a:buNone/>
            </a:pPr>
            <a:r>
              <a:rPr lang="en-GB" sz="2400" dirty="0"/>
              <a:t>To compare at 2 years after delivery, the impact of NRT &amp; placebo on: </a:t>
            </a:r>
          </a:p>
          <a:p>
            <a:pPr marL="514350" indent="-514350">
              <a:buAutoNum type="arabicPeriod"/>
            </a:pPr>
            <a:r>
              <a:rPr lang="en-GB" sz="2400" b="1" dirty="0"/>
              <a:t>Infant survival without impairment</a:t>
            </a:r>
            <a:r>
              <a:rPr lang="en-GB" sz="2400" dirty="0"/>
              <a:t>: no disability or problems with development</a:t>
            </a:r>
          </a:p>
          <a:p>
            <a:pPr marL="914400" lvl="1" indent="-514350"/>
            <a:r>
              <a:rPr lang="en-GB" sz="2000" dirty="0"/>
              <a:t>ASQ-3: screening instrument, high sensitivity &amp; specificity. 5 domains: communication, fine and gross motor, problem solving, personal-social. All needed to be normal.</a:t>
            </a:r>
          </a:p>
          <a:p>
            <a:pPr marL="514350" indent="-514350">
              <a:buAutoNum type="arabicPeriod"/>
            </a:pPr>
            <a:r>
              <a:rPr lang="en-GB" sz="2400" b="1" dirty="0"/>
              <a:t>Infant respiratory symptoms</a:t>
            </a:r>
          </a:p>
          <a:p>
            <a:pPr marL="514350" indent="-514350">
              <a:buAutoNum type="arabicPeriod"/>
            </a:pPr>
            <a:r>
              <a:rPr lang="en-GB" sz="2400" b="1" dirty="0"/>
              <a:t>Maternal prolonged smoking abstinence</a:t>
            </a:r>
          </a:p>
          <a:p>
            <a:endParaRPr lang="en-GB" sz="1100" dirty="0"/>
          </a:p>
        </p:txBody>
      </p:sp>
      <p:sp>
        <p:nvSpPr>
          <p:cNvPr id="4" name="TextBox 3"/>
          <p:cNvSpPr txBox="1"/>
          <p:nvPr/>
        </p:nvSpPr>
        <p:spPr>
          <a:xfrm>
            <a:off x="366791" y="4494475"/>
            <a:ext cx="8504251" cy="400110"/>
          </a:xfrm>
          <a:prstGeom prst="rect">
            <a:avLst/>
          </a:prstGeom>
          <a:noFill/>
        </p:spPr>
        <p:txBody>
          <a:bodyPr wrap="none" rtlCol="0">
            <a:spAutoFit/>
          </a:bodyPr>
          <a:lstStyle/>
          <a:p>
            <a:r>
              <a:rPr lang="en-GB" sz="1000" dirty="0"/>
              <a:t>Source: Cooper, S., </a:t>
            </a:r>
            <a:r>
              <a:rPr lang="en-GB" sz="1000" dirty="0" err="1"/>
              <a:t>Taggar</a:t>
            </a:r>
            <a:r>
              <a:rPr lang="en-GB" sz="1000" dirty="0"/>
              <a:t>, J., Lewis, S. et al(2014). Effect of nicotine patches in pregnancy on infant and maternal outcomes at 2 years: follow-up </a:t>
            </a:r>
          </a:p>
          <a:p>
            <a:r>
              <a:rPr lang="en-GB" sz="1000" dirty="0"/>
              <a:t>from the randomised, double-blind, placebo-controlled SNAP trial. </a:t>
            </a:r>
            <a:r>
              <a:rPr lang="en-GB" sz="1000" i="1" dirty="0"/>
              <a:t>The Lancet Respiratory Medicine</a:t>
            </a:r>
            <a:r>
              <a:rPr lang="en-GB" sz="1000" dirty="0"/>
              <a:t>, </a:t>
            </a:r>
            <a:r>
              <a:rPr lang="en-GB" sz="1000" i="1" dirty="0"/>
              <a:t>2</a:t>
            </a:r>
            <a:r>
              <a:rPr lang="en-GB" sz="1000" dirty="0"/>
              <a:t>(9), 728-737.</a:t>
            </a:r>
          </a:p>
        </p:txBody>
      </p:sp>
    </p:spTree>
    <p:extLst>
      <p:ext uri="{BB962C8B-B14F-4D97-AF65-F5344CB8AC3E}">
        <p14:creationId xmlns:p14="http://schemas.microsoft.com/office/powerpoint/2010/main" val="17018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87313"/>
            <a:ext cx="8229600" cy="857250"/>
          </a:xfrm>
        </p:spPr>
        <p:txBody>
          <a:bodyPr>
            <a:normAutofit/>
          </a:bodyPr>
          <a:lstStyle/>
          <a:p>
            <a:r>
              <a:rPr lang="en-GB" sz="3600" b="1" dirty="0"/>
              <a:t>Infant outcomes at 2 years</a:t>
            </a:r>
          </a:p>
        </p:txBody>
      </p:sp>
      <p:sp>
        <p:nvSpPr>
          <p:cNvPr id="5" name="Slide Number Placeholder 4"/>
          <p:cNvSpPr>
            <a:spLocks noGrp="1"/>
          </p:cNvSpPr>
          <p:nvPr>
            <p:ph type="sldNum" sz="quarter" idx="4294967295"/>
          </p:nvPr>
        </p:nvSpPr>
        <p:spPr>
          <a:xfrm>
            <a:off x="7010400" y="4767263"/>
            <a:ext cx="2133600" cy="274637"/>
          </a:xfrm>
          <a:prstGeom prst="rect">
            <a:avLst/>
          </a:prstGeom>
        </p:spPr>
        <p:txBody>
          <a:bodyPr/>
          <a:lstStyle/>
          <a:p>
            <a:fld id="{F6EAFAA4-F204-48FB-A800-20019C4EA0F4}" type="slidenum">
              <a:rPr lang="en-GB" smtClean="0"/>
              <a:pPr/>
              <a:t>11</a:t>
            </a:fld>
            <a:endParaRPr lang="en-GB"/>
          </a:p>
        </p:txBody>
      </p:sp>
      <p:graphicFrame>
        <p:nvGraphicFramePr>
          <p:cNvPr id="8" name="Table 7"/>
          <p:cNvGraphicFramePr>
            <a:graphicFrameLocks noGrp="1"/>
          </p:cNvGraphicFramePr>
          <p:nvPr/>
        </p:nvGraphicFramePr>
        <p:xfrm>
          <a:off x="1466655" y="880802"/>
          <a:ext cx="6426714" cy="2916964"/>
        </p:xfrm>
        <a:graphic>
          <a:graphicData uri="http://schemas.openxmlformats.org/drawingml/2006/table">
            <a:tbl>
              <a:tblPr firstRow="1" firstCol="1" lastRow="1" lastCol="1" bandRow="1" bandCol="1"/>
              <a:tblGrid>
                <a:gridCol w="307834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88132">
                  <a:extLst>
                    <a:ext uri="{9D8B030D-6E8A-4147-A177-3AD203B41FA5}">
                      <a16:colId xmlns:a16="http://schemas.microsoft.com/office/drawing/2014/main" val="20003"/>
                    </a:ext>
                  </a:extLst>
                </a:gridCol>
              </a:tblGrid>
              <a:tr h="5257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mn-lt"/>
                          <a:ea typeface="+mn-ea"/>
                          <a:cs typeface="+mn-cs"/>
                        </a:rPr>
                        <a:t>Multiple imputation ITT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mn-lt"/>
                          <a:ea typeface="+mn-ea"/>
                          <a:cs typeface="+mn-cs"/>
                        </a:rPr>
                        <a:t>[singleton live births n=1010]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1500" b="1" dirty="0">
                          <a:effectLst/>
                          <a:latin typeface="+mn-lt"/>
                          <a:ea typeface="Verdana" pitchFamily="34" charset="0"/>
                          <a:cs typeface="Verdana" pitchFamily="34" charset="0"/>
                        </a:rPr>
                        <a:t>Outcomes allocated from PQ2 or HPQ</a:t>
                      </a: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GB" sz="1600" dirty="0">
                        <a:effectLst/>
                        <a:latin typeface="Verdana" pitchFamily="34" charset="0"/>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1800" b="1" dirty="0">
                          <a:effectLst/>
                          <a:latin typeface="+mn-lt"/>
                          <a:ea typeface="Verdana" pitchFamily="34" charset="0"/>
                          <a:cs typeface="Verdana" pitchFamily="34" charset="0"/>
                        </a:rPr>
                        <a:t>OR</a:t>
                      </a:r>
                      <a:endParaRPr lang="en-GB" sz="1800" dirty="0">
                        <a:effectLst/>
                        <a:latin typeface="+mn-lt"/>
                        <a:ea typeface="Verdana" pitchFamily="34" charset="0"/>
                        <a:cs typeface="Verdana" pitchFamily="34" charset="0"/>
                      </a:endParaRPr>
                    </a:p>
                    <a:p>
                      <a:pPr algn="ctr">
                        <a:lnSpc>
                          <a:spcPct val="115000"/>
                        </a:lnSpc>
                        <a:spcAft>
                          <a:spcPts val="0"/>
                        </a:spcAft>
                      </a:pPr>
                      <a:r>
                        <a:rPr lang="en-GB" sz="1800" dirty="0">
                          <a:effectLst/>
                          <a:latin typeface="+mn-lt"/>
                          <a:ea typeface="Verdana" pitchFamily="34" charset="0"/>
                          <a:cs typeface="Verdana" pitchFamily="34" charset="0"/>
                        </a:rPr>
                        <a:t>(95% CI)</a:t>
                      </a: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327">
                <a:tc vMerge="1">
                  <a:txBody>
                    <a:bodyPr/>
                    <a:lstStyle/>
                    <a:p>
                      <a:endParaRPr lang="en-GB"/>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b="1" dirty="0">
                          <a:effectLst/>
                          <a:latin typeface="+mn-lt"/>
                          <a:ea typeface="Verdana" pitchFamily="34" charset="0"/>
                          <a:cs typeface="Verdana" pitchFamily="34" charset="0"/>
                        </a:rPr>
                        <a:t>NRT</a:t>
                      </a:r>
                      <a:endParaRPr lang="en-GB" sz="1800" dirty="0">
                        <a:effectLst/>
                        <a:latin typeface="+mn-lt"/>
                        <a:ea typeface="Verdana" pitchFamily="34" charset="0"/>
                        <a:cs typeface="Verdana" pitchFamily="34" charset="0"/>
                      </a:endParaRP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b="1" dirty="0">
                          <a:effectLst/>
                          <a:latin typeface="+mn-lt"/>
                          <a:ea typeface="Verdana" pitchFamily="34" charset="0"/>
                          <a:cs typeface="Verdana" pitchFamily="34" charset="0"/>
                        </a:rPr>
                        <a:t>Placebo</a:t>
                      </a:r>
                      <a:endParaRPr lang="en-GB" sz="1800" dirty="0">
                        <a:effectLst/>
                        <a:latin typeface="+mn-lt"/>
                        <a:ea typeface="Verdana" pitchFamily="34" charset="0"/>
                        <a:cs typeface="Verdana" pitchFamily="34" charset="0"/>
                      </a:endParaRP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1"/>
                  </a:ext>
                </a:extLst>
              </a:tr>
              <a:tr h="1261872">
                <a:tc>
                  <a:txBody>
                    <a:bodyPr/>
                    <a:lstStyle/>
                    <a:p>
                      <a:pPr algn="ctr">
                        <a:lnSpc>
                          <a:spcPct val="115000"/>
                        </a:lnSpc>
                        <a:spcAft>
                          <a:spcPts val="0"/>
                        </a:spcAft>
                      </a:pPr>
                      <a:r>
                        <a:rPr lang="en-GB" sz="1800" b="1" dirty="0">
                          <a:effectLst/>
                          <a:latin typeface="+mn-lt"/>
                          <a:ea typeface="Verdana" pitchFamily="34" charset="0"/>
                          <a:cs typeface="Verdana" pitchFamily="34" charset="0"/>
                        </a:rPr>
                        <a:t>Survival with no impairment</a:t>
                      </a:r>
                      <a:r>
                        <a:rPr lang="en-GB" sz="1800" dirty="0">
                          <a:effectLst/>
                          <a:latin typeface="+mn-lt"/>
                          <a:ea typeface="Verdana" pitchFamily="34" charset="0"/>
                          <a:cs typeface="Verdana" pitchFamily="34" charset="0"/>
                        </a:rPr>
                        <a:t> </a:t>
                      </a:r>
                    </a:p>
                    <a:p>
                      <a:pPr algn="ctr">
                        <a:lnSpc>
                          <a:spcPct val="115000"/>
                        </a:lnSpc>
                        <a:spcAft>
                          <a:spcPts val="0"/>
                        </a:spcAft>
                      </a:pPr>
                      <a:r>
                        <a:rPr lang="en-GB" sz="1800" dirty="0">
                          <a:solidFill>
                            <a:schemeClr val="accent1">
                              <a:lumMod val="50000"/>
                            </a:schemeClr>
                          </a:solidFill>
                          <a:effectLst/>
                          <a:latin typeface="+mn-lt"/>
                          <a:ea typeface="Verdana" pitchFamily="34" charset="0"/>
                          <a:cs typeface="Verdana" pitchFamily="34" charset="0"/>
                        </a:rPr>
                        <a:t>(primary outcome)</a:t>
                      </a: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C00000"/>
                          </a:solidFill>
                          <a:effectLst/>
                          <a:latin typeface="+mn-lt"/>
                          <a:ea typeface="Verdana" pitchFamily="34" charset="0"/>
                          <a:cs typeface="Verdana" pitchFamily="34" charset="0"/>
                        </a:rPr>
                        <a:t> 323/445 (73%)</a:t>
                      </a: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C00000"/>
                          </a:solidFill>
                          <a:effectLst/>
                          <a:latin typeface="+mn-lt"/>
                          <a:ea typeface="Verdana" pitchFamily="34" charset="0"/>
                          <a:cs typeface="Verdana" pitchFamily="34" charset="0"/>
                        </a:rPr>
                        <a:t> 290/443 (65%)</a:t>
                      </a: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C00000"/>
                          </a:solidFill>
                          <a:effectLst/>
                          <a:latin typeface="+mn-lt"/>
                          <a:ea typeface="Verdana" pitchFamily="34" charset="0"/>
                          <a:cs typeface="Verdana" pitchFamily="34" charset="0"/>
                        </a:rPr>
                        <a:t> 1.40</a:t>
                      </a:r>
                      <a:r>
                        <a:rPr lang="en-GB" sz="1800" baseline="0" dirty="0">
                          <a:solidFill>
                            <a:srgbClr val="C00000"/>
                          </a:solidFill>
                          <a:effectLst/>
                          <a:latin typeface="+mn-lt"/>
                          <a:ea typeface="Verdana" pitchFamily="34" charset="0"/>
                          <a:cs typeface="Verdana" pitchFamily="34" charset="0"/>
                        </a:rPr>
                        <a:t> </a:t>
                      </a:r>
                    </a:p>
                    <a:p>
                      <a:pPr algn="ctr">
                        <a:lnSpc>
                          <a:spcPct val="115000"/>
                        </a:lnSpc>
                        <a:spcAft>
                          <a:spcPts val="0"/>
                        </a:spcAft>
                      </a:pPr>
                      <a:r>
                        <a:rPr lang="en-GB" sz="1800" dirty="0">
                          <a:solidFill>
                            <a:srgbClr val="C00000"/>
                          </a:solidFill>
                          <a:effectLst/>
                          <a:latin typeface="+mn-lt"/>
                          <a:ea typeface="Verdana" pitchFamily="34" charset="0"/>
                          <a:cs typeface="Verdana" pitchFamily="34" charset="0"/>
                        </a:rPr>
                        <a:t>(1.05-1.86)</a:t>
                      </a:r>
                    </a:p>
                    <a:p>
                      <a:pPr algn="ctr">
                        <a:lnSpc>
                          <a:spcPct val="115000"/>
                        </a:lnSpc>
                        <a:spcAft>
                          <a:spcPts val="0"/>
                        </a:spcAft>
                      </a:pPr>
                      <a:r>
                        <a:rPr lang="en-GB" sz="1800" dirty="0">
                          <a:solidFill>
                            <a:srgbClr val="C00000"/>
                          </a:solidFill>
                          <a:effectLst/>
                          <a:latin typeface="+mn-lt"/>
                          <a:ea typeface="Verdana" pitchFamily="34" charset="0"/>
                          <a:cs typeface="Verdana" pitchFamily="34" charset="0"/>
                        </a:rPr>
                        <a:t>(p=0.023)</a:t>
                      </a: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2985">
                <a:tc>
                  <a:txBody>
                    <a:bodyPr/>
                    <a:lstStyle/>
                    <a:p>
                      <a:pPr algn="ctr">
                        <a:lnSpc>
                          <a:spcPct val="115000"/>
                        </a:lnSpc>
                        <a:spcAft>
                          <a:spcPts val="0"/>
                        </a:spcAft>
                      </a:pPr>
                      <a:r>
                        <a:rPr lang="en-GB" sz="1800" b="1" dirty="0">
                          <a:effectLst/>
                          <a:latin typeface="+mn-lt"/>
                          <a:ea typeface="Verdana" pitchFamily="34" charset="0"/>
                          <a:cs typeface="Verdana" pitchFamily="34" charset="0"/>
                        </a:rPr>
                        <a:t>Respiratory problems</a:t>
                      </a:r>
                      <a:endParaRPr lang="en-GB" sz="1800" dirty="0">
                        <a:effectLst/>
                        <a:latin typeface="+mn-lt"/>
                        <a:ea typeface="Verdana" pitchFamily="34" charset="0"/>
                        <a:cs typeface="Verdana" pitchFamily="34" charset="0"/>
                      </a:endParaRPr>
                    </a:p>
                  </a:txBody>
                  <a:tcPr marL="51435" marR="5143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dirty="0">
                          <a:effectLst/>
                          <a:latin typeface="+mn-lt"/>
                          <a:ea typeface="Verdana" pitchFamily="34" charset="0"/>
                          <a:cs typeface="Verdana" pitchFamily="34" charset="0"/>
                        </a:rPr>
                        <a:t>132/444 (30%)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kern="1200" dirty="0">
                          <a:solidFill>
                            <a:schemeClr val="tx1"/>
                          </a:solidFill>
                          <a:effectLst/>
                          <a:latin typeface="+mn-lt"/>
                          <a:ea typeface="Verdana" pitchFamily="34" charset="0"/>
                          <a:cs typeface="Verdana" pitchFamily="34" charset="0"/>
                        </a:rPr>
                        <a:t>111/444 (25%)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kern="1200" dirty="0">
                          <a:solidFill>
                            <a:schemeClr val="tx1"/>
                          </a:solidFill>
                          <a:effectLst/>
                          <a:latin typeface="+mn-lt"/>
                          <a:ea typeface="Verdana" pitchFamily="34" charset="0"/>
                          <a:cs typeface="Verdana" pitchFamily="34" charset="0"/>
                        </a:rPr>
                        <a:t>1.30</a:t>
                      </a:r>
                    </a:p>
                    <a:p>
                      <a:pPr algn="ctr">
                        <a:lnSpc>
                          <a:spcPct val="115000"/>
                        </a:lnSpc>
                        <a:spcAft>
                          <a:spcPts val="0"/>
                        </a:spcAft>
                      </a:pPr>
                      <a:r>
                        <a:rPr lang="en-GB" sz="1500" kern="1200" dirty="0">
                          <a:solidFill>
                            <a:schemeClr val="tx1"/>
                          </a:solidFill>
                          <a:effectLst/>
                          <a:latin typeface="+mn-lt"/>
                          <a:ea typeface="Verdana" pitchFamily="34" charset="0"/>
                          <a:cs typeface="Verdana" pitchFamily="34" charset="0"/>
                        </a:rPr>
                        <a:t>(0.96-1.77)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p:cNvSpPr txBox="1"/>
          <p:nvPr/>
        </p:nvSpPr>
        <p:spPr>
          <a:xfrm>
            <a:off x="1466655" y="3797767"/>
            <a:ext cx="6210690" cy="923330"/>
          </a:xfrm>
          <a:prstGeom prst="rect">
            <a:avLst/>
          </a:prstGeom>
          <a:solidFill>
            <a:schemeClr val="accent1"/>
          </a:solidFill>
        </p:spPr>
        <p:txBody>
          <a:bodyPr wrap="square" rtlCol="0">
            <a:spAutoFit/>
          </a:bodyPr>
          <a:lstStyle/>
          <a:p>
            <a:pPr algn="ctr"/>
            <a:r>
              <a:rPr lang="en-GB" i="1" dirty="0"/>
              <a:t>Similar findings for complete case analyses (i.e. just those with returned questionnaires), including those adjusted for clustering by twin births, and in PQ2 only analyses</a:t>
            </a:r>
          </a:p>
        </p:txBody>
      </p:sp>
    </p:spTree>
    <p:extLst>
      <p:ext uri="{BB962C8B-B14F-4D97-AF65-F5344CB8AC3E}">
        <p14:creationId xmlns:p14="http://schemas.microsoft.com/office/powerpoint/2010/main" val="26210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512448"/>
          </a:xfrm>
        </p:spPr>
        <p:txBody>
          <a:bodyPr/>
          <a:lstStyle/>
          <a:p>
            <a:r>
              <a:rPr lang="en-GB" sz="3600" dirty="0"/>
              <a:t>Ongoing Research </a:t>
            </a:r>
          </a:p>
        </p:txBody>
      </p:sp>
      <p:pic>
        <p:nvPicPr>
          <p:cNvPr id="4" name="Content Placeholder 3"/>
          <p:cNvPicPr>
            <a:picLocks noGrp="1" noChangeAspect="1"/>
          </p:cNvPicPr>
          <p:nvPr>
            <p:ph idx="1"/>
          </p:nvPr>
        </p:nvPicPr>
        <p:blipFill>
          <a:blip r:embed="rId2"/>
          <a:stretch>
            <a:fillRect/>
          </a:stretch>
        </p:blipFill>
        <p:spPr>
          <a:xfrm>
            <a:off x="906163" y="1153298"/>
            <a:ext cx="6777798" cy="3723502"/>
          </a:xfrm>
          <a:prstGeom prst="rect">
            <a:avLst/>
          </a:prstGeom>
        </p:spPr>
      </p:pic>
    </p:spTree>
    <p:extLst>
      <p:ext uri="{BB962C8B-B14F-4D97-AF65-F5344CB8AC3E}">
        <p14:creationId xmlns:p14="http://schemas.microsoft.com/office/powerpoint/2010/main" val="159521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GB" sz="2400" dirty="0"/>
              <a:t>Still limited research. Systematic review recently completed for 2019 PHE E-cigarette report – 27 studies identified, nothing on safety</a:t>
            </a:r>
          </a:p>
          <a:p>
            <a:r>
              <a:rPr lang="en-GB" sz="2400" dirty="0"/>
              <a:t>UK studies – limited to a national survey and qualitative research</a:t>
            </a:r>
          </a:p>
          <a:p>
            <a:r>
              <a:rPr lang="en-GB" sz="2400" dirty="0"/>
              <a:t>Large UK trial completed recruitment and follow up, due to report later this year </a:t>
            </a:r>
          </a:p>
        </p:txBody>
      </p:sp>
      <p:sp>
        <p:nvSpPr>
          <p:cNvPr id="2" name="Title 1"/>
          <p:cNvSpPr>
            <a:spLocks noGrp="1"/>
          </p:cNvSpPr>
          <p:nvPr>
            <p:ph type="title"/>
          </p:nvPr>
        </p:nvSpPr>
        <p:spPr>
          <a:xfrm>
            <a:off x="359296" y="356290"/>
            <a:ext cx="8425409" cy="498598"/>
          </a:xfrm>
        </p:spPr>
        <p:txBody>
          <a:bodyPr/>
          <a:lstStyle/>
          <a:p>
            <a:r>
              <a:rPr lang="en-GB" sz="3600" dirty="0"/>
              <a:t>E-cigarettes in pregnancy </a:t>
            </a:r>
          </a:p>
        </p:txBody>
      </p:sp>
      <p:sp>
        <p:nvSpPr>
          <p:cNvPr id="5" name="Content Placeholder 4"/>
          <p:cNvSpPr>
            <a:spLocks noGrp="1"/>
          </p:cNvSpPr>
          <p:nvPr>
            <p:ph sz="half" idx="15"/>
          </p:nvPr>
        </p:nvSpPr>
        <p:spPr/>
        <p:txBody>
          <a:bodyPr/>
          <a:lstStyle/>
          <a:p>
            <a:r>
              <a:rPr lang="en-GB" sz="2400" dirty="0"/>
              <a:t>Challenge Group resources (see next slide) still current and relevant </a:t>
            </a:r>
          </a:p>
          <a:p>
            <a:r>
              <a:rPr lang="en-GB" sz="2400" dirty="0"/>
              <a:t>Pregnant women who smoke and who choose to vape should be supported to do so if the alternative is continued smoking or relapse to smoking </a:t>
            </a:r>
          </a:p>
          <a:p>
            <a:endParaRPr lang="en-GB" sz="2400" dirty="0"/>
          </a:p>
        </p:txBody>
      </p:sp>
    </p:spTree>
    <p:extLst>
      <p:ext uri="{BB962C8B-B14F-4D97-AF65-F5344CB8AC3E}">
        <p14:creationId xmlns:p14="http://schemas.microsoft.com/office/powerpoint/2010/main" val="294020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57592" y="1211263"/>
            <a:ext cx="2792915" cy="3649061"/>
          </a:xfrm>
          <a:prstGeom prst="rect">
            <a:avLst/>
          </a:prstGeom>
        </p:spPr>
      </p:pic>
      <p:sp>
        <p:nvSpPr>
          <p:cNvPr id="3" name="Title 2"/>
          <p:cNvSpPr>
            <a:spLocks noGrp="1"/>
          </p:cNvSpPr>
          <p:nvPr>
            <p:ph type="title"/>
          </p:nvPr>
        </p:nvSpPr>
        <p:spPr>
          <a:xfrm>
            <a:off x="359296" y="356290"/>
            <a:ext cx="8425409" cy="512448"/>
          </a:xfrm>
        </p:spPr>
        <p:txBody>
          <a:bodyPr/>
          <a:lstStyle/>
          <a:p>
            <a:r>
              <a:rPr lang="en-GB" sz="3600" dirty="0"/>
              <a:t>E-cigarettes in pregnancy </a:t>
            </a:r>
          </a:p>
        </p:txBody>
      </p:sp>
      <p:pic>
        <p:nvPicPr>
          <p:cNvPr id="6" name="Content Placeholder 5"/>
          <p:cNvPicPr>
            <a:picLocks noGrp="1" noChangeAspect="1"/>
          </p:cNvPicPr>
          <p:nvPr>
            <p:ph sz="half" idx="15"/>
          </p:nvPr>
        </p:nvPicPr>
        <p:blipFill>
          <a:blip r:embed="rId3"/>
          <a:stretch>
            <a:fillRect/>
          </a:stretch>
        </p:blipFill>
        <p:spPr>
          <a:xfrm>
            <a:off x="5189839" y="1211262"/>
            <a:ext cx="2792626" cy="3649061"/>
          </a:xfrm>
          <a:prstGeom prst="rect">
            <a:avLst/>
          </a:prstGeom>
        </p:spPr>
      </p:pic>
    </p:spTree>
    <p:extLst>
      <p:ext uri="{BB962C8B-B14F-4D97-AF65-F5344CB8AC3E}">
        <p14:creationId xmlns:p14="http://schemas.microsoft.com/office/powerpoint/2010/main" val="142780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09982" y="249492"/>
            <a:ext cx="4482498" cy="4698522"/>
          </a:xfrm>
          <a:prstGeom prst="rect">
            <a:avLst/>
          </a:prstGeom>
        </p:spPr>
      </p:pic>
      <p:sp>
        <p:nvSpPr>
          <p:cNvPr id="4" name="TextBox 3"/>
          <p:cNvSpPr txBox="1"/>
          <p:nvPr/>
        </p:nvSpPr>
        <p:spPr>
          <a:xfrm>
            <a:off x="0" y="735546"/>
            <a:ext cx="4544834" cy="2862322"/>
          </a:xfrm>
          <a:prstGeom prst="rect">
            <a:avLst/>
          </a:prstGeom>
          <a:noFill/>
        </p:spPr>
        <p:txBody>
          <a:bodyPr wrap="none" rtlCol="0">
            <a:spAutoFit/>
          </a:bodyPr>
          <a:lstStyle/>
          <a:p>
            <a:r>
              <a:rPr lang="en-GB" dirty="0">
                <a:latin typeface="Frutiger LT 55 Roman"/>
              </a:rPr>
              <a:t>Trial of e-cigarette use </a:t>
            </a:r>
          </a:p>
          <a:p>
            <a:r>
              <a:rPr lang="en-GB" dirty="0">
                <a:latin typeface="Frutiger LT 55 Roman"/>
              </a:rPr>
              <a:t>Recently completed in Scotland &amp; England</a:t>
            </a:r>
          </a:p>
          <a:p>
            <a:endParaRPr lang="en-GB" dirty="0">
              <a:latin typeface="Frutiger LT 55 Roman"/>
            </a:endParaRPr>
          </a:p>
          <a:p>
            <a:r>
              <a:rPr lang="en-GB" dirty="0">
                <a:latin typeface="Frutiger LT 55 Roman"/>
              </a:rPr>
              <a:t>Led by Professor Peter Hajek at Queen</a:t>
            </a:r>
          </a:p>
          <a:p>
            <a:r>
              <a:rPr lang="en-GB" dirty="0">
                <a:latin typeface="Frutiger LT 55 Roman"/>
              </a:rPr>
              <a:t>Mary University of London</a:t>
            </a:r>
          </a:p>
          <a:p>
            <a:endParaRPr lang="en-GB" dirty="0">
              <a:latin typeface="Frutiger LT 55 Roman"/>
            </a:endParaRPr>
          </a:p>
          <a:p>
            <a:r>
              <a:rPr lang="en-GB" dirty="0">
                <a:latin typeface="Frutiger LT 55 Roman"/>
              </a:rPr>
              <a:t>Funded by NIHR HTA, the ‘PREP’ trial</a:t>
            </a:r>
          </a:p>
          <a:p>
            <a:endParaRPr lang="en-GB" dirty="0">
              <a:latin typeface="Frutiger LT 55 Roman"/>
            </a:endParaRPr>
          </a:p>
          <a:p>
            <a:r>
              <a:rPr lang="en-GB" dirty="0">
                <a:latin typeface="Frutiger LT 55 Roman"/>
              </a:rPr>
              <a:t>Data analysis now underway, results </a:t>
            </a:r>
          </a:p>
          <a:p>
            <a:r>
              <a:rPr lang="en-GB" dirty="0">
                <a:latin typeface="Frutiger LT 55 Roman"/>
              </a:rPr>
              <a:t>before the end of 2021</a:t>
            </a:r>
          </a:p>
        </p:txBody>
      </p:sp>
    </p:spTree>
    <p:extLst>
      <p:ext uri="{BB962C8B-B14F-4D97-AF65-F5344CB8AC3E}">
        <p14:creationId xmlns:p14="http://schemas.microsoft.com/office/powerpoint/2010/main" val="53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99" y="720000"/>
            <a:ext cx="8059395" cy="2304000"/>
          </a:xfrm>
        </p:spPr>
        <p:txBody>
          <a:bodyPr/>
          <a:lstStyle/>
          <a:p>
            <a:r>
              <a:rPr lang="en-GB" dirty="0"/>
              <a:t>Financial incentives </a:t>
            </a:r>
          </a:p>
        </p:txBody>
      </p:sp>
    </p:spTree>
    <p:extLst>
      <p:ext uri="{BB962C8B-B14F-4D97-AF65-F5344CB8AC3E}">
        <p14:creationId xmlns:p14="http://schemas.microsoft.com/office/powerpoint/2010/main" val="394111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9296" y="1128584"/>
            <a:ext cx="4075495" cy="3711016"/>
          </a:xfrm>
        </p:spPr>
        <p:txBody>
          <a:bodyPr/>
          <a:lstStyle/>
          <a:p>
            <a:r>
              <a:rPr lang="en-GB" sz="1700" dirty="0"/>
              <a:t>Phase II RCT published in 2015 of financial incentives for smoking cessation in pregnancy – conducted in Glasgow involving 612 women</a:t>
            </a:r>
          </a:p>
          <a:p>
            <a:r>
              <a:rPr lang="en-GB" sz="1700" dirty="0"/>
              <a:t>Found that women who received incentives (up to £400 in stages) were twice as likely to be abstinent from smoking than the control group – 22.5% vs 8.6%. </a:t>
            </a:r>
          </a:p>
          <a:p>
            <a:r>
              <a:rPr lang="en-GB" sz="1700" dirty="0"/>
              <a:t>Mean birth weight was slightly higher (3140g) among babies born to women in the intervention arm (3140g) than the control arm (3120g). </a:t>
            </a:r>
          </a:p>
          <a:p>
            <a:r>
              <a:rPr lang="en-GB" sz="1700" dirty="0"/>
              <a:t>No harms from financial incentives were identified and there was no evidence that women ‘gamed’ the system</a:t>
            </a:r>
          </a:p>
          <a:p>
            <a:endParaRPr lang="en-GB" sz="1700" dirty="0"/>
          </a:p>
        </p:txBody>
      </p:sp>
      <p:sp>
        <p:nvSpPr>
          <p:cNvPr id="2" name="Title 1"/>
          <p:cNvSpPr>
            <a:spLocks noGrp="1"/>
          </p:cNvSpPr>
          <p:nvPr>
            <p:ph type="title"/>
          </p:nvPr>
        </p:nvSpPr>
        <p:spPr>
          <a:xfrm>
            <a:off x="359296" y="356290"/>
            <a:ext cx="8425409" cy="443198"/>
          </a:xfrm>
        </p:spPr>
        <p:txBody>
          <a:bodyPr/>
          <a:lstStyle/>
          <a:p>
            <a:r>
              <a:rPr lang="en-GB" sz="3200" dirty="0"/>
              <a:t>Previous Research and soon to report study </a:t>
            </a:r>
          </a:p>
        </p:txBody>
      </p:sp>
      <p:sp>
        <p:nvSpPr>
          <p:cNvPr id="5" name="Content Placeholder 4"/>
          <p:cNvSpPr>
            <a:spLocks noGrp="1"/>
          </p:cNvSpPr>
          <p:nvPr>
            <p:ph sz="half" idx="15"/>
          </p:nvPr>
        </p:nvSpPr>
        <p:spPr>
          <a:xfrm>
            <a:off x="4695568" y="1128584"/>
            <a:ext cx="4081642" cy="3346742"/>
          </a:xfrm>
        </p:spPr>
        <p:txBody>
          <a:bodyPr/>
          <a:lstStyle/>
          <a:p>
            <a:r>
              <a:rPr lang="en-GB" sz="2000" dirty="0"/>
              <a:t>We have continued our research and have now completed a Phase III multi-centre trial, the CPIT III trial</a:t>
            </a:r>
          </a:p>
          <a:p>
            <a:r>
              <a:rPr lang="en-GB" sz="2000" dirty="0"/>
              <a:t>Analysis of results is now underway</a:t>
            </a:r>
          </a:p>
          <a:p>
            <a:r>
              <a:rPr lang="en-GB" sz="2000" dirty="0"/>
              <a:t>We expect to report results towards the end of this year </a:t>
            </a:r>
          </a:p>
          <a:p>
            <a:endParaRPr lang="en-GB" dirty="0"/>
          </a:p>
        </p:txBody>
      </p:sp>
      <p:pic>
        <p:nvPicPr>
          <p:cNvPr id="7" name="Picture 6"/>
          <p:cNvPicPr>
            <a:picLocks noChangeAspect="1"/>
          </p:cNvPicPr>
          <p:nvPr/>
        </p:nvPicPr>
        <p:blipFill>
          <a:blip r:embed="rId2"/>
          <a:stretch>
            <a:fillRect/>
          </a:stretch>
        </p:blipFill>
        <p:spPr>
          <a:xfrm>
            <a:off x="4729798" y="3122141"/>
            <a:ext cx="4308189" cy="1515762"/>
          </a:xfrm>
          <a:prstGeom prst="rect">
            <a:avLst/>
          </a:prstGeom>
        </p:spPr>
      </p:pic>
    </p:spTree>
    <p:extLst>
      <p:ext uri="{BB962C8B-B14F-4D97-AF65-F5344CB8AC3E}">
        <p14:creationId xmlns:p14="http://schemas.microsoft.com/office/powerpoint/2010/main" val="2270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553998"/>
          </a:xfrm>
        </p:spPr>
        <p:txBody>
          <a:bodyPr/>
          <a:lstStyle/>
          <a:p>
            <a:r>
              <a:rPr lang="en-US" sz="2000" dirty="0">
                <a:latin typeface="Frutiger LT 55 Roman"/>
              </a:rPr>
              <a:t>Financial Incentives for Preventing Postpartum return to Smoking (FIPPS): a three-arm </a:t>
            </a:r>
            <a:r>
              <a:rPr lang="en-US" sz="2000" dirty="0" err="1">
                <a:latin typeface="Frutiger LT 55 Roman"/>
              </a:rPr>
              <a:t>randomised</a:t>
            </a:r>
            <a:r>
              <a:rPr lang="en-US" sz="2000" dirty="0">
                <a:latin typeface="Frutiger LT 55 Roman"/>
              </a:rPr>
              <a:t> controlled trial (in Manchester)</a:t>
            </a:r>
            <a:endParaRPr lang="en-GB" dirty="0">
              <a:latin typeface="Frutiger LT 55 Roman"/>
            </a:endParaRPr>
          </a:p>
        </p:txBody>
      </p:sp>
      <p:sp>
        <p:nvSpPr>
          <p:cNvPr id="3" name="Content Placeholder 2"/>
          <p:cNvSpPr>
            <a:spLocks noGrp="1"/>
          </p:cNvSpPr>
          <p:nvPr>
            <p:ph idx="1"/>
          </p:nvPr>
        </p:nvSpPr>
        <p:spPr/>
        <p:txBody>
          <a:bodyPr>
            <a:normAutofit lnSpcReduction="10000"/>
          </a:bodyPr>
          <a:lstStyle/>
          <a:p>
            <a:pPr marL="0" indent="0">
              <a:buNone/>
              <a:defRPr/>
            </a:pPr>
            <a:r>
              <a:rPr lang="en-GB" b="1" dirty="0">
                <a:solidFill>
                  <a:schemeClr val="tx2">
                    <a:lumMod val="90000"/>
                    <a:lumOff val="10000"/>
                  </a:schemeClr>
                </a:solidFill>
              </a:rPr>
              <a:t>Aim</a:t>
            </a:r>
            <a:r>
              <a:rPr lang="en-GB" dirty="0">
                <a:solidFill>
                  <a:schemeClr val="tx2">
                    <a:lumMod val="90000"/>
                    <a:lumOff val="10000"/>
                  </a:schemeClr>
                </a:solidFill>
              </a:rPr>
              <a:t>: </a:t>
            </a:r>
            <a:r>
              <a:rPr lang="en-GB" altLang="en-US" dirty="0">
                <a:solidFill>
                  <a:schemeClr val="tx2">
                    <a:lumMod val="90000"/>
                    <a:lumOff val="10000"/>
                  </a:schemeClr>
                </a:solidFill>
              </a:rPr>
              <a:t>To assess effectiveness and cost effectiveness of offering financial incentives to help 900 women who are abstinent from smoking at end of pregnancy to avoid return to smoking up to 12 months postpartum.</a:t>
            </a:r>
          </a:p>
          <a:p>
            <a:endParaRPr lang="en-GB" b="1" dirty="0">
              <a:solidFill>
                <a:schemeClr val="tx2">
                  <a:lumMod val="90000"/>
                  <a:lumOff val="10000"/>
                </a:schemeClr>
              </a:solidFill>
            </a:endParaRPr>
          </a:p>
          <a:p>
            <a:pPr marL="0" indent="0">
              <a:buNone/>
              <a:defRPr/>
            </a:pPr>
            <a:r>
              <a:rPr lang="en-GB" b="1" dirty="0">
                <a:solidFill>
                  <a:schemeClr val="tx2">
                    <a:lumMod val="90000"/>
                    <a:lumOff val="10000"/>
                  </a:schemeClr>
                </a:solidFill>
              </a:rPr>
              <a:t>Interventions </a:t>
            </a:r>
            <a:r>
              <a:rPr lang="en-GB" dirty="0">
                <a:solidFill>
                  <a:schemeClr val="tx2">
                    <a:lumMod val="90000"/>
                    <a:lumOff val="10000"/>
                  </a:schemeClr>
                </a:solidFill>
              </a:rPr>
              <a:t>We will randomise participants to one of three groups: </a:t>
            </a:r>
          </a:p>
          <a:p>
            <a:pPr>
              <a:defRPr/>
            </a:pPr>
            <a:r>
              <a:rPr lang="en-GB" dirty="0">
                <a:solidFill>
                  <a:schemeClr val="tx2">
                    <a:lumMod val="90000"/>
                    <a:lumOff val="10000"/>
                  </a:schemeClr>
                </a:solidFill>
              </a:rPr>
              <a:t>(</a:t>
            </a:r>
            <a:r>
              <a:rPr lang="en-GB" dirty="0" err="1">
                <a:solidFill>
                  <a:schemeClr val="tx2">
                    <a:lumMod val="90000"/>
                    <a:lumOff val="10000"/>
                  </a:schemeClr>
                </a:solidFill>
              </a:rPr>
              <a:t>i</a:t>
            </a:r>
            <a:r>
              <a:rPr lang="en-GB" dirty="0">
                <a:solidFill>
                  <a:schemeClr val="tx2">
                    <a:lumMod val="90000"/>
                    <a:lumOff val="10000"/>
                  </a:schemeClr>
                </a:solidFill>
              </a:rPr>
              <a:t>) no financial incentives to remain abstinent </a:t>
            </a:r>
          </a:p>
          <a:p>
            <a:pPr>
              <a:defRPr/>
            </a:pPr>
            <a:r>
              <a:rPr lang="en-GB" dirty="0">
                <a:solidFill>
                  <a:schemeClr val="tx2">
                    <a:lumMod val="90000"/>
                    <a:lumOff val="10000"/>
                  </a:schemeClr>
                </a:solidFill>
              </a:rPr>
              <a:t>(ii) incentives (shopping vouchers) up to 3 months postpartum, </a:t>
            </a:r>
          </a:p>
          <a:p>
            <a:pPr>
              <a:defRPr/>
            </a:pPr>
            <a:r>
              <a:rPr lang="en-GB" dirty="0">
                <a:solidFill>
                  <a:schemeClr val="tx2">
                    <a:lumMod val="90000"/>
                    <a:lumOff val="10000"/>
                  </a:schemeClr>
                </a:solidFill>
              </a:rPr>
              <a:t>(iii) incentives up to 12 months postpartum</a:t>
            </a:r>
          </a:p>
          <a:p>
            <a:endParaRPr lang="en-GB" dirty="0">
              <a:solidFill>
                <a:srgbClr val="0A2D50"/>
              </a:solidFill>
            </a:endParaRPr>
          </a:p>
          <a:p>
            <a:r>
              <a:rPr lang="en-GB" dirty="0">
                <a:solidFill>
                  <a:schemeClr val="tx2">
                    <a:lumMod val="90000"/>
                    <a:lumOff val="10000"/>
                  </a:schemeClr>
                </a:solidFill>
              </a:rPr>
              <a:t>Chief Investigator: Professor Michael Ussher</a:t>
            </a:r>
          </a:p>
          <a:p>
            <a:r>
              <a:rPr lang="en-GB" dirty="0">
                <a:solidFill>
                  <a:schemeClr val="tx2">
                    <a:lumMod val="90000"/>
                    <a:lumOff val="10000"/>
                  </a:schemeClr>
                </a:solidFill>
              </a:rPr>
              <a:t>Funder: Greater Manchester Combined Authority</a:t>
            </a:r>
          </a:p>
          <a:p>
            <a:r>
              <a:rPr lang="en-GB" dirty="0">
                <a:solidFill>
                  <a:schemeClr val="tx2">
                    <a:lumMod val="90000"/>
                    <a:lumOff val="10000"/>
                  </a:schemeClr>
                </a:solidFill>
              </a:rPr>
              <a:t>Recruiting finishing August 2021</a:t>
            </a:r>
          </a:p>
          <a:p>
            <a:r>
              <a:rPr lang="en-GB" dirty="0">
                <a:solidFill>
                  <a:schemeClr val="tx2">
                    <a:lumMod val="90000"/>
                    <a:lumOff val="10000"/>
                  </a:schemeClr>
                </a:solidFill>
              </a:rPr>
              <a:t>Final follow-up September 2022</a:t>
            </a:r>
            <a:endParaRPr lang="en-US" dirty="0">
              <a:solidFill>
                <a:schemeClr val="tx2">
                  <a:lumMod val="90000"/>
                  <a:lumOff val="10000"/>
                </a:schemeClr>
              </a:solidFill>
            </a:endParaRPr>
          </a:p>
          <a:p>
            <a:endParaRPr lang="en-GB" dirty="0"/>
          </a:p>
        </p:txBody>
      </p:sp>
    </p:spTree>
    <p:extLst>
      <p:ext uri="{BB962C8B-B14F-4D97-AF65-F5344CB8AC3E}">
        <p14:creationId xmlns:p14="http://schemas.microsoft.com/office/powerpoint/2010/main" val="230269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E8FB518-C0F0-4F85-A286-0C2FF8EB65FE}"/>
              </a:ext>
            </a:extLst>
          </p:cNvPr>
          <p:cNvGrpSpPr/>
          <p:nvPr/>
        </p:nvGrpSpPr>
        <p:grpSpPr>
          <a:xfrm>
            <a:off x="2472489" y="469557"/>
            <a:ext cx="3945255" cy="3496716"/>
            <a:chOff x="0" y="0"/>
            <a:chExt cx="5260771" cy="4192423"/>
          </a:xfrm>
        </p:grpSpPr>
        <p:sp>
          <p:nvSpPr>
            <p:cNvPr id="40" name="Text Box 5">
              <a:extLst>
                <a:ext uri="{FF2B5EF4-FFF2-40B4-BE49-F238E27FC236}">
                  <a16:creationId xmlns:a16="http://schemas.microsoft.com/office/drawing/2014/main" id="{172901AE-A966-490D-939C-37B8AFAA86B0}"/>
                </a:ext>
              </a:extLst>
            </p:cNvPr>
            <p:cNvSpPr txBox="1">
              <a:spLocks noChangeArrowheads="1"/>
            </p:cNvSpPr>
            <p:nvPr/>
          </p:nvSpPr>
          <p:spPr bwMode="auto">
            <a:xfrm>
              <a:off x="1009497" y="0"/>
              <a:ext cx="3566795" cy="507365"/>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dirty="0">
                  <a:latin typeface="Times New Roman" panose="02020603050405020304" pitchFamily="18" charset="0"/>
                  <a:ea typeface="Arial Unicode MS"/>
                </a:rPr>
                <a:t>All women entering GM Smokefree Pregnancy programme </a:t>
              </a:r>
              <a:endParaRPr lang="en-GB" sz="900" dirty="0">
                <a:latin typeface="Times New Roman" panose="02020603050405020304" pitchFamily="18" charset="0"/>
                <a:ea typeface="Arial Unicode MS"/>
              </a:endParaRPr>
            </a:p>
            <a:p>
              <a:pPr algn="ctr"/>
              <a:r>
                <a:rPr lang="en-US" sz="750" dirty="0">
                  <a:latin typeface="Times New Roman" panose="02020603050405020304" pitchFamily="18" charset="0"/>
                  <a:ea typeface="Arial Unicode MS"/>
                </a:rPr>
                <a:t>informed about trial </a:t>
              </a:r>
              <a:endParaRPr lang="en-GB" sz="900" dirty="0">
                <a:latin typeface="Times New Roman" panose="02020603050405020304" pitchFamily="18" charset="0"/>
                <a:ea typeface="Arial Unicode MS"/>
              </a:endParaRPr>
            </a:p>
          </p:txBody>
        </p:sp>
        <p:sp>
          <p:nvSpPr>
            <p:cNvPr id="41" name="Text Box 6">
              <a:extLst>
                <a:ext uri="{FF2B5EF4-FFF2-40B4-BE49-F238E27FC236}">
                  <a16:creationId xmlns:a16="http://schemas.microsoft.com/office/drawing/2014/main" id="{094B9C62-45E4-489C-9065-F413FCA6B9F7}"/>
                </a:ext>
              </a:extLst>
            </p:cNvPr>
            <p:cNvSpPr txBox="1">
              <a:spLocks noChangeArrowheads="1"/>
            </p:cNvSpPr>
            <p:nvPr/>
          </p:nvSpPr>
          <p:spPr bwMode="auto">
            <a:xfrm>
              <a:off x="1009497" y="1009498"/>
              <a:ext cx="3552825" cy="461010"/>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a:latin typeface="Times New Roman" panose="02020603050405020304" pitchFamily="18" charset="0"/>
                  <a:ea typeface="Arial Unicode MS"/>
                </a:rPr>
                <a:t>At 32 weeks gestation eligible women given a </a:t>
              </a:r>
              <a:endParaRPr lang="en-GB" sz="900">
                <a:latin typeface="Times New Roman" panose="02020603050405020304" pitchFamily="18" charset="0"/>
                <a:ea typeface="Arial Unicode MS"/>
              </a:endParaRPr>
            </a:p>
            <a:p>
              <a:pPr algn="ctr"/>
              <a:r>
                <a:rPr lang="en-US" sz="750">
                  <a:latin typeface="Times New Roman" panose="02020603050405020304" pitchFamily="18" charset="0"/>
                  <a:ea typeface="Arial Unicode MS"/>
                </a:rPr>
                <a:t>‘generic’ participant information sheet (PIS)</a:t>
              </a:r>
              <a:endParaRPr lang="en-GB" sz="900">
                <a:latin typeface="Times New Roman" panose="02020603050405020304" pitchFamily="18" charset="0"/>
                <a:ea typeface="Arial Unicode MS"/>
              </a:endParaRPr>
            </a:p>
          </p:txBody>
        </p:sp>
        <p:sp>
          <p:nvSpPr>
            <p:cNvPr id="42" name="Text Box 8">
              <a:extLst>
                <a:ext uri="{FF2B5EF4-FFF2-40B4-BE49-F238E27FC236}">
                  <a16:creationId xmlns:a16="http://schemas.microsoft.com/office/drawing/2014/main" id="{6299E1F2-B7CE-4A90-86EA-9489A4C03CEA}"/>
                </a:ext>
              </a:extLst>
            </p:cNvPr>
            <p:cNvSpPr txBox="1">
              <a:spLocks noChangeArrowheads="1"/>
            </p:cNvSpPr>
            <p:nvPr/>
          </p:nvSpPr>
          <p:spPr bwMode="auto">
            <a:xfrm>
              <a:off x="1711756" y="2501799"/>
              <a:ext cx="1834515" cy="430530"/>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dirty="0">
                  <a:latin typeface="Times New Roman" panose="02020603050405020304" pitchFamily="18" charset="0"/>
                  <a:ea typeface="Arial Unicode MS"/>
                </a:rPr>
                <a:t>Randomisation and</a:t>
              </a:r>
              <a:endParaRPr lang="en-GB" sz="900" dirty="0">
                <a:latin typeface="Times New Roman" panose="02020603050405020304" pitchFamily="18" charset="0"/>
                <a:ea typeface="Arial Unicode MS"/>
              </a:endParaRPr>
            </a:p>
            <a:p>
              <a:pPr algn="ctr"/>
              <a:r>
                <a:rPr lang="en-US" sz="750" dirty="0">
                  <a:latin typeface="Times New Roman" panose="02020603050405020304" pitchFamily="18" charset="0"/>
                  <a:ea typeface="Arial Unicode MS"/>
                </a:rPr>
                <a:t>‘group-specific’ PIS</a:t>
              </a:r>
              <a:endParaRPr lang="en-GB" sz="900" dirty="0">
                <a:latin typeface="Times New Roman" panose="02020603050405020304" pitchFamily="18" charset="0"/>
                <a:ea typeface="Arial Unicode MS"/>
              </a:endParaRPr>
            </a:p>
            <a:p>
              <a:pPr algn="ctr"/>
              <a:r>
                <a:rPr lang="en-US" sz="750" dirty="0">
                  <a:latin typeface="Times New Roman" panose="02020603050405020304" pitchFamily="18" charset="0"/>
                  <a:ea typeface="Arial Unicode MS"/>
                </a:rPr>
                <a:t> </a:t>
              </a:r>
              <a:endParaRPr lang="en-GB" sz="900" dirty="0">
                <a:latin typeface="Times New Roman" panose="02020603050405020304" pitchFamily="18" charset="0"/>
                <a:ea typeface="Arial Unicode MS"/>
              </a:endParaRPr>
            </a:p>
            <a:p>
              <a:r>
                <a:rPr lang="en-US" sz="750" dirty="0">
                  <a:latin typeface="Times New Roman" panose="02020603050405020304" pitchFamily="18" charset="0"/>
                  <a:ea typeface="Arial Unicode MS"/>
                </a:rPr>
                <a:t> </a:t>
              </a:r>
              <a:endParaRPr lang="en-GB" sz="900" dirty="0">
                <a:latin typeface="Times New Roman" panose="02020603050405020304" pitchFamily="18" charset="0"/>
                <a:ea typeface="Arial Unicode MS"/>
              </a:endParaRPr>
            </a:p>
          </p:txBody>
        </p:sp>
        <p:sp>
          <p:nvSpPr>
            <p:cNvPr id="43" name="Text Box 9">
              <a:extLst>
                <a:ext uri="{FF2B5EF4-FFF2-40B4-BE49-F238E27FC236}">
                  <a16:creationId xmlns:a16="http://schemas.microsoft.com/office/drawing/2014/main" id="{BEFAF26B-51F5-4104-9C04-E7B4BF1F9945}"/>
                </a:ext>
              </a:extLst>
            </p:cNvPr>
            <p:cNvSpPr txBox="1">
              <a:spLocks noChangeArrowheads="1"/>
            </p:cNvSpPr>
            <p:nvPr/>
          </p:nvSpPr>
          <p:spPr bwMode="auto">
            <a:xfrm>
              <a:off x="0" y="3204058"/>
              <a:ext cx="1537335" cy="528637"/>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a:latin typeface="Times New Roman" panose="02020603050405020304" pitchFamily="18" charset="0"/>
                  <a:ea typeface="Arial Unicode MS"/>
                </a:rPr>
                <a:t>No financial incentives </a:t>
              </a:r>
              <a:endParaRPr lang="en-GB" sz="900">
                <a:latin typeface="Times New Roman" panose="02020603050405020304" pitchFamily="18" charset="0"/>
                <a:ea typeface="Arial Unicode MS"/>
              </a:endParaRPr>
            </a:p>
          </p:txBody>
        </p:sp>
        <p:cxnSp>
          <p:nvCxnSpPr>
            <p:cNvPr id="44" name="AutoShape 14">
              <a:extLst>
                <a:ext uri="{FF2B5EF4-FFF2-40B4-BE49-F238E27FC236}">
                  <a16:creationId xmlns:a16="http://schemas.microsoft.com/office/drawing/2014/main" id="{7B5F2DC7-2374-41C6-B5B9-9E6FD1736D59}"/>
                </a:ext>
              </a:extLst>
            </p:cNvPr>
            <p:cNvCxnSpPr>
              <a:cxnSpLocks noChangeShapeType="1"/>
            </p:cNvCxnSpPr>
            <p:nvPr/>
          </p:nvCxnSpPr>
          <p:spPr bwMode="auto">
            <a:xfrm>
              <a:off x="2640787" y="1463040"/>
              <a:ext cx="0" cy="26416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cxnSp>
          <p:nvCxnSpPr>
            <p:cNvPr id="45" name="AutoShape 15">
              <a:extLst>
                <a:ext uri="{FF2B5EF4-FFF2-40B4-BE49-F238E27FC236}">
                  <a16:creationId xmlns:a16="http://schemas.microsoft.com/office/drawing/2014/main" id="{BF3F8252-95CB-4B6B-A41D-AD7938C91F07}"/>
                </a:ext>
              </a:extLst>
            </p:cNvPr>
            <p:cNvCxnSpPr>
              <a:cxnSpLocks noChangeShapeType="1"/>
            </p:cNvCxnSpPr>
            <p:nvPr/>
          </p:nvCxnSpPr>
          <p:spPr bwMode="auto">
            <a:xfrm>
              <a:off x="4484217" y="2699309"/>
              <a:ext cx="0" cy="46228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sp>
          <p:nvSpPr>
            <p:cNvPr id="46" name="Text Box 7">
              <a:extLst>
                <a:ext uri="{FF2B5EF4-FFF2-40B4-BE49-F238E27FC236}">
                  <a16:creationId xmlns:a16="http://schemas.microsoft.com/office/drawing/2014/main" id="{274CDCA8-232A-47C4-960D-C67CC33E87F2}"/>
                </a:ext>
              </a:extLst>
            </p:cNvPr>
            <p:cNvSpPr txBox="1">
              <a:spLocks noChangeArrowheads="1"/>
            </p:cNvSpPr>
            <p:nvPr/>
          </p:nvSpPr>
          <p:spPr bwMode="auto">
            <a:xfrm>
              <a:off x="958291" y="1901952"/>
              <a:ext cx="3576954" cy="246231"/>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spAutoFit/>
            </a:bodyPr>
            <a:lstStyle/>
            <a:p>
              <a:pPr algn="ctr"/>
              <a:r>
                <a:rPr lang="en-US" sz="750">
                  <a:latin typeface="Times New Roman" panose="02020603050405020304" pitchFamily="18" charset="0"/>
                  <a:ea typeface="Arial Unicode MS"/>
                </a:rPr>
                <a:t>Consent obtained at 34 weeks gestation to 2 weeks postpartum</a:t>
              </a:r>
              <a:endParaRPr lang="en-GB" sz="900">
                <a:latin typeface="Times New Roman" panose="02020603050405020304" pitchFamily="18" charset="0"/>
                <a:ea typeface="Arial Unicode MS"/>
              </a:endParaRPr>
            </a:p>
          </p:txBody>
        </p:sp>
        <p:cxnSp>
          <p:nvCxnSpPr>
            <p:cNvPr id="47" name="AutoShape 14">
              <a:extLst>
                <a:ext uri="{FF2B5EF4-FFF2-40B4-BE49-F238E27FC236}">
                  <a16:creationId xmlns:a16="http://schemas.microsoft.com/office/drawing/2014/main" id="{B4151C54-72AB-4CF1-AA98-8AC396D33126}"/>
                </a:ext>
              </a:extLst>
            </p:cNvPr>
            <p:cNvCxnSpPr>
              <a:cxnSpLocks noChangeShapeType="1"/>
            </p:cNvCxnSpPr>
            <p:nvPr/>
          </p:nvCxnSpPr>
          <p:spPr bwMode="auto">
            <a:xfrm>
              <a:off x="2640787" y="577901"/>
              <a:ext cx="0" cy="26416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sp>
          <p:nvSpPr>
            <p:cNvPr id="48" name="Text Box 9">
              <a:extLst>
                <a:ext uri="{FF2B5EF4-FFF2-40B4-BE49-F238E27FC236}">
                  <a16:creationId xmlns:a16="http://schemas.microsoft.com/office/drawing/2014/main" id="{D5779F46-96F0-4060-ADDE-3632044B34F9}"/>
                </a:ext>
              </a:extLst>
            </p:cNvPr>
            <p:cNvSpPr txBox="1">
              <a:spLocks noChangeArrowheads="1"/>
            </p:cNvSpPr>
            <p:nvPr/>
          </p:nvSpPr>
          <p:spPr bwMode="auto">
            <a:xfrm>
              <a:off x="1821484" y="3218688"/>
              <a:ext cx="1537335" cy="552450"/>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a:latin typeface="Times New Roman" panose="02020603050405020304" pitchFamily="18" charset="0"/>
                  <a:ea typeface="Arial Unicode MS"/>
                </a:rPr>
                <a:t>Financial incentives of up £120 up to 3 months postpartum</a:t>
              </a:r>
              <a:endParaRPr lang="en-GB" sz="900">
                <a:latin typeface="Times New Roman" panose="02020603050405020304" pitchFamily="18" charset="0"/>
                <a:ea typeface="Arial Unicode MS"/>
              </a:endParaRPr>
            </a:p>
          </p:txBody>
        </p:sp>
        <p:sp>
          <p:nvSpPr>
            <p:cNvPr id="49" name="Text Box 9">
              <a:extLst>
                <a:ext uri="{FF2B5EF4-FFF2-40B4-BE49-F238E27FC236}">
                  <a16:creationId xmlns:a16="http://schemas.microsoft.com/office/drawing/2014/main" id="{A3BD176F-00B8-4008-AC1B-C0B89689BE20}"/>
                </a:ext>
              </a:extLst>
            </p:cNvPr>
            <p:cNvSpPr txBox="1">
              <a:spLocks noChangeArrowheads="1"/>
            </p:cNvSpPr>
            <p:nvPr/>
          </p:nvSpPr>
          <p:spPr bwMode="auto">
            <a:xfrm>
              <a:off x="3723436" y="3211373"/>
              <a:ext cx="1537335" cy="557213"/>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a:latin typeface="Times New Roman" panose="02020603050405020304" pitchFamily="18" charset="0"/>
                  <a:ea typeface="Arial Unicode MS"/>
                </a:rPr>
                <a:t>Financial incentives of  up to £300 up to 12 months postpartum</a:t>
              </a:r>
              <a:endParaRPr lang="en-GB" sz="900">
                <a:latin typeface="Times New Roman" panose="02020603050405020304" pitchFamily="18" charset="0"/>
                <a:ea typeface="Arial Unicode MS"/>
              </a:endParaRPr>
            </a:p>
          </p:txBody>
        </p:sp>
        <p:cxnSp>
          <p:nvCxnSpPr>
            <p:cNvPr id="50" name="AutoShape 14">
              <a:extLst>
                <a:ext uri="{FF2B5EF4-FFF2-40B4-BE49-F238E27FC236}">
                  <a16:creationId xmlns:a16="http://schemas.microsoft.com/office/drawing/2014/main" id="{CBE6DA63-4E9F-489D-B7F9-3DDECB2E3AF7}"/>
                </a:ext>
              </a:extLst>
            </p:cNvPr>
            <p:cNvCxnSpPr>
              <a:cxnSpLocks noChangeShapeType="1"/>
            </p:cNvCxnSpPr>
            <p:nvPr/>
          </p:nvCxnSpPr>
          <p:spPr bwMode="auto">
            <a:xfrm>
              <a:off x="2589580" y="2940711"/>
              <a:ext cx="0" cy="26416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cxnSp>
          <p:nvCxnSpPr>
            <p:cNvPr id="51" name="AutoShape 30">
              <a:extLst>
                <a:ext uri="{FF2B5EF4-FFF2-40B4-BE49-F238E27FC236}">
                  <a16:creationId xmlns:a16="http://schemas.microsoft.com/office/drawing/2014/main" id="{5846ACCD-02FB-48D2-A580-721D7EFA3F48}"/>
                </a:ext>
              </a:extLst>
            </p:cNvPr>
            <p:cNvCxnSpPr>
              <a:cxnSpLocks noChangeShapeType="1"/>
            </p:cNvCxnSpPr>
            <p:nvPr/>
          </p:nvCxnSpPr>
          <p:spPr bwMode="auto">
            <a:xfrm flipH="1" flipV="1">
              <a:off x="760780" y="2662733"/>
              <a:ext cx="927735" cy="8890"/>
            </a:xfrm>
            <a:prstGeom prst="straightConnector1">
              <a:avLst/>
            </a:prstGeom>
            <a:noFill/>
            <a:ln w="9525">
              <a:solidFill>
                <a:srgbClr val="538135"/>
              </a:solidFill>
              <a:round/>
              <a:headEnd/>
              <a:tailEnd/>
            </a:ln>
            <a:extLst>
              <a:ext uri="{909E8E84-426E-40DD-AFC4-6F175D3DCCD1}">
                <a14:hiddenFill xmlns:a14="http://schemas.microsoft.com/office/drawing/2010/main">
                  <a:noFill/>
                </a14:hiddenFill>
              </a:ext>
            </a:extLst>
          </p:spPr>
        </p:cxnSp>
        <p:cxnSp>
          <p:nvCxnSpPr>
            <p:cNvPr id="52" name="AutoShape 31">
              <a:extLst>
                <a:ext uri="{FF2B5EF4-FFF2-40B4-BE49-F238E27FC236}">
                  <a16:creationId xmlns:a16="http://schemas.microsoft.com/office/drawing/2014/main" id="{5C063EF7-BF61-4DA9-B2BF-B0C3B97C41FE}"/>
                </a:ext>
              </a:extLst>
            </p:cNvPr>
            <p:cNvCxnSpPr>
              <a:cxnSpLocks noChangeShapeType="1"/>
            </p:cNvCxnSpPr>
            <p:nvPr/>
          </p:nvCxnSpPr>
          <p:spPr bwMode="auto">
            <a:xfrm flipH="1" flipV="1">
              <a:off x="3555187" y="2699309"/>
              <a:ext cx="927735" cy="8890"/>
            </a:xfrm>
            <a:prstGeom prst="straightConnector1">
              <a:avLst/>
            </a:prstGeom>
            <a:noFill/>
            <a:ln w="9525">
              <a:solidFill>
                <a:srgbClr val="538135"/>
              </a:solidFill>
              <a:round/>
              <a:headEnd/>
              <a:tailEnd/>
            </a:ln>
            <a:extLst>
              <a:ext uri="{909E8E84-426E-40DD-AFC4-6F175D3DCCD1}">
                <a14:hiddenFill xmlns:a14="http://schemas.microsoft.com/office/drawing/2010/main">
                  <a:noFill/>
                </a14:hiddenFill>
              </a:ext>
            </a:extLst>
          </p:spPr>
        </p:cxnSp>
        <p:cxnSp>
          <p:nvCxnSpPr>
            <p:cNvPr id="53" name="AutoShape 15">
              <a:extLst>
                <a:ext uri="{FF2B5EF4-FFF2-40B4-BE49-F238E27FC236}">
                  <a16:creationId xmlns:a16="http://schemas.microsoft.com/office/drawing/2014/main" id="{8C58A7CA-7B9C-46B6-9F4C-43CCFDF3B614}"/>
                </a:ext>
              </a:extLst>
            </p:cNvPr>
            <p:cNvCxnSpPr>
              <a:cxnSpLocks noChangeShapeType="1"/>
            </p:cNvCxnSpPr>
            <p:nvPr/>
          </p:nvCxnSpPr>
          <p:spPr bwMode="auto">
            <a:xfrm>
              <a:off x="760780" y="2662733"/>
              <a:ext cx="0" cy="46228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cxnSp>
          <p:nvCxnSpPr>
            <p:cNvPr id="54" name="AutoShape 33">
              <a:extLst>
                <a:ext uri="{FF2B5EF4-FFF2-40B4-BE49-F238E27FC236}">
                  <a16:creationId xmlns:a16="http://schemas.microsoft.com/office/drawing/2014/main" id="{701A96DB-80DA-40AC-8508-C4E32DFD0602}"/>
                </a:ext>
              </a:extLst>
            </p:cNvPr>
            <p:cNvCxnSpPr>
              <a:cxnSpLocks noChangeShapeType="1"/>
            </p:cNvCxnSpPr>
            <p:nvPr/>
          </p:nvCxnSpPr>
          <p:spPr bwMode="auto">
            <a:xfrm>
              <a:off x="760780" y="3913632"/>
              <a:ext cx="3738245" cy="190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AutoShape 14">
              <a:extLst>
                <a:ext uri="{FF2B5EF4-FFF2-40B4-BE49-F238E27FC236}">
                  <a16:creationId xmlns:a16="http://schemas.microsoft.com/office/drawing/2014/main" id="{2177AB0E-8B03-4A30-A1E4-02E637A0875D}"/>
                </a:ext>
              </a:extLst>
            </p:cNvPr>
            <p:cNvCxnSpPr>
              <a:cxnSpLocks noChangeShapeType="1"/>
            </p:cNvCxnSpPr>
            <p:nvPr/>
          </p:nvCxnSpPr>
          <p:spPr bwMode="auto">
            <a:xfrm>
              <a:off x="2574950" y="3928263"/>
              <a:ext cx="0" cy="26416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grpSp>
      <p:sp>
        <p:nvSpPr>
          <p:cNvPr id="73" name="Text Box 10">
            <a:extLst>
              <a:ext uri="{FF2B5EF4-FFF2-40B4-BE49-F238E27FC236}">
                <a16:creationId xmlns:a16="http://schemas.microsoft.com/office/drawing/2014/main" id="{6ECCF3B5-648C-4D80-BDEA-070E078BAF67}"/>
              </a:ext>
            </a:extLst>
          </p:cNvPr>
          <p:cNvSpPr txBox="1">
            <a:spLocks noChangeArrowheads="1"/>
          </p:cNvSpPr>
          <p:nvPr/>
        </p:nvSpPr>
        <p:spPr bwMode="auto">
          <a:xfrm>
            <a:off x="3692740" y="3973250"/>
            <a:ext cx="1421606" cy="1102995"/>
          </a:xfrm>
          <a:prstGeom prst="rect">
            <a:avLst/>
          </a:prstGeom>
          <a:gradFill rotWithShape="1">
            <a:gsLst>
              <a:gs pos="0">
                <a:srgbClr val="FFFFFF"/>
              </a:gs>
              <a:gs pos="100000">
                <a:srgbClr val="B6DDE8"/>
              </a:gs>
            </a:gsLst>
            <a:lin ang="5400000" scaled="1"/>
          </a:gradFill>
          <a:ln w="9525">
            <a:solidFill>
              <a:srgbClr val="76923C"/>
            </a:solidFill>
            <a:miter lim="800000"/>
            <a:headEnd/>
            <a:tailEnd/>
          </a:ln>
        </p:spPr>
        <p:txBody>
          <a:bodyPr rot="0" vert="horz" wrap="square" lIns="68580" tIns="34290" rIns="68580" bIns="34290" anchor="t" anchorCtr="0" upright="1">
            <a:noAutofit/>
          </a:bodyPr>
          <a:lstStyle/>
          <a:p>
            <a:pPr algn="ctr"/>
            <a:r>
              <a:rPr lang="en-US" sz="750">
                <a:latin typeface="Times New Roman" panose="02020603050405020304" pitchFamily="18" charset="0"/>
                <a:ea typeface="Arial Unicode MS"/>
              </a:rPr>
              <a:t>Assessment of smoking status at 3 &amp; 12 months postpartum</a:t>
            </a:r>
            <a:endParaRPr lang="en-GB" sz="900">
              <a:latin typeface="Times New Roman" panose="02020603050405020304" pitchFamily="18" charset="0"/>
              <a:ea typeface="Arial Unicode MS"/>
            </a:endParaRPr>
          </a:p>
          <a:p>
            <a:pPr algn="ctr"/>
            <a:r>
              <a:rPr lang="en-US" sz="750">
                <a:latin typeface="Times New Roman" panose="02020603050405020304" pitchFamily="18" charset="0"/>
                <a:ea typeface="Arial Unicode MS"/>
              </a:rPr>
              <a:t>Following 12 months assessment:</a:t>
            </a:r>
            <a:endParaRPr lang="en-GB" sz="900">
              <a:latin typeface="Times New Roman" panose="02020603050405020304" pitchFamily="18" charset="0"/>
              <a:ea typeface="Arial Unicode MS"/>
            </a:endParaRPr>
          </a:p>
          <a:p>
            <a:pPr algn="ctr"/>
            <a:r>
              <a:rPr lang="en-US" sz="750">
                <a:latin typeface="Times New Roman" panose="02020603050405020304" pitchFamily="18" charset="0"/>
                <a:ea typeface="Arial Unicode MS"/>
              </a:rPr>
              <a:t>Interviews with 10 women from each trial arm</a:t>
            </a:r>
            <a:endParaRPr lang="en-GB" sz="900">
              <a:latin typeface="Times New Roman" panose="02020603050405020304" pitchFamily="18" charset="0"/>
              <a:ea typeface="Arial Unicode MS"/>
            </a:endParaRPr>
          </a:p>
          <a:p>
            <a:pPr algn="ctr"/>
            <a:r>
              <a:rPr lang="en-US" sz="750">
                <a:latin typeface="Times New Roman" panose="02020603050405020304" pitchFamily="18" charset="0"/>
                <a:ea typeface="Arial Unicode MS"/>
              </a:rPr>
              <a:t>Focus group with stop smoking service advisors/managers delivering intervention </a:t>
            </a:r>
            <a:endParaRPr lang="en-GB" sz="900">
              <a:latin typeface="Times New Roman" panose="02020603050405020304" pitchFamily="18" charset="0"/>
              <a:ea typeface="Arial Unicode MS"/>
            </a:endParaRPr>
          </a:p>
        </p:txBody>
      </p:sp>
      <p:cxnSp>
        <p:nvCxnSpPr>
          <p:cNvPr id="74" name="Straight Connector 73">
            <a:extLst>
              <a:ext uri="{FF2B5EF4-FFF2-40B4-BE49-F238E27FC236}">
                <a16:creationId xmlns:a16="http://schemas.microsoft.com/office/drawing/2014/main" id="{C228FFE5-0F1D-4AAE-8B7B-4FF2EC53559E}"/>
              </a:ext>
            </a:extLst>
          </p:cNvPr>
          <p:cNvCxnSpPr/>
          <p:nvPr/>
        </p:nvCxnSpPr>
        <p:spPr>
          <a:xfrm flipV="1">
            <a:off x="3038414" y="3622115"/>
            <a:ext cx="0" cy="129540"/>
          </a:xfrm>
          <a:prstGeom prst="line">
            <a:avLst/>
          </a:prstGeom>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30AE0CA-840F-4B0C-9750-761CE00DCB0E}"/>
              </a:ext>
            </a:extLst>
          </p:cNvPr>
          <p:cNvCxnSpPr>
            <a:cxnSpLocks/>
          </p:cNvCxnSpPr>
          <p:nvPr/>
        </p:nvCxnSpPr>
        <p:spPr>
          <a:xfrm flipV="1">
            <a:off x="5834333" y="3642875"/>
            <a:ext cx="0" cy="129540"/>
          </a:xfrm>
          <a:prstGeom prst="line">
            <a:avLst/>
          </a:prstGeom>
          <a:ln/>
        </p:spPr>
        <p:style>
          <a:lnRef idx="1">
            <a:schemeClr val="dk1"/>
          </a:lnRef>
          <a:fillRef idx="0">
            <a:schemeClr val="dk1"/>
          </a:fillRef>
          <a:effectRef idx="0">
            <a:schemeClr val="dk1"/>
          </a:effectRef>
          <a:fontRef idx="minor">
            <a:schemeClr val="tx1"/>
          </a:fontRef>
        </p:style>
      </p:cxnSp>
      <p:cxnSp>
        <p:nvCxnSpPr>
          <p:cNvPr id="78" name="AutoShape 14">
            <a:extLst>
              <a:ext uri="{FF2B5EF4-FFF2-40B4-BE49-F238E27FC236}">
                <a16:creationId xmlns:a16="http://schemas.microsoft.com/office/drawing/2014/main" id="{25707596-9CA2-48AE-AA79-5E1DBF9C2D22}"/>
              </a:ext>
            </a:extLst>
          </p:cNvPr>
          <p:cNvCxnSpPr>
            <a:cxnSpLocks noChangeShapeType="1"/>
          </p:cNvCxnSpPr>
          <p:nvPr/>
        </p:nvCxnSpPr>
        <p:spPr bwMode="auto">
          <a:xfrm>
            <a:off x="4444801" y="2472690"/>
            <a:ext cx="0" cy="198120"/>
          </a:xfrm>
          <a:prstGeom prst="straightConnector1">
            <a:avLst/>
          </a:prstGeom>
          <a:noFill/>
          <a:ln w="12700">
            <a:solidFill>
              <a:srgbClr val="76923C"/>
            </a:solidFill>
            <a:round/>
            <a:headEnd/>
            <a:tailEnd type="arrow" w="med" len="med"/>
          </a:ln>
          <a:extLst>
            <a:ext uri="{909E8E84-426E-40DD-AFC4-6F175D3DCCD1}">
              <a14:hiddenFill xmlns:a14="http://schemas.microsoft.com/office/drawing/2010/main">
                <a:noFill/>
              </a14:hiddenFill>
            </a:ext>
          </a:extLst>
        </p:spPr>
      </p:cxnSp>
      <p:sp>
        <p:nvSpPr>
          <p:cNvPr id="6" name="Title 5"/>
          <p:cNvSpPr>
            <a:spLocks noGrp="1"/>
          </p:cNvSpPr>
          <p:nvPr>
            <p:ph type="title" idx="4294967295"/>
          </p:nvPr>
        </p:nvSpPr>
        <p:spPr>
          <a:xfrm>
            <a:off x="313038" y="356818"/>
            <a:ext cx="7396720" cy="314325"/>
          </a:xfrm>
        </p:spPr>
        <p:txBody>
          <a:bodyPr>
            <a:noAutofit/>
          </a:bodyPr>
          <a:lstStyle/>
          <a:p>
            <a:r>
              <a:rPr lang="en-GB" sz="3600" dirty="0"/>
              <a:t>FIPPS Flow diagram </a:t>
            </a:r>
          </a:p>
        </p:txBody>
      </p:sp>
    </p:spTree>
    <p:extLst>
      <p:ext uri="{BB962C8B-B14F-4D97-AF65-F5344CB8AC3E}">
        <p14:creationId xmlns:p14="http://schemas.microsoft.com/office/powerpoint/2010/main" val="239742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443198"/>
          </a:xfrm>
        </p:spPr>
        <p:txBody>
          <a:bodyPr/>
          <a:lstStyle/>
          <a:p>
            <a:r>
              <a:rPr lang="en-GB" sz="3200" dirty="0"/>
              <a:t>Outline</a:t>
            </a:r>
            <a:r>
              <a:rPr lang="en-GB" dirty="0"/>
              <a:t>  </a:t>
            </a:r>
          </a:p>
        </p:txBody>
      </p:sp>
      <p:sp>
        <p:nvSpPr>
          <p:cNvPr id="3" name="Content Placeholder 2"/>
          <p:cNvSpPr>
            <a:spLocks noGrp="1"/>
          </p:cNvSpPr>
          <p:nvPr>
            <p:ph idx="1"/>
          </p:nvPr>
        </p:nvSpPr>
        <p:spPr/>
        <p:txBody>
          <a:bodyPr>
            <a:normAutofit/>
          </a:bodyPr>
          <a:lstStyle/>
          <a:p>
            <a:r>
              <a:rPr lang="en-GB" sz="2800" dirty="0"/>
              <a:t> Context</a:t>
            </a:r>
          </a:p>
          <a:p>
            <a:r>
              <a:rPr lang="en-GB" sz="2800" dirty="0"/>
              <a:t> Nicotine use in pregnancy – NRT and E-cigarettes</a:t>
            </a:r>
          </a:p>
          <a:p>
            <a:r>
              <a:rPr lang="en-GB" sz="2800" dirty="0"/>
              <a:t> Financial incentives </a:t>
            </a:r>
          </a:p>
          <a:p>
            <a:r>
              <a:rPr lang="en-GB" sz="2800" dirty="0"/>
              <a:t> Relapse prevention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425" y="1211822"/>
            <a:ext cx="2321431" cy="4044068"/>
          </a:xfrm>
          <a:prstGeom prst="rect">
            <a:avLst/>
          </a:prstGeom>
        </p:spPr>
      </p:pic>
    </p:spTree>
    <p:extLst>
      <p:ext uri="{BB962C8B-B14F-4D97-AF65-F5344CB8AC3E}">
        <p14:creationId xmlns:p14="http://schemas.microsoft.com/office/powerpoint/2010/main" val="88623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Relapse prevention </a:t>
            </a:r>
          </a:p>
        </p:txBody>
      </p:sp>
    </p:spTree>
    <p:extLst>
      <p:ext uri="{BB962C8B-B14F-4D97-AF65-F5344CB8AC3E}">
        <p14:creationId xmlns:p14="http://schemas.microsoft.com/office/powerpoint/2010/main" val="424218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CE52-73AE-A04E-B7EC-6DEBE8179454}"/>
              </a:ext>
            </a:extLst>
          </p:cNvPr>
          <p:cNvSpPr>
            <a:spLocks noGrp="1"/>
          </p:cNvSpPr>
          <p:nvPr>
            <p:ph type="title"/>
          </p:nvPr>
        </p:nvSpPr>
        <p:spPr/>
        <p:txBody>
          <a:bodyPr/>
          <a:lstStyle/>
          <a:p>
            <a:r>
              <a:rPr lang="en-US" dirty="0"/>
              <a:t>Defining the Problem: Postpartum smoking relapse</a:t>
            </a:r>
          </a:p>
        </p:txBody>
      </p:sp>
      <p:sp>
        <p:nvSpPr>
          <p:cNvPr id="3" name="Text Placeholder 2">
            <a:extLst>
              <a:ext uri="{FF2B5EF4-FFF2-40B4-BE49-F238E27FC236}">
                <a16:creationId xmlns:a16="http://schemas.microsoft.com/office/drawing/2014/main" id="{5005F40D-6085-DF4A-817D-0F771F934168}"/>
              </a:ext>
            </a:extLst>
          </p:cNvPr>
          <p:cNvSpPr>
            <a:spLocks noGrp="1"/>
          </p:cNvSpPr>
          <p:nvPr>
            <p:ph type="body" sz="quarter" idx="13"/>
          </p:nvPr>
        </p:nvSpPr>
        <p:spPr/>
        <p:txBody>
          <a:bodyPr/>
          <a:lstStyle/>
          <a:p>
            <a:r>
              <a:rPr lang="en-US" dirty="0"/>
              <a:t>22% OF WOMEN REPORT SMOKING IN THE 12 MONTHS BEFORE PREGNANCY</a:t>
            </a:r>
          </a:p>
          <a:p>
            <a:r>
              <a:rPr lang="en-US" dirty="0"/>
              <a:t>MANY QUIT DURING PREGENANCY</a:t>
            </a:r>
          </a:p>
          <a:p>
            <a:r>
              <a:rPr lang="en-US" dirty="0"/>
              <a:t>POSTPARTUM RELAPSE </a:t>
            </a:r>
            <a:br>
              <a:rPr lang="en-US" dirty="0"/>
            </a:br>
            <a:r>
              <a:rPr lang="en-US" dirty="0"/>
              <a:t>IS COMMON</a:t>
            </a:r>
          </a:p>
        </p:txBody>
      </p:sp>
      <p:sp>
        <p:nvSpPr>
          <p:cNvPr id="4" name="Text Placeholder 3">
            <a:extLst>
              <a:ext uri="{FF2B5EF4-FFF2-40B4-BE49-F238E27FC236}">
                <a16:creationId xmlns:a16="http://schemas.microsoft.com/office/drawing/2014/main" id="{C67943AE-5496-174A-ABC3-A4AA4B2F71B4}"/>
              </a:ext>
            </a:extLst>
          </p:cNvPr>
          <p:cNvSpPr>
            <a:spLocks noGrp="1"/>
          </p:cNvSpPr>
          <p:nvPr>
            <p:ph type="body" sz="quarter" idx="14"/>
          </p:nvPr>
        </p:nvSpPr>
        <p:spPr/>
        <p:txBody>
          <a:bodyPr/>
          <a:lstStyle/>
          <a:p>
            <a:r>
              <a:rPr lang="en-US" dirty="0"/>
              <a:t>NO ROUTINE SUPPORT FOR SUSTAINING SMOKING ABSTINENCE</a:t>
            </a:r>
          </a:p>
          <a:p>
            <a:r>
              <a:rPr lang="en-US" dirty="0"/>
              <a:t>POLICY FOCUS ON PREVENTION AND PARTICULARLY SMOKING CESSATION IN PREGNANCY AND POSTPARTUM </a:t>
            </a:r>
          </a:p>
        </p:txBody>
      </p:sp>
      <p:sp>
        <p:nvSpPr>
          <p:cNvPr id="5" name="Text Placeholder 4">
            <a:extLst>
              <a:ext uri="{FF2B5EF4-FFF2-40B4-BE49-F238E27FC236}">
                <a16:creationId xmlns:a16="http://schemas.microsoft.com/office/drawing/2014/main" id="{B2102CD2-CA3F-EA4E-9233-3CC5B91F4E70}"/>
              </a:ext>
            </a:extLst>
          </p:cNvPr>
          <p:cNvSpPr>
            <a:spLocks noGrp="1"/>
          </p:cNvSpPr>
          <p:nvPr>
            <p:ph type="body" sz="quarter" idx="15"/>
          </p:nvPr>
        </p:nvSpPr>
        <p:spPr/>
        <p:txBody>
          <a:bodyPr/>
          <a:lstStyle/>
          <a:p>
            <a:r>
              <a:rPr lang="en-US" dirty="0"/>
              <a:t>CANCER PREVENTION FOR MOTHERS</a:t>
            </a:r>
          </a:p>
          <a:p>
            <a:r>
              <a:rPr lang="en-US" dirty="0"/>
              <a:t>SECOND HAND SMOKE EXPOSURE REDUCTION FOR FMAILIES</a:t>
            </a:r>
          </a:p>
          <a:p>
            <a:r>
              <a:rPr lang="en-US" dirty="0"/>
              <a:t>INTERRUPTING GENERATIONAL TRANSMISSION OF CANCER RISK BEHAVIOURS</a:t>
            </a:r>
          </a:p>
        </p:txBody>
      </p:sp>
      <p:pic>
        <p:nvPicPr>
          <p:cNvPr id="10" name="Picture Placeholder 9" descr="A close up of a logo&#10;&#10;Description automatically generated">
            <a:extLst>
              <a:ext uri="{FF2B5EF4-FFF2-40B4-BE49-F238E27FC236}">
                <a16:creationId xmlns:a16="http://schemas.microsoft.com/office/drawing/2014/main" id="{1DFC49A0-4533-7748-A1B5-9759AE17D80D}"/>
              </a:ext>
            </a:extLst>
          </p:cNvPr>
          <p:cNvPicPr>
            <a:picLocks noGrp="1" noChangeAspect="1"/>
          </p:cNvPicPr>
          <p:nvPr>
            <p:ph type="pic" sz="quarter" idx="16"/>
          </p:nvPr>
        </p:nvPicPr>
        <p:blipFill rotWithShape="1">
          <a:blip r:embed="rId3"/>
          <a:srcRect l="-8524" t="-4107" r="-8524" b="-4376"/>
          <a:stretch/>
        </p:blipFill>
        <p:spPr>
          <a:xfrm>
            <a:off x="1567966" y="1520666"/>
            <a:ext cx="833438" cy="833438"/>
          </a:xfrm>
        </p:spPr>
      </p:pic>
      <p:pic>
        <p:nvPicPr>
          <p:cNvPr id="12" name="Picture Placeholder 11" descr="A picture containing helmet&#10;&#10;Description automatically generated">
            <a:extLst>
              <a:ext uri="{FF2B5EF4-FFF2-40B4-BE49-F238E27FC236}">
                <a16:creationId xmlns:a16="http://schemas.microsoft.com/office/drawing/2014/main" id="{82DEE616-6CD2-1745-BBE6-231D234BB0B4}"/>
              </a:ext>
            </a:extLst>
          </p:cNvPr>
          <p:cNvPicPr>
            <a:picLocks noGrp="1" noChangeAspect="1"/>
          </p:cNvPicPr>
          <p:nvPr>
            <p:ph type="pic" sz="quarter" idx="17"/>
          </p:nvPr>
        </p:nvPicPr>
        <p:blipFill rotWithShape="1">
          <a:blip r:embed="rId4"/>
          <a:srcRect l="-7591" t="-6635" r="-10629" b="-6917"/>
          <a:stretch/>
        </p:blipFill>
        <p:spPr>
          <a:xfrm>
            <a:off x="4199955" y="1520666"/>
            <a:ext cx="833438" cy="833438"/>
          </a:xfrm>
        </p:spPr>
      </p:pic>
      <p:pic>
        <p:nvPicPr>
          <p:cNvPr id="14" name="Picture Placeholder 13" descr="A picture containing drawing&#10;&#10;Description automatically generated">
            <a:extLst>
              <a:ext uri="{FF2B5EF4-FFF2-40B4-BE49-F238E27FC236}">
                <a16:creationId xmlns:a16="http://schemas.microsoft.com/office/drawing/2014/main" id="{07DFC2CA-E999-0A48-8023-656B2FAE6A28}"/>
              </a:ext>
            </a:extLst>
          </p:cNvPr>
          <p:cNvPicPr>
            <a:picLocks noGrp="1" noChangeAspect="1"/>
          </p:cNvPicPr>
          <p:nvPr>
            <p:ph type="pic" sz="quarter" idx="18"/>
          </p:nvPr>
        </p:nvPicPr>
        <p:blipFill>
          <a:blip r:embed="rId5"/>
          <a:srcRect l="649" r="649"/>
          <a:stretch>
            <a:fillRect/>
          </a:stretch>
        </p:blipFill>
        <p:spPr/>
      </p:pic>
    </p:spTree>
    <p:extLst>
      <p:ext uri="{BB962C8B-B14F-4D97-AF65-F5344CB8AC3E}">
        <p14:creationId xmlns:p14="http://schemas.microsoft.com/office/powerpoint/2010/main" val="91765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a:srcRect l="4749" r="9594"/>
          <a:stretch/>
        </p:blipFill>
        <p:spPr>
          <a:xfrm>
            <a:off x="3520339" y="523343"/>
            <a:ext cx="1990701" cy="1839268"/>
          </a:xfrm>
          <a:prstGeom prst="rect">
            <a:avLst/>
          </a:prstGeom>
        </p:spPr>
      </p:pic>
      <p:sp>
        <p:nvSpPr>
          <p:cNvPr id="4" name="TextBox 12">
            <a:extLst>
              <a:ext uri="{FF2B5EF4-FFF2-40B4-BE49-F238E27FC236}">
                <a16:creationId xmlns:a16="http://schemas.microsoft.com/office/drawing/2014/main" id="{515473F8-1F75-416D-A202-60568BA26480}"/>
              </a:ext>
            </a:extLst>
          </p:cNvPr>
          <p:cNvSpPr txBox="1"/>
          <p:nvPr/>
        </p:nvSpPr>
        <p:spPr>
          <a:xfrm>
            <a:off x="82378" y="1230058"/>
            <a:ext cx="3408940" cy="775462"/>
          </a:xfrm>
          <a:prstGeom prst="rect">
            <a:avLst/>
          </a:prstGeom>
          <a:noFill/>
          <a:ln cap="flat">
            <a:noFill/>
          </a:ln>
        </p:spPr>
        <p:txBody>
          <a:bodyPr vert="horz" wrap="square" lIns="21964" tIns="10982" rIns="21964" bIns="10982" anchor="t" anchorCtr="0" compatLnSpc="1">
            <a:spAutoFit/>
          </a:bodyPr>
          <a:lstStyle/>
          <a:p>
            <a:pPr marL="97098" indent="-97098" defTabSz="109821">
              <a:buSzPct val="100000"/>
              <a:buFont typeface="Arial" panose="020B0604020202020204" pitchFamily="34" charset="0"/>
              <a:buChar char="•"/>
              <a:defRPr sz="1800" b="0" i="0" u="none" strike="noStrike" kern="0" cap="none" spc="0" baseline="0">
                <a:solidFill>
                  <a:srgbClr val="000000"/>
                </a:solidFill>
                <a:uFillTx/>
              </a:defRPr>
            </a:pPr>
            <a:r>
              <a:rPr lang="en-GB" sz="816" dirty="0"/>
              <a:t>Risk of postpartum smoking relapse is high (1, 2)</a:t>
            </a:r>
          </a:p>
          <a:p>
            <a:pPr marL="97098" indent="-97098" defTabSz="109821">
              <a:buSzPct val="100000"/>
              <a:buFont typeface="Arial" panose="020B0604020202020204" pitchFamily="34" charset="0"/>
              <a:buChar char="•"/>
              <a:defRPr sz="1800" b="0" i="0" u="none" strike="noStrike" kern="0" cap="none" spc="0" baseline="0">
                <a:solidFill>
                  <a:srgbClr val="000000"/>
                </a:solidFill>
                <a:uFillTx/>
              </a:defRPr>
            </a:pPr>
            <a:r>
              <a:rPr lang="en-GB" sz="816" dirty="0"/>
              <a:t>No routine support for relapse prevention (3)</a:t>
            </a:r>
          </a:p>
          <a:p>
            <a:pPr marL="97098" indent="-97098" defTabSz="109821">
              <a:buSzPct val="100000"/>
              <a:buFont typeface="Arial" panose="020B0604020202020204" pitchFamily="34" charset="0"/>
              <a:buChar char="•"/>
              <a:defRPr sz="1800" b="0" i="0" u="none" strike="noStrike" kern="0" cap="none" spc="0" baseline="0">
                <a:solidFill>
                  <a:srgbClr val="000000"/>
                </a:solidFill>
                <a:uFillTx/>
              </a:defRPr>
            </a:pPr>
            <a:r>
              <a:rPr lang="en-GB" sz="816" dirty="0"/>
              <a:t>Cost of returning to smoking after pregnancy is high (3)</a:t>
            </a:r>
          </a:p>
          <a:p>
            <a:pPr marL="97098" indent="-97098" defTabSz="109821">
              <a:buSzPct val="100000"/>
              <a:buFont typeface="Arial" panose="020B0604020202020204" pitchFamily="34" charset="0"/>
              <a:buChar char="•"/>
              <a:defRPr sz="1800" b="0" i="0" u="none" strike="noStrike" kern="0" cap="none" spc="0" baseline="0">
                <a:solidFill>
                  <a:srgbClr val="000000"/>
                </a:solidFill>
                <a:uFillTx/>
              </a:defRPr>
            </a:pPr>
            <a:r>
              <a:rPr lang="en-GB" sz="816" dirty="0"/>
              <a:t>No recommended interventions for preventing postpartum smoking relapse (4)</a:t>
            </a:r>
          </a:p>
          <a:p>
            <a:pPr marL="97098" indent="-97098" defTabSz="109821">
              <a:buSzPct val="100000"/>
              <a:buFont typeface="Arial" panose="020B0604020202020204" pitchFamily="34" charset="0"/>
              <a:buChar char="•"/>
              <a:defRPr sz="1800" b="0" i="0" u="none" strike="noStrike" kern="0" cap="none" spc="0" baseline="0">
                <a:solidFill>
                  <a:srgbClr val="000000"/>
                </a:solidFill>
                <a:uFillTx/>
              </a:defRPr>
            </a:pPr>
            <a:r>
              <a:rPr lang="en-GB" sz="816" dirty="0"/>
              <a:t>There is no routine provision of support </a:t>
            </a:r>
          </a:p>
        </p:txBody>
      </p:sp>
      <p:sp>
        <p:nvSpPr>
          <p:cNvPr id="13" name="TextBox 14">
            <a:extLst>
              <a:ext uri="{FF2B5EF4-FFF2-40B4-BE49-F238E27FC236}">
                <a16:creationId xmlns:a16="http://schemas.microsoft.com/office/drawing/2014/main" id="{27910FE6-5923-41CA-9029-D86485923627}"/>
              </a:ext>
            </a:extLst>
          </p:cNvPr>
          <p:cNvSpPr txBox="1"/>
          <p:nvPr/>
        </p:nvSpPr>
        <p:spPr>
          <a:xfrm>
            <a:off x="5728108" y="1128661"/>
            <a:ext cx="3308800" cy="1130174"/>
          </a:xfrm>
          <a:prstGeom prst="rect">
            <a:avLst/>
          </a:prstGeom>
          <a:noFill/>
          <a:ln cap="flat">
            <a:noFill/>
          </a:ln>
          <a:effectLst/>
        </p:spPr>
        <p:txBody>
          <a:bodyPr vert="horz" wrap="square" lIns="21964" tIns="10982" rIns="21964" bIns="10982" anchor="t" anchorCtr="0" compatLnSpc="1">
            <a:spAutoFit/>
          </a:bodyPr>
          <a:lstStyle/>
          <a:p>
            <a:r>
              <a:rPr lang="en-GB" sz="800" b="1" dirty="0"/>
              <a:t>Phase 1: </a:t>
            </a:r>
            <a:r>
              <a:rPr lang="en-GB" sz="800" dirty="0"/>
              <a:t>Review of systematic reviews of smoking cessation in pregnancy and relapse prevention interventions to identify potentially effective behaviour change techniques (BCTs) as promising intervention components. </a:t>
            </a:r>
          </a:p>
          <a:p>
            <a:r>
              <a:rPr lang="en-GB" sz="800" b="1" dirty="0"/>
              <a:t>Phase 2: </a:t>
            </a:r>
            <a:r>
              <a:rPr lang="en-GB" sz="800" dirty="0"/>
              <a:t>Qualitative intervention development with pregnant and post-partum women, partners and health professionals via focus groups and interviews. </a:t>
            </a:r>
          </a:p>
          <a:p>
            <a:r>
              <a:rPr lang="en-GB" sz="800" b="1" dirty="0"/>
              <a:t>Phase 3: </a:t>
            </a:r>
            <a:r>
              <a:rPr lang="en-GB" sz="800" dirty="0"/>
              <a:t>The prototype intervention was refined and developed with individual postpartum women using a person-based approach.</a:t>
            </a:r>
          </a:p>
        </p:txBody>
      </p:sp>
      <p:pic>
        <p:nvPicPr>
          <p:cNvPr id="18" name="Picture 9">
            <a:extLst>
              <a:ext uri="{FF2B5EF4-FFF2-40B4-BE49-F238E27FC236}">
                <a16:creationId xmlns:a16="http://schemas.microsoft.com/office/drawing/2014/main" id="{DCB46AB1-4874-43D6-A3F0-22B75D5ADF3E}"/>
              </a:ext>
            </a:extLst>
          </p:cNvPr>
          <p:cNvPicPr>
            <a:picLocks noChangeAspect="1"/>
          </p:cNvPicPr>
          <p:nvPr/>
        </p:nvPicPr>
        <p:blipFill>
          <a:blip r:embed="rId3"/>
          <a:stretch>
            <a:fillRect/>
          </a:stretch>
        </p:blipFill>
        <p:spPr>
          <a:xfrm>
            <a:off x="1103067" y="747457"/>
            <a:ext cx="1285987" cy="265879"/>
          </a:xfrm>
          <a:prstGeom prst="rect">
            <a:avLst/>
          </a:prstGeom>
          <a:noFill/>
          <a:ln cap="flat">
            <a:noFill/>
          </a:ln>
          <a:effectLst>
            <a:glow rad="990600">
              <a:schemeClr val="bg1"/>
            </a:glow>
          </a:effectLst>
        </p:spPr>
      </p:pic>
      <p:sp>
        <p:nvSpPr>
          <p:cNvPr id="60" name="TextBox 59">
            <a:extLst>
              <a:ext uri="{FF2B5EF4-FFF2-40B4-BE49-F238E27FC236}">
                <a16:creationId xmlns:a16="http://schemas.microsoft.com/office/drawing/2014/main" id="{E572F139-2A1D-44CC-A5D7-A24CEA67B07A}"/>
              </a:ext>
            </a:extLst>
          </p:cNvPr>
          <p:cNvSpPr txBox="1"/>
          <p:nvPr/>
        </p:nvSpPr>
        <p:spPr>
          <a:xfrm>
            <a:off x="320047" y="2529709"/>
            <a:ext cx="2350813" cy="2246769"/>
          </a:xfrm>
          <a:prstGeom prst="rect">
            <a:avLst/>
          </a:prstGeom>
          <a:noFill/>
        </p:spPr>
        <p:txBody>
          <a:bodyPr wrap="square" rtlCol="0">
            <a:spAutoFit/>
          </a:bodyPr>
          <a:lstStyle/>
          <a:p>
            <a:pPr defTabSz="109821">
              <a:defRPr sz="1800" b="0" i="0" u="none" strike="noStrike" kern="0" cap="none" spc="0" baseline="0">
                <a:solidFill>
                  <a:srgbClr val="000000"/>
                </a:solidFill>
                <a:uFillTx/>
              </a:defRPr>
            </a:pPr>
            <a:r>
              <a:rPr lang="en-GB" sz="1000" b="1" kern="0" dirty="0">
                <a:solidFill>
                  <a:srgbClr val="000000"/>
                </a:solidFill>
                <a:effectLst>
                  <a:glow rad="215900">
                    <a:schemeClr val="bg1"/>
                  </a:glow>
                </a:effectLst>
              </a:rPr>
              <a:t>PHASE 1</a:t>
            </a:r>
            <a:br>
              <a:rPr lang="en-GB" sz="1000" b="1" kern="0" dirty="0">
                <a:solidFill>
                  <a:srgbClr val="000000"/>
                </a:solidFill>
                <a:effectLst>
                  <a:glow rad="215900">
                    <a:schemeClr val="bg1"/>
                  </a:glow>
                </a:effectLst>
              </a:rPr>
            </a:br>
            <a:r>
              <a:rPr lang="en-GB" sz="1000" b="1" dirty="0">
                <a:solidFill>
                  <a:srgbClr val="000000"/>
                </a:solidFill>
              </a:rPr>
              <a:t>BCT REVIEW:</a:t>
            </a:r>
          </a:p>
          <a:p>
            <a:pPr defTabSz="109821">
              <a:defRPr sz="1800" b="0" i="0" u="none" strike="noStrike" kern="0" cap="none" spc="0" baseline="0">
                <a:solidFill>
                  <a:srgbClr val="000000"/>
                </a:solidFill>
                <a:uFillTx/>
              </a:defRPr>
            </a:pPr>
            <a:r>
              <a:rPr lang="en-GB" sz="1000" dirty="0"/>
              <a:t>32 RCTs were included in the review. </a:t>
            </a:r>
          </a:p>
          <a:p>
            <a:pPr defTabSz="109821">
              <a:defRPr sz="1800" b="0" i="0" u="none" strike="noStrike" kern="0" cap="none" spc="0" baseline="0">
                <a:solidFill>
                  <a:srgbClr val="000000"/>
                </a:solidFill>
                <a:uFillTx/>
              </a:defRPr>
            </a:pPr>
            <a:r>
              <a:rPr lang="en-GB" sz="1000" dirty="0"/>
              <a:t>45 BCTs were coded.  Analysis of frequency and saliency resulted in a list of 6 most promising </a:t>
            </a:r>
          </a:p>
          <a:p>
            <a:pPr defTabSz="109821">
              <a:defRPr sz="1800" b="0" i="0" u="none" strike="noStrike" kern="0" cap="none" spc="0" baseline="0">
                <a:solidFill>
                  <a:srgbClr val="000000"/>
                </a:solidFill>
                <a:uFillTx/>
              </a:defRPr>
            </a:pPr>
            <a:r>
              <a:rPr lang="en-GB" sz="1000" dirty="0"/>
              <a:t>BCTs associated with long-</a:t>
            </a:r>
          </a:p>
          <a:p>
            <a:pPr defTabSz="109821">
              <a:defRPr sz="1800" b="0" i="0" u="none" strike="noStrike" kern="0" cap="none" spc="0" baseline="0">
                <a:solidFill>
                  <a:srgbClr val="000000"/>
                </a:solidFill>
                <a:uFillTx/>
              </a:defRPr>
            </a:pPr>
            <a:r>
              <a:rPr lang="en-GB" sz="1000" dirty="0"/>
              <a:t>term effectiveness</a:t>
            </a:r>
          </a:p>
          <a:p>
            <a:pPr defTabSz="109821">
              <a:defRPr sz="1800" b="0" i="0" u="none" strike="noStrike" kern="0" cap="none" spc="0" baseline="0">
                <a:solidFill>
                  <a:srgbClr val="000000"/>
                </a:solidFill>
                <a:uFillTx/>
              </a:defRPr>
            </a:pPr>
            <a:r>
              <a:rPr lang="en-GB" sz="1000" dirty="0"/>
              <a:t>BCTS were problem solving, </a:t>
            </a:r>
          </a:p>
          <a:p>
            <a:pPr defTabSz="109821">
              <a:defRPr sz="1800" b="0" i="0" u="none" strike="noStrike" kern="0" cap="none" spc="0" baseline="0">
                <a:solidFill>
                  <a:srgbClr val="000000"/>
                </a:solidFill>
                <a:uFillTx/>
              </a:defRPr>
            </a:pPr>
            <a:r>
              <a:rPr lang="en-GB" sz="1000" dirty="0"/>
              <a:t>Social support, information</a:t>
            </a:r>
          </a:p>
          <a:p>
            <a:pPr defTabSz="109821">
              <a:defRPr sz="1800" b="0" i="0" u="none" strike="noStrike" kern="0" cap="none" spc="0" baseline="0">
                <a:solidFill>
                  <a:srgbClr val="000000"/>
                </a:solidFill>
                <a:uFillTx/>
              </a:defRPr>
            </a:pPr>
            <a:r>
              <a:rPr lang="en-GB" sz="1000" dirty="0"/>
              <a:t>about health and social</a:t>
            </a:r>
          </a:p>
          <a:p>
            <a:pPr defTabSz="109821">
              <a:defRPr sz="1800" b="0" i="0" u="none" strike="noStrike" kern="0" cap="none" spc="0" baseline="0">
                <a:solidFill>
                  <a:srgbClr val="000000"/>
                </a:solidFill>
                <a:uFillTx/>
              </a:defRPr>
            </a:pPr>
            <a:r>
              <a:rPr lang="en-GB" sz="1000" dirty="0"/>
              <a:t>consequences, how to</a:t>
            </a:r>
            <a:br>
              <a:rPr lang="en-GB" sz="1000" dirty="0"/>
            </a:br>
            <a:r>
              <a:rPr lang="en-GB" sz="1000" dirty="0"/>
              <a:t>perform the behaviour and </a:t>
            </a:r>
            <a:br>
              <a:rPr lang="en-GB" sz="1000" dirty="0"/>
            </a:br>
            <a:r>
              <a:rPr lang="en-GB" sz="1000" dirty="0"/>
              <a:t>reducing negative emotions.</a:t>
            </a:r>
          </a:p>
        </p:txBody>
      </p:sp>
      <p:sp>
        <p:nvSpPr>
          <p:cNvPr id="61" name="TextBox 60">
            <a:extLst>
              <a:ext uri="{FF2B5EF4-FFF2-40B4-BE49-F238E27FC236}">
                <a16:creationId xmlns:a16="http://schemas.microsoft.com/office/drawing/2014/main" id="{CE85FEFA-D0B4-4FE9-B49D-EF8192337C51}"/>
              </a:ext>
            </a:extLst>
          </p:cNvPr>
          <p:cNvSpPr txBox="1"/>
          <p:nvPr/>
        </p:nvSpPr>
        <p:spPr>
          <a:xfrm>
            <a:off x="2825188" y="2433432"/>
            <a:ext cx="2540105" cy="981679"/>
          </a:xfrm>
          <a:prstGeom prst="rect">
            <a:avLst/>
          </a:prstGeom>
          <a:noFill/>
        </p:spPr>
        <p:txBody>
          <a:bodyPr wrap="square" rtlCol="0">
            <a:spAutoFit/>
          </a:bodyPr>
          <a:lstStyle/>
          <a:p>
            <a:pPr defTabSz="109821">
              <a:defRPr sz="1800" b="0" i="0" u="none" strike="noStrike" kern="0" cap="none" spc="0" baseline="0">
                <a:solidFill>
                  <a:srgbClr val="000000"/>
                </a:solidFill>
                <a:uFillTx/>
              </a:defRPr>
            </a:pPr>
            <a:r>
              <a:rPr lang="en-GB" sz="1019" b="1" kern="0" dirty="0">
                <a:solidFill>
                  <a:srgbClr val="000000"/>
                </a:solidFill>
                <a:effectLst>
                  <a:glow rad="215900">
                    <a:schemeClr val="bg1"/>
                  </a:glow>
                </a:effectLst>
              </a:rPr>
              <a:t>PHASE 2</a:t>
            </a:r>
            <a:br>
              <a:rPr lang="en-GB" sz="680" b="1" dirty="0">
                <a:solidFill>
                  <a:srgbClr val="000000"/>
                </a:solidFill>
              </a:rPr>
            </a:br>
            <a:r>
              <a:rPr lang="en-GB" sz="680" b="1" dirty="0">
                <a:solidFill>
                  <a:srgbClr val="000000"/>
                </a:solidFill>
              </a:rPr>
              <a:t>FOCUS GROUPS AND INTERVIEWS:</a:t>
            </a:r>
            <a:endParaRPr lang="en-GB" sz="680" dirty="0"/>
          </a:p>
          <a:p>
            <a:r>
              <a:rPr lang="en-GB" sz="680" dirty="0"/>
              <a:t>Midwives were suggested as credible sources for introducing the intervention. A tailored approach to information giving throughout pregnancy and into the postpartum period, including partner support, was important. Objective evidence-based advice on medication for relapse prevention, including the use of e-cigarettes is needed.</a:t>
            </a:r>
          </a:p>
        </p:txBody>
      </p:sp>
      <p:sp>
        <p:nvSpPr>
          <p:cNvPr id="88" name="TextBox 87">
            <a:extLst>
              <a:ext uri="{FF2B5EF4-FFF2-40B4-BE49-F238E27FC236}">
                <a16:creationId xmlns:a16="http://schemas.microsoft.com/office/drawing/2014/main" id="{B7227F2F-EFF5-48F1-9510-64AB5E4AF4E6}"/>
              </a:ext>
            </a:extLst>
          </p:cNvPr>
          <p:cNvSpPr txBox="1"/>
          <p:nvPr/>
        </p:nvSpPr>
        <p:spPr>
          <a:xfrm>
            <a:off x="6190078" y="4048890"/>
            <a:ext cx="1384791" cy="249171"/>
          </a:xfrm>
          <a:prstGeom prst="rect">
            <a:avLst/>
          </a:prstGeom>
          <a:noFill/>
        </p:spPr>
        <p:txBody>
          <a:bodyPr wrap="square" rtlCol="0">
            <a:spAutoFit/>
          </a:bodyPr>
          <a:lstStyle/>
          <a:p>
            <a:r>
              <a:rPr lang="en-GB" sz="1019" b="1" kern="0" dirty="0">
                <a:solidFill>
                  <a:srgbClr val="000000"/>
                </a:solidFill>
                <a:effectLst>
                  <a:glow rad="215900">
                    <a:schemeClr val="bg1"/>
                  </a:glow>
                </a:effectLst>
              </a:rPr>
              <a:t>CONCLUSIONS</a:t>
            </a:r>
          </a:p>
        </p:txBody>
      </p:sp>
      <p:sp>
        <p:nvSpPr>
          <p:cNvPr id="3" name="Rectangle 2"/>
          <p:cNvSpPr/>
          <p:nvPr/>
        </p:nvSpPr>
        <p:spPr>
          <a:xfrm>
            <a:off x="4551685" y="2540242"/>
            <a:ext cx="195887" cy="139397"/>
          </a:xfrm>
          <a:prstGeom prst="rect">
            <a:avLst/>
          </a:prstGeom>
        </p:spPr>
        <p:txBody>
          <a:bodyPr wrap="none">
            <a:spAutoFit/>
          </a:bodyPr>
          <a:lstStyle/>
          <a:p>
            <a:r>
              <a:rPr lang="en-GB" sz="306" dirty="0"/>
              <a:t> </a:t>
            </a:r>
          </a:p>
        </p:txBody>
      </p:sp>
      <p:sp>
        <p:nvSpPr>
          <p:cNvPr id="14" name="Rectangle 13"/>
          <p:cNvSpPr/>
          <p:nvPr/>
        </p:nvSpPr>
        <p:spPr>
          <a:xfrm>
            <a:off x="4551685" y="2540242"/>
            <a:ext cx="195887" cy="139397"/>
          </a:xfrm>
          <a:prstGeom prst="rect">
            <a:avLst/>
          </a:prstGeom>
        </p:spPr>
        <p:txBody>
          <a:bodyPr wrap="none">
            <a:spAutoFit/>
          </a:bodyPr>
          <a:lstStyle/>
          <a:p>
            <a:r>
              <a:rPr lang="en-GB" sz="306" dirty="0"/>
              <a:t> </a:t>
            </a:r>
          </a:p>
        </p:txBody>
      </p:sp>
      <p:sp>
        <p:nvSpPr>
          <p:cNvPr id="24" name="AutoShape 4" descr="data:image/jpg;base64,%20/9j/4AAQSkZJRgABAQEAYABgAAD/2wBDAAUDBAQEAwUEBAQFBQUGBwwIBwcHBw8LCwkMEQ8SEhEPERETFhwXExQaFRERGCEYGh0dHx8fExciJCIeJBweHx7/2wBDAQUFBQcGBw4ICA4eFBEUHh4eHh4eHh4eHh4eHh4eHh4eHh4eHh4eHh4eHh4eHh4eHh4eHh4eHh4eHh4eHh4eHh7/wAARCABPAJ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vDfFPij4l/ECXxPH8JdZ0zQ7Dw5M9r9suLZZ5NRu0Xc8abgUSMcLuIJLegFdL+zH4/1T4kfCSw8Ra3BFFqQmltbkxrtWR4zjeB2yCOPXNAHptFFFABRRRQAUUUUAFFFFABRRRQAUUUUAFFFFABRRXzn+0x8UfGy+NLD4Q/Cm1kbxNqEKzXd6o5tYmzjBPC8AsXPQYxyaAPXvH3xL8C+BITJ4q8TWGnPjKwtJumb6Rrlj+VeaaT+1J4B1/xPZaDoemeJLpL6dbddRFjtt4ixwGbLbgMkZ+XioPhP+zB4T0ErrfjuRvGPiWYiSee9YvAj9flU/ex/ebJ9h0r3PT7bSdNUWen29lZgcCGBFj/8dFAHx/8AAj4iaj4a8KePPhvY2M9146fXLlNOtihCgy5DTyseFjjKs7EkcY9a9k/Zq8UfDHTNCtfhb4V8U2mo6to6MtzgFPtU2cyyRkgCQbiemeAK9LuPBvhadNYWTQbDOtKyak6xBXugRgh2HJ496/Nr40+HJ/gt8fbm18N3UsQ025iv9NkL5dEbDqpPfHK+469aAP09vLq2srWS6vLiK3gjG55JXCqo9STwK8X8c/tSfCHwvLJbx61PrlzH1j0uHzRn/roSE/8AHq8B0HRfi/8AtU61Jq2tanJ4f8ERTEIiAiHg/ciTjzX9XbgfpXQfDDxF+zb4Q+IVh4I0Pwbq+tavJeixk1bUrRH2zbth+VyCBuHOEGKAOin/AGzNMcl9N+GviK5g7SPKqZH/AAFWH61Z0D9tLwJc3i2+ueGde0jLYaRQk6p/vAEN+QNfTUFnZ28PkwWsEUeMbEjCr+Qrxj9qX4ReDvFnw01vWG0m0sdb02zkurW+gjEb5QFtr4+8pxjn6igD1XwZ4p8P+MdAg17wzqlvqWnz/dliPQjqrA8qw7g8itmviH/gmxquoL4m8V6IJHbT3s4rooT8qSh9oI9CQTn12j0r7eoAKKKKACuO+JPxO8DfDu1Wfxb4gtrB3GY7fl5pB/sxrlj9cYqb4u+Lo/Anw21zxW8YlbT7VnijJ4eQ8IP++iK+X/2LvBVt8TtZ1/4ufEDGvagmofZrRLr540kCq7PtPHAdAo6Dn2oA9Av/ANr34fWp8weGvGUtp2ul09FjI9ctID+len/CH4t+CfilZ3M3hTUJJJrXb9ptZ4jHNEG6Eg9QcHkEiuzudPsLmxNjcWNtNaFdpgeJWjx6bSMV558M/gx4X+HvxB8QeKvDqtbRaxDHGtioxHbYJL7PZjg47Y4oA9MooooAKxIfDvh/TPEup+MBaQQ6neW0cV3eOefKiyQMnoBnn6DPStuvAvj34o+InhjUtcsb3wrf+I/AGtWfkrc6MMXumlo9kgIwdwJywJGOSM0AQaVrvjT47avfz6Bqd94X+G9jM8C3dmQl9rTrwwjc/wCrjzxkc9s5zjy74yeB9F8P/DC+8UxaP4i0fxXZussF4Z5oY7L5wArzytm4kYcZTOWPYc1neDfjZ/wjHh+18NeG/ivZ6dplhEILeDWfCb+fCo7FonKsfUkZJ5NUtV8dfDjxBrFrqPxJ+IHif4l3Fs/mWmiafphtLEydgVyCe46Z96APrj4GeItT134K+G/EfiZxFezacs11LJ8oIGf3h9Mgbj9a+JdXsZP2iv2srpNKWSTQ3ulWa5XgJYw4Vnz23YIX3YV6z4il+Ofx8tU8OaP4Zf4eeBXAjle7BjlmiHAUrgMVxj5FAU9yRXvvwS+E/hf4UeGjpWgxNNdTYa9v5QPNuWHr6KOcKOB+tAHVQwaR4T8K+TZ2sNjpWlWhKQxLtWOKNScD8BX52fsn2U3jD9qLS9SuAGZbq41SbjgkBm/9CYV9uftSa5/wj3wC8XXyuFklsGtY+epmIjI/Jj+VfJf7DGi+IpT478R+FrWCfWrPSRaab5zBUW4lbIJJ44CE/hQB9/O6IpZ3VQBkknGBXy5+1P8AGi217TLj4S/C8SeJPEGr/wCi3clgPNSGM/fRWHDMRwSOFGcnPT5Y+LWh+PvA/wAQV074majqNzPfLHdXbRX7SfaYGY7gHPGeGGMYBHpX6H/BTwZ8PfDPhCxvvAGkWtvZ6hbRzC8HzzXCMAQXkPJ+nQHoKAOS/ZK+Db/CbwZcPqzxy+IdWKSXxjOVhVQdkQPfG5iT3J9AK1PjX8e/Avwtb7DqdzJqWtMu5NMssNIAehc9EB9+fak/al+KY+Ffwym1OzKNrd+/2TTEbkCQjLSEdwg5+pUd6+ev2Hfhh/wmev3/AMWfGivqZhumFj9q+fzrnq8zZ67cgD357CgD0O++OfxuOgS+LLP4GyxeHoozO0lzd4nEQGS/l8PjHOduMc9K9A/Z6+Onhz4v2dzDZ2sul6zZqHubGZw3yE43ow+8ufYEZrq/jF4u0nwR8N9a8QaxNGkMVq6RRueZ5WUhIwO5J/TJ7V8cf8E7vDeqXnxP1PxVHHImmWFi9vJJj5XlkIwg9SACfyoA+sP2lPCt94z+CniPQdLRpL6S2823jHWR42Dhfxxivjb9jn43QfC/W7rwp4oVovD2p3Id5ip3WVxgIXYddpCqG7jaD61+h1fJH7Xv7Nx1p7zx/wCAbQf2iQZdS0yMf8fHrLGP7/qvfqOeoB9ZWlxb3lrFdWs0c8EyB45Y2DK6kZBBHUGpa/Pz9kf9oG98Barb+CvGFxLJ4Znl8uGWXJbTpCcfXy89R26juK/QGN0kjWSN1dGAZWU5BB6EGgB1FFFABTLiWOCCSaZgscalnY9AAMk0+uH+Puuf8I78GPFmrA4aLTJVTn+JxsGPxagD4J+Clp/wsb9rKzuryCO4iu9an1G4jdQysil5CCOmOK/SGy0jSbEk2Wl2VsT18mBU/kK+Fv8AgnLoYvfinreuSR7l03SyiN6SSuAP/HVevvagAooooA+Y/wDgorrn2H4SaVoith9T1NWOD/DEpJ/DLCrH/BPHQv7P+DN7rLx7ZNV1SQg/3o41CL/49vryf/go/rouviB4e8PpIcWOntcSL23SvgH8kr6p/Zr0P/hHfgP4N0zbtf8AsyO4kHcPNmVgfxc0Aecft2/DV/GPwzTxNpluZNW8OlpiFGWktmx5i++MBvwPrXE/sAfFuGfTX+Fuu3QS5gLTaM8jf6yM8vDn1BywHoSO1fX0saSxPFKivG6lWVhkMD1BFfAv7SH7PHirwL4wk8YfDmzvbrRXn+0xLY5M+myZzjA+bYD91h06H1IBc/4KP6vPcfEnw9ou8/Z7PSzME7CSSRgx/JE/Kus+C3xV8deHvhDoPhfwL8GNc1W5htiTez5jt5XYljIMD5hz6j6186/F+7+Kni6w07xp4+0e/WCCNdMi1GaxMAlI3MA3Ay3J5wM4r7K/Y++L3hXXvhVpHhvUNZtLHXNIgFrLb3MwjMqL910zjIxgcdCKAOFf4G/GL4z+IbfWvjN4gi0bSoW3RaXZEM0anqqIMqhPQsxZvrX1D4F8J+H/AAP4ZtvDvhrT4rDTrYfKi8lm7u7HlmPcmsjxn8Vfh54PsWu9e8W6VbgKSI0nEsr47Ki5Yn8K+Yfip8Xvid8aND1qw+E3hzUrDwnY28kl/qLfJPdIo5RT0XIB+RSWI646UAfYui6tputaeNQ0m+gvrRpJI1mhcMhZHKOAR1wysPwq7Xxt+wd8ZNB03w4/w28TahDp88Vy82lzTuEjkWQ5aLceAwbLDPXcfSvsCTUNPjtvtMl9bJBjPmNKoXHrnOKAPin9vj4P6fokkPxM8PW6W8N7ci31W3RcKJWBKzAdt2CG98Hua+hP2QNav9d/Z98NXWos8k0MT2odySWSNyqk/gAPwrx39qnx8vxe1HTPgz8Lx/btzNerPqV5b/NBGEzhd/TaCdzN0G0DJ5r6Z+GHhO18D+AdG8KWb+ZHp1qsTSY/1j9Wb8WJNAHSUUUUAFcN8XvCGn/FHwDqfg0a61iJnjMs1ttkZNr5ClT2O0iu5rmT4Os202OzN5dKypNulR9rO8m75jj+6XYqOgJoA5H4AfBPw58HrbUTo+qahqFzqIjF1NcsoXCbtu1VAA+8euT716hPNDBC008scUaDLO7AAD1JNctJ4Ht2smtk1fUY98aI7LIPnKsxyR053uCO+fYYW48D2s6qH1S+ceaZHWRg6uPMjkVCpGNqmMAD0ZvWgDqldGGVZSM44PemT3NvBE0000ccanDMzAAGucbweoXemr34mREWEhwFj2yM+QoGMkMVJ9KqeHfBk0Hhyaw1a+kluLi7jundHyUKMh2g4HXYRnAPzGgDzH4tfs5eE/iX8QX8da54uv4bSeGGP7PbmMKQvygCRs4BJ6Y6nrXu+k2dvpmlWmn2u77PawJDFubJ2KoAye/A61zkvgiCaVHn1S6mCCDEciI0eY2zkqRg7jyfcZ61YtPCMMN1bzS6pfzpEqq0LPhJNoYLkD/fJx0JxQB0cskcUbySSKiIMszHAUe9IJYzH5gkQpjO4HjHrmuci8H26aVc6a+o3k0NzBHHJ5xD5deshyOSQFBHTiprLwvbWv251uHkku4/KO9RsVNznGwYH8ZGeuAB2FAFnxLomg+MPDlxo+t2dtqel3qbXik5Vh2IPYg9COQa+ZfEv7GXgSbWEXSfGOq6WtwzGK1lRJ8AckK3B4yOuTX0LN4JikuYrk6zqYkhCCPMuQu0xEcHr/qu/wDeNEXgi3jurW8XVtQF3blsy7x+83BVJYdCcLnPrz2FAHkXgP8AZF+Fug3Md5qr6h4lmU5CXkoWHI6/IgGR7MTXu1uuh+HdIitrdLLTdPiXbHHGqxxqAOgA46CsK78GTCwk+y63qLXy26xRSSTYHyxMgHTjdkFiBnIzVjQ/Ca2ukWdrqF1JcSwX0l6TngszyMF+gEmPfFAHlnxM/Zp+EXjO7uNdUy6BcyZmnn02dEjbI3FijAqM8kkAVzXh79lH4d3MQebx94k1mwjI3W63saxEcHDbVyOCO4617nf+ANGu2Zt88Lu5MrxkBnU+ZhSf+2rc9cYHSmReA7GVHbUJ5ZpmeVWkTCmSJhsVH4+bCKmM9CvGKAIvBHg/4e/DDTotP8Pafp2jLcsI97OPOuGxkAux3McD17V2ZkjAyZFA9c1zcHgrS4YYVjnvDLFM0oneXfKd0TRldxHC7W6D0FQf8IBorCITTX8wjffte4O0tuRicfWNfwyO9AHWqQyhlIIPII70VS0TTYdJ0q3063aR44I1jVpGyxCqFGfwAooA/9k="/>
          <p:cNvSpPr>
            <a:spLocks noChangeAspect="1" noChangeArrowheads="1"/>
          </p:cNvSpPr>
          <p:nvPr/>
        </p:nvSpPr>
        <p:spPr bwMode="auto">
          <a:xfrm>
            <a:off x="974840" y="-36140"/>
            <a:ext cx="51783" cy="51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535" tIns="7767" rIns="15535" bIns="7767" numCol="1" anchor="t" anchorCtr="0" compatLnSpc="1">
            <a:prstTxWarp prst="textNoShape">
              <a:avLst/>
            </a:prstTxWarp>
          </a:bodyPr>
          <a:lstStyle/>
          <a:p>
            <a:endParaRPr lang="en-GB" sz="306"/>
          </a:p>
        </p:txBody>
      </p:sp>
      <p:pic>
        <p:nvPicPr>
          <p:cNvPr id="25" name="Picture 24"/>
          <p:cNvPicPr>
            <a:picLocks noChangeAspect="1"/>
          </p:cNvPicPr>
          <p:nvPr/>
        </p:nvPicPr>
        <p:blipFill>
          <a:blip r:embed="rId4"/>
          <a:stretch>
            <a:fillRect/>
          </a:stretch>
        </p:blipFill>
        <p:spPr>
          <a:xfrm>
            <a:off x="5749421" y="473349"/>
            <a:ext cx="997819" cy="513760"/>
          </a:xfrm>
          <a:prstGeom prst="rect">
            <a:avLst/>
          </a:prstGeom>
          <a:noFill/>
          <a:ln cap="flat">
            <a:noFill/>
          </a:ln>
          <a:effectLst>
            <a:glow rad="901700">
              <a:schemeClr val="bg1"/>
            </a:glow>
          </a:effectLst>
        </p:spPr>
      </p:pic>
      <p:pic>
        <p:nvPicPr>
          <p:cNvPr id="28" name="Picture 27"/>
          <p:cNvPicPr>
            <a:picLocks noChangeAspect="1"/>
          </p:cNvPicPr>
          <p:nvPr/>
        </p:nvPicPr>
        <p:blipFill>
          <a:blip r:embed="rId5"/>
          <a:stretch>
            <a:fillRect/>
          </a:stretch>
        </p:blipFill>
        <p:spPr>
          <a:xfrm>
            <a:off x="2848014" y="3268975"/>
            <a:ext cx="904098" cy="634481"/>
          </a:xfrm>
          <a:prstGeom prst="rect">
            <a:avLst/>
          </a:prstGeom>
          <a:ln w="3175">
            <a:solidFill>
              <a:schemeClr val="tx1"/>
            </a:solidFill>
          </a:ln>
        </p:spPr>
      </p:pic>
      <p:sp>
        <p:nvSpPr>
          <p:cNvPr id="62" name="TextBox 61">
            <a:extLst>
              <a:ext uri="{FF2B5EF4-FFF2-40B4-BE49-F238E27FC236}">
                <a16:creationId xmlns:a16="http://schemas.microsoft.com/office/drawing/2014/main" id="{CE85FEFA-D0B4-4FE9-B49D-EF8192337C51}"/>
              </a:ext>
            </a:extLst>
          </p:cNvPr>
          <p:cNvSpPr txBox="1"/>
          <p:nvPr/>
        </p:nvSpPr>
        <p:spPr>
          <a:xfrm>
            <a:off x="6225278" y="2432793"/>
            <a:ext cx="2057305" cy="1447576"/>
          </a:xfrm>
          <a:prstGeom prst="rect">
            <a:avLst/>
          </a:prstGeom>
          <a:noFill/>
        </p:spPr>
        <p:txBody>
          <a:bodyPr wrap="square" rtlCol="0">
            <a:spAutoFit/>
          </a:bodyPr>
          <a:lstStyle/>
          <a:p>
            <a:pPr defTabSz="109821">
              <a:defRPr sz="1800" b="0" i="0" u="none" strike="noStrike" kern="0" cap="none" spc="0" baseline="0">
                <a:solidFill>
                  <a:srgbClr val="000000"/>
                </a:solidFill>
                <a:uFillTx/>
              </a:defRPr>
            </a:pPr>
            <a:r>
              <a:rPr lang="en-GB" sz="1019" b="1" kern="0" dirty="0">
                <a:solidFill>
                  <a:srgbClr val="000000"/>
                </a:solidFill>
                <a:effectLst>
                  <a:glow rad="215900">
                    <a:schemeClr val="bg1"/>
                  </a:glow>
                </a:effectLst>
              </a:rPr>
              <a:t>PHASE 3</a:t>
            </a:r>
            <a:br>
              <a:rPr lang="en-GB" sz="680" b="1" dirty="0">
                <a:solidFill>
                  <a:srgbClr val="000000"/>
                </a:solidFill>
              </a:rPr>
            </a:br>
            <a:r>
              <a:rPr lang="en-GB" sz="680" b="1" dirty="0">
                <a:solidFill>
                  <a:srgbClr val="000000"/>
                </a:solidFill>
              </a:rPr>
              <a:t>PERSON CENTRED INTERVENTION DEVELOPMENT:</a:t>
            </a:r>
          </a:p>
          <a:p>
            <a:r>
              <a:rPr lang="en-GB" sz="714" dirty="0"/>
              <a:t>Detailed feedback supporting the use of a tailored text message support system postpartum, linked to a website or </a:t>
            </a:r>
            <a:br>
              <a:rPr lang="en-GB" sz="714" dirty="0"/>
            </a:br>
            <a:r>
              <a:rPr lang="en-GB" sz="714" dirty="0"/>
              <a:t>app with health information that </a:t>
            </a:r>
          </a:p>
          <a:p>
            <a:r>
              <a:rPr lang="en-GB" sz="714" dirty="0"/>
              <a:t>could be tailored to individual </a:t>
            </a:r>
          </a:p>
          <a:p>
            <a:r>
              <a:rPr lang="en-GB" sz="714" dirty="0"/>
              <a:t>needs and provided access to</a:t>
            </a:r>
            <a:br>
              <a:rPr lang="en-GB" sz="714" dirty="0"/>
            </a:br>
            <a:r>
              <a:rPr lang="en-GB" sz="714" dirty="0"/>
              <a:t>social support.</a:t>
            </a:r>
          </a:p>
          <a:p>
            <a:r>
              <a:rPr lang="en-GB" sz="714" dirty="0"/>
              <a:t>Support for partners, reiterated </a:t>
            </a:r>
          </a:p>
          <a:p>
            <a:r>
              <a:rPr lang="en-GB" sz="714" dirty="0"/>
              <a:t>by health visitors.</a:t>
            </a:r>
          </a:p>
        </p:txBody>
      </p:sp>
      <p:sp>
        <p:nvSpPr>
          <p:cNvPr id="48" name="AutoShape 8" descr="data:image/jpg;base64,%20/9j/4AAQSkZJRgABAQEAYABgAAD/2wBDAAUDBAQEAwUEBAQFBQUGBwwIBwcHBw8LCwkMEQ8SEhEPERETFhwXExQaFRERGCEYGh0dHx8fExciJCIeJBweHx7/2wBDAQUFBQcGBw4ICA4eFBEUHh4eHh4eHh4eHh4eHh4eHh4eHh4eHh4eHh4eHh4eHh4eHh4eHh4eHh4eHh4eHh4eHh7/wAARCAAlAC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jvFHj7TtJne1s4zfXKHDbWwiH0J7n6VY+JmtSaR4eKW7lLi6bykYdVGPmI/Dj8a8dsrW4vbgW9rE0spBIRepwMnFengsHGpH2lTY+S4gz2rhaiw2G+Pq999kl3Oz/4WZrPmZ+xWOz+7tbP55/pXT+F/H2natOlreR/YblzhdzZRz6A9j7GvNNC8P6lrGovY28WySNS0hkBAQe9Ub+0uLC8ktbqJopozhlYYNd08Hh53gtGfO0M9zTD2rTblBu2q0flc+iqK5b4Z61Jq/h4JcOXuLVvKdj1YY+Un8OPworwatN05uL6H6PhMTDFUY1obSRifGyKRrTTJxny0kkRvqQpH/oJrhfDcWpf2nBd6XbtcTwSBtiEZP4ele2eJtJh1vRptPmO0uMxvjOxx0P+e2a8Q1TT9S0HUTBcpJbzKfldSQGHqp7ivZy+qp0fZ9UfCcS4OdDHLFtPldtV0a0/S57xabPIF5NbrbTSRqZt2ARjsT7ZNeR/EzWbLVNaMdlFEywAKbheshHb6DNYF1q2qXUfl3OoXMqf3WkJFGi6VfaxeraWEBkc9T/Cg9Sewq8Pg1Qk6k5GGZ59PMaccNRp7v1bfyPQPgnFItpqc5z5byRov1AYn/0IUV2XhrSYdE0aHT4TuKDMj4xvc9T/AJ7Yorx8TVVWrKSPucpwksJg6dGW6Wvq9f1NKoL6ys76Aw3ltFcR/wB2RAw/WiisU2ndHfKKkrSV0Yn/AAhPhfzPM/stc+nmvj8s4rbsbKzsYBDZ20VvH/djQKP0ooqpVZzVpNsxo4TD0XenBRfkkieiiioOg//Z"/>
          <p:cNvSpPr>
            <a:spLocks noChangeAspect="1" noChangeArrowheads="1"/>
          </p:cNvSpPr>
          <p:nvPr/>
        </p:nvSpPr>
        <p:spPr bwMode="auto">
          <a:xfrm>
            <a:off x="1000732" y="-10249"/>
            <a:ext cx="51783" cy="51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535" tIns="7767" rIns="15535" bIns="7767" numCol="1" anchor="t" anchorCtr="0" compatLnSpc="1">
            <a:prstTxWarp prst="textNoShape">
              <a:avLst/>
            </a:prstTxWarp>
          </a:bodyPr>
          <a:lstStyle/>
          <a:p>
            <a:endParaRPr lang="en-GB" sz="306"/>
          </a:p>
        </p:txBody>
      </p:sp>
      <p:sp>
        <p:nvSpPr>
          <p:cNvPr id="49" name="AutoShape 10" descr="data:image/jpg;base64,%20/9j/4AAQSkZJRgABAQEAYABgAAD/2wBDAAUDBAQEAwUEBAQFBQUGBwwIBwcHBw8LCwkMEQ8SEhEPERETFhwXExQaFRERGCEYGh0dHx8fExciJCIeJBweHx7/2wBDAQUFBQcGBw4ICA4eFBEUHh4eHh4eHh4eHh4eHh4eHh4eHh4eHh4eHh4eHh4eHh4eHh4eHh4eHh4eHh4eHh4eHh7/wAARCAAlAC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jvFHj7TtJne1s4zfXKHDbWwiH0J7n6VY+JmtSaR4eKW7lLi6bykYdVGPmI/Dj8a8dsrW4vbgW9rE0spBIRepwMnFengsHGpH2lTY+S4gz2rhaiw2G+Pq999kl3Oz/4WZrPmZ+xWOz+7tbP55/pXT+F/H2natOlreR/YblzhdzZRz6A9j7GvNNC8P6lrGovY28WySNS0hkBAQe9Ub+0uLC8ktbqJopozhlYYNd08Hh53gtGfO0M9zTD2rTblBu2q0flc+iqK5b4Z61Jq/h4JcOXuLVvKdj1YY+Un8OPworwatN05uL6H6PhMTDFUY1obSRifGyKRrTTJxny0kkRvqQpH/oJrhfDcWpf2nBd6XbtcTwSBtiEZP4ele2eJtJh1vRptPmO0uMxvjOxx0P+e2a8Q1TT9S0HUTBcpJbzKfldSQGHqp7ivZy+qp0fZ9UfCcS4OdDHLFtPldtV0a0/S57xabPIF5NbrbTSRqZt2ARjsT7ZNeR/EzWbLVNaMdlFEywAKbheshHb6DNYF1q2qXUfl3OoXMqf3WkJFGi6VfaxeraWEBkc9T/Cg9Sewq8Pg1Qk6k5GGZ59PMaccNRp7v1bfyPQPgnFItpqc5z5byRov1AYn/0IUV2XhrSYdE0aHT4TuKDMj4xvc9T/AJ7Yorx8TVVWrKSPucpwksJg6dGW6Wvq9f1NKoL6ys76Aw3ltFcR/wB2RAw/WiisU2ndHfKKkrSV0Yn/AAhPhfzPM/stc+nmvj8s4rbsbKzsYBDZ20VvH/djQKP0ooqpVZzVpNsxo4TD0XenBRfkkieiiioOg//Z"/>
          <p:cNvSpPr>
            <a:spLocks noChangeAspect="1" noChangeArrowheads="1"/>
          </p:cNvSpPr>
          <p:nvPr/>
        </p:nvSpPr>
        <p:spPr bwMode="auto">
          <a:xfrm>
            <a:off x="1026623" y="15643"/>
            <a:ext cx="51783" cy="51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535" tIns="7767" rIns="15535" bIns="7767" numCol="1" anchor="t" anchorCtr="0" compatLnSpc="1">
            <a:prstTxWarp prst="textNoShape">
              <a:avLst/>
            </a:prstTxWarp>
          </a:bodyPr>
          <a:lstStyle/>
          <a:p>
            <a:endParaRPr lang="en-GB" sz="306"/>
          </a:p>
        </p:txBody>
      </p:sp>
      <p:sp>
        <p:nvSpPr>
          <p:cNvPr id="50" name="AutoShape 12" descr="data:image/jpg;base64,%20/9j/4AAQSkZJRgABAQEAYABgAAD/2wBDAAUDBAQEAwUEBAQFBQUGBwwIBwcHBw8LCwkMEQ8SEhEPERETFhwXExQaFRERGCEYGh0dHx8fExciJCIeJBweHx7/2wBDAQUFBQcGBw4ICA4eFBEUHh4eHh4eHh4eHh4eHh4eHh4eHh4eHh4eHh4eHh4eHh4eHh4eHh4eHh4eHh4eHh4eHh7/wAARCACWAK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YZUjkZHavP9M8VTaF4iufD+u3AmSN8xTs2W8tuVJ9eOD6YzWf8AE/45eDPAtxLYSvPqupRcPa2gB2H0ZjwDXyzqXjjSviZ8aYNQhspfCM11EyNP9oMv2iUD92GHAX0OOtMdj2n4pfELUdd1Saz0y7lttKiYqgiYqZsfxMRzj0Fc94R8d+IPDF8k1tezXFtu/e2szlkcd8Z+6fcVzVw11Zag2l6tCLe9XlcfcmX+8h7/AE6io5aok+xfC2uWPiLQ7bVtPfdDMucHqjd1PuDWnXz3+zd4kaz8QXHh2eT/AEe9UywgnhZV6gfUfyr6EqWMKKKKQBRRRQAUUUUAFFFFABRRRQAUUUUAFFFFABRRRQB8KfFrwRqPhzxPeWWoRyOWkaSKdhxOhOQ4Pc+voa8p1fS3jk8yPKSIdysvBB9a/SzxP4d0bxLpxsNasIruDqu4YZD6qw5B+leE+Of2a0umebwxrSqDki3vl6fR1H8x+NMaZ4x4I8caf4q0yLwt4zYR38fFpfZ2lj2O7s/6Gr98LzRbwWGrkOjnFvdgYWUeh9GrE8bfAn4iaRvd/DVzdIvIksiJh9flyR+IrC0zxlrGhwN4f8a6Xd3enABd00TLND6cnrj8xQmFux6d4V1B9K8U6XqUbbTBdRsT/s5wf0Jr7MRg6K69GGRX5/2OrWiRLLYagmo6YxxFMp+eI9lcdjX3H4E8SaP4m8PW19pF4lwgjVZF6MjAchh2oYjeooopAFFFZ2ua7o2h2xuNY1O1sYh/FNKFz+dJtLVlQhKpJRirs0aK8l1/4++CrAsmnrfaq47wxbE/N8fpXG6l+0ffsSum+GLeIdmnuix/IKP51zTxtCO8j6HDcJZxiFeNBpedl+bR9GUV8vH9ojxhu40vRQPQxyf/ABdXtO/aO1qNx9v8OWNwvfyZ2jP6hqzWY0H1O2fAucxV1TT/AO3kfSdFeP8Ah79oHwjfOseqWt9pTn+J0Ekf5rz+leoaFrek67Zi80fUba9gP8cMgbH19K6adenU+F3PAx2UY3Af7xScfNrT79jQooorU84KKKKACiiigAooooAKq6jpunalF5Oo2FreR/3J4VkH5EVaooA8D/aB/Z+0vxNor6t4DtLXQvEdqhKR2yCKG9XqY3VeM+jV8z/C74j+IfA/iZ7Sfz9O1G0kMN1azAjkHlWXuK/RSvCf2nvgNZ/EaybxF4dWKx8W2qfJIPlW8Uf8s39/RvwPHQGjvPhf8StG8a6fH5ciW9+FHmQlup9RXReK/E2ieF9Na/1u/itYv4QTlnPoq9Sa/Ofwh4r17wf4kfTNUS503VLKQxyRyAqysDyK9bvG1r4k3Uuq2c1zqN3Db+ZNA7lgijj936Z/u/lWGJqypU3OKuetkuCw2MxkaOKqckX17+V+nqzuvH/x81nUXktPCsA0y15H2mQBpmHqB0X9a8hu7rU9a1HzLqe71G9kPBYtI59gOv5V638N/gRqusLFqHimV9Ls2wy2yf69x79k/n9K9/8ACng3w14XtxFouk29uR1l27pGPqWPNeXHC4jFe9Udl/XQ/Ra3EOScPp0cvpqc1u1+suvy0PlTw/8ACTx7rKrJDoj2sTch7txHkfQ8111j+zr4mlQNda1plue6hXc17/4g8Y+FtAYprGvWFpIOsbSgyf8AfIyf0rlbj43fDuF9q6vNN7x2r4/UCtvqWFp6Tl+J5T4r4ixvvYajaPlBv8Xc8ym/Zx1wKTF4j09m9GhcVzmt/A3x5pyNJBa2uoov/PvL8x+imve9M+L/AMPL9xGniGKBz2uInjH5kY/Wu1sby1vrZbmyuYbmBxlZIXDq30I4q1gcLUXuP7mcsuL+IMDJfWY/+BQt/kfBeqadf6XdtaalZXFnOOscyFT+vWptA1rVtBv1v9Hv57K4U/eibG72I6EfWvt7xR4a0PxNYNZa1p0F3ERwWX5l91bqDXy78ZPhTfeCZDqWntJe6G7YEhHz25PRX9R6N+fvwYjAzoe/B3R9jknGGDzf/ZcTFRm+j1jLy/4DPV/g78ZrXxJLDoniQRWeqt8sUw4iuD6f7Le3evYq/PsFlYMpKsDkEHBBr6o/Z4+IzeKNLOg6xNu1eyQbJGPNxF03f7w6H8DXZgcc5v2dTc+X4v4Rjg4vGYNe59qPbzXl+Xpt65RRRXqn5yFFFFABRRRQAUUUUAFeafHL4lQ+CdKFjp7JLrl2h8lTyIF6eYw/kO59hXYeOfEln4T8L3muXxBSBPkTODI5+6o+pr4m8Sa1f+IdcutY1OUy3Vy5dj2UdlHsBxXn4/Fexjyx3Z9rwbw4s0ruvXX7qH4vt6dzL1PwyPH+uRW99Jdyandz/LdRJ5s29j1xkbh+NfRPwV0XSPh5ay+HjBOL12AupLkqZ5yOgAHCp7Vvfs9/D2Pw3oyeIdVgH9sXsYaNWHNtERwPZiOv5etS/H/XvD+h6dbSXSu2sSsPIWBtrlAeS5/u/wBa8zE4bFfVedT21t3/AOCbZ3VwmZZv7DA0rva66tdbbWXf5neDUprOwmmt4TfKiErGjAEv2QE8fn0r5j+I/wAVvG+tX9zp8skuhW6MUazgJRx7O/3ifyHtXpvgDxtHNbxN5yNCeEc/LGnr15LV0fiHwB4V8ZXVtq17ZuxhwD5T7HlUDo3qP1rjw+OqV4KmpW8jPJq2EyjFyeOoc3Z21T9Hp+p8lRxzXEuI0kmdj/CCxJq62ha2sXmto9+E/vG3bH8q+1NA0XQ9Ft1i0fS7SzQDAMUQDEe7dT+JrXEh7kivXjlSau5Ht1vElqVqOH93zev4I+BHVkYq6lW9CMGtrwl4q1/wrfi80PUZbZsgvHnMcnsy9DX154z8C+GPF1pJFqmmxCdh8t1EoWZD67h1+hzXyX8RfCN/4L8TTaPet5iY8y3nAwJYz0P17EVyYjCVMK1JPTufS5LxLguIIyw9SFpW1i9U15dz6m+EHxHsfHmlMGRbXVrYD7TbZyMf309VP6V2mpWVrqNhPY3sKTW06GOWNhkMp6iviD4f+I7jwp4v0/XLdmCwygTqP44icOv5fqBX3JDIk0SSxsGR1DKR0IPQ16uBxPt6bUt0fm/F2RRyfGRlQ0hPVeTW6+XQ+Jfih4Vl8G+M7zRm3Nbg+Zauf4om6fiOn4Vm+D9ZuPD/AIlsdXt5GjaCUFivUoeGH5V7n+17pUbWWia0q/vUke3c/wCyRkfqK+dq8XFU/Y1mon6tw/jf7XymE62racZedtH9+594+GNXj1nSo7pCu/AEgHr6/Q1qV4t8D9dZLPS1kf5Li3SJ8/3gMA/mP1r2mvewdf21O/U/Dc3wDwOKlS6dAooorqPMCiiigAooplxKsMEkzfdjUsfoBmgErnzR+1X4qa/8R23he2lzb2CiW4APDSt0B+g/nXK/ATwqvifx5C11HvsNOAupwRwxB+RD9W5+imuQ8U6pJrfiXUtWlYs13cvJk/3Sfl/TFfQv7LelraeBrvVSv7y/u2w3+xH8oH57vzr5+j/tOLu9v8j9rzJ/6v8ADipU9JNJf9vS3f5nrGp30FhYz3ty4SC3jaSRj2UDJr4q8d+JLvxX4ovNau2b985EKH/lnGPur+X619IftF6o9h8ML6OJir3kkdvx/dLfMP8AvkGvk6ZsIxHXBrbNKrclTXqeb4eZfCNGpjZLVvlXotX9/wCh7v8As+eB0vNDutf1RpFiuiY7OMHAAU8y49cjA9gfWu/v9YfwJZtf6xeJ/Z6uEWUcsxPQbeua2fC1tDpnhfS9PgwI4LSNF/75FeNftZS3n2XQGXd9iEkwfHTzMLtz7434/GpxWV0FRVS1pLqv1Pl44qWeZ04VnaE2/uW1vOyKXxX+Ifiy+uhqWh6xLB4buCBbNafKQ2OUlxyHz2P4Vz3g/wCKvi/QdRimfVrjULXcPNtrl96uvcAnkH3rzvT9c1KxWWzs59tvdIVuY3UOjr24PGc9D1FbXgrQdR8Ua7b6TpsZaSRhvfHyxJ3dj6D9elcUJ1+Ze87n6VQy/L6GElRr04+zit7Lbu/Pz6n3DpOoQ6hp1rf25JhuYUmjz12sAR+hrx39rWzhk0LQ9R2jz47l4d3cqVzj869W0a3h0/TbXT7fPk20KQx567VUAfoK8I/am8Qx3msab4dgkDfYlM8+D0d+APyr3cdJLDvmPzDhCjKpndN0dk2/lZ7ni1fdfgIyN4H0Ey58w6bb7s+vlrmvibwtpE+veI9P0a3BMl5OsWQPugn5m/AZP4V922kUdvbRW8ShY40CIB2AGBXFlMX70j6jxJrw/cUeur+Wi/r0PIP2tZEXwHYRNje98pX8FOa+X692/a51pZtX0fQI3B+zxtcygdi3C/oDXhaKzuqLyWOB9a5MxkpV35H0nA9CVHJ4OX2m3+P/AAD2T4e3DW2i6d82GVFYfnmvpu1k862im/voG/MV8qaDKI0ggQ8KFQfyr6o05Gj0+2jbqsSqfqAK6Mmk3z/I/PeM4JVYS6tv9CeiiivcPiQooooAKw/H9w9r4I1u4jOGjsZWH/fJrcrK8X2f9oeFdVsh1mtJUH4qamfwuxvhmlWg5bXX5nwcgwgHtX1n8ACv/CptJ2f3ps/XzGzXyYoYKAwww4I9DX0f+y9rK3XhC90VnHm2NyXVf+mcnOf++g1eDlkkq1u6P2fxAoSqZUpR+zJN+mq/UvftMWslx8NnmQEi2u4pGx6E7f8A2avlqUZUg9DX2/4l0y21rRLzSbxcwXULRN7ZHWvjXxZoN/4b1250jUYys0LfK2OJF7MPYitszpNTVToeZ4f5hTnhZ4Nv3ou680/8n+Z9KfCbxND4j8EWUolBu7WNbe6TPKuoxn6EcitjxDpuna5psum6tax3VrL96N/XsQeoPvXyf4Y8Q6v4Z1MahpF0YZMYdTyki+jDvXrWkfHCwkiVdY0aeGUD5mtmDKfoDyPzrpw+Opygo1NGeDnfCONw+KlXwS5ot3Vt1/XSxop8EfBf2wy+ZqojznyvtAx+e2vSPCegaL4bs/smi6fFaRnG8qMu/wDvMeTXms3xq8MIuYbHU5m7KUVf1ya5TxL8aNev4mt9Fto9Kibjzc75cex6D8BVPEYWj70d/I54ZLxDmdqVbmUf7zsvu6/cexfEv4iad4N05443S51eRT5FsDnaf7z+g/nXy9qF7dajf3F/fTNNczuZJZG6sxqvNNPc3D3FzNJNNIcu7sWZj7mvYvg58JLnVJ4Nc8UW7waepDw2jjDz+hYdl9uprzatSrjqijFaH3mBwWX8JYOVWtK83u+r8or+u7Ol/Zj8DSWqN4y1SEpLMhjsEYcqh+9J+PQe2fWvcNV1K00nSrnU76VYra2iaSRyeAAKbbKkcaxxqqIgAVQMAAdq+cf2iPiQmu3J8LaHPu023fN1Mh4uJB/CPVQfzNepKUMFRt/TZ+d0aWK4rzZzlonv2jFdP63Z5l421+48UeKtQ124yGupSUU/wIOFX8BWfp2BdK5/h5H1qsTgZPSiCX5sivm5tzbbP3KnRhRpKjTVklZeiPVfhnbPrHivTLBQWEk6s/so5Y/kK+sK8H/ZY8PSPFeeKbqMhOba0yOp/jYfoPzr3ivdyqg6dHmfU/DuM8VGrmDpQ2hp8+v+QUUUV6h8iFFFFABQQGBUjIPUUUUAfE/xe8OyeGPiDqmnlCsEkpuLc44MbnP6HI/Cofhl4rm8H+LLfVVDPbMPKu4x/HEeuPccEfTHevpH4/8Aw/bxj4eW+02MHWNPBaEd5k/ij+vce9fJMiPHI0ciMjqSrKwwVI6givm8VSlhq3NH1R+88PZjQz7K/Y1tZJcsl+vz39T7asb201PT4L+xnSe2nQPHIh4YGub+IHgrRvGGni31KIpPGD5FzHxJGf6j2NfPvwz+I2reC5zAFN7pUjZktWb7p7sh7H9DX0L4U8ceGfFECtpupRrPj5raYhJV/A9fwr16GKpYmHLLfsfmma8PZjkOI9vRu4raS6evb8mfP3in4P8AizSZHayt11a2HIe3Pz490POfpmuJutD1e1kMd1pd7A46rJAyn9RX2u8ftUexvUisp5XTb912PRwviDjKceWvTU332/zR8XWXh/W72QJZ6Rf3DHtHbs38hXbeHPg74w1N1a7t4tLgPV7lxux/uLk5+uK+nBGx65NJcS21nEZbu4it4xyWlcKP1ojldNaydysR4gY2quXD0lF/OT/T8jifAPwq8OeGpEu5UOp6gvInuFG1D/sJ0H1OT716LJPBa2z3F1NHDDGu55JGCqoHck9K8y8V/GPwtoqvDprNrF2OAIeIgfdz/SvEPHPj7xF4vlI1K68qzBylnD8sa/X+8fc06mLoYaPLT1fkY4PhrOM+rKvjG4x7y3+Uf+GR3/xi+MLapDNoHhWV47FspcXoyrTDuqdwvqep9h18W6CmTSxwxmSVwijuaw73VDct5cWVi/Vq8apUqYiXNI/UsDgcHkuHVGgv82+7NC4uhI+1D8o7+tdD8PPDWoeMPE9roenKd8p3SyYysMY+85+n6nA71zXhvS9R17VrfSdJtZLq8uGCxxoP1PoB3NfbXwX+Hdj4A8PeSWS41a5Aa9uQOp7Iv+yP16104XCe1l5I8HiDiWOW0G4u9WWy7eb8l+J1/h3SLLQdEs9H0+Py7a1iEaDucdSfcnJPuav0UV9AkkrI/EpzlOTlJ3bCiiimSFFFFABRRSN0oAa74rxn43fCu18RrLrvh+NINZA3Swj5Uusfyf379/WvXrg4BrJvZGXNZ1aMaseWSO/LsyxGXV1Xw8rNfc/J+R8PTxyQXEttPG8U8LFJI3GGRh1BB6GmqSrh1Yqw6MDgivoT4w/DzTfF4N/by/2brUa4S6QcSDssgHUe/UfpXzP4pg8V+D702uuacHTOEnUfJIPZhx+BGa8DEYGpSemqP2jJ+MMHmFNKfuz6r/LujtdJ8ceL9KUJZeIL5Ix0RpN4/WtmP4u+PUXb/asLe7Wyk149H4wtf+WtpMp/2SD/AIVJ/wAJhpmP9Tdf98j/ABrKMsRHRNndVpZJWfNUhBvziv8AI9TvPif47ulKtr80QPXyVVP5VzOo6lqOpOX1C/ursnr5spYfkeK4yXxnagfurOZj/tMB/jWddeL7+TIt4YYB6/eI/Pj9KUlWn8THTxGU4T+DCKf92P8AwDuHZUQs7KqjqScAVial4ks7fKW3+kSeo4Ufj3ri7q/u7xt1zcSSexPA/Creh6RqutXa2ulafc3kzfwxIWx9T0A9zTjhzDEZ87PkXKu7LNzqFxeyb55CfRRwB+FdN8PfB+v+NNWXT9Es2kAI864fiKEerN/Tqa9B+HPwHlmeO88YXflxjB+w2z5Y+zv0H/Afzr6P8MadpuiadFp2k2UFlax/djiXA+p9T7mvSoYGT1noj4jM+LadK6w7559+n/BIvg/8O9D+H+mbbXF3qkygXN86/M3+yv8AdX2r0SOXNYdrIeK0YGPFerGCguWJ+e4jEVcTUdWrK8maSvUgNVYjxU6UzEkooHSigAooooAKDRRQBXmjyKy722LA1uEZqN4lagDh9TsWYHg1xviHQRdwSQzwJNE4wyOoZT9Qa9gnslf+Gs+50dHz8opgm1qj5O8V/BzRLuR5ba1lspD/AM8G+XP+6c/piuEv/gvfxufs+obh23xY/ka+2Lnw9G5P7sflWfN4WiY/6oflWUsPSl0PRpZvjaasqj+ev5nxSvwd10tg3tsB/ut/hWrp3wTuXYfa9VIHcRw5/ma+uW8KR5/1Q/KnJ4XRf+WY/KpWFpdjZ57jmvj/AAR89+G/g74bs3WS5tJr9x/z3k+XP+6MfrmvUdB0OCwt1t7K0htoh/BFGEH5Cu8h8PKv8H6Veg0VV/hraMIx+FHn1sVXr/xJtnOWNm4A4NbVpbMMcVrwaWF/hq7DYhf4aowKNtARitGCI8VPHbgdqsJGBSAijXip1FKFApaQBRRRQAUUUUAFFFFABRRRQAUYFFFADSintSGJD2oooAaYI/SjyI/7ooooABAnoKcIkHaiigBQi+lLgUUUALRRRQAUUUUAFFFFAH//2Q=="/>
          <p:cNvSpPr>
            <a:spLocks noChangeAspect="1" noChangeArrowheads="1"/>
          </p:cNvSpPr>
          <p:nvPr/>
        </p:nvSpPr>
        <p:spPr bwMode="auto">
          <a:xfrm>
            <a:off x="1052515" y="41534"/>
            <a:ext cx="783217" cy="783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535" tIns="7767" rIns="15535" bIns="7767" numCol="1" anchor="t" anchorCtr="0" compatLnSpc="1">
            <a:prstTxWarp prst="textNoShape">
              <a:avLst/>
            </a:prstTxWarp>
          </a:bodyPr>
          <a:lstStyle/>
          <a:p>
            <a:endParaRPr lang="en-GB" sz="306"/>
          </a:p>
        </p:txBody>
      </p:sp>
      <p:pic>
        <p:nvPicPr>
          <p:cNvPr id="54" name="Picture 53"/>
          <p:cNvPicPr>
            <a:picLocks noChangeAspect="1"/>
          </p:cNvPicPr>
          <p:nvPr/>
        </p:nvPicPr>
        <p:blipFill rotWithShape="1">
          <a:blip r:embed="rId6"/>
          <a:srcRect t="1517" r="1016"/>
          <a:stretch/>
        </p:blipFill>
        <p:spPr>
          <a:xfrm>
            <a:off x="5189367" y="3940506"/>
            <a:ext cx="897198" cy="634559"/>
          </a:xfrm>
          <a:prstGeom prst="rect">
            <a:avLst/>
          </a:prstGeom>
          <a:ln w="3175">
            <a:solidFill>
              <a:schemeClr val="tx1"/>
            </a:solidFill>
          </a:ln>
        </p:spPr>
      </p:pic>
      <p:pic>
        <p:nvPicPr>
          <p:cNvPr id="76" name="Picture 75">
            <a:extLst>
              <a:ext uri="{FF2B5EF4-FFF2-40B4-BE49-F238E27FC236}">
                <a16:creationId xmlns:a16="http://schemas.microsoft.com/office/drawing/2014/main" id="{373D1B38-D486-488A-9C62-18BC38ECBC58}"/>
              </a:ext>
            </a:extLst>
          </p:cNvPr>
          <p:cNvPicPr>
            <a:picLocks noChangeAspect="1"/>
          </p:cNvPicPr>
          <p:nvPr/>
        </p:nvPicPr>
        <p:blipFill>
          <a:blip r:embed="rId7"/>
          <a:stretch>
            <a:fillRect/>
          </a:stretch>
        </p:blipFill>
        <p:spPr>
          <a:xfrm>
            <a:off x="8417142" y="2267252"/>
            <a:ext cx="664911" cy="354657"/>
          </a:xfrm>
          <a:prstGeom prst="rect">
            <a:avLst/>
          </a:prstGeom>
        </p:spPr>
      </p:pic>
      <p:pic>
        <p:nvPicPr>
          <p:cNvPr id="56" name="Picture 55"/>
          <p:cNvPicPr>
            <a:picLocks noChangeAspect="1"/>
          </p:cNvPicPr>
          <p:nvPr/>
        </p:nvPicPr>
        <p:blipFill>
          <a:blip r:embed="rId8"/>
          <a:stretch>
            <a:fillRect/>
          </a:stretch>
        </p:blipFill>
        <p:spPr>
          <a:xfrm>
            <a:off x="4804212" y="3964577"/>
            <a:ext cx="173018" cy="239918"/>
          </a:xfrm>
          <a:prstGeom prst="rect">
            <a:avLst/>
          </a:prstGeom>
          <a:ln w="3175">
            <a:solidFill>
              <a:schemeClr val="tx1"/>
            </a:solidFill>
          </a:ln>
        </p:spPr>
      </p:pic>
      <p:pic>
        <p:nvPicPr>
          <p:cNvPr id="57" name="Picture 56"/>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5798375" y="3520661"/>
            <a:ext cx="215817" cy="264867"/>
          </a:xfrm>
          <a:prstGeom prst="rect">
            <a:avLst/>
          </a:prstGeom>
          <a:ln w="3175">
            <a:solidFill>
              <a:schemeClr val="tx1"/>
            </a:solidFill>
          </a:ln>
        </p:spPr>
      </p:pic>
      <p:pic>
        <p:nvPicPr>
          <p:cNvPr id="58" name="Picture 57"/>
          <p:cNvPicPr>
            <a:picLocks noChangeAspect="1"/>
          </p:cNvPicPr>
          <p:nvPr/>
        </p:nvPicPr>
        <p:blipFill>
          <a:blip r:embed="rId11"/>
          <a:stretch>
            <a:fillRect/>
          </a:stretch>
        </p:blipFill>
        <p:spPr>
          <a:xfrm>
            <a:off x="3887363" y="4773705"/>
            <a:ext cx="297551" cy="232334"/>
          </a:xfrm>
          <a:prstGeom prst="rect">
            <a:avLst/>
          </a:prstGeom>
          <a:ln w="3175">
            <a:solidFill>
              <a:schemeClr val="tx1"/>
            </a:solidFill>
          </a:ln>
        </p:spPr>
      </p:pic>
      <p:sp>
        <p:nvSpPr>
          <p:cNvPr id="84" name="Speech Bubble: Rectangle with Corners Rounded 83"/>
          <p:cNvSpPr/>
          <p:nvPr/>
        </p:nvSpPr>
        <p:spPr>
          <a:xfrm>
            <a:off x="4791412" y="3340142"/>
            <a:ext cx="944678" cy="675504"/>
          </a:xfrm>
          <a:prstGeom prst="wedgeRoundRectCallout">
            <a:avLst>
              <a:gd name="adj1" fmla="val -14238"/>
              <a:gd name="adj2" fmla="val 79817"/>
              <a:gd name="adj3" fmla="val 16667"/>
            </a:avLst>
          </a:prstGeom>
          <a:solidFill>
            <a:srgbClr val="82BE28"/>
          </a:solidFill>
          <a:ln w="12700" cap="flat" cmpd="sng" algn="ctr">
            <a:solidFill>
              <a:srgbClr val="82BE28">
                <a:shade val="50000"/>
              </a:srgbClr>
            </a:solidFill>
            <a:prstDash val="solid"/>
            <a:miter lim="800000"/>
          </a:ln>
          <a:effectLst/>
        </p:spPr>
        <p:txBody>
          <a:bodyPr wrap="square">
            <a:spAutoFit/>
          </a:bodyPr>
          <a:lstStyle/>
          <a:p>
            <a:pPr defTabSz="155357"/>
            <a:r>
              <a:rPr lang="en-GB" sz="374" kern="0" dirty="0">
                <a:solidFill>
                  <a:prstClr val="white"/>
                </a:solidFill>
                <a:latin typeface="Arial" panose="020B0604020202020204" pitchFamily="34" charset="0"/>
              </a:rPr>
              <a:t>“it’s informing the mum of, you know, all the benefits for you and the baby. The same that the dad or partner or whoever would… they need that understanding as well but I think coming from a different angle. Because this is more of a nurturing angle which I think you need becoming a new mum” </a:t>
            </a:r>
          </a:p>
        </p:txBody>
      </p:sp>
      <p:sp>
        <p:nvSpPr>
          <p:cNvPr id="85" name="Speech Bubble: Rectangle with Corners Rounded 84"/>
          <p:cNvSpPr/>
          <p:nvPr/>
        </p:nvSpPr>
        <p:spPr>
          <a:xfrm>
            <a:off x="2852708" y="4011372"/>
            <a:ext cx="788028" cy="657769"/>
          </a:xfrm>
          <a:prstGeom prst="wedgeRoundRectCallout">
            <a:avLst>
              <a:gd name="adj1" fmla="val -8628"/>
              <a:gd name="adj2" fmla="val -69270"/>
              <a:gd name="adj3" fmla="val 16667"/>
            </a:avLst>
          </a:prstGeom>
          <a:solidFill>
            <a:srgbClr val="82BE28"/>
          </a:solidFill>
          <a:ln w="12700" cap="flat" cmpd="sng" algn="ctr">
            <a:solidFill>
              <a:srgbClr val="82BE28">
                <a:shade val="50000"/>
              </a:srgbClr>
            </a:solidFill>
            <a:prstDash val="solid"/>
            <a:miter lim="800000"/>
          </a:ln>
          <a:effectLst/>
        </p:spPr>
        <p:txBody>
          <a:bodyPr wrap="square">
            <a:spAutoFit/>
          </a:bodyPr>
          <a:lstStyle/>
          <a:p>
            <a:pPr defTabSz="155357">
              <a:defRPr/>
            </a:pPr>
            <a:r>
              <a:rPr lang="en-GB" sz="408" kern="0" dirty="0">
                <a:solidFill>
                  <a:prstClr val="white"/>
                </a:solidFill>
                <a:latin typeface="Arial" panose="020B0604020202020204" pitchFamily="34" charset="0"/>
              </a:rPr>
              <a:t>“I think that’s another thing for a lot of mums, is when they don’t feel like they have time to themselves, even if it’s just to have a bath or paint their nails. Because you just feel really ropey.” </a:t>
            </a:r>
          </a:p>
        </p:txBody>
      </p:sp>
      <p:sp>
        <p:nvSpPr>
          <p:cNvPr id="86" name="Speech Bubble: Rectangle with Corners Rounded 85"/>
          <p:cNvSpPr/>
          <p:nvPr/>
        </p:nvSpPr>
        <p:spPr>
          <a:xfrm>
            <a:off x="4330863" y="4479160"/>
            <a:ext cx="691561" cy="379962"/>
          </a:xfrm>
          <a:prstGeom prst="wedgeRoundRectCallout">
            <a:avLst>
              <a:gd name="adj1" fmla="val 73059"/>
              <a:gd name="adj2" fmla="val -43551"/>
              <a:gd name="adj3" fmla="val 16667"/>
            </a:avLst>
          </a:prstGeom>
          <a:solidFill>
            <a:srgbClr val="82BE28"/>
          </a:solidFill>
          <a:ln w="12700" cap="flat" cmpd="sng" algn="ctr">
            <a:solidFill>
              <a:srgbClr val="82BE28">
                <a:shade val="50000"/>
              </a:srgbClr>
            </a:solidFill>
            <a:prstDash val="solid"/>
            <a:miter lim="800000"/>
          </a:ln>
          <a:effectLst/>
        </p:spPr>
        <p:txBody>
          <a:bodyPr wrap="square">
            <a:spAutoFit/>
          </a:bodyPr>
          <a:lstStyle/>
          <a:p>
            <a:pPr defTabSz="155357"/>
            <a:r>
              <a:rPr lang="en-GB" sz="408" kern="0" dirty="0">
                <a:solidFill>
                  <a:prstClr val="white"/>
                </a:solidFill>
                <a:latin typeface="Arial" panose="020B0604020202020204" pitchFamily="34" charset="0"/>
              </a:rPr>
              <a:t>“Loved my health visitor. I still talk to her now, I saw her yesterday.”</a:t>
            </a:r>
          </a:p>
        </p:txBody>
      </p:sp>
      <p:sp>
        <p:nvSpPr>
          <p:cNvPr id="87" name="Speech Bubble: Rectangle with Corners Rounded 86"/>
          <p:cNvSpPr/>
          <p:nvPr/>
        </p:nvSpPr>
        <p:spPr>
          <a:xfrm>
            <a:off x="3888620" y="3319688"/>
            <a:ext cx="788029" cy="1046302"/>
          </a:xfrm>
          <a:prstGeom prst="wedgeRoundRectCallout">
            <a:avLst>
              <a:gd name="adj1" fmla="val -64368"/>
              <a:gd name="adj2" fmla="val -35265"/>
              <a:gd name="adj3" fmla="val 16667"/>
            </a:avLst>
          </a:prstGeom>
          <a:solidFill>
            <a:srgbClr val="82BE28"/>
          </a:solidFill>
          <a:ln w="12700" cap="flat" cmpd="sng" algn="ctr">
            <a:solidFill>
              <a:srgbClr val="82BE28">
                <a:shade val="50000"/>
              </a:srgbClr>
            </a:solidFill>
            <a:prstDash val="solid"/>
            <a:miter lim="800000"/>
          </a:ln>
          <a:effectLst/>
        </p:spPr>
        <p:txBody>
          <a:bodyPr wrap="square">
            <a:spAutoFit/>
          </a:bodyPr>
          <a:lstStyle/>
          <a:p>
            <a:pPr defTabSz="155357"/>
            <a:r>
              <a:rPr lang="en-GB" sz="408" kern="0" dirty="0">
                <a:solidFill>
                  <a:prstClr val="white"/>
                </a:solidFill>
                <a:latin typeface="Arial" panose="020B0604020202020204" pitchFamily="34" charset="0"/>
              </a:rPr>
              <a:t>“She was kind of crying and not sleeping and, you know, not being bad at all, just being a baby and I thought “this is </a:t>
            </a:r>
            <a:r>
              <a:rPr lang="en-GB" sz="408" kern="0" dirty="0" err="1">
                <a:solidFill>
                  <a:prstClr val="white"/>
                </a:solidFill>
                <a:latin typeface="Arial" panose="020B0604020202020204" pitchFamily="34" charset="0"/>
              </a:rPr>
              <a:t>sh#t</a:t>
            </a:r>
            <a:r>
              <a:rPr lang="en-GB" sz="408" kern="0" dirty="0">
                <a:solidFill>
                  <a:prstClr val="white"/>
                </a:solidFill>
                <a:latin typeface="Arial" panose="020B0604020202020204" pitchFamily="34" charset="0"/>
              </a:rPr>
              <a:t>”, you know. Whereas every other time with the sleep deprivation it’s… and just because both of her grannies smoked. So my mother smokes and my husband’s mother smokes and my husband’s mother lives here…” </a:t>
            </a:r>
          </a:p>
        </p:txBody>
      </p:sp>
      <p:pic>
        <p:nvPicPr>
          <p:cNvPr id="8" name="Picture 7">
            <a:extLst>
              <a:ext uri="{FF2B5EF4-FFF2-40B4-BE49-F238E27FC236}">
                <a16:creationId xmlns:a16="http://schemas.microsoft.com/office/drawing/2014/main" id="{19119595-C936-4463-80CF-18E8A46B821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2791" y="2452512"/>
            <a:ext cx="804268" cy="845664"/>
          </a:xfrm>
          <a:prstGeom prst="rect">
            <a:avLst/>
          </a:prstGeom>
        </p:spPr>
      </p:pic>
      <p:cxnSp>
        <p:nvCxnSpPr>
          <p:cNvPr id="66" name="Straight Connector 65">
            <a:extLst>
              <a:ext uri="{FF2B5EF4-FFF2-40B4-BE49-F238E27FC236}">
                <a16:creationId xmlns:a16="http://schemas.microsoft.com/office/drawing/2014/main" id="{58654037-4142-42AF-9805-205E9FAD8546}"/>
              </a:ext>
            </a:extLst>
          </p:cNvPr>
          <p:cNvCxnSpPr>
            <a:cxnSpLocks/>
          </p:cNvCxnSpPr>
          <p:nvPr/>
        </p:nvCxnSpPr>
        <p:spPr>
          <a:xfrm flipV="1">
            <a:off x="6152022" y="3987447"/>
            <a:ext cx="2055975" cy="0"/>
          </a:xfrm>
          <a:prstGeom prst="line">
            <a:avLst/>
          </a:prstGeom>
          <a:ln w="190500" cmpd="tri"/>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04313B-FAA5-4FA1-B520-1D33ACDD5C5C}"/>
              </a:ext>
            </a:extLst>
          </p:cNvPr>
          <p:cNvCxnSpPr>
            <a:cxnSpLocks/>
          </p:cNvCxnSpPr>
          <p:nvPr/>
        </p:nvCxnSpPr>
        <p:spPr>
          <a:xfrm>
            <a:off x="936003" y="2367889"/>
            <a:ext cx="7271994" cy="23323"/>
          </a:xfrm>
          <a:prstGeom prst="line">
            <a:avLst/>
          </a:prstGeom>
          <a:ln w="190500" cmpd="tri"/>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512536F9-4F78-42BD-893B-240B9A325861}"/>
              </a:ext>
            </a:extLst>
          </p:cNvPr>
          <p:cNvSpPr/>
          <p:nvPr/>
        </p:nvSpPr>
        <p:spPr>
          <a:xfrm>
            <a:off x="5311660" y="610339"/>
            <a:ext cx="228401" cy="415515"/>
          </a:xfrm>
          <a:prstGeom prst="roundRect">
            <a:avLst/>
          </a:prstGeom>
          <a:solidFill>
            <a:srgbClr val="87B7CD"/>
          </a:solidFill>
          <a:ln>
            <a:solidFill>
              <a:srgbClr val="87B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6"/>
          </a:p>
        </p:txBody>
      </p:sp>
      <p:sp>
        <p:nvSpPr>
          <p:cNvPr id="11" name="TextBox 16">
            <a:extLst>
              <a:ext uri="{FF2B5EF4-FFF2-40B4-BE49-F238E27FC236}">
                <a16:creationId xmlns:a16="http://schemas.microsoft.com/office/drawing/2014/main" id="{0DF99390-9694-4694-AC98-324CC8D8C5D9}"/>
              </a:ext>
            </a:extLst>
          </p:cNvPr>
          <p:cNvSpPr txBox="1"/>
          <p:nvPr/>
        </p:nvSpPr>
        <p:spPr>
          <a:xfrm>
            <a:off x="1002782" y="2206761"/>
            <a:ext cx="1110543" cy="231338"/>
          </a:xfrm>
          <a:prstGeom prst="rect">
            <a:avLst/>
          </a:prstGeom>
          <a:noFill/>
          <a:ln cap="flat">
            <a:noFill/>
          </a:ln>
        </p:spPr>
        <p:txBody>
          <a:bodyPr vert="horz" wrap="square" lIns="21964" tIns="10982" rIns="21964" bIns="10982" anchor="t" anchorCtr="0" compatLnSpc="1">
            <a:spAutoFit/>
          </a:bodyPr>
          <a:lstStyle/>
          <a:p>
            <a:pPr defTabSz="109821">
              <a:defRPr sz="1800" b="0" i="0" u="none" strike="noStrike" kern="0" cap="none" spc="0" baseline="0">
                <a:solidFill>
                  <a:srgbClr val="000000"/>
                </a:solidFill>
                <a:uFillTx/>
              </a:defRPr>
            </a:pPr>
            <a:r>
              <a:rPr lang="en-GB" sz="1359" b="1" kern="0" dirty="0">
                <a:solidFill>
                  <a:srgbClr val="000000"/>
                </a:solidFill>
                <a:effectLst>
                  <a:glow rad="215900">
                    <a:schemeClr val="bg1"/>
                  </a:glow>
                </a:effectLst>
              </a:rPr>
              <a:t>RESULTS</a:t>
            </a:r>
            <a:endParaRPr lang="en-GB" sz="680" dirty="0">
              <a:solidFill>
                <a:srgbClr val="000000"/>
              </a:solidFill>
              <a:latin typeface="Calibri"/>
            </a:endParaRPr>
          </a:p>
        </p:txBody>
      </p:sp>
      <p:sp>
        <p:nvSpPr>
          <p:cNvPr id="47" name="TextBox 11">
            <a:extLst>
              <a:ext uri="{FF2B5EF4-FFF2-40B4-BE49-F238E27FC236}">
                <a16:creationId xmlns:a16="http://schemas.microsoft.com/office/drawing/2014/main" id="{43DD48CD-5926-421F-A0AD-60D5660457BE}"/>
              </a:ext>
            </a:extLst>
          </p:cNvPr>
          <p:cNvSpPr txBox="1"/>
          <p:nvPr/>
        </p:nvSpPr>
        <p:spPr>
          <a:xfrm>
            <a:off x="7248103" y="139991"/>
            <a:ext cx="1543388" cy="336111"/>
          </a:xfrm>
          <a:prstGeom prst="rect">
            <a:avLst/>
          </a:prstGeom>
          <a:noFill/>
          <a:ln cap="flat">
            <a:noFill/>
          </a:ln>
          <a:effectLst>
            <a:glow rad="127000">
              <a:schemeClr val="bg1"/>
            </a:glow>
          </a:effectLst>
        </p:spPr>
        <p:txBody>
          <a:bodyPr vert="horz" wrap="square" lIns="21964" tIns="10982" rIns="21964" bIns="10982" anchor="t" anchorCtr="1" compatLnSpc="1">
            <a:spAutoFit/>
          </a:bodyPr>
          <a:lstStyle/>
          <a:p>
            <a:pPr algn="ctr"/>
            <a:r>
              <a:rPr lang="en-GB" sz="680" dirty="0"/>
              <a:t>Brown, T, Holland, R, Ussher, M, Bauld, L, Orton, S, Naughton, F, &amp; </a:t>
            </a:r>
            <a:r>
              <a:rPr lang="en-GB" sz="680" dirty="0" err="1"/>
              <a:t>Hardeman</a:t>
            </a:r>
            <a:r>
              <a:rPr lang="en-GB" sz="680" dirty="0"/>
              <a:t>, W</a:t>
            </a:r>
          </a:p>
        </p:txBody>
      </p:sp>
      <p:sp>
        <p:nvSpPr>
          <p:cNvPr id="68" name="Rectangle: Rounded Corners 67">
            <a:extLst>
              <a:ext uri="{FF2B5EF4-FFF2-40B4-BE49-F238E27FC236}">
                <a16:creationId xmlns:a16="http://schemas.microsoft.com/office/drawing/2014/main" id="{5161E736-9D68-4FAA-A107-78D8FE8554B2}"/>
              </a:ext>
            </a:extLst>
          </p:cNvPr>
          <p:cNvSpPr/>
          <p:nvPr/>
        </p:nvSpPr>
        <p:spPr>
          <a:xfrm>
            <a:off x="3401881" y="616993"/>
            <a:ext cx="228401" cy="415515"/>
          </a:xfrm>
          <a:prstGeom prst="roundRect">
            <a:avLst/>
          </a:prstGeom>
          <a:solidFill>
            <a:srgbClr val="87B7CD"/>
          </a:solidFill>
          <a:ln>
            <a:solidFill>
              <a:srgbClr val="87B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6"/>
          </a:p>
        </p:txBody>
      </p:sp>
      <p:pic>
        <p:nvPicPr>
          <p:cNvPr id="33" name="Picture 32">
            <a:extLst>
              <a:ext uri="{FF2B5EF4-FFF2-40B4-BE49-F238E27FC236}">
                <a16:creationId xmlns:a16="http://schemas.microsoft.com/office/drawing/2014/main" id="{746FF961-C4C7-45CB-B370-3049D495880B}"/>
              </a:ext>
            </a:extLst>
          </p:cNvPr>
          <p:cNvPicPr>
            <a:picLocks noChangeAspect="1"/>
          </p:cNvPicPr>
          <p:nvPr/>
        </p:nvPicPr>
        <p:blipFill>
          <a:blip r:embed="rId13"/>
          <a:stretch>
            <a:fillRect/>
          </a:stretch>
        </p:blipFill>
        <p:spPr>
          <a:xfrm>
            <a:off x="6190698" y="4231290"/>
            <a:ext cx="1990530" cy="820939"/>
          </a:xfrm>
          <a:prstGeom prst="rect">
            <a:avLst/>
          </a:prstGeom>
        </p:spPr>
      </p:pic>
      <p:sp>
        <p:nvSpPr>
          <p:cNvPr id="72" name="Rectangle: Rounded Corners 71">
            <a:extLst>
              <a:ext uri="{FF2B5EF4-FFF2-40B4-BE49-F238E27FC236}">
                <a16:creationId xmlns:a16="http://schemas.microsoft.com/office/drawing/2014/main" id="{BC76F84C-7354-49E1-AD79-3CC697AFBD5C}"/>
              </a:ext>
            </a:extLst>
          </p:cNvPr>
          <p:cNvSpPr/>
          <p:nvPr/>
        </p:nvSpPr>
        <p:spPr>
          <a:xfrm>
            <a:off x="3640736" y="475166"/>
            <a:ext cx="1828721" cy="118608"/>
          </a:xfrm>
          <a:prstGeom prst="roundRect">
            <a:avLst/>
          </a:prstGeom>
          <a:solidFill>
            <a:srgbClr val="87B7CD"/>
          </a:solidFill>
          <a:ln>
            <a:solidFill>
              <a:srgbClr val="87B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6"/>
          </a:p>
        </p:txBody>
      </p:sp>
      <p:sp>
        <p:nvSpPr>
          <p:cNvPr id="6" name="TextBox 10">
            <a:extLst>
              <a:ext uri="{FF2B5EF4-FFF2-40B4-BE49-F238E27FC236}">
                <a16:creationId xmlns:a16="http://schemas.microsoft.com/office/drawing/2014/main" id="{D282A9F9-D14D-4529-8C63-059848BD04BB}"/>
              </a:ext>
            </a:extLst>
          </p:cNvPr>
          <p:cNvSpPr txBox="1"/>
          <p:nvPr/>
        </p:nvSpPr>
        <p:spPr>
          <a:xfrm>
            <a:off x="1103067" y="91271"/>
            <a:ext cx="6892593" cy="329955"/>
          </a:xfrm>
          <a:prstGeom prst="rect">
            <a:avLst/>
          </a:prstGeom>
          <a:noFill/>
          <a:ln cap="flat">
            <a:noFill/>
          </a:ln>
          <a:effectLst>
            <a:glow rad="228600">
              <a:schemeClr val="accent4">
                <a:alpha val="40000"/>
              </a:schemeClr>
            </a:glow>
          </a:effectLst>
        </p:spPr>
        <p:txBody>
          <a:bodyPr vert="horz" wrap="square" lIns="21964" tIns="10982" rIns="21964" bIns="10982" anchor="t" anchorCtr="1" compatLnSpc="1">
            <a:spAutoFit/>
          </a:bodyPr>
          <a:lstStyle/>
          <a:p>
            <a:pPr algn="ctr"/>
            <a:r>
              <a:rPr lang="en-GB" sz="1000" b="1" dirty="0">
                <a:effectLst>
                  <a:glow rad="304800">
                    <a:schemeClr val="bg1"/>
                  </a:glow>
                </a:effectLst>
              </a:rPr>
              <a:t>PREVENTING RETURN TO SMOKING POSTPARTUM (</a:t>
            </a:r>
            <a:r>
              <a:rPr lang="en-GB" sz="1000" b="1" dirty="0" err="1">
                <a:effectLst>
                  <a:glow rad="304800">
                    <a:schemeClr val="bg1"/>
                  </a:glow>
                </a:effectLst>
              </a:rPr>
              <a:t>PReS</a:t>
            </a:r>
            <a:r>
              <a:rPr lang="en-GB" sz="1000" b="1" dirty="0">
                <a:effectLst>
                  <a:glow rad="304800">
                    <a:schemeClr val="bg1"/>
                  </a:glow>
                </a:effectLst>
              </a:rPr>
              <a:t> STUDY)</a:t>
            </a:r>
          </a:p>
          <a:p>
            <a:pPr algn="ctr"/>
            <a:r>
              <a:rPr lang="en-GB" sz="1000" b="1" dirty="0">
                <a:effectLst>
                  <a:glow rad="215900">
                    <a:schemeClr val="bg1"/>
                  </a:glow>
                </a:effectLst>
              </a:rPr>
              <a:t> AN EVIDENCE BASED COMPLEX INTERVENTION FOR RELAPSE PREVENTION </a:t>
            </a:r>
          </a:p>
        </p:txBody>
      </p:sp>
    </p:spTree>
    <p:extLst>
      <p:ext uri="{BB962C8B-B14F-4D97-AF65-F5344CB8AC3E}">
        <p14:creationId xmlns:p14="http://schemas.microsoft.com/office/powerpoint/2010/main" val="211584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362A-BC3A-8549-9A0D-74C10F12CECF}"/>
              </a:ext>
            </a:extLst>
          </p:cNvPr>
          <p:cNvSpPr>
            <a:spLocks noGrp="1"/>
          </p:cNvSpPr>
          <p:nvPr>
            <p:ph type="body" sz="quarter" idx="13"/>
          </p:nvPr>
        </p:nvSpPr>
        <p:spPr>
          <a:xfrm>
            <a:off x="570283" y="925994"/>
            <a:ext cx="7848086" cy="2427038"/>
          </a:xfrm>
        </p:spPr>
        <p:txBody>
          <a:bodyPr numCol="1"/>
          <a:lstStyle/>
          <a:p>
            <a:pPr>
              <a:lnSpc>
                <a:spcPct val="100000"/>
              </a:lnSpc>
              <a:spcBef>
                <a:spcPts val="0"/>
              </a:spcBef>
              <a:buClrTx/>
              <a:defRPr/>
            </a:pPr>
            <a:endParaRPr lang="en-GB" dirty="0">
              <a:solidFill>
                <a:prstClr val="black"/>
              </a:solidFill>
              <a:latin typeface="Arial"/>
              <a:cs typeface="+mn-cs"/>
            </a:endParaRPr>
          </a:p>
          <a:p>
            <a:pPr marL="257175" indent="-257175">
              <a:lnSpc>
                <a:spcPct val="100000"/>
              </a:lnSpc>
              <a:spcBef>
                <a:spcPts val="0"/>
              </a:spcBef>
              <a:buClrTx/>
              <a:buFont typeface="Wingdings" panose="05000000000000000000" pitchFamily="2" charset="2"/>
              <a:buChar char="Ø"/>
              <a:defRPr/>
            </a:pPr>
            <a:r>
              <a:rPr lang="en-GB" sz="1500" dirty="0">
                <a:solidFill>
                  <a:prstClr val="black"/>
                </a:solidFill>
                <a:latin typeface="Arial"/>
                <a:cs typeface="+mn-cs"/>
              </a:rPr>
              <a:t>Map literature to identify determinants and specify promising behavioural change techniques</a:t>
            </a:r>
          </a:p>
          <a:p>
            <a:pPr marL="257175" indent="-257175">
              <a:lnSpc>
                <a:spcPct val="100000"/>
              </a:lnSpc>
              <a:spcBef>
                <a:spcPts val="0"/>
              </a:spcBef>
              <a:buClrTx/>
              <a:buFont typeface="Wingdings" panose="05000000000000000000" pitchFamily="2" charset="2"/>
              <a:buChar char="Ø"/>
              <a:defRPr/>
            </a:pPr>
            <a:r>
              <a:rPr lang="en-GB" sz="1500" dirty="0">
                <a:solidFill>
                  <a:prstClr val="black"/>
                </a:solidFill>
                <a:latin typeface="Arial"/>
                <a:cs typeface="+mn-cs"/>
              </a:rPr>
              <a:t>Refine a prototype intervention through focus groups and interviews with women, partners and health professionals</a:t>
            </a:r>
          </a:p>
          <a:p>
            <a:pPr marL="257175" indent="-257175">
              <a:lnSpc>
                <a:spcPct val="100000"/>
              </a:lnSpc>
              <a:spcBef>
                <a:spcPts val="0"/>
              </a:spcBef>
              <a:buClrTx/>
              <a:buFont typeface="Wingdings" panose="05000000000000000000" pitchFamily="2" charset="2"/>
              <a:buChar char="Ø"/>
              <a:defRPr/>
            </a:pPr>
            <a:r>
              <a:rPr lang="en-GB" sz="1500" dirty="0">
                <a:solidFill>
                  <a:prstClr val="black"/>
                </a:solidFill>
                <a:latin typeface="Arial"/>
                <a:cs typeface="+mn-cs"/>
              </a:rPr>
              <a:t>Model the prototype intervention with postpartum ex-smokers</a:t>
            </a:r>
          </a:p>
          <a:p>
            <a:pPr marL="257175" indent="-257175">
              <a:lnSpc>
                <a:spcPct val="100000"/>
              </a:lnSpc>
              <a:spcBef>
                <a:spcPts val="0"/>
              </a:spcBef>
              <a:buClrTx/>
              <a:buFont typeface="Wingdings" panose="05000000000000000000" pitchFamily="2" charset="2"/>
              <a:buChar char="Ø"/>
              <a:defRPr/>
            </a:pPr>
            <a:r>
              <a:rPr lang="en-GB" sz="1500" dirty="0">
                <a:solidFill>
                  <a:prstClr val="black"/>
                </a:solidFill>
                <a:latin typeface="Arial"/>
                <a:cs typeface="+mn-cs"/>
              </a:rPr>
              <a:t>Define an intervention suitable for testing in a phase II randomised feasibility trial </a:t>
            </a:r>
          </a:p>
          <a:p>
            <a:endParaRPr lang="en-US" dirty="0"/>
          </a:p>
        </p:txBody>
      </p:sp>
      <p:sp>
        <p:nvSpPr>
          <p:cNvPr id="6" name="Title 5">
            <a:extLst>
              <a:ext uri="{FF2B5EF4-FFF2-40B4-BE49-F238E27FC236}">
                <a16:creationId xmlns:a16="http://schemas.microsoft.com/office/drawing/2014/main" id="{935F5981-B014-5C45-9BF8-36004AA62B27}"/>
              </a:ext>
            </a:extLst>
          </p:cNvPr>
          <p:cNvSpPr>
            <a:spLocks noGrp="1"/>
          </p:cNvSpPr>
          <p:nvPr>
            <p:ph type="title"/>
          </p:nvPr>
        </p:nvSpPr>
        <p:spPr/>
        <p:txBody>
          <a:bodyPr/>
          <a:lstStyle/>
          <a:p>
            <a:r>
              <a:rPr lang="en-US" dirty="0" err="1"/>
              <a:t>PReS</a:t>
            </a:r>
            <a:r>
              <a:rPr lang="en-US" dirty="0"/>
              <a:t> Study – Aims and Methods</a:t>
            </a:r>
          </a:p>
        </p:txBody>
      </p:sp>
      <p:pic>
        <p:nvPicPr>
          <p:cNvPr id="3" name="Picture 2">
            <a:extLst>
              <a:ext uri="{FF2B5EF4-FFF2-40B4-BE49-F238E27FC236}">
                <a16:creationId xmlns:a16="http://schemas.microsoft.com/office/drawing/2014/main" id="{35D63E9B-8AA2-4C79-B308-1CE1EBC4DD47}"/>
              </a:ext>
            </a:extLst>
          </p:cNvPr>
          <p:cNvPicPr>
            <a:picLocks noChangeAspect="1"/>
          </p:cNvPicPr>
          <p:nvPr/>
        </p:nvPicPr>
        <p:blipFill>
          <a:blip r:embed="rId2"/>
          <a:stretch>
            <a:fillRect/>
          </a:stretch>
        </p:blipFill>
        <p:spPr>
          <a:xfrm>
            <a:off x="7588836" y="103017"/>
            <a:ext cx="1369339" cy="818594"/>
          </a:xfrm>
          <a:prstGeom prst="rect">
            <a:avLst/>
          </a:prstGeom>
        </p:spPr>
      </p:pic>
      <p:pic>
        <p:nvPicPr>
          <p:cNvPr id="9" name="Picture 8">
            <a:extLst>
              <a:ext uri="{FF2B5EF4-FFF2-40B4-BE49-F238E27FC236}">
                <a16:creationId xmlns:a16="http://schemas.microsoft.com/office/drawing/2014/main" id="{DB04ADA0-CC67-43A2-A007-5484E4D28FFE}"/>
              </a:ext>
            </a:extLst>
          </p:cNvPr>
          <p:cNvPicPr>
            <a:picLocks noChangeAspect="1"/>
          </p:cNvPicPr>
          <p:nvPr/>
        </p:nvPicPr>
        <p:blipFill>
          <a:blip r:embed="rId3"/>
          <a:stretch>
            <a:fillRect/>
          </a:stretch>
        </p:blipFill>
        <p:spPr>
          <a:xfrm>
            <a:off x="7301223" y="2535292"/>
            <a:ext cx="1545470" cy="1385436"/>
          </a:xfrm>
          <a:prstGeom prst="rect">
            <a:avLst/>
          </a:prstGeom>
        </p:spPr>
      </p:pic>
      <p:pic>
        <p:nvPicPr>
          <p:cNvPr id="10" name="Picture 9">
            <a:extLst>
              <a:ext uri="{FF2B5EF4-FFF2-40B4-BE49-F238E27FC236}">
                <a16:creationId xmlns:a16="http://schemas.microsoft.com/office/drawing/2014/main" id="{DC278A89-07EA-41F8-AC32-3E24D13E812D}"/>
              </a:ext>
            </a:extLst>
          </p:cNvPr>
          <p:cNvPicPr>
            <a:picLocks noChangeAspect="1"/>
          </p:cNvPicPr>
          <p:nvPr/>
        </p:nvPicPr>
        <p:blipFill>
          <a:blip r:embed="rId4"/>
          <a:stretch>
            <a:fillRect/>
          </a:stretch>
        </p:blipFill>
        <p:spPr>
          <a:xfrm>
            <a:off x="96061" y="2590214"/>
            <a:ext cx="2858716" cy="2463609"/>
          </a:xfrm>
          <a:prstGeom prst="rect">
            <a:avLst/>
          </a:prstGeom>
        </p:spPr>
      </p:pic>
      <p:pic>
        <p:nvPicPr>
          <p:cNvPr id="12" name="Picture 11">
            <a:extLst>
              <a:ext uri="{FF2B5EF4-FFF2-40B4-BE49-F238E27FC236}">
                <a16:creationId xmlns:a16="http://schemas.microsoft.com/office/drawing/2014/main" id="{395A53BF-A6AA-4772-B688-D5E70E9D5400}"/>
              </a:ext>
            </a:extLst>
          </p:cNvPr>
          <p:cNvPicPr>
            <a:picLocks noChangeAspect="1"/>
          </p:cNvPicPr>
          <p:nvPr/>
        </p:nvPicPr>
        <p:blipFill>
          <a:blip r:embed="rId5"/>
          <a:stretch>
            <a:fillRect/>
          </a:stretch>
        </p:blipFill>
        <p:spPr>
          <a:xfrm>
            <a:off x="3168231" y="3187774"/>
            <a:ext cx="3995663" cy="593274"/>
          </a:xfrm>
          <a:prstGeom prst="rect">
            <a:avLst/>
          </a:prstGeom>
        </p:spPr>
      </p:pic>
      <p:pic>
        <p:nvPicPr>
          <p:cNvPr id="4" name="Picture 3">
            <a:extLst>
              <a:ext uri="{FF2B5EF4-FFF2-40B4-BE49-F238E27FC236}">
                <a16:creationId xmlns:a16="http://schemas.microsoft.com/office/drawing/2014/main" id="{A992B83D-B151-44F6-90E7-BA311A770C88}"/>
              </a:ext>
            </a:extLst>
          </p:cNvPr>
          <p:cNvPicPr>
            <a:picLocks noChangeAspect="1"/>
          </p:cNvPicPr>
          <p:nvPr/>
        </p:nvPicPr>
        <p:blipFill>
          <a:blip r:embed="rId6"/>
          <a:stretch>
            <a:fillRect/>
          </a:stretch>
        </p:blipFill>
        <p:spPr>
          <a:xfrm>
            <a:off x="4245023" y="4432575"/>
            <a:ext cx="1261982" cy="507536"/>
          </a:xfrm>
          <a:prstGeom prst="rect">
            <a:avLst/>
          </a:prstGeom>
        </p:spPr>
      </p:pic>
    </p:spTree>
    <p:extLst>
      <p:ext uri="{BB962C8B-B14F-4D97-AF65-F5344CB8AC3E}">
        <p14:creationId xmlns:p14="http://schemas.microsoft.com/office/powerpoint/2010/main" val="230836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5F5981-B014-5C45-9BF8-36004AA62B27}"/>
              </a:ext>
            </a:extLst>
          </p:cNvPr>
          <p:cNvSpPr>
            <a:spLocks noGrp="1"/>
          </p:cNvSpPr>
          <p:nvPr>
            <p:ph type="title"/>
          </p:nvPr>
        </p:nvSpPr>
        <p:spPr>
          <a:xfrm>
            <a:off x="463893" y="122465"/>
            <a:ext cx="4170611" cy="634378"/>
          </a:xfrm>
        </p:spPr>
        <p:txBody>
          <a:bodyPr/>
          <a:lstStyle/>
          <a:p>
            <a:r>
              <a:rPr lang="en-US" dirty="0" err="1"/>
              <a:t>PReS</a:t>
            </a:r>
            <a:r>
              <a:rPr lang="en-US" dirty="0"/>
              <a:t> Study – BCT review findings</a:t>
            </a:r>
          </a:p>
        </p:txBody>
      </p:sp>
      <p:pic>
        <p:nvPicPr>
          <p:cNvPr id="3" name="Picture 2">
            <a:extLst>
              <a:ext uri="{FF2B5EF4-FFF2-40B4-BE49-F238E27FC236}">
                <a16:creationId xmlns:a16="http://schemas.microsoft.com/office/drawing/2014/main" id="{35D63E9B-8AA2-4C79-B308-1CE1EBC4DD47}"/>
              </a:ext>
            </a:extLst>
          </p:cNvPr>
          <p:cNvPicPr>
            <a:picLocks noChangeAspect="1"/>
          </p:cNvPicPr>
          <p:nvPr/>
        </p:nvPicPr>
        <p:blipFill>
          <a:blip r:embed="rId2"/>
          <a:stretch>
            <a:fillRect/>
          </a:stretch>
        </p:blipFill>
        <p:spPr>
          <a:xfrm>
            <a:off x="7588836" y="78304"/>
            <a:ext cx="1369339" cy="818594"/>
          </a:xfrm>
          <a:prstGeom prst="rect">
            <a:avLst/>
          </a:prstGeom>
        </p:spPr>
      </p:pic>
      <p:pic>
        <p:nvPicPr>
          <p:cNvPr id="11" name="Picture 10">
            <a:extLst>
              <a:ext uri="{FF2B5EF4-FFF2-40B4-BE49-F238E27FC236}">
                <a16:creationId xmlns:a16="http://schemas.microsoft.com/office/drawing/2014/main" id="{D9B2E1C3-18DD-4998-BBC6-796CD7732068}"/>
              </a:ext>
            </a:extLst>
          </p:cNvPr>
          <p:cNvPicPr>
            <a:picLocks noChangeAspect="1"/>
          </p:cNvPicPr>
          <p:nvPr/>
        </p:nvPicPr>
        <p:blipFill>
          <a:blip r:embed="rId3"/>
          <a:stretch>
            <a:fillRect/>
          </a:stretch>
        </p:blipFill>
        <p:spPr>
          <a:xfrm>
            <a:off x="296466" y="834644"/>
            <a:ext cx="3839271" cy="4229003"/>
          </a:xfrm>
          <a:prstGeom prst="rect">
            <a:avLst/>
          </a:prstGeom>
        </p:spPr>
      </p:pic>
      <p:sp>
        <p:nvSpPr>
          <p:cNvPr id="14" name="Text Placeholder 3">
            <a:extLst>
              <a:ext uri="{FF2B5EF4-FFF2-40B4-BE49-F238E27FC236}">
                <a16:creationId xmlns:a16="http://schemas.microsoft.com/office/drawing/2014/main" id="{DCC61A10-7B6D-4F0F-A5A1-6E8783327F3C}"/>
              </a:ext>
            </a:extLst>
          </p:cNvPr>
          <p:cNvSpPr txBox="1">
            <a:spLocks/>
          </p:cNvSpPr>
          <p:nvPr/>
        </p:nvSpPr>
        <p:spPr>
          <a:xfrm>
            <a:off x="4135737" y="756843"/>
            <a:ext cx="4934123" cy="2751470"/>
          </a:xfrm>
          <a:prstGeom prst="rect">
            <a:avLst/>
          </a:prstGeom>
        </p:spPr>
        <p:txBody>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6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361950" indent="-361950" algn="l" defTabSz="914400" rtl="0" eaLnBrk="1" latinLnBrk="0" hangingPunct="1">
              <a:lnSpc>
                <a:spcPct val="90000"/>
              </a:lnSpc>
              <a:spcBef>
                <a:spcPts val="0"/>
              </a:spcBef>
              <a:spcAft>
                <a:spcPts val="600"/>
              </a:spcAft>
              <a:buFont typeface="Calibri Light" panose="020F0302020204030204" pitchFamily="34" charset="0"/>
              <a:buChar char="-"/>
              <a:defRPr sz="2400" kern="1200">
                <a:solidFill>
                  <a:schemeClr val="tx1"/>
                </a:solidFill>
                <a:latin typeface="+mn-lt"/>
                <a:ea typeface="+mn-ea"/>
                <a:cs typeface="+mn-cs"/>
              </a:defRPr>
            </a:lvl3pPr>
            <a:lvl4pPr marL="714375" indent="-352425" algn="l" defTabSz="914400" rtl="0" eaLnBrk="1" latinLnBrk="0" hangingPunct="1">
              <a:lnSpc>
                <a:spcPct val="90000"/>
              </a:lnSpc>
              <a:spcBef>
                <a:spcPts val="0"/>
              </a:spcBef>
              <a:spcAft>
                <a:spcPts val="600"/>
              </a:spcAft>
              <a:buFont typeface="Calibri Light" panose="020F0302020204030204" pitchFamily="34" charset="0"/>
              <a:buChar char="-"/>
              <a:defRPr sz="2400" kern="1200">
                <a:solidFill>
                  <a:schemeClr val="tx1"/>
                </a:solidFill>
                <a:latin typeface="+mn-lt"/>
                <a:ea typeface="+mn-ea"/>
                <a:cs typeface="+mn-cs"/>
              </a:defRPr>
            </a:lvl4pPr>
            <a:lvl5pPr marL="1076325" indent="-361950" algn="l" defTabSz="914400" rtl="0" eaLnBrk="1" latinLnBrk="0" hangingPunct="1">
              <a:lnSpc>
                <a:spcPct val="90000"/>
              </a:lnSpc>
              <a:spcBef>
                <a:spcPts val="0"/>
              </a:spcBef>
              <a:spcAft>
                <a:spcPts val="600"/>
              </a:spcAft>
              <a:buFont typeface="Calibri Light" panose="020F03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685800">
              <a:spcBef>
                <a:spcPts val="450"/>
              </a:spcBef>
              <a:spcAft>
                <a:spcPts val="450"/>
              </a:spcAft>
              <a:buFont typeface="Arial" panose="020B0604020202020204" pitchFamily="34" charset="0"/>
              <a:buChar char="•"/>
              <a:defRPr/>
            </a:pPr>
            <a:r>
              <a:rPr lang="en-GB" sz="1350" dirty="0">
                <a:solidFill>
                  <a:sysClr val="windowText" lastClr="000000"/>
                </a:solidFill>
                <a:latin typeface="Arial"/>
              </a:rPr>
              <a:t>32 included studies</a:t>
            </a:r>
          </a:p>
          <a:p>
            <a:pPr marL="342900" indent="-342900" defTabSz="685800">
              <a:spcBef>
                <a:spcPts val="450"/>
              </a:spcBef>
              <a:spcAft>
                <a:spcPts val="450"/>
              </a:spcAft>
              <a:buFont typeface="Arial" panose="020B0604020202020204" pitchFamily="34" charset="0"/>
              <a:buChar char="•"/>
              <a:defRPr/>
            </a:pPr>
            <a:r>
              <a:rPr lang="en-GB" sz="1350" dirty="0">
                <a:solidFill>
                  <a:sysClr val="windowText" lastClr="000000"/>
                </a:solidFill>
                <a:latin typeface="Arial"/>
              </a:rPr>
              <a:t>6 deemed to be long-term effective. </a:t>
            </a:r>
          </a:p>
          <a:p>
            <a:pPr marL="342900" indent="-342900" defTabSz="685800">
              <a:spcBef>
                <a:spcPts val="450"/>
              </a:spcBef>
              <a:spcAft>
                <a:spcPts val="450"/>
              </a:spcAft>
              <a:buFont typeface="Arial" panose="020B0604020202020204" pitchFamily="34" charset="0"/>
              <a:buChar char="•"/>
              <a:defRPr/>
            </a:pPr>
            <a:r>
              <a:rPr lang="en-GB" sz="1350" dirty="0">
                <a:solidFill>
                  <a:sysClr val="windowText" lastClr="000000"/>
                </a:solidFill>
                <a:latin typeface="Arial"/>
              </a:rPr>
              <a:t>These six studies used self-help, mainly in conjunction with counselling, and were largely delivered remotely. </a:t>
            </a:r>
          </a:p>
          <a:p>
            <a:pPr marL="342900" indent="-342900" defTabSz="685800">
              <a:spcBef>
                <a:spcPts val="450"/>
              </a:spcBef>
              <a:spcAft>
                <a:spcPts val="450"/>
              </a:spcAft>
              <a:buFont typeface="Arial" panose="020B0604020202020204" pitchFamily="34" charset="0"/>
              <a:buChar char="•"/>
              <a:defRPr/>
            </a:pPr>
            <a:r>
              <a:rPr lang="en-GB" sz="1350" dirty="0">
                <a:solidFill>
                  <a:sysClr val="windowText" lastClr="000000"/>
                </a:solidFill>
                <a:latin typeface="Arial"/>
              </a:rPr>
              <a:t>6 ‘promising’ BCTs i.e. both frequently occurring and present in trials which demonstrated long-term effectiveness: </a:t>
            </a:r>
          </a:p>
          <a:p>
            <a:pPr marL="257175" indent="-257175" defTabSz="685800">
              <a:spcBef>
                <a:spcPts val="450"/>
              </a:spcBef>
              <a:spcAft>
                <a:spcPts val="450"/>
              </a:spcAft>
              <a:buFont typeface="Arial" panose="020B0604020202020204" pitchFamily="34" charset="0"/>
              <a:buChar char="•"/>
              <a:defRPr/>
            </a:pPr>
            <a:r>
              <a:rPr lang="en-GB" sz="1350" dirty="0">
                <a:solidFill>
                  <a:sysClr val="windowText" lastClr="000000"/>
                </a:solidFill>
                <a:latin typeface="Arial"/>
              </a:rPr>
              <a:t>‘problem solving’, ‘information about health consequences’, ‘information about social and environmental consequences’, ‘social support’, ‘reduce negative emotions’ and ‘instruction on how to perform a behaviour’.</a:t>
            </a:r>
          </a:p>
          <a:p>
            <a:pPr defTabSz="685800">
              <a:spcBef>
                <a:spcPts val="450"/>
              </a:spcBef>
              <a:spcAft>
                <a:spcPts val="450"/>
              </a:spcAft>
              <a:defRPr/>
            </a:pPr>
            <a:endParaRPr lang="en-GB" sz="1350" dirty="0">
              <a:solidFill>
                <a:sysClr val="windowText" lastClr="000000"/>
              </a:solidFill>
              <a:latin typeface="Arial"/>
            </a:endParaRPr>
          </a:p>
        </p:txBody>
      </p:sp>
      <p:pic>
        <p:nvPicPr>
          <p:cNvPr id="15" name="Picture 14">
            <a:extLst>
              <a:ext uri="{FF2B5EF4-FFF2-40B4-BE49-F238E27FC236}">
                <a16:creationId xmlns:a16="http://schemas.microsoft.com/office/drawing/2014/main" id="{4B7B587D-EB81-407A-AB8B-B5E72F77DB8A}"/>
              </a:ext>
            </a:extLst>
          </p:cNvPr>
          <p:cNvPicPr>
            <a:picLocks noChangeAspect="1"/>
          </p:cNvPicPr>
          <p:nvPr/>
        </p:nvPicPr>
        <p:blipFill>
          <a:blip r:embed="rId4"/>
          <a:stretch>
            <a:fillRect/>
          </a:stretch>
        </p:blipFill>
        <p:spPr>
          <a:xfrm>
            <a:off x="5385639" y="4038337"/>
            <a:ext cx="2203197" cy="1025310"/>
          </a:xfrm>
          <a:prstGeom prst="rect">
            <a:avLst/>
          </a:prstGeom>
        </p:spPr>
      </p:pic>
    </p:spTree>
    <p:extLst>
      <p:ext uri="{BB962C8B-B14F-4D97-AF65-F5344CB8AC3E}">
        <p14:creationId xmlns:p14="http://schemas.microsoft.com/office/powerpoint/2010/main" val="270705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DBAC-34C8-A84E-90C0-AD944AE6C306}"/>
              </a:ext>
            </a:extLst>
          </p:cNvPr>
          <p:cNvSpPr>
            <a:spLocks noGrp="1"/>
          </p:cNvSpPr>
          <p:nvPr>
            <p:ph type="title"/>
          </p:nvPr>
        </p:nvSpPr>
        <p:spPr/>
        <p:txBody>
          <a:bodyPr>
            <a:normAutofit fontScale="90000"/>
          </a:bodyPr>
          <a:lstStyle/>
          <a:p>
            <a:r>
              <a:rPr lang="en-GB" b="1" dirty="0">
                <a:effectLst/>
                <a:latin typeface="Comic Neue" panose="02000000000000000000"/>
                <a:ea typeface="Calibri" panose="020F0502020204030204" pitchFamily="34" charset="0"/>
                <a:cs typeface="Times New Roman" panose="02020603050405020304" pitchFamily="18" charset="0"/>
              </a:rPr>
              <a:t>Protocol for a randomised controlled trial of a complex intervention to prevent return to smoking postpartum</a:t>
            </a:r>
            <a:br>
              <a:rPr lang="en-GB" sz="1350" dirty="0">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
        <p:nvSpPr>
          <p:cNvPr id="3" name="Text Placeholder 2">
            <a:extLst>
              <a:ext uri="{FF2B5EF4-FFF2-40B4-BE49-F238E27FC236}">
                <a16:creationId xmlns:a16="http://schemas.microsoft.com/office/drawing/2014/main" id="{50AE9A53-3663-E842-B663-D3FA860337F7}"/>
              </a:ext>
            </a:extLst>
          </p:cNvPr>
          <p:cNvSpPr>
            <a:spLocks noGrp="1"/>
          </p:cNvSpPr>
          <p:nvPr>
            <p:ph type="body" sz="quarter" idx="10"/>
          </p:nvPr>
        </p:nvSpPr>
        <p:spPr/>
        <p:txBody>
          <a:bodyPr/>
          <a:lstStyle/>
          <a:p>
            <a:pPr lvl="0"/>
            <a:r>
              <a:rPr lang="en-US" sz="1800" dirty="0"/>
              <a:t>Professor Caitlin Notley</a:t>
            </a:r>
          </a:p>
        </p:txBody>
      </p:sp>
      <p:sp>
        <p:nvSpPr>
          <p:cNvPr id="4" name="Text Placeholder 3">
            <a:extLst>
              <a:ext uri="{FF2B5EF4-FFF2-40B4-BE49-F238E27FC236}">
                <a16:creationId xmlns:a16="http://schemas.microsoft.com/office/drawing/2014/main" id="{2621E207-9C39-CD4D-9A27-88DF71FEFB5F}"/>
              </a:ext>
            </a:extLst>
          </p:cNvPr>
          <p:cNvSpPr>
            <a:spLocks noGrp="1"/>
          </p:cNvSpPr>
          <p:nvPr>
            <p:ph type="body" sz="quarter" idx="11"/>
          </p:nvPr>
        </p:nvSpPr>
        <p:spPr>
          <a:xfrm>
            <a:off x="4769998" y="3234155"/>
            <a:ext cx="1581375" cy="358140"/>
          </a:xfrm>
        </p:spPr>
        <p:txBody>
          <a:bodyPr/>
          <a:lstStyle/>
          <a:p>
            <a:r>
              <a:rPr lang="en-GB" dirty="0" err="1"/>
              <a:t>c.notley@uea.ac.uk</a:t>
            </a:r>
            <a:endParaRPr lang="en-US" b="1" dirty="0"/>
          </a:p>
          <a:p>
            <a:endParaRPr lang="en-US" dirty="0"/>
          </a:p>
        </p:txBody>
      </p:sp>
      <p:sp>
        <p:nvSpPr>
          <p:cNvPr id="5" name="Text Placeholder 4">
            <a:extLst>
              <a:ext uri="{FF2B5EF4-FFF2-40B4-BE49-F238E27FC236}">
                <a16:creationId xmlns:a16="http://schemas.microsoft.com/office/drawing/2014/main" id="{C8BC97E6-D712-3441-9DA5-510ACEEFC8CB}"/>
              </a:ext>
            </a:extLst>
          </p:cNvPr>
          <p:cNvSpPr>
            <a:spLocks noGrp="1"/>
          </p:cNvSpPr>
          <p:nvPr>
            <p:ph type="body" sz="quarter" idx="12"/>
          </p:nvPr>
        </p:nvSpPr>
        <p:spPr/>
        <p:txBody>
          <a:bodyPr/>
          <a:lstStyle/>
          <a:p>
            <a:r>
              <a:rPr lang="en-GB" dirty="0"/>
              <a:t>@AddictionUEA</a:t>
            </a:r>
            <a:endParaRPr lang="en-US" b="1" dirty="0"/>
          </a:p>
          <a:p>
            <a:endParaRPr lang="en-US" dirty="0"/>
          </a:p>
        </p:txBody>
      </p:sp>
      <p:sp>
        <p:nvSpPr>
          <p:cNvPr id="6" name="TextBox 5">
            <a:extLst>
              <a:ext uri="{FF2B5EF4-FFF2-40B4-BE49-F238E27FC236}">
                <a16:creationId xmlns:a16="http://schemas.microsoft.com/office/drawing/2014/main" id="{F29FB97B-70E6-4411-9B93-6DD3AD1D560D}"/>
              </a:ext>
            </a:extLst>
          </p:cNvPr>
          <p:cNvSpPr txBox="1"/>
          <p:nvPr/>
        </p:nvSpPr>
        <p:spPr>
          <a:xfrm>
            <a:off x="4455434" y="3488530"/>
            <a:ext cx="3406521" cy="577081"/>
          </a:xfrm>
          <a:prstGeom prst="rect">
            <a:avLst/>
          </a:prstGeom>
          <a:noFill/>
        </p:spPr>
        <p:txBody>
          <a:bodyPr wrap="square" rtlCol="0">
            <a:spAutoFit/>
          </a:bodyPr>
          <a:lstStyle/>
          <a:p>
            <a:r>
              <a:rPr lang="en-GB" sz="1050" dirty="0">
                <a:solidFill>
                  <a:schemeClr val="tx1">
                    <a:lumMod val="50000"/>
                  </a:schemeClr>
                </a:solidFill>
                <a:latin typeface="Comic Neue" panose="02000000000000000000"/>
                <a:ea typeface="Calibri" panose="020F0502020204030204" pitchFamily="34" charset="0"/>
              </a:rPr>
              <a:t>Bauld, L, Ussher, M, Harris, T, Gilroy, V, </a:t>
            </a:r>
            <a:r>
              <a:rPr lang="en-GB" sz="1050" dirty="0" err="1">
                <a:solidFill>
                  <a:schemeClr val="tx1">
                    <a:lumMod val="50000"/>
                  </a:schemeClr>
                </a:solidFill>
                <a:latin typeface="Comic Neue" panose="02000000000000000000"/>
                <a:ea typeface="Calibri" panose="020F0502020204030204" pitchFamily="34" charset="0"/>
              </a:rPr>
              <a:t>Duneclift</a:t>
            </a:r>
            <a:r>
              <a:rPr lang="en-GB" sz="1050" dirty="0">
                <a:solidFill>
                  <a:schemeClr val="tx1">
                    <a:lumMod val="50000"/>
                  </a:schemeClr>
                </a:solidFill>
                <a:latin typeface="Comic Neue" panose="02000000000000000000"/>
                <a:ea typeface="Calibri" panose="020F0502020204030204" pitchFamily="34" charset="0"/>
              </a:rPr>
              <a:t>, S, Holland, R, Naughton, F, Hardeman, W, Smith, D, Clarke, A, Turner, D, Brown T &amp; Howard, G.</a:t>
            </a:r>
            <a:endParaRPr lang="en-GB" sz="1050" dirty="0">
              <a:solidFill>
                <a:schemeClr val="tx1">
                  <a:lumMod val="50000"/>
                </a:schemeClr>
              </a:solidFill>
              <a:latin typeface="Comic Neue" panose="02000000000000000000"/>
            </a:endParaRPr>
          </a:p>
        </p:txBody>
      </p:sp>
    </p:spTree>
    <p:extLst>
      <p:ext uri="{BB962C8B-B14F-4D97-AF65-F5344CB8AC3E}">
        <p14:creationId xmlns:p14="http://schemas.microsoft.com/office/powerpoint/2010/main" val="255728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39E-8DC4-684C-9C2D-1DF63A45DB26}"/>
              </a:ext>
            </a:extLst>
          </p:cNvPr>
          <p:cNvSpPr>
            <a:spLocks noGrp="1"/>
          </p:cNvSpPr>
          <p:nvPr>
            <p:ph type="title"/>
          </p:nvPr>
        </p:nvSpPr>
        <p:spPr/>
        <p:txBody>
          <a:bodyPr/>
          <a:lstStyle/>
          <a:p>
            <a:r>
              <a:rPr lang="en-US" dirty="0"/>
              <a:t>Intervention pathway</a:t>
            </a:r>
          </a:p>
        </p:txBody>
      </p:sp>
      <p:grpSp>
        <p:nvGrpSpPr>
          <p:cNvPr id="41" name="Group 40">
            <a:extLst>
              <a:ext uri="{FF2B5EF4-FFF2-40B4-BE49-F238E27FC236}">
                <a16:creationId xmlns:a16="http://schemas.microsoft.com/office/drawing/2014/main" id="{5D2D14EB-FB1B-AC4C-B773-F65D16BFFF5F}"/>
              </a:ext>
            </a:extLst>
          </p:cNvPr>
          <p:cNvGrpSpPr/>
          <p:nvPr/>
        </p:nvGrpSpPr>
        <p:grpSpPr>
          <a:xfrm>
            <a:off x="500169" y="967886"/>
            <a:ext cx="8198245" cy="2963353"/>
            <a:chOff x="666892" y="1290514"/>
            <a:chExt cx="10930993" cy="3951137"/>
          </a:xfrm>
        </p:grpSpPr>
        <p:pic>
          <p:nvPicPr>
            <p:cNvPr id="3" name="Picture 2">
              <a:extLst>
                <a:ext uri="{FF2B5EF4-FFF2-40B4-BE49-F238E27FC236}">
                  <a16:creationId xmlns:a16="http://schemas.microsoft.com/office/drawing/2014/main" id="{54DCF995-6D86-5D40-8ADA-DF3712B34C95}"/>
                </a:ext>
              </a:extLst>
            </p:cNvPr>
            <p:cNvPicPr>
              <a:picLocks noChangeAspect="1"/>
            </p:cNvPicPr>
            <p:nvPr/>
          </p:nvPicPr>
          <p:blipFill>
            <a:blip r:embed="rId2"/>
            <a:stretch>
              <a:fillRect/>
            </a:stretch>
          </p:blipFill>
          <p:spPr>
            <a:xfrm flipV="1">
              <a:off x="2054014" y="1290514"/>
              <a:ext cx="8079740" cy="84827"/>
            </a:xfrm>
            <a:prstGeom prst="rect">
              <a:avLst/>
            </a:prstGeom>
          </p:spPr>
        </p:pic>
        <p:sp>
          <p:nvSpPr>
            <p:cNvPr id="4" name="Rounded Rectangle 3">
              <a:extLst>
                <a:ext uri="{FF2B5EF4-FFF2-40B4-BE49-F238E27FC236}">
                  <a16:creationId xmlns:a16="http://schemas.microsoft.com/office/drawing/2014/main" id="{5907C5A1-D225-5F47-B678-270EC9C6C6FF}"/>
                </a:ext>
              </a:extLst>
            </p:cNvPr>
            <p:cNvSpPr/>
            <p:nvPr/>
          </p:nvSpPr>
          <p:spPr>
            <a:xfrm>
              <a:off x="666892" y="1709991"/>
              <a:ext cx="1630413" cy="3531659"/>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1</a:t>
              </a:r>
              <a:r>
                <a:rPr lang="en-US" sz="900" b="1" baseline="30000" dirty="0">
                  <a:solidFill>
                    <a:srgbClr val="FFFFFF"/>
                  </a:solidFill>
                  <a:latin typeface="Comic Neue" panose="02000000000000000000" pitchFamily="2" charset="0"/>
                </a:rPr>
                <a:t>st</a:t>
              </a:r>
              <a:r>
                <a:rPr lang="en-US" sz="900" b="1" dirty="0">
                  <a:solidFill>
                    <a:srgbClr val="FFFFFF"/>
                  </a:solidFill>
                  <a:latin typeface="Comic Neue" panose="02000000000000000000" pitchFamily="2" charset="0"/>
                </a:rPr>
                <a:t> Health Visitor Appointment (28 weeks pregnancy)</a:t>
              </a:r>
            </a:p>
            <a:p>
              <a:pPr algn="ctr" defTabSz="685800">
                <a:defRPr/>
              </a:pPr>
              <a:endParaRPr lang="en-US" sz="900"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Leaflet for pregnant quitter + Leaflet for partner / friend / family member</a:t>
              </a:r>
            </a:p>
            <a:p>
              <a:pPr algn="ctr" defTabSz="685800">
                <a:defRPr/>
              </a:pPr>
              <a:endParaRPr lang="en-US" sz="900" dirty="0">
                <a:solidFill>
                  <a:srgbClr val="FFFFFF"/>
                </a:solidFill>
                <a:latin typeface="Comic Neue" panose="02000000000000000000" pitchFamily="2" charset="0"/>
              </a:endParaRPr>
            </a:p>
            <a:p>
              <a:pPr algn="ctr" defTabSz="685800">
                <a:defRPr/>
              </a:pPr>
              <a:r>
                <a:rPr lang="en-US" sz="900" b="1" dirty="0">
                  <a:solidFill>
                    <a:srgbClr val="FFFFFF"/>
                  </a:solidFill>
                  <a:latin typeface="Comic Neue" panose="02000000000000000000" pitchFamily="2" charset="0"/>
                </a:rPr>
                <a:t>Or identification via midwives, GPs or self-referral via posters at Children’s Centres and</a:t>
              </a:r>
            </a:p>
          </p:txBody>
        </p:sp>
        <p:sp>
          <p:nvSpPr>
            <p:cNvPr id="5" name="Rounded Rectangle 4">
              <a:extLst>
                <a:ext uri="{FF2B5EF4-FFF2-40B4-BE49-F238E27FC236}">
                  <a16:creationId xmlns:a16="http://schemas.microsoft.com/office/drawing/2014/main" id="{8A6FFF82-01B7-FB44-969D-D6FEF4A0A8D1}"/>
                </a:ext>
              </a:extLst>
            </p:cNvPr>
            <p:cNvSpPr/>
            <p:nvPr/>
          </p:nvSpPr>
          <p:spPr>
            <a:xfrm>
              <a:off x="2556861" y="1709991"/>
              <a:ext cx="6766998" cy="1369783"/>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Website / App </a:t>
              </a:r>
              <a:r>
                <a:rPr lang="en-US" sz="900" dirty="0">
                  <a:solidFill>
                    <a:srgbClr val="FFFFFF"/>
                  </a:solidFill>
                  <a:latin typeface="Comic Neue" panose="02000000000000000000" pitchFamily="2" charset="0"/>
                </a:rPr>
                <a:t>Including peer / social support platform</a:t>
              </a:r>
            </a:p>
            <a:p>
              <a:pPr algn="ctr" defTabSz="685800">
                <a:defRPr/>
              </a:pPr>
              <a:endParaRPr lang="en-US" sz="900" dirty="0">
                <a:solidFill>
                  <a:srgbClr val="FFFFFF"/>
                </a:solidFill>
                <a:latin typeface="Comic Neue" panose="02000000000000000000" pitchFamily="2" charset="0"/>
              </a:endParaRPr>
            </a:p>
            <a:p>
              <a:pPr algn="ctr" defTabSz="685800">
                <a:defRPr/>
              </a:pPr>
              <a:r>
                <a:rPr lang="en-US" sz="900" b="1" dirty="0">
                  <a:solidFill>
                    <a:srgbClr val="FFFFFF"/>
                  </a:solidFill>
                  <a:latin typeface="Comic Neue" panose="02000000000000000000" pitchFamily="2" charset="0"/>
                </a:rPr>
                <a:t>+ Text support / App notification where requested</a:t>
              </a:r>
            </a:p>
            <a:p>
              <a:pPr algn="ctr" defTabSz="685800">
                <a:defRPr/>
              </a:pPr>
              <a:endParaRPr lang="en-US" sz="900"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Tailored notifications to reduce over time </a:t>
              </a:r>
            </a:p>
            <a:p>
              <a:pPr algn="ctr" defTabSz="685800">
                <a:defRPr/>
              </a:pPr>
              <a:r>
                <a:rPr lang="en-US" sz="900" dirty="0">
                  <a:solidFill>
                    <a:srgbClr val="FFFFFF"/>
                  </a:solidFill>
                  <a:latin typeface="Comic Neue" panose="02000000000000000000" pitchFamily="2" charset="0"/>
                </a:rPr>
                <a:t>and cease 1 year postpartum</a:t>
              </a:r>
              <a:br>
                <a:rPr lang="en-US" sz="900" dirty="0">
                  <a:solidFill>
                    <a:srgbClr val="FFFFFF"/>
                  </a:solidFill>
                  <a:latin typeface="Comic Neue" panose="02000000000000000000" pitchFamily="2" charset="0"/>
                </a:rPr>
              </a:br>
              <a:endParaRPr lang="en-US" sz="900" dirty="0">
                <a:solidFill>
                  <a:srgbClr val="FFFFFF"/>
                </a:solidFill>
                <a:latin typeface="Comic Neue" panose="02000000000000000000" pitchFamily="2" charset="0"/>
              </a:endParaRPr>
            </a:p>
          </p:txBody>
        </p:sp>
        <p:sp>
          <p:nvSpPr>
            <p:cNvPr id="6" name="Rounded Rectangle 5">
              <a:extLst>
                <a:ext uri="{FF2B5EF4-FFF2-40B4-BE49-F238E27FC236}">
                  <a16:creationId xmlns:a16="http://schemas.microsoft.com/office/drawing/2014/main" id="{674D39C4-249B-FD40-A72E-C6C6F189717B}"/>
                </a:ext>
              </a:extLst>
            </p:cNvPr>
            <p:cNvSpPr/>
            <p:nvPr/>
          </p:nvSpPr>
          <p:spPr>
            <a:xfrm>
              <a:off x="2556862" y="3519943"/>
              <a:ext cx="2064566" cy="1721708"/>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Subsequent HCP appointments</a:t>
              </a:r>
            </a:p>
            <a:p>
              <a:pPr algn="ctr" defTabSz="685800">
                <a:defRPr/>
              </a:pPr>
              <a:endParaRPr lang="en-US" sz="900" b="1"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Leaflet “revisited” (both woman and partner / friend / family member) </a:t>
              </a:r>
            </a:p>
          </p:txBody>
        </p:sp>
        <p:sp>
          <p:nvSpPr>
            <p:cNvPr id="7" name="Rounded Rectangle 6">
              <a:extLst>
                <a:ext uri="{FF2B5EF4-FFF2-40B4-BE49-F238E27FC236}">
                  <a16:creationId xmlns:a16="http://schemas.microsoft.com/office/drawing/2014/main" id="{CDA82DFB-0BB6-F14B-8F33-90FB19964408}"/>
                </a:ext>
              </a:extLst>
            </p:cNvPr>
            <p:cNvSpPr/>
            <p:nvPr/>
          </p:nvSpPr>
          <p:spPr>
            <a:xfrm>
              <a:off x="4868947" y="3519943"/>
              <a:ext cx="2064566" cy="1721708"/>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Birth</a:t>
              </a:r>
            </a:p>
            <a:p>
              <a:pPr algn="ctr" defTabSz="685800">
                <a:defRPr/>
              </a:pPr>
              <a:endParaRPr lang="en-US" sz="900" b="1"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“BabyBreathe</a:t>
              </a:r>
              <a:r>
                <a:rPr lang="en-US" sz="900" baseline="30000" dirty="0">
                  <a:solidFill>
                    <a:srgbClr val="FFFFFF"/>
                  </a:solidFill>
                  <a:latin typeface="Comic Neue" panose="02000000000000000000" pitchFamily="2" charset="0"/>
                </a:rPr>
                <a:t>TM</a:t>
              </a:r>
              <a:r>
                <a:rPr lang="en-US" sz="900" dirty="0">
                  <a:solidFill>
                    <a:srgbClr val="FFFFFF"/>
                  </a:solidFill>
                  <a:latin typeface="Comic Neue" panose="02000000000000000000" pitchFamily="2" charset="0"/>
                </a:rPr>
                <a:t> Box” including leaflets, vouchers and NRT</a:t>
              </a:r>
              <a:endParaRPr lang="en-US" sz="900" baseline="30000" dirty="0">
                <a:solidFill>
                  <a:srgbClr val="FFFFFF"/>
                </a:solidFill>
                <a:latin typeface="Comic Neue" panose="02000000000000000000" pitchFamily="2" charset="0"/>
              </a:endParaRPr>
            </a:p>
          </p:txBody>
        </p:sp>
        <p:sp>
          <p:nvSpPr>
            <p:cNvPr id="8" name="Rounded Rectangle 7">
              <a:extLst>
                <a:ext uri="{FF2B5EF4-FFF2-40B4-BE49-F238E27FC236}">
                  <a16:creationId xmlns:a16="http://schemas.microsoft.com/office/drawing/2014/main" id="{122BF5C6-3FDD-2E48-B6F2-8564D432CA98}"/>
                </a:ext>
              </a:extLst>
            </p:cNvPr>
            <p:cNvSpPr/>
            <p:nvPr/>
          </p:nvSpPr>
          <p:spPr>
            <a:xfrm>
              <a:off x="7181033" y="3519943"/>
              <a:ext cx="2064566" cy="1721708"/>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First postpartum health visitor appointment (10-14 days postpartum)</a:t>
              </a:r>
            </a:p>
            <a:p>
              <a:pPr algn="ctr" defTabSz="685800">
                <a:defRPr/>
              </a:pPr>
              <a:endParaRPr lang="en-US" sz="900" b="1"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“BabyBreathe</a:t>
              </a:r>
              <a:r>
                <a:rPr lang="en-US" sz="900" baseline="30000" dirty="0">
                  <a:solidFill>
                    <a:srgbClr val="FFFFFF"/>
                  </a:solidFill>
                  <a:latin typeface="Comic Neue" panose="02000000000000000000" pitchFamily="2" charset="0"/>
                </a:rPr>
                <a:t>TM</a:t>
              </a:r>
              <a:r>
                <a:rPr lang="en-US" sz="900" dirty="0">
                  <a:solidFill>
                    <a:srgbClr val="FFFFFF"/>
                  </a:solidFill>
                  <a:latin typeface="Comic Neue" panose="02000000000000000000" pitchFamily="2" charset="0"/>
                </a:rPr>
                <a:t> Box” “Revisited”</a:t>
              </a:r>
              <a:endParaRPr lang="en-US" sz="900" baseline="30000" dirty="0">
                <a:solidFill>
                  <a:srgbClr val="FFFFFF"/>
                </a:solidFill>
                <a:latin typeface="Comic Neue" panose="02000000000000000000" pitchFamily="2" charset="0"/>
              </a:endParaRPr>
            </a:p>
          </p:txBody>
        </p:sp>
        <p:sp>
          <p:nvSpPr>
            <p:cNvPr id="9" name="Rounded Rectangle 8">
              <a:extLst>
                <a:ext uri="{FF2B5EF4-FFF2-40B4-BE49-F238E27FC236}">
                  <a16:creationId xmlns:a16="http://schemas.microsoft.com/office/drawing/2014/main" id="{B6AD06A8-3238-CA43-8624-85C5B46A3335}"/>
                </a:ext>
              </a:extLst>
            </p:cNvPr>
            <p:cNvSpPr/>
            <p:nvPr/>
          </p:nvSpPr>
          <p:spPr>
            <a:xfrm>
              <a:off x="9533319" y="3519943"/>
              <a:ext cx="2064566" cy="1721708"/>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Subsequent health </a:t>
              </a:r>
              <a:br>
                <a:rPr lang="en-US" sz="900" b="1" dirty="0">
                  <a:solidFill>
                    <a:srgbClr val="FFFFFF"/>
                  </a:solidFill>
                  <a:latin typeface="Comic Neue" panose="02000000000000000000" pitchFamily="2" charset="0"/>
                </a:rPr>
              </a:br>
              <a:r>
                <a:rPr lang="en-US" sz="900" b="1" dirty="0">
                  <a:solidFill>
                    <a:srgbClr val="FFFFFF"/>
                  </a:solidFill>
                  <a:latin typeface="Comic Neue" panose="02000000000000000000" pitchFamily="2" charset="0"/>
                </a:rPr>
                <a:t>visitor appointments</a:t>
              </a:r>
            </a:p>
            <a:p>
              <a:pPr algn="ctr" defTabSz="685800">
                <a:defRPr/>
              </a:pPr>
              <a:endParaRPr lang="en-US" sz="900" b="1"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“BabyBreathe</a:t>
              </a:r>
              <a:r>
                <a:rPr lang="en-US" sz="900" baseline="30000" dirty="0">
                  <a:solidFill>
                    <a:srgbClr val="FFFFFF"/>
                  </a:solidFill>
                  <a:latin typeface="Comic Neue" panose="02000000000000000000" pitchFamily="2" charset="0"/>
                </a:rPr>
                <a:t>TM</a:t>
              </a:r>
              <a:r>
                <a:rPr lang="en-US" sz="900" dirty="0">
                  <a:solidFill>
                    <a:srgbClr val="FFFFFF"/>
                  </a:solidFill>
                  <a:latin typeface="Comic Neue" panose="02000000000000000000" pitchFamily="2" charset="0"/>
                </a:rPr>
                <a:t> Box” “Revisited” (both woman and partner / friend / family member</a:t>
              </a:r>
              <a:endParaRPr lang="en-US" sz="900" baseline="30000" dirty="0">
                <a:solidFill>
                  <a:srgbClr val="FFFFFF"/>
                </a:solidFill>
                <a:latin typeface="Comic Neue" panose="02000000000000000000" pitchFamily="2" charset="0"/>
              </a:endParaRPr>
            </a:p>
          </p:txBody>
        </p:sp>
        <p:sp>
          <p:nvSpPr>
            <p:cNvPr id="10" name="Rounded Rectangle 9">
              <a:extLst>
                <a:ext uri="{FF2B5EF4-FFF2-40B4-BE49-F238E27FC236}">
                  <a16:creationId xmlns:a16="http://schemas.microsoft.com/office/drawing/2014/main" id="{7BFE96C6-B49E-FC4E-ABCF-53EA7E1984AD}"/>
                </a:ext>
              </a:extLst>
            </p:cNvPr>
            <p:cNvSpPr/>
            <p:nvPr/>
          </p:nvSpPr>
          <p:spPr>
            <a:xfrm>
              <a:off x="9533319" y="1709991"/>
              <a:ext cx="2064566" cy="1369783"/>
            </a:xfrm>
            <a:prstGeom prst="roundRect">
              <a:avLst/>
            </a:prstGeom>
            <a:solidFill>
              <a:srgbClr val="3362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b="1" dirty="0">
                  <a:solidFill>
                    <a:srgbClr val="FFFFFF"/>
                  </a:solidFill>
                  <a:latin typeface="Comic Neue" panose="02000000000000000000" pitchFamily="2" charset="0"/>
                </a:rPr>
                <a:t>Ongoing</a:t>
              </a:r>
            </a:p>
            <a:p>
              <a:pPr algn="ctr" defTabSz="685800">
                <a:defRPr/>
              </a:pPr>
              <a:endParaRPr lang="en-US" sz="900" b="1" dirty="0">
                <a:solidFill>
                  <a:srgbClr val="FFFFFF"/>
                </a:solidFill>
                <a:latin typeface="Comic Neue" panose="02000000000000000000" pitchFamily="2" charset="0"/>
              </a:endParaRPr>
            </a:p>
            <a:p>
              <a:pPr algn="ctr" defTabSz="685800">
                <a:defRPr/>
              </a:pPr>
              <a:r>
                <a:rPr lang="en-US" sz="900" dirty="0">
                  <a:solidFill>
                    <a:srgbClr val="FFFFFF"/>
                  </a:solidFill>
                  <a:latin typeface="Comic Neue" panose="02000000000000000000" pitchFamily="2" charset="0"/>
                </a:rPr>
                <a:t>Web / App support + links to other organisations</a:t>
              </a:r>
              <a:endParaRPr lang="en-US" sz="900" baseline="30000" dirty="0">
                <a:solidFill>
                  <a:srgbClr val="FFFFFF"/>
                </a:solidFill>
                <a:latin typeface="Comic Neue" panose="02000000000000000000" pitchFamily="2" charset="0"/>
              </a:endParaRPr>
            </a:p>
          </p:txBody>
        </p:sp>
        <p:sp>
          <p:nvSpPr>
            <p:cNvPr id="12" name="Oval 11">
              <a:extLst>
                <a:ext uri="{FF2B5EF4-FFF2-40B4-BE49-F238E27FC236}">
                  <a16:creationId xmlns:a16="http://schemas.microsoft.com/office/drawing/2014/main" id="{3D818A0A-9DAB-ED49-B577-BFB9D4D4863D}"/>
                </a:ext>
              </a:extLst>
            </p:cNvPr>
            <p:cNvSpPr/>
            <p:nvPr/>
          </p:nvSpPr>
          <p:spPr>
            <a:xfrm>
              <a:off x="2204547" y="2147297"/>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3" name="Right Arrow 12">
              <a:extLst>
                <a:ext uri="{FF2B5EF4-FFF2-40B4-BE49-F238E27FC236}">
                  <a16:creationId xmlns:a16="http://schemas.microsoft.com/office/drawing/2014/main" id="{5E19E8F6-8BDF-2646-9D79-070B35853737}"/>
                </a:ext>
              </a:extLst>
            </p:cNvPr>
            <p:cNvSpPr/>
            <p:nvPr/>
          </p:nvSpPr>
          <p:spPr>
            <a:xfrm>
              <a:off x="2311193" y="2279353"/>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5" name="Oval 14">
              <a:extLst>
                <a:ext uri="{FF2B5EF4-FFF2-40B4-BE49-F238E27FC236}">
                  <a16:creationId xmlns:a16="http://schemas.microsoft.com/office/drawing/2014/main" id="{AAA64F8F-2C1E-E141-8A20-9688BAD037F1}"/>
                </a:ext>
              </a:extLst>
            </p:cNvPr>
            <p:cNvSpPr/>
            <p:nvPr/>
          </p:nvSpPr>
          <p:spPr>
            <a:xfrm>
              <a:off x="2204547" y="4116140"/>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6" name="Right Arrow 15">
              <a:extLst>
                <a:ext uri="{FF2B5EF4-FFF2-40B4-BE49-F238E27FC236}">
                  <a16:creationId xmlns:a16="http://schemas.microsoft.com/office/drawing/2014/main" id="{F57D0C6E-B166-684D-B45B-2D2B47238EBF}"/>
                </a:ext>
              </a:extLst>
            </p:cNvPr>
            <p:cNvSpPr/>
            <p:nvPr/>
          </p:nvSpPr>
          <p:spPr>
            <a:xfrm>
              <a:off x="2311193" y="4248196"/>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8" name="Oval 17">
              <a:extLst>
                <a:ext uri="{FF2B5EF4-FFF2-40B4-BE49-F238E27FC236}">
                  <a16:creationId xmlns:a16="http://schemas.microsoft.com/office/drawing/2014/main" id="{D2423997-1A75-B447-88CA-8FCDE88442FB}"/>
                </a:ext>
              </a:extLst>
            </p:cNvPr>
            <p:cNvSpPr/>
            <p:nvPr/>
          </p:nvSpPr>
          <p:spPr>
            <a:xfrm>
              <a:off x="4486428" y="4116140"/>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9" name="Right Arrow 18">
              <a:extLst>
                <a:ext uri="{FF2B5EF4-FFF2-40B4-BE49-F238E27FC236}">
                  <a16:creationId xmlns:a16="http://schemas.microsoft.com/office/drawing/2014/main" id="{BE78279D-D2B3-0147-9E24-2D34E152EF8B}"/>
                </a:ext>
              </a:extLst>
            </p:cNvPr>
            <p:cNvSpPr/>
            <p:nvPr/>
          </p:nvSpPr>
          <p:spPr>
            <a:xfrm>
              <a:off x="4593074" y="4248196"/>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1" name="Oval 20">
              <a:extLst>
                <a:ext uri="{FF2B5EF4-FFF2-40B4-BE49-F238E27FC236}">
                  <a16:creationId xmlns:a16="http://schemas.microsoft.com/office/drawing/2014/main" id="{CD6312A4-AB29-D740-B285-933391D0B1E5}"/>
                </a:ext>
              </a:extLst>
            </p:cNvPr>
            <p:cNvSpPr/>
            <p:nvPr/>
          </p:nvSpPr>
          <p:spPr>
            <a:xfrm>
              <a:off x="6793023" y="4116140"/>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2" name="Right Arrow 21">
              <a:extLst>
                <a:ext uri="{FF2B5EF4-FFF2-40B4-BE49-F238E27FC236}">
                  <a16:creationId xmlns:a16="http://schemas.microsoft.com/office/drawing/2014/main" id="{D11F4808-77EA-774D-BBC9-E5DCDC97109C}"/>
                </a:ext>
              </a:extLst>
            </p:cNvPr>
            <p:cNvSpPr/>
            <p:nvPr/>
          </p:nvSpPr>
          <p:spPr>
            <a:xfrm>
              <a:off x="6899669" y="4248196"/>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4" name="Oval 23">
              <a:extLst>
                <a:ext uri="{FF2B5EF4-FFF2-40B4-BE49-F238E27FC236}">
                  <a16:creationId xmlns:a16="http://schemas.microsoft.com/office/drawing/2014/main" id="{52303F2D-AC27-3D44-B41D-791C44011257}"/>
                </a:ext>
              </a:extLst>
            </p:cNvPr>
            <p:cNvSpPr/>
            <p:nvPr/>
          </p:nvSpPr>
          <p:spPr>
            <a:xfrm>
              <a:off x="9165520" y="2139059"/>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5" name="Right Arrow 24">
              <a:extLst>
                <a:ext uri="{FF2B5EF4-FFF2-40B4-BE49-F238E27FC236}">
                  <a16:creationId xmlns:a16="http://schemas.microsoft.com/office/drawing/2014/main" id="{0D951109-C6FA-3546-AC66-6BC47351D2D0}"/>
                </a:ext>
              </a:extLst>
            </p:cNvPr>
            <p:cNvSpPr/>
            <p:nvPr/>
          </p:nvSpPr>
          <p:spPr>
            <a:xfrm>
              <a:off x="9272166" y="2271115"/>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7" name="Oval 26">
              <a:extLst>
                <a:ext uri="{FF2B5EF4-FFF2-40B4-BE49-F238E27FC236}">
                  <a16:creationId xmlns:a16="http://schemas.microsoft.com/office/drawing/2014/main" id="{844AE040-0A41-3D42-99B7-4BD7033C0831}"/>
                </a:ext>
              </a:extLst>
            </p:cNvPr>
            <p:cNvSpPr/>
            <p:nvPr/>
          </p:nvSpPr>
          <p:spPr>
            <a:xfrm rot="16200000">
              <a:off x="10318017" y="3047188"/>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8" name="Right Arrow 27">
              <a:extLst>
                <a:ext uri="{FF2B5EF4-FFF2-40B4-BE49-F238E27FC236}">
                  <a16:creationId xmlns:a16="http://schemas.microsoft.com/office/drawing/2014/main" id="{C5DE606C-360B-514D-AC6A-8424667CFB78}"/>
                </a:ext>
              </a:extLst>
            </p:cNvPr>
            <p:cNvSpPr/>
            <p:nvPr/>
          </p:nvSpPr>
          <p:spPr>
            <a:xfrm rot="16200000">
              <a:off x="10416425" y="3171008"/>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0" name="Oval 29">
              <a:extLst>
                <a:ext uri="{FF2B5EF4-FFF2-40B4-BE49-F238E27FC236}">
                  <a16:creationId xmlns:a16="http://schemas.microsoft.com/office/drawing/2014/main" id="{739E4827-B774-B84F-83C2-6E517255FFD1}"/>
                </a:ext>
              </a:extLst>
            </p:cNvPr>
            <p:cNvSpPr/>
            <p:nvPr/>
          </p:nvSpPr>
          <p:spPr>
            <a:xfrm rot="16200000">
              <a:off x="3341560" y="3037724"/>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1" name="Left-right Arrow 30">
              <a:extLst>
                <a:ext uri="{FF2B5EF4-FFF2-40B4-BE49-F238E27FC236}">
                  <a16:creationId xmlns:a16="http://schemas.microsoft.com/office/drawing/2014/main" id="{A150BBDC-A9E0-1D44-8B32-4DC3369565CD}"/>
                </a:ext>
              </a:extLst>
            </p:cNvPr>
            <p:cNvSpPr/>
            <p:nvPr/>
          </p:nvSpPr>
          <p:spPr>
            <a:xfrm rot="16200000">
              <a:off x="3420444" y="3172823"/>
              <a:ext cx="337400" cy="230759"/>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3" name="Oval 32">
              <a:extLst>
                <a:ext uri="{FF2B5EF4-FFF2-40B4-BE49-F238E27FC236}">
                  <a16:creationId xmlns:a16="http://schemas.microsoft.com/office/drawing/2014/main" id="{E0976819-2EA8-1646-9221-F1836B6070DA}"/>
                </a:ext>
              </a:extLst>
            </p:cNvPr>
            <p:cNvSpPr/>
            <p:nvPr/>
          </p:nvSpPr>
          <p:spPr>
            <a:xfrm rot="16200000">
              <a:off x="5672868" y="3037724"/>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4" name="Left-right Arrow 33">
              <a:extLst>
                <a:ext uri="{FF2B5EF4-FFF2-40B4-BE49-F238E27FC236}">
                  <a16:creationId xmlns:a16="http://schemas.microsoft.com/office/drawing/2014/main" id="{EA1F7488-A3BE-5643-AAF4-D235225FCB5F}"/>
                </a:ext>
              </a:extLst>
            </p:cNvPr>
            <p:cNvSpPr/>
            <p:nvPr/>
          </p:nvSpPr>
          <p:spPr>
            <a:xfrm rot="16200000">
              <a:off x="5751752" y="3172823"/>
              <a:ext cx="337400" cy="230759"/>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6" name="Oval 35">
              <a:extLst>
                <a:ext uri="{FF2B5EF4-FFF2-40B4-BE49-F238E27FC236}">
                  <a16:creationId xmlns:a16="http://schemas.microsoft.com/office/drawing/2014/main" id="{18261B59-AEEF-7F4E-9758-68A89B2193CA}"/>
                </a:ext>
              </a:extLst>
            </p:cNvPr>
            <p:cNvSpPr/>
            <p:nvPr/>
          </p:nvSpPr>
          <p:spPr>
            <a:xfrm rot="16200000">
              <a:off x="7962987" y="3037724"/>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7" name="Left-right Arrow 36">
              <a:extLst>
                <a:ext uri="{FF2B5EF4-FFF2-40B4-BE49-F238E27FC236}">
                  <a16:creationId xmlns:a16="http://schemas.microsoft.com/office/drawing/2014/main" id="{B9CE2956-916C-2445-BE4F-C17D21CC02CD}"/>
                </a:ext>
              </a:extLst>
            </p:cNvPr>
            <p:cNvSpPr/>
            <p:nvPr/>
          </p:nvSpPr>
          <p:spPr>
            <a:xfrm rot="16200000">
              <a:off x="8041871" y="3172823"/>
              <a:ext cx="337400" cy="230759"/>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9" name="Oval 38">
              <a:extLst>
                <a:ext uri="{FF2B5EF4-FFF2-40B4-BE49-F238E27FC236}">
                  <a16:creationId xmlns:a16="http://schemas.microsoft.com/office/drawing/2014/main" id="{21457634-F33C-8345-B429-846C6031915D}"/>
                </a:ext>
              </a:extLst>
            </p:cNvPr>
            <p:cNvSpPr/>
            <p:nvPr/>
          </p:nvSpPr>
          <p:spPr>
            <a:xfrm>
              <a:off x="9132569" y="4116140"/>
              <a:ext cx="495169" cy="495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40" name="Right Arrow 39">
              <a:extLst>
                <a:ext uri="{FF2B5EF4-FFF2-40B4-BE49-F238E27FC236}">
                  <a16:creationId xmlns:a16="http://schemas.microsoft.com/office/drawing/2014/main" id="{165A3E8E-818F-104F-B035-5606A377000B}"/>
                </a:ext>
              </a:extLst>
            </p:cNvPr>
            <p:cNvSpPr/>
            <p:nvPr/>
          </p:nvSpPr>
          <p:spPr>
            <a:xfrm>
              <a:off x="9239215" y="4248196"/>
              <a:ext cx="298351" cy="2310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8B6279AE-8499-468F-93D4-8CDE35A0F253}"/>
              </a:ext>
            </a:extLst>
          </p:cNvPr>
          <p:cNvPicPr>
            <a:picLocks noChangeAspect="1"/>
          </p:cNvPicPr>
          <p:nvPr/>
        </p:nvPicPr>
        <p:blipFill>
          <a:blip r:embed="rId3"/>
          <a:stretch>
            <a:fillRect/>
          </a:stretch>
        </p:blipFill>
        <p:spPr>
          <a:xfrm>
            <a:off x="3736198" y="3645469"/>
            <a:ext cx="1230973" cy="1113219"/>
          </a:xfrm>
          <a:prstGeom prst="rect">
            <a:avLst/>
          </a:prstGeom>
        </p:spPr>
      </p:pic>
      <p:pic>
        <p:nvPicPr>
          <p:cNvPr id="20" name="Picture 19">
            <a:extLst>
              <a:ext uri="{FF2B5EF4-FFF2-40B4-BE49-F238E27FC236}">
                <a16:creationId xmlns:a16="http://schemas.microsoft.com/office/drawing/2014/main" id="{D2B8F39A-63E0-40E8-8BCA-B6405F2B66A5}"/>
              </a:ext>
            </a:extLst>
          </p:cNvPr>
          <p:cNvPicPr>
            <a:picLocks noChangeAspect="1"/>
          </p:cNvPicPr>
          <p:nvPr/>
        </p:nvPicPr>
        <p:blipFill>
          <a:blip r:embed="rId4"/>
          <a:stretch>
            <a:fillRect/>
          </a:stretch>
        </p:blipFill>
        <p:spPr>
          <a:xfrm>
            <a:off x="3370231" y="4093419"/>
            <a:ext cx="903112" cy="975360"/>
          </a:xfrm>
          <a:prstGeom prst="rect">
            <a:avLst/>
          </a:prstGeom>
        </p:spPr>
      </p:pic>
      <p:pic>
        <p:nvPicPr>
          <p:cNvPr id="26" name="Picture 25">
            <a:extLst>
              <a:ext uri="{FF2B5EF4-FFF2-40B4-BE49-F238E27FC236}">
                <a16:creationId xmlns:a16="http://schemas.microsoft.com/office/drawing/2014/main" id="{7A5DB2FB-1D4B-48BB-B66E-FDDD865BFE8C}"/>
              </a:ext>
            </a:extLst>
          </p:cNvPr>
          <p:cNvPicPr>
            <a:picLocks noChangeAspect="1"/>
          </p:cNvPicPr>
          <p:nvPr/>
        </p:nvPicPr>
        <p:blipFill>
          <a:blip r:embed="rId5"/>
          <a:stretch>
            <a:fillRect/>
          </a:stretch>
        </p:blipFill>
        <p:spPr>
          <a:xfrm>
            <a:off x="4170270" y="4403667"/>
            <a:ext cx="677374" cy="710041"/>
          </a:xfrm>
          <a:prstGeom prst="rect">
            <a:avLst/>
          </a:prstGeom>
        </p:spPr>
      </p:pic>
      <p:pic>
        <p:nvPicPr>
          <p:cNvPr id="32" name="Picture 31">
            <a:extLst>
              <a:ext uri="{FF2B5EF4-FFF2-40B4-BE49-F238E27FC236}">
                <a16:creationId xmlns:a16="http://schemas.microsoft.com/office/drawing/2014/main" id="{7698D369-39EA-4C89-9C4B-B3A43375C714}"/>
              </a:ext>
            </a:extLst>
          </p:cNvPr>
          <p:cNvPicPr>
            <a:picLocks noChangeAspect="1"/>
          </p:cNvPicPr>
          <p:nvPr/>
        </p:nvPicPr>
        <p:blipFill>
          <a:blip r:embed="rId6"/>
          <a:stretch>
            <a:fillRect/>
          </a:stretch>
        </p:blipFill>
        <p:spPr>
          <a:xfrm>
            <a:off x="4793691" y="4259385"/>
            <a:ext cx="604825" cy="654349"/>
          </a:xfrm>
          <a:prstGeom prst="rect">
            <a:avLst/>
          </a:prstGeom>
        </p:spPr>
      </p:pic>
      <p:pic>
        <p:nvPicPr>
          <p:cNvPr id="38" name="Picture 37">
            <a:extLst>
              <a:ext uri="{FF2B5EF4-FFF2-40B4-BE49-F238E27FC236}">
                <a16:creationId xmlns:a16="http://schemas.microsoft.com/office/drawing/2014/main" id="{F6BFD814-274A-4695-B0DB-EE2503670E64}"/>
              </a:ext>
            </a:extLst>
          </p:cNvPr>
          <p:cNvPicPr>
            <a:picLocks noChangeAspect="1"/>
          </p:cNvPicPr>
          <p:nvPr/>
        </p:nvPicPr>
        <p:blipFill>
          <a:blip r:embed="rId7"/>
          <a:stretch>
            <a:fillRect/>
          </a:stretch>
        </p:blipFill>
        <p:spPr>
          <a:xfrm>
            <a:off x="5522399" y="1282492"/>
            <a:ext cx="949584" cy="1027337"/>
          </a:xfrm>
          <a:prstGeom prst="rect">
            <a:avLst/>
          </a:prstGeom>
        </p:spPr>
      </p:pic>
      <p:pic>
        <p:nvPicPr>
          <p:cNvPr id="45" name="Picture 44">
            <a:extLst>
              <a:ext uri="{FF2B5EF4-FFF2-40B4-BE49-F238E27FC236}">
                <a16:creationId xmlns:a16="http://schemas.microsoft.com/office/drawing/2014/main" id="{B1267E60-8219-4258-9471-63040D865CB7}"/>
              </a:ext>
            </a:extLst>
          </p:cNvPr>
          <p:cNvPicPr>
            <a:picLocks noChangeAspect="1"/>
          </p:cNvPicPr>
          <p:nvPr/>
        </p:nvPicPr>
        <p:blipFill>
          <a:blip r:embed="rId8"/>
          <a:stretch>
            <a:fillRect/>
          </a:stretch>
        </p:blipFill>
        <p:spPr>
          <a:xfrm>
            <a:off x="6277860" y="1501018"/>
            <a:ext cx="491046" cy="530243"/>
          </a:xfrm>
          <a:prstGeom prst="rect">
            <a:avLst/>
          </a:prstGeom>
        </p:spPr>
      </p:pic>
      <p:pic>
        <p:nvPicPr>
          <p:cNvPr id="11" name="Picture 10">
            <a:extLst>
              <a:ext uri="{FF2B5EF4-FFF2-40B4-BE49-F238E27FC236}">
                <a16:creationId xmlns:a16="http://schemas.microsoft.com/office/drawing/2014/main" id="{72F65163-D77F-497C-B5B8-5751DF1D870F}"/>
              </a:ext>
            </a:extLst>
          </p:cNvPr>
          <p:cNvPicPr>
            <a:picLocks noChangeAspect="1"/>
          </p:cNvPicPr>
          <p:nvPr/>
        </p:nvPicPr>
        <p:blipFill>
          <a:blip r:embed="rId9"/>
          <a:stretch>
            <a:fillRect/>
          </a:stretch>
        </p:blipFill>
        <p:spPr>
          <a:xfrm>
            <a:off x="2063599" y="1469789"/>
            <a:ext cx="1125911" cy="706080"/>
          </a:xfrm>
          <a:prstGeom prst="rect">
            <a:avLst/>
          </a:prstGeom>
        </p:spPr>
      </p:pic>
    </p:spTree>
    <p:extLst>
      <p:ext uri="{BB962C8B-B14F-4D97-AF65-F5344CB8AC3E}">
        <p14:creationId xmlns:p14="http://schemas.microsoft.com/office/powerpoint/2010/main" val="1081443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ahead </a:t>
            </a:r>
          </a:p>
        </p:txBody>
      </p:sp>
    </p:spTree>
    <p:extLst>
      <p:ext uri="{BB962C8B-B14F-4D97-AF65-F5344CB8AC3E}">
        <p14:creationId xmlns:p14="http://schemas.microsoft.com/office/powerpoint/2010/main" val="219279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455509"/>
          </a:xfrm>
        </p:spPr>
        <p:txBody>
          <a:bodyPr/>
          <a:lstStyle/>
          <a:p>
            <a:r>
              <a:rPr lang="en-GB" sz="3200" dirty="0"/>
              <a:t>Next Steps </a:t>
            </a:r>
          </a:p>
        </p:txBody>
      </p:sp>
      <p:sp>
        <p:nvSpPr>
          <p:cNvPr id="3" name="Content Placeholder 2"/>
          <p:cNvSpPr>
            <a:spLocks noGrp="1"/>
          </p:cNvSpPr>
          <p:nvPr>
            <p:ph idx="1"/>
          </p:nvPr>
        </p:nvSpPr>
        <p:spPr/>
        <p:txBody>
          <a:bodyPr>
            <a:noAutofit/>
          </a:bodyPr>
          <a:lstStyle/>
          <a:p>
            <a:r>
              <a:rPr lang="en-GB" sz="2200" dirty="0"/>
              <a:t>As we move into a post-pandemic recovery phase, we need to align communicable and non communicable disease responses</a:t>
            </a:r>
          </a:p>
          <a:p>
            <a:r>
              <a:rPr lang="en-GB" sz="2200" dirty="0"/>
              <a:t>Smoking in pregnancy remains a priority public and maternal/child health issue</a:t>
            </a:r>
          </a:p>
          <a:p>
            <a:r>
              <a:rPr lang="en-GB" sz="2200" dirty="0"/>
              <a:t>Research has been affected, as have support services for women who smoke</a:t>
            </a:r>
          </a:p>
          <a:p>
            <a:r>
              <a:rPr lang="en-GB" sz="2200" dirty="0"/>
              <a:t>But things are getting back on track</a:t>
            </a:r>
          </a:p>
          <a:p>
            <a:r>
              <a:rPr lang="en-GB" sz="2200" dirty="0"/>
              <a:t>In terms of research, we have a number of studies due to report soon that will provide evidence to inform practice, and more in the pipeline.</a:t>
            </a:r>
          </a:p>
          <a:p>
            <a:r>
              <a:rPr lang="en-GB" sz="2200" dirty="0"/>
              <a:t>Keep an eye on the Smoking in Pregnancy Challenge Group webpages for further updates. </a:t>
            </a:r>
          </a:p>
        </p:txBody>
      </p:sp>
    </p:spTree>
    <p:extLst>
      <p:ext uri="{BB962C8B-B14F-4D97-AF65-F5344CB8AC3E}">
        <p14:creationId xmlns:p14="http://schemas.microsoft.com/office/powerpoint/2010/main" val="147638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 name="Straight Connector 1023"/>
          <p:cNvCxnSpPr/>
          <p:nvPr/>
        </p:nvCxnSpPr>
        <p:spPr>
          <a:xfrm>
            <a:off x="2544389" y="0"/>
            <a:ext cx="4376" cy="5143500"/>
          </a:xfrm>
          <a:prstGeom prst="line">
            <a:avLst/>
          </a:prstGeom>
          <a:ln w="31750">
            <a:solidFill>
              <a:srgbClr val="DA291C">
                <a:alpha val="54902"/>
              </a:srgbClr>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291" y="722104"/>
            <a:ext cx="1946123" cy="8640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706" y="3453912"/>
            <a:ext cx="559739" cy="59227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1270" y="3433806"/>
            <a:ext cx="1859926" cy="51030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2141" y="3389644"/>
            <a:ext cx="816602" cy="62076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1934" y="1276224"/>
            <a:ext cx="1462433" cy="38819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7463" y="2717326"/>
            <a:ext cx="1322259" cy="481595"/>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1042" y="1269060"/>
            <a:ext cx="1239800" cy="386924"/>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0811" y="1895087"/>
            <a:ext cx="521560" cy="535515"/>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4400" y="1154117"/>
            <a:ext cx="627971" cy="510300"/>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09331" y="2571751"/>
            <a:ext cx="793118" cy="614462"/>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val="0"/>
              </a:ext>
            </a:extLst>
          </a:blip>
          <a:srcRect t="12374" r="27031" b="14604"/>
          <a:stretch/>
        </p:blipFill>
        <p:spPr>
          <a:xfrm>
            <a:off x="2700601" y="2663889"/>
            <a:ext cx="1239749" cy="535033"/>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5647" y="1923765"/>
            <a:ext cx="1538720" cy="527410"/>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26319" y="1259033"/>
            <a:ext cx="1743827" cy="44521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73037" y="1893629"/>
            <a:ext cx="1319150" cy="523163"/>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82125" y="2645550"/>
            <a:ext cx="1189929" cy="571709"/>
          </a:xfrm>
          <a:prstGeom prst="rect">
            <a:avLst/>
          </a:prstGeom>
        </p:spPr>
      </p:pic>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13135" y="3755263"/>
            <a:ext cx="794176" cy="510300"/>
          </a:xfrm>
          <a:prstGeom prst="rect">
            <a:avLst/>
          </a:prstGeom>
        </p:spPr>
      </p:pic>
      <p:pic>
        <p:nvPicPr>
          <p:cNvPr id="4"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75107" y="4158562"/>
            <a:ext cx="645551" cy="586925"/>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47595" y="4173340"/>
            <a:ext cx="1244776" cy="551204"/>
          </a:xfrm>
          <a:prstGeom prst="rect">
            <a:avLst/>
          </a:prstGeom>
        </p:spPr>
      </p:pic>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63402" y="3463711"/>
            <a:ext cx="886479" cy="510300"/>
          </a:xfrm>
          <a:prstGeom prst="rect">
            <a:avLst/>
          </a:prstGeom>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66462" y="4216457"/>
            <a:ext cx="1235330" cy="510300"/>
          </a:xfrm>
          <a:prstGeom prst="rect">
            <a:avLst/>
          </a:prstGeom>
        </p:spPr>
      </p:pic>
      <p:pic>
        <p:nvPicPr>
          <p:cNvPr id="15" name="Picture 1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90776" y="1909151"/>
            <a:ext cx="1442732" cy="590514"/>
          </a:xfrm>
          <a:prstGeom prst="rect">
            <a:avLst/>
          </a:prstGeom>
        </p:spPr>
      </p:pic>
      <p:sp>
        <p:nvSpPr>
          <p:cNvPr id="17" name="Rectangle 16"/>
          <p:cNvSpPr/>
          <p:nvPr/>
        </p:nvSpPr>
        <p:spPr>
          <a:xfrm>
            <a:off x="137130" y="1704247"/>
            <a:ext cx="2356042" cy="3162404"/>
          </a:xfrm>
          <a:prstGeom prst="rect">
            <a:avLst/>
          </a:prstGeom>
        </p:spPr>
        <p:txBody>
          <a:bodyPr wrap="square">
            <a:spAutoFit/>
          </a:bodyPr>
          <a:lstStyle/>
          <a:p>
            <a:r>
              <a:rPr lang="en-US" sz="1050" dirty="0">
                <a:solidFill>
                  <a:srgbClr val="3A5DAE"/>
                </a:solidFill>
                <a:latin typeface="Lato Light"/>
              </a:rPr>
              <a:t>SPECTRUM is supported by the UK Prevention Research Partnership (MR/S037519/1), which is funded by the British Heart Foundation, Cancer Research UK, Chief Scientist Office of the Scottish Government Health and Social Care Directorates, Engineering and Physical Sciences Research Council, Economic and Social Research Council, Health and Social Care Research and Development Division (Welsh Government), Medical Research Council, National Institute for Health Research, Natural Environment Research Council, Public Health Agency (Northern Ireland), The Health Foundation and the </a:t>
            </a:r>
            <a:r>
              <a:rPr lang="en-US" sz="1050" dirty="0" err="1">
                <a:solidFill>
                  <a:srgbClr val="3A5DAE"/>
                </a:solidFill>
                <a:latin typeface="Lato Light"/>
              </a:rPr>
              <a:t>Wellcome</a:t>
            </a:r>
            <a:r>
              <a:rPr lang="en-US" sz="1050" dirty="0">
                <a:solidFill>
                  <a:srgbClr val="3A5DAE"/>
                </a:solidFill>
                <a:latin typeface="Lato Light"/>
              </a:rPr>
              <a:t> Trust.</a:t>
            </a:r>
            <a:endParaRPr lang="en-GB" sz="1050" dirty="0">
              <a:solidFill>
                <a:srgbClr val="3A5DAE"/>
              </a:solidFill>
              <a:latin typeface="Lato Light"/>
            </a:endParaRPr>
          </a:p>
        </p:txBody>
      </p:sp>
      <p:pic>
        <p:nvPicPr>
          <p:cNvPr id="22" name="Picture 2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584884" y="4385239"/>
            <a:ext cx="1392206" cy="408997"/>
          </a:xfrm>
          <a:prstGeom prst="rect">
            <a:avLst/>
          </a:prstGeom>
        </p:spPr>
      </p:pic>
      <p:sp>
        <p:nvSpPr>
          <p:cNvPr id="6" name="TextBox 5"/>
          <p:cNvSpPr txBox="1"/>
          <p:nvPr/>
        </p:nvSpPr>
        <p:spPr>
          <a:xfrm>
            <a:off x="4786360" y="225489"/>
            <a:ext cx="3816089" cy="646331"/>
          </a:xfrm>
          <a:prstGeom prst="rect">
            <a:avLst/>
          </a:prstGeom>
          <a:noFill/>
          <a:ln w="57150">
            <a:solidFill>
              <a:schemeClr val="tx1"/>
            </a:solidFill>
          </a:ln>
        </p:spPr>
        <p:txBody>
          <a:bodyPr wrap="square" rtlCol="0">
            <a:spAutoFit/>
          </a:bodyPr>
          <a:lstStyle/>
          <a:p>
            <a:r>
              <a:rPr lang="en-GB" dirty="0"/>
              <a:t>Thank you – </a:t>
            </a:r>
            <a:r>
              <a:rPr lang="en-GB" dirty="0">
                <a:hlinkClick r:id="rId24"/>
              </a:rPr>
              <a:t>Linda.Bauld@ed.ac.uk</a:t>
            </a:r>
            <a:endParaRPr lang="en-GB" dirty="0"/>
          </a:p>
          <a:p>
            <a:r>
              <a:rPr lang="en-GB" dirty="0"/>
              <a:t>@</a:t>
            </a:r>
            <a:r>
              <a:rPr lang="en-GB" dirty="0" err="1"/>
              <a:t>LindaBauld</a:t>
            </a:r>
            <a:r>
              <a:rPr lang="en-GB" dirty="0"/>
              <a:t> </a:t>
            </a:r>
          </a:p>
        </p:txBody>
      </p:sp>
      <p:sp>
        <p:nvSpPr>
          <p:cNvPr id="2" name="TextBox 1"/>
          <p:cNvSpPr txBox="1"/>
          <p:nvPr/>
        </p:nvSpPr>
        <p:spPr>
          <a:xfrm>
            <a:off x="2681555" y="271655"/>
            <a:ext cx="1972015" cy="553998"/>
          </a:xfrm>
          <a:prstGeom prst="rect">
            <a:avLst/>
          </a:prstGeom>
          <a:noFill/>
        </p:spPr>
        <p:txBody>
          <a:bodyPr wrap="none" rtlCol="0">
            <a:spAutoFit/>
          </a:bodyPr>
          <a:lstStyle/>
          <a:p>
            <a:r>
              <a:rPr lang="en-GB" sz="1000" dirty="0"/>
              <a:t>Acknowledgements: Professors</a:t>
            </a:r>
          </a:p>
          <a:p>
            <a:r>
              <a:rPr lang="en-GB" sz="1000" dirty="0"/>
              <a:t>Michael Ussher, Tim Coleman </a:t>
            </a:r>
          </a:p>
          <a:p>
            <a:r>
              <a:rPr lang="en-GB" sz="1000" dirty="0"/>
              <a:t>&amp; Caitlin </a:t>
            </a:r>
            <a:r>
              <a:rPr lang="en-GB" sz="1000" dirty="0" err="1"/>
              <a:t>Notley</a:t>
            </a:r>
            <a:endParaRPr lang="en-GB" dirty="0"/>
          </a:p>
        </p:txBody>
      </p:sp>
    </p:spTree>
    <p:extLst>
      <p:ext uri="{BB962C8B-B14F-4D97-AF65-F5344CB8AC3E}">
        <p14:creationId xmlns:p14="http://schemas.microsoft.com/office/powerpoint/2010/main" val="57646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a:t>
            </a:r>
          </a:p>
        </p:txBody>
      </p:sp>
    </p:spTree>
    <p:extLst>
      <p:ext uri="{BB962C8B-B14F-4D97-AF65-F5344CB8AC3E}">
        <p14:creationId xmlns:p14="http://schemas.microsoft.com/office/powerpoint/2010/main" val="24365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398571"/>
          </a:xfrm>
        </p:spPr>
        <p:txBody>
          <a:bodyPr/>
          <a:lstStyle/>
          <a:p>
            <a:r>
              <a:rPr lang="en-GB" sz="2800" dirty="0"/>
              <a:t>Covid-19 and smoking in pregnancy research </a:t>
            </a:r>
          </a:p>
        </p:txBody>
      </p:sp>
      <p:sp>
        <p:nvSpPr>
          <p:cNvPr id="3" name="Content Placeholder 2"/>
          <p:cNvSpPr>
            <a:spLocks noGrp="1"/>
          </p:cNvSpPr>
          <p:nvPr>
            <p:ph idx="1"/>
          </p:nvPr>
        </p:nvSpPr>
        <p:spPr/>
        <p:txBody>
          <a:bodyPr>
            <a:normAutofit lnSpcReduction="10000"/>
          </a:bodyPr>
          <a:lstStyle/>
          <a:p>
            <a:r>
              <a:rPr lang="en-GB" sz="2400" dirty="0"/>
              <a:t>Most existing studies involving pregnant women in the UK (on many topics/areas of research) were paused from March 2020 until recently, in terms of face to face data collection and investigations</a:t>
            </a:r>
          </a:p>
          <a:p>
            <a:r>
              <a:rPr lang="en-GB" sz="2400" dirty="0"/>
              <a:t>Studies that had follow up by phone or online continued, or those that involved sending a saliva sample (for biochemical validation of smoking abstinence) by post</a:t>
            </a:r>
          </a:p>
          <a:p>
            <a:r>
              <a:rPr lang="en-GB" sz="2400" dirty="0"/>
              <a:t>New studies that were due to commence in 2020/early 2021 did not start – and are now aiming to begin now/in the coming months</a:t>
            </a:r>
          </a:p>
          <a:p>
            <a:r>
              <a:rPr lang="en-GB" sz="2400" dirty="0"/>
              <a:t>So we’ve lost around a year of smoking in pregnancy research, but things are getting back on track</a:t>
            </a:r>
          </a:p>
        </p:txBody>
      </p:sp>
    </p:spTree>
    <p:extLst>
      <p:ext uri="{BB962C8B-B14F-4D97-AF65-F5344CB8AC3E}">
        <p14:creationId xmlns:p14="http://schemas.microsoft.com/office/powerpoint/2010/main" val="56211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Nicotine use in pregnancy</a:t>
            </a:r>
          </a:p>
        </p:txBody>
      </p:sp>
    </p:spTree>
    <p:extLst>
      <p:ext uri="{BB962C8B-B14F-4D97-AF65-F5344CB8AC3E}">
        <p14:creationId xmlns:p14="http://schemas.microsoft.com/office/powerpoint/2010/main" val="25107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sz="2200" dirty="0"/>
              <a:t>Nicotine is a naturally occurring substance present is several types of plants in the nightshade family. This includes potatoes, aubergine, tomatoes and red peppers</a:t>
            </a:r>
          </a:p>
          <a:p>
            <a:r>
              <a:rPr lang="en-GB" sz="2200" dirty="0"/>
              <a:t>It also includes the tobacco plant (</a:t>
            </a:r>
            <a:r>
              <a:rPr lang="en-GB" sz="2200" dirty="0" err="1"/>
              <a:t>Nicotiana</a:t>
            </a:r>
            <a:r>
              <a:rPr lang="en-GB" sz="2200" dirty="0"/>
              <a:t> </a:t>
            </a:r>
            <a:r>
              <a:rPr lang="en-GB" sz="2200" dirty="0" err="1"/>
              <a:t>tabacum</a:t>
            </a:r>
            <a:r>
              <a:rPr lang="en-GB" sz="2200" dirty="0"/>
              <a:t>)</a:t>
            </a:r>
          </a:p>
          <a:p>
            <a:r>
              <a:rPr lang="en-GB" sz="2200" dirty="0"/>
              <a:t>Nicotine can be produced synthetically, but this is expensive and not commercially viable </a:t>
            </a:r>
          </a:p>
        </p:txBody>
      </p:sp>
      <p:sp>
        <p:nvSpPr>
          <p:cNvPr id="3" name="Title 2"/>
          <p:cNvSpPr>
            <a:spLocks noGrp="1"/>
          </p:cNvSpPr>
          <p:nvPr>
            <p:ph type="title"/>
          </p:nvPr>
        </p:nvSpPr>
        <p:spPr>
          <a:xfrm>
            <a:off x="359296" y="356290"/>
            <a:ext cx="8425409" cy="498598"/>
          </a:xfrm>
        </p:spPr>
        <p:txBody>
          <a:bodyPr/>
          <a:lstStyle/>
          <a:p>
            <a:r>
              <a:rPr lang="en-GB" sz="3600" dirty="0"/>
              <a:t>Nicotine – background </a:t>
            </a:r>
          </a:p>
        </p:txBody>
      </p:sp>
      <p:sp>
        <p:nvSpPr>
          <p:cNvPr id="4" name="Content Placeholder 3"/>
          <p:cNvSpPr>
            <a:spLocks noGrp="1"/>
          </p:cNvSpPr>
          <p:nvPr>
            <p:ph sz="half" idx="15"/>
          </p:nvPr>
        </p:nvSpPr>
        <p:spPr/>
        <p:txBody>
          <a:bodyPr/>
          <a:lstStyle/>
          <a:p>
            <a:r>
              <a:rPr lang="en-GB" sz="2200" dirty="0"/>
              <a:t>Nicotine in cigarettes, other tobacco products (including oral tobacco ) and Nicotine Replacement Therapy comes from the tobacco leaf</a:t>
            </a:r>
          </a:p>
          <a:p>
            <a:r>
              <a:rPr lang="en-GB" sz="2200" dirty="0"/>
              <a:t>It is both a sedative and a stimulant and affects the heart rate, breathing activity and blood pressure. It may improve memory and concentration </a:t>
            </a:r>
          </a:p>
          <a:p>
            <a:r>
              <a:rPr lang="en-GB" sz="2200" dirty="0"/>
              <a:t>Nicotine can be addictive but it depends on the mode of delivery </a:t>
            </a:r>
          </a:p>
          <a:p>
            <a:endParaRPr lang="en-GB" sz="2200" dirty="0"/>
          </a:p>
        </p:txBody>
      </p:sp>
    </p:spTree>
    <p:extLst>
      <p:ext uri="{BB962C8B-B14F-4D97-AF65-F5344CB8AC3E}">
        <p14:creationId xmlns:p14="http://schemas.microsoft.com/office/powerpoint/2010/main" val="343957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512448"/>
          </a:xfrm>
        </p:spPr>
        <p:txBody>
          <a:bodyPr/>
          <a:lstStyle/>
          <a:p>
            <a:r>
              <a:rPr lang="en-GB" sz="3600" dirty="0"/>
              <a:t>Nicotine Replacement Therapy in pregnancy </a:t>
            </a:r>
          </a:p>
        </p:txBody>
      </p:sp>
      <p:sp>
        <p:nvSpPr>
          <p:cNvPr id="3" name="Content Placeholder 2"/>
          <p:cNvSpPr>
            <a:spLocks noGrp="1"/>
          </p:cNvSpPr>
          <p:nvPr>
            <p:ph idx="1"/>
          </p:nvPr>
        </p:nvSpPr>
        <p:spPr/>
        <p:txBody>
          <a:bodyPr>
            <a:noAutofit/>
          </a:bodyPr>
          <a:lstStyle/>
          <a:p>
            <a:r>
              <a:rPr lang="en-GB" sz="2200" dirty="0">
                <a:ea typeface="ＭＳ Ｐゴシック" pitchFamily="-28" charset="-128"/>
              </a:rPr>
              <a:t>Licensing changed in 2005 to allow prescriptions for pregnant women and other priority groups (i.e. patients with CVD, children over the age of 12) </a:t>
            </a:r>
          </a:p>
          <a:p>
            <a:r>
              <a:rPr lang="en-GB" sz="2200" dirty="0">
                <a:ea typeface="ＭＳ Ｐゴシック" pitchFamily="-28" charset="-128"/>
              </a:rPr>
              <a:t>Widely prescribed including to women accessing stop smoking services across the UK</a:t>
            </a:r>
          </a:p>
          <a:p>
            <a:r>
              <a:rPr lang="en-GB" sz="2200" dirty="0">
                <a:ea typeface="ＭＳ Ｐゴシック" pitchFamily="-28" charset="-128"/>
              </a:rPr>
              <a:t>Endorsed in NICE guidance, although health professionals to use clinical judgement and discuss risks and benefits with women </a:t>
            </a:r>
          </a:p>
          <a:p>
            <a:r>
              <a:rPr lang="en-GB" sz="2200" dirty="0">
                <a:ea typeface="ＭＳ Ｐゴシック" pitchFamily="-28" charset="-128"/>
              </a:rPr>
              <a:t>Limited evidence of effectiveness for smoking cessation  in pregnancy (see next slide) </a:t>
            </a:r>
          </a:p>
          <a:p>
            <a:pPr lvl="1"/>
            <a:r>
              <a:rPr lang="en-GB" sz="2200" dirty="0">
                <a:ea typeface="ＭＳ Ｐゴシック" pitchFamily="-28" charset="-128"/>
              </a:rPr>
              <a:t>increased metabolism a likely explanation, along with limited adherence </a:t>
            </a:r>
          </a:p>
          <a:p>
            <a:endParaRPr lang="en-GB" sz="2200" dirty="0"/>
          </a:p>
        </p:txBody>
      </p:sp>
    </p:spTree>
    <p:extLst>
      <p:ext uri="{BB962C8B-B14F-4D97-AF65-F5344CB8AC3E}">
        <p14:creationId xmlns:p14="http://schemas.microsoft.com/office/powerpoint/2010/main" val="240770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96" y="131566"/>
            <a:ext cx="8425409" cy="455509"/>
          </a:xfrm>
        </p:spPr>
        <p:txBody>
          <a:bodyPr/>
          <a:lstStyle/>
          <a:p>
            <a:r>
              <a:rPr lang="en-GB" sz="3200" dirty="0"/>
              <a:t>Cochrane review – NRT and </a:t>
            </a:r>
            <a:r>
              <a:rPr lang="en-GB" sz="3200" dirty="0" err="1"/>
              <a:t>buproprion</a:t>
            </a:r>
            <a:r>
              <a:rPr lang="en-GB" sz="3200" dirty="0"/>
              <a:t> in pregnancy </a:t>
            </a:r>
          </a:p>
        </p:txBody>
      </p:sp>
      <p:sp>
        <p:nvSpPr>
          <p:cNvPr id="5" name="Content Placeholder 4"/>
          <p:cNvSpPr>
            <a:spLocks noGrp="1"/>
          </p:cNvSpPr>
          <p:nvPr>
            <p:ph idx="1"/>
          </p:nvPr>
        </p:nvSpPr>
        <p:spPr>
          <a:xfrm>
            <a:off x="366791" y="1211821"/>
            <a:ext cx="8410419" cy="3343703"/>
          </a:xfrm>
        </p:spPr>
        <p:txBody>
          <a:bodyPr>
            <a:noAutofit/>
          </a:bodyPr>
          <a:lstStyle/>
          <a:p>
            <a:r>
              <a:rPr lang="en-GB" sz="1600" dirty="0"/>
              <a:t>Most recent review of RCTs (2020) examined the efficacy and safety of smoking cessation pharmacotherapies in pregnancy. </a:t>
            </a:r>
          </a:p>
          <a:p>
            <a:r>
              <a:rPr lang="en-GB" sz="1600" dirty="0"/>
              <a:t>Nine trials of NRT and two of bupropion identified </a:t>
            </a:r>
          </a:p>
          <a:p>
            <a:r>
              <a:rPr lang="en-GB" sz="1600" dirty="0"/>
              <a:t>Overall findings: NRT used for smoking cessation in pregnancy may increase smoking cessation rates in late pregnancy. However, this evidence is of low certainty, as the effect was not evident when potentially biased, </a:t>
            </a:r>
            <a:r>
              <a:rPr lang="en-GB" sz="1600" dirty="0" err="1"/>
              <a:t>nonplacebocontrolled</a:t>
            </a:r>
            <a:r>
              <a:rPr lang="en-GB" sz="1600" dirty="0"/>
              <a:t> RCTs were excluded from the analysis. Future studies may change this conclusion. Review found no evidence that NRT has either positive or negative impacts on birth outcomes; however, the evidence for some of these outcomes was also judged to be of low certainty due to imprecision and inconsistency. Review found no evidence that bupropion may be an effective aid for smoking cessation during pregnancy, and there was little evidence evaluating its safety in this population. </a:t>
            </a:r>
          </a:p>
          <a:p>
            <a:r>
              <a:rPr lang="en-GB" sz="1600" dirty="0"/>
              <a:t>Safety: There was no evidence of a difference between NRT and control groups in rates of miscarriage, stillbirth, premature birth, birthweight, low birthweight, admissions to neonatal intensive care, caesarean section, congenital abnormalities, or neonatal death.</a:t>
            </a:r>
          </a:p>
          <a:p>
            <a:endParaRPr lang="en-GB" sz="1050" dirty="0"/>
          </a:p>
        </p:txBody>
      </p:sp>
      <p:sp>
        <p:nvSpPr>
          <p:cNvPr id="6" name="TextBox 5"/>
          <p:cNvSpPr txBox="1"/>
          <p:nvPr/>
        </p:nvSpPr>
        <p:spPr>
          <a:xfrm>
            <a:off x="78698" y="4555525"/>
            <a:ext cx="9065302" cy="400110"/>
          </a:xfrm>
          <a:prstGeom prst="rect">
            <a:avLst/>
          </a:prstGeom>
          <a:noFill/>
        </p:spPr>
        <p:txBody>
          <a:bodyPr wrap="none" rtlCol="0">
            <a:spAutoFit/>
          </a:bodyPr>
          <a:lstStyle/>
          <a:p>
            <a:r>
              <a:rPr lang="en-GB" sz="1000" dirty="0"/>
              <a:t>Source: Claire, R, Chamberlain C, Davey MA, Cooper SE, Berlin, I, </a:t>
            </a:r>
            <a:r>
              <a:rPr lang="en-GB" sz="1000" dirty="0" err="1"/>
              <a:t>Leonardi</a:t>
            </a:r>
            <a:r>
              <a:rPr lang="en-US" altLang="zh-CN" sz="1000" dirty="0"/>
              <a:t>‐</a:t>
            </a:r>
            <a:r>
              <a:rPr lang="en-GB" sz="1000" dirty="0"/>
              <a:t>Bee, Coleman, T (2020) Pharmacological interventions for promoting smoking </a:t>
            </a:r>
          </a:p>
          <a:p>
            <a:r>
              <a:rPr lang="en-GB" sz="1000" dirty="0"/>
              <a:t>cessation during pregnancy. Cochrane Database of Systematic Reviews. https://www.cochranelibrary.com/cdsr/doi/10.1002/14651858.CD010078.pub3/full</a:t>
            </a:r>
          </a:p>
        </p:txBody>
      </p:sp>
    </p:spTree>
    <p:extLst>
      <p:ext uri="{BB962C8B-B14F-4D97-AF65-F5344CB8AC3E}">
        <p14:creationId xmlns:p14="http://schemas.microsoft.com/office/powerpoint/2010/main" val="73255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96" y="356290"/>
            <a:ext cx="8425409" cy="498598"/>
          </a:xfrm>
        </p:spPr>
        <p:txBody>
          <a:bodyPr/>
          <a:lstStyle/>
          <a:p>
            <a:r>
              <a:rPr lang="en-GB" sz="3600" b="1" dirty="0"/>
              <a:t>SNAP Trial </a:t>
            </a:r>
          </a:p>
        </p:txBody>
      </p:sp>
      <p:sp>
        <p:nvSpPr>
          <p:cNvPr id="4" name="Content Placeholder 3"/>
          <p:cNvSpPr>
            <a:spLocks noGrp="1"/>
          </p:cNvSpPr>
          <p:nvPr>
            <p:ph idx="1"/>
          </p:nvPr>
        </p:nvSpPr>
        <p:spPr/>
        <p:txBody>
          <a:bodyPr/>
          <a:lstStyle/>
          <a:p>
            <a:pPr marL="0" indent="0" algn="ctr" fontAlgn="base">
              <a:spcBef>
                <a:spcPct val="0"/>
              </a:spcBef>
              <a:spcAft>
                <a:spcPct val="0"/>
              </a:spcAft>
              <a:buNone/>
            </a:pPr>
            <a:br>
              <a:rPr lang="en-GB" sz="2175" kern="0" dirty="0">
                <a:solidFill>
                  <a:srgbClr val="C00000"/>
                </a:solidFill>
                <a:latin typeface="Verdana" pitchFamily="34" charset="0"/>
              </a:rPr>
            </a:br>
            <a:endParaRPr lang="en-GB" sz="1050" kern="0" dirty="0">
              <a:solidFill>
                <a:srgbClr val="C00000"/>
              </a:solidFill>
              <a:latin typeface="Verdana" pitchFamily="34" charset="0"/>
            </a:endParaRPr>
          </a:p>
          <a:p>
            <a:endParaRPr lang="en-GB" dirty="0"/>
          </a:p>
        </p:txBody>
      </p:sp>
      <p:sp>
        <p:nvSpPr>
          <p:cNvPr id="8" name="Flowchart: Process 7"/>
          <p:cNvSpPr/>
          <p:nvPr/>
        </p:nvSpPr>
        <p:spPr>
          <a:xfrm>
            <a:off x="2827163" y="1221600"/>
            <a:ext cx="3348372" cy="1059761"/>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kern="0" dirty="0">
                <a:solidFill>
                  <a:schemeClr val="accent5">
                    <a:lumMod val="50000"/>
                  </a:schemeClr>
                </a:solidFill>
                <a:latin typeface="Verdana" pitchFamily="34" charset="0"/>
              </a:rPr>
              <a:t>1050 Participants </a:t>
            </a:r>
          </a:p>
          <a:p>
            <a:pPr lvl="0" algn="ctr" fontAlgn="base">
              <a:spcBef>
                <a:spcPct val="0"/>
              </a:spcBef>
              <a:spcAft>
                <a:spcPct val="0"/>
              </a:spcAft>
            </a:pPr>
            <a:r>
              <a:rPr lang="en-GB" sz="1350" kern="0" dirty="0">
                <a:solidFill>
                  <a:srgbClr val="000000"/>
                </a:solidFill>
                <a:latin typeface="Verdana" pitchFamily="34" charset="0"/>
              </a:rPr>
              <a:t>12-24 weeks</a:t>
            </a:r>
          </a:p>
          <a:p>
            <a:pPr lvl="0" algn="ctr" fontAlgn="base">
              <a:spcBef>
                <a:spcPct val="0"/>
              </a:spcBef>
              <a:spcAft>
                <a:spcPct val="0"/>
              </a:spcAft>
            </a:pPr>
            <a:r>
              <a:rPr lang="en-GB" sz="1350" u="sng" kern="0" dirty="0">
                <a:solidFill>
                  <a:srgbClr val="000000"/>
                </a:solidFill>
                <a:latin typeface="Verdana" pitchFamily="34" charset="0"/>
              </a:rPr>
              <a:t>&gt;</a:t>
            </a:r>
            <a:r>
              <a:rPr lang="en-GB" sz="1350" kern="0" dirty="0">
                <a:solidFill>
                  <a:srgbClr val="000000"/>
                </a:solidFill>
                <a:latin typeface="Verdana" pitchFamily="34" charset="0"/>
              </a:rPr>
              <a:t>5 cigs/day (</a:t>
            </a:r>
            <a:r>
              <a:rPr lang="en-GB" sz="1350" u="sng" kern="0" dirty="0">
                <a:solidFill>
                  <a:srgbClr val="000000"/>
                </a:solidFill>
                <a:latin typeface="Verdana" pitchFamily="34" charset="0"/>
              </a:rPr>
              <a:t>&gt;</a:t>
            </a:r>
            <a:r>
              <a:rPr lang="en-GB" sz="1350" kern="0" dirty="0">
                <a:solidFill>
                  <a:srgbClr val="000000"/>
                </a:solidFill>
                <a:latin typeface="Verdana" pitchFamily="34" charset="0"/>
              </a:rPr>
              <a:t>10 pre-pregnancy)</a:t>
            </a:r>
          </a:p>
          <a:p>
            <a:pPr lvl="0" algn="ctr" fontAlgn="base">
              <a:spcBef>
                <a:spcPct val="0"/>
              </a:spcBef>
              <a:spcAft>
                <a:spcPct val="0"/>
              </a:spcAft>
            </a:pPr>
            <a:r>
              <a:rPr lang="en-GB" sz="1350" kern="0" dirty="0">
                <a:solidFill>
                  <a:srgbClr val="000000"/>
                </a:solidFill>
                <a:latin typeface="Verdana" pitchFamily="34" charset="0"/>
              </a:rPr>
              <a:t>CO</a:t>
            </a:r>
            <a:r>
              <a:rPr lang="en-GB" sz="1350" u="sng" kern="0" dirty="0">
                <a:solidFill>
                  <a:srgbClr val="000000"/>
                </a:solidFill>
                <a:latin typeface="Verdana" pitchFamily="34" charset="0"/>
              </a:rPr>
              <a:t>&gt;</a:t>
            </a:r>
            <a:r>
              <a:rPr lang="en-GB" sz="1350" kern="0" dirty="0">
                <a:solidFill>
                  <a:srgbClr val="000000"/>
                </a:solidFill>
                <a:latin typeface="Verdana" pitchFamily="34" charset="0"/>
              </a:rPr>
              <a:t>8ppm</a:t>
            </a:r>
          </a:p>
        </p:txBody>
      </p:sp>
      <p:sp>
        <p:nvSpPr>
          <p:cNvPr id="10" name="Flowchart: Process 9"/>
          <p:cNvSpPr/>
          <p:nvPr/>
        </p:nvSpPr>
        <p:spPr>
          <a:xfrm>
            <a:off x="1601670" y="2605397"/>
            <a:ext cx="2052228" cy="1026114"/>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sz="1350" dirty="0">
                <a:solidFill>
                  <a:schemeClr val="accent2">
                    <a:lumMod val="75000"/>
                  </a:schemeClr>
                </a:solidFill>
                <a:latin typeface="Verdana" pitchFamily="34" charset="0"/>
              </a:rPr>
              <a:t>Behavioural support</a:t>
            </a:r>
          </a:p>
          <a:p>
            <a:pPr lvl="0" algn="ctr" fontAlgn="base">
              <a:spcBef>
                <a:spcPct val="0"/>
              </a:spcBef>
              <a:spcAft>
                <a:spcPct val="0"/>
              </a:spcAft>
            </a:pPr>
            <a:r>
              <a:rPr lang="en-GB" sz="1350" dirty="0">
                <a:solidFill>
                  <a:schemeClr val="accent2">
                    <a:lumMod val="75000"/>
                  </a:schemeClr>
                </a:solidFill>
                <a:latin typeface="Verdana" pitchFamily="34" charset="0"/>
              </a:rPr>
              <a:t>&amp; up to </a:t>
            </a:r>
            <a:r>
              <a:rPr lang="en-GB" sz="1350" b="1" dirty="0">
                <a:solidFill>
                  <a:schemeClr val="accent2">
                    <a:lumMod val="75000"/>
                  </a:schemeClr>
                </a:solidFill>
                <a:latin typeface="Verdana" pitchFamily="34" charset="0"/>
              </a:rPr>
              <a:t>8</a:t>
            </a:r>
            <a:r>
              <a:rPr lang="en-GB" sz="1350" dirty="0">
                <a:solidFill>
                  <a:schemeClr val="accent2">
                    <a:lumMod val="75000"/>
                  </a:schemeClr>
                </a:solidFill>
                <a:latin typeface="Verdana" pitchFamily="34" charset="0"/>
              </a:rPr>
              <a:t> </a:t>
            </a:r>
            <a:r>
              <a:rPr lang="en-GB" sz="1350" b="1" dirty="0">
                <a:solidFill>
                  <a:schemeClr val="accent2">
                    <a:lumMod val="75000"/>
                  </a:schemeClr>
                </a:solidFill>
                <a:latin typeface="Verdana" pitchFamily="34" charset="0"/>
              </a:rPr>
              <a:t>weeks</a:t>
            </a:r>
            <a:r>
              <a:rPr lang="en-GB" sz="1350" dirty="0">
                <a:solidFill>
                  <a:schemeClr val="accent2">
                    <a:lumMod val="75000"/>
                  </a:schemeClr>
                </a:solidFill>
                <a:latin typeface="Verdana" pitchFamily="34" charset="0"/>
              </a:rPr>
              <a:t> 15mg/16hr </a:t>
            </a:r>
            <a:r>
              <a:rPr lang="en-GB" sz="1350" b="1" dirty="0">
                <a:solidFill>
                  <a:schemeClr val="accent2">
                    <a:lumMod val="75000"/>
                  </a:schemeClr>
                </a:solidFill>
                <a:latin typeface="Verdana" pitchFamily="34" charset="0"/>
              </a:rPr>
              <a:t>nicotine</a:t>
            </a:r>
            <a:r>
              <a:rPr lang="en-GB" sz="1350" dirty="0">
                <a:solidFill>
                  <a:schemeClr val="accent2">
                    <a:lumMod val="75000"/>
                  </a:schemeClr>
                </a:solidFill>
                <a:latin typeface="Verdana" pitchFamily="34" charset="0"/>
              </a:rPr>
              <a:t> patch offered</a:t>
            </a:r>
          </a:p>
        </p:txBody>
      </p:sp>
      <p:sp>
        <p:nvSpPr>
          <p:cNvPr id="11" name="Flowchart: Process 10"/>
          <p:cNvSpPr/>
          <p:nvPr/>
        </p:nvSpPr>
        <p:spPr>
          <a:xfrm>
            <a:off x="5382090" y="2605397"/>
            <a:ext cx="2052228" cy="1026114"/>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sz="1350" dirty="0">
                <a:solidFill>
                  <a:schemeClr val="accent2">
                    <a:lumMod val="75000"/>
                  </a:schemeClr>
                </a:solidFill>
                <a:latin typeface="Verdana" pitchFamily="34" charset="0"/>
              </a:rPr>
              <a:t>Behavioural support</a:t>
            </a:r>
          </a:p>
          <a:p>
            <a:pPr lvl="0" algn="ctr" fontAlgn="base">
              <a:spcBef>
                <a:spcPct val="0"/>
              </a:spcBef>
              <a:spcAft>
                <a:spcPct val="0"/>
              </a:spcAft>
            </a:pPr>
            <a:r>
              <a:rPr lang="en-GB" sz="1350" dirty="0">
                <a:solidFill>
                  <a:schemeClr val="accent2">
                    <a:lumMod val="75000"/>
                  </a:schemeClr>
                </a:solidFill>
                <a:latin typeface="Verdana" pitchFamily="34" charset="0"/>
              </a:rPr>
              <a:t>&amp; up to </a:t>
            </a:r>
            <a:r>
              <a:rPr lang="en-GB" sz="1350" b="1" dirty="0">
                <a:solidFill>
                  <a:schemeClr val="accent2">
                    <a:lumMod val="75000"/>
                  </a:schemeClr>
                </a:solidFill>
                <a:latin typeface="Verdana" pitchFamily="34" charset="0"/>
              </a:rPr>
              <a:t>8</a:t>
            </a:r>
            <a:r>
              <a:rPr lang="en-GB" sz="1350" dirty="0">
                <a:solidFill>
                  <a:schemeClr val="accent2">
                    <a:lumMod val="75000"/>
                  </a:schemeClr>
                </a:solidFill>
                <a:latin typeface="Verdana" pitchFamily="34" charset="0"/>
              </a:rPr>
              <a:t> </a:t>
            </a:r>
            <a:r>
              <a:rPr lang="en-GB" sz="1350" b="1" dirty="0">
                <a:solidFill>
                  <a:schemeClr val="accent2">
                    <a:lumMod val="75000"/>
                  </a:schemeClr>
                </a:solidFill>
                <a:latin typeface="Verdana" pitchFamily="34" charset="0"/>
              </a:rPr>
              <a:t>weeks</a:t>
            </a:r>
            <a:r>
              <a:rPr lang="en-GB" sz="1350" dirty="0">
                <a:solidFill>
                  <a:schemeClr val="accent2">
                    <a:lumMod val="75000"/>
                  </a:schemeClr>
                </a:solidFill>
                <a:latin typeface="Verdana" pitchFamily="34" charset="0"/>
              </a:rPr>
              <a:t> </a:t>
            </a:r>
            <a:r>
              <a:rPr lang="en-GB" sz="1350" b="1" dirty="0">
                <a:solidFill>
                  <a:schemeClr val="accent2">
                    <a:lumMod val="75000"/>
                  </a:schemeClr>
                </a:solidFill>
                <a:latin typeface="Verdana" pitchFamily="34" charset="0"/>
              </a:rPr>
              <a:t>placebo</a:t>
            </a:r>
            <a:r>
              <a:rPr lang="en-GB" sz="1350" dirty="0">
                <a:solidFill>
                  <a:schemeClr val="accent2">
                    <a:lumMod val="75000"/>
                  </a:schemeClr>
                </a:solidFill>
                <a:latin typeface="Verdana" pitchFamily="34" charset="0"/>
              </a:rPr>
              <a:t> patch offered</a:t>
            </a:r>
          </a:p>
        </p:txBody>
      </p:sp>
      <p:cxnSp>
        <p:nvCxnSpPr>
          <p:cNvPr id="12" name="Elbow Connector 11"/>
          <p:cNvCxnSpPr>
            <a:stCxn id="8" idx="2"/>
            <a:endCxn id="10" idx="0"/>
          </p:cNvCxnSpPr>
          <p:nvPr/>
        </p:nvCxnSpPr>
        <p:spPr>
          <a:xfrm rot="5400000">
            <a:off x="3402549" y="1506598"/>
            <a:ext cx="324036" cy="1873565"/>
          </a:xfrm>
          <a:prstGeom prst="bentConnector3">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2"/>
            <a:endCxn id="11" idx="0"/>
          </p:cNvCxnSpPr>
          <p:nvPr/>
        </p:nvCxnSpPr>
        <p:spPr>
          <a:xfrm rot="16200000" flipH="1">
            <a:off x="5292758" y="1489952"/>
            <a:ext cx="324036" cy="1906855"/>
          </a:xfrm>
          <a:prstGeom prst="bentConnector3">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546" y="2647562"/>
            <a:ext cx="1298972" cy="94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Flowchart: Process 23"/>
          <p:cNvSpPr/>
          <p:nvPr/>
        </p:nvSpPr>
        <p:spPr>
          <a:xfrm>
            <a:off x="1594239" y="3750347"/>
            <a:ext cx="5840080" cy="513057"/>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sz="1350" dirty="0">
                <a:solidFill>
                  <a:schemeClr val="accent2">
                    <a:lumMod val="75000"/>
                  </a:schemeClr>
                </a:solidFill>
                <a:latin typeface="Verdana" pitchFamily="34" charset="0"/>
              </a:rPr>
              <a:t>Followed up: 1 month &amp; delivery</a:t>
            </a:r>
          </a:p>
          <a:p>
            <a:pPr lvl="0" algn="ctr" fontAlgn="base">
              <a:spcBef>
                <a:spcPct val="0"/>
              </a:spcBef>
              <a:spcAft>
                <a:spcPct val="0"/>
              </a:spcAft>
            </a:pPr>
            <a:r>
              <a:rPr lang="en-GB" sz="1350" dirty="0">
                <a:solidFill>
                  <a:schemeClr val="accent2">
                    <a:lumMod val="75000"/>
                  </a:schemeClr>
                </a:solidFill>
                <a:latin typeface="Verdana" pitchFamily="34" charset="0"/>
              </a:rPr>
              <a:t>By questionnaire until infants 2 years old</a:t>
            </a:r>
          </a:p>
        </p:txBody>
      </p:sp>
      <p:pic>
        <p:nvPicPr>
          <p:cNvPr id="13" name="Picture 2"/>
          <p:cNvPicPr>
            <a:picLocks noChangeAspect="1" noChangeArrowheads="1"/>
          </p:cNvPicPr>
          <p:nvPr/>
        </p:nvPicPr>
        <p:blipFill>
          <a:blip r:embed="rId4" cstate="print"/>
          <a:srcRect/>
          <a:stretch>
            <a:fillRect/>
          </a:stretch>
        </p:blipFill>
        <p:spPr bwMode="auto">
          <a:xfrm>
            <a:off x="6311726" y="82106"/>
            <a:ext cx="2616548" cy="951570"/>
          </a:xfrm>
          <a:prstGeom prst="rect">
            <a:avLst/>
          </a:prstGeom>
          <a:noFill/>
          <a:ln w="9525">
            <a:noFill/>
            <a:miter lim="800000"/>
            <a:headEnd/>
            <a:tailEnd/>
          </a:ln>
        </p:spPr>
      </p:pic>
      <p:sp>
        <p:nvSpPr>
          <p:cNvPr id="7" name="TextBox 6"/>
          <p:cNvSpPr txBox="1"/>
          <p:nvPr/>
        </p:nvSpPr>
        <p:spPr>
          <a:xfrm>
            <a:off x="529046" y="4399556"/>
            <a:ext cx="8255659" cy="430887"/>
          </a:xfrm>
          <a:prstGeom prst="rect">
            <a:avLst/>
          </a:prstGeom>
          <a:noFill/>
        </p:spPr>
        <p:txBody>
          <a:bodyPr wrap="square" rtlCol="0">
            <a:spAutoFit/>
          </a:bodyPr>
          <a:lstStyle/>
          <a:p>
            <a:r>
              <a:rPr lang="en-GB" sz="1100" dirty="0">
                <a:latin typeface="Frutiger LT 55 Roman"/>
              </a:rPr>
              <a:t>Led by Prof Tim Coleman, University of Nottingham.  15mg/16hr patch used. </a:t>
            </a:r>
          </a:p>
          <a:p>
            <a:r>
              <a:rPr lang="en-GB" sz="1100" dirty="0">
                <a:latin typeface="Frutiger LT 55 Roman"/>
              </a:rPr>
              <a:t>Mean gestational age at recruitment 16 </a:t>
            </a:r>
            <a:r>
              <a:rPr lang="en-GB" sz="1100" dirty="0" err="1">
                <a:latin typeface="Frutiger LT 55 Roman"/>
              </a:rPr>
              <a:t>wks</a:t>
            </a:r>
            <a:endParaRPr lang="en-GB" sz="1100" dirty="0">
              <a:latin typeface="Frutiger LT 55 Roman"/>
            </a:endParaRPr>
          </a:p>
        </p:txBody>
      </p:sp>
    </p:spTree>
    <p:extLst>
      <p:ext uri="{BB962C8B-B14F-4D97-AF65-F5344CB8AC3E}">
        <p14:creationId xmlns:p14="http://schemas.microsoft.com/office/powerpoint/2010/main" val="461294604"/>
      </p:ext>
    </p:extLst>
  </p:cSld>
  <p:clrMapOvr>
    <a:masterClrMapping/>
  </p:clrMapOvr>
</p:sld>
</file>

<file path=ppt/theme/theme1.xml><?xml version="1.0" encoding="utf-8"?>
<a:theme xmlns:a="http://schemas.openxmlformats.org/drawingml/2006/main" name="SPECTRUM">
  <a:themeElements>
    <a:clrScheme name="SPECTRUM COLOUR PALETTE">
      <a:dk1>
        <a:srgbClr val="000000"/>
      </a:dk1>
      <a:lt1>
        <a:srgbClr val="FFFFFF"/>
      </a:lt1>
      <a:dk2>
        <a:srgbClr val="4D4F53"/>
      </a:dk2>
      <a:lt2>
        <a:srgbClr val="D5D6D2"/>
      </a:lt2>
      <a:accent1>
        <a:srgbClr val="00549F"/>
      </a:accent1>
      <a:accent2>
        <a:srgbClr val="0076A8"/>
      </a:accent2>
      <a:accent3>
        <a:srgbClr val="00985F"/>
      </a:accent3>
      <a:accent4>
        <a:srgbClr val="69BE28"/>
      </a:accent4>
      <a:accent5>
        <a:srgbClr val="EAAB00"/>
      </a:accent5>
      <a:accent6>
        <a:srgbClr val="E10E49"/>
      </a:accent6>
      <a:hlink>
        <a:srgbClr val="00549F"/>
      </a:hlink>
      <a:folHlink>
        <a:srgbClr val="E17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TRUM" id="{6B1F8CC6-BF32-441A-9BE8-1FC6FA470E65}" vid="{A646F750-261D-4718-A99D-A134EBEC53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3" ma:contentTypeDescription="Create a new document." ma:contentTypeScope="" ma:versionID="1e27490629cf39244d19620465d3f33d">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752ae46917a08e80ad598a91a527b115"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EE38B6-26A2-4A83-B8C8-0BB2A25BC750}"/>
</file>

<file path=customXml/itemProps2.xml><?xml version="1.0" encoding="utf-8"?>
<ds:datastoreItem xmlns:ds="http://schemas.openxmlformats.org/officeDocument/2006/customXml" ds:itemID="{62F19F44-A94D-472F-9FBC-74D50B36E35E}"/>
</file>

<file path=customXml/itemProps3.xml><?xml version="1.0" encoding="utf-8"?>
<ds:datastoreItem xmlns:ds="http://schemas.openxmlformats.org/officeDocument/2006/customXml" ds:itemID="{3B2AFF1F-0221-41B6-83F5-04A04F6502D2}"/>
</file>

<file path=docProps/app.xml><?xml version="1.0" encoding="utf-8"?>
<Properties xmlns="http://schemas.openxmlformats.org/officeDocument/2006/extended-properties" xmlns:vt="http://schemas.openxmlformats.org/officeDocument/2006/docPropsVTypes">
  <Template>SPECTRUM</Template>
  <TotalTime>6283</TotalTime>
  <Words>2655</Words>
  <Application>Microsoft Office PowerPoint</Application>
  <PresentationFormat>On-screen Show (16:9)</PresentationFormat>
  <Paragraphs>243</Paragraphs>
  <Slides>29</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Calibri</vt:lpstr>
      <vt:lpstr>Comic Neue</vt:lpstr>
      <vt:lpstr>Frutiger 45 Light</vt:lpstr>
      <vt:lpstr>Frutiger 55 Roman</vt:lpstr>
      <vt:lpstr>Frutiger 65</vt:lpstr>
      <vt:lpstr>Frutiger LT 55 Roman</vt:lpstr>
      <vt:lpstr>Frutiger LT 65</vt:lpstr>
      <vt:lpstr>Impact</vt:lpstr>
      <vt:lpstr>Lato Light</vt:lpstr>
      <vt:lpstr>System Font Regular</vt:lpstr>
      <vt:lpstr>Times New Roman</vt:lpstr>
      <vt:lpstr>Verdana</vt:lpstr>
      <vt:lpstr>Wingdings</vt:lpstr>
      <vt:lpstr>SPECTRUM</vt:lpstr>
      <vt:lpstr>Rapid Evidence Update </vt:lpstr>
      <vt:lpstr>Outline  </vt:lpstr>
      <vt:lpstr>Context</vt:lpstr>
      <vt:lpstr>Covid-19 and smoking in pregnancy research </vt:lpstr>
      <vt:lpstr>Nicotine use in pregnancy</vt:lpstr>
      <vt:lpstr>Nicotine – background </vt:lpstr>
      <vt:lpstr>Nicotine Replacement Therapy in pregnancy </vt:lpstr>
      <vt:lpstr>Cochrane review – NRT and buproprion in pregnancy </vt:lpstr>
      <vt:lpstr>SNAP Trial </vt:lpstr>
      <vt:lpstr>SNAP Follow-up objectives </vt:lpstr>
      <vt:lpstr>Infant outcomes at 2 years</vt:lpstr>
      <vt:lpstr>Ongoing Research </vt:lpstr>
      <vt:lpstr>E-cigarettes in pregnancy </vt:lpstr>
      <vt:lpstr>E-cigarettes in pregnancy </vt:lpstr>
      <vt:lpstr>PowerPoint Presentation</vt:lpstr>
      <vt:lpstr>Financial incentives </vt:lpstr>
      <vt:lpstr>Previous Research and soon to report study </vt:lpstr>
      <vt:lpstr>Financial Incentives for Preventing Postpartum return to Smoking (FIPPS): a three-arm randomised controlled trial (in Manchester)</vt:lpstr>
      <vt:lpstr>FIPPS Flow diagram </vt:lpstr>
      <vt:lpstr>Relapse prevention </vt:lpstr>
      <vt:lpstr>Defining the Problem: Postpartum smoking relapse</vt:lpstr>
      <vt:lpstr>PowerPoint Presentation</vt:lpstr>
      <vt:lpstr>PReS Study – Aims and Methods</vt:lpstr>
      <vt:lpstr>PReS Study – BCT review findings</vt:lpstr>
      <vt:lpstr>Protocol for a randomised controlled trial of a complex intervention to prevent return to smoking postpartum  </vt:lpstr>
      <vt:lpstr>Intervention pathway</vt:lpstr>
      <vt:lpstr>Looking ahead </vt:lpstr>
      <vt:lpstr>Next Steps </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Group</dc:title>
  <dc:creator>Sancha</dc:creator>
  <cp:lastModifiedBy>John Waldron</cp:lastModifiedBy>
  <cp:revision>118</cp:revision>
  <dcterms:created xsi:type="dcterms:W3CDTF">2021-01-27T12:55:50Z</dcterms:created>
  <dcterms:modified xsi:type="dcterms:W3CDTF">2021-05-10T08:54:08Z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