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 id="2147483660" r:id="rId5"/>
  </p:sldMasterIdLst>
  <p:notesMasterIdLst>
    <p:notesMasterId r:id="rId16"/>
  </p:notesMasterIdLst>
  <p:handoutMasterIdLst>
    <p:handoutMasterId r:id="rId17"/>
  </p:handoutMasterIdLst>
  <p:sldIdLst>
    <p:sldId id="266" r:id="rId6"/>
    <p:sldId id="270" r:id="rId7"/>
    <p:sldId id="279" r:id="rId8"/>
    <p:sldId id="271" r:id="rId9"/>
    <p:sldId id="2147374216" r:id="rId10"/>
    <p:sldId id="280" r:id="rId11"/>
    <p:sldId id="272" r:id="rId12"/>
    <p:sldId id="281" r:id="rId13"/>
    <p:sldId id="290" r:id="rId14"/>
    <p:sldId id="29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8E6C3-91BB-435A-91DB-13184BF5A710}" v="3" dt="2022-10-03T10:45:36.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885" autoAdjust="0"/>
  </p:normalViewPr>
  <p:slideViewPr>
    <p:cSldViewPr snapToGrid="0" snapToObjects="1">
      <p:cViewPr varScale="1">
        <p:scale>
          <a:sx n="64" d="100"/>
          <a:sy n="64" d="100"/>
        </p:scale>
        <p:origin x="1114"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07/10/2022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07/10/2022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Alte Haas Grotesk"/>
                <a:ea typeface="Calibri" panose="020F0502020204030204" pitchFamily="34" charset="0"/>
                <a:cs typeface="Times New Roman" panose="02020603050405020304" pitchFamily="18" charset="0"/>
              </a:rPr>
              <a:t>This has led to a </a:t>
            </a:r>
            <a:r>
              <a:rPr lang="en-GB" b="1" dirty="0">
                <a:effectLst/>
                <a:latin typeface="Alte Haas Grotesk"/>
                <a:ea typeface="Calibri" panose="020F0502020204030204" pitchFamily="34" charset="0"/>
                <a:cs typeface="Times New Roman" panose="02020603050405020304" pitchFamily="18" charset="0"/>
              </a:rPr>
              <a:t>dramatic reduction in Smoking At Time Of Delivery </a:t>
            </a:r>
            <a:r>
              <a:rPr lang="en-GB" dirty="0">
                <a:effectLst/>
                <a:latin typeface="Alte Haas Grotesk"/>
                <a:ea typeface="Calibri" panose="020F0502020204030204" pitchFamily="34" charset="0"/>
                <a:cs typeface="Times New Roman" panose="02020603050405020304" pitchFamily="18" charset="0"/>
              </a:rPr>
              <a:t>rates. Prior to the programme being launched, 1 in 8 women across Greater Manchester were smokers at the time of giving birth. This has reduced to 1 in 10 in just three years</a:t>
            </a:r>
          </a:p>
          <a:p>
            <a:r>
              <a:rPr lang="en-GB" dirty="0">
                <a:effectLst/>
                <a:latin typeface="Alte Haas Grotesk"/>
                <a:cs typeface="Times New Roman" panose="02020603050405020304" pitchFamily="18" charset="0"/>
              </a:rPr>
              <a:t>Robust training for all staff groups to have really good VBA conversations – ensures </a:t>
            </a:r>
            <a:r>
              <a:rPr lang="en-GB" dirty="0" err="1">
                <a:effectLst/>
                <a:latin typeface="Alte Haas Grotesk"/>
                <a:cs typeface="Times New Roman" panose="02020603050405020304" pitchFamily="18" charset="0"/>
              </a:rPr>
              <a:t>referals</a:t>
            </a:r>
            <a:r>
              <a:rPr lang="en-GB" dirty="0">
                <a:effectLst/>
                <a:latin typeface="Alte Haas Grotesk"/>
                <a:cs typeface="Times New Roman" panose="02020603050405020304" pitchFamily="18" charset="0"/>
              </a:rPr>
              <a:t>, equity -</a:t>
            </a: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3</a:t>
            </a:fld>
            <a:endParaRPr lang="en-GB"/>
          </a:p>
        </p:txBody>
      </p:sp>
    </p:spTree>
    <p:extLst>
      <p:ext uri="{BB962C8B-B14F-4D97-AF65-F5344CB8AC3E}">
        <p14:creationId xmlns:p14="http://schemas.microsoft.com/office/powerpoint/2010/main" val="25673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Whole system approach – applied the evidence – reduces stigmatising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 testing before asking the ‘smoking question’ – promotes trust not seen as a lie detector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reinforcing that this is owned and delivered by maternity in the region and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Standard pathway – learning best engagement – mw’s ringing direct to service + Direct phone call referral Collaborative working with Community staff/Specialist team – 13 MSW’s into the system</a:t>
            </a:r>
          </a:p>
          <a:p>
            <a:r>
              <a:rPr lang="en-GB" dirty="0"/>
              <a:t>Learning – maternity model saw increased engagement – moved to system level may 2020 – informed LTP</a:t>
            </a:r>
          </a:p>
          <a:p>
            <a:r>
              <a:rPr lang="en-GB" dirty="0"/>
              <a:t>Need</a:t>
            </a:r>
          </a:p>
        </p:txBody>
      </p:sp>
      <p:sp>
        <p:nvSpPr>
          <p:cNvPr id="4" name="Footer Placeholder 3"/>
          <p:cNvSpPr>
            <a:spLocks noGrp="1"/>
          </p:cNvSpPr>
          <p:nvPr>
            <p:ph type="ftr" sz="quarter" idx="4"/>
          </p:nvPr>
        </p:nvSpPr>
        <p:spPr/>
        <p:txBody>
          <a:bodyPr/>
          <a:lstStyle/>
          <a:p>
            <a:r>
              <a:rPr lang="en-GB" dirty="0"/>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4</a:t>
            </a:fld>
            <a:endParaRPr lang="en-GB" dirty="0"/>
          </a:p>
        </p:txBody>
      </p:sp>
    </p:spTree>
    <p:extLst>
      <p:ext uri="{BB962C8B-B14F-4D97-AF65-F5344CB8AC3E}">
        <p14:creationId xmlns:p14="http://schemas.microsoft.com/office/powerpoint/2010/main" val="378052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Women who smoked during pregnancy associated smoking with their identity, addiction and challenging life circumstances. For pregnant women, moral identity is closely entwined with smoking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Negative reactions are directed towards pregnant women who smoked in public, resulting in maternal smoking being undertaken in private. Participants also reported awkward relationships with midwives and other health professionals, including receipt of public health advice in a judgemental tone.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highlights the importance of stigma, social networks and surveillance in low income pregnant women’s decision to </a:t>
            </a:r>
            <a:r>
              <a:rPr lang="en-GB" b="1" u="sng" dirty="0"/>
              <a:t>hide smoking</a:t>
            </a:r>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62322-5D71-4811-BE60-B6CDE0E7C6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04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mw’s ringing direct to service, women feel the impact of the intervention which increases engagement – midwives having good honest conversations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Direct phone call referral Collaborative working with Community staff/Specialist team – 13 MSW’s into the system</a:t>
            </a:r>
          </a:p>
        </p:txBody>
      </p:sp>
      <p:sp>
        <p:nvSpPr>
          <p:cNvPr id="4" name="Slide Number Placeholder 3"/>
          <p:cNvSpPr>
            <a:spLocks noGrp="1"/>
          </p:cNvSpPr>
          <p:nvPr>
            <p:ph type="sldNum" sz="quarter" idx="5"/>
          </p:nvPr>
        </p:nvSpPr>
        <p:spPr/>
        <p:txBody>
          <a:bodyPr/>
          <a:lstStyle/>
          <a:p>
            <a:fld id="{66A62322-5D71-4811-BE60-B6CDE0E7C6A0}" type="slidenum">
              <a:rPr lang="en-GB" smtClean="0"/>
              <a:t>6</a:t>
            </a:fld>
            <a:endParaRPr lang="en-GB" dirty="0"/>
          </a:p>
        </p:txBody>
      </p:sp>
    </p:spTree>
    <p:extLst>
      <p:ext uri="{BB962C8B-B14F-4D97-AF65-F5344CB8AC3E}">
        <p14:creationId xmlns:p14="http://schemas.microsoft.com/office/powerpoint/2010/main" val="366599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Impact audit 74% women don’t access antenatal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5 x as many preterm birth to women smoking at the time of delivery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lte Haas Grotesk"/>
              </a:rPr>
              <a:t>63% of babies who required care where from smokers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lte Haas Grotesk"/>
              </a:rPr>
              <a:t>69% of smokers live with another smoker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Modelling in GM – approx. annual spend on 4 price points was over £15m</a:t>
            </a:r>
          </a:p>
        </p:txBody>
      </p:sp>
      <p:sp>
        <p:nvSpPr>
          <p:cNvPr id="4" name="Slide Number Placeholder 3"/>
          <p:cNvSpPr>
            <a:spLocks noGrp="1"/>
          </p:cNvSpPr>
          <p:nvPr>
            <p:ph type="sldNum" sz="quarter" idx="5"/>
          </p:nvPr>
        </p:nvSpPr>
        <p:spPr/>
        <p:txBody>
          <a:bodyPr/>
          <a:lstStyle/>
          <a:p>
            <a:fld id="{66A62322-5D71-4811-BE60-B6CDE0E7C6A0}" type="slidenum">
              <a:rPr lang="en-GB" smtClean="0"/>
              <a:t>7</a:t>
            </a:fld>
            <a:endParaRPr lang="en-GB" dirty="0"/>
          </a:p>
        </p:txBody>
      </p:sp>
    </p:spTree>
    <p:extLst>
      <p:ext uri="{BB962C8B-B14F-4D97-AF65-F5344CB8AC3E}">
        <p14:creationId xmlns:p14="http://schemas.microsoft.com/office/powerpoint/2010/main" val="403752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CO testing saw a third less SATOB’s – over 1000 women in the last year, fuel poverty – risk not picking up CO poisoning/second hand smoke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Alte Haas Grotesk"/>
              </a:rPr>
              <a:t>Virtual appointments – supported women at a time when they felt maternity services </a:t>
            </a:r>
            <a:endParaRPr lang="en-GB" dirty="0"/>
          </a:p>
          <a:p>
            <a:r>
              <a:rPr lang="en-GB" dirty="0"/>
              <a:t>The relationship with the MSW was invaluable – holistic care building around their own needs, </a:t>
            </a:r>
          </a:p>
          <a:p>
            <a:r>
              <a:rPr lang="en-GB" dirty="0"/>
              <a:t>iCO increased capacity-  allowing for contact with more women, gave women control and ownership through preforming their own monitoring </a:t>
            </a:r>
          </a:p>
        </p:txBody>
      </p:sp>
      <p:sp>
        <p:nvSpPr>
          <p:cNvPr id="4" name="Slide Number Placeholder 3"/>
          <p:cNvSpPr>
            <a:spLocks noGrp="1"/>
          </p:cNvSpPr>
          <p:nvPr>
            <p:ph type="sldNum" sz="quarter" idx="5"/>
          </p:nvPr>
        </p:nvSpPr>
        <p:spPr/>
        <p:txBody>
          <a:bodyPr/>
          <a:lstStyle/>
          <a:p>
            <a:fld id="{66A62322-5D71-4811-BE60-B6CDE0E7C6A0}" type="slidenum">
              <a:rPr lang="en-GB" smtClean="0"/>
              <a:t>8</a:t>
            </a:fld>
            <a:endParaRPr lang="en-GB" dirty="0"/>
          </a:p>
        </p:txBody>
      </p:sp>
    </p:spTree>
    <p:extLst>
      <p:ext uri="{BB962C8B-B14F-4D97-AF65-F5344CB8AC3E}">
        <p14:creationId xmlns:p14="http://schemas.microsoft.com/office/powerpoint/2010/main" val="1662286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6A62322-5D71-4811-BE60-B6CDE0E7C6A0}" type="slidenum">
              <a:rPr lang="en-GB" smtClean="0"/>
              <a:t>9</a:t>
            </a:fld>
            <a:endParaRPr lang="en-GB" dirty="0"/>
          </a:p>
        </p:txBody>
      </p:sp>
    </p:spTree>
    <p:extLst>
      <p:ext uri="{BB962C8B-B14F-4D97-AF65-F5344CB8AC3E}">
        <p14:creationId xmlns:p14="http://schemas.microsoft.com/office/powerpoint/2010/main" val="2102466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2A52-C601-6F41-B2A8-EE00512CCDE5}"/>
              </a:ext>
            </a:extLst>
          </p:cNvPr>
          <p:cNvSpPr>
            <a:spLocks noGrp="1"/>
          </p:cNvSpPr>
          <p:nvPr>
            <p:ph type="ctrTitle" hasCustomPrompt="1"/>
          </p:nvPr>
        </p:nvSpPr>
        <p:spPr>
          <a:xfrm>
            <a:off x="535578" y="2913017"/>
            <a:ext cx="5038997" cy="1367652"/>
          </a:xfrm>
          <a:prstGeom prst="rect">
            <a:avLst/>
          </a:prstGeom>
        </p:spPr>
        <p:txBody>
          <a:bodyPr anchor="b">
            <a:normAutofit/>
          </a:bodyPr>
          <a:lstStyle>
            <a:lvl1pPr algn="l">
              <a:defRPr sz="2700">
                <a:solidFill>
                  <a:schemeClr val="bg1"/>
                </a:solidFill>
                <a:latin typeface="Arial" panose="020B0604020202020204" pitchFamily="34" charset="0"/>
                <a:cs typeface="Arial" panose="020B0604020202020204" pitchFamily="34" charset="0"/>
              </a:defRPr>
            </a:lvl1pPr>
          </a:lstStyle>
          <a:p>
            <a:r>
              <a:rPr lang="en-US" dirty="0"/>
              <a:t>Section Divider Title</a:t>
            </a:r>
          </a:p>
        </p:txBody>
      </p:sp>
    </p:spTree>
    <p:extLst>
      <p:ext uri="{BB962C8B-B14F-4D97-AF65-F5344CB8AC3E}">
        <p14:creationId xmlns:p14="http://schemas.microsoft.com/office/powerpoint/2010/main" val="193105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0899E-2565-5D40-81E1-713D695A7674}"/>
              </a:ext>
            </a:extLst>
          </p:cNvPr>
          <p:cNvSpPr>
            <a:spLocks noGrp="1"/>
          </p:cNvSpPr>
          <p:nvPr>
            <p:ph idx="1"/>
          </p:nvPr>
        </p:nvSpPr>
        <p:spPr>
          <a:xfrm>
            <a:off x="628650" y="1825625"/>
            <a:ext cx="7886700" cy="4351338"/>
          </a:xfrm>
          <a:prstGeom prst="rect">
            <a:avLst/>
          </a:prstGeom>
        </p:spPr>
        <p:txBody>
          <a:bodyPr/>
          <a:lstStyle>
            <a:lvl1pPr>
              <a:defRPr sz="1800">
                <a:solidFill>
                  <a:schemeClr val="tx1">
                    <a:lumMod val="65000"/>
                    <a:lumOff val="35000"/>
                  </a:schemeClr>
                </a:solidFill>
                <a:latin typeface="Arial" panose="020B0604020202020204" pitchFamily="34" charset="0"/>
                <a:cs typeface="Arial" panose="020B0604020202020204" pitchFamily="34" charset="0"/>
              </a:defRPr>
            </a:lvl1pPr>
            <a:lvl2pPr>
              <a:defRPr sz="1500">
                <a:solidFill>
                  <a:schemeClr val="tx1">
                    <a:lumMod val="65000"/>
                    <a:lumOff val="35000"/>
                  </a:schemeClr>
                </a:solidFill>
                <a:latin typeface="Arial" panose="020B0604020202020204" pitchFamily="34" charset="0"/>
                <a:cs typeface="Arial" panose="020B0604020202020204" pitchFamily="34" charset="0"/>
              </a:defRPr>
            </a:lvl2pPr>
            <a:lvl3pPr>
              <a:defRPr sz="1200">
                <a:solidFill>
                  <a:schemeClr val="tx1">
                    <a:lumMod val="65000"/>
                    <a:lumOff val="35000"/>
                  </a:schemeClr>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CE9EBC20-7028-D246-A62A-FDECB0D150FD}"/>
              </a:ext>
            </a:extLst>
          </p:cNvPr>
          <p:cNvSpPr>
            <a:spLocks noGrp="1"/>
          </p:cNvSpPr>
          <p:nvPr>
            <p:ph type="title"/>
          </p:nvPr>
        </p:nvSpPr>
        <p:spPr>
          <a:xfrm>
            <a:off x="628650" y="852056"/>
            <a:ext cx="7886700" cy="519545"/>
          </a:xfrm>
          <a:prstGeom prst="rect">
            <a:avLst/>
          </a:prstGeom>
        </p:spPr>
        <p:txBody>
          <a:bodyPr>
            <a:normAutofit/>
          </a:bodyPr>
          <a:lstStyle>
            <a:lvl1pPr>
              <a:defRPr sz="2100">
                <a:solidFill>
                  <a:srgbClr val="0067A5"/>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0092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2A52-C601-6F41-B2A8-EE00512CCDE5}"/>
              </a:ext>
            </a:extLst>
          </p:cNvPr>
          <p:cNvSpPr>
            <a:spLocks noGrp="1"/>
          </p:cNvSpPr>
          <p:nvPr>
            <p:ph type="ctrTitle" hasCustomPrompt="1"/>
          </p:nvPr>
        </p:nvSpPr>
        <p:spPr>
          <a:xfrm>
            <a:off x="535578" y="3030583"/>
            <a:ext cx="5038997" cy="1250086"/>
          </a:xfrm>
          <a:prstGeom prst="rect">
            <a:avLst/>
          </a:prstGeom>
        </p:spPr>
        <p:txBody>
          <a:bodyPr anchor="b">
            <a:normAutofit/>
          </a:bodyPr>
          <a:lstStyle>
            <a:lvl1pPr algn="l">
              <a:defRPr sz="27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5878285" y="5852160"/>
            <a:ext cx="2858211" cy="1005840"/>
          </a:xfrm>
          <a:prstGeom prst="rect">
            <a:avLst/>
          </a:prstGeom>
        </p:spPr>
        <p:txBody>
          <a:bodyPr>
            <a:normAutofit/>
          </a:bodyPr>
          <a:lstStyle>
            <a:lvl1pPr marL="0" indent="0" algn="r">
              <a:buNone/>
              <a:defRPr sz="1200" b="0">
                <a:solidFill>
                  <a:srgbClr val="0067A5"/>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by: John Smith</a:t>
            </a:r>
            <a:br>
              <a:rPr lang="en-US" dirty="0"/>
            </a:br>
            <a:r>
              <a:rPr lang="en-US" dirty="0"/>
              <a:t>Date to go here</a:t>
            </a:r>
          </a:p>
        </p:txBody>
      </p:sp>
    </p:spTree>
    <p:extLst>
      <p:ext uri="{BB962C8B-B14F-4D97-AF65-F5344CB8AC3E}">
        <p14:creationId xmlns:p14="http://schemas.microsoft.com/office/powerpoint/2010/main" val="413137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0899E-2565-5D40-81E1-713D695A7674}"/>
              </a:ext>
            </a:extLst>
          </p:cNvPr>
          <p:cNvSpPr>
            <a:spLocks noGrp="1"/>
          </p:cNvSpPr>
          <p:nvPr>
            <p:ph idx="1"/>
          </p:nvPr>
        </p:nvSpPr>
        <p:spPr>
          <a:xfrm>
            <a:off x="628650" y="1825625"/>
            <a:ext cx="7886700" cy="4351338"/>
          </a:xfrm>
          <a:prstGeom prst="rect">
            <a:avLst/>
          </a:prstGeom>
        </p:spPr>
        <p:txBody>
          <a:bodyPr/>
          <a:lstStyle>
            <a:lvl1pPr>
              <a:defRPr sz="1800">
                <a:solidFill>
                  <a:schemeClr val="tx1">
                    <a:lumMod val="65000"/>
                    <a:lumOff val="35000"/>
                  </a:schemeClr>
                </a:solidFill>
                <a:latin typeface="Arial" panose="020B0604020202020204" pitchFamily="34" charset="0"/>
                <a:cs typeface="Arial" panose="020B0604020202020204" pitchFamily="34" charset="0"/>
              </a:defRPr>
            </a:lvl1pPr>
            <a:lvl2pPr>
              <a:defRPr sz="1500">
                <a:solidFill>
                  <a:schemeClr val="tx1">
                    <a:lumMod val="65000"/>
                    <a:lumOff val="35000"/>
                  </a:schemeClr>
                </a:solidFill>
                <a:latin typeface="Arial" panose="020B0604020202020204" pitchFamily="34" charset="0"/>
                <a:cs typeface="Arial" panose="020B0604020202020204" pitchFamily="34" charset="0"/>
              </a:defRPr>
            </a:lvl2pPr>
            <a:lvl3pPr>
              <a:defRPr sz="1200">
                <a:solidFill>
                  <a:schemeClr val="tx1">
                    <a:lumMod val="65000"/>
                    <a:lumOff val="35000"/>
                  </a:schemeClr>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CE9EBC20-7028-D246-A62A-FDECB0D150FD}"/>
              </a:ext>
            </a:extLst>
          </p:cNvPr>
          <p:cNvSpPr>
            <a:spLocks noGrp="1"/>
          </p:cNvSpPr>
          <p:nvPr>
            <p:ph type="title"/>
          </p:nvPr>
        </p:nvSpPr>
        <p:spPr>
          <a:xfrm>
            <a:off x="628650" y="852056"/>
            <a:ext cx="7886700" cy="519545"/>
          </a:xfrm>
          <a:prstGeom prst="rect">
            <a:avLst/>
          </a:prstGeom>
        </p:spPr>
        <p:txBody>
          <a:bodyPr>
            <a:normAutofit/>
          </a:bodyPr>
          <a:lstStyle>
            <a:lvl1pPr>
              <a:defRPr sz="2100">
                <a:solidFill>
                  <a:srgbClr val="0067A5"/>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2934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694" y="831412"/>
            <a:ext cx="3718476" cy="586227"/>
          </a:xfrm>
        </p:spPr>
        <p:txBody>
          <a:bodyPr>
            <a:noAutofit/>
          </a:bodyPr>
          <a:lstStyle>
            <a:lvl1pPr algn="l">
              <a:defRPr sz="1800" baseline="0">
                <a:solidFill>
                  <a:srgbClr val="CED647"/>
                </a:solidFill>
              </a:defRPr>
            </a:lvl1pPr>
          </a:lstStyle>
          <a:p>
            <a:r>
              <a:rPr lang="en-GB" dirty="0"/>
              <a:t>This is THE Headline</a:t>
            </a:r>
            <a:endParaRPr lang="en-US" dirty="0"/>
          </a:p>
        </p:txBody>
      </p:sp>
      <p:sp>
        <p:nvSpPr>
          <p:cNvPr id="3" name="Content Placeholder 2"/>
          <p:cNvSpPr>
            <a:spLocks noGrp="1"/>
          </p:cNvSpPr>
          <p:nvPr>
            <p:ph idx="1" hasCustomPrompt="1"/>
          </p:nvPr>
        </p:nvSpPr>
        <p:spPr>
          <a:xfrm>
            <a:off x="447676" y="3667643"/>
            <a:ext cx="4049207" cy="2729982"/>
          </a:xfrm>
        </p:spPr>
        <p:txBody>
          <a:bodyPr>
            <a:normAutofit/>
          </a:bodyPr>
          <a:lstStyle>
            <a:lvl1pPr>
              <a:defRPr sz="1350" baseline="0">
                <a:solidFill>
                  <a:srgbClr val="262626"/>
                </a:solidFill>
                <a:latin typeface="Alte Haas Grotesk"/>
                <a:cs typeface="Alte Haas Grotesk"/>
              </a:defRPr>
            </a:lvl1pPr>
            <a:lvl2pPr>
              <a:defRPr sz="1350">
                <a:solidFill>
                  <a:srgbClr val="262626"/>
                </a:solidFill>
                <a:latin typeface="Alte Haas Grotesk"/>
                <a:cs typeface="Alte Haas Grotesk"/>
              </a:defRPr>
            </a:lvl2pPr>
            <a:lvl3pPr>
              <a:defRPr sz="1350">
                <a:solidFill>
                  <a:srgbClr val="262626"/>
                </a:solidFill>
                <a:latin typeface="Alte Haas Grotesk"/>
                <a:cs typeface="Alte Haas Grotesk"/>
              </a:defRPr>
            </a:lvl3pPr>
            <a:lvl4pPr>
              <a:defRPr sz="1350">
                <a:solidFill>
                  <a:srgbClr val="262626"/>
                </a:solidFill>
                <a:latin typeface="Alte Haas Grotesk"/>
                <a:cs typeface="Alte Haas Grotesk"/>
              </a:defRPr>
            </a:lvl4pPr>
            <a:lvl5pPr>
              <a:defRPr sz="1350">
                <a:solidFill>
                  <a:srgbClr val="262626"/>
                </a:solidFill>
                <a:latin typeface="Alte Haas Grotesk"/>
                <a:cs typeface="Alte Haas Grotesk"/>
              </a:defRPr>
            </a:lvl5pPr>
          </a:lstStyle>
          <a:p>
            <a:pPr lvl="0"/>
            <a:r>
              <a:rPr lang="en-GB" dirty="0"/>
              <a:t>This is how </a:t>
            </a:r>
            <a:r>
              <a:rPr lang="en-GB" dirty="0" err="1"/>
              <a:t>bulletpoints</a:t>
            </a:r>
            <a:r>
              <a:rPr lang="en-GB" dirty="0"/>
              <a:t> look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1600684" y="263075"/>
            <a:ext cx="2390609"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b="0" i="0" cap="none" dirty="0">
                <a:solidFill>
                  <a:srgbClr val="395764"/>
                </a:solidFill>
              </a:rPr>
              <a:t>Greater Manchester Health</a:t>
            </a:r>
          </a:p>
          <a:p>
            <a:r>
              <a:rPr lang="en-US" sz="675" b="0" i="0" cap="none" dirty="0">
                <a:solidFill>
                  <a:srgbClr val="395764"/>
                </a:solidFill>
              </a:rPr>
              <a:t>and Social Care Partnership</a:t>
            </a:r>
          </a:p>
        </p:txBody>
      </p:sp>
      <p:sp>
        <p:nvSpPr>
          <p:cNvPr id="28" name="Text Placeholder 27"/>
          <p:cNvSpPr>
            <a:spLocks noGrp="1"/>
          </p:cNvSpPr>
          <p:nvPr>
            <p:ph type="body" sz="quarter" idx="14" hasCustomPrompt="1"/>
          </p:nvPr>
        </p:nvSpPr>
        <p:spPr>
          <a:xfrm>
            <a:off x="358378" y="1944125"/>
            <a:ext cx="4138505" cy="1422965"/>
          </a:xfrm>
        </p:spPr>
        <p:txBody>
          <a:bodyPr>
            <a:noAutofit/>
          </a:bodyPr>
          <a:lstStyle>
            <a:lvl1pPr marL="0" indent="0">
              <a:buNone/>
              <a:defRPr sz="1200" b="0" kern="100" baseline="0">
                <a:solidFill>
                  <a:srgbClr val="262626"/>
                </a:solidFill>
                <a:latin typeface="Alte Haas Grotesk"/>
              </a:defRPr>
            </a:lvl1pPr>
            <a:lvl2pPr>
              <a:defRPr sz="1200" kern="100">
                <a:solidFill>
                  <a:srgbClr val="262626"/>
                </a:solidFill>
                <a:latin typeface="Alte Haas Grotesk"/>
              </a:defRPr>
            </a:lvl2pPr>
            <a:lvl3pPr>
              <a:defRPr sz="1200" kern="100">
                <a:solidFill>
                  <a:srgbClr val="262626"/>
                </a:solidFill>
                <a:latin typeface="Alte Haas Grotesk"/>
              </a:defRPr>
            </a:lvl3pPr>
            <a:lvl4pPr>
              <a:defRPr sz="1200" kern="100">
                <a:solidFill>
                  <a:srgbClr val="262626"/>
                </a:solidFill>
                <a:latin typeface="Alte Haas Grotesk"/>
              </a:defRPr>
            </a:lvl4pPr>
            <a:lvl5pPr>
              <a:defRPr sz="1200" kern="100">
                <a:solidFill>
                  <a:srgbClr val="262626"/>
                </a:solidFill>
                <a:latin typeface="Alte Haas Grotesk"/>
              </a:defRPr>
            </a:lvl5pPr>
          </a:lstStyle>
          <a:p>
            <a:pPr lvl="0"/>
            <a:r>
              <a:rPr lang="en-GB" dirty="0"/>
              <a:t>This is how a short text paragraph </a:t>
            </a:r>
            <a:r>
              <a:rPr lang="en-US" dirty="0"/>
              <a:t>looks. We can add further text and bullet-points (see example below). We can use a line to subtly divide different elements.</a:t>
            </a:r>
          </a:p>
          <a:p>
            <a:pPr lvl="0"/>
            <a:endParaRPr lang="en-GB" dirty="0"/>
          </a:p>
        </p:txBody>
      </p:sp>
      <p:sp>
        <p:nvSpPr>
          <p:cNvPr id="30" name="Picture Placeholder 29"/>
          <p:cNvSpPr>
            <a:spLocks noGrp="1"/>
          </p:cNvSpPr>
          <p:nvPr>
            <p:ph type="pic" sz="quarter" idx="15" hasCustomPrompt="1"/>
          </p:nvPr>
        </p:nvSpPr>
        <p:spPr>
          <a:xfrm>
            <a:off x="4758397" y="986731"/>
            <a:ext cx="3937928" cy="5143784"/>
          </a:xfrm>
          <a:solidFill>
            <a:srgbClr val="9FCDD5"/>
          </a:solidFill>
        </p:spPr>
        <p:txBody>
          <a:bodyPr/>
          <a:lstStyle>
            <a:lvl1pPr>
              <a:defRPr baseline="0"/>
            </a:lvl1pPr>
          </a:lstStyle>
          <a:p>
            <a:r>
              <a:rPr lang="en-US" dirty="0" err="1"/>
              <a:t>Imagebox</a:t>
            </a:r>
            <a:endParaRPr lang="en-US" dirty="0"/>
          </a:p>
        </p:txBody>
      </p:sp>
      <p:sp>
        <p:nvSpPr>
          <p:cNvPr id="34" name="Text Placeholder 13"/>
          <p:cNvSpPr>
            <a:spLocks noGrp="1"/>
          </p:cNvSpPr>
          <p:nvPr>
            <p:ph type="body" sz="quarter" idx="17" hasCustomPrompt="1"/>
          </p:nvPr>
        </p:nvSpPr>
        <p:spPr>
          <a:xfrm>
            <a:off x="5887583" y="372222"/>
            <a:ext cx="2860475" cy="160218"/>
          </a:xfrm>
        </p:spPr>
        <p:txBody>
          <a:bodyPr>
            <a:noAutofit/>
          </a:bodyPr>
          <a:lstStyle>
            <a:lvl1pPr marL="0" indent="0" algn="r">
              <a:lnSpc>
                <a:spcPts val="600"/>
              </a:lnSpc>
              <a:buNone/>
              <a:defRPr sz="1200" b="1" cap="all" baseline="0">
                <a:latin typeface="Alte Haas Grotesk"/>
                <a:cs typeface="Alte Haas Grotesk"/>
              </a:defRPr>
            </a:lvl1pPr>
          </a:lstStyle>
          <a:p>
            <a:r>
              <a:rPr lang="en-US" b="1" cap="all" dirty="0">
                <a:solidFill>
                  <a:srgbClr val="395764"/>
                </a:solidFill>
              </a:rPr>
              <a:t>This is the headline</a:t>
            </a:r>
          </a:p>
        </p:txBody>
      </p:sp>
      <p:sp>
        <p:nvSpPr>
          <p:cNvPr id="40" name="Text Placeholder 39"/>
          <p:cNvSpPr>
            <a:spLocks noGrp="1"/>
          </p:cNvSpPr>
          <p:nvPr>
            <p:ph type="body" sz="quarter" idx="18" hasCustomPrompt="1"/>
          </p:nvPr>
        </p:nvSpPr>
        <p:spPr>
          <a:xfrm>
            <a:off x="4757739" y="6167019"/>
            <a:ext cx="3594100" cy="411163"/>
          </a:xfrm>
        </p:spPr>
        <p:txBody>
          <a:bodyPr>
            <a:noAutofit/>
          </a:bodyPr>
          <a:lstStyle>
            <a:lvl1pPr marL="0" indent="0" algn="l">
              <a:buNone/>
              <a:defRPr sz="1050" b="1">
                <a:solidFill>
                  <a:srgbClr val="5A5A64"/>
                </a:solidFill>
                <a:latin typeface="Alte Haas Grotesk"/>
                <a:cs typeface="Alte Haas Grotesk"/>
              </a:defRPr>
            </a:lvl1pPr>
            <a:lvl2pPr marL="342900" indent="0" algn="l">
              <a:buNone/>
              <a:defRPr sz="1050" b="1">
                <a:solidFill>
                  <a:srgbClr val="5A5A64"/>
                </a:solidFill>
                <a:latin typeface="Alte Haas Grotesk"/>
                <a:cs typeface="Alte Haas Grotesk"/>
              </a:defRPr>
            </a:lvl2pPr>
            <a:lvl3pPr marL="685800" indent="0" algn="l">
              <a:buNone/>
              <a:defRPr sz="1050" b="1">
                <a:solidFill>
                  <a:srgbClr val="5A5A64"/>
                </a:solidFill>
                <a:latin typeface="Alte Haas Grotesk"/>
                <a:cs typeface="Alte Haas Grotesk"/>
              </a:defRPr>
            </a:lvl3pPr>
            <a:lvl4pPr marL="1028700" indent="0" algn="l">
              <a:buNone/>
              <a:defRPr sz="1050" b="1">
                <a:solidFill>
                  <a:srgbClr val="5A5A64"/>
                </a:solidFill>
                <a:latin typeface="Alte Haas Grotesk"/>
                <a:cs typeface="Alte Haas Grotesk"/>
              </a:defRPr>
            </a:lvl4pPr>
            <a:lvl5pPr marL="1371600" indent="0" algn="l">
              <a:buNone/>
              <a:defRPr sz="1050" b="1">
                <a:solidFill>
                  <a:srgbClr val="5A5A64"/>
                </a:solidFill>
                <a:latin typeface="Alte Haas Grotesk"/>
                <a:cs typeface="Alte Haas Grotesk"/>
              </a:defRPr>
            </a:lvl5pPr>
          </a:lstStyle>
          <a:p>
            <a:pPr lvl="0"/>
            <a:r>
              <a:rPr lang="en-GB" dirty="0"/>
              <a:t>This is how notes look.</a:t>
            </a:r>
            <a:endParaRPr lang="en-US" dirty="0"/>
          </a:p>
        </p:txBody>
      </p:sp>
      <p:sp>
        <p:nvSpPr>
          <p:cNvPr id="42"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750" b="1">
                <a:solidFill>
                  <a:srgbClr val="395764"/>
                </a:solidFill>
                <a:latin typeface="Alte Haas Grotesk"/>
                <a:cs typeface="Alte Haas Grotesk"/>
              </a:defRPr>
            </a:lvl1pPr>
            <a:lvl2pPr>
              <a:defRPr sz="750">
                <a:latin typeface="Alte Haas Grotesk"/>
                <a:cs typeface="Alte Haas Grotesk"/>
              </a:defRPr>
            </a:lvl2pPr>
            <a:lvl3pPr>
              <a:defRPr sz="750">
                <a:latin typeface="Alte Haas Grotesk"/>
                <a:cs typeface="Alte Haas Grotesk"/>
              </a:defRPr>
            </a:lvl3pPr>
            <a:lvl4pPr>
              <a:defRPr sz="750">
                <a:latin typeface="Alte Haas Grotesk"/>
                <a:cs typeface="Alte Haas Grotesk"/>
              </a:defRPr>
            </a:lvl4pPr>
            <a:lvl5pPr>
              <a:defRPr sz="750">
                <a:latin typeface="Alte Haas Grotesk"/>
                <a:cs typeface="Alte Haas Grotesk"/>
              </a:defRPr>
            </a:lvl5pPr>
          </a:lstStyle>
          <a:p>
            <a:pPr lvl="0"/>
            <a:r>
              <a:rPr lang="en-GB" dirty="0"/>
              <a:t>THIS IS THE SECTION TITLE</a:t>
            </a:r>
            <a:endParaRPr lang="en-US" dirty="0"/>
          </a:p>
        </p:txBody>
      </p:sp>
      <p:sp>
        <p:nvSpPr>
          <p:cNvPr id="44" name="Text Placeholder 43"/>
          <p:cNvSpPr>
            <a:spLocks noGrp="1"/>
          </p:cNvSpPr>
          <p:nvPr>
            <p:ph type="body" sz="quarter" idx="20" hasCustomPrompt="1"/>
          </p:nvPr>
        </p:nvSpPr>
        <p:spPr>
          <a:xfrm>
            <a:off x="356695" y="1598870"/>
            <a:ext cx="4140188" cy="318411"/>
          </a:xfrm>
        </p:spPr>
        <p:txBody>
          <a:bodyPr>
            <a:normAutofit/>
          </a:bodyPr>
          <a:lstStyle>
            <a:lvl1pPr marL="0" indent="0">
              <a:buNone/>
              <a:defRPr sz="1200" b="1">
                <a:solidFill>
                  <a:schemeClr val="tx2"/>
                </a:solidFill>
              </a:defRPr>
            </a:lvl1pPr>
          </a:lstStyle>
          <a:p>
            <a:pPr lvl="0"/>
            <a:r>
              <a:rPr lang="en-GB" dirty="0"/>
              <a:t>This is a paragraph title</a:t>
            </a:r>
            <a:endParaRPr lang="en-US" dirty="0"/>
          </a:p>
        </p:txBody>
      </p:sp>
    </p:spTree>
    <p:extLst>
      <p:ext uri="{BB962C8B-B14F-4D97-AF65-F5344CB8AC3E}">
        <p14:creationId xmlns:p14="http://schemas.microsoft.com/office/powerpoint/2010/main" val="3421072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94685-80D9-104C-92DF-B63BEEE67DD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26042C-D9C3-5547-8E47-40E67A60AC2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924297-1E82-8F4F-8FDE-BFF14D3719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C53328-5BDC-4B45-922D-F419FB3173BD}" type="datetimeFigureOut">
              <a:rPr lang="en-US" smtClean="0"/>
              <a:t>10/7/2022</a:t>
            </a:fld>
            <a:endParaRPr lang="en-US"/>
          </a:p>
        </p:txBody>
      </p:sp>
      <p:sp>
        <p:nvSpPr>
          <p:cNvPr id="5" name="Footer Placeholder 4">
            <a:extLst>
              <a:ext uri="{FF2B5EF4-FFF2-40B4-BE49-F238E27FC236}">
                <a16:creationId xmlns:a16="http://schemas.microsoft.com/office/drawing/2014/main" id="{9C56F036-2DCC-1844-8B2A-8E6E3231D07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6AABC7-103C-874D-83B4-50E54E9C4E4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57E47A-58EC-FE48-854E-8DD443F37A4C}" type="slidenum">
              <a:rPr lang="en-US" smtClean="0"/>
              <a:t>‹#›</a:t>
            </a:fld>
            <a:endParaRPr lang="en-US"/>
          </a:p>
        </p:txBody>
      </p:sp>
    </p:spTree>
    <p:extLst>
      <p:ext uri="{BB962C8B-B14F-4D97-AF65-F5344CB8AC3E}">
        <p14:creationId xmlns:p14="http://schemas.microsoft.com/office/powerpoint/2010/main" val="1195834878"/>
      </p:ext>
    </p:extLst>
  </p:cSld>
  <p:clrMap bg1="lt1" tx1="dk1" bg2="lt2" tx2="dk2" accent1="accent1" accent2="accent2" accent3="accent3" accent4="accent4" accent5="accent5" accent6="accent6" hlink="hlink" folHlink="folHlink"/>
  <p:sldLayoutIdLst>
    <p:sldLayoutId id="2147483673" r:id="rId1"/>
    <p:sldLayoutId id="2147483671" r:id="rId2"/>
    <p:sldLayoutId id="21474836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Alte Haas Grotesk"/>
              </a:defRPr>
            </a:lvl1pPr>
          </a:lstStyle>
          <a:p>
            <a:fld id="{9EC202AB-D438-2943-B0B4-C661A9ABD354}" type="datetimeFigureOut">
              <a:rPr lang="en-US" smtClean="0"/>
              <a:pPr/>
              <a:t>10/7/2022</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Alte Haas Grotesk"/>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latin typeface="Alte Haas Grotesk"/>
              </a:defRPr>
            </a:lvl1pPr>
          </a:lstStyle>
          <a:p>
            <a:fld id="{45DC6942-1FC7-8F40-9C62-2F3E4E37F8CC}" type="slidenum">
              <a:rPr lang="en-US" smtClean="0"/>
              <a:pPr/>
              <a:t>‹#›</a:t>
            </a:fld>
            <a:endParaRPr lang="en-US"/>
          </a:p>
        </p:txBody>
      </p:sp>
    </p:spTree>
    <p:extLst>
      <p:ext uri="{BB962C8B-B14F-4D97-AF65-F5344CB8AC3E}">
        <p14:creationId xmlns:p14="http://schemas.microsoft.com/office/powerpoint/2010/main" val="3587930803"/>
      </p:ext>
    </p:extLst>
  </p:cSld>
  <p:clrMap bg1="lt1" tx1="dk1" bg2="lt2" tx2="dk2" accent1="accent1" accent2="accent2" accent3="accent3" accent4="accent4" accent5="accent5" accent6="accent6" hlink="hlink" folHlink="folHlink"/>
  <p:sldLayoutIdLst>
    <p:sldLayoutId id="2147483668" r:id="rId1"/>
    <p:sldLayoutId id="2147483665" r:id="rId2"/>
  </p:sldLayoutIdLst>
  <p:txStyles>
    <p:titleStyle>
      <a:lvl1pPr algn="ctr" defTabSz="457200" rtl="0" eaLnBrk="1" latinLnBrk="0" hangingPunct="1">
        <a:spcBef>
          <a:spcPct val="0"/>
        </a:spcBef>
        <a:buNone/>
        <a:defRPr sz="4400" b="1" i="0" kern="1200" cap="all">
          <a:solidFill>
            <a:schemeClr val="tx1"/>
          </a:solidFill>
          <a:latin typeface="Alte Haas Grotes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mailto:Jane.coyne@nhs.net"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ribasmedicina.com/producto/cooximetro-personal-ico-smokerlyz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086F1C-E59D-A5A1-212E-F80DC94C3884}"/>
              </a:ext>
            </a:extLst>
          </p:cNvPr>
          <p:cNvSpPr>
            <a:spLocks noGrp="1"/>
          </p:cNvSpPr>
          <p:nvPr>
            <p:ph type="ctrTitle"/>
          </p:nvPr>
        </p:nvSpPr>
        <p:spPr>
          <a:xfrm>
            <a:off x="370094" y="4344006"/>
            <a:ext cx="5038997" cy="937565"/>
          </a:xfrm>
        </p:spPr>
        <p:txBody>
          <a:bodyPr>
            <a:normAutofit fontScale="90000"/>
          </a:bodyPr>
          <a:lstStyle/>
          <a:p>
            <a:br>
              <a:rPr lang="en-GB" dirty="0"/>
            </a:br>
            <a:br>
              <a:rPr lang="en-GB" dirty="0"/>
            </a:br>
            <a:r>
              <a:rPr lang="en-GB" sz="1500" dirty="0"/>
              <a:t>Jane Coyne </a:t>
            </a:r>
            <a:br>
              <a:rPr lang="en-GB" sz="1500" dirty="0"/>
            </a:br>
            <a:br>
              <a:rPr lang="en-GB" sz="1500" dirty="0"/>
            </a:br>
            <a:r>
              <a:rPr lang="en-GB" sz="1500" dirty="0"/>
              <a:t>Treating Tobacco Dependency Lead – GM </a:t>
            </a:r>
            <a:br>
              <a:rPr lang="en-GB" dirty="0"/>
            </a:br>
            <a:endParaRPr lang="en-GB" dirty="0"/>
          </a:p>
        </p:txBody>
      </p:sp>
      <p:sp>
        <p:nvSpPr>
          <p:cNvPr id="2" name="Subtitle 1">
            <a:extLst>
              <a:ext uri="{FF2B5EF4-FFF2-40B4-BE49-F238E27FC236}">
                <a16:creationId xmlns:a16="http://schemas.microsoft.com/office/drawing/2014/main" id="{2EEFF0DE-B077-4692-8455-C0CFD8C5ABAE}"/>
              </a:ext>
            </a:extLst>
          </p:cNvPr>
          <p:cNvSpPr>
            <a:spLocks noGrp="1"/>
          </p:cNvSpPr>
          <p:nvPr>
            <p:ph type="subTitle" idx="1"/>
          </p:nvPr>
        </p:nvSpPr>
        <p:spPr/>
        <p:txBody>
          <a:bodyPr/>
          <a:lstStyle/>
          <a:p>
            <a:r>
              <a:rPr lang="en-GB" dirty="0"/>
              <a:t>Jane Coyne</a:t>
            </a:r>
          </a:p>
          <a:p>
            <a:r>
              <a:rPr lang="en-GB"/>
              <a:t>05.09.22</a:t>
            </a:r>
          </a:p>
        </p:txBody>
      </p:sp>
      <p:sp>
        <p:nvSpPr>
          <p:cNvPr id="6" name="TextBox 5">
            <a:extLst>
              <a:ext uri="{FF2B5EF4-FFF2-40B4-BE49-F238E27FC236}">
                <a16:creationId xmlns:a16="http://schemas.microsoft.com/office/drawing/2014/main" id="{E06942FD-D91B-4649-B893-56C7D5461926}"/>
              </a:ext>
            </a:extLst>
          </p:cNvPr>
          <p:cNvSpPr txBox="1"/>
          <p:nvPr/>
        </p:nvSpPr>
        <p:spPr>
          <a:xfrm>
            <a:off x="1418702" y="2125898"/>
            <a:ext cx="5363935" cy="1754326"/>
          </a:xfrm>
          <a:prstGeom prst="rect">
            <a:avLst/>
          </a:prstGeom>
          <a:noFill/>
        </p:spPr>
        <p:txBody>
          <a:bodyPr wrap="square">
            <a:spAutoFit/>
          </a:bodyPr>
          <a:lstStyle/>
          <a:p>
            <a:pPr algn="ctr"/>
            <a:r>
              <a:rPr lang="en-US" sz="2700" b="1" dirty="0">
                <a:solidFill>
                  <a:schemeClr val="bg1"/>
                </a:solidFill>
              </a:rPr>
              <a:t>Insights from delivering a Smokefree Pregnancy Programme across </a:t>
            </a:r>
          </a:p>
          <a:p>
            <a:pPr algn="ctr"/>
            <a:r>
              <a:rPr lang="en-US" sz="2700" b="1" dirty="0">
                <a:solidFill>
                  <a:schemeClr val="bg1"/>
                </a:solidFill>
              </a:rPr>
              <a:t>Greater Manchester </a:t>
            </a:r>
            <a:endParaRPr lang="en-GB" sz="2700" b="1" dirty="0">
              <a:solidFill>
                <a:schemeClr val="bg1"/>
              </a:solidFill>
            </a:endParaRPr>
          </a:p>
        </p:txBody>
      </p:sp>
    </p:spTree>
    <p:extLst>
      <p:ext uri="{BB962C8B-B14F-4D97-AF65-F5344CB8AC3E}">
        <p14:creationId xmlns:p14="http://schemas.microsoft.com/office/powerpoint/2010/main" val="2277252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lstStyle/>
          <a:p>
            <a:pPr marL="214313" indent="-214313">
              <a:buFont typeface="Arial" panose="020B0604020202020204" pitchFamily="34" charset="0"/>
              <a:buChar char="•"/>
            </a:pPr>
            <a:endParaRPr lang="en-GB" dirty="0">
              <a:solidFill>
                <a:srgbClr val="5A5A5A"/>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dirty="0">
              <a:solidFill>
                <a:srgbClr val="5A5A5A"/>
              </a:solidFill>
              <a:latin typeface="Arial" panose="020B0604020202020204" pitchFamily="34" charset="0"/>
              <a:cs typeface="Arial" panose="020B0604020202020204" pitchFamily="34" charset="0"/>
            </a:endParaRPr>
          </a:p>
          <a:p>
            <a:pPr marL="214313"/>
            <a:endParaRPr lang="en-GB" sz="750" dirty="0">
              <a:solidFill>
                <a:srgbClr val="5A5A5A"/>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25730" y="544673"/>
            <a:ext cx="7886700" cy="519545"/>
          </a:xfrm>
        </p:spPr>
        <p:txBody>
          <a:bodyPr>
            <a:normAutofit/>
          </a:bodyPr>
          <a:lstStyle/>
          <a:p>
            <a:pPr algn="ctr"/>
            <a:r>
              <a:rPr lang="en-US" sz="1800" b="1" dirty="0">
                <a:latin typeface="+mn-lt"/>
              </a:rPr>
              <a:t>People powered CHANGE…..</a:t>
            </a:r>
          </a:p>
        </p:txBody>
      </p:sp>
      <p:sp>
        <p:nvSpPr>
          <p:cNvPr id="9" name="Text Placeholder 2">
            <a:extLst>
              <a:ext uri="{FF2B5EF4-FFF2-40B4-BE49-F238E27FC236}">
                <a16:creationId xmlns:a16="http://schemas.microsoft.com/office/drawing/2014/main" id="{F4878FAB-7F60-453B-B1E6-EDD4A4EB3ED5}"/>
              </a:ext>
            </a:extLst>
          </p:cNvPr>
          <p:cNvSpPr txBox="1">
            <a:spLocks/>
          </p:cNvSpPr>
          <p:nvPr/>
        </p:nvSpPr>
        <p:spPr>
          <a:xfrm>
            <a:off x="277291" y="1064218"/>
            <a:ext cx="1229963" cy="261814"/>
          </a:xfrm>
          <a:prstGeom prst="rect">
            <a:avLst/>
          </a:prstGeom>
        </p:spPr>
        <p:txBody>
          <a:bodyPr vert="horz" lIns="68580" tIns="34290" rIns="68580" bIns="34290" rtlCol="0">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endParaRPr lang="en-US" sz="750" dirty="0"/>
          </a:p>
        </p:txBody>
      </p:sp>
      <p:pic>
        <p:nvPicPr>
          <p:cNvPr id="10" name="Picture 2" descr="C:\Users\tom.shepherd\Pictures\Roadshow phots\MWMCH18-017260.JPG">
            <a:extLst>
              <a:ext uri="{FF2B5EF4-FFF2-40B4-BE49-F238E27FC236}">
                <a16:creationId xmlns:a16="http://schemas.microsoft.com/office/drawing/2014/main" id="{F0E01F4A-71DE-2D47-A256-6A9C376D75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260" y="1474470"/>
            <a:ext cx="6938010" cy="39983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8D6F55-0E84-4657-81E9-ED5753334FC2}"/>
              </a:ext>
            </a:extLst>
          </p:cNvPr>
          <p:cNvSpPr txBox="1"/>
          <p:nvPr/>
        </p:nvSpPr>
        <p:spPr>
          <a:xfrm>
            <a:off x="3302642" y="5690616"/>
            <a:ext cx="3395338" cy="923330"/>
          </a:xfrm>
          <a:prstGeom prst="rect">
            <a:avLst/>
          </a:prstGeom>
          <a:noFill/>
        </p:spPr>
        <p:txBody>
          <a:bodyPr wrap="square" rtlCol="0">
            <a:spAutoFit/>
          </a:bodyPr>
          <a:lstStyle/>
          <a:p>
            <a:r>
              <a:rPr lang="en-GB" dirty="0">
                <a:latin typeface="Alte Haas Grotesk"/>
                <a:hlinkClick r:id="rId3"/>
              </a:rPr>
              <a:t>Jane.coyne@nhs.net</a:t>
            </a:r>
            <a:endParaRPr lang="en-GB" dirty="0">
              <a:latin typeface="Alte Haas Grotesk"/>
            </a:endParaRPr>
          </a:p>
          <a:p>
            <a:endParaRPr lang="en-GB" dirty="0">
              <a:latin typeface="Alte Haas Grotesk"/>
            </a:endParaRPr>
          </a:p>
          <a:p>
            <a:r>
              <a:rPr lang="en-GB" dirty="0">
                <a:latin typeface="Alte Haas Grotesk"/>
              </a:rPr>
              <a:t>07973655917</a:t>
            </a:r>
          </a:p>
        </p:txBody>
      </p:sp>
    </p:spTree>
    <p:extLst>
      <p:ext uri="{BB962C8B-B14F-4D97-AF65-F5344CB8AC3E}">
        <p14:creationId xmlns:p14="http://schemas.microsoft.com/office/powerpoint/2010/main" val="140618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86E396-0572-485D-B600-DE1C3E5ABA04}"/>
              </a:ext>
            </a:extLst>
          </p:cNvPr>
          <p:cNvSpPr>
            <a:spLocks noGrp="1"/>
          </p:cNvSpPr>
          <p:nvPr>
            <p:ph type="title"/>
          </p:nvPr>
        </p:nvSpPr>
        <p:spPr>
          <a:xfrm>
            <a:off x="548640" y="463436"/>
            <a:ext cx="7886700" cy="519545"/>
          </a:xfrm>
        </p:spPr>
        <p:txBody>
          <a:bodyPr>
            <a:normAutofit/>
          </a:bodyPr>
          <a:lstStyle/>
          <a:p>
            <a:pPr algn="l"/>
            <a:r>
              <a:rPr lang="en-GB" sz="1800" b="1" dirty="0">
                <a:latin typeface="Alte Haas Grotesk"/>
              </a:rPr>
              <a:t>Project background</a:t>
            </a:r>
          </a:p>
        </p:txBody>
      </p:sp>
      <p:sp>
        <p:nvSpPr>
          <p:cNvPr id="9" name="TextBox 8">
            <a:extLst>
              <a:ext uri="{FF2B5EF4-FFF2-40B4-BE49-F238E27FC236}">
                <a16:creationId xmlns:a16="http://schemas.microsoft.com/office/drawing/2014/main" id="{F8A2ED9C-EE89-4915-8F59-946BD13F3732}"/>
              </a:ext>
            </a:extLst>
          </p:cNvPr>
          <p:cNvSpPr txBox="1"/>
          <p:nvPr/>
        </p:nvSpPr>
        <p:spPr>
          <a:xfrm>
            <a:off x="315933" y="1009895"/>
            <a:ext cx="4615807" cy="4832413"/>
          </a:xfrm>
          <a:prstGeom prst="rect">
            <a:avLst/>
          </a:prstGeom>
          <a:noFill/>
          <a:ln w="6350">
            <a:noFill/>
            <a:miter lim="800000"/>
          </a:ln>
        </p:spPr>
        <p:txBody>
          <a:bodyPr wrap="square">
            <a:spAutoFit/>
          </a:bodyPr>
          <a:lstStyle/>
          <a:p>
            <a:pPr>
              <a:lnSpc>
                <a:spcPct val="107000"/>
              </a:lnSpc>
              <a:spcAft>
                <a:spcPts val="600"/>
              </a:spcAft>
            </a:pPr>
            <a:r>
              <a:rPr lang="en-GB" dirty="0">
                <a:effectLst/>
                <a:latin typeface="Alte Haas Grotesk"/>
                <a:ea typeface="Calibri" panose="020F0502020204030204" pitchFamily="34" charset="0"/>
                <a:cs typeface="Times New Roman" panose="02020603050405020304" pitchFamily="18" charset="0"/>
              </a:rPr>
              <a:t>Smoking in pregnancy is a major preventable risk factor for complications in pregnancy and birth. Tackling it is a key part of the NHS England initiative </a:t>
            </a:r>
            <a:r>
              <a:rPr lang="en-GB" b="1" dirty="0">
                <a:effectLst/>
                <a:latin typeface="Alte Haas Grotesk"/>
                <a:ea typeface="Calibri" panose="020F0502020204030204" pitchFamily="34" charset="0"/>
                <a:cs typeface="Times New Roman" panose="02020603050405020304" pitchFamily="18" charset="0"/>
              </a:rPr>
              <a:t>Saving Babies’ Lives</a:t>
            </a:r>
            <a:r>
              <a:rPr lang="en-GB" dirty="0">
                <a:effectLst/>
                <a:latin typeface="Alte Haas Grotesk"/>
                <a:ea typeface="Calibri" panose="020F0502020204030204" pitchFamily="34" charset="0"/>
                <a:cs typeface="Times New Roman" panose="02020603050405020304" pitchFamily="18" charset="0"/>
              </a:rPr>
              <a:t>.</a:t>
            </a:r>
          </a:p>
          <a:p>
            <a:pPr>
              <a:lnSpc>
                <a:spcPct val="107000"/>
              </a:lnSpc>
              <a:spcAft>
                <a:spcPts val="600"/>
              </a:spcAft>
            </a:pPr>
            <a:endParaRPr lang="en-GB" dirty="0">
              <a:effectLst/>
              <a:latin typeface="Alte Haas Grotesk"/>
              <a:ea typeface="Calibri" panose="020F0502020204030204" pitchFamily="34" charset="0"/>
              <a:cs typeface="Times New Roman" panose="02020603050405020304" pitchFamily="18" charset="0"/>
            </a:endParaRPr>
          </a:p>
          <a:p>
            <a:pPr>
              <a:lnSpc>
                <a:spcPct val="107000"/>
              </a:lnSpc>
              <a:spcAft>
                <a:spcPts val="600"/>
              </a:spcAft>
            </a:pPr>
            <a:r>
              <a:rPr lang="en-GB" dirty="0">
                <a:effectLst/>
                <a:latin typeface="Alte Haas Grotesk"/>
                <a:ea typeface="Calibri" panose="020F0502020204030204" pitchFamily="34" charset="0"/>
                <a:cs typeface="Times New Roman" panose="02020603050405020304" pitchFamily="18" charset="0"/>
              </a:rPr>
              <a:t>In 2018, the Greater Manchester Health and Social Care Partnership launched its innovative </a:t>
            </a:r>
            <a:r>
              <a:rPr lang="en-GB" b="1" dirty="0">
                <a:effectLst/>
                <a:latin typeface="Alte Haas Grotesk"/>
                <a:ea typeface="Calibri" panose="020F0502020204030204" pitchFamily="34" charset="0"/>
                <a:cs typeface="Times New Roman" panose="02020603050405020304" pitchFamily="18" charset="0"/>
              </a:rPr>
              <a:t>Smokefree Pregnancy programme</a:t>
            </a:r>
            <a:r>
              <a:rPr lang="en-GB" dirty="0">
                <a:effectLst/>
                <a:latin typeface="Alte Haas Grotesk"/>
                <a:ea typeface="Calibri" panose="020F0502020204030204" pitchFamily="34" charset="0"/>
                <a:cs typeface="Times New Roman" panose="02020603050405020304" pitchFamily="18" charset="0"/>
              </a:rPr>
              <a:t> in response to a static Smoking at the Time of delivery rates and has since supported </a:t>
            </a:r>
            <a:r>
              <a:rPr lang="en-GB" b="1" dirty="0">
                <a:effectLst/>
                <a:latin typeface="Alte Haas Grotesk"/>
                <a:ea typeface="Calibri" panose="020F0502020204030204" pitchFamily="34" charset="0"/>
                <a:cs typeface="Times New Roman" panose="02020603050405020304" pitchFamily="18" charset="0"/>
              </a:rPr>
              <a:t>more than 3,500 </a:t>
            </a:r>
            <a:r>
              <a:rPr lang="en-GB" dirty="0">
                <a:effectLst/>
                <a:latin typeface="Alte Haas Grotesk"/>
                <a:ea typeface="Calibri" panose="020F0502020204030204" pitchFamily="34" charset="0"/>
                <a:cs typeface="Times New Roman" panose="02020603050405020304" pitchFamily="18" charset="0"/>
              </a:rPr>
              <a:t>pregnant women and partners to quit smoking. </a:t>
            </a:r>
          </a:p>
          <a:p>
            <a:pPr>
              <a:lnSpc>
                <a:spcPct val="107000"/>
              </a:lnSpc>
              <a:spcAft>
                <a:spcPts val="600"/>
              </a:spcAft>
            </a:pPr>
            <a:r>
              <a:rPr lang="en-GB" dirty="0">
                <a:latin typeface="Alte Haas Grotesk"/>
                <a:ea typeface="Calibri" panose="020F0502020204030204" pitchFamily="34" charset="0"/>
                <a:cs typeface="Times New Roman" panose="02020603050405020304" pitchFamily="18" charset="0"/>
              </a:rPr>
              <a:t>Offering expert training to deliver Very Brief Advice, Incentives and additional interventions to support quitting </a:t>
            </a:r>
            <a:r>
              <a:rPr lang="en-GB">
                <a:latin typeface="Alte Haas Grotesk"/>
                <a:ea typeface="Calibri" panose="020F0502020204030204" pitchFamily="34" charset="0"/>
                <a:cs typeface="Times New Roman" panose="02020603050405020304" pitchFamily="18" charset="0"/>
              </a:rPr>
              <a:t>during pregnancy</a:t>
            </a:r>
            <a:endParaRPr lang="en-GB" dirty="0">
              <a:effectLst/>
              <a:latin typeface="Alte Haas Grotesk"/>
              <a:ea typeface="Calibri" panose="020F0502020204030204" pitchFamily="34" charset="0"/>
              <a:cs typeface="Times New Roman" panose="02020603050405020304" pitchFamily="18" charset="0"/>
            </a:endParaRPr>
          </a:p>
          <a:p>
            <a:pPr>
              <a:lnSpc>
                <a:spcPct val="107000"/>
              </a:lnSpc>
              <a:spcAft>
                <a:spcPts val="600"/>
              </a:spcAft>
            </a:pPr>
            <a:endParaRPr lang="en-GB" dirty="0">
              <a:latin typeface="Alte Haas Grotesk"/>
              <a:ea typeface="Calibri" panose="020F0502020204030204" pitchFamily="34" charset="0"/>
              <a:cs typeface="Times New Roman" panose="02020603050405020304" pitchFamily="18" charset="0"/>
            </a:endParaRPr>
          </a:p>
        </p:txBody>
      </p:sp>
      <p:pic>
        <p:nvPicPr>
          <p:cNvPr id="11" name="Picture 10" descr="A person lying on a bed&#10;&#10;Description automatically generated with low confidence">
            <a:extLst>
              <a:ext uri="{FF2B5EF4-FFF2-40B4-BE49-F238E27FC236}">
                <a16:creationId xmlns:a16="http://schemas.microsoft.com/office/drawing/2014/main" id="{70DD6C1F-E181-4CBA-926A-2350A4A881C6}"/>
              </a:ext>
            </a:extLst>
          </p:cNvPr>
          <p:cNvPicPr>
            <a:picLocks noChangeAspect="1"/>
          </p:cNvPicPr>
          <p:nvPr/>
        </p:nvPicPr>
        <p:blipFill rotWithShape="1">
          <a:blip r:embed="rId2">
            <a:extLst>
              <a:ext uri="{28A0092B-C50C-407E-A947-70E740481C1C}">
                <a14:useLocalDpi xmlns:a14="http://schemas.microsoft.com/office/drawing/2010/main" val="0"/>
              </a:ext>
            </a:extLst>
          </a:blip>
          <a:srcRect t="25267" b="2895"/>
          <a:stretch/>
        </p:blipFill>
        <p:spPr>
          <a:xfrm>
            <a:off x="5040606" y="1565911"/>
            <a:ext cx="3654700" cy="3941496"/>
          </a:xfrm>
          <a:prstGeom prst="rect">
            <a:avLst/>
          </a:prstGeom>
        </p:spPr>
      </p:pic>
    </p:spTree>
    <p:extLst>
      <p:ext uri="{BB962C8B-B14F-4D97-AF65-F5344CB8AC3E}">
        <p14:creationId xmlns:p14="http://schemas.microsoft.com/office/powerpoint/2010/main" val="75624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C272C-E5D4-03F8-7051-08C7A0F8AAF2}"/>
              </a:ext>
            </a:extLst>
          </p:cNvPr>
          <p:cNvPicPr>
            <a:picLocks noChangeAspect="1"/>
          </p:cNvPicPr>
          <p:nvPr/>
        </p:nvPicPr>
        <p:blipFill>
          <a:blip r:embed="rId3"/>
          <a:stretch>
            <a:fillRect/>
          </a:stretch>
        </p:blipFill>
        <p:spPr>
          <a:xfrm>
            <a:off x="126895" y="320040"/>
            <a:ext cx="8879946" cy="6217920"/>
          </a:xfrm>
          <a:prstGeom prst="rect">
            <a:avLst/>
          </a:prstGeom>
        </p:spPr>
      </p:pic>
      <p:sp>
        <p:nvSpPr>
          <p:cNvPr id="7" name="TextBox 6">
            <a:extLst>
              <a:ext uri="{FF2B5EF4-FFF2-40B4-BE49-F238E27FC236}">
                <a16:creationId xmlns:a16="http://schemas.microsoft.com/office/drawing/2014/main" id="{AA7F86EB-52A0-E04B-C374-B3B9AAE07633}"/>
              </a:ext>
            </a:extLst>
          </p:cNvPr>
          <p:cNvSpPr txBox="1"/>
          <p:nvPr/>
        </p:nvSpPr>
        <p:spPr>
          <a:xfrm>
            <a:off x="126894" y="948953"/>
            <a:ext cx="1056299" cy="276999"/>
          </a:xfrm>
          <a:prstGeom prst="rect">
            <a:avLst/>
          </a:prstGeom>
          <a:noFill/>
          <a:ln w="6350">
            <a:noFill/>
            <a:miter lim="800000"/>
          </a:ln>
        </p:spPr>
        <p:txBody>
          <a:bodyPr wrap="square">
            <a:spAutoFit/>
          </a:bodyPr>
          <a:lstStyle/>
          <a:p>
            <a:pPr defTabSz="342900"/>
            <a:r>
              <a:rPr lang="en-GB" sz="600" b="1" dirty="0">
                <a:solidFill>
                  <a:srgbClr val="000000">
                    <a:lumMod val="65000"/>
                    <a:lumOff val="35000"/>
                  </a:srgbClr>
                </a:solidFill>
                <a:latin typeface="Arial"/>
              </a:rPr>
              <a:t>Supporting a Smokefree pregnancy  </a:t>
            </a:r>
          </a:p>
        </p:txBody>
      </p:sp>
      <p:cxnSp>
        <p:nvCxnSpPr>
          <p:cNvPr id="3" name="Straight Connector 2">
            <a:extLst>
              <a:ext uri="{FF2B5EF4-FFF2-40B4-BE49-F238E27FC236}">
                <a16:creationId xmlns:a16="http://schemas.microsoft.com/office/drawing/2014/main" id="{C882539C-2C16-4524-BEB4-E80A653D7FBF}"/>
              </a:ext>
            </a:extLst>
          </p:cNvPr>
          <p:cNvCxnSpPr/>
          <p:nvPr/>
        </p:nvCxnSpPr>
        <p:spPr>
          <a:xfrm flipV="1">
            <a:off x="3989070" y="1225952"/>
            <a:ext cx="0" cy="450047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24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lnSpc>
                <a:spcPct val="100000"/>
              </a:lnSpc>
              <a:spcBef>
                <a:spcPts val="225"/>
              </a:spcBef>
              <a:spcAft>
                <a:spcPts val="225"/>
              </a:spcAft>
              <a:buClr>
                <a:srgbClr val="005EB8"/>
              </a:buClr>
              <a:buNone/>
            </a:pPr>
            <a:endParaRPr lang="en-GB" sz="1350" dirty="0"/>
          </a:p>
          <a:p>
            <a:pPr marL="0" indent="0">
              <a:lnSpc>
                <a:spcPct val="100000"/>
              </a:lnSpc>
              <a:spcBef>
                <a:spcPts val="225"/>
              </a:spcBef>
              <a:spcAft>
                <a:spcPts val="225"/>
              </a:spcAft>
              <a:buClr>
                <a:srgbClr val="005EB8"/>
              </a:buClr>
              <a:buNone/>
            </a:pPr>
            <a:endParaRPr lang="en-GB" sz="1350" dirty="0"/>
          </a:p>
          <a:p>
            <a:pPr marL="0" indent="0">
              <a:lnSpc>
                <a:spcPct val="100000"/>
              </a:lnSpc>
              <a:buClr>
                <a:srgbClr val="005EB8"/>
              </a:buClr>
              <a:buNone/>
            </a:pPr>
            <a:endParaRPr lang="en-GB" sz="1350" dirty="0"/>
          </a:p>
        </p:txBody>
      </p:sp>
      <p:sp>
        <p:nvSpPr>
          <p:cNvPr id="3" name="Title 2"/>
          <p:cNvSpPr>
            <a:spLocks noGrp="1"/>
          </p:cNvSpPr>
          <p:nvPr>
            <p:ph type="title"/>
          </p:nvPr>
        </p:nvSpPr>
        <p:spPr/>
        <p:txBody>
          <a:bodyPr>
            <a:noAutofit/>
          </a:bodyPr>
          <a:lstStyle/>
          <a:p>
            <a:pPr algn="ctr"/>
            <a:r>
              <a:rPr lang="en-GB" sz="1800" b="1" dirty="0"/>
              <a:t>GM maternity-led treating tobacco dependency system</a:t>
            </a:r>
          </a:p>
        </p:txBody>
      </p:sp>
      <p:sp>
        <p:nvSpPr>
          <p:cNvPr id="50" name="Text Placeholder 49">
            <a:extLst>
              <a:ext uri="{FF2B5EF4-FFF2-40B4-BE49-F238E27FC236}">
                <a16:creationId xmlns:a16="http://schemas.microsoft.com/office/drawing/2014/main" id="{0B674FE6-B67A-41AF-8144-12865EA77FED}"/>
              </a:ext>
            </a:extLst>
          </p:cNvPr>
          <p:cNvSpPr>
            <a:spLocks noGrp="1"/>
          </p:cNvSpPr>
          <p:nvPr>
            <p:ph type="body" sz="quarter" idx="4294967295"/>
          </p:nvPr>
        </p:nvSpPr>
        <p:spPr>
          <a:xfrm>
            <a:off x="0" y="1048941"/>
            <a:ext cx="1382316" cy="261938"/>
          </a:xfrm>
        </p:spPr>
        <p:txBody>
          <a:bodyPr>
            <a:normAutofit fontScale="25000" lnSpcReduction="20000"/>
          </a:bodyPr>
          <a:lstStyle/>
          <a:p>
            <a:pPr marL="0" indent="0">
              <a:buNone/>
            </a:pPr>
            <a:r>
              <a:rPr lang="en-GB" dirty="0">
                <a:latin typeface="Alte Haas Grotesk"/>
              </a:rPr>
              <a:t>Supporting a Smokefree Pregnancy </a:t>
            </a:r>
          </a:p>
          <a:p>
            <a:endParaRPr lang="en-GB" dirty="0"/>
          </a:p>
        </p:txBody>
      </p:sp>
      <p:sp>
        <p:nvSpPr>
          <p:cNvPr id="4" name="Rounded Rectangle 3">
            <a:extLst>
              <a:ext uri="{FF2B5EF4-FFF2-40B4-BE49-F238E27FC236}">
                <a16:creationId xmlns:a16="http://schemas.microsoft.com/office/drawing/2014/main" id="{0D49F79F-7693-46A9-8601-E39CBD5180E8}"/>
              </a:ext>
            </a:extLst>
          </p:cNvPr>
          <p:cNvSpPr/>
          <p:nvPr/>
        </p:nvSpPr>
        <p:spPr>
          <a:xfrm flipH="1">
            <a:off x="1555356" y="3598573"/>
            <a:ext cx="1037237" cy="1673285"/>
          </a:xfrm>
          <a:prstGeom prst="roundRect">
            <a:avLst>
              <a:gd name="adj" fmla="val 6084"/>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19" b="0" i="0" u="none" strike="noStrike" kern="0" cap="none" spc="0" normalizeH="0" baseline="0" noProof="0" dirty="0">
              <a:ln>
                <a:noFill/>
              </a:ln>
              <a:solidFill>
                <a:prstClr val="white"/>
              </a:solidFill>
              <a:effectLst/>
              <a:uLnTx/>
              <a:uFillTx/>
              <a:latin typeface="Arial"/>
              <a:ea typeface="굴림" panose="020B0600000101010101" pitchFamily="34" charset="-127"/>
              <a:cs typeface="+mn-cs"/>
            </a:endParaRPr>
          </a:p>
        </p:txBody>
      </p:sp>
      <p:sp>
        <p:nvSpPr>
          <p:cNvPr id="5" name="Rounded Rectangle 8">
            <a:extLst>
              <a:ext uri="{FF2B5EF4-FFF2-40B4-BE49-F238E27FC236}">
                <a16:creationId xmlns:a16="http://schemas.microsoft.com/office/drawing/2014/main" id="{57952AE2-3121-404F-B841-475E5654B78A}"/>
              </a:ext>
            </a:extLst>
          </p:cNvPr>
          <p:cNvSpPr/>
          <p:nvPr/>
        </p:nvSpPr>
        <p:spPr>
          <a:xfrm flipH="1">
            <a:off x="1607317" y="3204015"/>
            <a:ext cx="899100" cy="34425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57687C"/>
          </a:solidFill>
          <a:ln w="12700" cap="flat" cmpd="sng" algn="ctr">
            <a:no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19" b="0" i="0" u="none" strike="noStrike" kern="0" cap="none" spc="0" normalizeH="0" baseline="0" noProof="0">
              <a:ln>
                <a:noFill/>
              </a:ln>
              <a:solidFill>
                <a:prstClr val="white"/>
              </a:solidFill>
              <a:effectLst/>
              <a:uLnTx/>
              <a:uFillTx/>
              <a:latin typeface="Arial"/>
              <a:ea typeface="굴림" panose="020B0600000101010101" pitchFamily="34" charset="-127"/>
              <a:cs typeface="+mn-cs"/>
            </a:endParaRPr>
          </a:p>
        </p:txBody>
      </p:sp>
      <p:sp>
        <p:nvSpPr>
          <p:cNvPr id="6" name="Rounded Rectangle 6">
            <a:extLst>
              <a:ext uri="{FF2B5EF4-FFF2-40B4-BE49-F238E27FC236}">
                <a16:creationId xmlns:a16="http://schemas.microsoft.com/office/drawing/2014/main" id="{B1074D5B-022F-4AEB-84C0-0A5F92EA73E4}"/>
              </a:ext>
            </a:extLst>
          </p:cNvPr>
          <p:cNvSpPr/>
          <p:nvPr/>
        </p:nvSpPr>
        <p:spPr>
          <a:xfrm flipH="1">
            <a:off x="4618088" y="3561218"/>
            <a:ext cx="899100" cy="1710640"/>
          </a:xfrm>
          <a:prstGeom prst="roundRect">
            <a:avLst>
              <a:gd name="adj" fmla="val 6084"/>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19" b="0" i="0" u="none" strike="noStrike" kern="0" cap="none" spc="0" normalizeH="0" baseline="0" noProof="0">
              <a:ln>
                <a:noFill/>
              </a:ln>
              <a:solidFill>
                <a:prstClr val="white"/>
              </a:solidFill>
              <a:effectLst/>
              <a:uLnTx/>
              <a:uFillTx/>
              <a:latin typeface="Arial"/>
              <a:ea typeface="굴림" panose="020B0600000101010101" pitchFamily="34" charset="-127"/>
              <a:cs typeface="+mn-cs"/>
            </a:endParaRPr>
          </a:p>
        </p:txBody>
      </p:sp>
      <p:sp>
        <p:nvSpPr>
          <p:cNvPr id="7" name="Rounded Rectangle 8">
            <a:extLst>
              <a:ext uri="{FF2B5EF4-FFF2-40B4-BE49-F238E27FC236}">
                <a16:creationId xmlns:a16="http://schemas.microsoft.com/office/drawing/2014/main" id="{D800C732-411F-4BEE-B8B8-BA0B40C2ED30}"/>
              </a:ext>
            </a:extLst>
          </p:cNvPr>
          <p:cNvSpPr/>
          <p:nvPr/>
        </p:nvSpPr>
        <p:spPr>
          <a:xfrm flipH="1">
            <a:off x="4595481" y="3155891"/>
            <a:ext cx="899100" cy="34425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90C221"/>
          </a:solidFill>
          <a:ln w="12700" cap="flat" cmpd="sng" algn="ctr">
            <a:no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19" b="0" i="0" u="none" strike="noStrike" kern="0" cap="none" spc="0" normalizeH="0" baseline="0" noProof="0">
              <a:ln>
                <a:noFill/>
              </a:ln>
              <a:solidFill>
                <a:prstClr val="white"/>
              </a:solidFill>
              <a:effectLst/>
              <a:uLnTx/>
              <a:uFillTx/>
              <a:latin typeface="Arial"/>
              <a:ea typeface="굴림" panose="020B0600000101010101" pitchFamily="34" charset="-127"/>
              <a:cs typeface="+mn-cs"/>
            </a:endParaRPr>
          </a:p>
        </p:txBody>
      </p:sp>
      <p:sp>
        <p:nvSpPr>
          <p:cNvPr id="8" name="Rounded Rectangle 9">
            <a:extLst>
              <a:ext uri="{FF2B5EF4-FFF2-40B4-BE49-F238E27FC236}">
                <a16:creationId xmlns:a16="http://schemas.microsoft.com/office/drawing/2014/main" id="{3083B9F0-8814-426A-8247-3AF472C6B8AC}"/>
              </a:ext>
            </a:extLst>
          </p:cNvPr>
          <p:cNvSpPr/>
          <p:nvPr/>
        </p:nvSpPr>
        <p:spPr>
          <a:xfrm flipH="1">
            <a:off x="3589691" y="3561218"/>
            <a:ext cx="917519" cy="1710640"/>
          </a:xfrm>
          <a:prstGeom prst="roundRect">
            <a:avLst>
              <a:gd name="adj" fmla="val 6084"/>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19" b="0" i="0" u="none" strike="noStrike" kern="0" cap="none" spc="0" normalizeH="0" baseline="0" noProof="0">
              <a:ln>
                <a:noFill/>
              </a:ln>
              <a:solidFill>
                <a:prstClr val="white"/>
              </a:solidFill>
              <a:effectLst/>
              <a:uLnTx/>
              <a:uFillTx/>
              <a:latin typeface="Arial"/>
              <a:ea typeface="굴림" panose="020B0600000101010101" pitchFamily="34" charset="-127"/>
              <a:cs typeface="+mn-cs"/>
            </a:endParaRPr>
          </a:p>
        </p:txBody>
      </p:sp>
      <p:sp>
        <p:nvSpPr>
          <p:cNvPr id="9" name="Rounded Rectangle 8">
            <a:extLst>
              <a:ext uri="{FF2B5EF4-FFF2-40B4-BE49-F238E27FC236}">
                <a16:creationId xmlns:a16="http://schemas.microsoft.com/office/drawing/2014/main" id="{5E5CB3D5-569F-47B8-BAA9-E13B37C435F6}"/>
              </a:ext>
            </a:extLst>
          </p:cNvPr>
          <p:cNvSpPr/>
          <p:nvPr/>
        </p:nvSpPr>
        <p:spPr>
          <a:xfrm flipH="1">
            <a:off x="3580414" y="3181921"/>
            <a:ext cx="899100" cy="34425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07A398"/>
          </a:solidFill>
          <a:ln w="12700" cap="flat" cmpd="sng" algn="ctr">
            <a:no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19" b="0" i="0" u="none" strike="noStrike" kern="0" cap="none" spc="0" normalizeH="0" baseline="0" noProof="0">
              <a:ln>
                <a:noFill/>
              </a:ln>
              <a:solidFill>
                <a:prstClr val="white"/>
              </a:solidFill>
              <a:effectLst/>
              <a:uLnTx/>
              <a:uFillTx/>
              <a:latin typeface="Arial"/>
              <a:ea typeface="굴림" panose="020B0600000101010101" pitchFamily="34" charset="-127"/>
              <a:cs typeface="+mn-cs"/>
            </a:endParaRPr>
          </a:p>
        </p:txBody>
      </p:sp>
      <p:sp>
        <p:nvSpPr>
          <p:cNvPr id="10" name="Rounded Rectangle 12">
            <a:extLst>
              <a:ext uri="{FF2B5EF4-FFF2-40B4-BE49-F238E27FC236}">
                <a16:creationId xmlns:a16="http://schemas.microsoft.com/office/drawing/2014/main" id="{A8B06FC8-BC42-4677-86E0-6630A73E411F}"/>
              </a:ext>
            </a:extLst>
          </p:cNvPr>
          <p:cNvSpPr/>
          <p:nvPr/>
        </p:nvSpPr>
        <p:spPr>
          <a:xfrm flipH="1">
            <a:off x="6617109" y="3475335"/>
            <a:ext cx="1004979" cy="1973425"/>
          </a:xfrm>
          <a:prstGeom prst="roundRect">
            <a:avLst>
              <a:gd name="adj" fmla="val 6084"/>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dirty="0">
              <a:ln>
                <a:noFill/>
              </a:ln>
              <a:solidFill>
                <a:prstClr val="white"/>
              </a:solidFill>
              <a:effectLst/>
              <a:uLnTx/>
              <a:uFillTx/>
              <a:latin typeface="Arial"/>
              <a:ea typeface="굴림" panose="020B0600000101010101" pitchFamily="34" charset="-127"/>
              <a:cs typeface="+mn-cs"/>
            </a:endParaRPr>
          </a:p>
        </p:txBody>
      </p:sp>
      <p:sp>
        <p:nvSpPr>
          <p:cNvPr id="11" name="Rounded Rectangle 8">
            <a:extLst>
              <a:ext uri="{FF2B5EF4-FFF2-40B4-BE49-F238E27FC236}">
                <a16:creationId xmlns:a16="http://schemas.microsoft.com/office/drawing/2014/main" id="{7914E910-1AE2-4FD3-9415-4A8F87C09C37}"/>
              </a:ext>
            </a:extLst>
          </p:cNvPr>
          <p:cNvSpPr/>
          <p:nvPr/>
        </p:nvSpPr>
        <p:spPr>
          <a:xfrm flipH="1">
            <a:off x="6605516" y="3159490"/>
            <a:ext cx="899100" cy="34425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0066CC"/>
          </a:solidFill>
          <a:ln w="12700" cap="flat" cmpd="sng" algn="ctr">
            <a:no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19" b="0" i="0" u="none" strike="noStrike" kern="0" cap="none" spc="0" normalizeH="0" baseline="0" noProof="0">
              <a:ln>
                <a:noFill/>
              </a:ln>
              <a:solidFill>
                <a:prstClr val="white"/>
              </a:solidFill>
              <a:effectLst/>
              <a:uLnTx/>
              <a:uFillTx/>
              <a:latin typeface="Arial"/>
              <a:ea typeface="굴림" panose="020B0600000101010101" pitchFamily="34" charset="-127"/>
              <a:cs typeface="+mn-cs"/>
            </a:endParaRPr>
          </a:p>
        </p:txBody>
      </p:sp>
      <p:sp>
        <p:nvSpPr>
          <p:cNvPr id="12" name="TextBox 11">
            <a:extLst>
              <a:ext uri="{FF2B5EF4-FFF2-40B4-BE49-F238E27FC236}">
                <a16:creationId xmlns:a16="http://schemas.microsoft.com/office/drawing/2014/main" id="{A6CCAC70-63B8-4D05-A22B-1DBA11617EA1}"/>
              </a:ext>
            </a:extLst>
          </p:cNvPr>
          <p:cNvSpPr txBox="1"/>
          <p:nvPr/>
        </p:nvSpPr>
        <p:spPr>
          <a:xfrm>
            <a:off x="1584480" y="3602513"/>
            <a:ext cx="962309" cy="1027204"/>
          </a:xfrm>
          <a:prstGeom prst="rect">
            <a:avLst/>
          </a:prstGeom>
          <a:noFill/>
        </p:spPr>
        <p:txBody>
          <a:bodyPr wrap="square" rtlCol="0">
            <a:spAutoFit/>
          </a:bodyPr>
          <a:lstStyle/>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75000"/>
                    <a:lumOff val="25000"/>
                  </a:srgbClr>
                </a:solidFill>
                <a:effectLst/>
                <a:uLnTx/>
                <a:uFillTx/>
                <a:latin typeface="Arial"/>
                <a:ea typeface="굴림" panose="020B0600000101010101" pitchFamily="34" charset="-127"/>
                <a:cs typeface="Arial" pitchFamily="34" charset="0"/>
              </a:rPr>
              <a:t>Mandatory F2F annually</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75000"/>
                    <a:lumOff val="25000"/>
                  </a:srgbClr>
                </a:solidFill>
                <a:effectLst/>
                <a:uLnTx/>
                <a:uFillTx/>
                <a:latin typeface="Arial"/>
                <a:ea typeface="굴림" panose="020B0600000101010101" pitchFamily="34" charset="-127"/>
                <a:cs typeface="Arial" pitchFamily="34" charset="0"/>
              </a:rPr>
              <a:t>NICE – every contact (2021)</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75000"/>
                    <a:lumOff val="25000"/>
                  </a:srgbClr>
                </a:solidFill>
                <a:effectLst/>
                <a:uLnTx/>
                <a:uFillTx/>
                <a:latin typeface="Arial"/>
                <a:ea typeface="굴림" panose="020B0600000101010101" pitchFamily="34" charset="-127"/>
                <a:cs typeface="Arial" pitchFamily="34" charset="0"/>
              </a:rPr>
              <a:t>CNST/SBL requirement </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75000"/>
                    <a:lumOff val="25000"/>
                  </a:srgbClr>
                </a:solidFill>
                <a:effectLst/>
                <a:uLnTx/>
                <a:uFillTx/>
                <a:latin typeface="Arial"/>
                <a:ea typeface="굴림" panose="020B0600000101010101" pitchFamily="34" charset="-127"/>
                <a:cs typeface="Arial" pitchFamily="34" charset="0"/>
              </a:rPr>
              <a:t>E-Learning accessible to all maternity staff</a:t>
            </a:r>
            <a:endParaRPr kumimoji="0" lang="en-US" altLang="ko-KR" sz="675"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endParaRPr>
          </a:p>
        </p:txBody>
      </p:sp>
      <p:sp>
        <p:nvSpPr>
          <p:cNvPr id="13" name="TextBox 12">
            <a:extLst>
              <a:ext uri="{FF2B5EF4-FFF2-40B4-BE49-F238E27FC236}">
                <a16:creationId xmlns:a16="http://schemas.microsoft.com/office/drawing/2014/main" id="{4A0EE54B-3B9D-40AF-B74F-54B3B4D400F3}"/>
              </a:ext>
            </a:extLst>
          </p:cNvPr>
          <p:cNvSpPr txBox="1"/>
          <p:nvPr/>
        </p:nvSpPr>
        <p:spPr>
          <a:xfrm>
            <a:off x="4603798" y="3600448"/>
            <a:ext cx="972005" cy="1131079"/>
          </a:xfrm>
          <a:prstGeom prst="rect">
            <a:avLst/>
          </a:prstGeom>
          <a:noFill/>
        </p:spPr>
        <p:txBody>
          <a:bodyPr wrap="square" rtlCol="0">
            <a:spAutoFit/>
          </a:bodyPr>
          <a:lstStyle/>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All FTs now have the RPI embedded with specialist RPI midwives identified within each unit</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All HoMs have committed to embedding RPI </a:t>
            </a:r>
          </a:p>
        </p:txBody>
      </p:sp>
      <p:sp>
        <p:nvSpPr>
          <p:cNvPr id="14" name="TextBox 13">
            <a:extLst>
              <a:ext uri="{FF2B5EF4-FFF2-40B4-BE49-F238E27FC236}">
                <a16:creationId xmlns:a16="http://schemas.microsoft.com/office/drawing/2014/main" id="{E46F837F-08B1-427E-9B4C-94832551929B}"/>
              </a:ext>
            </a:extLst>
          </p:cNvPr>
          <p:cNvSpPr txBox="1"/>
          <p:nvPr/>
        </p:nvSpPr>
        <p:spPr>
          <a:xfrm>
            <a:off x="3578245" y="3609199"/>
            <a:ext cx="989523" cy="1650452"/>
          </a:xfrm>
          <a:prstGeom prst="rect">
            <a:avLst/>
          </a:prstGeom>
          <a:noFill/>
        </p:spPr>
        <p:txBody>
          <a:bodyPr wrap="square" rtlCol="0">
            <a:spAutoFit/>
          </a:bodyPr>
          <a:lstStyle/>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All specialist service offering both F2F and virtual appointments </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Continued use of individual CO monitors to support flexible and virtual appointments</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Have doubled number of people accessing the service</a:t>
            </a:r>
          </a:p>
        </p:txBody>
      </p:sp>
      <p:sp>
        <p:nvSpPr>
          <p:cNvPr id="15" name="TextBox 14">
            <a:extLst>
              <a:ext uri="{FF2B5EF4-FFF2-40B4-BE49-F238E27FC236}">
                <a16:creationId xmlns:a16="http://schemas.microsoft.com/office/drawing/2014/main" id="{C2371B6B-4A99-4AC2-B745-D657FE4A3ABD}"/>
              </a:ext>
            </a:extLst>
          </p:cNvPr>
          <p:cNvSpPr txBox="1"/>
          <p:nvPr/>
        </p:nvSpPr>
        <p:spPr>
          <a:xfrm>
            <a:off x="6565074" y="3556945"/>
            <a:ext cx="1099188" cy="2031325"/>
          </a:xfrm>
          <a:prstGeom prst="rect">
            <a:avLst/>
          </a:prstGeom>
          <a:noFill/>
        </p:spPr>
        <p:txBody>
          <a:bodyPr wrap="square" rtlCol="0">
            <a:spAutoFit/>
          </a:bodyPr>
          <a:lstStyle/>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00"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Digital Platform now embedded within all teams. </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00"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Very effective system which is demonstrating ease of access, reduces admin time.</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00"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The platform is extremely effective for the services to see real time outputs and can identify success and barriers immediately.</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00"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Currently working on an effective solution for integrating the data into a Smokefree Pregnancy Dashboard. </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00"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DP is currently up for two awards-HSJ and RCM</a:t>
            </a:r>
          </a:p>
        </p:txBody>
      </p:sp>
      <p:sp>
        <p:nvSpPr>
          <p:cNvPr id="16" name="Rounded Rectangle 33">
            <a:extLst>
              <a:ext uri="{FF2B5EF4-FFF2-40B4-BE49-F238E27FC236}">
                <a16:creationId xmlns:a16="http://schemas.microsoft.com/office/drawing/2014/main" id="{51B2D535-8557-4CEF-9CB6-B484101225FA}"/>
              </a:ext>
            </a:extLst>
          </p:cNvPr>
          <p:cNvSpPr/>
          <p:nvPr/>
        </p:nvSpPr>
        <p:spPr>
          <a:xfrm flipH="1">
            <a:off x="2641712" y="3592857"/>
            <a:ext cx="899100" cy="1673285"/>
          </a:xfrm>
          <a:prstGeom prst="roundRect">
            <a:avLst>
              <a:gd name="adj" fmla="val 6084"/>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19" b="0" i="0" u="none" strike="noStrike" kern="0" cap="none" spc="0" normalizeH="0" baseline="0" noProof="0">
              <a:ln>
                <a:noFill/>
              </a:ln>
              <a:solidFill>
                <a:prstClr val="white"/>
              </a:solidFill>
              <a:effectLst/>
              <a:uLnTx/>
              <a:uFillTx/>
              <a:latin typeface="Arial"/>
              <a:ea typeface="굴림" panose="020B0600000101010101" pitchFamily="34" charset="-127"/>
              <a:cs typeface="+mn-cs"/>
            </a:endParaRPr>
          </a:p>
        </p:txBody>
      </p:sp>
      <p:sp>
        <p:nvSpPr>
          <p:cNvPr id="17" name="Rounded Rectangle 8">
            <a:extLst>
              <a:ext uri="{FF2B5EF4-FFF2-40B4-BE49-F238E27FC236}">
                <a16:creationId xmlns:a16="http://schemas.microsoft.com/office/drawing/2014/main" id="{641F6C6C-4498-43AF-BB8C-655183DF7CF7}"/>
              </a:ext>
            </a:extLst>
          </p:cNvPr>
          <p:cNvSpPr/>
          <p:nvPr/>
        </p:nvSpPr>
        <p:spPr>
          <a:xfrm flipH="1">
            <a:off x="2634663" y="3201686"/>
            <a:ext cx="899100" cy="34425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0680C3"/>
          </a:solidFill>
          <a:ln w="12700" cap="flat" cmpd="sng" algn="ctr">
            <a:no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19" b="0" i="0" u="none" strike="noStrike" kern="0" cap="none" spc="0" normalizeH="0" baseline="0" noProof="0">
              <a:ln>
                <a:noFill/>
              </a:ln>
              <a:solidFill>
                <a:prstClr val="white"/>
              </a:solidFill>
              <a:effectLst/>
              <a:uLnTx/>
              <a:uFillTx/>
              <a:latin typeface="Arial"/>
              <a:ea typeface="굴림" panose="020B0600000101010101" pitchFamily="34" charset="-127"/>
              <a:cs typeface="+mn-cs"/>
            </a:endParaRPr>
          </a:p>
        </p:txBody>
      </p:sp>
      <p:sp>
        <p:nvSpPr>
          <p:cNvPr id="18" name="TextBox 17">
            <a:extLst>
              <a:ext uri="{FF2B5EF4-FFF2-40B4-BE49-F238E27FC236}">
                <a16:creationId xmlns:a16="http://schemas.microsoft.com/office/drawing/2014/main" id="{E951E45E-C301-4EDB-A9B1-D5761EE93A09}"/>
              </a:ext>
            </a:extLst>
          </p:cNvPr>
          <p:cNvSpPr txBox="1"/>
          <p:nvPr/>
        </p:nvSpPr>
        <p:spPr>
          <a:xfrm>
            <a:off x="2630800" y="3609199"/>
            <a:ext cx="892634" cy="1338828"/>
          </a:xfrm>
          <a:prstGeom prst="rect">
            <a:avLst/>
          </a:prstGeom>
          <a:noFill/>
        </p:spPr>
        <p:txBody>
          <a:bodyPr wrap="square" rtlCol="0">
            <a:spAutoFit/>
          </a:bodyPr>
          <a:lstStyle/>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75000"/>
                    <a:lumOff val="25000"/>
                  </a:srgbClr>
                </a:solidFill>
                <a:effectLst/>
                <a:uLnTx/>
                <a:uFillTx/>
                <a:latin typeface="Arial"/>
                <a:ea typeface="굴림" panose="020B0600000101010101" pitchFamily="34" charset="-127"/>
                <a:cs typeface="Arial" pitchFamily="34" charset="0"/>
              </a:rPr>
              <a:t>Phone referral at booking appt – some units remain virtual.</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75000"/>
                    <a:lumOff val="25000"/>
                  </a:srgbClr>
                </a:solidFill>
                <a:effectLst/>
                <a:uLnTx/>
                <a:uFillTx/>
                <a:latin typeface="Arial"/>
                <a:ea typeface="굴림" panose="020B0600000101010101" pitchFamily="34" charset="-127"/>
                <a:cs typeface="Arial" pitchFamily="34" charset="0"/>
              </a:rPr>
              <a:t>Referral from all antenatal appt.</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75000"/>
                    <a:lumOff val="25000"/>
                  </a:srgbClr>
                </a:solidFill>
                <a:effectLst/>
                <a:uLnTx/>
                <a:uFillTx/>
                <a:latin typeface="Arial"/>
                <a:ea typeface="굴림" panose="020B0600000101010101" pitchFamily="34" charset="-127"/>
                <a:cs typeface="Arial" pitchFamily="34" charset="0"/>
              </a:rPr>
              <a:t>Appointment made there and then</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75000"/>
                    <a:lumOff val="25000"/>
                  </a:srgbClr>
                </a:solidFill>
                <a:effectLst/>
                <a:uLnTx/>
                <a:uFillTx/>
                <a:latin typeface="Arial"/>
                <a:ea typeface="굴림" panose="020B0600000101010101" pitchFamily="34" charset="-127"/>
                <a:cs typeface="Arial" pitchFamily="34" charset="0"/>
              </a:rPr>
              <a:t>Back up with an email/paper referral</a:t>
            </a:r>
            <a:endParaRPr kumimoji="0" lang="en-US" altLang="ko-KR" sz="675"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endParaRPr>
          </a:p>
        </p:txBody>
      </p:sp>
      <p:grpSp>
        <p:nvGrpSpPr>
          <p:cNvPr id="19" name="그룹 2">
            <a:extLst>
              <a:ext uri="{FF2B5EF4-FFF2-40B4-BE49-F238E27FC236}">
                <a16:creationId xmlns:a16="http://schemas.microsoft.com/office/drawing/2014/main" id="{929066CA-0282-43CB-942B-59F99204B7AA}"/>
              </a:ext>
            </a:extLst>
          </p:cNvPr>
          <p:cNvGrpSpPr/>
          <p:nvPr/>
        </p:nvGrpSpPr>
        <p:grpSpPr>
          <a:xfrm>
            <a:off x="1621986" y="1809544"/>
            <a:ext cx="5812109" cy="1237925"/>
            <a:chOff x="1287363" y="1734398"/>
            <a:chExt cx="9237350" cy="1967469"/>
          </a:xfrm>
        </p:grpSpPr>
        <p:sp>
          <p:nvSpPr>
            <p:cNvPr id="20" name="Oval 21">
              <a:extLst>
                <a:ext uri="{FF2B5EF4-FFF2-40B4-BE49-F238E27FC236}">
                  <a16:creationId xmlns:a16="http://schemas.microsoft.com/office/drawing/2014/main" id="{70812042-86E4-4A00-8376-D458B4A2DFC5}"/>
                </a:ext>
              </a:extLst>
            </p:cNvPr>
            <p:cNvSpPr/>
            <p:nvPr/>
          </p:nvSpPr>
          <p:spPr>
            <a:xfrm rot="5400000">
              <a:off x="7520905" y="1776216"/>
              <a:ext cx="1448756" cy="240153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07A398"/>
            </a:solidFill>
            <a:ln w="6350" cap="flat" cmpd="sng" algn="ctr">
              <a:gradFill>
                <a:gsLst>
                  <a:gs pos="0">
                    <a:sysClr val="window" lastClr="FFFFFF"/>
                  </a:gs>
                  <a:gs pos="100000">
                    <a:srgbClr val="0680C3">
                      <a:tint val="23500"/>
                      <a:satMod val="160000"/>
                      <a:alpha val="0"/>
                    </a:srgbClr>
                  </a:gs>
                </a:gsLst>
                <a:lin ang="15600000" scaled="0"/>
              </a:grad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75" b="0" i="0" u="none" strike="noStrike" kern="0" cap="none" spc="0" normalizeH="0" baseline="0" noProof="0">
                <a:ln>
                  <a:noFill/>
                </a:ln>
                <a:solidFill>
                  <a:srgbClr val="000000">
                    <a:lumMod val="65000"/>
                    <a:lumOff val="35000"/>
                  </a:srgbClr>
                </a:solidFill>
                <a:effectLst/>
                <a:uLnTx/>
                <a:uFillTx/>
                <a:latin typeface="Arial"/>
                <a:ea typeface="굴림" panose="020B0600000101010101" pitchFamily="34" charset="-127"/>
                <a:cs typeface="+mn-cs"/>
              </a:endParaRPr>
            </a:p>
          </p:txBody>
        </p:sp>
        <p:sp>
          <p:nvSpPr>
            <p:cNvPr id="21" name="Oval 21">
              <a:extLst>
                <a:ext uri="{FF2B5EF4-FFF2-40B4-BE49-F238E27FC236}">
                  <a16:creationId xmlns:a16="http://schemas.microsoft.com/office/drawing/2014/main" id="{A365FFBB-3F56-4394-B4BE-EAD423B7BC8A}"/>
                </a:ext>
              </a:extLst>
            </p:cNvPr>
            <p:cNvSpPr/>
            <p:nvPr/>
          </p:nvSpPr>
          <p:spPr>
            <a:xfrm rot="10800000">
              <a:off x="9095281" y="1749237"/>
              <a:ext cx="1429432" cy="1952126"/>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0"/>
                  </a:lnTo>
                  <a:lnTo>
                    <a:pt x="1449013" y="0"/>
                  </a:lnTo>
                  <a:close/>
                </a:path>
              </a:pathLst>
            </a:custGeom>
            <a:solidFill>
              <a:srgbClr val="0680C3"/>
            </a:solidFill>
            <a:ln w="6350" cap="flat" cmpd="sng" algn="ctr">
              <a:gradFill>
                <a:gsLst>
                  <a:gs pos="0">
                    <a:sysClr val="window" lastClr="FFFFFF"/>
                  </a:gs>
                  <a:gs pos="100000">
                    <a:srgbClr val="0680C3">
                      <a:tint val="23500"/>
                      <a:satMod val="160000"/>
                      <a:alpha val="0"/>
                    </a:srgbClr>
                  </a:gs>
                </a:gsLst>
                <a:lin ang="15600000" scaled="0"/>
              </a:grad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75" b="0" i="0" u="none" strike="noStrike" kern="0" cap="none" spc="0" normalizeH="0" baseline="0" noProof="0">
                <a:ln>
                  <a:noFill/>
                </a:ln>
                <a:solidFill>
                  <a:srgbClr val="000000">
                    <a:lumMod val="65000"/>
                    <a:lumOff val="35000"/>
                  </a:srgbClr>
                </a:solidFill>
                <a:effectLst/>
                <a:uLnTx/>
                <a:uFillTx/>
                <a:latin typeface="Arial"/>
                <a:ea typeface="굴림" panose="020B0600000101010101" pitchFamily="34" charset="-127"/>
                <a:cs typeface="+mn-cs"/>
              </a:endParaRPr>
            </a:p>
          </p:txBody>
        </p:sp>
        <p:sp>
          <p:nvSpPr>
            <p:cNvPr id="22" name="Oval 21">
              <a:extLst>
                <a:ext uri="{FF2B5EF4-FFF2-40B4-BE49-F238E27FC236}">
                  <a16:creationId xmlns:a16="http://schemas.microsoft.com/office/drawing/2014/main" id="{CD7017AD-10C6-4FB2-B0CD-9B3B96A779D8}"/>
                </a:ext>
              </a:extLst>
            </p:cNvPr>
            <p:cNvSpPr/>
            <p:nvPr/>
          </p:nvSpPr>
          <p:spPr>
            <a:xfrm rot="5400000">
              <a:off x="4390001" y="1776720"/>
              <a:ext cx="1448756" cy="240153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07A398"/>
            </a:solidFill>
            <a:ln w="6350" cap="flat" cmpd="sng" algn="ctr">
              <a:gradFill>
                <a:gsLst>
                  <a:gs pos="0">
                    <a:sysClr val="window" lastClr="FFFFFF"/>
                  </a:gs>
                  <a:gs pos="100000">
                    <a:srgbClr val="0680C3">
                      <a:tint val="23500"/>
                      <a:satMod val="160000"/>
                      <a:alpha val="0"/>
                    </a:srgbClr>
                  </a:gs>
                </a:gsLst>
                <a:lin ang="15600000" scaled="0"/>
              </a:grad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75" b="0" i="0" u="none" strike="noStrike" kern="0" cap="none" spc="0" normalizeH="0" baseline="0" noProof="0">
                <a:ln>
                  <a:noFill/>
                </a:ln>
                <a:solidFill>
                  <a:srgbClr val="000000">
                    <a:lumMod val="65000"/>
                    <a:lumOff val="35000"/>
                  </a:srgbClr>
                </a:solidFill>
                <a:effectLst/>
                <a:uLnTx/>
                <a:uFillTx/>
                <a:latin typeface="Arial"/>
                <a:ea typeface="굴림" panose="020B0600000101010101" pitchFamily="34" charset="-127"/>
                <a:cs typeface="+mn-cs"/>
              </a:endParaRPr>
            </a:p>
          </p:txBody>
        </p:sp>
        <p:sp>
          <p:nvSpPr>
            <p:cNvPr id="23" name="Oval 21">
              <a:extLst>
                <a:ext uri="{FF2B5EF4-FFF2-40B4-BE49-F238E27FC236}">
                  <a16:creationId xmlns:a16="http://schemas.microsoft.com/office/drawing/2014/main" id="{015AECDC-905E-4ED7-B3BC-1456C81462CC}"/>
                </a:ext>
              </a:extLst>
            </p:cNvPr>
            <p:cNvSpPr/>
            <p:nvPr/>
          </p:nvSpPr>
          <p:spPr>
            <a:xfrm rot="16200000">
              <a:off x="1526029" y="2004312"/>
              <a:ext cx="1448756" cy="1926087"/>
            </a:xfrm>
            <a:custGeom>
              <a:avLst/>
              <a:gdLst/>
              <a:ahLst/>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close/>
                </a:path>
              </a:pathLst>
            </a:custGeom>
            <a:solidFill>
              <a:srgbClr val="57687C"/>
            </a:solidFill>
            <a:ln w="6350" cap="flat" cmpd="sng" algn="ctr">
              <a:gradFill>
                <a:gsLst>
                  <a:gs pos="0">
                    <a:sysClr val="window" lastClr="FFFFFF"/>
                  </a:gs>
                  <a:gs pos="100000">
                    <a:srgbClr val="0680C3">
                      <a:tint val="23500"/>
                      <a:satMod val="160000"/>
                      <a:alpha val="0"/>
                    </a:srgbClr>
                  </a:gs>
                </a:gsLst>
                <a:lin ang="15600000" scaled="0"/>
              </a:grad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75" b="0" i="0" u="none" strike="noStrike" kern="0" cap="none" spc="0" normalizeH="0" baseline="0" noProof="0">
                <a:ln>
                  <a:noFill/>
                </a:ln>
                <a:solidFill>
                  <a:srgbClr val="000000">
                    <a:lumMod val="65000"/>
                    <a:lumOff val="35000"/>
                  </a:srgbClr>
                </a:solidFill>
                <a:effectLst/>
                <a:uLnTx/>
                <a:uFillTx/>
                <a:latin typeface="Arial"/>
                <a:ea typeface="굴림" panose="020B0600000101010101" pitchFamily="34" charset="-127"/>
                <a:cs typeface="+mn-cs"/>
              </a:endParaRPr>
            </a:p>
          </p:txBody>
        </p:sp>
        <p:sp>
          <p:nvSpPr>
            <p:cNvPr id="24" name="Oval 21">
              <a:extLst>
                <a:ext uri="{FF2B5EF4-FFF2-40B4-BE49-F238E27FC236}">
                  <a16:creationId xmlns:a16="http://schemas.microsoft.com/office/drawing/2014/main" id="{79FAFB2B-7D0C-424A-8037-2C02FBA9B793}"/>
                </a:ext>
              </a:extLst>
            </p:cNvPr>
            <p:cNvSpPr/>
            <p:nvPr/>
          </p:nvSpPr>
          <p:spPr>
            <a:xfrm rot="10800000">
              <a:off x="2858124" y="1734398"/>
              <a:ext cx="1429432" cy="1952126"/>
            </a:xfrm>
            <a:custGeom>
              <a:avLst/>
              <a:gdLst/>
              <a:ahLst/>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close/>
                </a:path>
              </a:pathLst>
            </a:custGeom>
            <a:solidFill>
              <a:srgbClr val="0680C3"/>
            </a:solidFill>
            <a:ln w="6350" cap="flat" cmpd="sng" algn="ctr">
              <a:gradFill>
                <a:gsLst>
                  <a:gs pos="0">
                    <a:sysClr val="window" lastClr="FFFFFF"/>
                  </a:gs>
                  <a:gs pos="100000">
                    <a:srgbClr val="0680C3">
                      <a:tint val="23500"/>
                      <a:satMod val="160000"/>
                      <a:alpha val="0"/>
                    </a:srgbClr>
                  </a:gs>
                </a:gsLst>
                <a:lin ang="15600000" scaled="0"/>
              </a:grad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75" b="0" i="0" u="none" strike="noStrike" kern="0" cap="none" spc="0" normalizeH="0" baseline="0" noProof="0">
                <a:ln>
                  <a:noFill/>
                </a:ln>
                <a:solidFill>
                  <a:srgbClr val="000000">
                    <a:lumMod val="65000"/>
                    <a:lumOff val="35000"/>
                  </a:srgbClr>
                </a:solidFill>
                <a:effectLst/>
                <a:uLnTx/>
                <a:uFillTx/>
                <a:latin typeface="Arial"/>
                <a:ea typeface="굴림" panose="020B0600000101010101" pitchFamily="34" charset="-127"/>
                <a:cs typeface="+mn-cs"/>
              </a:endParaRPr>
            </a:p>
          </p:txBody>
        </p:sp>
        <p:sp>
          <p:nvSpPr>
            <p:cNvPr id="25" name="Oval 21">
              <a:extLst>
                <a:ext uri="{FF2B5EF4-FFF2-40B4-BE49-F238E27FC236}">
                  <a16:creationId xmlns:a16="http://schemas.microsoft.com/office/drawing/2014/main" id="{FCE0DB20-6390-49D9-AD03-FFF891739E33}"/>
                </a:ext>
              </a:extLst>
            </p:cNvPr>
            <p:cNvSpPr/>
            <p:nvPr/>
          </p:nvSpPr>
          <p:spPr>
            <a:xfrm rot="10800000">
              <a:off x="5982976" y="1734447"/>
              <a:ext cx="1429432" cy="1952078"/>
            </a:xfrm>
            <a:custGeom>
              <a:avLst/>
              <a:gdLst/>
              <a:ahLst/>
              <a:cxnLst/>
              <a:rect l="l" t="t" r="r" b="b"/>
              <a:pathLst>
                <a:path w="1449013" h="1952424">
                  <a:moveTo>
                    <a:pt x="0" y="1444024"/>
                  </a:moveTo>
                  <a:lnTo>
                    <a:pt x="0" y="967858"/>
                  </a:lnTo>
                  <a:cubicBezTo>
                    <a:pt x="41554" y="991928"/>
                    <a:pt x="89878" y="1005545"/>
                    <a:pt x="141381" y="1005545"/>
                  </a:cubicBezTo>
                  <a:cubicBezTo>
                    <a:pt x="299311" y="1005545"/>
                    <a:pt x="427338" y="877515"/>
                    <a:pt x="427338" y="719582"/>
                  </a:cubicBezTo>
                  <a:cubicBezTo>
                    <a:pt x="427338" y="561649"/>
                    <a:pt x="299311" y="433619"/>
                    <a:pt x="141381" y="433619"/>
                  </a:cubicBezTo>
                  <a:cubicBezTo>
                    <a:pt x="89878" y="433619"/>
                    <a:pt x="41554" y="447235"/>
                    <a:pt x="0" y="471304"/>
                  </a:cubicBezTo>
                  <a:lnTo>
                    <a:pt x="0" y="0"/>
                  </a:lnTo>
                  <a:lnTo>
                    <a:pt x="1449013" y="0"/>
                  </a:lnTo>
                  <a:lnTo>
                    <a:pt x="1449013" y="466693"/>
                  </a:lnTo>
                  <a:cubicBezTo>
                    <a:pt x="1410107" y="445218"/>
                    <a:pt x="1365278" y="433619"/>
                    <a:pt x="1317742" y="433619"/>
                  </a:cubicBezTo>
                  <a:cubicBezTo>
                    <a:pt x="1159811" y="433619"/>
                    <a:pt x="1031784" y="561649"/>
                    <a:pt x="1031784" y="719582"/>
                  </a:cubicBezTo>
                  <a:cubicBezTo>
                    <a:pt x="1031784" y="877515"/>
                    <a:pt x="1159811" y="1005545"/>
                    <a:pt x="1317742" y="1005545"/>
                  </a:cubicBezTo>
                  <a:cubicBezTo>
                    <a:pt x="1365278" y="1005545"/>
                    <a:pt x="1410107" y="993945"/>
                    <a:pt x="1449013" y="972471"/>
                  </a:cubicBezTo>
                  <a:lnTo>
                    <a:pt x="1449013" y="1444024"/>
                  </a:lnTo>
                  <a:lnTo>
                    <a:pt x="857954" y="1444024"/>
                  </a:lnTo>
                  <a:lnTo>
                    <a:pt x="857954" y="1542797"/>
                  </a:lnTo>
                  <a:cubicBezTo>
                    <a:pt x="916718" y="1581228"/>
                    <a:pt x="953273" y="1648172"/>
                    <a:pt x="953273" y="1723653"/>
                  </a:cubicBezTo>
                  <a:cubicBezTo>
                    <a:pt x="953273" y="1850000"/>
                    <a:pt x="850851" y="1952424"/>
                    <a:pt x="724507" y="1952424"/>
                  </a:cubicBezTo>
                  <a:cubicBezTo>
                    <a:pt x="598162" y="1952424"/>
                    <a:pt x="495741" y="1850000"/>
                    <a:pt x="495741" y="1723653"/>
                  </a:cubicBezTo>
                  <a:cubicBezTo>
                    <a:pt x="495741" y="1648172"/>
                    <a:pt x="532295" y="1581228"/>
                    <a:pt x="591060" y="1542797"/>
                  </a:cubicBezTo>
                  <a:lnTo>
                    <a:pt x="591060" y="1444024"/>
                  </a:lnTo>
                  <a:close/>
                </a:path>
              </a:pathLst>
            </a:custGeom>
            <a:solidFill>
              <a:srgbClr val="90C221"/>
            </a:solidFill>
            <a:ln w="6350" cap="flat" cmpd="sng" algn="ctr">
              <a:gradFill>
                <a:gsLst>
                  <a:gs pos="0">
                    <a:sysClr val="window" lastClr="FFFFFF"/>
                  </a:gs>
                  <a:gs pos="100000">
                    <a:srgbClr val="0680C3">
                      <a:tint val="23500"/>
                      <a:satMod val="160000"/>
                      <a:alpha val="0"/>
                    </a:srgbClr>
                  </a:gs>
                </a:gsLst>
                <a:lin ang="15600000" scaled="0"/>
              </a:grad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75" b="0" i="0" u="none" strike="noStrike" kern="0" cap="none" spc="0" normalizeH="0" baseline="0" noProof="0">
                <a:ln>
                  <a:noFill/>
                </a:ln>
                <a:solidFill>
                  <a:srgbClr val="000000">
                    <a:lumMod val="65000"/>
                    <a:lumOff val="35000"/>
                  </a:srgbClr>
                </a:solidFill>
                <a:effectLst/>
                <a:uLnTx/>
                <a:uFillTx/>
                <a:latin typeface="Arial"/>
                <a:ea typeface="굴림" panose="020B0600000101010101" pitchFamily="34" charset="-127"/>
                <a:cs typeface="+mn-cs"/>
              </a:endParaRPr>
            </a:p>
          </p:txBody>
        </p:sp>
        <p:sp>
          <p:nvSpPr>
            <p:cNvPr id="26" name="TextBox 25">
              <a:extLst>
                <a:ext uri="{FF2B5EF4-FFF2-40B4-BE49-F238E27FC236}">
                  <a16:creationId xmlns:a16="http://schemas.microsoft.com/office/drawing/2014/main" id="{CFF8D350-5A42-41CA-AAA0-BD8BB9173AE8}"/>
                </a:ext>
              </a:extLst>
            </p:cNvPr>
            <p:cNvSpPr txBox="1"/>
            <p:nvPr/>
          </p:nvSpPr>
          <p:spPr>
            <a:xfrm>
              <a:off x="1332842" y="2665351"/>
              <a:ext cx="1345760" cy="550303"/>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altLang="ko-KR" sz="9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CO Monitoring</a:t>
              </a:r>
              <a:endParaRPr kumimoji="0" lang="ko-KR" altLang="en-US" sz="9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endParaRPr>
            </a:p>
          </p:txBody>
        </p:sp>
        <p:sp>
          <p:nvSpPr>
            <p:cNvPr id="27" name="TextBox 26">
              <a:extLst>
                <a:ext uri="{FF2B5EF4-FFF2-40B4-BE49-F238E27FC236}">
                  <a16:creationId xmlns:a16="http://schemas.microsoft.com/office/drawing/2014/main" id="{7659DA4E-C8D3-408C-993A-53175C9A28D3}"/>
                </a:ext>
              </a:extLst>
            </p:cNvPr>
            <p:cNvSpPr txBox="1"/>
            <p:nvPr/>
          </p:nvSpPr>
          <p:spPr>
            <a:xfrm>
              <a:off x="2918621" y="2330577"/>
              <a:ext cx="1345760" cy="330182"/>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altLang="ko-KR" sz="9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Referral</a:t>
              </a:r>
              <a:endParaRPr kumimoji="0" lang="ko-KR" altLang="en-US" sz="9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endParaRPr>
            </a:p>
          </p:txBody>
        </p:sp>
        <p:sp>
          <p:nvSpPr>
            <p:cNvPr id="28" name="TextBox 27">
              <a:extLst>
                <a:ext uri="{FF2B5EF4-FFF2-40B4-BE49-F238E27FC236}">
                  <a16:creationId xmlns:a16="http://schemas.microsoft.com/office/drawing/2014/main" id="{2050E98B-5FC3-43C1-80FC-9696153DF1BB}"/>
                </a:ext>
              </a:extLst>
            </p:cNvPr>
            <p:cNvSpPr txBox="1"/>
            <p:nvPr/>
          </p:nvSpPr>
          <p:spPr>
            <a:xfrm>
              <a:off x="4416631" y="2715590"/>
              <a:ext cx="1533487" cy="550303"/>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altLang="ko-KR" sz="9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Specialist Maternity SSS</a:t>
              </a:r>
              <a:endParaRPr kumimoji="0" lang="ko-KR" altLang="en-US" sz="9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endParaRPr>
            </a:p>
          </p:txBody>
        </p:sp>
        <p:sp>
          <p:nvSpPr>
            <p:cNvPr id="29" name="TextBox 28">
              <a:extLst>
                <a:ext uri="{FF2B5EF4-FFF2-40B4-BE49-F238E27FC236}">
                  <a16:creationId xmlns:a16="http://schemas.microsoft.com/office/drawing/2014/main" id="{5AC073E4-4D92-456A-B7D7-5BC64AD22571}"/>
                </a:ext>
              </a:extLst>
            </p:cNvPr>
            <p:cNvSpPr txBox="1"/>
            <p:nvPr/>
          </p:nvSpPr>
          <p:spPr>
            <a:xfrm>
              <a:off x="7570001" y="2798077"/>
              <a:ext cx="1345760" cy="330182"/>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altLang="ko-KR" sz="9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Incentives</a:t>
              </a:r>
              <a:endParaRPr kumimoji="0" lang="ko-KR" altLang="en-US" sz="9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endParaRPr>
            </a:p>
          </p:txBody>
        </p:sp>
        <p:sp>
          <p:nvSpPr>
            <p:cNvPr id="30" name="TextBox 29">
              <a:extLst>
                <a:ext uri="{FF2B5EF4-FFF2-40B4-BE49-F238E27FC236}">
                  <a16:creationId xmlns:a16="http://schemas.microsoft.com/office/drawing/2014/main" id="{C831BB19-2B2B-4252-866A-36E158E9EEC9}"/>
                </a:ext>
              </a:extLst>
            </p:cNvPr>
            <p:cNvSpPr txBox="1"/>
            <p:nvPr/>
          </p:nvSpPr>
          <p:spPr>
            <a:xfrm>
              <a:off x="6024811" y="3130348"/>
              <a:ext cx="1345760" cy="550303"/>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altLang="ko-KR" sz="9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Risk Perception</a:t>
              </a:r>
              <a:endParaRPr kumimoji="0" lang="ko-KR" altLang="en-US" sz="9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endParaRPr>
            </a:p>
          </p:txBody>
        </p:sp>
        <p:sp>
          <p:nvSpPr>
            <p:cNvPr id="31" name="TextBox 30">
              <a:extLst>
                <a:ext uri="{FF2B5EF4-FFF2-40B4-BE49-F238E27FC236}">
                  <a16:creationId xmlns:a16="http://schemas.microsoft.com/office/drawing/2014/main" id="{83EB3819-D79E-4A89-80DF-2FAF84EBC0E8}"/>
                </a:ext>
              </a:extLst>
            </p:cNvPr>
            <p:cNvSpPr txBox="1"/>
            <p:nvPr/>
          </p:nvSpPr>
          <p:spPr>
            <a:xfrm>
              <a:off x="9161831" y="3085854"/>
              <a:ext cx="1345760" cy="550303"/>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altLang="ko-KR" sz="9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Data Analysis</a:t>
              </a:r>
              <a:endParaRPr kumimoji="0" lang="ko-KR" altLang="en-US" sz="9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endParaRPr>
            </a:p>
          </p:txBody>
        </p:sp>
      </p:grpSp>
      <p:sp>
        <p:nvSpPr>
          <p:cNvPr id="32" name="Rounded Rectangle 12">
            <a:extLst>
              <a:ext uri="{FF2B5EF4-FFF2-40B4-BE49-F238E27FC236}">
                <a16:creationId xmlns:a16="http://schemas.microsoft.com/office/drawing/2014/main" id="{51C746C9-195E-41A7-9B0F-2A990AB40007}"/>
              </a:ext>
            </a:extLst>
          </p:cNvPr>
          <p:cNvSpPr/>
          <p:nvPr/>
        </p:nvSpPr>
        <p:spPr>
          <a:xfrm flipH="1">
            <a:off x="5607851" y="3565987"/>
            <a:ext cx="899100" cy="1700155"/>
          </a:xfrm>
          <a:prstGeom prst="roundRect">
            <a:avLst>
              <a:gd name="adj" fmla="val 6084"/>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19" b="0" i="0" u="none" strike="noStrike" kern="0" cap="none" spc="0" normalizeH="0" baseline="0" noProof="0">
              <a:ln>
                <a:noFill/>
              </a:ln>
              <a:solidFill>
                <a:prstClr val="white"/>
              </a:solidFill>
              <a:effectLst/>
              <a:uLnTx/>
              <a:uFillTx/>
              <a:latin typeface="Arial"/>
              <a:ea typeface="굴림" panose="020B0600000101010101" pitchFamily="34" charset="-127"/>
              <a:cs typeface="+mn-cs"/>
            </a:endParaRPr>
          </a:p>
        </p:txBody>
      </p:sp>
      <p:sp>
        <p:nvSpPr>
          <p:cNvPr id="33" name="Rounded Rectangle 8">
            <a:extLst>
              <a:ext uri="{FF2B5EF4-FFF2-40B4-BE49-F238E27FC236}">
                <a16:creationId xmlns:a16="http://schemas.microsoft.com/office/drawing/2014/main" id="{4C438EC5-B059-4D89-8BC8-9DCB627F4537}"/>
              </a:ext>
            </a:extLst>
          </p:cNvPr>
          <p:cNvSpPr/>
          <p:nvPr/>
        </p:nvSpPr>
        <p:spPr>
          <a:xfrm flipH="1">
            <a:off x="5620461" y="3157702"/>
            <a:ext cx="899100" cy="34425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54A898"/>
          </a:solidFill>
          <a:ln w="12700" cap="flat" cmpd="sng" algn="ctr">
            <a:no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ko-KR" altLang="en-US" sz="1519" b="0" i="0" u="none" strike="noStrike" kern="0" cap="none" spc="0" normalizeH="0" baseline="0" noProof="0">
              <a:ln>
                <a:noFill/>
              </a:ln>
              <a:solidFill>
                <a:prstClr val="white"/>
              </a:solidFill>
              <a:effectLst/>
              <a:uLnTx/>
              <a:uFillTx/>
              <a:latin typeface="Arial"/>
              <a:ea typeface="굴림" panose="020B0600000101010101" pitchFamily="34" charset="-127"/>
              <a:cs typeface="+mn-cs"/>
            </a:endParaRPr>
          </a:p>
        </p:txBody>
      </p:sp>
      <p:sp>
        <p:nvSpPr>
          <p:cNvPr id="34" name="TextBox 33">
            <a:extLst>
              <a:ext uri="{FF2B5EF4-FFF2-40B4-BE49-F238E27FC236}">
                <a16:creationId xmlns:a16="http://schemas.microsoft.com/office/drawing/2014/main" id="{77CE5AA9-385A-493D-B9A0-9F94A988672A}"/>
              </a:ext>
            </a:extLst>
          </p:cNvPr>
          <p:cNvSpPr txBox="1"/>
          <p:nvPr/>
        </p:nvSpPr>
        <p:spPr>
          <a:xfrm>
            <a:off x="5628859" y="3581405"/>
            <a:ext cx="931148" cy="1338828"/>
          </a:xfrm>
          <a:prstGeom prst="rect">
            <a:avLst/>
          </a:prstGeom>
          <a:noFill/>
        </p:spPr>
        <p:txBody>
          <a:bodyPr wrap="square" rtlCol="0">
            <a:spAutoFit/>
          </a:bodyPr>
          <a:lstStyle/>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More than doubled the number of women recruited onto the scheme</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75% quit rate</a:t>
            </a:r>
          </a:p>
          <a:p>
            <a:pPr marL="96441" marR="0" lvl="0" indent="-96441"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675" b="0" i="0" u="none" strike="noStrike" kern="1200" cap="none" spc="0" normalizeH="0" baseline="0" noProof="0" dirty="0">
                <a:ln>
                  <a:noFill/>
                </a:ln>
                <a:solidFill>
                  <a:srgbClr val="000000">
                    <a:lumMod val="65000"/>
                    <a:lumOff val="35000"/>
                  </a:srgbClr>
                </a:solidFill>
                <a:effectLst/>
                <a:uLnTx/>
                <a:uFillTx/>
                <a:latin typeface="Arial"/>
                <a:ea typeface="굴림" panose="020B0600000101010101" pitchFamily="34" charset="-127"/>
                <a:cs typeface="Arial" pitchFamily="34" charset="0"/>
              </a:rPr>
              <a:t>Issuing electronic vouchers which is quicker, cheaper and easier </a:t>
            </a:r>
          </a:p>
        </p:txBody>
      </p:sp>
      <p:pic>
        <p:nvPicPr>
          <p:cNvPr id="35" name="Picture 34">
            <a:extLst>
              <a:ext uri="{FF2B5EF4-FFF2-40B4-BE49-F238E27FC236}">
                <a16:creationId xmlns:a16="http://schemas.microsoft.com/office/drawing/2014/main" id="{377F5C9B-CFF2-4F70-AAEA-21479D4A1CAB}"/>
              </a:ext>
            </a:extLst>
          </p:cNvPr>
          <p:cNvPicPr>
            <a:picLocks noChangeAspect="1"/>
          </p:cNvPicPr>
          <p:nvPr/>
        </p:nvPicPr>
        <p:blipFill>
          <a:blip r:embed="rId3"/>
          <a:stretch>
            <a:fillRect/>
          </a:stretch>
        </p:blipFill>
        <p:spPr>
          <a:xfrm>
            <a:off x="1993790" y="3277994"/>
            <a:ext cx="160368" cy="235159"/>
          </a:xfrm>
          <a:prstGeom prst="rect">
            <a:avLst/>
          </a:prstGeom>
        </p:spPr>
      </p:pic>
      <p:pic>
        <p:nvPicPr>
          <p:cNvPr id="36" name="Picture 2" descr="phone-clipart-2 - Northampton Public Schools">
            <a:extLst>
              <a:ext uri="{FF2B5EF4-FFF2-40B4-BE49-F238E27FC236}">
                <a16:creationId xmlns:a16="http://schemas.microsoft.com/office/drawing/2014/main" id="{0A450FDA-21B6-48EA-BBE7-CA2316738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830" y="3299687"/>
            <a:ext cx="226484" cy="22648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C736AD27-FCD1-46DA-8B0D-B61A0245E5FA}"/>
              </a:ext>
            </a:extLst>
          </p:cNvPr>
          <p:cNvPicPr>
            <a:picLocks noChangeAspect="1"/>
          </p:cNvPicPr>
          <p:nvPr/>
        </p:nvPicPr>
        <p:blipFill>
          <a:blip r:embed="rId5"/>
          <a:stretch>
            <a:fillRect/>
          </a:stretch>
        </p:blipFill>
        <p:spPr>
          <a:xfrm>
            <a:off x="3917179" y="3221015"/>
            <a:ext cx="288785" cy="256432"/>
          </a:xfrm>
          <a:prstGeom prst="rect">
            <a:avLst/>
          </a:prstGeom>
        </p:spPr>
      </p:pic>
      <p:pic>
        <p:nvPicPr>
          <p:cNvPr id="38" name="Picture 6" descr="Warning Shield Risk - Free vector graphic on Pixabay">
            <a:extLst>
              <a:ext uri="{FF2B5EF4-FFF2-40B4-BE49-F238E27FC236}">
                <a16:creationId xmlns:a16="http://schemas.microsoft.com/office/drawing/2014/main" id="{AED44CD7-5CEB-4878-B42B-B859C598F4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7121" y="3223125"/>
            <a:ext cx="292034" cy="25221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ncrease Performance With Corporate Rewards | CR Worldwide">
            <a:extLst>
              <a:ext uri="{FF2B5EF4-FFF2-40B4-BE49-F238E27FC236}">
                <a16:creationId xmlns:a16="http://schemas.microsoft.com/office/drawing/2014/main" id="{EC267624-EDB8-40C4-A9E4-8E4FA3C7F9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1492" y="3235534"/>
            <a:ext cx="256672" cy="25667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Data Query Icon Free Download Png Fish Onlinewebfonts - Data Magnifying  Glass Icon, Transparent Png , Transparent Png Image - PNGitem">
            <a:extLst>
              <a:ext uri="{FF2B5EF4-FFF2-40B4-BE49-F238E27FC236}">
                <a16:creationId xmlns:a16="http://schemas.microsoft.com/office/drawing/2014/main" id="{BE74FB3D-A1D8-4E44-BD16-8CAFE1302A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6104" y="3253133"/>
            <a:ext cx="328167" cy="24700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D59CD20-4B5B-40B8-8F8F-0DFC1FD908C3}"/>
              </a:ext>
            </a:extLst>
          </p:cNvPr>
          <p:cNvSpPr txBox="1"/>
          <p:nvPr/>
        </p:nvSpPr>
        <p:spPr>
          <a:xfrm>
            <a:off x="241447" y="2265571"/>
            <a:ext cx="1174449" cy="265457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lte Haas Grotesk"/>
                <a:ea typeface="+mn-ea"/>
                <a:cs typeface="+mn-cs"/>
              </a:rPr>
              <a:t>Ockenden (2020) A thorough risk assessment must take place at the booking appointment and at every antenatal appointment to ensure that the plan of care remains appropriate. </a:t>
            </a:r>
          </a:p>
        </p:txBody>
      </p:sp>
      <p:sp>
        <p:nvSpPr>
          <p:cNvPr id="42" name="TextBox 41">
            <a:extLst>
              <a:ext uri="{FF2B5EF4-FFF2-40B4-BE49-F238E27FC236}">
                <a16:creationId xmlns:a16="http://schemas.microsoft.com/office/drawing/2014/main" id="{905B3D48-95B1-4B98-B3B8-741C921CFAAA}"/>
              </a:ext>
            </a:extLst>
          </p:cNvPr>
          <p:cNvSpPr txBox="1"/>
          <p:nvPr/>
        </p:nvSpPr>
        <p:spPr>
          <a:xfrm>
            <a:off x="7751797" y="3199100"/>
            <a:ext cx="1294448" cy="156966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lte Haas Grotesk"/>
                <a:ea typeface="+mn-ea"/>
                <a:cs typeface="+mn-cs"/>
              </a:rPr>
              <a:t>This was possible due to the links with the LMS/HOM – senior level buy-in that transferred down to frontline staff. </a:t>
            </a:r>
          </a:p>
        </p:txBody>
      </p:sp>
      <p:sp>
        <p:nvSpPr>
          <p:cNvPr id="43" name="Rectangle 42">
            <a:extLst>
              <a:ext uri="{FF2B5EF4-FFF2-40B4-BE49-F238E27FC236}">
                <a16:creationId xmlns:a16="http://schemas.microsoft.com/office/drawing/2014/main" id="{0F7C22F1-7C86-4285-B4B9-C230CC2D3FCC}"/>
              </a:ext>
            </a:extLst>
          </p:cNvPr>
          <p:cNvSpPr/>
          <p:nvPr/>
        </p:nvSpPr>
        <p:spPr>
          <a:xfrm>
            <a:off x="4551596" y="1782855"/>
            <a:ext cx="2004709" cy="4146277"/>
          </a:xfrm>
          <a:prstGeom prst="rect">
            <a:avLst/>
          </a:prstGeom>
          <a:no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w="0">
                <a:solidFill>
                  <a:sysClr val="windowText" lastClr="000000"/>
                </a:solidFill>
              </a:ln>
              <a:solidFill>
                <a:srgbClr val="F6997C"/>
              </a:solidFill>
              <a:effectLst>
                <a:outerShdw blurRad="38100" dist="25400" dir="5400000" algn="ctr" rotWithShape="0">
                  <a:srgbClr val="6E747A">
                    <a:alpha val="43000"/>
                  </a:srgbClr>
                </a:outerShdw>
              </a:effectLst>
              <a:uLnTx/>
              <a:uFillTx/>
              <a:latin typeface="Arial"/>
              <a:ea typeface="+mn-ea"/>
              <a:cs typeface="+mn-cs"/>
            </a:endParaRPr>
          </a:p>
        </p:txBody>
      </p:sp>
      <p:sp>
        <p:nvSpPr>
          <p:cNvPr id="44" name="TextBox 43">
            <a:extLst>
              <a:ext uri="{FF2B5EF4-FFF2-40B4-BE49-F238E27FC236}">
                <a16:creationId xmlns:a16="http://schemas.microsoft.com/office/drawing/2014/main" id="{E956399A-942F-4371-91B3-A7C2E49EDCB6}"/>
              </a:ext>
            </a:extLst>
          </p:cNvPr>
          <p:cNvSpPr txBox="1"/>
          <p:nvPr/>
        </p:nvSpPr>
        <p:spPr>
          <a:xfrm>
            <a:off x="4689158" y="5305884"/>
            <a:ext cx="1732589"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lte Haas Grotesk"/>
                <a:ea typeface="+mn-ea"/>
                <a:cs typeface="+mn-cs"/>
              </a:rPr>
              <a:t>Additional to LTP but ICS/LMS can work towards (NICE 2021)</a:t>
            </a:r>
          </a:p>
        </p:txBody>
      </p:sp>
      <p:sp>
        <p:nvSpPr>
          <p:cNvPr id="47" name="TextBox 46">
            <a:extLst>
              <a:ext uri="{FF2B5EF4-FFF2-40B4-BE49-F238E27FC236}">
                <a16:creationId xmlns:a16="http://schemas.microsoft.com/office/drawing/2014/main" id="{810C6D9E-0A46-44BC-BF50-17265321A7D1}"/>
              </a:ext>
            </a:extLst>
          </p:cNvPr>
          <p:cNvSpPr txBox="1"/>
          <p:nvPr/>
        </p:nvSpPr>
        <p:spPr>
          <a:xfrm>
            <a:off x="306593" y="6073154"/>
            <a:ext cx="8739652" cy="671915"/>
          </a:xfrm>
          <a:prstGeom prst="rect">
            <a:avLst/>
          </a:prstGeom>
          <a:noFill/>
        </p:spPr>
        <p:txBody>
          <a:bodyPr wrap="square">
            <a:spAutoFit/>
          </a:bodyPr>
          <a:lstStyle/>
          <a:p>
            <a:pPr>
              <a:lnSpc>
                <a:spcPct val="107000"/>
              </a:lnSpc>
              <a:spcAft>
                <a:spcPts val="600"/>
              </a:spcAft>
            </a:pPr>
            <a:r>
              <a:rPr lang="en-GB" dirty="0">
                <a:latin typeface="Alte Haas Grotesk"/>
                <a:ea typeface="Calibri" panose="020F0502020204030204" pitchFamily="34" charset="0"/>
                <a:cs typeface="Times New Roman" panose="02020603050405020304" pitchFamily="18" charset="0"/>
              </a:rPr>
              <a:t>Expanding programme into Health Visiting and Neonatal units ‘Love Your Lungs’ to take a whole system approach </a:t>
            </a:r>
            <a:endParaRPr lang="en-GB" dirty="0">
              <a:effectLst/>
              <a:latin typeface="Alte Haas Grotesk"/>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779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81C00B-62DA-5249-B337-10C202AA4CB8}"/>
              </a:ext>
            </a:extLst>
          </p:cNvPr>
          <p:cNvPicPr>
            <a:picLocks noChangeAspect="1"/>
          </p:cNvPicPr>
          <p:nvPr/>
        </p:nvPicPr>
        <p:blipFill>
          <a:blip r:embed="rId3"/>
          <a:stretch>
            <a:fillRect/>
          </a:stretch>
        </p:blipFill>
        <p:spPr>
          <a:xfrm>
            <a:off x="395943" y="1585913"/>
            <a:ext cx="4210203" cy="2250281"/>
          </a:xfrm>
          <a:prstGeom prst="rect">
            <a:avLst/>
          </a:prstGeom>
        </p:spPr>
      </p:pic>
      <p:pic>
        <p:nvPicPr>
          <p:cNvPr id="6" name="Picture 5">
            <a:extLst>
              <a:ext uri="{FF2B5EF4-FFF2-40B4-BE49-F238E27FC236}">
                <a16:creationId xmlns:a16="http://schemas.microsoft.com/office/drawing/2014/main" id="{1A77B29D-6EF9-3D4E-AFCB-AD57712528C9}"/>
              </a:ext>
            </a:extLst>
          </p:cNvPr>
          <p:cNvPicPr>
            <a:picLocks noChangeAspect="1"/>
          </p:cNvPicPr>
          <p:nvPr/>
        </p:nvPicPr>
        <p:blipFill>
          <a:blip r:embed="rId4"/>
          <a:stretch>
            <a:fillRect/>
          </a:stretch>
        </p:blipFill>
        <p:spPr>
          <a:xfrm>
            <a:off x="5044233" y="2793969"/>
            <a:ext cx="3969622" cy="2705959"/>
          </a:xfrm>
          <a:prstGeom prst="rect">
            <a:avLst/>
          </a:prstGeom>
        </p:spPr>
      </p:pic>
      <p:sp>
        <p:nvSpPr>
          <p:cNvPr id="10" name="TextBox 9">
            <a:extLst>
              <a:ext uri="{FF2B5EF4-FFF2-40B4-BE49-F238E27FC236}">
                <a16:creationId xmlns:a16="http://schemas.microsoft.com/office/drawing/2014/main" id="{9406DC37-575B-0A45-93C2-9C74B284EFBA}"/>
              </a:ext>
            </a:extLst>
          </p:cNvPr>
          <p:cNvSpPr txBox="1"/>
          <p:nvPr/>
        </p:nvSpPr>
        <p:spPr>
          <a:xfrm>
            <a:off x="391120" y="4004792"/>
            <a:ext cx="4215026" cy="1985159"/>
          </a:xfrm>
          <a:prstGeom prst="rect">
            <a:avLst/>
          </a:prstGeom>
          <a:noFill/>
        </p:spPr>
        <p:txBody>
          <a:bodyPr wrap="square">
            <a:spAutoFit/>
          </a:bodyPr>
          <a:lstStyle/>
          <a:p>
            <a:r>
              <a:rPr lang="en-GB" sz="1350" dirty="0">
                <a:solidFill>
                  <a:srgbClr val="2E2E2E"/>
                </a:solidFill>
                <a:latin typeface="Calibri" panose="020F0502020204030204" pitchFamily="34" charset="0"/>
                <a:cs typeface="Calibri" panose="020F0502020204030204" pitchFamily="34" charset="0"/>
              </a:rPr>
              <a:t>‘Smoking during pregnancy is a particularly demonised and stigmatised activity. This stigma is not always related to the level of risk to the foetus, and instead can be seen as a moral judgement about women. We urgently need to move from individualised neo-liberal discourses about the failure of individual smokers, to a more socio-ecological view which avoids victim </a:t>
            </a:r>
            <a:r>
              <a:rPr lang="en-GB" sz="1350" dirty="0" err="1">
                <a:solidFill>
                  <a:srgbClr val="2E2E2E"/>
                </a:solidFill>
                <a:latin typeface="Calibri" panose="020F0502020204030204" pitchFamily="34" charset="0"/>
                <a:cs typeface="Calibri" panose="020F0502020204030204" pitchFamily="34" charset="0"/>
              </a:rPr>
              <a:t>blaming’.</a:t>
            </a:r>
            <a:r>
              <a:rPr lang="en-GB" sz="600" i="1" dirty="0" err="1">
                <a:solidFill>
                  <a:srgbClr val="2E2E2E"/>
                </a:solidFill>
                <a:latin typeface="Calibri" panose="020F0502020204030204" pitchFamily="34" charset="0"/>
                <a:cs typeface="Calibri" panose="020F0502020204030204" pitchFamily="34" charset="0"/>
              </a:rPr>
              <a:t>Ref</a:t>
            </a:r>
            <a:r>
              <a:rPr lang="en-GB" sz="600" i="1" dirty="0">
                <a:solidFill>
                  <a:srgbClr val="2E2E2E"/>
                </a:solidFill>
                <a:latin typeface="Calibri" panose="020F0502020204030204" pitchFamily="34" charset="0"/>
                <a:cs typeface="Calibri" panose="020F0502020204030204" pitchFamily="34" charset="0"/>
              </a:rPr>
              <a:t>*</a:t>
            </a:r>
          </a:p>
          <a:p>
            <a:endParaRPr lang="en-GB" sz="1350" dirty="0">
              <a:solidFill>
                <a:srgbClr val="2E2E2E"/>
              </a:solidFill>
              <a:latin typeface="Calibri" panose="020F0502020204030204" pitchFamily="34" charset="0"/>
              <a:cs typeface="Calibri" panose="020F0502020204030204" pitchFamily="34" charset="0"/>
            </a:endParaRPr>
          </a:p>
          <a:p>
            <a:r>
              <a:rPr lang="en-GB" sz="750" i="1" dirty="0">
                <a:latin typeface="Calibri" panose="020F0502020204030204" pitchFamily="34" charset="0"/>
                <a:cs typeface="Calibri" panose="020F0502020204030204" pitchFamily="34" charset="0"/>
              </a:rPr>
              <a:t>*’Smoking during pregnancy, stigma and secrets: Visual methods exploration in the UK -  Grant A, Morgan M, Gallagher D. Pub Women and Birth (2020) 70-76</a:t>
            </a:r>
          </a:p>
        </p:txBody>
      </p:sp>
      <p:sp>
        <p:nvSpPr>
          <p:cNvPr id="13" name="TextBox 12">
            <a:extLst>
              <a:ext uri="{FF2B5EF4-FFF2-40B4-BE49-F238E27FC236}">
                <a16:creationId xmlns:a16="http://schemas.microsoft.com/office/drawing/2014/main" id="{B194A7BC-8E58-954F-9CE3-71569534DF77}"/>
              </a:ext>
            </a:extLst>
          </p:cNvPr>
          <p:cNvSpPr txBox="1"/>
          <p:nvPr/>
        </p:nvSpPr>
        <p:spPr>
          <a:xfrm>
            <a:off x="4961334" y="1810806"/>
            <a:ext cx="3969622" cy="923330"/>
          </a:xfrm>
          <a:prstGeom prst="rect">
            <a:avLst/>
          </a:prstGeom>
          <a:noFill/>
        </p:spPr>
        <p:txBody>
          <a:bodyPr wrap="square">
            <a:spAutoFit/>
          </a:bodyPr>
          <a:lstStyle/>
          <a:p>
            <a:r>
              <a:rPr lang="en-GB" sz="1350" dirty="0">
                <a:solidFill>
                  <a:schemeClr val="tx1">
                    <a:lumMod val="85000"/>
                    <a:lumOff val="15000"/>
                  </a:schemeClr>
                </a:solidFill>
                <a:latin typeface="Calibri" panose="020F0502020204030204" pitchFamily="34" charset="0"/>
                <a:cs typeface="Calibri" panose="020F0502020204030204" pitchFamily="34" charset="0"/>
              </a:rPr>
              <a:t>Smoking during pregnancy is strongly correlated with adverse pregnancy and birth outcomes. Women from lower socioeconomic groups are more likely to smoke during pregnancy, reinforcing health inequalities.</a:t>
            </a:r>
          </a:p>
        </p:txBody>
      </p:sp>
      <p:sp>
        <p:nvSpPr>
          <p:cNvPr id="11" name="TextBox 10">
            <a:extLst>
              <a:ext uri="{FF2B5EF4-FFF2-40B4-BE49-F238E27FC236}">
                <a16:creationId xmlns:a16="http://schemas.microsoft.com/office/drawing/2014/main" id="{5E82CE02-8410-5A47-BD8F-3BBA3BE4B484}"/>
              </a:ext>
            </a:extLst>
          </p:cNvPr>
          <p:cNvSpPr txBox="1"/>
          <p:nvPr/>
        </p:nvSpPr>
        <p:spPr>
          <a:xfrm>
            <a:off x="1859341" y="712557"/>
            <a:ext cx="4582270" cy="300082"/>
          </a:xfrm>
          <a:prstGeom prst="rect">
            <a:avLst/>
          </a:prstGeom>
          <a:noFill/>
        </p:spPr>
        <p:txBody>
          <a:bodyPr wrap="square" rtlCol="0">
            <a:spAutoFit/>
          </a:bodyPr>
          <a:lstStyle/>
          <a:p>
            <a:pPr algn="ctr"/>
            <a:r>
              <a:rPr lang="en-GB" sz="1350" dirty="0"/>
              <a:t>The Cohort</a:t>
            </a:r>
          </a:p>
        </p:txBody>
      </p:sp>
    </p:spTree>
    <p:extLst>
      <p:ext uri="{BB962C8B-B14F-4D97-AF65-F5344CB8AC3E}">
        <p14:creationId xmlns:p14="http://schemas.microsoft.com/office/powerpoint/2010/main" val="206934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E3E81B-0433-4F30-8E86-7A65D96E21C3}"/>
              </a:ext>
            </a:extLst>
          </p:cNvPr>
          <p:cNvSpPr txBox="1"/>
          <p:nvPr/>
        </p:nvSpPr>
        <p:spPr>
          <a:xfrm>
            <a:off x="255627" y="270084"/>
            <a:ext cx="3607713" cy="5909310"/>
          </a:xfrm>
          <a:prstGeom prst="rect">
            <a:avLst/>
          </a:prstGeom>
          <a:noFill/>
        </p:spPr>
        <p:txBody>
          <a:bodyPr wrap="square" rtlCol="0">
            <a:spAutoFit/>
          </a:bodyPr>
          <a:lstStyle/>
          <a:p>
            <a:r>
              <a:rPr lang="en-GB" dirty="0">
                <a:latin typeface="Alte Haas Grotesk"/>
              </a:rPr>
              <a:t>The GM programme was implemented through a phased approach and has been operational fully operational since June 2019. Final locality joined January 2021.</a:t>
            </a:r>
          </a:p>
          <a:p>
            <a:endParaRPr lang="en-GB" dirty="0">
              <a:latin typeface="Alte Haas Grotesk"/>
            </a:endParaRPr>
          </a:p>
          <a:p>
            <a:r>
              <a:rPr lang="en-GB" dirty="0">
                <a:latin typeface="Alte Haas Grotesk"/>
              </a:rPr>
              <a:t>During this time we have continually compared our maternity-led stop smoking teams to that of Local stop smoking services. The quit rates were dramatically different.</a:t>
            </a:r>
          </a:p>
          <a:p>
            <a:endParaRPr lang="en-GB" dirty="0">
              <a:latin typeface="Alte Haas Grotesk"/>
            </a:endParaRPr>
          </a:p>
          <a:p>
            <a:r>
              <a:rPr lang="en-GB" dirty="0">
                <a:latin typeface="Alte Haas Grotesk"/>
              </a:rPr>
              <a:t>GM also reviews and compares the 4WQ rate against the number of women smoking at time of booking.</a:t>
            </a:r>
            <a:endParaRPr lang="en-GB" b="1" dirty="0">
              <a:solidFill>
                <a:srgbClr val="FF0000"/>
              </a:solidFill>
              <a:latin typeface="Alte Haas Grotesk"/>
            </a:endParaRPr>
          </a:p>
          <a:p>
            <a:r>
              <a:rPr lang="en-GB" b="1" dirty="0">
                <a:solidFill>
                  <a:srgbClr val="FF0000"/>
                </a:solidFill>
                <a:latin typeface="Alte Haas Grotesk"/>
              </a:rPr>
              <a:t> </a:t>
            </a:r>
          </a:p>
          <a:p>
            <a:r>
              <a:rPr lang="en-GB" b="1" dirty="0">
                <a:solidFill>
                  <a:srgbClr val="FF0000"/>
                </a:solidFill>
                <a:latin typeface="Alte Haas Grotesk"/>
              </a:rPr>
              <a:t>The difference that made the difference was…. </a:t>
            </a:r>
          </a:p>
          <a:p>
            <a:endParaRPr lang="en-GB" b="1" i="1" dirty="0">
              <a:solidFill>
                <a:srgbClr val="FF0000"/>
              </a:solidFill>
              <a:latin typeface="Alte Haas Grotesk"/>
            </a:endParaRPr>
          </a:p>
          <a:p>
            <a:r>
              <a:rPr lang="en-GB" b="1" i="1" dirty="0">
                <a:solidFill>
                  <a:srgbClr val="FF0000"/>
                </a:solidFill>
                <a:latin typeface="Alte Haas Grotesk"/>
              </a:rPr>
              <a:t>‘continuity of the maternity support worker’</a:t>
            </a:r>
          </a:p>
        </p:txBody>
      </p:sp>
      <p:pic>
        <p:nvPicPr>
          <p:cNvPr id="3" name="Picture 2">
            <a:extLst>
              <a:ext uri="{FF2B5EF4-FFF2-40B4-BE49-F238E27FC236}">
                <a16:creationId xmlns:a16="http://schemas.microsoft.com/office/drawing/2014/main" id="{12D28536-7FA1-5E42-B80E-24B7AABBFCC3}"/>
              </a:ext>
            </a:extLst>
          </p:cNvPr>
          <p:cNvPicPr>
            <a:picLocks noChangeAspect="1"/>
          </p:cNvPicPr>
          <p:nvPr/>
        </p:nvPicPr>
        <p:blipFill>
          <a:blip r:embed="rId3"/>
          <a:stretch>
            <a:fillRect/>
          </a:stretch>
        </p:blipFill>
        <p:spPr>
          <a:xfrm>
            <a:off x="4126230" y="1494958"/>
            <a:ext cx="4340515" cy="3736562"/>
          </a:xfrm>
          <a:prstGeom prst="rect">
            <a:avLst/>
          </a:prstGeom>
        </p:spPr>
      </p:pic>
    </p:spTree>
    <p:extLst>
      <p:ext uri="{BB962C8B-B14F-4D97-AF65-F5344CB8AC3E}">
        <p14:creationId xmlns:p14="http://schemas.microsoft.com/office/powerpoint/2010/main" val="251530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CEAAC2-6493-49DB-85D1-6D09A9B3CDAA}"/>
              </a:ext>
            </a:extLst>
          </p:cNvPr>
          <p:cNvSpPr>
            <a:spLocks noGrp="1"/>
          </p:cNvSpPr>
          <p:nvPr>
            <p:ph idx="1"/>
          </p:nvPr>
        </p:nvSpPr>
        <p:spPr>
          <a:xfrm>
            <a:off x="557684" y="1002923"/>
            <a:ext cx="7886700" cy="4351338"/>
          </a:xfrm>
        </p:spPr>
        <p:txBody>
          <a:bodyPr/>
          <a:lstStyle/>
          <a:p>
            <a:r>
              <a:rPr lang="en-GB" dirty="0"/>
              <a:t>Achievements </a:t>
            </a:r>
          </a:p>
        </p:txBody>
      </p:sp>
      <p:sp>
        <p:nvSpPr>
          <p:cNvPr id="2" name="Title 1">
            <a:extLst>
              <a:ext uri="{FF2B5EF4-FFF2-40B4-BE49-F238E27FC236}">
                <a16:creationId xmlns:a16="http://schemas.microsoft.com/office/drawing/2014/main" id="{344F2BD5-5DE5-4BD7-8B17-CC2A76E64AD8}"/>
              </a:ext>
            </a:extLst>
          </p:cNvPr>
          <p:cNvSpPr>
            <a:spLocks noGrp="1"/>
          </p:cNvSpPr>
          <p:nvPr>
            <p:ph type="title"/>
          </p:nvPr>
        </p:nvSpPr>
        <p:spPr>
          <a:xfrm>
            <a:off x="557684" y="315050"/>
            <a:ext cx="7886700" cy="519545"/>
          </a:xfrm>
        </p:spPr>
        <p:txBody>
          <a:bodyPr/>
          <a:lstStyle/>
          <a:p>
            <a:r>
              <a:rPr lang="en-GB" dirty="0"/>
              <a:t>What the GM Pathway has Achieved</a:t>
            </a:r>
          </a:p>
        </p:txBody>
      </p:sp>
      <p:sp>
        <p:nvSpPr>
          <p:cNvPr id="12" name="TextBox 11">
            <a:extLst>
              <a:ext uri="{FF2B5EF4-FFF2-40B4-BE49-F238E27FC236}">
                <a16:creationId xmlns:a16="http://schemas.microsoft.com/office/drawing/2014/main" id="{2C059984-917D-459B-899B-14C193823CBD}"/>
              </a:ext>
            </a:extLst>
          </p:cNvPr>
          <p:cNvSpPr txBox="1"/>
          <p:nvPr/>
        </p:nvSpPr>
        <p:spPr>
          <a:xfrm>
            <a:off x="448130" y="1503739"/>
            <a:ext cx="3767154" cy="4247317"/>
          </a:xfrm>
          <a:prstGeom prst="rect">
            <a:avLst/>
          </a:prstGeom>
          <a:noFill/>
        </p:spPr>
        <p:txBody>
          <a:bodyPr wrap="square" rtlCol="0">
            <a:spAutoFit/>
          </a:bodyPr>
          <a:lstStyle/>
          <a:p>
            <a:pPr marL="214313" indent="-214313">
              <a:buFont typeface="Arial" panose="020B0604020202020204" pitchFamily="34" charset="0"/>
              <a:buChar char="•"/>
            </a:pPr>
            <a:r>
              <a:rPr lang="en-GB" sz="1350" dirty="0">
                <a:latin typeface="Alte Haas Grotesk"/>
              </a:rPr>
              <a:t>Consistent standardised approach across the city region</a:t>
            </a:r>
          </a:p>
          <a:p>
            <a:pPr marL="214313" indent="-214313">
              <a:buFont typeface="Arial" panose="020B0604020202020204" pitchFamily="34" charset="0"/>
              <a:buChar char="•"/>
            </a:pPr>
            <a:r>
              <a:rPr lang="en-GB" sz="1350" dirty="0">
                <a:latin typeface="Alte Haas Grotesk"/>
              </a:rPr>
              <a:t>Confidence in maternity services in delivering Very Brief Advice interventions </a:t>
            </a:r>
          </a:p>
          <a:p>
            <a:pPr marL="214313" indent="-214313">
              <a:buFont typeface="Arial" panose="020B0604020202020204" pitchFamily="34" charset="0"/>
              <a:buChar char="•"/>
            </a:pPr>
            <a:r>
              <a:rPr lang="en-GB" sz="1350" dirty="0">
                <a:latin typeface="Alte Haas Grotesk"/>
              </a:rPr>
              <a:t>Digitisation of the maternity pathway</a:t>
            </a:r>
          </a:p>
          <a:p>
            <a:pPr marL="214313" indent="-214313">
              <a:buFont typeface="Arial" panose="020B0604020202020204" pitchFamily="34" charset="0"/>
              <a:buChar char="•"/>
            </a:pPr>
            <a:r>
              <a:rPr lang="en-GB" sz="1350" dirty="0">
                <a:latin typeface="Alte Haas Grotesk"/>
              </a:rPr>
              <a:t>Identifies women contaminated by CO from environment and home sources</a:t>
            </a:r>
          </a:p>
          <a:p>
            <a:pPr marL="214313" indent="-214313">
              <a:buFont typeface="Arial" panose="020B0604020202020204" pitchFamily="34" charset="0"/>
              <a:buChar char="•"/>
            </a:pPr>
            <a:r>
              <a:rPr lang="en-GB" sz="1350" dirty="0">
                <a:latin typeface="Alte Haas Grotesk"/>
              </a:rPr>
              <a:t>Increased engagement with the introduction of bespoke maternity stop smoking services </a:t>
            </a:r>
          </a:p>
          <a:p>
            <a:pPr marL="214313" indent="-214313">
              <a:buFont typeface="Arial" panose="020B0604020202020204" pitchFamily="34" charset="0"/>
              <a:buChar char="•"/>
            </a:pPr>
            <a:r>
              <a:rPr lang="en-GB" sz="1350" dirty="0">
                <a:latin typeface="Alte Haas Grotesk"/>
              </a:rPr>
              <a:t>Reduces the cost of increased complicated births </a:t>
            </a:r>
          </a:p>
          <a:p>
            <a:pPr marL="214313" indent="-214313">
              <a:buFont typeface="Arial" panose="020B0604020202020204" pitchFamily="34" charset="0"/>
              <a:buChar char="•"/>
            </a:pPr>
            <a:r>
              <a:rPr lang="en-GB" sz="1350" dirty="0">
                <a:latin typeface="Alte Haas Grotesk"/>
              </a:rPr>
              <a:t>Increases the average weight and health of new-borns</a:t>
            </a:r>
          </a:p>
          <a:p>
            <a:endParaRPr lang="en-GB" sz="1350" dirty="0">
              <a:latin typeface="Alte Haas Grotesk"/>
            </a:endParaRPr>
          </a:p>
          <a:p>
            <a:pPr marL="214313" indent="-214313">
              <a:buFont typeface="Arial" panose="020B0604020202020204" pitchFamily="34" charset="0"/>
              <a:buChar char="•"/>
            </a:pPr>
            <a:r>
              <a:rPr lang="en-GB" sz="1350" b="1" dirty="0">
                <a:latin typeface="Alte Haas Grotesk"/>
              </a:rPr>
              <a:t>Reduces the number of babies requiring neonatal care</a:t>
            </a:r>
          </a:p>
          <a:p>
            <a:pPr marL="214313" indent="-214313">
              <a:buFont typeface="Arial" panose="020B0604020202020204" pitchFamily="34" charset="0"/>
              <a:buChar char="•"/>
            </a:pPr>
            <a:r>
              <a:rPr lang="en-GB" sz="1350" b="1" dirty="0">
                <a:latin typeface="Alte Haas Grotesk"/>
              </a:rPr>
              <a:t>Continuation of the programmes into the post birth period to prevent relapse</a:t>
            </a:r>
          </a:p>
          <a:p>
            <a:pPr marL="214313" indent="-214313">
              <a:buFont typeface="Arial" panose="020B0604020202020204" pitchFamily="34" charset="0"/>
              <a:buChar char="•"/>
            </a:pPr>
            <a:r>
              <a:rPr lang="en-GB" sz="1350" b="1" dirty="0">
                <a:latin typeface="Alte Haas Grotesk"/>
              </a:rPr>
              <a:t>Engaging with house smoking </a:t>
            </a:r>
            <a:endParaRPr lang="en-GB" sz="1350" dirty="0">
              <a:latin typeface="Alte Haas Grotesk"/>
            </a:endParaRPr>
          </a:p>
          <a:p>
            <a:pPr marL="214313" indent="-214313">
              <a:buFont typeface="Arial" panose="020B0604020202020204" pitchFamily="34" charset="0"/>
              <a:buChar char="•"/>
            </a:pPr>
            <a:endParaRPr lang="en-GB" sz="1350" dirty="0"/>
          </a:p>
        </p:txBody>
      </p:sp>
      <p:pic>
        <p:nvPicPr>
          <p:cNvPr id="4" name="Picture 3">
            <a:extLst>
              <a:ext uri="{FF2B5EF4-FFF2-40B4-BE49-F238E27FC236}">
                <a16:creationId xmlns:a16="http://schemas.microsoft.com/office/drawing/2014/main" id="{B64132FD-D65C-4B24-A2E1-EEEBF83E6448}"/>
              </a:ext>
            </a:extLst>
          </p:cNvPr>
          <p:cNvPicPr>
            <a:picLocks noChangeAspect="1"/>
          </p:cNvPicPr>
          <p:nvPr/>
        </p:nvPicPr>
        <p:blipFill>
          <a:blip r:embed="rId3"/>
          <a:stretch>
            <a:fillRect/>
          </a:stretch>
        </p:blipFill>
        <p:spPr>
          <a:xfrm>
            <a:off x="4927542" y="752365"/>
            <a:ext cx="2392425" cy="1797135"/>
          </a:xfrm>
          <a:prstGeom prst="rect">
            <a:avLst/>
          </a:prstGeom>
        </p:spPr>
      </p:pic>
      <p:sp>
        <p:nvSpPr>
          <p:cNvPr id="3" name="TextBox 2">
            <a:extLst>
              <a:ext uri="{FF2B5EF4-FFF2-40B4-BE49-F238E27FC236}">
                <a16:creationId xmlns:a16="http://schemas.microsoft.com/office/drawing/2014/main" id="{22302ECA-8C60-41D7-B317-9A9989CC82C4}"/>
              </a:ext>
            </a:extLst>
          </p:cNvPr>
          <p:cNvSpPr txBox="1"/>
          <p:nvPr/>
        </p:nvSpPr>
        <p:spPr>
          <a:xfrm>
            <a:off x="4780527" y="2904272"/>
            <a:ext cx="2991933" cy="507831"/>
          </a:xfrm>
          <a:prstGeom prst="rect">
            <a:avLst/>
          </a:prstGeom>
          <a:noFill/>
        </p:spPr>
        <p:txBody>
          <a:bodyPr wrap="square" rtlCol="0">
            <a:spAutoFit/>
          </a:bodyPr>
          <a:lstStyle/>
          <a:p>
            <a:endParaRPr lang="en-GB" sz="1350" dirty="0">
              <a:latin typeface="Alte Haas Grotesk"/>
            </a:endParaRPr>
          </a:p>
          <a:p>
            <a:r>
              <a:rPr lang="en-GB" sz="1350" dirty="0">
                <a:latin typeface="Alte Haas Grotesk"/>
              </a:rPr>
              <a:t>To name just a few….</a:t>
            </a:r>
          </a:p>
        </p:txBody>
      </p:sp>
    </p:spTree>
    <p:extLst>
      <p:ext uri="{BB962C8B-B14F-4D97-AF65-F5344CB8AC3E}">
        <p14:creationId xmlns:p14="http://schemas.microsoft.com/office/powerpoint/2010/main" val="399786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F766B1-DC71-4E6D-B88A-A909515667E0}"/>
              </a:ext>
            </a:extLst>
          </p:cNvPr>
          <p:cNvSpPr>
            <a:spLocks noGrp="1"/>
          </p:cNvSpPr>
          <p:nvPr>
            <p:ph idx="1"/>
          </p:nvPr>
        </p:nvSpPr>
        <p:spPr>
          <a:xfrm>
            <a:off x="240031" y="1062265"/>
            <a:ext cx="3554730" cy="2366735"/>
          </a:xfrm>
        </p:spPr>
        <p:txBody>
          <a:bodyPr>
            <a:normAutofit lnSpcReduction="10000"/>
          </a:bodyPr>
          <a:lstStyle/>
          <a:p>
            <a:pPr marL="0" indent="0">
              <a:buNone/>
            </a:pPr>
            <a:r>
              <a:rPr lang="en-GB" dirty="0">
                <a:solidFill>
                  <a:schemeClr val="tx1"/>
                </a:solidFill>
                <a:latin typeface="Alte Haas Grotesk"/>
              </a:rPr>
              <a:t>Provision of iCO’s  - insights have shown they are  positively received by women, </a:t>
            </a:r>
          </a:p>
          <a:p>
            <a:pPr marL="0" indent="0">
              <a:buNone/>
            </a:pPr>
            <a:r>
              <a:rPr lang="en-GB" dirty="0">
                <a:latin typeface="Alte Haas Grotesk"/>
              </a:rPr>
              <a:t>‘</a:t>
            </a:r>
            <a:r>
              <a:rPr lang="en-GB" b="1" dirty="0">
                <a:latin typeface="Alte Haas Grotesk"/>
              </a:rPr>
              <a:t>it proved my quit’</a:t>
            </a:r>
          </a:p>
          <a:p>
            <a:pPr marL="0" indent="0">
              <a:buNone/>
            </a:pPr>
            <a:r>
              <a:rPr lang="en-GB" b="1" dirty="0">
                <a:latin typeface="Alte Haas Grotesk"/>
              </a:rPr>
              <a:t>‘held me to account’  </a:t>
            </a:r>
          </a:p>
          <a:p>
            <a:pPr marL="0" indent="0">
              <a:buNone/>
            </a:pPr>
            <a:r>
              <a:rPr lang="en-GB" b="1" i="1" dirty="0">
                <a:latin typeface="Alte Haas Grotesk"/>
              </a:rPr>
              <a:t>‘It flashes green- it a nice feeling to know you are doing best for you and baby’</a:t>
            </a:r>
            <a:endParaRPr lang="en-GB" b="1" dirty="0">
              <a:latin typeface="Alte Haas Grotesk"/>
            </a:endParaRPr>
          </a:p>
          <a:p>
            <a:pPr marL="0" indent="0">
              <a:buNone/>
            </a:pPr>
            <a:endParaRPr lang="en-GB" sz="1500" dirty="0"/>
          </a:p>
        </p:txBody>
      </p:sp>
      <p:sp>
        <p:nvSpPr>
          <p:cNvPr id="2" name="Title 1">
            <a:extLst>
              <a:ext uri="{FF2B5EF4-FFF2-40B4-BE49-F238E27FC236}">
                <a16:creationId xmlns:a16="http://schemas.microsoft.com/office/drawing/2014/main" id="{37802F9D-F986-4EEC-A3F1-527F87570E62}"/>
              </a:ext>
            </a:extLst>
          </p:cNvPr>
          <p:cNvSpPr>
            <a:spLocks noGrp="1"/>
          </p:cNvSpPr>
          <p:nvPr>
            <p:ph type="title"/>
          </p:nvPr>
        </p:nvSpPr>
        <p:spPr>
          <a:xfrm>
            <a:off x="240030" y="445741"/>
            <a:ext cx="4767315" cy="389659"/>
          </a:xfrm>
        </p:spPr>
        <p:txBody>
          <a:bodyPr>
            <a:normAutofit fontScale="90000"/>
          </a:bodyPr>
          <a:lstStyle/>
          <a:p>
            <a:r>
              <a:rPr lang="en-GB" dirty="0"/>
              <a:t>Adapting the stop smoking support to pregnant women during the pandemic </a:t>
            </a:r>
          </a:p>
        </p:txBody>
      </p:sp>
      <p:pic>
        <p:nvPicPr>
          <p:cNvPr id="11" name="Picture 10" descr="A close up of a mouse&#10;&#10;Description automatically generated">
            <a:extLst>
              <a:ext uri="{FF2B5EF4-FFF2-40B4-BE49-F238E27FC236}">
                <a16:creationId xmlns:a16="http://schemas.microsoft.com/office/drawing/2014/main" id="{ADA4A7B4-2ED4-48B9-A3FC-D9F91ADA2C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9976" y="4355856"/>
            <a:ext cx="1401748" cy="1594117"/>
          </a:xfrm>
          <a:prstGeom prst="rect">
            <a:avLst/>
          </a:prstGeom>
        </p:spPr>
      </p:pic>
      <p:pic>
        <p:nvPicPr>
          <p:cNvPr id="1026" name="Picture 2" descr="Virtual appointments are available">
            <a:extLst>
              <a:ext uri="{FF2B5EF4-FFF2-40B4-BE49-F238E27FC236}">
                <a16:creationId xmlns:a16="http://schemas.microsoft.com/office/drawing/2014/main" id="{4209B451-E933-4604-87AC-225089EAD4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6069" y="1247277"/>
            <a:ext cx="2195543" cy="13722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2F839A-7F19-4993-BD4B-B515CD4519CD}"/>
              </a:ext>
            </a:extLst>
          </p:cNvPr>
          <p:cNvSpPr txBox="1"/>
          <p:nvPr/>
        </p:nvSpPr>
        <p:spPr>
          <a:xfrm>
            <a:off x="4805528" y="4657869"/>
            <a:ext cx="3766971" cy="1200329"/>
          </a:xfrm>
          <a:prstGeom prst="rect">
            <a:avLst/>
          </a:prstGeom>
          <a:noFill/>
        </p:spPr>
        <p:txBody>
          <a:bodyPr wrap="square" rtlCol="0">
            <a:spAutoFit/>
          </a:bodyPr>
          <a:lstStyle/>
          <a:p>
            <a:r>
              <a:rPr lang="en-GB" dirty="0">
                <a:latin typeface="Alte Haas Grotesk"/>
              </a:rPr>
              <a:t>Specialist maternity treating tobacco advisor is the life-line to everything! </a:t>
            </a:r>
          </a:p>
          <a:p>
            <a:endParaRPr lang="en-GB" dirty="0">
              <a:latin typeface="Alte Haas Grotesk"/>
            </a:endParaRPr>
          </a:p>
          <a:p>
            <a:r>
              <a:rPr lang="en-GB" dirty="0">
                <a:latin typeface="Alte Haas Grotesk"/>
              </a:rPr>
              <a:t>Incentives support daily living! </a:t>
            </a:r>
          </a:p>
        </p:txBody>
      </p:sp>
      <p:sp>
        <p:nvSpPr>
          <p:cNvPr id="9" name="TextBox 8">
            <a:extLst>
              <a:ext uri="{FF2B5EF4-FFF2-40B4-BE49-F238E27FC236}">
                <a16:creationId xmlns:a16="http://schemas.microsoft.com/office/drawing/2014/main" id="{D5975716-A11B-40AB-8004-4B95D1760CB8}"/>
              </a:ext>
            </a:extLst>
          </p:cNvPr>
          <p:cNvSpPr txBox="1"/>
          <p:nvPr/>
        </p:nvSpPr>
        <p:spPr>
          <a:xfrm>
            <a:off x="3833979" y="2992348"/>
            <a:ext cx="4572000" cy="646331"/>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rPr>
              <a:t>S</a:t>
            </a:r>
            <a:r>
              <a:rPr lang="en-GB" sz="1800" dirty="0">
                <a:effectLst/>
                <a:latin typeface="Calibri" panose="020F0502020204030204" pitchFamily="34" charset="0"/>
                <a:ea typeface="Calibri" panose="020F0502020204030204" pitchFamily="34" charset="0"/>
              </a:rPr>
              <a:t>cript was developed for midwives, supporting them undertake impactful brief interventions</a:t>
            </a:r>
            <a:endParaRPr lang="en-GB" dirty="0"/>
          </a:p>
        </p:txBody>
      </p:sp>
      <p:sp>
        <p:nvSpPr>
          <p:cNvPr id="13" name="TextBox 12">
            <a:extLst>
              <a:ext uri="{FF2B5EF4-FFF2-40B4-BE49-F238E27FC236}">
                <a16:creationId xmlns:a16="http://schemas.microsoft.com/office/drawing/2014/main" id="{D080DB55-67B3-408B-92AA-094832DF2F2C}"/>
              </a:ext>
            </a:extLst>
          </p:cNvPr>
          <p:cNvSpPr txBox="1"/>
          <p:nvPr/>
        </p:nvSpPr>
        <p:spPr>
          <a:xfrm>
            <a:off x="171863" y="3429000"/>
            <a:ext cx="2811367" cy="646331"/>
          </a:xfrm>
          <a:prstGeom prst="rect">
            <a:avLst/>
          </a:prstGeom>
          <a:noFill/>
        </p:spPr>
        <p:txBody>
          <a:bodyPr wrap="square">
            <a:spAutoFit/>
          </a:bodyPr>
          <a:lstStyle/>
          <a:p>
            <a:r>
              <a:rPr lang="en-GB" sz="1800" i="1" dirty="0">
                <a:solidFill>
                  <a:srgbClr val="7F7F7F"/>
                </a:solidFill>
                <a:effectLst/>
                <a:latin typeface="Calibri" panose="020F0502020204030204" pitchFamily="34" charset="0"/>
                <a:ea typeface="MS Mincho" panose="02020609040205080304" pitchFamily="49" charset="-128"/>
              </a:rPr>
              <a:t>“</a:t>
            </a:r>
            <a:r>
              <a:rPr lang="en-GB" sz="1800" i="1" dirty="0">
                <a:effectLst/>
                <a:latin typeface="Calibri" panose="020F0502020204030204" pitchFamily="34" charset="0"/>
                <a:ea typeface="MS Mincho" panose="02020609040205080304" pitchFamily="49" charset="-128"/>
              </a:rPr>
              <a:t>spurs you on and gave me the push to carry on “ </a:t>
            </a:r>
            <a:endParaRPr lang="en-GB" dirty="0"/>
          </a:p>
        </p:txBody>
      </p:sp>
    </p:spTree>
    <p:extLst>
      <p:ext uri="{BB962C8B-B14F-4D97-AF65-F5344CB8AC3E}">
        <p14:creationId xmlns:p14="http://schemas.microsoft.com/office/powerpoint/2010/main" val="283074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F50A3A-66EC-41D6-BC9A-55A21E3B916F}"/>
              </a:ext>
            </a:extLst>
          </p:cNvPr>
          <p:cNvSpPr>
            <a:spLocks noGrp="1"/>
          </p:cNvSpPr>
          <p:nvPr>
            <p:ph idx="1"/>
          </p:nvPr>
        </p:nvSpPr>
        <p:spPr>
          <a:xfrm>
            <a:off x="365760" y="1414146"/>
            <a:ext cx="4846320" cy="4312285"/>
          </a:xfrm>
        </p:spPr>
        <p:txBody>
          <a:bodyPr>
            <a:normAutofit/>
          </a:bodyPr>
          <a:lstStyle/>
          <a:p>
            <a:pPr marL="214313" indent="-214313">
              <a:buFont typeface="Arial" panose="020B0604020202020204" pitchFamily="34" charset="0"/>
              <a:buChar char="•"/>
            </a:pPr>
            <a:r>
              <a:rPr lang="en-GB" dirty="0">
                <a:latin typeface="Alte Haas Grotesk"/>
              </a:rPr>
              <a:t>Senior leadership and professional vision at regional level is essential to help providers to push through the discomfort of change </a:t>
            </a:r>
          </a:p>
          <a:p>
            <a:pPr marL="214313" indent="-214313">
              <a:buFont typeface="Arial" panose="020B0604020202020204" pitchFamily="34" charset="0"/>
              <a:buChar char="•"/>
            </a:pPr>
            <a:r>
              <a:rPr lang="en-GB" dirty="0">
                <a:latin typeface="Alte Haas Grotesk"/>
              </a:rPr>
              <a:t>Whole system approach – reducing inequalities </a:t>
            </a:r>
          </a:p>
          <a:p>
            <a:pPr marL="214313" indent="-214313">
              <a:buFont typeface="Arial" panose="020B0604020202020204" pitchFamily="34" charset="0"/>
              <a:buChar char="•"/>
            </a:pPr>
            <a:r>
              <a:rPr lang="en-GB" dirty="0">
                <a:latin typeface="Alte Haas Grotesk"/>
              </a:rPr>
              <a:t>Robust training is essential to increase midwifery confidence in challenging conversations </a:t>
            </a:r>
          </a:p>
          <a:p>
            <a:pPr marL="214313" indent="-214313">
              <a:buFont typeface="Arial" panose="020B0604020202020204" pitchFamily="34" charset="0"/>
              <a:buChar char="•"/>
            </a:pPr>
            <a:r>
              <a:rPr lang="en-GB" dirty="0">
                <a:effectLst/>
                <a:latin typeface="Alte Haas Grotesk"/>
                <a:ea typeface="Calibri" panose="020F0502020204030204" pitchFamily="34" charset="0"/>
              </a:rPr>
              <a:t>Opt-out</a:t>
            </a:r>
            <a:r>
              <a:rPr lang="en-GB" dirty="0">
                <a:latin typeface="Alte Haas Grotesk"/>
                <a:ea typeface="Calibri" panose="020F0502020204030204" pitchFamily="34" charset="0"/>
              </a:rPr>
              <a:t>, timely </a:t>
            </a:r>
            <a:r>
              <a:rPr lang="en-GB" dirty="0">
                <a:effectLst/>
                <a:latin typeface="Alte Haas Grotesk"/>
                <a:ea typeface="Calibri" panose="020F0502020204030204" pitchFamily="34" charset="0"/>
              </a:rPr>
              <a:t>referral is key </a:t>
            </a:r>
          </a:p>
          <a:p>
            <a:pPr marL="214313" indent="-214313">
              <a:buFont typeface="Arial" panose="020B0604020202020204" pitchFamily="34" charset="0"/>
              <a:buChar char="•"/>
            </a:pPr>
            <a:r>
              <a:rPr lang="en-GB" dirty="0">
                <a:latin typeface="Alte Haas Grotesk"/>
                <a:ea typeface="Calibri" panose="020F0502020204030204" pitchFamily="34" charset="0"/>
              </a:rPr>
              <a:t>Responsive stop smoking support </a:t>
            </a:r>
            <a:endParaRPr lang="en-GB" dirty="0">
              <a:effectLst/>
              <a:latin typeface="Alte Haas Grotesk"/>
              <a:ea typeface="Calibri" panose="020F0502020204030204" pitchFamily="34" charset="0"/>
            </a:endParaRPr>
          </a:p>
          <a:p>
            <a:pPr marL="214313" indent="-214313">
              <a:buFont typeface="Arial" panose="020B0604020202020204" pitchFamily="34" charset="0"/>
              <a:buChar char="•"/>
            </a:pPr>
            <a:r>
              <a:rPr lang="en-GB" dirty="0">
                <a:latin typeface="Alte Haas Grotesk"/>
              </a:rPr>
              <a:t>Tackling household smoking prevents relapse </a:t>
            </a:r>
          </a:p>
          <a:p>
            <a:pPr marL="214313" indent="-214313">
              <a:buFont typeface="Arial" panose="020B0604020202020204" pitchFamily="34" charset="0"/>
              <a:buChar char="•"/>
            </a:pPr>
            <a:r>
              <a:rPr lang="en-GB" dirty="0">
                <a:latin typeface="Alte Haas Grotesk"/>
              </a:rPr>
              <a:t>Shared learning with the system and other regions</a:t>
            </a:r>
          </a:p>
          <a:p>
            <a:endParaRPr lang="en-GB" sz="1500" dirty="0"/>
          </a:p>
        </p:txBody>
      </p:sp>
      <p:sp>
        <p:nvSpPr>
          <p:cNvPr id="2" name="Title 1">
            <a:extLst>
              <a:ext uri="{FF2B5EF4-FFF2-40B4-BE49-F238E27FC236}">
                <a16:creationId xmlns:a16="http://schemas.microsoft.com/office/drawing/2014/main" id="{CA5D65A5-BAD8-4BFD-A755-E0C31B6FFF0D}"/>
              </a:ext>
            </a:extLst>
          </p:cNvPr>
          <p:cNvSpPr>
            <a:spLocks noGrp="1"/>
          </p:cNvSpPr>
          <p:nvPr>
            <p:ph type="title"/>
          </p:nvPr>
        </p:nvSpPr>
        <p:spPr/>
        <p:txBody>
          <a:bodyPr/>
          <a:lstStyle/>
          <a:p>
            <a:r>
              <a:rPr lang="en-GB" dirty="0"/>
              <a:t>Lessons learnt</a:t>
            </a:r>
          </a:p>
        </p:txBody>
      </p:sp>
      <p:pic>
        <p:nvPicPr>
          <p:cNvPr id="7" name="Picture 6">
            <a:extLst>
              <a:ext uri="{FF2B5EF4-FFF2-40B4-BE49-F238E27FC236}">
                <a16:creationId xmlns:a16="http://schemas.microsoft.com/office/drawing/2014/main" id="{B2879E55-7DCA-4EC6-8F79-8ABCAD237A02}"/>
              </a:ext>
            </a:extLst>
          </p:cNvPr>
          <p:cNvPicPr>
            <a:picLocks noChangeAspect="1"/>
          </p:cNvPicPr>
          <p:nvPr/>
        </p:nvPicPr>
        <p:blipFill>
          <a:blip r:embed="rId3"/>
          <a:stretch>
            <a:fillRect/>
          </a:stretch>
        </p:blipFill>
        <p:spPr>
          <a:xfrm>
            <a:off x="5397910" y="1920240"/>
            <a:ext cx="3629911" cy="2685395"/>
          </a:xfrm>
          <a:prstGeom prst="rect">
            <a:avLst/>
          </a:prstGeom>
        </p:spPr>
      </p:pic>
    </p:spTree>
    <p:extLst>
      <p:ext uri="{BB962C8B-B14F-4D97-AF65-F5344CB8AC3E}">
        <p14:creationId xmlns:p14="http://schemas.microsoft.com/office/powerpoint/2010/main" val="29369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GMIC_PPT-FIN.pptx" id="{7046F752-2723-2C4E-8F1E-CBC05C38DCEF}" vid="{11110EBB-D1C1-FD4B-A3AA-EB43194826C6}"/>
    </a:ext>
  </a:extLst>
</a:theme>
</file>

<file path=ppt/theme/theme2.xml><?xml version="1.0" encoding="utf-8"?>
<a:theme xmlns:a="http://schemas.openxmlformats.org/drawingml/2006/main" name="1_Office Theme">
  <a:themeElements>
    <a:clrScheme name="Custom 2">
      <a:dk1>
        <a:srgbClr val="000000"/>
      </a:dk1>
      <a:lt1>
        <a:srgbClr val="FFFFFF"/>
      </a:lt1>
      <a:dk2>
        <a:srgbClr val="3F5664"/>
      </a:dk2>
      <a:lt2>
        <a:srgbClr val="9CCDD5"/>
      </a:lt2>
      <a:accent1>
        <a:srgbClr val="F6997C"/>
      </a:accent1>
      <a:accent2>
        <a:srgbClr val="CED647"/>
      </a:accent2>
      <a:accent3>
        <a:srgbClr val="5A5A5A"/>
      </a:accent3>
      <a:accent4>
        <a:srgbClr val="F3CD8A"/>
      </a:accent4>
      <a:accent5>
        <a:srgbClr val="C8E9EB"/>
      </a:accent5>
      <a:accent6>
        <a:srgbClr val="A06E46"/>
      </a:accent6>
      <a:hlink>
        <a:srgbClr val="3F5664"/>
      </a:hlink>
      <a:folHlink>
        <a:srgbClr val="CED64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0B4999C131534B8E536EE3FE2ED916" ma:contentTypeVersion="3" ma:contentTypeDescription="Create a new document." ma:contentTypeScope="" ma:versionID="07d90f175f401890c0facef51242a80f">
  <xsd:schema xmlns:xsd="http://www.w3.org/2001/XMLSchema" xmlns:xs="http://www.w3.org/2001/XMLSchema" xmlns:p="http://schemas.microsoft.com/office/2006/metadata/properties" targetNamespace="http://schemas.microsoft.com/office/2006/metadata/properties" ma:root="true" ma:fieldsID="2946f54fc597ae82d0c88937cd5e44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1134557-F662-4096-AB23-C12C8CC032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5646</TotalTime>
  <Words>1353</Words>
  <Application>Microsoft Office PowerPoint</Application>
  <PresentationFormat>On-screen Show (4:3)</PresentationFormat>
  <Paragraphs>130</Paragraphs>
  <Slides>10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Alte Haas Grotesk</vt:lpstr>
      <vt:lpstr>Arial</vt:lpstr>
      <vt:lpstr>Calibri</vt:lpstr>
      <vt:lpstr>Calibri Light</vt:lpstr>
      <vt:lpstr>Office Theme</vt:lpstr>
      <vt:lpstr>1_Office Theme</vt:lpstr>
      <vt:lpstr>  Jane Coyne   Treating Tobacco Dependency Lead – GM  </vt:lpstr>
      <vt:lpstr>Project background</vt:lpstr>
      <vt:lpstr>PowerPoint Presentation</vt:lpstr>
      <vt:lpstr>GM maternity-led treating tobacco dependency system</vt:lpstr>
      <vt:lpstr>PowerPoint Presentation</vt:lpstr>
      <vt:lpstr>PowerPoint Presentation</vt:lpstr>
      <vt:lpstr>What the GM Pathway has Achieved</vt:lpstr>
      <vt:lpstr>Adapting the stop smoking support to pregnant women during the pandemic </vt:lpstr>
      <vt:lpstr>Lessons learnt</vt:lpstr>
      <vt:lpstr>People powered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Jane Coyne   Lead Midwife, NHS E Prevention Team Treating Tobacco Dependency Lead – GM</dc:title>
  <dc:creator>Jane Coyne</dc:creator>
  <cp:lastModifiedBy>Amy Murgatroyd</cp:lastModifiedBy>
  <cp:revision>4</cp:revision>
  <dcterms:created xsi:type="dcterms:W3CDTF">2022-09-23T07:40:52Z</dcterms:created>
  <dcterms:modified xsi:type="dcterms:W3CDTF">2022-10-07T14:06:14Z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0x010100420B4999C131534B8E536EE3FE2ED916</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ies>
</file>