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60" r:id="rId6"/>
  </p:sldMasterIdLst>
  <p:notesMasterIdLst>
    <p:notesMasterId r:id="rId30"/>
  </p:notesMasterIdLst>
  <p:sldIdLst>
    <p:sldId id="257" r:id="rId7"/>
    <p:sldId id="343" r:id="rId8"/>
    <p:sldId id="337" r:id="rId9"/>
    <p:sldId id="344" r:id="rId10"/>
    <p:sldId id="345" r:id="rId11"/>
    <p:sldId id="346" r:id="rId12"/>
    <p:sldId id="347" r:id="rId13"/>
    <p:sldId id="349" r:id="rId14"/>
    <p:sldId id="350"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288" r:id="rId28"/>
    <p:sldId id="320" r:id="rId29"/>
  </p:sldIdLst>
  <p:sldSz cx="11525250"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userDrawn="1">
          <p15:clr>
            <a:srgbClr val="A4A3A4"/>
          </p15:clr>
        </p15:guide>
        <p15:guide id="2" pos="36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7B"/>
    <a:srgbClr val="EADB14"/>
    <a:srgbClr val="0066FF"/>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B8399-405C-4DF8-99ED-7B7843886F00}" v="4" dt="2022-08-30T14:22:34.930"/>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7049" autoAdjust="0"/>
  </p:normalViewPr>
  <p:slideViewPr>
    <p:cSldViewPr snapToGrid="0" snapToObjects="1">
      <p:cViewPr varScale="1">
        <p:scale>
          <a:sx n="63" d="100"/>
          <a:sy n="63" d="100"/>
        </p:scale>
        <p:origin x="1229" y="62"/>
      </p:cViewPr>
      <p:guideLst>
        <p:guide orient="horz" pos="2042"/>
        <p:guide pos="36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urgatroyd" userId="3e34fdfa-ac50-4786-9f6d-6e61b1097c2e" providerId="ADAL" clId="{52CB8399-405C-4DF8-99ED-7B7843886F00}"/>
    <pc:docChg chg="modSld">
      <pc:chgData name="Amy Murgatroyd" userId="3e34fdfa-ac50-4786-9f6d-6e61b1097c2e" providerId="ADAL" clId="{52CB8399-405C-4DF8-99ED-7B7843886F00}" dt="2022-08-30T14:22:49.618" v="2" actId="20577"/>
      <pc:docMkLst>
        <pc:docMk/>
      </pc:docMkLst>
      <pc:sldChg chg="modNotesTx">
        <pc:chgData name="Amy Murgatroyd" userId="3e34fdfa-ac50-4786-9f6d-6e61b1097c2e" providerId="ADAL" clId="{52CB8399-405C-4DF8-99ED-7B7843886F00}" dt="2022-08-30T14:22:49.618" v="2" actId="20577"/>
        <pc:sldMkLst>
          <pc:docMk/>
          <pc:sldMk cId="1069347073" sldId="288"/>
        </pc:sldMkLst>
      </pc:sldChg>
      <pc:sldChg chg="modNotesTx">
        <pc:chgData name="Amy Murgatroyd" userId="3e34fdfa-ac50-4786-9f6d-6e61b1097c2e" providerId="ADAL" clId="{52CB8399-405C-4DF8-99ED-7B7843886F00}" dt="2022-08-30T14:22:35.474" v="0" actId="20577"/>
        <pc:sldMkLst>
          <pc:docMk/>
          <pc:sldMk cId="1102133997" sldId="347"/>
        </pc:sldMkLst>
      </pc:sldChg>
      <pc:sldChg chg="modNotesTx">
        <pc:chgData name="Amy Murgatroyd" userId="3e34fdfa-ac50-4786-9f6d-6e61b1097c2e" providerId="ADAL" clId="{52CB8399-405C-4DF8-99ED-7B7843886F00}" dt="2022-08-30T14:22:39.036" v="1" actId="20577"/>
        <pc:sldMkLst>
          <pc:docMk/>
          <pc:sldMk cId="3524450858" sldId="3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AB63B-794B-479A-BF57-E798B3C2C55D}"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GB"/>
        </a:p>
      </dgm:t>
    </dgm:pt>
    <dgm:pt modelId="{15D8D73C-C342-44F4-9FA1-BA4ECCD4C9FC}">
      <dgm:prSet phldrT="[Text]"/>
      <dgm:spPr/>
      <dgm:t>
        <a:bodyPr/>
        <a:lstStyle/>
        <a:p>
          <a:r>
            <a:rPr lang="en-GB" dirty="0"/>
            <a:t>Randomized controlled trials</a:t>
          </a:r>
        </a:p>
      </dgm:t>
    </dgm:pt>
    <dgm:pt modelId="{FDB629CC-4E3F-4E0F-9FC8-3B41AB32F3F4}" type="parTrans" cxnId="{4C3A4AB5-C597-4FAC-90BA-3C0F0EDE002C}">
      <dgm:prSet/>
      <dgm:spPr/>
      <dgm:t>
        <a:bodyPr/>
        <a:lstStyle/>
        <a:p>
          <a:endParaRPr lang="en-GB"/>
        </a:p>
      </dgm:t>
    </dgm:pt>
    <dgm:pt modelId="{A5B19AB9-0CD5-4EFF-9CAA-9F59195FB5F0}" type="sibTrans" cxnId="{4C3A4AB5-C597-4FAC-90BA-3C0F0EDE002C}">
      <dgm:prSet/>
      <dgm:spPr/>
      <dgm:t>
        <a:bodyPr/>
        <a:lstStyle/>
        <a:p>
          <a:endParaRPr lang="en-GB"/>
        </a:p>
      </dgm:t>
    </dgm:pt>
    <dgm:pt modelId="{AA0160F4-CFBA-4D11-A69C-A5D104464EC6}">
      <dgm:prSet/>
      <dgm:spPr/>
      <dgm:t>
        <a:bodyPr/>
        <a:lstStyle/>
        <a:p>
          <a:r>
            <a:rPr lang="en-GB" dirty="0"/>
            <a:t>Uncontrolled intervention studies</a:t>
          </a:r>
        </a:p>
      </dgm:t>
    </dgm:pt>
    <dgm:pt modelId="{01A16EB8-E6F8-444D-BF61-77A08A9643EB}" type="parTrans" cxnId="{40D0F8EB-FC0B-4633-AE39-03C2EBB89028}">
      <dgm:prSet/>
      <dgm:spPr/>
      <dgm:t>
        <a:bodyPr/>
        <a:lstStyle/>
        <a:p>
          <a:endParaRPr lang="en-GB"/>
        </a:p>
      </dgm:t>
    </dgm:pt>
    <dgm:pt modelId="{D25BECEB-4FA3-4281-812B-60C66DBFCC91}" type="sibTrans" cxnId="{40D0F8EB-FC0B-4633-AE39-03C2EBB89028}">
      <dgm:prSet/>
      <dgm:spPr/>
      <dgm:t>
        <a:bodyPr/>
        <a:lstStyle/>
        <a:p>
          <a:endParaRPr lang="en-GB"/>
        </a:p>
      </dgm:t>
    </dgm:pt>
    <dgm:pt modelId="{21E492F0-A49E-4F7A-8ABC-8517372BBE63}">
      <dgm:prSet/>
      <dgm:spPr>
        <a:ln>
          <a:solidFill>
            <a:schemeClr val="tx2">
              <a:lumMod val="60000"/>
              <a:lumOff val="40000"/>
              <a:alpha val="90000"/>
            </a:schemeClr>
          </a:solidFill>
        </a:ln>
      </dgm:spPr>
      <dgm:t>
        <a:bodyPr/>
        <a:lstStyle/>
        <a:p>
          <a:r>
            <a:rPr lang="en-GB" dirty="0"/>
            <a:t>All people who smoke in study offered EC</a:t>
          </a:r>
        </a:p>
      </dgm:t>
    </dgm:pt>
    <dgm:pt modelId="{4CA10137-4C45-4167-9E83-8812C5670A68}" type="parTrans" cxnId="{3378A699-CA39-4356-9DE9-0DA294F9632A}">
      <dgm:prSet/>
      <dgm:spPr/>
      <dgm:t>
        <a:bodyPr/>
        <a:lstStyle/>
        <a:p>
          <a:endParaRPr lang="en-GB"/>
        </a:p>
      </dgm:t>
    </dgm:pt>
    <dgm:pt modelId="{19A6B7D9-8B8C-4152-ACF5-56F5E0757EB8}" type="sibTrans" cxnId="{3378A699-CA39-4356-9DE9-0DA294F9632A}">
      <dgm:prSet/>
      <dgm:spPr/>
      <dgm:t>
        <a:bodyPr/>
        <a:lstStyle/>
        <a:p>
          <a:endParaRPr lang="en-GB"/>
        </a:p>
      </dgm:t>
    </dgm:pt>
    <dgm:pt modelId="{892B6DC9-81E9-426F-8ED7-398A815A6724}">
      <dgm:prSet phldrT="[Text]"/>
      <dgm:spPr>
        <a:ln>
          <a:solidFill>
            <a:schemeClr val="accent4">
              <a:lumMod val="60000"/>
              <a:lumOff val="40000"/>
              <a:alpha val="90000"/>
            </a:schemeClr>
          </a:solidFill>
        </a:ln>
      </dgm:spPr>
      <dgm:t>
        <a:bodyPr/>
        <a:lstStyle/>
        <a:p>
          <a:r>
            <a:rPr lang="en-GB" dirty="0"/>
            <a:t>People who smoke randomized to EC or control</a:t>
          </a:r>
        </a:p>
      </dgm:t>
    </dgm:pt>
    <dgm:pt modelId="{615468B9-E9D1-4EA8-9DFA-3922E592D7C1}" type="parTrans" cxnId="{54935006-0E75-4830-8421-42F37D0FAE3A}">
      <dgm:prSet/>
      <dgm:spPr/>
      <dgm:t>
        <a:bodyPr/>
        <a:lstStyle/>
        <a:p>
          <a:endParaRPr lang="en-GB"/>
        </a:p>
      </dgm:t>
    </dgm:pt>
    <dgm:pt modelId="{2BA35ECA-BCC7-452D-9A67-003A84C1CC76}" type="sibTrans" cxnId="{54935006-0E75-4830-8421-42F37D0FAE3A}">
      <dgm:prSet/>
      <dgm:spPr/>
      <dgm:t>
        <a:bodyPr/>
        <a:lstStyle/>
        <a:p>
          <a:endParaRPr lang="en-GB"/>
        </a:p>
      </dgm:t>
    </dgm:pt>
    <dgm:pt modelId="{9EA202C8-9303-4876-9FA7-238726965ADA}" type="pres">
      <dgm:prSet presAssocID="{D0FAB63B-794B-479A-BF57-E798B3C2C55D}" presName="Name0" presStyleCnt="0">
        <dgm:presLayoutVars>
          <dgm:dir/>
          <dgm:animLvl val="lvl"/>
          <dgm:resizeHandles/>
        </dgm:presLayoutVars>
      </dgm:prSet>
      <dgm:spPr/>
    </dgm:pt>
    <dgm:pt modelId="{E022183A-203B-4D9C-A169-10EF98473E8D}" type="pres">
      <dgm:prSet presAssocID="{15D8D73C-C342-44F4-9FA1-BA4ECCD4C9FC}" presName="linNode" presStyleCnt="0"/>
      <dgm:spPr/>
    </dgm:pt>
    <dgm:pt modelId="{6D070920-37D1-41D6-83F7-7BD5DF9535C5}" type="pres">
      <dgm:prSet presAssocID="{15D8D73C-C342-44F4-9FA1-BA4ECCD4C9FC}" presName="parentShp" presStyleLbl="node1" presStyleIdx="0" presStyleCnt="2">
        <dgm:presLayoutVars>
          <dgm:bulletEnabled val="1"/>
        </dgm:presLayoutVars>
      </dgm:prSet>
      <dgm:spPr/>
    </dgm:pt>
    <dgm:pt modelId="{7036ED9C-2F6D-4309-A30D-626CF0755BE2}" type="pres">
      <dgm:prSet presAssocID="{15D8D73C-C342-44F4-9FA1-BA4ECCD4C9FC}" presName="childShp" presStyleLbl="bgAccFollowNode1" presStyleIdx="0" presStyleCnt="2">
        <dgm:presLayoutVars>
          <dgm:bulletEnabled val="1"/>
        </dgm:presLayoutVars>
      </dgm:prSet>
      <dgm:spPr/>
    </dgm:pt>
    <dgm:pt modelId="{AA451FEF-A80F-4D90-8993-F62FE4C3E4DB}" type="pres">
      <dgm:prSet presAssocID="{A5B19AB9-0CD5-4EFF-9CAA-9F59195FB5F0}" presName="spacing" presStyleCnt="0"/>
      <dgm:spPr/>
    </dgm:pt>
    <dgm:pt modelId="{242D4EA6-AC0B-47C1-A5C8-3C60F22DCCB0}" type="pres">
      <dgm:prSet presAssocID="{AA0160F4-CFBA-4D11-A69C-A5D104464EC6}" presName="linNode" presStyleCnt="0"/>
      <dgm:spPr/>
    </dgm:pt>
    <dgm:pt modelId="{A3147373-4FB1-422B-8E5D-14C071587225}" type="pres">
      <dgm:prSet presAssocID="{AA0160F4-CFBA-4D11-A69C-A5D104464EC6}" presName="parentShp" presStyleLbl="node1" presStyleIdx="1" presStyleCnt="2">
        <dgm:presLayoutVars>
          <dgm:bulletEnabled val="1"/>
        </dgm:presLayoutVars>
      </dgm:prSet>
      <dgm:spPr/>
    </dgm:pt>
    <dgm:pt modelId="{A51F1FB8-8141-47E3-BFDF-C1958F29C6EC}" type="pres">
      <dgm:prSet presAssocID="{AA0160F4-CFBA-4D11-A69C-A5D104464EC6}" presName="childShp" presStyleLbl="bgAccFollowNode1" presStyleIdx="1" presStyleCnt="2">
        <dgm:presLayoutVars>
          <dgm:bulletEnabled val="1"/>
        </dgm:presLayoutVars>
      </dgm:prSet>
      <dgm:spPr/>
    </dgm:pt>
  </dgm:ptLst>
  <dgm:cxnLst>
    <dgm:cxn modelId="{54935006-0E75-4830-8421-42F37D0FAE3A}" srcId="{15D8D73C-C342-44F4-9FA1-BA4ECCD4C9FC}" destId="{892B6DC9-81E9-426F-8ED7-398A815A6724}" srcOrd="0" destOrd="0" parTransId="{615468B9-E9D1-4EA8-9DFA-3922E592D7C1}" sibTransId="{2BA35ECA-BCC7-452D-9A67-003A84C1CC76}"/>
    <dgm:cxn modelId="{12097824-99CC-44B0-A611-81691F4C130F}" type="presOf" srcId="{15D8D73C-C342-44F4-9FA1-BA4ECCD4C9FC}" destId="{6D070920-37D1-41D6-83F7-7BD5DF9535C5}" srcOrd="0" destOrd="0" presId="urn:microsoft.com/office/officeart/2005/8/layout/vList6"/>
    <dgm:cxn modelId="{B2E9D92D-CCAC-4D4C-B71E-0D34F57FF64E}" type="presOf" srcId="{892B6DC9-81E9-426F-8ED7-398A815A6724}" destId="{7036ED9C-2F6D-4309-A30D-626CF0755BE2}" srcOrd="0" destOrd="0" presId="urn:microsoft.com/office/officeart/2005/8/layout/vList6"/>
    <dgm:cxn modelId="{BA7EAA7B-EA12-451A-96D9-7C3FC8577311}" type="presOf" srcId="{D0FAB63B-794B-479A-BF57-E798B3C2C55D}" destId="{9EA202C8-9303-4876-9FA7-238726965ADA}" srcOrd="0" destOrd="0" presId="urn:microsoft.com/office/officeart/2005/8/layout/vList6"/>
    <dgm:cxn modelId="{0324BD94-DDAD-4F4F-9A2B-00EA1AF7C470}" type="presOf" srcId="{21E492F0-A49E-4F7A-8ABC-8517372BBE63}" destId="{A51F1FB8-8141-47E3-BFDF-C1958F29C6EC}" srcOrd="0" destOrd="0" presId="urn:microsoft.com/office/officeart/2005/8/layout/vList6"/>
    <dgm:cxn modelId="{3378A699-CA39-4356-9DE9-0DA294F9632A}" srcId="{AA0160F4-CFBA-4D11-A69C-A5D104464EC6}" destId="{21E492F0-A49E-4F7A-8ABC-8517372BBE63}" srcOrd="0" destOrd="0" parTransId="{4CA10137-4C45-4167-9E83-8812C5670A68}" sibTransId="{19A6B7D9-8B8C-4152-ACF5-56F5E0757EB8}"/>
    <dgm:cxn modelId="{4C3A4AB5-C597-4FAC-90BA-3C0F0EDE002C}" srcId="{D0FAB63B-794B-479A-BF57-E798B3C2C55D}" destId="{15D8D73C-C342-44F4-9FA1-BA4ECCD4C9FC}" srcOrd="0" destOrd="0" parTransId="{FDB629CC-4E3F-4E0F-9FC8-3B41AB32F3F4}" sibTransId="{A5B19AB9-0CD5-4EFF-9CAA-9F59195FB5F0}"/>
    <dgm:cxn modelId="{B2A140D4-930F-4586-A689-150342DE8613}" type="presOf" srcId="{AA0160F4-CFBA-4D11-A69C-A5D104464EC6}" destId="{A3147373-4FB1-422B-8E5D-14C071587225}" srcOrd="0" destOrd="0" presId="urn:microsoft.com/office/officeart/2005/8/layout/vList6"/>
    <dgm:cxn modelId="{40D0F8EB-FC0B-4633-AE39-03C2EBB89028}" srcId="{D0FAB63B-794B-479A-BF57-E798B3C2C55D}" destId="{AA0160F4-CFBA-4D11-A69C-A5D104464EC6}" srcOrd="1" destOrd="0" parTransId="{01A16EB8-E6F8-444D-BF61-77A08A9643EB}" sibTransId="{D25BECEB-4FA3-4281-812B-60C66DBFCC91}"/>
    <dgm:cxn modelId="{EDF72AC1-CC2F-4DEC-968B-A3CB7F726013}" type="presParOf" srcId="{9EA202C8-9303-4876-9FA7-238726965ADA}" destId="{E022183A-203B-4D9C-A169-10EF98473E8D}" srcOrd="0" destOrd="0" presId="urn:microsoft.com/office/officeart/2005/8/layout/vList6"/>
    <dgm:cxn modelId="{D8DD8052-11CB-4E35-9CA2-9644D0CFBD85}" type="presParOf" srcId="{E022183A-203B-4D9C-A169-10EF98473E8D}" destId="{6D070920-37D1-41D6-83F7-7BD5DF9535C5}" srcOrd="0" destOrd="0" presId="urn:microsoft.com/office/officeart/2005/8/layout/vList6"/>
    <dgm:cxn modelId="{895CBBF4-6D78-40B5-96E4-A4391911228A}" type="presParOf" srcId="{E022183A-203B-4D9C-A169-10EF98473E8D}" destId="{7036ED9C-2F6D-4309-A30D-626CF0755BE2}" srcOrd="1" destOrd="0" presId="urn:microsoft.com/office/officeart/2005/8/layout/vList6"/>
    <dgm:cxn modelId="{610AFD7F-6C57-47CC-BCCB-0D4272F04303}" type="presParOf" srcId="{9EA202C8-9303-4876-9FA7-238726965ADA}" destId="{AA451FEF-A80F-4D90-8993-F62FE4C3E4DB}" srcOrd="1" destOrd="0" presId="urn:microsoft.com/office/officeart/2005/8/layout/vList6"/>
    <dgm:cxn modelId="{F455704D-EB29-42F8-8FB5-B2BEBE4E0D06}" type="presParOf" srcId="{9EA202C8-9303-4876-9FA7-238726965ADA}" destId="{242D4EA6-AC0B-47C1-A5C8-3C60F22DCCB0}" srcOrd="2" destOrd="0" presId="urn:microsoft.com/office/officeart/2005/8/layout/vList6"/>
    <dgm:cxn modelId="{BFF58AFF-C1EB-4B2C-89C2-E72261B9C324}" type="presParOf" srcId="{242D4EA6-AC0B-47C1-A5C8-3C60F22DCCB0}" destId="{A3147373-4FB1-422B-8E5D-14C071587225}" srcOrd="0" destOrd="0" presId="urn:microsoft.com/office/officeart/2005/8/layout/vList6"/>
    <dgm:cxn modelId="{508EE416-A92A-4132-A4FF-0559E5726632}" type="presParOf" srcId="{242D4EA6-AC0B-47C1-A5C8-3C60F22DCCB0}" destId="{A51F1FB8-8141-47E3-BFDF-C1958F29C6E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B0140-EE44-4875-9A8B-3715E4A4864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5C533EAA-3C96-4AFA-BB21-57C9120DB147}">
      <dgm:prSet phldrT="[Text]"/>
      <dgm:spPr/>
      <dgm:t>
        <a:bodyPr/>
        <a:lstStyle/>
        <a:p>
          <a:r>
            <a:rPr lang="en-GB" dirty="0"/>
            <a:t>Cessation*</a:t>
          </a:r>
        </a:p>
      </dgm:t>
    </dgm:pt>
    <dgm:pt modelId="{CE15EB04-7B76-429F-A0CE-44BD7B73B393}" type="parTrans" cxnId="{A9F9BFD5-3E34-49F4-8DCB-555B2051C064}">
      <dgm:prSet/>
      <dgm:spPr/>
      <dgm:t>
        <a:bodyPr/>
        <a:lstStyle/>
        <a:p>
          <a:endParaRPr lang="en-GB"/>
        </a:p>
      </dgm:t>
    </dgm:pt>
    <dgm:pt modelId="{258F63EE-4F0B-4144-8218-463E98F19D3C}" type="sibTrans" cxnId="{A9F9BFD5-3E34-49F4-8DCB-555B2051C064}">
      <dgm:prSet/>
      <dgm:spPr/>
      <dgm:t>
        <a:bodyPr/>
        <a:lstStyle/>
        <a:p>
          <a:endParaRPr lang="en-GB"/>
        </a:p>
      </dgm:t>
    </dgm:pt>
    <dgm:pt modelId="{FDC13BAF-E6AB-4F3E-BFDC-3471EA1628D9}">
      <dgm:prSet phldrT="[Text]"/>
      <dgm:spPr/>
      <dgm:t>
        <a:bodyPr/>
        <a:lstStyle/>
        <a:p>
          <a:r>
            <a:rPr lang="en-GB" dirty="0"/>
            <a:t>Adverse events (AE)*</a:t>
          </a:r>
        </a:p>
      </dgm:t>
    </dgm:pt>
    <dgm:pt modelId="{99FACEE5-948E-4B77-B5EB-0015C014F7C7}" type="parTrans" cxnId="{1A9AE973-86F7-452B-B16C-F6B06BD55354}">
      <dgm:prSet/>
      <dgm:spPr/>
      <dgm:t>
        <a:bodyPr/>
        <a:lstStyle/>
        <a:p>
          <a:endParaRPr lang="en-GB"/>
        </a:p>
      </dgm:t>
    </dgm:pt>
    <dgm:pt modelId="{4C6F6265-21AA-46A6-80F8-FA67C4D49B7E}" type="sibTrans" cxnId="{1A9AE973-86F7-452B-B16C-F6B06BD55354}">
      <dgm:prSet/>
      <dgm:spPr/>
      <dgm:t>
        <a:bodyPr/>
        <a:lstStyle/>
        <a:p>
          <a:endParaRPr lang="en-GB"/>
        </a:p>
      </dgm:t>
    </dgm:pt>
    <dgm:pt modelId="{47867673-014E-44F8-8BD5-32EBCE034DF4}">
      <dgm:prSet phldrT="[Text]"/>
      <dgm:spPr/>
      <dgm:t>
        <a:bodyPr/>
        <a:lstStyle/>
        <a:p>
          <a:r>
            <a:rPr lang="en-GB" dirty="0"/>
            <a:t>Serious adverse events (SAE)*</a:t>
          </a:r>
        </a:p>
      </dgm:t>
    </dgm:pt>
    <dgm:pt modelId="{8718774C-7993-4399-81CA-6CA7F6DAA585}" type="parTrans" cxnId="{C6D56797-1DA8-41CE-9318-DF88F9EEC9F3}">
      <dgm:prSet/>
      <dgm:spPr/>
      <dgm:t>
        <a:bodyPr/>
        <a:lstStyle/>
        <a:p>
          <a:endParaRPr lang="en-GB"/>
        </a:p>
      </dgm:t>
    </dgm:pt>
    <dgm:pt modelId="{70ED0D16-BFEF-4454-A949-3E354F900BB5}" type="sibTrans" cxnId="{C6D56797-1DA8-41CE-9318-DF88F9EEC9F3}">
      <dgm:prSet/>
      <dgm:spPr/>
      <dgm:t>
        <a:bodyPr/>
        <a:lstStyle/>
        <a:p>
          <a:endParaRPr lang="en-GB"/>
        </a:p>
      </dgm:t>
    </dgm:pt>
    <dgm:pt modelId="{A474FBB7-B682-414B-8650-B9667322758E}">
      <dgm:prSet phldrT="[Text]"/>
      <dgm:spPr/>
      <dgm:t>
        <a:bodyPr/>
        <a:lstStyle/>
        <a:p>
          <a:r>
            <a:rPr lang="en-GB" dirty="0"/>
            <a:t>Changes in relevant biomarkers</a:t>
          </a:r>
        </a:p>
      </dgm:t>
    </dgm:pt>
    <dgm:pt modelId="{71F6E7FB-9FB0-406D-836C-1BEF827E45F5}" type="parTrans" cxnId="{D882128D-D0DC-430C-8694-DC3B15235B98}">
      <dgm:prSet/>
      <dgm:spPr/>
      <dgm:t>
        <a:bodyPr/>
        <a:lstStyle/>
        <a:p>
          <a:endParaRPr lang="en-GB"/>
        </a:p>
      </dgm:t>
    </dgm:pt>
    <dgm:pt modelId="{E8EB51D4-D9AE-40EF-B307-7B4AF4A37439}" type="sibTrans" cxnId="{D882128D-D0DC-430C-8694-DC3B15235B98}">
      <dgm:prSet/>
      <dgm:spPr/>
      <dgm:t>
        <a:bodyPr/>
        <a:lstStyle/>
        <a:p>
          <a:endParaRPr lang="en-GB"/>
        </a:p>
      </dgm:t>
    </dgm:pt>
    <dgm:pt modelId="{1676452A-103C-430F-AFE6-D92BB4FF74F5}">
      <dgm:prSet/>
      <dgm:spPr/>
      <dgm:t>
        <a:bodyPr/>
        <a:lstStyle/>
        <a:p>
          <a:r>
            <a:rPr lang="en-GB" dirty="0"/>
            <a:t>6 months+</a:t>
          </a:r>
        </a:p>
      </dgm:t>
    </dgm:pt>
    <dgm:pt modelId="{FB951DA8-CC0C-4693-B2C9-D0DA74878E3E}" type="parTrans" cxnId="{6CC04ED8-C12D-4C56-96E6-1642D0C2E2F7}">
      <dgm:prSet/>
      <dgm:spPr/>
      <dgm:t>
        <a:bodyPr/>
        <a:lstStyle/>
        <a:p>
          <a:endParaRPr lang="en-GB"/>
        </a:p>
      </dgm:t>
    </dgm:pt>
    <dgm:pt modelId="{9B558617-D8C2-4ED8-A10A-130D3BC25D1F}" type="sibTrans" cxnId="{6CC04ED8-C12D-4C56-96E6-1642D0C2E2F7}">
      <dgm:prSet/>
      <dgm:spPr/>
      <dgm:t>
        <a:bodyPr/>
        <a:lstStyle/>
        <a:p>
          <a:endParaRPr lang="en-GB"/>
        </a:p>
      </dgm:t>
    </dgm:pt>
    <dgm:pt modelId="{A176D476-23BC-4794-8B2A-AA1EB4B1ACD0}">
      <dgm:prSet/>
      <dgm:spPr/>
      <dgm:t>
        <a:bodyPr/>
        <a:lstStyle/>
        <a:p>
          <a:r>
            <a:rPr lang="en-GB" dirty="0"/>
            <a:t>Intention to treat</a:t>
          </a:r>
        </a:p>
      </dgm:t>
    </dgm:pt>
    <dgm:pt modelId="{A303AB69-9949-4D4D-BACC-D633D48ECFC6}" type="parTrans" cxnId="{147033B2-CBA8-47C1-B2D3-9A7CD9430BC0}">
      <dgm:prSet/>
      <dgm:spPr/>
      <dgm:t>
        <a:bodyPr/>
        <a:lstStyle/>
        <a:p>
          <a:endParaRPr lang="en-GB"/>
        </a:p>
      </dgm:t>
    </dgm:pt>
    <dgm:pt modelId="{F51EE63C-F6E3-41B5-AB4A-16F5E255CFCA}" type="sibTrans" cxnId="{147033B2-CBA8-47C1-B2D3-9A7CD9430BC0}">
      <dgm:prSet/>
      <dgm:spPr/>
      <dgm:t>
        <a:bodyPr/>
        <a:lstStyle/>
        <a:p>
          <a:endParaRPr lang="en-GB"/>
        </a:p>
      </dgm:t>
    </dgm:pt>
    <dgm:pt modelId="{FB4A3BD6-D0C3-46D7-BA7D-183197273281}">
      <dgm:prSet/>
      <dgm:spPr/>
      <dgm:t>
        <a:bodyPr/>
        <a:lstStyle/>
        <a:p>
          <a:r>
            <a:rPr lang="en-GB" dirty="0"/>
            <a:t>Strictest definition of abstinence</a:t>
          </a:r>
        </a:p>
      </dgm:t>
    </dgm:pt>
    <dgm:pt modelId="{CAC5D7A1-F648-4F8F-8199-9AF5CC763E15}" type="parTrans" cxnId="{04BD28AC-4EE8-47D2-B194-5C78C27DD1C9}">
      <dgm:prSet/>
      <dgm:spPr/>
      <dgm:t>
        <a:bodyPr/>
        <a:lstStyle/>
        <a:p>
          <a:endParaRPr lang="en-GB"/>
        </a:p>
      </dgm:t>
    </dgm:pt>
    <dgm:pt modelId="{75151BEE-AE71-44DD-901D-B99F317F10CE}" type="sibTrans" cxnId="{04BD28AC-4EE8-47D2-B194-5C78C27DD1C9}">
      <dgm:prSet/>
      <dgm:spPr/>
      <dgm:t>
        <a:bodyPr/>
        <a:lstStyle/>
        <a:p>
          <a:endParaRPr lang="en-GB"/>
        </a:p>
      </dgm:t>
    </dgm:pt>
    <dgm:pt modelId="{0DA618F2-694C-4185-AD48-7EB16B6B2A46}">
      <dgm:prSet/>
      <dgm:spPr/>
      <dgm:t>
        <a:bodyPr/>
        <a:lstStyle/>
        <a:p>
          <a:r>
            <a:rPr lang="en-GB" dirty="0"/>
            <a:t>Biochemically verified where available</a:t>
          </a:r>
        </a:p>
      </dgm:t>
    </dgm:pt>
    <dgm:pt modelId="{8550CF17-CE82-4D3A-B1EE-F619BE0A2D7F}" type="parTrans" cxnId="{663CC49D-CF74-4093-BE30-098378355D3D}">
      <dgm:prSet/>
      <dgm:spPr/>
      <dgm:t>
        <a:bodyPr/>
        <a:lstStyle/>
        <a:p>
          <a:endParaRPr lang="en-GB"/>
        </a:p>
      </dgm:t>
    </dgm:pt>
    <dgm:pt modelId="{7654E80C-81A9-432A-ACC4-B4957BB3954E}" type="sibTrans" cxnId="{663CC49D-CF74-4093-BE30-098378355D3D}">
      <dgm:prSet/>
      <dgm:spPr/>
      <dgm:t>
        <a:bodyPr/>
        <a:lstStyle/>
        <a:p>
          <a:endParaRPr lang="en-GB"/>
        </a:p>
      </dgm:t>
    </dgm:pt>
    <dgm:pt modelId="{54C13DAE-5CAA-4D3E-9B43-FE9C34AB6F29}">
      <dgm:prSet/>
      <dgm:spPr/>
      <dgm:t>
        <a:bodyPr/>
        <a:lstStyle/>
        <a:p>
          <a:r>
            <a:rPr lang="en-GB" dirty="0"/>
            <a:t>One week or longer of EC use</a:t>
          </a:r>
        </a:p>
      </dgm:t>
    </dgm:pt>
    <dgm:pt modelId="{5250ADCF-3446-4C52-8AC8-51F294990318}" type="parTrans" cxnId="{DD45A969-ADC5-4613-8BD9-B2DEF029C094}">
      <dgm:prSet/>
      <dgm:spPr/>
      <dgm:t>
        <a:bodyPr/>
        <a:lstStyle/>
        <a:p>
          <a:endParaRPr lang="en-GB"/>
        </a:p>
      </dgm:t>
    </dgm:pt>
    <dgm:pt modelId="{42610AC4-8665-405A-85CC-DF07011001EE}" type="sibTrans" cxnId="{DD45A969-ADC5-4613-8BD9-B2DEF029C094}">
      <dgm:prSet/>
      <dgm:spPr/>
      <dgm:t>
        <a:bodyPr/>
        <a:lstStyle/>
        <a:p>
          <a:endParaRPr lang="en-GB"/>
        </a:p>
      </dgm:t>
    </dgm:pt>
    <dgm:pt modelId="{F74FBF6A-1B8C-407E-A1BF-3B702412F90A}">
      <dgm:prSet/>
      <dgm:spPr/>
      <dgm:t>
        <a:bodyPr/>
        <a:lstStyle/>
        <a:p>
          <a:r>
            <a:rPr lang="en-GB" dirty="0"/>
            <a:t>One week or longer of EC use</a:t>
          </a:r>
        </a:p>
      </dgm:t>
    </dgm:pt>
    <dgm:pt modelId="{371D5215-A929-400B-A4FD-35BDF4DA5DE7}" type="parTrans" cxnId="{235E11D7-167B-4D40-9478-A1592F8EF1AA}">
      <dgm:prSet/>
      <dgm:spPr/>
      <dgm:t>
        <a:bodyPr/>
        <a:lstStyle/>
        <a:p>
          <a:endParaRPr lang="en-GB"/>
        </a:p>
      </dgm:t>
    </dgm:pt>
    <dgm:pt modelId="{17EEC0E0-52B1-4367-A92B-31F8BF76FBDC}" type="sibTrans" cxnId="{235E11D7-167B-4D40-9478-A1592F8EF1AA}">
      <dgm:prSet/>
      <dgm:spPr/>
      <dgm:t>
        <a:bodyPr/>
        <a:lstStyle/>
        <a:p>
          <a:endParaRPr lang="en-GB"/>
        </a:p>
      </dgm:t>
    </dgm:pt>
    <dgm:pt modelId="{3A9F08B7-0D20-4FF8-8917-5A3929916427}">
      <dgm:prSet/>
      <dgm:spPr/>
      <dgm:t>
        <a:bodyPr/>
        <a:lstStyle/>
        <a:p>
          <a:r>
            <a:rPr lang="en-GB" dirty="0"/>
            <a:t>One week or longer of EC use</a:t>
          </a:r>
        </a:p>
      </dgm:t>
    </dgm:pt>
    <dgm:pt modelId="{2B44E48E-0822-4B5D-8EBB-80F3A31061D9}" type="parTrans" cxnId="{038609DF-57A7-4292-AF29-200FAF891636}">
      <dgm:prSet/>
      <dgm:spPr/>
      <dgm:t>
        <a:bodyPr/>
        <a:lstStyle/>
        <a:p>
          <a:endParaRPr lang="en-GB"/>
        </a:p>
      </dgm:t>
    </dgm:pt>
    <dgm:pt modelId="{F8A2F92F-A048-46D8-A2F8-A776DF9A7793}" type="sibTrans" cxnId="{038609DF-57A7-4292-AF29-200FAF891636}">
      <dgm:prSet/>
      <dgm:spPr/>
      <dgm:t>
        <a:bodyPr/>
        <a:lstStyle/>
        <a:p>
          <a:endParaRPr lang="en-GB"/>
        </a:p>
      </dgm:t>
    </dgm:pt>
    <dgm:pt modelId="{513F6BCB-E556-4F99-934B-E32C4211F23A}">
      <dgm:prSet/>
      <dgm:spPr/>
      <dgm:t>
        <a:bodyPr/>
        <a:lstStyle/>
        <a:p>
          <a:r>
            <a:rPr lang="en-GB" dirty="0"/>
            <a:t>Known carcinogens and toxicants</a:t>
          </a:r>
        </a:p>
      </dgm:t>
    </dgm:pt>
    <dgm:pt modelId="{AFDAE918-510D-4AD8-8F37-B9A15EDEA43E}" type="parTrans" cxnId="{3A3C419A-81E4-44A9-BDDB-BC775D0A332D}">
      <dgm:prSet/>
      <dgm:spPr/>
      <dgm:t>
        <a:bodyPr/>
        <a:lstStyle/>
        <a:p>
          <a:endParaRPr lang="en-GB"/>
        </a:p>
      </dgm:t>
    </dgm:pt>
    <dgm:pt modelId="{714F5C70-E5EB-4E1F-940C-A9318BCECAAA}" type="sibTrans" cxnId="{3A3C419A-81E4-44A9-BDDB-BC775D0A332D}">
      <dgm:prSet/>
      <dgm:spPr/>
      <dgm:t>
        <a:bodyPr/>
        <a:lstStyle/>
        <a:p>
          <a:endParaRPr lang="en-GB"/>
        </a:p>
      </dgm:t>
    </dgm:pt>
    <dgm:pt modelId="{EEE65CA6-F420-4096-B5B4-A729B7BC92F6}">
      <dgm:prSet/>
      <dgm:spPr/>
      <dgm:t>
        <a:bodyPr/>
        <a:lstStyle/>
        <a:p>
          <a:r>
            <a:rPr lang="en-GB" dirty="0"/>
            <a:t>Exhaled carbon monoxide</a:t>
          </a:r>
        </a:p>
      </dgm:t>
    </dgm:pt>
    <dgm:pt modelId="{28307F94-5E54-4428-8317-E2585FBA6AD4}" type="parTrans" cxnId="{1A2F5653-488F-4564-9B75-344A65C7CA7F}">
      <dgm:prSet/>
      <dgm:spPr/>
      <dgm:t>
        <a:bodyPr/>
        <a:lstStyle/>
        <a:p>
          <a:endParaRPr lang="en-GB"/>
        </a:p>
      </dgm:t>
    </dgm:pt>
    <dgm:pt modelId="{2CF8BACE-1125-43E1-96A5-4D79099A2948}" type="sibTrans" cxnId="{1A2F5653-488F-4564-9B75-344A65C7CA7F}">
      <dgm:prSet/>
      <dgm:spPr/>
      <dgm:t>
        <a:bodyPr/>
        <a:lstStyle/>
        <a:p>
          <a:endParaRPr lang="en-GB"/>
        </a:p>
      </dgm:t>
    </dgm:pt>
    <dgm:pt modelId="{6ADFD841-53B6-4EDA-925A-2E791B704512}">
      <dgm:prSet/>
      <dgm:spPr/>
      <dgm:t>
        <a:bodyPr/>
        <a:lstStyle/>
        <a:p>
          <a:r>
            <a:rPr lang="en-GB" dirty="0"/>
            <a:t>Airway and lung function</a:t>
          </a:r>
        </a:p>
      </dgm:t>
    </dgm:pt>
    <dgm:pt modelId="{34C8F251-04D7-481E-B670-89A207E76D00}" type="parTrans" cxnId="{CCFE6CD5-3962-42F7-BCDC-68D92457A761}">
      <dgm:prSet/>
      <dgm:spPr/>
      <dgm:t>
        <a:bodyPr/>
        <a:lstStyle/>
        <a:p>
          <a:endParaRPr lang="en-GB"/>
        </a:p>
      </dgm:t>
    </dgm:pt>
    <dgm:pt modelId="{8EB1CE39-0A2E-4BE7-8474-40DD06423173}" type="sibTrans" cxnId="{CCFE6CD5-3962-42F7-BCDC-68D92457A761}">
      <dgm:prSet/>
      <dgm:spPr/>
      <dgm:t>
        <a:bodyPr/>
        <a:lstStyle/>
        <a:p>
          <a:endParaRPr lang="en-GB"/>
        </a:p>
      </dgm:t>
    </dgm:pt>
    <dgm:pt modelId="{0220BE1F-AD63-4954-9DC2-4E7935508133}">
      <dgm:prSet/>
      <dgm:spPr/>
      <dgm:t>
        <a:bodyPr/>
        <a:lstStyle/>
        <a:p>
          <a:r>
            <a:rPr lang="en-GB" dirty="0"/>
            <a:t>Blood oxygen levels</a:t>
          </a:r>
        </a:p>
      </dgm:t>
    </dgm:pt>
    <dgm:pt modelId="{F06F8807-E7FD-457D-B81C-AF348ADA9842}" type="parTrans" cxnId="{841887EA-E6A5-4E92-B2C7-64D7E3DE3692}">
      <dgm:prSet/>
      <dgm:spPr/>
      <dgm:t>
        <a:bodyPr/>
        <a:lstStyle/>
        <a:p>
          <a:endParaRPr lang="en-GB"/>
        </a:p>
      </dgm:t>
    </dgm:pt>
    <dgm:pt modelId="{4A336C05-282B-4334-8B06-ACE92607F1F1}" type="sibTrans" cxnId="{841887EA-E6A5-4E92-B2C7-64D7E3DE3692}">
      <dgm:prSet/>
      <dgm:spPr/>
      <dgm:t>
        <a:bodyPr/>
        <a:lstStyle/>
        <a:p>
          <a:endParaRPr lang="en-GB"/>
        </a:p>
      </dgm:t>
    </dgm:pt>
    <dgm:pt modelId="{4AE26C9A-E696-4343-A66C-D3AE09572933}">
      <dgm:prSet/>
      <dgm:spPr/>
      <dgm:t>
        <a:bodyPr/>
        <a:lstStyle/>
        <a:p>
          <a:r>
            <a:rPr lang="en-GB" dirty="0"/>
            <a:t>Any AE where the patient outcome is death; life-threatening; hospitalization; disability; birth defect; or requires intervention to prevent any of the above</a:t>
          </a:r>
        </a:p>
      </dgm:t>
    </dgm:pt>
    <dgm:pt modelId="{BFB32618-CB6A-4FF6-852D-52BA64AC9F22}" type="parTrans" cxnId="{9D86CFAF-10BA-4792-9E7B-BB650D14D81A}">
      <dgm:prSet/>
      <dgm:spPr/>
      <dgm:t>
        <a:bodyPr/>
        <a:lstStyle/>
        <a:p>
          <a:endParaRPr lang="en-GB"/>
        </a:p>
      </dgm:t>
    </dgm:pt>
    <dgm:pt modelId="{EE7E0503-4537-4CFA-A12F-3E000195A9D9}" type="sibTrans" cxnId="{9D86CFAF-10BA-4792-9E7B-BB650D14D81A}">
      <dgm:prSet/>
      <dgm:spPr/>
      <dgm:t>
        <a:bodyPr/>
        <a:lstStyle/>
        <a:p>
          <a:endParaRPr lang="en-GB"/>
        </a:p>
      </dgm:t>
    </dgm:pt>
    <dgm:pt modelId="{5FE94857-D68D-4895-A61F-658C1E71F968}">
      <dgm:prSet/>
      <dgm:spPr/>
      <dgm:t>
        <a:bodyPr/>
        <a:lstStyle/>
        <a:p>
          <a:r>
            <a:rPr lang="en-GB" dirty="0"/>
            <a:t>Defined as any undesirable experience associated with the use of a medical product in a patient</a:t>
          </a:r>
        </a:p>
      </dgm:t>
    </dgm:pt>
    <dgm:pt modelId="{6BE25106-C152-4597-84E1-E1C8AE16DA55}" type="parTrans" cxnId="{F75500CA-AAAC-446F-A33A-E4989F9C2A51}">
      <dgm:prSet/>
      <dgm:spPr/>
      <dgm:t>
        <a:bodyPr/>
        <a:lstStyle/>
        <a:p>
          <a:endParaRPr lang="en-GB"/>
        </a:p>
      </dgm:t>
    </dgm:pt>
    <dgm:pt modelId="{2E20FD6A-F982-4E5F-AD43-777D7DA5A2B7}" type="sibTrans" cxnId="{F75500CA-AAAC-446F-A33A-E4989F9C2A51}">
      <dgm:prSet/>
      <dgm:spPr/>
      <dgm:t>
        <a:bodyPr/>
        <a:lstStyle/>
        <a:p>
          <a:endParaRPr lang="en-GB"/>
        </a:p>
      </dgm:t>
    </dgm:pt>
    <dgm:pt modelId="{DD3F7815-1269-4456-B4A3-87A464C5EAD6}">
      <dgm:prSet/>
      <dgm:spPr/>
      <dgm:t>
        <a:bodyPr/>
        <a:lstStyle/>
        <a:p>
          <a:r>
            <a:rPr lang="en-GB" dirty="0"/>
            <a:t>(as per standard Cochrane methods)</a:t>
          </a:r>
        </a:p>
      </dgm:t>
    </dgm:pt>
    <dgm:pt modelId="{17BAFBAB-DC88-47C8-9859-0B9D9FD76658}" type="parTrans" cxnId="{BF6A0205-C779-45DE-AF7E-DB7AF3D76E6D}">
      <dgm:prSet/>
      <dgm:spPr/>
      <dgm:t>
        <a:bodyPr/>
        <a:lstStyle/>
        <a:p>
          <a:endParaRPr lang="en-GB"/>
        </a:p>
      </dgm:t>
    </dgm:pt>
    <dgm:pt modelId="{A951BCB3-AD11-4981-99B9-8F0CA7E3E552}" type="sibTrans" cxnId="{BF6A0205-C779-45DE-AF7E-DB7AF3D76E6D}">
      <dgm:prSet/>
      <dgm:spPr/>
      <dgm:t>
        <a:bodyPr/>
        <a:lstStyle/>
        <a:p>
          <a:endParaRPr lang="en-GB"/>
        </a:p>
      </dgm:t>
    </dgm:pt>
    <dgm:pt modelId="{1BBBEAD9-850B-4F8C-AE6C-11EEC9748333}" type="pres">
      <dgm:prSet presAssocID="{927B0140-EE44-4875-9A8B-3715E4A48648}" presName="Name0" presStyleCnt="0">
        <dgm:presLayoutVars>
          <dgm:dir/>
          <dgm:animLvl val="lvl"/>
          <dgm:resizeHandles val="exact"/>
        </dgm:presLayoutVars>
      </dgm:prSet>
      <dgm:spPr/>
    </dgm:pt>
    <dgm:pt modelId="{2DC8F1F5-87FC-482E-B647-3E10E6292ACB}" type="pres">
      <dgm:prSet presAssocID="{5C533EAA-3C96-4AFA-BB21-57C9120DB147}" presName="composite" presStyleCnt="0"/>
      <dgm:spPr/>
    </dgm:pt>
    <dgm:pt modelId="{AFE07884-A457-458A-A67A-83626E1D8F6A}" type="pres">
      <dgm:prSet presAssocID="{5C533EAA-3C96-4AFA-BB21-57C9120DB147}" presName="parTx" presStyleLbl="alignNode1" presStyleIdx="0" presStyleCnt="4">
        <dgm:presLayoutVars>
          <dgm:chMax val="0"/>
          <dgm:chPref val="0"/>
          <dgm:bulletEnabled val="1"/>
        </dgm:presLayoutVars>
      </dgm:prSet>
      <dgm:spPr/>
    </dgm:pt>
    <dgm:pt modelId="{31C11086-5F5A-42FE-A88E-49C1ED8378EE}" type="pres">
      <dgm:prSet presAssocID="{5C533EAA-3C96-4AFA-BB21-57C9120DB147}" presName="desTx" presStyleLbl="alignAccFollowNode1" presStyleIdx="0" presStyleCnt="4">
        <dgm:presLayoutVars>
          <dgm:bulletEnabled val="1"/>
        </dgm:presLayoutVars>
      </dgm:prSet>
      <dgm:spPr/>
    </dgm:pt>
    <dgm:pt modelId="{AE6C207A-5E7B-4AC7-B9A6-955F35A71992}" type="pres">
      <dgm:prSet presAssocID="{258F63EE-4F0B-4144-8218-463E98F19D3C}" presName="space" presStyleCnt="0"/>
      <dgm:spPr/>
    </dgm:pt>
    <dgm:pt modelId="{69AA567C-049C-475C-B301-87FB3C5F1728}" type="pres">
      <dgm:prSet presAssocID="{FDC13BAF-E6AB-4F3E-BFDC-3471EA1628D9}" presName="composite" presStyleCnt="0"/>
      <dgm:spPr/>
    </dgm:pt>
    <dgm:pt modelId="{5907B7E4-8FA0-478A-BA0F-383494882991}" type="pres">
      <dgm:prSet presAssocID="{FDC13BAF-E6AB-4F3E-BFDC-3471EA1628D9}" presName="parTx" presStyleLbl="alignNode1" presStyleIdx="1" presStyleCnt="4">
        <dgm:presLayoutVars>
          <dgm:chMax val="0"/>
          <dgm:chPref val="0"/>
          <dgm:bulletEnabled val="1"/>
        </dgm:presLayoutVars>
      </dgm:prSet>
      <dgm:spPr/>
    </dgm:pt>
    <dgm:pt modelId="{2E0F615D-A600-4FB4-AC0C-725F0F97BC09}" type="pres">
      <dgm:prSet presAssocID="{FDC13BAF-E6AB-4F3E-BFDC-3471EA1628D9}" presName="desTx" presStyleLbl="alignAccFollowNode1" presStyleIdx="1" presStyleCnt="4">
        <dgm:presLayoutVars>
          <dgm:bulletEnabled val="1"/>
        </dgm:presLayoutVars>
      </dgm:prSet>
      <dgm:spPr/>
    </dgm:pt>
    <dgm:pt modelId="{E28BCBFE-472A-4401-97E4-5EDDEE8C3C41}" type="pres">
      <dgm:prSet presAssocID="{4C6F6265-21AA-46A6-80F8-FA67C4D49B7E}" presName="space" presStyleCnt="0"/>
      <dgm:spPr/>
    </dgm:pt>
    <dgm:pt modelId="{68C07AFC-8915-4999-9FBC-9B8C30391943}" type="pres">
      <dgm:prSet presAssocID="{47867673-014E-44F8-8BD5-32EBCE034DF4}" presName="composite" presStyleCnt="0"/>
      <dgm:spPr/>
    </dgm:pt>
    <dgm:pt modelId="{43AD2BEC-43BC-4967-81E6-A7B0A13B1785}" type="pres">
      <dgm:prSet presAssocID="{47867673-014E-44F8-8BD5-32EBCE034DF4}" presName="parTx" presStyleLbl="alignNode1" presStyleIdx="2" presStyleCnt="4">
        <dgm:presLayoutVars>
          <dgm:chMax val="0"/>
          <dgm:chPref val="0"/>
          <dgm:bulletEnabled val="1"/>
        </dgm:presLayoutVars>
      </dgm:prSet>
      <dgm:spPr/>
    </dgm:pt>
    <dgm:pt modelId="{B4A81FD1-EF8B-4D75-895B-34A4C671DFA4}" type="pres">
      <dgm:prSet presAssocID="{47867673-014E-44F8-8BD5-32EBCE034DF4}" presName="desTx" presStyleLbl="alignAccFollowNode1" presStyleIdx="2" presStyleCnt="4">
        <dgm:presLayoutVars>
          <dgm:bulletEnabled val="1"/>
        </dgm:presLayoutVars>
      </dgm:prSet>
      <dgm:spPr/>
    </dgm:pt>
    <dgm:pt modelId="{08BCE69C-F89D-4218-8301-540B55767044}" type="pres">
      <dgm:prSet presAssocID="{70ED0D16-BFEF-4454-A949-3E354F900BB5}" presName="space" presStyleCnt="0"/>
      <dgm:spPr/>
    </dgm:pt>
    <dgm:pt modelId="{A948D6B8-473F-4560-9033-F160B7E64000}" type="pres">
      <dgm:prSet presAssocID="{A474FBB7-B682-414B-8650-B9667322758E}" presName="composite" presStyleCnt="0"/>
      <dgm:spPr/>
    </dgm:pt>
    <dgm:pt modelId="{DD879BB8-B4CE-44FE-9BF2-3D17B66E8778}" type="pres">
      <dgm:prSet presAssocID="{A474FBB7-B682-414B-8650-B9667322758E}" presName="parTx" presStyleLbl="alignNode1" presStyleIdx="3" presStyleCnt="4">
        <dgm:presLayoutVars>
          <dgm:chMax val="0"/>
          <dgm:chPref val="0"/>
          <dgm:bulletEnabled val="1"/>
        </dgm:presLayoutVars>
      </dgm:prSet>
      <dgm:spPr/>
    </dgm:pt>
    <dgm:pt modelId="{EA3899A9-E118-4665-97AF-898C1553191E}" type="pres">
      <dgm:prSet presAssocID="{A474FBB7-B682-414B-8650-B9667322758E}" presName="desTx" presStyleLbl="alignAccFollowNode1" presStyleIdx="3" presStyleCnt="4">
        <dgm:presLayoutVars>
          <dgm:bulletEnabled val="1"/>
        </dgm:presLayoutVars>
      </dgm:prSet>
      <dgm:spPr/>
    </dgm:pt>
  </dgm:ptLst>
  <dgm:cxnLst>
    <dgm:cxn modelId="{DABD5803-3DA8-468C-BFEC-2E76AA4EFC64}" type="presOf" srcId="{EEE65CA6-F420-4096-B5B4-A729B7BC92F6}" destId="{EA3899A9-E118-4665-97AF-898C1553191E}" srcOrd="0" destOrd="2" presId="urn:microsoft.com/office/officeart/2005/8/layout/hList1"/>
    <dgm:cxn modelId="{BF6A0205-C779-45DE-AF7E-DB7AF3D76E6D}" srcId="{5C533EAA-3C96-4AFA-BB21-57C9120DB147}" destId="{DD3F7815-1269-4456-B4A3-87A464C5EAD6}" srcOrd="4" destOrd="0" parTransId="{17BAFBAB-DC88-47C8-9859-0B9D9FD76658}" sibTransId="{A951BCB3-AD11-4981-99B9-8F0CA7E3E552}"/>
    <dgm:cxn modelId="{C251EE07-2E12-45BD-8FA4-A11569AD04E2}" type="presOf" srcId="{1676452A-103C-430F-AFE6-D92BB4FF74F5}" destId="{31C11086-5F5A-42FE-A88E-49C1ED8378EE}" srcOrd="0" destOrd="0" presId="urn:microsoft.com/office/officeart/2005/8/layout/hList1"/>
    <dgm:cxn modelId="{2F1E720D-F0D5-4AAE-84CD-638729C2EEED}" type="presOf" srcId="{F74FBF6A-1B8C-407E-A1BF-3B702412F90A}" destId="{B4A81FD1-EF8B-4D75-895B-34A4C671DFA4}" srcOrd="0" destOrd="0" presId="urn:microsoft.com/office/officeart/2005/8/layout/hList1"/>
    <dgm:cxn modelId="{B86FF512-AAF1-4CEE-9A20-4F5759FA906C}" type="presOf" srcId="{A176D476-23BC-4794-8B2A-AA1EB4B1ACD0}" destId="{31C11086-5F5A-42FE-A88E-49C1ED8378EE}" srcOrd="0" destOrd="1" presId="urn:microsoft.com/office/officeart/2005/8/layout/hList1"/>
    <dgm:cxn modelId="{40627C24-D5FB-461C-8524-EAABD0AAF7AE}" type="presOf" srcId="{6ADFD841-53B6-4EDA-925A-2E791B704512}" destId="{EA3899A9-E118-4665-97AF-898C1553191E}" srcOrd="0" destOrd="3" presId="urn:microsoft.com/office/officeart/2005/8/layout/hList1"/>
    <dgm:cxn modelId="{96D0A328-4091-4CF2-AE45-D5F673AF9AB3}" type="presOf" srcId="{0DA618F2-694C-4185-AD48-7EB16B6B2A46}" destId="{31C11086-5F5A-42FE-A88E-49C1ED8378EE}" srcOrd="0" destOrd="3" presId="urn:microsoft.com/office/officeart/2005/8/layout/hList1"/>
    <dgm:cxn modelId="{3BB3932C-BB15-4FC7-A4CD-F24965D1B88A}" type="presOf" srcId="{54C13DAE-5CAA-4D3E-9B43-FE9C34AB6F29}" destId="{2E0F615D-A600-4FB4-AC0C-725F0F97BC09}" srcOrd="0" destOrd="0" presId="urn:microsoft.com/office/officeart/2005/8/layout/hList1"/>
    <dgm:cxn modelId="{1C51972D-64AC-42F2-839F-5F2DAD3CE5BE}" type="presOf" srcId="{0220BE1F-AD63-4954-9DC2-4E7935508133}" destId="{EA3899A9-E118-4665-97AF-898C1553191E}" srcOrd="0" destOrd="4" presId="urn:microsoft.com/office/officeart/2005/8/layout/hList1"/>
    <dgm:cxn modelId="{BC33FB36-41EF-45F7-ACE9-FE6E984CD648}" type="presOf" srcId="{4AE26C9A-E696-4343-A66C-D3AE09572933}" destId="{B4A81FD1-EF8B-4D75-895B-34A4C671DFA4}" srcOrd="0" destOrd="1" presId="urn:microsoft.com/office/officeart/2005/8/layout/hList1"/>
    <dgm:cxn modelId="{3934F944-CF93-42CF-994E-16F8F6F54B3C}" type="presOf" srcId="{FDC13BAF-E6AB-4F3E-BFDC-3471EA1628D9}" destId="{5907B7E4-8FA0-478A-BA0F-383494882991}" srcOrd="0" destOrd="0" presId="urn:microsoft.com/office/officeart/2005/8/layout/hList1"/>
    <dgm:cxn modelId="{DD45A969-ADC5-4613-8BD9-B2DEF029C094}" srcId="{FDC13BAF-E6AB-4F3E-BFDC-3471EA1628D9}" destId="{54C13DAE-5CAA-4D3E-9B43-FE9C34AB6F29}" srcOrd="0" destOrd="0" parTransId="{5250ADCF-3446-4C52-8AC8-51F294990318}" sibTransId="{42610AC4-8665-405A-85CC-DF07011001EE}"/>
    <dgm:cxn modelId="{B3680B50-8F20-40FB-AD4C-2E07E423B9DE}" type="presOf" srcId="{5FE94857-D68D-4895-A61F-658C1E71F968}" destId="{2E0F615D-A600-4FB4-AC0C-725F0F97BC09}" srcOrd="0" destOrd="1" presId="urn:microsoft.com/office/officeart/2005/8/layout/hList1"/>
    <dgm:cxn modelId="{51BEA870-35AB-408C-9A15-C0DEF9107222}" type="presOf" srcId="{5C533EAA-3C96-4AFA-BB21-57C9120DB147}" destId="{AFE07884-A457-458A-A67A-83626E1D8F6A}" srcOrd="0" destOrd="0" presId="urn:microsoft.com/office/officeart/2005/8/layout/hList1"/>
    <dgm:cxn modelId="{1A2F5653-488F-4564-9B75-344A65C7CA7F}" srcId="{A474FBB7-B682-414B-8650-B9667322758E}" destId="{EEE65CA6-F420-4096-B5B4-A729B7BC92F6}" srcOrd="2" destOrd="0" parTransId="{28307F94-5E54-4428-8317-E2585FBA6AD4}" sibTransId="{2CF8BACE-1125-43E1-96A5-4D79099A2948}"/>
    <dgm:cxn modelId="{1A9AE973-86F7-452B-B16C-F6B06BD55354}" srcId="{927B0140-EE44-4875-9A8B-3715E4A48648}" destId="{FDC13BAF-E6AB-4F3E-BFDC-3471EA1628D9}" srcOrd="1" destOrd="0" parTransId="{99FACEE5-948E-4B77-B5EB-0015C014F7C7}" sibTransId="{4C6F6265-21AA-46A6-80F8-FA67C4D49B7E}"/>
    <dgm:cxn modelId="{EA9A737A-95AE-46EA-B403-FC4F0815022C}" type="presOf" srcId="{A474FBB7-B682-414B-8650-B9667322758E}" destId="{DD879BB8-B4CE-44FE-9BF2-3D17B66E8778}" srcOrd="0" destOrd="0" presId="urn:microsoft.com/office/officeart/2005/8/layout/hList1"/>
    <dgm:cxn modelId="{D882128D-D0DC-430C-8694-DC3B15235B98}" srcId="{927B0140-EE44-4875-9A8B-3715E4A48648}" destId="{A474FBB7-B682-414B-8650-B9667322758E}" srcOrd="3" destOrd="0" parTransId="{71F6E7FB-9FB0-406D-836C-1BEF827E45F5}" sibTransId="{E8EB51D4-D9AE-40EF-B307-7B4AF4A37439}"/>
    <dgm:cxn modelId="{C6D56797-1DA8-41CE-9318-DF88F9EEC9F3}" srcId="{927B0140-EE44-4875-9A8B-3715E4A48648}" destId="{47867673-014E-44F8-8BD5-32EBCE034DF4}" srcOrd="2" destOrd="0" parTransId="{8718774C-7993-4399-81CA-6CA7F6DAA585}" sibTransId="{70ED0D16-BFEF-4454-A949-3E354F900BB5}"/>
    <dgm:cxn modelId="{3A3C419A-81E4-44A9-BDDB-BC775D0A332D}" srcId="{A474FBB7-B682-414B-8650-B9667322758E}" destId="{513F6BCB-E556-4F99-934B-E32C4211F23A}" srcOrd="1" destOrd="0" parTransId="{AFDAE918-510D-4AD8-8F37-B9A15EDEA43E}" sibTransId="{714F5C70-E5EB-4E1F-940C-A9318BCECAAA}"/>
    <dgm:cxn modelId="{663CC49D-CF74-4093-BE30-098378355D3D}" srcId="{5C533EAA-3C96-4AFA-BB21-57C9120DB147}" destId="{0DA618F2-694C-4185-AD48-7EB16B6B2A46}" srcOrd="3" destOrd="0" parTransId="{8550CF17-CE82-4D3A-B1EE-F619BE0A2D7F}" sibTransId="{7654E80C-81A9-432A-ACC4-B4957BB3954E}"/>
    <dgm:cxn modelId="{A8F0BDA0-A813-4698-83CF-F4E0D0582B62}" type="presOf" srcId="{FB4A3BD6-D0C3-46D7-BA7D-183197273281}" destId="{31C11086-5F5A-42FE-A88E-49C1ED8378EE}" srcOrd="0" destOrd="2" presId="urn:microsoft.com/office/officeart/2005/8/layout/hList1"/>
    <dgm:cxn modelId="{04BD28AC-4EE8-47D2-B194-5C78C27DD1C9}" srcId="{5C533EAA-3C96-4AFA-BB21-57C9120DB147}" destId="{FB4A3BD6-D0C3-46D7-BA7D-183197273281}" srcOrd="2" destOrd="0" parTransId="{CAC5D7A1-F648-4F8F-8199-9AF5CC763E15}" sibTransId="{75151BEE-AE71-44DD-901D-B99F317F10CE}"/>
    <dgm:cxn modelId="{9D86CFAF-10BA-4792-9E7B-BB650D14D81A}" srcId="{47867673-014E-44F8-8BD5-32EBCE034DF4}" destId="{4AE26C9A-E696-4343-A66C-D3AE09572933}" srcOrd="1" destOrd="0" parTransId="{BFB32618-CB6A-4FF6-852D-52BA64AC9F22}" sibTransId="{EE7E0503-4537-4CFA-A12F-3E000195A9D9}"/>
    <dgm:cxn modelId="{147033B2-CBA8-47C1-B2D3-9A7CD9430BC0}" srcId="{5C533EAA-3C96-4AFA-BB21-57C9120DB147}" destId="{A176D476-23BC-4794-8B2A-AA1EB4B1ACD0}" srcOrd="1" destOrd="0" parTransId="{A303AB69-9949-4D4D-BACC-D633D48ECFC6}" sibTransId="{F51EE63C-F6E3-41B5-AB4A-16F5E255CFCA}"/>
    <dgm:cxn modelId="{54AE88B4-2B31-4202-BAB1-4501A3EF5FDC}" type="presOf" srcId="{513F6BCB-E556-4F99-934B-E32C4211F23A}" destId="{EA3899A9-E118-4665-97AF-898C1553191E}" srcOrd="0" destOrd="1" presId="urn:microsoft.com/office/officeart/2005/8/layout/hList1"/>
    <dgm:cxn modelId="{62DC8EBB-62AB-44F6-A9DC-6D8CE17B2B0A}" type="presOf" srcId="{927B0140-EE44-4875-9A8B-3715E4A48648}" destId="{1BBBEAD9-850B-4F8C-AE6C-11EEC9748333}" srcOrd="0" destOrd="0" presId="urn:microsoft.com/office/officeart/2005/8/layout/hList1"/>
    <dgm:cxn modelId="{F75500CA-AAAC-446F-A33A-E4989F9C2A51}" srcId="{FDC13BAF-E6AB-4F3E-BFDC-3471EA1628D9}" destId="{5FE94857-D68D-4895-A61F-658C1E71F968}" srcOrd="1" destOrd="0" parTransId="{6BE25106-C152-4597-84E1-E1C8AE16DA55}" sibTransId="{2E20FD6A-F982-4E5F-AD43-777D7DA5A2B7}"/>
    <dgm:cxn modelId="{FCDCA3CF-831C-40F8-A02D-8E4CC1036A62}" type="presOf" srcId="{47867673-014E-44F8-8BD5-32EBCE034DF4}" destId="{43AD2BEC-43BC-4967-81E6-A7B0A13B1785}" srcOrd="0" destOrd="0" presId="urn:microsoft.com/office/officeart/2005/8/layout/hList1"/>
    <dgm:cxn modelId="{CCFE6CD5-3962-42F7-BCDC-68D92457A761}" srcId="{A474FBB7-B682-414B-8650-B9667322758E}" destId="{6ADFD841-53B6-4EDA-925A-2E791B704512}" srcOrd="3" destOrd="0" parTransId="{34C8F251-04D7-481E-B670-89A207E76D00}" sibTransId="{8EB1CE39-0A2E-4BE7-8474-40DD06423173}"/>
    <dgm:cxn modelId="{A9F9BFD5-3E34-49F4-8DCB-555B2051C064}" srcId="{927B0140-EE44-4875-9A8B-3715E4A48648}" destId="{5C533EAA-3C96-4AFA-BB21-57C9120DB147}" srcOrd="0" destOrd="0" parTransId="{CE15EB04-7B76-429F-A0CE-44BD7B73B393}" sibTransId="{258F63EE-4F0B-4144-8218-463E98F19D3C}"/>
    <dgm:cxn modelId="{235E11D7-167B-4D40-9478-A1592F8EF1AA}" srcId="{47867673-014E-44F8-8BD5-32EBCE034DF4}" destId="{F74FBF6A-1B8C-407E-A1BF-3B702412F90A}" srcOrd="0" destOrd="0" parTransId="{371D5215-A929-400B-A4FD-35BDF4DA5DE7}" sibTransId="{17EEC0E0-52B1-4367-A92B-31F8BF76FBDC}"/>
    <dgm:cxn modelId="{6CC04ED8-C12D-4C56-96E6-1642D0C2E2F7}" srcId="{5C533EAA-3C96-4AFA-BB21-57C9120DB147}" destId="{1676452A-103C-430F-AFE6-D92BB4FF74F5}" srcOrd="0" destOrd="0" parTransId="{FB951DA8-CC0C-4693-B2C9-D0DA74878E3E}" sibTransId="{9B558617-D8C2-4ED8-A10A-130D3BC25D1F}"/>
    <dgm:cxn modelId="{038609DF-57A7-4292-AF29-200FAF891636}" srcId="{A474FBB7-B682-414B-8650-B9667322758E}" destId="{3A9F08B7-0D20-4FF8-8917-5A3929916427}" srcOrd="0" destOrd="0" parTransId="{2B44E48E-0822-4B5D-8EBB-80F3A31061D9}" sibTransId="{F8A2F92F-A048-46D8-A2F8-A776DF9A7793}"/>
    <dgm:cxn modelId="{841887EA-E6A5-4E92-B2C7-64D7E3DE3692}" srcId="{A474FBB7-B682-414B-8650-B9667322758E}" destId="{0220BE1F-AD63-4954-9DC2-4E7935508133}" srcOrd="4" destOrd="0" parTransId="{F06F8807-E7FD-457D-B81C-AF348ADA9842}" sibTransId="{4A336C05-282B-4334-8B06-ACE92607F1F1}"/>
    <dgm:cxn modelId="{C8538DF0-62AA-49AA-9D2A-F7248147148B}" type="presOf" srcId="{DD3F7815-1269-4456-B4A3-87A464C5EAD6}" destId="{31C11086-5F5A-42FE-A88E-49C1ED8378EE}" srcOrd="0" destOrd="4" presId="urn:microsoft.com/office/officeart/2005/8/layout/hList1"/>
    <dgm:cxn modelId="{4550C1FA-3F44-4848-9072-B6A356742A5A}" type="presOf" srcId="{3A9F08B7-0D20-4FF8-8917-5A3929916427}" destId="{EA3899A9-E118-4665-97AF-898C1553191E}" srcOrd="0" destOrd="0" presId="urn:microsoft.com/office/officeart/2005/8/layout/hList1"/>
    <dgm:cxn modelId="{77493DE9-543A-447D-B515-CCCFC4955F95}" type="presParOf" srcId="{1BBBEAD9-850B-4F8C-AE6C-11EEC9748333}" destId="{2DC8F1F5-87FC-482E-B647-3E10E6292ACB}" srcOrd="0" destOrd="0" presId="urn:microsoft.com/office/officeart/2005/8/layout/hList1"/>
    <dgm:cxn modelId="{6E7A6F15-C7A0-4EF6-83A3-484ACEF7551E}" type="presParOf" srcId="{2DC8F1F5-87FC-482E-B647-3E10E6292ACB}" destId="{AFE07884-A457-458A-A67A-83626E1D8F6A}" srcOrd="0" destOrd="0" presId="urn:microsoft.com/office/officeart/2005/8/layout/hList1"/>
    <dgm:cxn modelId="{6D317D7F-5BE0-40E4-A4AD-E679A4432BE9}" type="presParOf" srcId="{2DC8F1F5-87FC-482E-B647-3E10E6292ACB}" destId="{31C11086-5F5A-42FE-A88E-49C1ED8378EE}" srcOrd="1" destOrd="0" presId="urn:microsoft.com/office/officeart/2005/8/layout/hList1"/>
    <dgm:cxn modelId="{0A2DB2DB-A6ED-49F1-92B5-6A2042B44A20}" type="presParOf" srcId="{1BBBEAD9-850B-4F8C-AE6C-11EEC9748333}" destId="{AE6C207A-5E7B-4AC7-B9A6-955F35A71992}" srcOrd="1" destOrd="0" presId="urn:microsoft.com/office/officeart/2005/8/layout/hList1"/>
    <dgm:cxn modelId="{2A135377-F90D-4B58-BEF9-D35795D7C935}" type="presParOf" srcId="{1BBBEAD9-850B-4F8C-AE6C-11EEC9748333}" destId="{69AA567C-049C-475C-B301-87FB3C5F1728}" srcOrd="2" destOrd="0" presId="urn:microsoft.com/office/officeart/2005/8/layout/hList1"/>
    <dgm:cxn modelId="{2B2F6760-66BB-499C-8003-C0C2FF6BCCB1}" type="presParOf" srcId="{69AA567C-049C-475C-B301-87FB3C5F1728}" destId="{5907B7E4-8FA0-478A-BA0F-383494882991}" srcOrd="0" destOrd="0" presId="urn:microsoft.com/office/officeart/2005/8/layout/hList1"/>
    <dgm:cxn modelId="{DEC184B3-5CDA-4158-A9F4-CE54938D5D3C}" type="presParOf" srcId="{69AA567C-049C-475C-B301-87FB3C5F1728}" destId="{2E0F615D-A600-4FB4-AC0C-725F0F97BC09}" srcOrd="1" destOrd="0" presId="urn:microsoft.com/office/officeart/2005/8/layout/hList1"/>
    <dgm:cxn modelId="{55542E8C-3B40-44FA-A7EE-F1AE4E7CE12B}" type="presParOf" srcId="{1BBBEAD9-850B-4F8C-AE6C-11EEC9748333}" destId="{E28BCBFE-472A-4401-97E4-5EDDEE8C3C41}" srcOrd="3" destOrd="0" presId="urn:microsoft.com/office/officeart/2005/8/layout/hList1"/>
    <dgm:cxn modelId="{1B6D02DA-E595-4C36-B6EF-48BDF35C357F}" type="presParOf" srcId="{1BBBEAD9-850B-4F8C-AE6C-11EEC9748333}" destId="{68C07AFC-8915-4999-9FBC-9B8C30391943}" srcOrd="4" destOrd="0" presId="urn:microsoft.com/office/officeart/2005/8/layout/hList1"/>
    <dgm:cxn modelId="{D2757727-F7D0-4022-9D7D-ACC993137938}" type="presParOf" srcId="{68C07AFC-8915-4999-9FBC-9B8C30391943}" destId="{43AD2BEC-43BC-4967-81E6-A7B0A13B1785}" srcOrd="0" destOrd="0" presId="urn:microsoft.com/office/officeart/2005/8/layout/hList1"/>
    <dgm:cxn modelId="{5250A87B-2B44-430A-9967-5C9484D01C43}" type="presParOf" srcId="{68C07AFC-8915-4999-9FBC-9B8C30391943}" destId="{B4A81FD1-EF8B-4D75-895B-34A4C671DFA4}" srcOrd="1" destOrd="0" presId="urn:microsoft.com/office/officeart/2005/8/layout/hList1"/>
    <dgm:cxn modelId="{0A46855A-5607-4E77-B983-60CF91879A2B}" type="presParOf" srcId="{1BBBEAD9-850B-4F8C-AE6C-11EEC9748333}" destId="{08BCE69C-F89D-4218-8301-540B55767044}" srcOrd="5" destOrd="0" presId="urn:microsoft.com/office/officeart/2005/8/layout/hList1"/>
    <dgm:cxn modelId="{C46BFE37-45DB-4B8F-AA1B-5799AC9EF416}" type="presParOf" srcId="{1BBBEAD9-850B-4F8C-AE6C-11EEC9748333}" destId="{A948D6B8-473F-4560-9033-F160B7E64000}" srcOrd="6" destOrd="0" presId="urn:microsoft.com/office/officeart/2005/8/layout/hList1"/>
    <dgm:cxn modelId="{7A124984-FA0E-4742-93FA-DA7F2E927C04}" type="presParOf" srcId="{A948D6B8-473F-4560-9033-F160B7E64000}" destId="{DD879BB8-B4CE-44FE-9BF2-3D17B66E8778}" srcOrd="0" destOrd="0" presId="urn:microsoft.com/office/officeart/2005/8/layout/hList1"/>
    <dgm:cxn modelId="{71ACFB7B-3AFB-44E8-95ED-1E2D60219971}" type="presParOf" srcId="{A948D6B8-473F-4560-9033-F160B7E64000}" destId="{EA3899A9-E118-4665-97AF-898C1553191E}"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6ED9C-2F6D-4309-A30D-626CF0755BE2}">
      <dsp:nvSpPr>
        <dsp:cNvPr id="0" name=""/>
        <dsp:cNvSpPr/>
      </dsp:nvSpPr>
      <dsp:spPr>
        <a:xfrm>
          <a:off x="2614567" y="528"/>
          <a:ext cx="3921850" cy="2062490"/>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GB" sz="2900" kern="1200" dirty="0"/>
            <a:t>People who smoke randomized to EC or control</a:t>
          </a:r>
        </a:p>
      </dsp:txBody>
      <dsp:txXfrm>
        <a:off x="2614567" y="258339"/>
        <a:ext cx="3148416" cy="1546868"/>
      </dsp:txXfrm>
    </dsp:sp>
    <dsp:sp modelId="{6D070920-37D1-41D6-83F7-7BD5DF9535C5}">
      <dsp:nvSpPr>
        <dsp:cNvPr id="0" name=""/>
        <dsp:cNvSpPr/>
      </dsp:nvSpPr>
      <dsp:spPr>
        <a:xfrm>
          <a:off x="0" y="528"/>
          <a:ext cx="2614567" cy="20624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Randomized controlled trials</a:t>
          </a:r>
        </a:p>
      </dsp:txBody>
      <dsp:txXfrm>
        <a:off x="100682" y="101210"/>
        <a:ext cx="2413203" cy="1861126"/>
      </dsp:txXfrm>
    </dsp:sp>
    <dsp:sp modelId="{A51F1FB8-8141-47E3-BFDF-C1958F29C6EC}">
      <dsp:nvSpPr>
        <dsp:cNvPr id="0" name=""/>
        <dsp:cNvSpPr/>
      </dsp:nvSpPr>
      <dsp:spPr>
        <a:xfrm>
          <a:off x="2614567" y="2269268"/>
          <a:ext cx="3921850" cy="2062490"/>
        </a:xfrm>
        <a:prstGeom prst="rightArrow">
          <a:avLst>
            <a:gd name="adj1" fmla="val 75000"/>
            <a:gd name="adj2" fmla="val 50000"/>
          </a:avLst>
        </a:prstGeom>
        <a:solidFill>
          <a:schemeClr val="accent4">
            <a:tint val="40000"/>
            <a:alpha val="90000"/>
            <a:hueOff val="-3945710"/>
            <a:satOff val="22157"/>
            <a:lumOff val="1408"/>
            <a:alphaOff val="0"/>
          </a:schemeClr>
        </a:solidFill>
        <a:ln w="25400" cap="flat" cmpd="sng" algn="ctr">
          <a:solidFill>
            <a:schemeClr val="tx2">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GB" sz="2900" kern="1200" dirty="0"/>
            <a:t>All people who smoke in study offered EC</a:t>
          </a:r>
        </a:p>
      </dsp:txBody>
      <dsp:txXfrm>
        <a:off x="2614567" y="2527079"/>
        <a:ext cx="3148416" cy="1546868"/>
      </dsp:txXfrm>
    </dsp:sp>
    <dsp:sp modelId="{A3147373-4FB1-422B-8E5D-14C071587225}">
      <dsp:nvSpPr>
        <dsp:cNvPr id="0" name=""/>
        <dsp:cNvSpPr/>
      </dsp:nvSpPr>
      <dsp:spPr>
        <a:xfrm>
          <a:off x="0" y="2269268"/>
          <a:ext cx="2614567" cy="206249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Uncontrolled intervention studies</a:t>
          </a:r>
        </a:p>
      </dsp:txBody>
      <dsp:txXfrm>
        <a:off x="100682" y="2369950"/>
        <a:ext cx="2413203" cy="1861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07884-A457-458A-A67A-83626E1D8F6A}">
      <dsp:nvSpPr>
        <dsp:cNvPr id="0" name=""/>
        <dsp:cNvSpPr/>
      </dsp:nvSpPr>
      <dsp:spPr>
        <a:xfrm>
          <a:off x="3092" y="24042"/>
          <a:ext cx="1859423" cy="58459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Cessation*</a:t>
          </a:r>
        </a:p>
      </dsp:txBody>
      <dsp:txXfrm>
        <a:off x="3092" y="24042"/>
        <a:ext cx="1859423" cy="584599"/>
      </dsp:txXfrm>
    </dsp:sp>
    <dsp:sp modelId="{31C11086-5F5A-42FE-A88E-49C1ED8378EE}">
      <dsp:nvSpPr>
        <dsp:cNvPr id="0" name=""/>
        <dsp:cNvSpPr/>
      </dsp:nvSpPr>
      <dsp:spPr>
        <a:xfrm>
          <a:off x="3092" y="608642"/>
          <a:ext cx="1859423" cy="317047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6 months+</a:t>
          </a:r>
        </a:p>
        <a:p>
          <a:pPr marL="171450" lvl="1" indent="-171450" algn="l" defTabSz="711200">
            <a:lnSpc>
              <a:spcPct val="90000"/>
            </a:lnSpc>
            <a:spcBef>
              <a:spcPct val="0"/>
            </a:spcBef>
            <a:spcAft>
              <a:spcPct val="15000"/>
            </a:spcAft>
            <a:buChar char="•"/>
          </a:pPr>
          <a:r>
            <a:rPr lang="en-GB" sz="1600" kern="1200" dirty="0"/>
            <a:t>Intention to treat</a:t>
          </a:r>
        </a:p>
        <a:p>
          <a:pPr marL="171450" lvl="1" indent="-171450" algn="l" defTabSz="711200">
            <a:lnSpc>
              <a:spcPct val="90000"/>
            </a:lnSpc>
            <a:spcBef>
              <a:spcPct val="0"/>
            </a:spcBef>
            <a:spcAft>
              <a:spcPct val="15000"/>
            </a:spcAft>
            <a:buChar char="•"/>
          </a:pPr>
          <a:r>
            <a:rPr lang="en-GB" sz="1600" kern="1200" dirty="0"/>
            <a:t>Strictest definition of abstinence</a:t>
          </a:r>
        </a:p>
        <a:p>
          <a:pPr marL="171450" lvl="1" indent="-171450" algn="l" defTabSz="711200">
            <a:lnSpc>
              <a:spcPct val="90000"/>
            </a:lnSpc>
            <a:spcBef>
              <a:spcPct val="0"/>
            </a:spcBef>
            <a:spcAft>
              <a:spcPct val="15000"/>
            </a:spcAft>
            <a:buChar char="•"/>
          </a:pPr>
          <a:r>
            <a:rPr lang="en-GB" sz="1600" kern="1200" dirty="0"/>
            <a:t>Biochemically verified where available</a:t>
          </a:r>
        </a:p>
        <a:p>
          <a:pPr marL="171450" lvl="1" indent="-171450" algn="l" defTabSz="711200">
            <a:lnSpc>
              <a:spcPct val="90000"/>
            </a:lnSpc>
            <a:spcBef>
              <a:spcPct val="0"/>
            </a:spcBef>
            <a:spcAft>
              <a:spcPct val="15000"/>
            </a:spcAft>
            <a:buChar char="•"/>
          </a:pPr>
          <a:r>
            <a:rPr lang="en-GB" sz="1600" kern="1200" dirty="0"/>
            <a:t>(as per standard Cochrane methods)</a:t>
          </a:r>
        </a:p>
      </dsp:txBody>
      <dsp:txXfrm>
        <a:off x="3092" y="608642"/>
        <a:ext cx="1859423" cy="3170475"/>
      </dsp:txXfrm>
    </dsp:sp>
    <dsp:sp modelId="{5907B7E4-8FA0-478A-BA0F-383494882991}">
      <dsp:nvSpPr>
        <dsp:cNvPr id="0" name=""/>
        <dsp:cNvSpPr/>
      </dsp:nvSpPr>
      <dsp:spPr>
        <a:xfrm>
          <a:off x="2122835" y="24042"/>
          <a:ext cx="1859423" cy="584599"/>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Adverse events (AE)*</a:t>
          </a:r>
        </a:p>
      </dsp:txBody>
      <dsp:txXfrm>
        <a:off x="2122835" y="24042"/>
        <a:ext cx="1859423" cy="584599"/>
      </dsp:txXfrm>
    </dsp:sp>
    <dsp:sp modelId="{2E0F615D-A600-4FB4-AC0C-725F0F97BC09}">
      <dsp:nvSpPr>
        <dsp:cNvPr id="0" name=""/>
        <dsp:cNvSpPr/>
      </dsp:nvSpPr>
      <dsp:spPr>
        <a:xfrm>
          <a:off x="2122835" y="608642"/>
          <a:ext cx="1859423" cy="3170475"/>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One week or longer of EC use</a:t>
          </a:r>
        </a:p>
        <a:p>
          <a:pPr marL="171450" lvl="1" indent="-171450" algn="l" defTabSz="711200">
            <a:lnSpc>
              <a:spcPct val="90000"/>
            </a:lnSpc>
            <a:spcBef>
              <a:spcPct val="0"/>
            </a:spcBef>
            <a:spcAft>
              <a:spcPct val="15000"/>
            </a:spcAft>
            <a:buChar char="•"/>
          </a:pPr>
          <a:r>
            <a:rPr lang="en-GB" sz="1600" kern="1200" dirty="0"/>
            <a:t>Defined as any undesirable experience associated with the use of a medical product in a patient</a:t>
          </a:r>
        </a:p>
      </dsp:txBody>
      <dsp:txXfrm>
        <a:off x="2122835" y="608642"/>
        <a:ext cx="1859423" cy="3170475"/>
      </dsp:txXfrm>
    </dsp:sp>
    <dsp:sp modelId="{43AD2BEC-43BC-4967-81E6-A7B0A13B1785}">
      <dsp:nvSpPr>
        <dsp:cNvPr id="0" name=""/>
        <dsp:cNvSpPr/>
      </dsp:nvSpPr>
      <dsp:spPr>
        <a:xfrm>
          <a:off x="4242578" y="24042"/>
          <a:ext cx="1859423" cy="584599"/>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Serious adverse events (SAE)*</a:t>
          </a:r>
        </a:p>
      </dsp:txBody>
      <dsp:txXfrm>
        <a:off x="4242578" y="24042"/>
        <a:ext cx="1859423" cy="584599"/>
      </dsp:txXfrm>
    </dsp:sp>
    <dsp:sp modelId="{B4A81FD1-EF8B-4D75-895B-34A4C671DFA4}">
      <dsp:nvSpPr>
        <dsp:cNvPr id="0" name=""/>
        <dsp:cNvSpPr/>
      </dsp:nvSpPr>
      <dsp:spPr>
        <a:xfrm>
          <a:off x="4242578" y="608642"/>
          <a:ext cx="1859423" cy="3170475"/>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One week or longer of EC use</a:t>
          </a:r>
        </a:p>
        <a:p>
          <a:pPr marL="171450" lvl="1" indent="-171450" algn="l" defTabSz="711200">
            <a:lnSpc>
              <a:spcPct val="90000"/>
            </a:lnSpc>
            <a:spcBef>
              <a:spcPct val="0"/>
            </a:spcBef>
            <a:spcAft>
              <a:spcPct val="15000"/>
            </a:spcAft>
            <a:buChar char="•"/>
          </a:pPr>
          <a:r>
            <a:rPr lang="en-GB" sz="1600" kern="1200" dirty="0"/>
            <a:t>Any AE where the patient outcome is death; life-threatening; hospitalization; disability; birth defect; or requires intervention to prevent any of the above</a:t>
          </a:r>
        </a:p>
      </dsp:txBody>
      <dsp:txXfrm>
        <a:off x="4242578" y="608642"/>
        <a:ext cx="1859423" cy="3170475"/>
      </dsp:txXfrm>
    </dsp:sp>
    <dsp:sp modelId="{DD879BB8-B4CE-44FE-9BF2-3D17B66E8778}">
      <dsp:nvSpPr>
        <dsp:cNvPr id="0" name=""/>
        <dsp:cNvSpPr/>
      </dsp:nvSpPr>
      <dsp:spPr>
        <a:xfrm>
          <a:off x="6362321" y="24042"/>
          <a:ext cx="1859423" cy="584599"/>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Changes in relevant biomarkers</a:t>
          </a:r>
        </a:p>
      </dsp:txBody>
      <dsp:txXfrm>
        <a:off x="6362321" y="24042"/>
        <a:ext cx="1859423" cy="584599"/>
      </dsp:txXfrm>
    </dsp:sp>
    <dsp:sp modelId="{EA3899A9-E118-4665-97AF-898C1553191E}">
      <dsp:nvSpPr>
        <dsp:cNvPr id="0" name=""/>
        <dsp:cNvSpPr/>
      </dsp:nvSpPr>
      <dsp:spPr>
        <a:xfrm>
          <a:off x="6362321" y="608642"/>
          <a:ext cx="1859423" cy="3170475"/>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One week or longer of EC use</a:t>
          </a:r>
        </a:p>
        <a:p>
          <a:pPr marL="171450" lvl="1" indent="-171450" algn="l" defTabSz="711200">
            <a:lnSpc>
              <a:spcPct val="90000"/>
            </a:lnSpc>
            <a:spcBef>
              <a:spcPct val="0"/>
            </a:spcBef>
            <a:spcAft>
              <a:spcPct val="15000"/>
            </a:spcAft>
            <a:buChar char="•"/>
          </a:pPr>
          <a:r>
            <a:rPr lang="en-GB" sz="1600" kern="1200" dirty="0"/>
            <a:t>Known carcinogens and toxicants</a:t>
          </a:r>
        </a:p>
        <a:p>
          <a:pPr marL="171450" lvl="1" indent="-171450" algn="l" defTabSz="711200">
            <a:lnSpc>
              <a:spcPct val="90000"/>
            </a:lnSpc>
            <a:spcBef>
              <a:spcPct val="0"/>
            </a:spcBef>
            <a:spcAft>
              <a:spcPct val="15000"/>
            </a:spcAft>
            <a:buChar char="•"/>
          </a:pPr>
          <a:r>
            <a:rPr lang="en-GB" sz="1600" kern="1200" dirty="0"/>
            <a:t>Exhaled carbon monoxide</a:t>
          </a:r>
        </a:p>
        <a:p>
          <a:pPr marL="171450" lvl="1" indent="-171450" algn="l" defTabSz="711200">
            <a:lnSpc>
              <a:spcPct val="90000"/>
            </a:lnSpc>
            <a:spcBef>
              <a:spcPct val="0"/>
            </a:spcBef>
            <a:spcAft>
              <a:spcPct val="15000"/>
            </a:spcAft>
            <a:buChar char="•"/>
          </a:pPr>
          <a:r>
            <a:rPr lang="en-GB" sz="1600" kern="1200" dirty="0"/>
            <a:t>Airway and lung function</a:t>
          </a:r>
        </a:p>
        <a:p>
          <a:pPr marL="171450" lvl="1" indent="-171450" algn="l" defTabSz="711200">
            <a:lnSpc>
              <a:spcPct val="90000"/>
            </a:lnSpc>
            <a:spcBef>
              <a:spcPct val="0"/>
            </a:spcBef>
            <a:spcAft>
              <a:spcPct val="15000"/>
            </a:spcAft>
            <a:buChar char="•"/>
          </a:pPr>
          <a:r>
            <a:rPr lang="en-GB" sz="1600" kern="1200" dirty="0"/>
            <a:t>Blood oxygen levels</a:t>
          </a:r>
        </a:p>
      </dsp:txBody>
      <dsp:txXfrm>
        <a:off x="6362321" y="608642"/>
        <a:ext cx="1859423" cy="317047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701ED-E2BE-4E28-B234-DDFC30DB1A5B}" type="datetimeFigureOut">
              <a:rPr lang="en-GB" smtClean="0"/>
              <a:t>30/08/2022</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8BF0E-DB37-47A3-A74E-18959C571B36}" type="slidenum">
              <a:rPr lang="en-GB" smtClean="0"/>
              <a:t>‹#›</a:t>
            </a:fld>
            <a:endParaRPr lang="en-GB"/>
          </a:p>
        </p:txBody>
      </p:sp>
    </p:spTree>
    <p:extLst>
      <p:ext uri="{BB962C8B-B14F-4D97-AF65-F5344CB8AC3E}">
        <p14:creationId xmlns:p14="http://schemas.microsoft.com/office/powerpoint/2010/main" val="138852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68BF0E-DB37-47A3-A74E-18959C571B36}" type="slidenum">
              <a:rPr lang="en-GB" smtClean="0"/>
              <a:t>7</a:t>
            </a:fld>
            <a:endParaRPr lang="en-GB"/>
          </a:p>
        </p:txBody>
      </p:sp>
    </p:spTree>
    <p:extLst>
      <p:ext uri="{BB962C8B-B14F-4D97-AF65-F5344CB8AC3E}">
        <p14:creationId xmlns:p14="http://schemas.microsoft.com/office/powerpoint/2010/main" val="337785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68BF0E-DB37-47A3-A74E-18959C571B36}" type="slidenum">
              <a:rPr lang="en-GB" smtClean="0"/>
              <a:t>9</a:t>
            </a:fld>
            <a:endParaRPr lang="en-GB"/>
          </a:p>
        </p:txBody>
      </p:sp>
    </p:spTree>
    <p:extLst>
      <p:ext uri="{BB962C8B-B14F-4D97-AF65-F5344CB8AC3E}">
        <p14:creationId xmlns:p14="http://schemas.microsoft.com/office/powerpoint/2010/main" val="105701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68BF0E-DB37-47A3-A74E-18959C571B36}" type="slidenum">
              <a:rPr lang="en-GB" smtClean="0"/>
              <a:t>22</a:t>
            </a:fld>
            <a:endParaRPr lang="en-GB"/>
          </a:p>
        </p:txBody>
      </p:sp>
    </p:spTree>
    <p:extLst>
      <p:ext uri="{BB962C8B-B14F-4D97-AF65-F5344CB8AC3E}">
        <p14:creationId xmlns:p14="http://schemas.microsoft.com/office/powerpoint/2010/main" val="21457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4253" y="1245620"/>
            <a:ext cx="7713750" cy="598266"/>
          </a:xfrm>
          <a:prstGeom prst="rect">
            <a:avLst/>
          </a:prstGeom>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554253" y="2150907"/>
            <a:ext cx="7713750" cy="369602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88333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700">
              <a:solidFill>
                <a:schemeClr val="lt1"/>
              </a:solidFill>
              <a:latin typeface="+mn-lt"/>
              <a:ea typeface="+mn-ea"/>
              <a:cs typeface="+mn-cs"/>
            </a:endParaRPr>
          </a:p>
        </p:txBody>
      </p:sp>
      <p:pic>
        <p:nvPicPr>
          <p:cNvPr id="15" name="Picture 14" descr="ox_small_cmyk_pos_r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639" y="178883"/>
            <a:ext cx="1578036" cy="46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78" y="120652"/>
            <a:ext cx="1856467"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078" rtl="0" eaLnBrk="1" latinLnBrk="0" hangingPunct="1">
        <a:spcBef>
          <a:spcPct val="0"/>
        </a:spcBef>
        <a:buNone/>
        <a:defRPr sz="4200" kern="1200">
          <a:solidFill>
            <a:schemeClr val="tx1"/>
          </a:solidFill>
          <a:latin typeface="+mj-lt"/>
          <a:ea typeface="+mj-ea"/>
          <a:cs typeface="+mj-cs"/>
        </a:defRPr>
      </a:lvl1pPr>
    </p:titleStyle>
    <p:bodyStyle>
      <a:lvl1pPr marL="324059" indent="-324059" algn="l" defTabSz="432078" rtl="0" eaLnBrk="1" latinLnBrk="0" hangingPunct="1">
        <a:spcBef>
          <a:spcPct val="20000"/>
        </a:spcBef>
        <a:buFont typeface="Arial"/>
        <a:buChar char="•"/>
        <a:defRPr sz="3000" kern="1200">
          <a:solidFill>
            <a:schemeClr val="tx1"/>
          </a:solidFill>
          <a:latin typeface="+mn-lt"/>
          <a:ea typeface="+mn-ea"/>
          <a:cs typeface="+mn-cs"/>
        </a:defRPr>
      </a:lvl1pPr>
      <a:lvl2pPr marL="702127" indent="-270049" algn="l" defTabSz="432078" rtl="0" eaLnBrk="1" latinLnBrk="0" hangingPunct="1">
        <a:spcBef>
          <a:spcPct val="20000"/>
        </a:spcBef>
        <a:buFont typeface="Arial"/>
        <a:buChar char="–"/>
        <a:defRPr sz="2600" kern="1200">
          <a:solidFill>
            <a:schemeClr val="tx1"/>
          </a:solidFill>
          <a:latin typeface="+mn-lt"/>
          <a:ea typeface="+mn-ea"/>
          <a:cs typeface="+mn-cs"/>
        </a:defRPr>
      </a:lvl2pPr>
      <a:lvl3pPr marL="1080195" indent="-216039" algn="l" defTabSz="432078" rtl="0" eaLnBrk="1" latinLnBrk="0" hangingPunct="1">
        <a:spcBef>
          <a:spcPct val="20000"/>
        </a:spcBef>
        <a:buFont typeface="Arial"/>
        <a:buChar char="•"/>
        <a:defRPr sz="2300" kern="1200">
          <a:solidFill>
            <a:schemeClr val="tx1"/>
          </a:solidFill>
          <a:latin typeface="+mn-lt"/>
          <a:ea typeface="+mn-ea"/>
          <a:cs typeface="+mn-cs"/>
        </a:defRPr>
      </a:lvl3pPr>
      <a:lvl4pPr marL="1512273" indent="-216039" algn="l" defTabSz="432078" rtl="0" eaLnBrk="1" latinLnBrk="0" hangingPunct="1">
        <a:spcBef>
          <a:spcPct val="20000"/>
        </a:spcBef>
        <a:buFont typeface="Arial"/>
        <a:buChar char="–"/>
        <a:defRPr sz="1900" kern="1200">
          <a:solidFill>
            <a:schemeClr val="tx1"/>
          </a:solidFill>
          <a:latin typeface="+mn-lt"/>
          <a:ea typeface="+mn-ea"/>
          <a:cs typeface="+mn-cs"/>
        </a:defRPr>
      </a:lvl4pPr>
      <a:lvl5pPr marL="1944351" indent="-216039" algn="l" defTabSz="432078" rtl="0" eaLnBrk="1" latinLnBrk="0" hangingPunct="1">
        <a:spcBef>
          <a:spcPct val="20000"/>
        </a:spcBef>
        <a:buFont typeface="Arial"/>
        <a:buChar char="»"/>
        <a:defRPr sz="1900" kern="1200">
          <a:solidFill>
            <a:schemeClr val="tx1"/>
          </a:solidFill>
          <a:latin typeface="+mn-lt"/>
          <a:ea typeface="+mn-ea"/>
          <a:cs typeface="+mn-cs"/>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078" rtl="0" eaLnBrk="1" latinLnBrk="0" hangingPunct="1">
        <a:defRPr sz="1700" kern="1200">
          <a:solidFill>
            <a:schemeClr val="tx1"/>
          </a:solidFill>
          <a:latin typeface="+mn-lt"/>
          <a:ea typeface="+mn-ea"/>
          <a:cs typeface="+mn-cs"/>
        </a:defRPr>
      </a:lvl1pPr>
      <a:lvl2pPr marL="432078" algn="l" defTabSz="432078" rtl="0" eaLnBrk="1" latinLnBrk="0" hangingPunct="1">
        <a:defRPr sz="1700" kern="1200">
          <a:solidFill>
            <a:schemeClr val="tx1"/>
          </a:solidFill>
          <a:latin typeface="+mn-lt"/>
          <a:ea typeface="+mn-ea"/>
          <a:cs typeface="+mn-cs"/>
        </a:defRPr>
      </a:lvl2pPr>
      <a:lvl3pPr marL="864156" algn="l" defTabSz="432078" rtl="0" eaLnBrk="1" latinLnBrk="0" hangingPunct="1">
        <a:defRPr sz="1700" kern="1200">
          <a:solidFill>
            <a:schemeClr val="tx1"/>
          </a:solidFill>
          <a:latin typeface="+mn-lt"/>
          <a:ea typeface="+mn-ea"/>
          <a:cs typeface="+mn-cs"/>
        </a:defRPr>
      </a:lvl3pPr>
      <a:lvl4pPr marL="1296234" algn="l" defTabSz="432078" rtl="0" eaLnBrk="1" latinLnBrk="0" hangingPunct="1">
        <a:defRPr sz="1700" kern="1200">
          <a:solidFill>
            <a:schemeClr val="tx1"/>
          </a:solidFill>
          <a:latin typeface="+mn-lt"/>
          <a:ea typeface="+mn-ea"/>
          <a:cs typeface="+mn-cs"/>
        </a:defRPr>
      </a:lvl4pPr>
      <a:lvl5pPr marL="1728313" algn="l" defTabSz="432078" rtl="0" eaLnBrk="1" latinLnBrk="0" hangingPunct="1">
        <a:defRPr sz="1700" kern="1200">
          <a:solidFill>
            <a:schemeClr val="tx1"/>
          </a:solidFill>
          <a:latin typeface="+mn-lt"/>
          <a:ea typeface="+mn-ea"/>
          <a:cs typeface="+mn-cs"/>
        </a:defRPr>
      </a:lvl5pPr>
      <a:lvl6pPr marL="2160391" algn="l" defTabSz="432078" rtl="0" eaLnBrk="1" latinLnBrk="0" hangingPunct="1">
        <a:defRPr sz="1700" kern="1200">
          <a:solidFill>
            <a:schemeClr val="tx1"/>
          </a:solidFill>
          <a:latin typeface="+mn-lt"/>
          <a:ea typeface="+mn-ea"/>
          <a:cs typeface="+mn-cs"/>
        </a:defRPr>
      </a:lvl6pPr>
      <a:lvl7pPr marL="2592468" algn="l" defTabSz="432078" rtl="0" eaLnBrk="1" latinLnBrk="0" hangingPunct="1">
        <a:defRPr sz="1700" kern="1200">
          <a:solidFill>
            <a:schemeClr val="tx1"/>
          </a:solidFill>
          <a:latin typeface="+mn-lt"/>
          <a:ea typeface="+mn-ea"/>
          <a:cs typeface="+mn-cs"/>
        </a:defRPr>
      </a:lvl7pPr>
      <a:lvl8pPr marL="3024546" algn="l" defTabSz="432078" rtl="0" eaLnBrk="1" latinLnBrk="0" hangingPunct="1">
        <a:defRPr sz="1700" kern="1200">
          <a:solidFill>
            <a:schemeClr val="tx1"/>
          </a:solidFill>
          <a:latin typeface="+mn-lt"/>
          <a:ea typeface="+mn-ea"/>
          <a:cs typeface="+mn-cs"/>
        </a:defRPr>
      </a:lvl8pPr>
      <a:lvl9pPr marL="3456625" algn="l" defTabSz="432078"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700">
              <a:solidFill>
                <a:schemeClr val="lt1"/>
              </a:solidFill>
              <a:latin typeface="+mn-lt"/>
              <a:ea typeface="+mn-ea"/>
              <a:cs typeface="+mn-cs"/>
            </a:endParaRPr>
          </a:p>
        </p:txBody>
      </p:sp>
      <p:pic>
        <p:nvPicPr>
          <p:cNvPr id="20" name="Picture 19" descr="ox_small_cmyk_pos_r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033" y="178883"/>
            <a:ext cx="1513641" cy="46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78" y="120652"/>
            <a:ext cx="1998135"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078" rtl="0" eaLnBrk="1" latinLnBrk="0" hangingPunct="1">
        <a:spcBef>
          <a:spcPct val="0"/>
        </a:spcBef>
        <a:buNone/>
        <a:defRPr sz="4200" kern="1200">
          <a:solidFill>
            <a:schemeClr val="tx1"/>
          </a:solidFill>
          <a:latin typeface="+mj-lt"/>
          <a:ea typeface="+mj-ea"/>
          <a:cs typeface="+mj-cs"/>
        </a:defRPr>
      </a:lvl1pPr>
    </p:titleStyle>
    <p:bodyStyle>
      <a:lvl1pPr marL="324059" indent="-324059" algn="l" defTabSz="432078" rtl="0" eaLnBrk="1" latinLnBrk="0" hangingPunct="1">
        <a:spcBef>
          <a:spcPct val="20000"/>
        </a:spcBef>
        <a:buFont typeface="Arial"/>
        <a:buChar char="•"/>
        <a:defRPr sz="3000" kern="1200">
          <a:solidFill>
            <a:schemeClr val="tx1"/>
          </a:solidFill>
          <a:latin typeface="+mn-lt"/>
          <a:ea typeface="+mn-ea"/>
          <a:cs typeface="+mn-cs"/>
        </a:defRPr>
      </a:lvl1pPr>
      <a:lvl2pPr marL="702127" indent="-270049" algn="l" defTabSz="432078" rtl="0" eaLnBrk="1" latinLnBrk="0" hangingPunct="1">
        <a:spcBef>
          <a:spcPct val="20000"/>
        </a:spcBef>
        <a:buFont typeface="Arial"/>
        <a:buChar char="–"/>
        <a:defRPr sz="2600" kern="1200">
          <a:solidFill>
            <a:schemeClr val="tx1"/>
          </a:solidFill>
          <a:latin typeface="+mn-lt"/>
          <a:ea typeface="+mn-ea"/>
          <a:cs typeface="+mn-cs"/>
        </a:defRPr>
      </a:lvl2pPr>
      <a:lvl3pPr marL="1080195" indent="-216039" algn="l" defTabSz="432078" rtl="0" eaLnBrk="1" latinLnBrk="0" hangingPunct="1">
        <a:spcBef>
          <a:spcPct val="20000"/>
        </a:spcBef>
        <a:buFont typeface="Arial"/>
        <a:buChar char="•"/>
        <a:defRPr sz="2300" kern="1200">
          <a:solidFill>
            <a:schemeClr val="tx1"/>
          </a:solidFill>
          <a:latin typeface="+mn-lt"/>
          <a:ea typeface="+mn-ea"/>
          <a:cs typeface="+mn-cs"/>
        </a:defRPr>
      </a:lvl3pPr>
      <a:lvl4pPr marL="1512273" indent="-216039" algn="l" defTabSz="432078" rtl="0" eaLnBrk="1" latinLnBrk="0" hangingPunct="1">
        <a:spcBef>
          <a:spcPct val="20000"/>
        </a:spcBef>
        <a:buFont typeface="Arial"/>
        <a:buChar char="–"/>
        <a:defRPr sz="1900" kern="1200">
          <a:solidFill>
            <a:schemeClr val="tx1"/>
          </a:solidFill>
          <a:latin typeface="+mn-lt"/>
          <a:ea typeface="+mn-ea"/>
          <a:cs typeface="+mn-cs"/>
        </a:defRPr>
      </a:lvl4pPr>
      <a:lvl5pPr marL="1944351" indent="-216039" algn="l" defTabSz="432078" rtl="0" eaLnBrk="1" latinLnBrk="0" hangingPunct="1">
        <a:spcBef>
          <a:spcPct val="20000"/>
        </a:spcBef>
        <a:buFont typeface="Arial"/>
        <a:buChar char="»"/>
        <a:defRPr sz="1900" kern="1200">
          <a:solidFill>
            <a:schemeClr val="tx1"/>
          </a:solidFill>
          <a:latin typeface="+mn-lt"/>
          <a:ea typeface="+mn-ea"/>
          <a:cs typeface="+mn-cs"/>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078" rtl="0" eaLnBrk="1" latinLnBrk="0" hangingPunct="1">
        <a:defRPr sz="1700" kern="1200">
          <a:solidFill>
            <a:schemeClr val="tx1"/>
          </a:solidFill>
          <a:latin typeface="+mn-lt"/>
          <a:ea typeface="+mn-ea"/>
          <a:cs typeface="+mn-cs"/>
        </a:defRPr>
      </a:lvl1pPr>
      <a:lvl2pPr marL="432078" algn="l" defTabSz="432078" rtl="0" eaLnBrk="1" latinLnBrk="0" hangingPunct="1">
        <a:defRPr sz="1700" kern="1200">
          <a:solidFill>
            <a:schemeClr val="tx1"/>
          </a:solidFill>
          <a:latin typeface="+mn-lt"/>
          <a:ea typeface="+mn-ea"/>
          <a:cs typeface="+mn-cs"/>
        </a:defRPr>
      </a:lvl2pPr>
      <a:lvl3pPr marL="864156" algn="l" defTabSz="432078" rtl="0" eaLnBrk="1" latinLnBrk="0" hangingPunct="1">
        <a:defRPr sz="1700" kern="1200">
          <a:solidFill>
            <a:schemeClr val="tx1"/>
          </a:solidFill>
          <a:latin typeface="+mn-lt"/>
          <a:ea typeface="+mn-ea"/>
          <a:cs typeface="+mn-cs"/>
        </a:defRPr>
      </a:lvl3pPr>
      <a:lvl4pPr marL="1296234" algn="l" defTabSz="432078" rtl="0" eaLnBrk="1" latinLnBrk="0" hangingPunct="1">
        <a:defRPr sz="1700" kern="1200">
          <a:solidFill>
            <a:schemeClr val="tx1"/>
          </a:solidFill>
          <a:latin typeface="+mn-lt"/>
          <a:ea typeface="+mn-ea"/>
          <a:cs typeface="+mn-cs"/>
        </a:defRPr>
      </a:lvl4pPr>
      <a:lvl5pPr marL="1728313" algn="l" defTabSz="432078" rtl="0" eaLnBrk="1" latinLnBrk="0" hangingPunct="1">
        <a:defRPr sz="1700" kern="1200">
          <a:solidFill>
            <a:schemeClr val="tx1"/>
          </a:solidFill>
          <a:latin typeface="+mn-lt"/>
          <a:ea typeface="+mn-ea"/>
          <a:cs typeface="+mn-cs"/>
        </a:defRPr>
      </a:lvl5pPr>
      <a:lvl6pPr marL="2160391" algn="l" defTabSz="432078" rtl="0" eaLnBrk="1" latinLnBrk="0" hangingPunct="1">
        <a:defRPr sz="1700" kern="1200">
          <a:solidFill>
            <a:schemeClr val="tx1"/>
          </a:solidFill>
          <a:latin typeface="+mn-lt"/>
          <a:ea typeface="+mn-ea"/>
          <a:cs typeface="+mn-cs"/>
        </a:defRPr>
      </a:lvl6pPr>
      <a:lvl7pPr marL="2592468" algn="l" defTabSz="432078" rtl="0" eaLnBrk="1" latinLnBrk="0" hangingPunct="1">
        <a:defRPr sz="1700" kern="1200">
          <a:solidFill>
            <a:schemeClr val="tx1"/>
          </a:solidFill>
          <a:latin typeface="+mn-lt"/>
          <a:ea typeface="+mn-ea"/>
          <a:cs typeface="+mn-cs"/>
        </a:defRPr>
      </a:lvl7pPr>
      <a:lvl8pPr marL="3024546" algn="l" defTabSz="432078" rtl="0" eaLnBrk="1" latinLnBrk="0" hangingPunct="1">
        <a:defRPr sz="1700" kern="1200">
          <a:solidFill>
            <a:schemeClr val="tx1"/>
          </a:solidFill>
          <a:latin typeface="+mn-lt"/>
          <a:ea typeface="+mn-ea"/>
          <a:cs typeface="+mn-cs"/>
        </a:defRPr>
      </a:lvl8pPr>
      <a:lvl9pPr marL="3456625" algn="l" defTabSz="432078"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9307" y="178883"/>
            <a:ext cx="1436368" cy="468528"/>
          </a:xfrm>
          <a:prstGeom prst="rect">
            <a:avLst/>
          </a:prstGeom>
        </p:spPr>
      </p:pic>
      <p:sp>
        <p:nvSpPr>
          <p:cNvPr id="12" name="Rectangle 11"/>
          <p:cNvSpPr>
            <a:spLocks noChangeArrowheads="1"/>
          </p:cNvSpPr>
          <p:nvPr/>
        </p:nvSpPr>
        <p:spPr bwMode="auto">
          <a:xfrm>
            <a:off x="-1" y="815074"/>
            <a:ext cx="11525250"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700">
              <a:solidFill>
                <a:schemeClr val="lt1"/>
              </a:solidFill>
              <a:latin typeface="+mn-lt"/>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78" y="120652"/>
            <a:ext cx="1998949" cy="584990"/>
          </a:xfrm>
          <a:prstGeom prst="rect">
            <a:avLst/>
          </a:prstGeom>
        </p:spPr>
      </p:pic>
      <p:pic>
        <p:nvPicPr>
          <p:cNvPr id="6" name="Picture 5" descr="S:\Nicola\cochrane new brand logos &amp; templates\tobacco addiction logo\Digital - RGB logo\Landscape\Cochrane_Tobacco_CYAN_RG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7452" y="120652"/>
            <a:ext cx="2490344" cy="56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432078" rtl="0" eaLnBrk="1" latinLnBrk="0" hangingPunct="1">
        <a:spcBef>
          <a:spcPct val="0"/>
        </a:spcBef>
        <a:buNone/>
        <a:defRPr sz="4200" kern="1200">
          <a:solidFill>
            <a:schemeClr val="tx1"/>
          </a:solidFill>
          <a:latin typeface="+mj-lt"/>
          <a:ea typeface="+mj-ea"/>
          <a:cs typeface="+mj-cs"/>
        </a:defRPr>
      </a:lvl1pPr>
    </p:titleStyle>
    <p:bodyStyle>
      <a:lvl1pPr marL="324059" indent="-324059" algn="l" defTabSz="432078" rtl="0" eaLnBrk="1" latinLnBrk="0" hangingPunct="1">
        <a:spcBef>
          <a:spcPct val="20000"/>
        </a:spcBef>
        <a:buFont typeface="Arial"/>
        <a:buChar char="•"/>
        <a:defRPr sz="3000" kern="1200">
          <a:solidFill>
            <a:schemeClr val="tx1"/>
          </a:solidFill>
          <a:latin typeface="+mn-lt"/>
          <a:ea typeface="+mn-ea"/>
          <a:cs typeface="+mn-cs"/>
        </a:defRPr>
      </a:lvl1pPr>
      <a:lvl2pPr marL="702127" indent="-270049" algn="l" defTabSz="432078" rtl="0" eaLnBrk="1" latinLnBrk="0" hangingPunct="1">
        <a:spcBef>
          <a:spcPct val="20000"/>
        </a:spcBef>
        <a:buFont typeface="Arial"/>
        <a:buChar char="–"/>
        <a:defRPr sz="2600" kern="1200">
          <a:solidFill>
            <a:schemeClr val="tx1"/>
          </a:solidFill>
          <a:latin typeface="+mn-lt"/>
          <a:ea typeface="+mn-ea"/>
          <a:cs typeface="+mn-cs"/>
        </a:defRPr>
      </a:lvl2pPr>
      <a:lvl3pPr marL="1080195" indent="-216039" algn="l" defTabSz="432078" rtl="0" eaLnBrk="1" latinLnBrk="0" hangingPunct="1">
        <a:spcBef>
          <a:spcPct val="20000"/>
        </a:spcBef>
        <a:buFont typeface="Arial"/>
        <a:buChar char="•"/>
        <a:defRPr sz="2300" kern="1200">
          <a:solidFill>
            <a:schemeClr val="tx1"/>
          </a:solidFill>
          <a:latin typeface="+mn-lt"/>
          <a:ea typeface="+mn-ea"/>
          <a:cs typeface="+mn-cs"/>
        </a:defRPr>
      </a:lvl3pPr>
      <a:lvl4pPr marL="1512273" indent="-216039" algn="l" defTabSz="432078" rtl="0" eaLnBrk="1" latinLnBrk="0" hangingPunct="1">
        <a:spcBef>
          <a:spcPct val="20000"/>
        </a:spcBef>
        <a:buFont typeface="Arial"/>
        <a:buChar char="–"/>
        <a:defRPr sz="1900" kern="1200">
          <a:solidFill>
            <a:schemeClr val="tx1"/>
          </a:solidFill>
          <a:latin typeface="+mn-lt"/>
          <a:ea typeface="+mn-ea"/>
          <a:cs typeface="+mn-cs"/>
        </a:defRPr>
      </a:lvl4pPr>
      <a:lvl5pPr marL="1944351" indent="-216039" algn="l" defTabSz="432078" rtl="0" eaLnBrk="1" latinLnBrk="0" hangingPunct="1">
        <a:spcBef>
          <a:spcPct val="20000"/>
        </a:spcBef>
        <a:buFont typeface="Arial"/>
        <a:buChar char="»"/>
        <a:defRPr sz="1900" kern="1200">
          <a:solidFill>
            <a:schemeClr val="tx1"/>
          </a:solidFill>
          <a:latin typeface="+mn-lt"/>
          <a:ea typeface="+mn-ea"/>
          <a:cs typeface="+mn-cs"/>
        </a:defRPr>
      </a:lvl5pPr>
      <a:lvl6pPr marL="2376429" indent="-216039" algn="l" defTabSz="432078" rtl="0" eaLnBrk="1" latinLnBrk="0" hangingPunct="1">
        <a:spcBef>
          <a:spcPct val="20000"/>
        </a:spcBef>
        <a:buFont typeface="Arial"/>
        <a:buChar char="•"/>
        <a:defRPr sz="1900" kern="1200">
          <a:solidFill>
            <a:schemeClr val="tx1"/>
          </a:solidFill>
          <a:latin typeface="+mn-lt"/>
          <a:ea typeface="+mn-ea"/>
          <a:cs typeface="+mn-cs"/>
        </a:defRPr>
      </a:lvl6pPr>
      <a:lvl7pPr marL="2808507" indent="-216039" algn="l" defTabSz="432078" rtl="0" eaLnBrk="1" latinLnBrk="0" hangingPunct="1">
        <a:spcBef>
          <a:spcPct val="20000"/>
        </a:spcBef>
        <a:buFont typeface="Arial"/>
        <a:buChar char="•"/>
        <a:defRPr sz="1900" kern="1200">
          <a:solidFill>
            <a:schemeClr val="tx1"/>
          </a:solidFill>
          <a:latin typeface="+mn-lt"/>
          <a:ea typeface="+mn-ea"/>
          <a:cs typeface="+mn-cs"/>
        </a:defRPr>
      </a:lvl7pPr>
      <a:lvl8pPr marL="3240586" indent="-216039" algn="l" defTabSz="432078" rtl="0" eaLnBrk="1" latinLnBrk="0" hangingPunct="1">
        <a:spcBef>
          <a:spcPct val="20000"/>
        </a:spcBef>
        <a:buFont typeface="Arial"/>
        <a:buChar char="•"/>
        <a:defRPr sz="1900" kern="1200">
          <a:solidFill>
            <a:schemeClr val="tx1"/>
          </a:solidFill>
          <a:latin typeface="+mn-lt"/>
          <a:ea typeface="+mn-ea"/>
          <a:cs typeface="+mn-cs"/>
        </a:defRPr>
      </a:lvl8pPr>
      <a:lvl9pPr marL="3672664" indent="-216039" algn="l" defTabSz="43207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078" rtl="0" eaLnBrk="1" latinLnBrk="0" hangingPunct="1">
        <a:defRPr sz="1700" kern="1200">
          <a:solidFill>
            <a:schemeClr val="tx1"/>
          </a:solidFill>
          <a:latin typeface="+mn-lt"/>
          <a:ea typeface="+mn-ea"/>
          <a:cs typeface="+mn-cs"/>
        </a:defRPr>
      </a:lvl1pPr>
      <a:lvl2pPr marL="432078" algn="l" defTabSz="432078" rtl="0" eaLnBrk="1" latinLnBrk="0" hangingPunct="1">
        <a:defRPr sz="1700" kern="1200">
          <a:solidFill>
            <a:schemeClr val="tx1"/>
          </a:solidFill>
          <a:latin typeface="+mn-lt"/>
          <a:ea typeface="+mn-ea"/>
          <a:cs typeface="+mn-cs"/>
        </a:defRPr>
      </a:lvl2pPr>
      <a:lvl3pPr marL="864156" algn="l" defTabSz="432078" rtl="0" eaLnBrk="1" latinLnBrk="0" hangingPunct="1">
        <a:defRPr sz="1700" kern="1200">
          <a:solidFill>
            <a:schemeClr val="tx1"/>
          </a:solidFill>
          <a:latin typeface="+mn-lt"/>
          <a:ea typeface="+mn-ea"/>
          <a:cs typeface="+mn-cs"/>
        </a:defRPr>
      </a:lvl3pPr>
      <a:lvl4pPr marL="1296234" algn="l" defTabSz="432078" rtl="0" eaLnBrk="1" latinLnBrk="0" hangingPunct="1">
        <a:defRPr sz="1700" kern="1200">
          <a:solidFill>
            <a:schemeClr val="tx1"/>
          </a:solidFill>
          <a:latin typeface="+mn-lt"/>
          <a:ea typeface="+mn-ea"/>
          <a:cs typeface="+mn-cs"/>
        </a:defRPr>
      </a:lvl4pPr>
      <a:lvl5pPr marL="1728313" algn="l" defTabSz="432078" rtl="0" eaLnBrk="1" latinLnBrk="0" hangingPunct="1">
        <a:defRPr sz="1700" kern="1200">
          <a:solidFill>
            <a:schemeClr val="tx1"/>
          </a:solidFill>
          <a:latin typeface="+mn-lt"/>
          <a:ea typeface="+mn-ea"/>
          <a:cs typeface="+mn-cs"/>
        </a:defRPr>
      </a:lvl5pPr>
      <a:lvl6pPr marL="2160391" algn="l" defTabSz="432078" rtl="0" eaLnBrk="1" latinLnBrk="0" hangingPunct="1">
        <a:defRPr sz="1700" kern="1200">
          <a:solidFill>
            <a:schemeClr val="tx1"/>
          </a:solidFill>
          <a:latin typeface="+mn-lt"/>
          <a:ea typeface="+mn-ea"/>
          <a:cs typeface="+mn-cs"/>
        </a:defRPr>
      </a:lvl6pPr>
      <a:lvl7pPr marL="2592468" algn="l" defTabSz="432078" rtl="0" eaLnBrk="1" latinLnBrk="0" hangingPunct="1">
        <a:defRPr sz="1700" kern="1200">
          <a:solidFill>
            <a:schemeClr val="tx1"/>
          </a:solidFill>
          <a:latin typeface="+mn-lt"/>
          <a:ea typeface="+mn-ea"/>
          <a:cs typeface="+mn-cs"/>
        </a:defRPr>
      </a:lvl7pPr>
      <a:lvl8pPr marL="3024546" algn="l" defTabSz="432078" rtl="0" eaLnBrk="1" latinLnBrk="0" hangingPunct="1">
        <a:defRPr sz="1700" kern="1200">
          <a:solidFill>
            <a:schemeClr val="tx1"/>
          </a:solidFill>
          <a:latin typeface="+mn-lt"/>
          <a:ea typeface="+mn-ea"/>
          <a:cs typeface="+mn-cs"/>
        </a:defRPr>
      </a:lvl8pPr>
      <a:lvl9pPr marL="3456625" algn="l" defTabSz="43207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2893" y="1307838"/>
            <a:ext cx="9100297" cy="4893647"/>
          </a:xfrm>
          <a:prstGeom prst="rect">
            <a:avLst/>
          </a:prstGeom>
          <a:noFill/>
        </p:spPr>
        <p:txBody>
          <a:bodyPr wrap="square" rtlCol="0">
            <a:spAutoFit/>
          </a:bodyPr>
          <a:lstStyle/>
          <a:p>
            <a:r>
              <a:rPr lang="en-US" sz="4800" dirty="0">
                <a:solidFill>
                  <a:schemeClr val="bg1"/>
                </a:solidFill>
                <a:latin typeface="Arial" panose="020B0604020202020204" pitchFamily="34" charset="0"/>
                <a:cs typeface="Arial" panose="020B0604020202020204" pitchFamily="34" charset="0"/>
              </a:rPr>
              <a:t>Cochrane review of e-cigarettes for smoking cessation: update on the latest evidence</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Jamie Hartmann-Boyce*, Hayden McRobbie, Nicola Lindson, Chris Bullen, Rachna Begh, Annika Theodoulou, Caitlin Notley, Nancy A Rigotti, Tari Turner, Ailsa Butler, Thomas Fanshawe, Peter Hajek</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*Centre for Evidence-Based Medicine and Cochrane Tobacco Addiction Group, Nuffield Department of Primary Care Health Sciences, University of Oxford. Jamie.hartmann-boyce@phc.ox.ac.uk</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April 2022</a:t>
            </a:r>
          </a:p>
        </p:txBody>
      </p:sp>
      <p:pic>
        <p:nvPicPr>
          <p:cNvPr id="4" name="Picture 3" descr="S:\Nicola\cochrane new brand logos &amp; templates\tobacco addiction logo\Digital - RGB logo\Landscape\Cochrane_Tobacco_CYAN_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466" y="101679"/>
            <a:ext cx="2411906" cy="567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5598" y="5184160"/>
            <a:ext cx="1959249" cy="99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847993" y="5184163"/>
            <a:ext cx="1953491" cy="9964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104" y="5286897"/>
            <a:ext cx="1716962" cy="798025"/>
          </a:xfrm>
          <a:prstGeom prst="rect">
            <a:avLst/>
          </a:prstGeom>
        </p:spPr>
      </p:pic>
    </p:spTree>
    <p:extLst>
      <p:ext uri="{BB962C8B-B14F-4D97-AF65-F5344CB8AC3E}">
        <p14:creationId xmlns:p14="http://schemas.microsoft.com/office/powerpoint/2010/main" val="117611951"/>
      </p:ext>
    </p:extLst>
  </p:cSld>
  <p:clrMapOvr>
    <a:masterClrMapping/>
  </p:clrMapOvr>
  <mc:AlternateContent xmlns:mc="http://schemas.openxmlformats.org/markup-compatibility/2006" xmlns:p14="http://schemas.microsoft.com/office/powerpoint/2010/main">
    <mc:Choice Requires="p14">
      <p:transition spd="slow" p14:dur="2000" advTm="17660"/>
    </mc:Choice>
    <mc:Fallback xmlns="">
      <p:transition spd="slow" advTm="176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84" y="1007844"/>
            <a:ext cx="7718813" cy="598266"/>
          </a:xfrm>
        </p:spPr>
        <p:txBody>
          <a:bodyPr/>
          <a:lstStyle/>
          <a:p>
            <a:r>
              <a:rPr lang="en-GB" sz="4000" dirty="0">
                <a:solidFill>
                  <a:srgbClr val="0070C0"/>
                </a:solidFill>
              </a:rPr>
              <a:t>Nicotine e-cigarette versus NRT: </a:t>
            </a:r>
            <a:r>
              <a:rPr lang="en-GB" sz="4000" dirty="0"/>
              <a:t>Quitting at 6+ months</a:t>
            </a:r>
          </a:p>
        </p:txBody>
      </p:sp>
      <p:pic>
        <p:nvPicPr>
          <p:cNvPr id="7" name="Picture 6"/>
          <p:cNvPicPr>
            <a:picLocks noChangeAspect="1"/>
          </p:cNvPicPr>
          <p:nvPr/>
        </p:nvPicPr>
        <p:blipFill>
          <a:blip r:embed="rId2"/>
          <a:stretch>
            <a:fillRect/>
          </a:stretch>
        </p:blipFill>
        <p:spPr>
          <a:xfrm>
            <a:off x="501654" y="2299178"/>
            <a:ext cx="8986043" cy="4071623"/>
          </a:xfrm>
          <a:prstGeom prst="rect">
            <a:avLst/>
          </a:prstGeom>
        </p:spPr>
      </p:pic>
      <p:sp>
        <p:nvSpPr>
          <p:cNvPr id="5" name="Rectangle 4"/>
          <p:cNvSpPr/>
          <p:nvPr/>
        </p:nvSpPr>
        <p:spPr>
          <a:xfrm>
            <a:off x="9036329" y="2575606"/>
            <a:ext cx="2393671" cy="1938992"/>
          </a:xfrm>
          <a:prstGeom prst="rect">
            <a:avLst/>
          </a:prstGeom>
          <a:solidFill>
            <a:schemeClr val="accent3">
              <a:lumMod val="60000"/>
              <a:lumOff val="40000"/>
            </a:schemeClr>
          </a:solidFill>
        </p:spPr>
        <p:txBody>
          <a:bodyPr wrap="square">
            <a:spAutoFit/>
          </a:bodyPr>
          <a:lstStyle/>
          <a:p>
            <a:pPr>
              <a:defRPr/>
            </a:pPr>
            <a:r>
              <a:rPr lang="en-GB" sz="2000" dirty="0"/>
              <a:t>GRADE certainty of evidence: MODERATE (downgraded one level due to imprecision)</a:t>
            </a:r>
          </a:p>
        </p:txBody>
      </p:sp>
    </p:spTree>
    <p:extLst>
      <p:ext uri="{BB962C8B-B14F-4D97-AF65-F5344CB8AC3E}">
        <p14:creationId xmlns:p14="http://schemas.microsoft.com/office/powerpoint/2010/main" val="3005492240"/>
      </p:ext>
    </p:extLst>
  </p:cSld>
  <p:clrMapOvr>
    <a:masterClrMapping/>
  </p:clrMapOvr>
  <mc:AlternateContent xmlns:mc="http://schemas.openxmlformats.org/markup-compatibility/2006" xmlns:p14="http://schemas.microsoft.com/office/powerpoint/2010/main">
    <mc:Choice Requires="p14">
      <p:transition spd="slow" p14:dur="2000" advTm="77698"/>
    </mc:Choice>
    <mc:Fallback xmlns="">
      <p:transition spd="slow" advTm="7769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06" y="1149036"/>
            <a:ext cx="2812447" cy="598266"/>
          </a:xfrm>
        </p:spPr>
        <p:txBody>
          <a:bodyPr/>
          <a:lstStyle/>
          <a:p>
            <a:r>
              <a:rPr lang="en-GB" sz="4000" dirty="0">
                <a:solidFill>
                  <a:srgbClr val="0070C0"/>
                </a:solidFill>
              </a:rPr>
              <a:t>Nicotine e-cigarette versus NRT: </a:t>
            </a:r>
            <a:r>
              <a:rPr lang="en-GB" sz="4000" dirty="0"/>
              <a:t>Adverse events at 1+weeks</a:t>
            </a:r>
          </a:p>
        </p:txBody>
      </p:sp>
      <p:sp>
        <p:nvSpPr>
          <p:cNvPr id="7" name="Rectangle 6"/>
          <p:cNvSpPr/>
          <p:nvPr/>
        </p:nvSpPr>
        <p:spPr>
          <a:xfrm>
            <a:off x="3447753" y="5676357"/>
            <a:ext cx="7909570" cy="707886"/>
          </a:xfrm>
          <a:prstGeom prst="rect">
            <a:avLst/>
          </a:prstGeom>
          <a:solidFill>
            <a:schemeClr val="accent3">
              <a:lumMod val="60000"/>
              <a:lumOff val="40000"/>
            </a:schemeClr>
          </a:solidFill>
        </p:spPr>
        <p:txBody>
          <a:bodyPr wrap="square">
            <a:spAutoFit/>
          </a:bodyPr>
          <a:lstStyle/>
          <a:p>
            <a:pPr>
              <a:defRPr/>
            </a:pPr>
            <a:r>
              <a:rPr lang="en-GB" sz="2000" dirty="0"/>
              <a:t>GRADE certainty of evidence: MODERATE (downgraded one level due to imprecision)</a:t>
            </a:r>
          </a:p>
        </p:txBody>
      </p:sp>
      <p:sp>
        <p:nvSpPr>
          <p:cNvPr id="3" name="AutoShape 2" descr="CD010216-CMP-001.02.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626916" y="1149036"/>
            <a:ext cx="6626356" cy="4169039"/>
          </a:xfrm>
          <a:prstGeom prst="rect">
            <a:avLst/>
          </a:prstGeom>
        </p:spPr>
      </p:pic>
    </p:spTree>
    <p:extLst>
      <p:ext uri="{BB962C8B-B14F-4D97-AF65-F5344CB8AC3E}">
        <p14:creationId xmlns:p14="http://schemas.microsoft.com/office/powerpoint/2010/main" val="3444043188"/>
      </p:ext>
    </p:extLst>
  </p:cSld>
  <p:clrMapOvr>
    <a:masterClrMapping/>
  </p:clrMapOvr>
  <mc:AlternateContent xmlns:mc="http://schemas.openxmlformats.org/markup-compatibility/2006" xmlns:p14="http://schemas.microsoft.com/office/powerpoint/2010/main">
    <mc:Choice Requires="p14">
      <p:transition spd="slow" p14:dur="2000" advTm="30757"/>
    </mc:Choice>
    <mc:Fallback xmlns="">
      <p:transition spd="slow" advTm="3075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21" y="817022"/>
            <a:ext cx="3102921" cy="598266"/>
          </a:xfrm>
        </p:spPr>
        <p:txBody>
          <a:bodyPr/>
          <a:lstStyle/>
          <a:p>
            <a:r>
              <a:rPr lang="en-GB" sz="4000" dirty="0">
                <a:solidFill>
                  <a:srgbClr val="0070C0"/>
                </a:solidFill>
              </a:rPr>
              <a:t>Nicotine e-cigarette versus NRT: </a:t>
            </a:r>
            <a:r>
              <a:rPr lang="en-GB" sz="3600" dirty="0"/>
              <a:t>Serious adverse events at 1+weeks</a:t>
            </a:r>
          </a:p>
        </p:txBody>
      </p:sp>
      <p:sp>
        <p:nvSpPr>
          <p:cNvPr id="5" name="Rectangle 4"/>
          <p:cNvSpPr/>
          <p:nvPr/>
        </p:nvSpPr>
        <p:spPr>
          <a:xfrm>
            <a:off x="217421" y="5171607"/>
            <a:ext cx="3506769" cy="1015663"/>
          </a:xfrm>
          <a:prstGeom prst="rect">
            <a:avLst/>
          </a:prstGeom>
          <a:solidFill>
            <a:srgbClr val="FDEA7B"/>
          </a:solidFill>
        </p:spPr>
        <p:txBody>
          <a:bodyPr wrap="square">
            <a:spAutoFit/>
          </a:bodyPr>
          <a:lstStyle/>
          <a:p>
            <a:pPr>
              <a:defRPr/>
            </a:pPr>
            <a:r>
              <a:rPr lang="en-GB" sz="2000" dirty="0"/>
              <a:t>GRADE certainty of evidence: LOW (downgraded two levels due to imprecision)</a:t>
            </a:r>
          </a:p>
        </p:txBody>
      </p:sp>
      <p:pic>
        <p:nvPicPr>
          <p:cNvPr id="10" name="Picture 9"/>
          <p:cNvPicPr>
            <a:picLocks noChangeAspect="1"/>
          </p:cNvPicPr>
          <p:nvPr/>
        </p:nvPicPr>
        <p:blipFill>
          <a:blip r:embed="rId2"/>
          <a:stretch>
            <a:fillRect/>
          </a:stretch>
        </p:blipFill>
        <p:spPr>
          <a:xfrm>
            <a:off x="3873045" y="990599"/>
            <a:ext cx="7531555" cy="5272088"/>
          </a:xfrm>
          <a:prstGeom prst="rect">
            <a:avLst/>
          </a:prstGeom>
        </p:spPr>
      </p:pic>
    </p:spTree>
    <p:extLst>
      <p:ext uri="{BB962C8B-B14F-4D97-AF65-F5344CB8AC3E}">
        <p14:creationId xmlns:p14="http://schemas.microsoft.com/office/powerpoint/2010/main" val="3602598351"/>
      </p:ext>
    </p:extLst>
  </p:cSld>
  <p:clrMapOvr>
    <a:masterClrMapping/>
  </p:clrMapOvr>
  <mc:AlternateContent xmlns:mc="http://schemas.openxmlformats.org/markup-compatibility/2006" xmlns:p14="http://schemas.microsoft.com/office/powerpoint/2010/main">
    <mc:Choice Requires="p14">
      <p:transition spd="slow" p14:dur="2000" advTm="33974"/>
    </mc:Choice>
    <mc:Fallback xmlns="">
      <p:transition spd="slow" advTm="3397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84" y="849903"/>
            <a:ext cx="7718813" cy="598266"/>
          </a:xfrm>
        </p:spPr>
        <p:txBody>
          <a:bodyPr/>
          <a:lstStyle/>
          <a:p>
            <a:r>
              <a:rPr lang="en-GB" sz="2800" dirty="0">
                <a:solidFill>
                  <a:schemeClr val="accent4">
                    <a:lumMod val="75000"/>
                  </a:schemeClr>
                </a:solidFill>
              </a:rPr>
              <a:t>Nicotine e-cigarette versus non-nicotine e-cigarette:</a:t>
            </a:r>
            <a:r>
              <a:rPr lang="en-GB" sz="2800" dirty="0">
                <a:solidFill>
                  <a:schemeClr val="accent5">
                    <a:lumMod val="75000"/>
                  </a:schemeClr>
                </a:solidFill>
              </a:rPr>
              <a:t> </a:t>
            </a:r>
            <a:r>
              <a:rPr lang="en-GB" sz="2800" dirty="0"/>
              <a:t>Quitting at 6+ months</a:t>
            </a:r>
          </a:p>
        </p:txBody>
      </p:sp>
      <p:sp>
        <p:nvSpPr>
          <p:cNvPr id="4" name="Rectangle 3"/>
          <p:cNvSpPr/>
          <p:nvPr/>
        </p:nvSpPr>
        <p:spPr>
          <a:xfrm>
            <a:off x="1807839" y="5488281"/>
            <a:ext cx="7909570" cy="707886"/>
          </a:xfrm>
          <a:prstGeom prst="rect">
            <a:avLst/>
          </a:prstGeom>
          <a:solidFill>
            <a:schemeClr val="accent3">
              <a:lumMod val="60000"/>
              <a:lumOff val="40000"/>
            </a:schemeClr>
          </a:solidFill>
        </p:spPr>
        <p:txBody>
          <a:bodyPr wrap="square">
            <a:spAutoFit/>
          </a:bodyPr>
          <a:lstStyle/>
          <a:p>
            <a:pPr>
              <a:defRPr/>
            </a:pPr>
            <a:r>
              <a:rPr lang="en-GB" sz="2000" dirty="0"/>
              <a:t>GRADE certainty of evidence: MODERATE (downgraded one level due to imprecision)</a:t>
            </a:r>
          </a:p>
        </p:txBody>
      </p:sp>
      <p:pic>
        <p:nvPicPr>
          <p:cNvPr id="5" name="Picture 4"/>
          <p:cNvPicPr>
            <a:picLocks noChangeAspect="1"/>
          </p:cNvPicPr>
          <p:nvPr/>
        </p:nvPicPr>
        <p:blipFill>
          <a:blip r:embed="rId2"/>
          <a:stretch>
            <a:fillRect/>
          </a:stretch>
        </p:blipFill>
        <p:spPr>
          <a:xfrm>
            <a:off x="1807839" y="1865312"/>
            <a:ext cx="7312381" cy="3381245"/>
          </a:xfrm>
          <a:prstGeom prst="rect">
            <a:avLst/>
          </a:prstGeom>
        </p:spPr>
      </p:pic>
    </p:spTree>
    <p:extLst>
      <p:ext uri="{BB962C8B-B14F-4D97-AF65-F5344CB8AC3E}">
        <p14:creationId xmlns:p14="http://schemas.microsoft.com/office/powerpoint/2010/main" val="1013836320"/>
      </p:ext>
    </p:extLst>
  </p:cSld>
  <p:clrMapOvr>
    <a:masterClrMapping/>
  </p:clrMapOvr>
  <mc:AlternateContent xmlns:mc="http://schemas.openxmlformats.org/markup-compatibility/2006" xmlns:p14="http://schemas.microsoft.com/office/powerpoint/2010/main">
    <mc:Choice Requires="p14">
      <p:transition spd="slow" p14:dur="2000" advTm="27801"/>
    </mc:Choice>
    <mc:Fallback xmlns="">
      <p:transition spd="slow" advTm="278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1" y="1011489"/>
            <a:ext cx="2113568" cy="598266"/>
          </a:xfrm>
        </p:spPr>
        <p:txBody>
          <a:bodyPr/>
          <a:lstStyle/>
          <a:p>
            <a:r>
              <a:rPr lang="en-GB" sz="2800" dirty="0">
                <a:solidFill>
                  <a:schemeClr val="accent4">
                    <a:lumMod val="75000"/>
                  </a:schemeClr>
                </a:solidFill>
              </a:rPr>
              <a:t>Nicotine e-cigarette versus non-nicotine e-cigarette:</a:t>
            </a:r>
            <a:r>
              <a:rPr lang="en-GB" sz="2800" dirty="0">
                <a:solidFill>
                  <a:schemeClr val="accent5">
                    <a:lumMod val="75000"/>
                  </a:schemeClr>
                </a:solidFill>
              </a:rPr>
              <a:t> </a:t>
            </a:r>
            <a:r>
              <a:rPr lang="en-GB" sz="2800" dirty="0"/>
              <a:t>Adverse events at 1+ weeks</a:t>
            </a:r>
          </a:p>
        </p:txBody>
      </p:sp>
      <p:sp>
        <p:nvSpPr>
          <p:cNvPr id="6" name="Rectangle 5"/>
          <p:cNvSpPr/>
          <p:nvPr/>
        </p:nvSpPr>
        <p:spPr>
          <a:xfrm>
            <a:off x="192222" y="4868759"/>
            <a:ext cx="4005024" cy="1015663"/>
          </a:xfrm>
          <a:prstGeom prst="rect">
            <a:avLst/>
          </a:prstGeom>
          <a:solidFill>
            <a:srgbClr val="FDEA7B"/>
          </a:solidFill>
        </p:spPr>
        <p:txBody>
          <a:bodyPr wrap="square">
            <a:spAutoFit/>
          </a:bodyPr>
          <a:lstStyle/>
          <a:p>
            <a:pPr>
              <a:defRPr/>
            </a:pPr>
            <a:r>
              <a:rPr lang="en-GB" sz="2000" dirty="0"/>
              <a:t>GRADE certainty of evidence: LOW (downgraded two levels due to imprecision)</a:t>
            </a:r>
          </a:p>
        </p:txBody>
      </p:sp>
      <p:pic>
        <p:nvPicPr>
          <p:cNvPr id="3" name="Picture 2"/>
          <p:cNvPicPr>
            <a:picLocks noChangeAspect="1"/>
          </p:cNvPicPr>
          <p:nvPr/>
        </p:nvPicPr>
        <p:blipFill>
          <a:blip r:embed="rId2"/>
          <a:stretch>
            <a:fillRect/>
          </a:stretch>
        </p:blipFill>
        <p:spPr>
          <a:xfrm>
            <a:off x="4317166" y="1195907"/>
            <a:ext cx="7052545" cy="4883387"/>
          </a:xfrm>
          <a:prstGeom prst="rect">
            <a:avLst/>
          </a:prstGeom>
        </p:spPr>
      </p:pic>
    </p:spTree>
    <p:extLst>
      <p:ext uri="{BB962C8B-B14F-4D97-AF65-F5344CB8AC3E}">
        <p14:creationId xmlns:p14="http://schemas.microsoft.com/office/powerpoint/2010/main" val="2231407693"/>
      </p:ext>
    </p:extLst>
  </p:cSld>
  <p:clrMapOvr>
    <a:masterClrMapping/>
  </p:clrMapOvr>
  <mc:AlternateContent xmlns:mc="http://schemas.openxmlformats.org/markup-compatibility/2006" xmlns:p14="http://schemas.microsoft.com/office/powerpoint/2010/main">
    <mc:Choice Requires="p14">
      <p:transition spd="slow" p14:dur="2000" advTm="13913"/>
    </mc:Choice>
    <mc:Fallback xmlns="">
      <p:transition spd="slow" advTm="1391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92" y="1029785"/>
            <a:ext cx="3117909" cy="598266"/>
          </a:xfrm>
        </p:spPr>
        <p:txBody>
          <a:bodyPr/>
          <a:lstStyle/>
          <a:p>
            <a:r>
              <a:rPr lang="en-GB" sz="2800" dirty="0">
                <a:solidFill>
                  <a:schemeClr val="accent4">
                    <a:lumMod val="75000"/>
                  </a:schemeClr>
                </a:solidFill>
              </a:rPr>
              <a:t>Nicotine e-cigarette versus non-nicotine e-cigarette:</a:t>
            </a:r>
            <a:r>
              <a:rPr lang="en-GB" sz="2800" dirty="0">
                <a:solidFill>
                  <a:schemeClr val="accent5">
                    <a:lumMod val="75000"/>
                  </a:schemeClr>
                </a:solidFill>
              </a:rPr>
              <a:t> </a:t>
            </a:r>
            <a:r>
              <a:rPr lang="en-GB" sz="2800" dirty="0"/>
              <a:t>Serious adverse events at 1+weeks</a:t>
            </a:r>
          </a:p>
        </p:txBody>
      </p:sp>
      <p:sp>
        <p:nvSpPr>
          <p:cNvPr id="6" name="Rectangle 5"/>
          <p:cNvSpPr/>
          <p:nvPr/>
        </p:nvSpPr>
        <p:spPr>
          <a:xfrm>
            <a:off x="321392" y="4027148"/>
            <a:ext cx="1828801" cy="1938992"/>
          </a:xfrm>
          <a:prstGeom prst="rect">
            <a:avLst/>
          </a:prstGeom>
          <a:solidFill>
            <a:srgbClr val="FDEA7B"/>
          </a:solidFill>
        </p:spPr>
        <p:txBody>
          <a:bodyPr wrap="square">
            <a:spAutoFit/>
          </a:bodyPr>
          <a:lstStyle/>
          <a:p>
            <a:pPr>
              <a:defRPr/>
            </a:pPr>
            <a:r>
              <a:rPr lang="en-GB" sz="2000" dirty="0"/>
              <a:t>GRADE certainty of evidence: LOW (downgraded two levels due to imprecision)</a:t>
            </a:r>
          </a:p>
        </p:txBody>
      </p:sp>
      <p:pic>
        <p:nvPicPr>
          <p:cNvPr id="4" name="Picture 3"/>
          <p:cNvPicPr>
            <a:picLocks noChangeAspect="1"/>
          </p:cNvPicPr>
          <p:nvPr/>
        </p:nvPicPr>
        <p:blipFill>
          <a:blip r:embed="rId2"/>
          <a:stretch>
            <a:fillRect/>
          </a:stretch>
        </p:blipFill>
        <p:spPr>
          <a:xfrm>
            <a:off x="3977155" y="1029785"/>
            <a:ext cx="6029325" cy="5114925"/>
          </a:xfrm>
          <a:prstGeom prst="rect">
            <a:avLst/>
          </a:prstGeom>
        </p:spPr>
      </p:pic>
    </p:spTree>
    <p:extLst>
      <p:ext uri="{BB962C8B-B14F-4D97-AF65-F5344CB8AC3E}">
        <p14:creationId xmlns:p14="http://schemas.microsoft.com/office/powerpoint/2010/main" val="2765637332"/>
      </p:ext>
    </p:extLst>
  </p:cSld>
  <p:clrMapOvr>
    <a:masterClrMapping/>
  </p:clrMapOvr>
  <mc:AlternateContent xmlns:mc="http://schemas.openxmlformats.org/markup-compatibility/2006" xmlns:p14="http://schemas.microsoft.com/office/powerpoint/2010/main">
    <mc:Choice Requires="p14">
      <p:transition spd="slow" p14:dur="2000" advTm="31036"/>
    </mc:Choice>
    <mc:Fallback xmlns="">
      <p:transition spd="slow" advTm="3103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84" y="849903"/>
            <a:ext cx="7718813" cy="598266"/>
          </a:xfrm>
        </p:spPr>
        <p:txBody>
          <a:bodyPr/>
          <a:lstStyle/>
          <a:p>
            <a:r>
              <a:rPr lang="en-GB" sz="2800" dirty="0">
                <a:solidFill>
                  <a:schemeClr val="accent5">
                    <a:lumMod val="75000"/>
                  </a:schemeClr>
                </a:solidFill>
              </a:rPr>
              <a:t>Nicotine e-cigarette versus behavioural support only/no support: </a:t>
            </a:r>
            <a:r>
              <a:rPr lang="en-GB" sz="2800" dirty="0"/>
              <a:t>Quitting at 6+ months</a:t>
            </a:r>
          </a:p>
        </p:txBody>
      </p:sp>
      <p:sp>
        <p:nvSpPr>
          <p:cNvPr id="6" name="Rectangle 5"/>
          <p:cNvSpPr/>
          <p:nvPr/>
        </p:nvSpPr>
        <p:spPr>
          <a:xfrm>
            <a:off x="1768884" y="5159212"/>
            <a:ext cx="7718813" cy="707886"/>
          </a:xfrm>
          <a:prstGeom prst="rect">
            <a:avLst/>
          </a:prstGeom>
          <a:solidFill>
            <a:schemeClr val="accent6">
              <a:lumMod val="75000"/>
            </a:schemeClr>
          </a:solidFill>
        </p:spPr>
        <p:txBody>
          <a:bodyPr wrap="square">
            <a:spAutoFit/>
          </a:bodyPr>
          <a:lstStyle/>
          <a:p>
            <a:pPr>
              <a:defRPr/>
            </a:pPr>
            <a:r>
              <a:rPr lang="en-GB" sz="2000" dirty="0"/>
              <a:t>GRADE certainty of evidence: VERY LOW (downgraded two levels due to risk of bias; one level due to imprecision)</a:t>
            </a:r>
          </a:p>
        </p:txBody>
      </p:sp>
      <p:pic>
        <p:nvPicPr>
          <p:cNvPr id="3" name="Picture 2"/>
          <p:cNvPicPr>
            <a:picLocks noChangeAspect="1"/>
          </p:cNvPicPr>
          <p:nvPr/>
        </p:nvPicPr>
        <p:blipFill rotWithShape="1">
          <a:blip r:embed="rId2"/>
          <a:srcRect t="5141"/>
          <a:stretch/>
        </p:blipFill>
        <p:spPr>
          <a:xfrm>
            <a:off x="1363471" y="1828800"/>
            <a:ext cx="8529638" cy="3197062"/>
          </a:xfrm>
          <a:prstGeom prst="rect">
            <a:avLst/>
          </a:prstGeom>
        </p:spPr>
      </p:pic>
    </p:spTree>
    <p:extLst>
      <p:ext uri="{BB962C8B-B14F-4D97-AF65-F5344CB8AC3E}">
        <p14:creationId xmlns:p14="http://schemas.microsoft.com/office/powerpoint/2010/main" val="122209399"/>
      </p:ext>
    </p:extLst>
  </p:cSld>
  <p:clrMapOvr>
    <a:masterClrMapping/>
  </p:clrMapOvr>
  <mc:AlternateContent xmlns:mc="http://schemas.openxmlformats.org/markup-compatibility/2006" xmlns:p14="http://schemas.microsoft.com/office/powerpoint/2010/main">
    <mc:Choice Requires="p14">
      <p:transition spd="slow" p14:dur="2000" advTm="96308"/>
    </mc:Choice>
    <mc:Fallback xmlns="">
      <p:transition spd="slow" advTm="9630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84" y="849903"/>
            <a:ext cx="7718813" cy="598266"/>
          </a:xfrm>
        </p:spPr>
        <p:txBody>
          <a:bodyPr/>
          <a:lstStyle/>
          <a:p>
            <a:r>
              <a:rPr lang="en-GB" sz="2800" dirty="0">
                <a:solidFill>
                  <a:schemeClr val="accent5">
                    <a:lumMod val="75000"/>
                  </a:schemeClr>
                </a:solidFill>
              </a:rPr>
              <a:t>Nicotine e-cigarette versus behavioural support only/no support: </a:t>
            </a:r>
            <a:r>
              <a:rPr lang="en-GB" sz="2800" dirty="0"/>
              <a:t>Adverse events at 1+weeks</a:t>
            </a:r>
          </a:p>
        </p:txBody>
      </p:sp>
      <p:pic>
        <p:nvPicPr>
          <p:cNvPr id="8" name="Picture 7"/>
          <p:cNvPicPr>
            <a:picLocks noChangeAspect="1"/>
          </p:cNvPicPr>
          <p:nvPr/>
        </p:nvPicPr>
        <p:blipFill>
          <a:blip r:embed="rId2"/>
          <a:stretch>
            <a:fillRect/>
          </a:stretch>
        </p:blipFill>
        <p:spPr>
          <a:xfrm>
            <a:off x="1768884" y="1796906"/>
            <a:ext cx="7023411" cy="4523253"/>
          </a:xfrm>
          <a:prstGeom prst="rect">
            <a:avLst/>
          </a:prstGeom>
        </p:spPr>
      </p:pic>
      <p:sp>
        <p:nvSpPr>
          <p:cNvPr id="7" name="Rectangle 6"/>
          <p:cNvSpPr/>
          <p:nvPr/>
        </p:nvSpPr>
        <p:spPr>
          <a:xfrm>
            <a:off x="7666590" y="2163125"/>
            <a:ext cx="2254639" cy="1631216"/>
          </a:xfrm>
          <a:prstGeom prst="rect">
            <a:avLst/>
          </a:prstGeom>
          <a:solidFill>
            <a:schemeClr val="accent6">
              <a:lumMod val="75000"/>
            </a:schemeClr>
          </a:solidFill>
        </p:spPr>
        <p:txBody>
          <a:bodyPr wrap="square">
            <a:spAutoFit/>
          </a:bodyPr>
          <a:lstStyle/>
          <a:p>
            <a:pPr>
              <a:defRPr/>
            </a:pPr>
            <a:r>
              <a:rPr lang="en-GB" sz="2000" dirty="0"/>
              <a:t>GRADE certainty of evidence: VERY LOW (downgraded due to risk of bias and imprecision)</a:t>
            </a:r>
          </a:p>
        </p:txBody>
      </p:sp>
    </p:spTree>
    <p:extLst>
      <p:ext uri="{BB962C8B-B14F-4D97-AF65-F5344CB8AC3E}">
        <p14:creationId xmlns:p14="http://schemas.microsoft.com/office/powerpoint/2010/main" val="504577513"/>
      </p:ext>
    </p:extLst>
  </p:cSld>
  <p:clrMapOvr>
    <a:masterClrMapping/>
  </p:clrMapOvr>
  <mc:AlternateContent xmlns:mc="http://schemas.openxmlformats.org/markup-compatibility/2006" xmlns:p14="http://schemas.microsoft.com/office/powerpoint/2010/main">
    <mc:Choice Requires="p14">
      <p:transition spd="slow" p14:dur="2000" advTm="33493"/>
    </mc:Choice>
    <mc:Fallback xmlns="">
      <p:transition spd="slow" advTm="3349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52" y="1055176"/>
            <a:ext cx="2694097" cy="598266"/>
          </a:xfrm>
        </p:spPr>
        <p:txBody>
          <a:bodyPr/>
          <a:lstStyle/>
          <a:p>
            <a:r>
              <a:rPr lang="en-GB" sz="2800" dirty="0">
                <a:solidFill>
                  <a:schemeClr val="accent5">
                    <a:lumMod val="75000"/>
                  </a:schemeClr>
                </a:solidFill>
              </a:rPr>
              <a:t>Nicotine e-cigarette versus behavioural support only/no support: </a:t>
            </a:r>
            <a:r>
              <a:rPr lang="en-GB" sz="2800" dirty="0"/>
              <a:t>Serious adverse events at 1+wks</a:t>
            </a:r>
          </a:p>
        </p:txBody>
      </p:sp>
      <p:pic>
        <p:nvPicPr>
          <p:cNvPr id="3" name="Picture 2"/>
          <p:cNvPicPr>
            <a:picLocks noChangeAspect="1"/>
          </p:cNvPicPr>
          <p:nvPr/>
        </p:nvPicPr>
        <p:blipFill>
          <a:blip r:embed="rId2"/>
          <a:stretch>
            <a:fillRect/>
          </a:stretch>
        </p:blipFill>
        <p:spPr>
          <a:xfrm>
            <a:off x="3332798" y="4441372"/>
            <a:ext cx="5599463" cy="1753068"/>
          </a:xfrm>
          <a:prstGeom prst="rect">
            <a:avLst/>
          </a:prstGeom>
        </p:spPr>
      </p:pic>
      <p:pic>
        <p:nvPicPr>
          <p:cNvPr id="6" name="Picture 5"/>
          <p:cNvPicPr>
            <a:picLocks noChangeAspect="1"/>
          </p:cNvPicPr>
          <p:nvPr/>
        </p:nvPicPr>
        <p:blipFill>
          <a:blip r:embed="rId3"/>
          <a:stretch>
            <a:fillRect/>
          </a:stretch>
        </p:blipFill>
        <p:spPr>
          <a:xfrm>
            <a:off x="3332798" y="102957"/>
            <a:ext cx="5465372" cy="4338415"/>
          </a:xfrm>
          <a:prstGeom prst="rect">
            <a:avLst/>
          </a:prstGeom>
        </p:spPr>
      </p:pic>
      <p:sp>
        <p:nvSpPr>
          <p:cNvPr id="7" name="Rectangle 6"/>
          <p:cNvSpPr/>
          <p:nvPr/>
        </p:nvSpPr>
        <p:spPr>
          <a:xfrm>
            <a:off x="8414862" y="3457110"/>
            <a:ext cx="2860177" cy="1323439"/>
          </a:xfrm>
          <a:prstGeom prst="rect">
            <a:avLst/>
          </a:prstGeom>
          <a:solidFill>
            <a:schemeClr val="accent6">
              <a:lumMod val="75000"/>
            </a:schemeClr>
          </a:solidFill>
        </p:spPr>
        <p:txBody>
          <a:bodyPr wrap="square">
            <a:spAutoFit/>
          </a:bodyPr>
          <a:lstStyle/>
          <a:p>
            <a:pPr>
              <a:defRPr/>
            </a:pPr>
            <a:r>
              <a:rPr lang="en-GB" sz="2000" dirty="0"/>
              <a:t>GRADE certainty of evidence: VERY LOW (downgraded due to risk of bias and imprecision)</a:t>
            </a:r>
          </a:p>
        </p:txBody>
      </p:sp>
    </p:spTree>
    <p:extLst>
      <p:ext uri="{BB962C8B-B14F-4D97-AF65-F5344CB8AC3E}">
        <p14:creationId xmlns:p14="http://schemas.microsoft.com/office/powerpoint/2010/main" val="2528338208"/>
      </p:ext>
    </p:extLst>
  </p:cSld>
  <p:clrMapOvr>
    <a:masterClrMapping/>
  </p:clrMapOvr>
  <mc:AlternateContent xmlns:mc="http://schemas.openxmlformats.org/markup-compatibility/2006" xmlns:p14="http://schemas.microsoft.com/office/powerpoint/2010/main">
    <mc:Choice Requires="p14">
      <p:transition spd="slow" p14:dur="2000" advTm="28043"/>
    </mc:Choice>
    <mc:Fallback xmlns="">
      <p:transition spd="slow" advTm="2804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30" y="820318"/>
            <a:ext cx="4677769" cy="598266"/>
          </a:xfrm>
        </p:spPr>
        <p:txBody>
          <a:bodyPr/>
          <a:lstStyle/>
          <a:p>
            <a:r>
              <a:rPr lang="en-GB" sz="2800" dirty="0">
                <a:solidFill>
                  <a:schemeClr val="accent2">
                    <a:lumMod val="75000"/>
                  </a:schemeClr>
                </a:solidFill>
              </a:rPr>
              <a:t>Preliminary analysis</a:t>
            </a:r>
            <a:r>
              <a:rPr lang="en-GB" sz="2800" dirty="0"/>
              <a:t>: long-term use</a:t>
            </a:r>
          </a:p>
        </p:txBody>
      </p:sp>
      <p:sp>
        <p:nvSpPr>
          <p:cNvPr id="3" name="Content Placeholder 2"/>
          <p:cNvSpPr>
            <a:spLocks noGrp="1"/>
          </p:cNvSpPr>
          <p:nvPr>
            <p:ph idx="1"/>
          </p:nvPr>
        </p:nvSpPr>
        <p:spPr>
          <a:xfrm>
            <a:off x="416030" y="1825751"/>
            <a:ext cx="4113440" cy="3696020"/>
          </a:xfrm>
        </p:spPr>
        <p:txBody>
          <a:bodyPr/>
          <a:lstStyle/>
          <a:p>
            <a:r>
              <a:rPr lang="en-GB" sz="1800" dirty="0"/>
              <a:t>We pooled data on proportion of people using EC at six months or longer, combining data from the intervention arms of 16 studies (n= 1482) in which participants were given a nicotine EC at study start, and no other pharmacotherapy. </a:t>
            </a:r>
          </a:p>
          <a:p>
            <a:r>
              <a:rPr lang="en-GB" sz="1800" dirty="0"/>
              <a:t>Of participants who had quit combustible cigarettes using a nicotine EC overall 70% were still using ECs at six months or longer (95% CI: 53% to 82%, I2 73%, N=215). </a:t>
            </a:r>
          </a:p>
        </p:txBody>
      </p:sp>
      <p:pic>
        <p:nvPicPr>
          <p:cNvPr id="5" name="Picture 4"/>
          <p:cNvPicPr/>
          <p:nvPr/>
        </p:nvPicPr>
        <p:blipFill>
          <a:blip r:embed="rId2"/>
          <a:stretch>
            <a:fillRect/>
          </a:stretch>
        </p:blipFill>
        <p:spPr>
          <a:xfrm>
            <a:off x="5093799" y="962557"/>
            <a:ext cx="5973445" cy="5153660"/>
          </a:xfrm>
          <a:prstGeom prst="rect">
            <a:avLst/>
          </a:prstGeom>
        </p:spPr>
      </p:pic>
      <p:sp>
        <p:nvSpPr>
          <p:cNvPr id="6" name="Rectangle 5"/>
          <p:cNvSpPr/>
          <p:nvPr/>
        </p:nvSpPr>
        <p:spPr>
          <a:xfrm>
            <a:off x="5093799" y="6119956"/>
            <a:ext cx="5762625" cy="276999"/>
          </a:xfrm>
          <a:prstGeom prst="rect">
            <a:avLst/>
          </a:prstGeom>
        </p:spPr>
        <p:txBody>
          <a:bodyPr>
            <a:spAutoFit/>
          </a:bodyPr>
          <a:lstStyle/>
          <a:p>
            <a:r>
              <a:rPr lang="en-GB" sz="1200" b="1" dirty="0">
                <a:latin typeface="Arial" panose="020B0604020202020204" pitchFamily="34" charset="0"/>
                <a:ea typeface="Calibri" panose="020F0502020204030204" pitchFamily="34" charset="0"/>
              </a:rPr>
              <a:t>Prevalence of EC use at 6+ months grouped by device type</a:t>
            </a:r>
            <a:endParaRPr lang="en-GB" sz="1200" dirty="0"/>
          </a:p>
        </p:txBody>
      </p:sp>
      <p:sp>
        <p:nvSpPr>
          <p:cNvPr id="7" name="Right Arrow 6"/>
          <p:cNvSpPr/>
          <p:nvPr/>
        </p:nvSpPr>
        <p:spPr>
          <a:xfrm>
            <a:off x="4284921" y="2402958"/>
            <a:ext cx="808878" cy="25518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86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5829" y="1269428"/>
            <a:ext cx="5743658" cy="738664"/>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Acknowledgements and funding</a:t>
            </a:r>
          </a:p>
          <a:p>
            <a:endParaRPr lang="en-US" sz="14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270988" y="2150931"/>
            <a:ext cx="8413340" cy="2746906"/>
          </a:xfrm>
          <a:prstGeom prst="rect">
            <a:avLst/>
          </a:prstGeom>
          <a:noFill/>
        </p:spPr>
        <p:txBody>
          <a:bodyPr wrap="square" rtlCol="0">
            <a:spAutoFit/>
          </a:bodyPr>
          <a:lstStyle/>
          <a:p>
            <a:pPr>
              <a:spcAft>
                <a:spcPts val="1500"/>
              </a:spcAft>
            </a:pPr>
            <a:r>
              <a:rPr lang="en-GB" dirty="0"/>
              <a:t>The work presented today has been supported by Cancer Research UK, the University of Oxford, and the National Institute for Health Research (NIHR). </a:t>
            </a:r>
          </a:p>
          <a:p>
            <a:pPr>
              <a:spcAft>
                <a:spcPts val="1500"/>
              </a:spcAft>
            </a:pPr>
            <a:r>
              <a:rPr lang="en-GB" dirty="0"/>
              <a:t>Within the past 3 years, I have received funding from Cancer Research UK, the NIHR, the British Heart Foundation, Cochrane, and the University of Oxford.  </a:t>
            </a:r>
          </a:p>
          <a:p>
            <a:pPr>
              <a:spcAft>
                <a:spcPts val="1500"/>
              </a:spcAft>
            </a:pPr>
            <a:r>
              <a:rPr lang="en-GB" dirty="0"/>
              <a:t>The views and opinions expressed therein are those of myself (and for the paper results, my co-authors) and do not necessarily reflect those of the Systematic Reviews Programme, NIHR, National Health Service (NHS) or the Department of Health.</a:t>
            </a:r>
          </a:p>
          <a:p>
            <a:pPr>
              <a:spcAft>
                <a:spcPts val="1500"/>
              </a:spcAft>
            </a:pPr>
            <a:r>
              <a:rPr lang="en-GB" sz="1600" b="1" dirty="0">
                <a:latin typeface="Arial" panose="020B0604020202020204" pitchFamily="34" charset="0"/>
                <a:cs typeface="Arial" panose="020B0604020202020204" pitchFamily="34" charset="0"/>
              </a:rPr>
              <a:t>I have never received industry funding and have no conflicts of interest to declare.</a:t>
            </a:r>
            <a:endParaRPr lang="en-US" sz="1600" b="1" dirty="0">
              <a:latin typeface="Arial" panose="020B0604020202020204" pitchFamily="34" charset="0"/>
              <a:cs typeface="Arial" panose="020B0604020202020204" pitchFamily="34" charset="0"/>
            </a:endParaRPr>
          </a:p>
        </p:txBody>
      </p:sp>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8209" y="5303520"/>
            <a:ext cx="1981901" cy="10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743579" y="5286897"/>
            <a:ext cx="1953491" cy="9964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839" y="5386099"/>
            <a:ext cx="1716962" cy="798025"/>
          </a:xfrm>
          <a:prstGeom prst="rect">
            <a:avLst/>
          </a:prstGeom>
        </p:spPr>
      </p:pic>
    </p:spTree>
    <p:extLst>
      <p:ext uri="{BB962C8B-B14F-4D97-AF65-F5344CB8AC3E}">
        <p14:creationId xmlns:p14="http://schemas.microsoft.com/office/powerpoint/2010/main" val="2121631613"/>
      </p:ext>
    </p:extLst>
  </p:cSld>
  <p:clrMapOvr>
    <a:masterClrMapping/>
  </p:clrMapOvr>
  <mc:AlternateContent xmlns:mc="http://schemas.openxmlformats.org/markup-compatibility/2006" xmlns:p14="http://schemas.microsoft.com/office/powerpoint/2010/main">
    <mc:Choice Requires="p14">
      <p:transition spd="slow" p14:dur="2000" advTm="16969"/>
    </mc:Choice>
    <mc:Fallback xmlns="">
      <p:transition spd="slow" advTm="1696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97" y="830950"/>
            <a:ext cx="7713750" cy="598266"/>
          </a:xfrm>
        </p:spPr>
        <p:txBody>
          <a:bodyPr/>
          <a:lstStyle/>
          <a:p>
            <a:r>
              <a:rPr lang="en-GB" sz="2800" dirty="0">
                <a:solidFill>
                  <a:schemeClr val="accent2">
                    <a:lumMod val="75000"/>
                  </a:schemeClr>
                </a:solidFill>
              </a:rPr>
              <a:t>Preliminary analysis</a:t>
            </a:r>
            <a:r>
              <a:rPr lang="en-GB" sz="2800" dirty="0"/>
              <a:t>: biomarkers</a:t>
            </a:r>
          </a:p>
        </p:txBody>
      </p:sp>
      <p:sp>
        <p:nvSpPr>
          <p:cNvPr id="3" name="Content Placeholder 2"/>
          <p:cNvSpPr>
            <a:spLocks noGrp="1"/>
          </p:cNvSpPr>
          <p:nvPr>
            <p:ph idx="1"/>
          </p:nvPr>
        </p:nvSpPr>
        <p:spPr>
          <a:xfrm>
            <a:off x="405397" y="1429216"/>
            <a:ext cx="8377095" cy="3696020"/>
          </a:xfrm>
        </p:spPr>
        <p:txBody>
          <a:bodyPr/>
          <a:lstStyle/>
          <a:p>
            <a:r>
              <a:rPr lang="en-GB" sz="2000" i="1" dirty="0"/>
              <a:t>Aim: to compare biomarkers of potential harm based on patterns of use.</a:t>
            </a:r>
          </a:p>
          <a:p>
            <a:r>
              <a:rPr lang="en-GB" sz="2000" dirty="0"/>
              <a:t>Exclusive e-cigarette use was associated with lower levels of biomarkers of potential harm than exclusive use of combustible tobacco, or use of a combination of combustible tobacco and e-cigarettes. </a:t>
            </a:r>
          </a:p>
          <a:p>
            <a:r>
              <a:rPr lang="en-GB" sz="2000" dirty="0"/>
              <a:t>This is consistent with other studies and broad scientific consensus that the greatest improvements in health come from ceasing combustible tobacco use in its entirety and that although not completely without risk e-cigarettes are a safer alternative.</a:t>
            </a:r>
          </a:p>
          <a:p>
            <a:r>
              <a:rPr lang="en-GB" sz="2000" dirty="0"/>
              <a:t>There was insufficient data on populations abstinent from both  EC and CC to be able to make any comparisons </a:t>
            </a:r>
          </a:p>
        </p:txBody>
      </p:sp>
    </p:spTree>
    <p:extLst>
      <p:ext uri="{BB962C8B-B14F-4D97-AF65-F5344CB8AC3E}">
        <p14:creationId xmlns:p14="http://schemas.microsoft.com/office/powerpoint/2010/main" val="2518109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53" y="893513"/>
            <a:ext cx="7713750" cy="598266"/>
          </a:xfrm>
        </p:spPr>
        <p:txBody>
          <a:bodyPr/>
          <a:lstStyle/>
          <a:p>
            <a:r>
              <a:rPr lang="en-GB" sz="2800" dirty="0">
                <a:solidFill>
                  <a:schemeClr val="accent2">
                    <a:lumMod val="75000"/>
                  </a:schemeClr>
                </a:solidFill>
              </a:rPr>
              <a:t>Preliminary analysis</a:t>
            </a:r>
            <a:r>
              <a:rPr lang="en-GB" sz="2800" dirty="0"/>
              <a:t>: flavours</a:t>
            </a:r>
          </a:p>
        </p:txBody>
      </p:sp>
      <p:sp>
        <p:nvSpPr>
          <p:cNvPr id="3" name="Content Placeholder 2"/>
          <p:cNvSpPr>
            <a:spLocks noGrp="1"/>
          </p:cNvSpPr>
          <p:nvPr>
            <p:ph idx="1"/>
          </p:nvPr>
        </p:nvSpPr>
        <p:spPr>
          <a:xfrm>
            <a:off x="330969" y="1491779"/>
            <a:ext cx="5718957" cy="3696020"/>
          </a:xfrm>
        </p:spPr>
        <p:txBody>
          <a:bodyPr/>
          <a:lstStyle/>
          <a:p>
            <a:r>
              <a:rPr lang="en-GB" sz="1800" i="1" dirty="0"/>
              <a:t>Aim: investigate effect of EC flavour on smoking cessation and long-term EC use.</a:t>
            </a:r>
          </a:p>
          <a:p>
            <a:r>
              <a:rPr lang="en-GB" sz="1800" dirty="0"/>
              <a:t>10 studies provided at least some relevant data</a:t>
            </a:r>
          </a:p>
          <a:p>
            <a:r>
              <a:rPr lang="en-GB" sz="1800" dirty="0"/>
              <a:t>Participants’ flavour preferences differed across studies, with some studies showing similar levels of use across flavours, some showing a preference for sweet/fruit flavours, another for tobacco flavour, and another for menthol/mint.  </a:t>
            </a:r>
          </a:p>
          <a:p>
            <a:r>
              <a:rPr lang="en-GB" sz="1800" dirty="0"/>
              <a:t>In all of the studies that looked at flavour use over time, there seemed to be some flavour switching; however, in most cases it was hard to see the extent of this due to a lack of individual participant data. </a:t>
            </a:r>
          </a:p>
          <a:p>
            <a:r>
              <a:rPr lang="en-GB" sz="1800" dirty="0"/>
              <a:t>We did not detect any clear links between flavours and our outcomes of interest, but we had very little data available with which to investigate this</a:t>
            </a:r>
          </a:p>
        </p:txBody>
      </p:sp>
      <p:pic>
        <p:nvPicPr>
          <p:cNvPr id="4" name="Picture 3"/>
          <p:cNvPicPr/>
          <p:nvPr/>
        </p:nvPicPr>
        <p:blipFill rotWithShape="1">
          <a:blip r:embed="rId2"/>
          <a:srcRect l="4119" r="23390" b="4363"/>
          <a:stretch/>
        </p:blipFill>
        <p:spPr>
          <a:xfrm>
            <a:off x="6166884" y="1491779"/>
            <a:ext cx="5088867" cy="4069049"/>
          </a:xfrm>
          <a:prstGeom prst="rect">
            <a:avLst/>
          </a:prstGeom>
        </p:spPr>
      </p:pic>
    </p:spTree>
    <p:extLst>
      <p:ext uri="{BB962C8B-B14F-4D97-AF65-F5344CB8AC3E}">
        <p14:creationId xmlns:p14="http://schemas.microsoft.com/office/powerpoint/2010/main" val="168057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784" y="946487"/>
            <a:ext cx="7864863" cy="598266"/>
          </a:xfrm>
        </p:spPr>
        <p:txBody>
          <a:bodyPr/>
          <a:lstStyle/>
          <a:p>
            <a:r>
              <a:rPr lang="en-GB" sz="3200" dirty="0"/>
              <a:t>Implications for practice</a:t>
            </a:r>
          </a:p>
        </p:txBody>
      </p:sp>
      <p:sp>
        <p:nvSpPr>
          <p:cNvPr id="3" name="Content Placeholder 2"/>
          <p:cNvSpPr>
            <a:spLocks noGrp="1"/>
          </p:cNvSpPr>
          <p:nvPr>
            <p:ph idx="1"/>
          </p:nvPr>
        </p:nvSpPr>
        <p:spPr>
          <a:xfrm>
            <a:off x="1857783" y="1833408"/>
            <a:ext cx="7781407" cy="1566498"/>
          </a:xfrm>
        </p:spPr>
        <p:txBody>
          <a:bodyPr/>
          <a:lstStyle/>
          <a:p>
            <a:pPr>
              <a:buFont typeface="Wingdings" panose="05000000000000000000" pitchFamily="2" charset="2"/>
              <a:buChar char="Ø"/>
            </a:pPr>
            <a:r>
              <a:rPr lang="en-GB" sz="1600" dirty="0"/>
              <a:t>Evidence suggesting nicotine EC can aid in smoking cessation is consistent across several comparisons. There was moderate certainty evidence, limited by imprecision, that EC with nicotine increased quit rates at six months or longer compared to non-nicotine EC and compared to NRT. There was very low certainty evidence that EC with nicotine increased quit rates compared to behavioural support only or no support.</a:t>
            </a:r>
          </a:p>
        </p:txBody>
      </p:sp>
      <p:sp>
        <p:nvSpPr>
          <p:cNvPr id="4" name="Content Placeholder 2"/>
          <p:cNvSpPr txBox="1">
            <a:spLocks/>
          </p:cNvSpPr>
          <p:nvPr/>
        </p:nvSpPr>
        <p:spPr>
          <a:xfrm>
            <a:off x="1857783" y="3399905"/>
            <a:ext cx="7781407" cy="448888"/>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62" indent="-270062" algn="l" defTabSz="4321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249" indent="-216050" algn="l" defTabSz="432100"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3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4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a:buFont typeface="Wingdings" panose="05000000000000000000" pitchFamily="2" charset="2"/>
              <a:buChar char="Ø"/>
            </a:pPr>
            <a:r>
              <a:rPr lang="en-GB" sz="1600" dirty="0"/>
              <a:t>The effect of nicotine EC when added to NRT was unclear.</a:t>
            </a:r>
          </a:p>
        </p:txBody>
      </p:sp>
      <p:sp>
        <p:nvSpPr>
          <p:cNvPr id="5" name="Content Placeholder 2"/>
          <p:cNvSpPr txBox="1">
            <a:spLocks/>
          </p:cNvSpPr>
          <p:nvPr/>
        </p:nvSpPr>
        <p:spPr>
          <a:xfrm>
            <a:off x="1857781" y="3848793"/>
            <a:ext cx="7781407" cy="728954"/>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62" indent="-270062" algn="l" defTabSz="4321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249" indent="-216050" algn="l" defTabSz="432100"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3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4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a:buFont typeface="Wingdings" panose="05000000000000000000" pitchFamily="2" charset="2"/>
              <a:buChar char="Ø"/>
            </a:pPr>
            <a:r>
              <a:rPr lang="en-GB" sz="1600" dirty="0"/>
              <a:t>None of the included studies (short- to mid-term, up to two years) detected serious adverse events considered possibly related to EC use. </a:t>
            </a:r>
          </a:p>
        </p:txBody>
      </p:sp>
      <p:sp>
        <p:nvSpPr>
          <p:cNvPr id="6" name="Content Placeholder 2"/>
          <p:cNvSpPr txBox="1">
            <a:spLocks/>
          </p:cNvSpPr>
          <p:nvPr/>
        </p:nvSpPr>
        <p:spPr>
          <a:xfrm>
            <a:off x="1857780" y="4498031"/>
            <a:ext cx="7781407" cy="1514057"/>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Arial" panose="020B0604020202020204" pitchFamily="34" charset="0"/>
                <a:ea typeface="+mn-ea"/>
                <a:cs typeface="Arial" panose="020B0604020202020204" pitchFamily="34" charset="0"/>
              </a:defRPr>
            </a:lvl1pPr>
            <a:lvl2pPr marL="702162" indent="-270062" algn="l" defTabSz="432100" rtl="0" eaLnBrk="1" latinLnBrk="0" hangingPunct="1">
              <a:spcBef>
                <a:spcPct val="20000"/>
              </a:spcBef>
              <a:buFont typeface="Arial"/>
              <a:buChar char="–"/>
              <a:defRPr sz="2600" kern="1200">
                <a:solidFill>
                  <a:schemeClr val="tx1"/>
                </a:solidFill>
                <a:latin typeface="Arial" panose="020B0604020202020204" pitchFamily="34" charset="0"/>
                <a:ea typeface="+mn-ea"/>
                <a:cs typeface="Arial" panose="020B0604020202020204" pitchFamily="34" charset="0"/>
              </a:defRPr>
            </a:lvl2pPr>
            <a:lvl3pPr marL="1080249" indent="-216050" algn="l" defTabSz="432100" rtl="0" eaLnBrk="1" latinLnBrk="0" hangingPunct="1">
              <a:spcBef>
                <a:spcPct val="20000"/>
              </a:spcBef>
              <a:buFont typeface="Arial"/>
              <a:buChar char="•"/>
              <a:defRPr sz="2300" kern="1200">
                <a:solidFill>
                  <a:schemeClr val="tx1"/>
                </a:solidFill>
                <a:latin typeface="Arial" panose="020B0604020202020204" pitchFamily="34" charset="0"/>
                <a:ea typeface="+mn-ea"/>
                <a:cs typeface="Arial" panose="020B0604020202020204" pitchFamily="34" charset="0"/>
              </a:defRPr>
            </a:lvl3pPr>
            <a:lvl4pPr marL="15123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4pPr>
            <a:lvl5pPr marL="1944449" indent="-216050" algn="l" defTabSz="432100" rtl="0" eaLnBrk="1" latinLnBrk="0" hangingPunct="1">
              <a:spcBef>
                <a:spcPct val="20000"/>
              </a:spcBef>
              <a:buFont typeface="Arial"/>
              <a:buChar char="»"/>
              <a:defRPr sz="1900" kern="1200">
                <a:solidFill>
                  <a:schemeClr val="tx1"/>
                </a:solidFill>
                <a:latin typeface="Arial" panose="020B0604020202020204" pitchFamily="34" charset="0"/>
                <a:ea typeface="+mn-ea"/>
                <a:cs typeface="Arial" panose="020B0604020202020204" pitchFamily="34" charset="0"/>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a:buFont typeface="Wingdings" panose="05000000000000000000" pitchFamily="2" charset="2"/>
              <a:buChar char="Ø"/>
            </a:pPr>
            <a:r>
              <a:rPr lang="en-GB" sz="1600" dirty="0"/>
              <a:t>The most commonly reported adverse effects were throat/mouth irritation, headache, cough, and nausea, which tended to dissipate over time. In some studies, reductions in biomarkers were observed in people who smoked who switched to vaping consistent with reductions seen in smoking cessation.</a:t>
            </a:r>
          </a:p>
        </p:txBody>
      </p:sp>
    </p:spTree>
    <p:custDataLst>
      <p:tags r:id="rId1"/>
    </p:custDataLst>
    <p:extLst>
      <p:ext uri="{BB962C8B-B14F-4D97-AF65-F5344CB8AC3E}">
        <p14:creationId xmlns:p14="http://schemas.microsoft.com/office/powerpoint/2010/main" val="1069347073"/>
      </p:ext>
    </p:extLst>
  </p:cSld>
  <p:clrMapOvr>
    <a:masterClrMapping/>
  </p:clrMapOvr>
  <mc:AlternateContent xmlns:mc="http://schemas.openxmlformats.org/markup-compatibility/2006" xmlns:p14="http://schemas.microsoft.com/office/powerpoint/2010/main">
    <mc:Choice Requires="p14">
      <p:transition spd="slow" p14:dur="2000" advTm="99853"/>
    </mc:Choice>
    <mc:Fallback xmlns="">
      <p:transition spd="slow" advTm="998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781" y="1021176"/>
            <a:ext cx="5783188" cy="598266"/>
          </a:xfrm>
        </p:spPr>
        <p:txBody>
          <a:bodyPr/>
          <a:lstStyle/>
          <a:p>
            <a:r>
              <a:rPr lang="en-GB" dirty="0"/>
              <a:t>See full review for</a:t>
            </a:r>
          </a:p>
        </p:txBody>
      </p:sp>
      <p:sp>
        <p:nvSpPr>
          <p:cNvPr id="3" name="Content Placeholder 2"/>
          <p:cNvSpPr>
            <a:spLocks noGrp="1"/>
          </p:cNvSpPr>
          <p:nvPr>
            <p:ph idx="1"/>
          </p:nvPr>
        </p:nvSpPr>
        <p:spPr>
          <a:xfrm>
            <a:off x="1857781" y="1893213"/>
            <a:ext cx="7365176" cy="3696020"/>
          </a:xfrm>
        </p:spPr>
        <p:txBody>
          <a:bodyPr/>
          <a:lstStyle/>
          <a:p>
            <a:r>
              <a:rPr lang="en-GB" sz="2000" dirty="0"/>
              <a:t>More detail on everything that’s been presented</a:t>
            </a:r>
          </a:p>
          <a:p>
            <a:r>
              <a:rPr lang="en-GB" sz="2000" dirty="0"/>
              <a:t>Secondary outcomes</a:t>
            </a:r>
          </a:p>
          <a:p>
            <a:r>
              <a:rPr lang="en-GB" sz="2000" dirty="0"/>
              <a:t>Other comparisons</a:t>
            </a:r>
          </a:p>
          <a:p>
            <a:r>
              <a:rPr lang="en-GB" sz="2000" dirty="0"/>
              <a:t>Data from uncontrolled studies</a:t>
            </a:r>
          </a:p>
          <a:p>
            <a:r>
              <a:rPr lang="en-GB" sz="2000" dirty="0"/>
              <a:t>Comparison with other reviews</a:t>
            </a:r>
          </a:p>
        </p:txBody>
      </p:sp>
      <p:sp>
        <p:nvSpPr>
          <p:cNvPr id="4" name="Rectangle 3"/>
          <p:cNvSpPr/>
          <p:nvPr/>
        </p:nvSpPr>
        <p:spPr>
          <a:xfrm>
            <a:off x="1396877" y="4024272"/>
            <a:ext cx="8826745" cy="1720734"/>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a:t>Updates to and information on the living systematic review: https://www.cebm.ox.ac.uk/research/electronic-cigarettes-for-smoking-cessation-cochrane-living-systematic-review-1</a:t>
            </a:r>
          </a:p>
        </p:txBody>
      </p:sp>
    </p:spTree>
    <p:extLst>
      <p:ext uri="{BB962C8B-B14F-4D97-AF65-F5344CB8AC3E}">
        <p14:creationId xmlns:p14="http://schemas.microsoft.com/office/powerpoint/2010/main" val="1920734688"/>
      </p:ext>
    </p:extLst>
  </p:cSld>
  <p:clrMapOvr>
    <a:masterClrMapping/>
  </p:clrMapOvr>
  <mc:AlternateContent xmlns:mc="http://schemas.openxmlformats.org/markup-compatibility/2006" xmlns:p14="http://schemas.microsoft.com/office/powerpoint/2010/main">
    <mc:Choice Requires="p14">
      <p:transition spd="slow" p14:dur="2000" advTm="60638"/>
    </mc:Choice>
    <mc:Fallback xmlns="">
      <p:transition spd="slow" advTm="606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53" y="946487"/>
            <a:ext cx="7713750" cy="598266"/>
          </a:xfrm>
        </p:spPr>
        <p:txBody>
          <a:bodyPr/>
          <a:lstStyle/>
          <a:p>
            <a:r>
              <a:rPr lang="en-GB" dirty="0"/>
              <a:t>Our author team</a:t>
            </a:r>
          </a:p>
        </p:txBody>
      </p:sp>
      <p:pic>
        <p:nvPicPr>
          <p:cNvPr id="2052" name="Picture 4" descr="Profile picture of Jamie Hartmann-Boy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67" y="1869564"/>
            <a:ext cx="1724594" cy="17245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file picture of Hayden McRobb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096" y="1872126"/>
            <a:ext cx="1713900" cy="17139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ofile picture of Nicola Lind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031" y="1875134"/>
            <a:ext cx="1719024" cy="17190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rofile picture of Chris Bull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7495" y="1872126"/>
            <a:ext cx="1686464" cy="16864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cebm.ox.ac.uk/about-us/team/rachna-begh-1/responsive_image?ratio=image&amp;scale=w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6025" y="1863995"/>
            <a:ext cx="1693992" cy="168646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cebm.ox.ac.uk/about-us/team/annika-theodoulou/responsive_image?ratio=image&amp;scale=w7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467" y="3698277"/>
            <a:ext cx="1721598" cy="172159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rofile picture of Caitlin Notl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5600" y="3698277"/>
            <a:ext cx="1713900" cy="171390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rofile picture of Nancy Rigott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031" y="3713043"/>
            <a:ext cx="1706832" cy="170683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rofile picture of Tari Turn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8466" y="3713523"/>
            <a:ext cx="1698655" cy="169865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rofile picture of Ailsa Butl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86025" y="3698277"/>
            <a:ext cx="1706832" cy="1706833"/>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rofile picture of Tom Fanshaw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21084" y="1875134"/>
            <a:ext cx="1675325" cy="16753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Profile picture of Peter Haje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31761" y="3698277"/>
            <a:ext cx="1721599" cy="172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4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635" y="1045392"/>
            <a:ext cx="5743658"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About Cochrane</a:t>
            </a:r>
            <a:endParaRPr lang="en-US" sz="1400"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810679" y="1753278"/>
            <a:ext cx="5656351" cy="2896668"/>
          </a:xfrm>
          <a:prstGeom prst="rect">
            <a:avLst/>
          </a:prstGeom>
        </p:spPr>
        <p:txBody>
          <a:bodyPr/>
          <a:lst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a:lstStyle>
          <a:p>
            <a:pPr marL="0" indent="0">
              <a:buNone/>
            </a:pPr>
            <a:r>
              <a:rPr lang="en-GB" sz="1800" b="1" dirty="0">
                <a:solidFill>
                  <a:srgbClr val="0070C0"/>
                </a:solidFill>
              </a:rPr>
              <a:t>WHAT?</a:t>
            </a:r>
          </a:p>
          <a:p>
            <a:pPr marL="342900" indent="-342900">
              <a:buFont typeface="Wingdings" panose="05000000000000000000" pitchFamily="2" charset="2"/>
              <a:buChar char="Ø"/>
              <a:tabLst>
                <a:tab pos="357188" algn="l"/>
              </a:tabLst>
            </a:pPr>
            <a:r>
              <a:rPr lang="en-GB" sz="1800" dirty="0"/>
              <a:t>Gathers and combines the best evidence from research to determine the benefits and risks of treatments/interventions</a:t>
            </a:r>
          </a:p>
          <a:p>
            <a:pPr marL="0" indent="0">
              <a:spcBef>
                <a:spcPts val="600"/>
              </a:spcBef>
              <a:buNone/>
            </a:pPr>
            <a:r>
              <a:rPr lang="en-GB" sz="1800" dirty="0"/>
              <a:t>	</a:t>
            </a:r>
          </a:p>
          <a:p>
            <a:pPr marL="0" indent="0">
              <a:buNone/>
            </a:pPr>
            <a:r>
              <a:rPr lang="en-GB" sz="1800" b="1" dirty="0">
                <a:solidFill>
                  <a:srgbClr val="0070C0"/>
                </a:solidFill>
              </a:rPr>
              <a:t>HOW?</a:t>
            </a:r>
          </a:p>
          <a:p>
            <a:pPr marL="342900" indent="-342900">
              <a:buFont typeface="Wingdings" panose="05000000000000000000" pitchFamily="2" charset="2"/>
              <a:buChar char="Ø"/>
              <a:tabLst>
                <a:tab pos="357188" algn="l"/>
              </a:tabLst>
            </a:pPr>
            <a:r>
              <a:rPr lang="en-GB" sz="1800" dirty="0"/>
              <a:t>By systematically reviewing the available evidence, with strong emphasis on quality 	assessment</a:t>
            </a:r>
          </a:p>
          <a:p>
            <a:pPr marL="342900" indent="-342900">
              <a:buFont typeface="Wingdings" panose="05000000000000000000" pitchFamily="2" charset="2"/>
              <a:buChar char="Ø"/>
              <a:tabLst>
                <a:tab pos="357188" algn="l"/>
              </a:tabLst>
            </a:pPr>
            <a:r>
              <a:rPr lang="en-GB" sz="1800" dirty="0"/>
              <a:t>Cochrane methods considered gold-standard</a:t>
            </a:r>
          </a:p>
          <a:p>
            <a:pPr marL="342900" indent="-342900">
              <a:spcBef>
                <a:spcPts val="600"/>
              </a:spcBef>
              <a:buFont typeface="Wingdings" panose="05000000000000000000" pitchFamily="2" charset="2"/>
              <a:buChar char="Ø"/>
            </a:pPr>
            <a:endParaRPr lang="en-GB" sz="1800" dirty="0"/>
          </a:p>
        </p:txBody>
      </p:sp>
      <p:pic>
        <p:nvPicPr>
          <p:cNvPr id="3076" name="Picture 4" descr="Image result for cochran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805" y="783771"/>
            <a:ext cx="3612579" cy="41416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73924" y="4925466"/>
            <a:ext cx="7475191" cy="1200329"/>
          </a:xfrm>
          <a:prstGeom prst="rect">
            <a:avLst/>
          </a:prstGeom>
        </p:spPr>
        <p:txBody>
          <a:bodyPr wrap="square">
            <a:spAutoFit/>
          </a:bodyPr>
          <a:lstStyle/>
          <a:p>
            <a:r>
              <a:rPr lang="en-GB" sz="1800" b="1" dirty="0">
                <a:solidFill>
                  <a:srgbClr val="0070C0"/>
                </a:solidFill>
              </a:rPr>
              <a:t>WHY?</a:t>
            </a:r>
          </a:p>
          <a:p>
            <a:pPr marL="342900" indent="-342900">
              <a:buFont typeface="Wingdings" panose="05000000000000000000" pitchFamily="2" charset="2"/>
              <a:buChar char="Ø"/>
            </a:pPr>
            <a:r>
              <a:rPr lang="en-GB" sz="1800" dirty="0"/>
              <a:t>To help healthcare providers, patients, carers, researchers, funders, policy makers, guideline developers improve their knowledge and make decisions</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7507" y="5657850"/>
            <a:ext cx="609600" cy="609600"/>
          </a:xfrm>
          <a:prstGeom prst="rect">
            <a:avLst/>
          </a:prstGeom>
        </p:spPr>
      </p:pic>
    </p:spTree>
    <p:extLst>
      <p:ext uri="{BB962C8B-B14F-4D97-AF65-F5344CB8AC3E}">
        <p14:creationId xmlns:p14="http://schemas.microsoft.com/office/powerpoint/2010/main" val="2256349843"/>
      </p:ext>
    </p:extLst>
  </p:cSld>
  <p:clrMapOvr>
    <a:masterClrMapping/>
  </p:clrMapOvr>
  <mc:AlternateContent xmlns:mc="http://schemas.openxmlformats.org/markup-compatibility/2006" xmlns:p14="http://schemas.microsoft.com/office/powerpoint/2010/main">
    <mc:Choice Requires="p14">
      <p:transition spd="slow" p14:dur="2000" advTm="37284"/>
    </mc:Choice>
    <mc:Fallback xmlns="">
      <p:transition spd="slow" advTm="37284"/>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systematic review (LSR)</a:t>
            </a:r>
          </a:p>
        </p:txBody>
      </p:sp>
      <p:sp>
        <p:nvSpPr>
          <p:cNvPr id="3" name="Content Placeholder 2"/>
          <p:cNvSpPr>
            <a:spLocks noGrp="1"/>
          </p:cNvSpPr>
          <p:nvPr>
            <p:ph idx="1"/>
          </p:nvPr>
        </p:nvSpPr>
        <p:spPr>
          <a:xfrm>
            <a:off x="554253" y="2150907"/>
            <a:ext cx="7804744" cy="3696020"/>
          </a:xfrm>
        </p:spPr>
        <p:txBody>
          <a:bodyPr/>
          <a:lstStyle/>
          <a:p>
            <a:r>
              <a:rPr lang="en-GB" dirty="0"/>
              <a:t>Search for new evidence monthly</a:t>
            </a:r>
          </a:p>
          <a:p>
            <a:r>
              <a:rPr lang="en-GB" dirty="0"/>
              <a:t>Publish links to new evidence monthly</a:t>
            </a:r>
          </a:p>
          <a:p>
            <a:r>
              <a:rPr lang="en-GB" dirty="0"/>
              <a:t>Update full review when new data emerges that changes, strengthens, or weakens existing conclusions, or relates to new comparisons or outcomes</a:t>
            </a:r>
          </a:p>
        </p:txBody>
      </p:sp>
      <p:sp>
        <p:nvSpPr>
          <p:cNvPr id="4" name="AutoShape 2" descr="Living systematic reviews | Cochrane Commun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Living systematic reviews | Cochrane Community"/>
          <p:cNvSpPr>
            <a:spLocks noChangeAspect="1" noChangeArrowheads="1"/>
          </p:cNvSpPr>
          <p:nvPr/>
        </p:nvSpPr>
        <p:spPr bwMode="auto">
          <a:xfrm>
            <a:off x="9043357" y="25958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Living systematic reviews | Cochrane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003" y="1583037"/>
            <a:ext cx="2819039" cy="3523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04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27" y="946487"/>
            <a:ext cx="10375415" cy="598266"/>
          </a:xfrm>
        </p:spPr>
        <p:txBody>
          <a:bodyPr/>
          <a:lstStyle/>
          <a:p>
            <a:r>
              <a:rPr lang="en-GB" sz="3200" dirty="0"/>
              <a:t>Also as part of the living systematic review project</a:t>
            </a:r>
            <a:r>
              <a:rPr lang="en-GB" dirty="0"/>
              <a:t>…</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57702" y="1730524"/>
            <a:ext cx="5895975" cy="5610225"/>
          </a:xfrm>
          <a:prstGeom prst="rect">
            <a:avLst/>
          </a:prstGeom>
        </p:spPr>
      </p:pic>
      <p:pic>
        <p:nvPicPr>
          <p:cNvPr id="5" name="Picture 4"/>
          <p:cNvPicPr>
            <a:picLocks noChangeAspect="1"/>
          </p:cNvPicPr>
          <p:nvPr/>
        </p:nvPicPr>
        <p:blipFill>
          <a:blip r:embed="rId3"/>
          <a:stretch>
            <a:fillRect/>
          </a:stretch>
        </p:blipFill>
        <p:spPr>
          <a:xfrm>
            <a:off x="3282724" y="3119169"/>
            <a:ext cx="6089196" cy="6605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s://podcasts.ox.ac.uk/sites/default/files/styles/large/public/images/album-covers/lets-talk-e-cigarettes.jpg?itok=f8-cG27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712" y="1932134"/>
            <a:ext cx="3874416" cy="3874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72935" y="2178636"/>
            <a:ext cx="10339146" cy="25946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800" dirty="0"/>
              <a:t>Review update published Sept 2021</a:t>
            </a:r>
          </a:p>
          <a:p>
            <a:pPr algn="ctr"/>
            <a:r>
              <a:rPr lang="en-GB" sz="2800" dirty="0"/>
              <a:t>Studies identified since last search will be included in subsequent update; so far they are not judged to change main conclusions of review</a:t>
            </a:r>
          </a:p>
        </p:txBody>
      </p:sp>
    </p:spTree>
    <p:extLst>
      <p:ext uri="{BB962C8B-B14F-4D97-AF65-F5344CB8AC3E}">
        <p14:creationId xmlns:p14="http://schemas.microsoft.com/office/powerpoint/2010/main" val="4193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6" y="925735"/>
            <a:ext cx="7585464" cy="598266"/>
          </a:xfrm>
        </p:spPr>
        <p:txBody>
          <a:bodyPr/>
          <a:lstStyle/>
          <a:p>
            <a:pPr algn="l"/>
            <a:r>
              <a:rPr lang="en-GB" sz="3600" dirty="0"/>
              <a:t>Inclusion criteria</a:t>
            </a:r>
          </a:p>
        </p:txBody>
      </p:sp>
      <p:sp>
        <p:nvSpPr>
          <p:cNvPr id="3" name="Rectangle 2"/>
          <p:cNvSpPr/>
          <p:nvPr/>
        </p:nvSpPr>
        <p:spPr>
          <a:xfrm rot="16200000">
            <a:off x="5265112" y="3642626"/>
            <a:ext cx="4353039" cy="586695"/>
          </a:xfrm>
          <a:prstGeom prst="rect">
            <a:avLst/>
          </a:prstGeom>
          <a:solidFill>
            <a:srgbClr val="00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Smoking cessation (6m +)</a:t>
            </a:r>
          </a:p>
        </p:txBody>
      </p:sp>
      <p:sp>
        <p:nvSpPr>
          <p:cNvPr id="6" name="Rectangle 5"/>
          <p:cNvSpPr/>
          <p:nvPr/>
        </p:nvSpPr>
        <p:spPr>
          <a:xfrm rot="16200000">
            <a:off x="6906828" y="2876000"/>
            <a:ext cx="2767983" cy="586695"/>
          </a:xfrm>
          <a:prstGeom prst="rect">
            <a:avLst/>
          </a:prstGeom>
          <a:solidFill>
            <a:srgbClr val="00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Measures of harm </a:t>
            </a:r>
          </a:p>
          <a:p>
            <a:pPr algn="ctr"/>
            <a:r>
              <a:rPr lang="en-GB" sz="2000" dirty="0"/>
              <a:t>(1 week+)</a:t>
            </a:r>
          </a:p>
        </p:txBody>
      </p:sp>
      <p:sp>
        <p:nvSpPr>
          <p:cNvPr id="5" name="Rectangle 4"/>
          <p:cNvSpPr/>
          <p:nvPr/>
        </p:nvSpPr>
        <p:spPr>
          <a:xfrm>
            <a:off x="9022701" y="1733439"/>
            <a:ext cx="1492898" cy="2819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Sept update:</a:t>
            </a:r>
          </a:p>
          <a:p>
            <a:pPr algn="ctr"/>
            <a:r>
              <a:rPr lang="en-GB" dirty="0"/>
              <a:t>61 studies</a:t>
            </a:r>
          </a:p>
          <a:p>
            <a:pPr algn="ctr"/>
            <a:r>
              <a:rPr lang="en-GB" dirty="0"/>
              <a:t>(34 RCTs)</a:t>
            </a:r>
          </a:p>
          <a:p>
            <a:pPr algn="ctr"/>
            <a:r>
              <a:rPr lang="en-GB" dirty="0"/>
              <a:t>16,759 participants</a:t>
            </a:r>
          </a:p>
        </p:txBody>
      </p:sp>
      <p:graphicFrame>
        <p:nvGraphicFramePr>
          <p:cNvPr id="8" name="Content Placeholder 3"/>
          <p:cNvGraphicFramePr>
            <a:graphicFrameLocks/>
          </p:cNvGraphicFramePr>
          <p:nvPr>
            <p:extLst>
              <p:ext uri="{D42A27DB-BD31-4B8C-83A1-F6EECF244321}">
                <p14:modId xmlns:p14="http://schemas.microsoft.com/office/powerpoint/2010/main" val="675637394"/>
              </p:ext>
            </p:extLst>
          </p:nvPr>
        </p:nvGraphicFramePr>
        <p:xfrm>
          <a:off x="415926" y="1808162"/>
          <a:ext cx="6536418" cy="433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133997"/>
      </p:ext>
    </p:extLst>
  </p:cSld>
  <p:clrMapOvr>
    <a:masterClrMapping/>
  </p:clrMapOvr>
  <mc:AlternateContent xmlns:mc="http://schemas.openxmlformats.org/markup-compatibility/2006" xmlns:p14="http://schemas.microsoft.com/office/powerpoint/2010/main">
    <mc:Choice Requires="p14">
      <p:transition spd="slow" p14:dur="2000" advTm="36318"/>
    </mc:Choice>
    <mc:Fallback xmlns="">
      <p:transition spd="slow" advTm="3631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comparisons</a:t>
            </a:r>
          </a:p>
        </p:txBody>
      </p:sp>
      <p:sp>
        <p:nvSpPr>
          <p:cNvPr id="3" name="Content Placeholder 2"/>
          <p:cNvSpPr>
            <a:spLocks noGrp="1"/>
          </p:cNvSpPr>
          <p:nvPr>
            <p:ph idx="1"/>
          </p:nvPr>
        </p:nvSpPr>
        <p:spPr>
          <a:xfrm>
            <a:off x="1857783" y="2150907"/>
            <a:ext cx="7265423" cy="3696020"/>
          </a:xfrm>
        </p:spPr>
        <p:txBody>
          <a:bodyPr/>
          <a:lstStyle/>
          <a:p>
            <a:r>
              <a:rPr lang="en-GB" dirty="0"/>
              <a:t>Nicotine e-cigarette versus NRT</a:t>
            </a:r>
          </a:p>
          <a:p>
            <a:r>
              <a:rPr lang="en-GB" dirty="0"/>
              <a:t>Nicotine e-cigarette versus behavioural support only/no-support</a:t>
            </a:r>
          </a:p>
          <a:p>
            <a:r>
              <a:rPr lang="en-GB" dirty="0"/>
              <a:t>Nicotine e-cigarette versus non-nicotine e-cigarette</a:t>
            </a:r>
          </a:p>
        </p:txBody>
      </p:sp>
    </p:spTree>
    <p:extLst>
      <p:ext uri="{BB962C8B-B14F-4D97-AF65-F5344CB8AC3E}">
        <p14:creationId xmlns:p14="http://schemas.microsoft.com/office/powerpoint/2010/main" val="3829253143"/>
      </p:ext>
    </p:extLst>
  </p:cSld>
  <p:clrMapOvr>
    <a:masterClrMapping/>
  </p:clrMapOvr>
  <mc:AlternateContent xmlns:mc="http://schemas.openxmlformats.org/markup-compatibility/2006" xmlns:p14="http://schemas.microsoft.com/office/powerpoint/2010/main">
    <mc:Choice Requires="p14">
      <p:transition spd="slow" p14:dur="2000" advTm="38768"/>
    </mc:Choice>
    <mc:Fallback xmlns="">
      <p:transition spd="slow" advTm="3876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2084" y="1786887"/>
            <a:ext cx="8486561" cy="395763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643856" y="927160"/>
            <a:ext cx="5783188" cy="598266"/>
          </a:xfrm>
        </p:spPr>
        <p:txBody>
          <a:bodyPr/>
          <a:lstStyle/>
          <a:p>
            <a:r>
              <a:rPr lang="en-GB" dirty="0"/>
              <a:t>Outcomes</a:t>
            </a:r>
          </a:p>
        </p:txBody>
      </p:sp>
      <p:graphicFrame>
        <p:nvGraphicFramePr>
          <p:cNvPr id="4" name="Content Placeholder 3"/>
          <p:cNvGraphicFramePr>
            <a:graphicFrameLocks noGrp="1"/>
          </p:cNvGraphicFramePr>
          <p:nvPr>
            <p:ph idx="1"/>
          </p:nvPr>
        </p:nvGraphicFramePr>
        <p:xfrm>
          <a:off x="822761" y="1864125"/>
          <a:ext cx="8224838" cy="380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543843" y="5782194"/>
            <a:ext cx="5783188" cy="598266"/>
          </a:xfrm>
          <a:prstGeom prst="rect">
            <a:avLst/>
          </a:prstGeom>
        </p:spPr>
        <p:txBody>
          <a:bodyPr/>
          <a:lstStyle>
            <a:lvl1pPr algn="l" defTabSz="432100" rtl="0" eaLnBrk="1" latinLnBrk="0" hangingPunct="1">
              <a:spcBef>
                <a:spcPct val="0"/>
              </a:spcBef>
              <a:buNone/>
              <a:defRPr sz="4200" kern="1200">
                <a:solidFill>
                  <a:schemeClr val="tx1"/>
                </a:solidFill>
                <a:latin typeface="Arial" panose="020B0604020202020204" pitchFamily="34" charset="0"/>
                <a:ea typeface="+mj-ea"/>
                <a:cs typeface="Arial" panose="020B0604020202020204" pitchFamily="34" charset="0"/>
              </a:defRPr>
            </a:lvl1pPr>
          </a:lstStyle>
          <a:p>
            <a:r>
              <a:rPr lang="en-GB" sz="2000" dirty="0"/>
              <a:t>*primary outcome</a:t>
            </a:r>
          </a:p>
        </p:txBody>
      </p:sp>
      <p:grpSp>
        <p:nvGrpSpPr>
          <p:cNvPr id="14" name="Group 13"/>
          <p:cNvGrpSpPr/>
          <p:nvPr/>
        </p:nvGrpSpPr>
        <p:grpSpPr>
          <a:xfrm>
            <a:off x="9423576" y="1548274"/>
            <a:ext cx="2011001" cy="4119011"/>
            <a:chOff x="9423576" y="1548274"/>
            <a:chExt cx="2011001" cy="4119011"/>
          </a:xfrm>
        </p:grpSpPr>
        <p:grpSp>
          <p:nvGrpSpPr>
            <p:cNvPr id="3" name="Group 2"/>
            <p:cNvGrpSpPr/>
            <p:nvPr/>
          </p:nvGrpSpPr>
          <p:grpSpPr>
            <a:xfrm>
              <a:off x="9423576" y="1912210"/>
              <a:ext cx="1859423" cy="3755075"/>
              <a:chOff x="4832914" y="1364137"/>
              <a:chExt cx="1859423" cy="3755075"/>
            </a:xfrm>
          </p:grpSpPr>
          <p:grpSp>
            <p:nvGrpSpPr>
              <p:cNvPr id="7" name="Group 6"/>
              <p:cNvGrpSpPr/>
              <p:nvPr/>
            </p:nvGrpSpPr>
            <p:grpSpPr>
              <a:xfrm>
                <a:off x="4832914" y="1364137"/>
                <a:ext cx="1859423" cy="584599"/>
                <a:chOff x="6362321" y="24042"/>
                <a:chExt cx="1859423" cy="584599"/>
              </a:xfrm>
            </p:grpSpPr>
            <p:sp>
              <p:nvSpPr>
                <p:cNvPr id="11" name="Rectangle 10"/>
                <p:cNvSpPr/>
                <p:nvPr/>
              </p:nvSpPr>
              <p:spPr>
                <a:xfrm>
                  <a:off x="6362321" y="24042"/>
                  <a:ext cx="1859423" cy="584599"/>
                </a:xfrm>
                <a:prstGeom prst="rect">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2" name="TextBox 11"/>
                <p:cNvSpPr txBox="1"/>
                <p:nvPr/>
              </p:nvSpPr>
              <p:spPr>
                <a:xfrm>
                  <a:off x="6362321" y="24042"/>
                  <a:ext cx="1859423" cy="584599"/>
                </a:xfrm>
                <a:prstGeom prst="rect">
                  <a:avLst/>
                </a:prstGeom>
                <a:solidFill>
                  <a:schemeClr val="tx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a:t>Product use</a:t>
                  </a:r>
                </a:p>
              </p:txBody>
            </p:sp>
          </p:grpSp>
          <p:grpSp>
            <p:nvGrpSpPr>
              <p:cNvPr id="8" name="Group 7"/>
              <p:cNvGrpSpPr/>
              <p:nvPr/>
            </p:nvGrpSpPr>
            <p:grpSpPr>
              <a:xfrm>
                <a:off x="4832914" y="1948737"/>
                <a:ext cx="1859423" cy="3170475"/>
                <a:chOff x="6362321" y="608642"/>
                <a:chExt cx="1859423" cy="3170475"/>
              </a:xfrm>
            </p:grpSpPr>
            <p:sp>
              <p:nvSpPr>
                <p:cNvPr id="9" name="Rectangle 8"/>
                <p:cNvSpPr/>
                <p:nvPr/>
              </p:nvSpPr>
              <p:spPr>
                <a:xfrm>
                  <a:off x="6362321" y="608642"/>
                  <a:ext cx="1859423" cy="3170475"/>
                </a:xfrm>
                <a:prstGeom prst="rect">
                  <a:avLst/>
                </a:prstGeom>
              </p:spPr>
              <p:style>
                <a:lnRef idx="2">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sp>
            <p:sp>
              <p:nvSpPr>
                <p:cNvPr id="10" name="TextBox 9"/>
                <p:cNvSpPr txBox="1"/>
                <p:nvPr/>
              </p:nvSpPr>
              <p:spPr>
                <a:xfrm>
                  <a:off x="6362321" y="608642"/>
                  <a:ext cx="1859423" cy="3170475"/>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6 months or longer</a:t>
                  </a:r>
                </a:p>
                <a:p>
                  <a:pPr marL="171450" lvl="1" indent="-171450" algn="l" defTabSz="711200">
                    <a:lnSpc>
                      <a:spcPct val="90000"/>
                    </a:lnSpc>
                    <a:spcBef>
                      <a:spcPct val="0"/>
                    </a:spcBef>
                    <a:spcAft>
                      <a:spcPct val="15000"/>
                    </a:spcAft>
                    <a:buChar char="••"/>
                  </a:pPr>
                  <a:r>
                    <a:rPr lang="en-GB" sz="1600" kern="1200" dirty="0"/>
                    <a:t>Proportion of participants still using assigned study product (EC or medication) at longest follow-up</a:t>
                  </a:r>
                </a:p>
                <a:p>
                  <a:pPr marL="171450" lvl="1" indent="-171450" algn="l" defTabSz="711200">
                    <a:lnSpc>
                      <a:spcPct val="90000"/>
                    </a:lnSpc>
                    <a:spcBef>
                      <a:spcPct val="0"/>
                    </a:spcBef>
                    <a:spcAft>
                      <a:spcPct val="15000"/>
                    </a:spcAft>
                    <a:buChar char="••"/>
                  </a:pPr>
                  <a:r>
                    <a:rPr lang="en-GB" sz="1600" dirty="0"/>
                    <a:t>Added as part of LSR process at request from multiple policymakers</a:t>
                  </a:r>
                  <a:endParaRPr lang="en-GB" sz="1600" kern="1200" dirty="0"/>
                </a:p>
              </p:txBody>
            </p:sp>
          </p:grpSp>
        </p:grpSp>
        <p:sp>
          <p:nvSpPr>
            <p:cNvPr id="13" name="Title 1"/>
            <p:cNvSpPr txBox="1">
              <a:spLocks/>
            </p:cNvSpPr>
            <p:nvPr/>
          </p:nvSpPr>
          <p:spPr>
            <a:xfrm>
              <a:off x="9460900" y="1548274"/>
              <a:ext cx="1973677" cy="598266"/>
            </a:xfrm>
            <a:prstGeom prst="rect">
              <a:avLst/>
            </a:prstGeom>
          </p:spPr>
          <p:txBody>
            <a:bodyPr/>
            <a:lstStyle>
              <a:lvl1pPr algn="l" defTabSz="432100" rtl="0" eaLnBrk="1" latinLnBrk="0" hangingPunct="1">
                <a:spcBef>
                  <a:spcPct val="0"/>
                </a:spcBef>
                <a:buNone/>
                <a:defRPr sz="4200" kern="1200">
                  <a:solidFill>
                    <a:schemeClr val="tx1"/>
                  </a:solidFill>
                  <a:latin typeface="Arial" panose="020B0604020202020204" pitchFamily="34" charset="0"/>
                  <a:ea typeface="+mj-ea"/>
                  <a:cs typeface="Arial" panose="020B0604020202020204" pitchFamily="34" charset="0"/>
                </a:defRPr>
              </a:lvl1pPr>
            </a:lstStyle>
            <a:p>
              <a:r>
                <a:rPr lang="en-GB" sz="2000" i="1" dirty="0"/>
                <a:t>new outcome</a:t>
              </a:r>
            </a:p>
          </p:txBody>
        </p:sp>
      </p:grpSp>
    </p:spTree>
    <p:extLst>
      <p:ext uri="{BB962C8B-B14F-4D97-AF65-F5344CB8AC3E}">
        <p14:creationId xmlns:p14="http://schemas.microsoft.com/office/powerpoint/2010/main" val="3524450858"/>
      </p:ext>
    </p:extLst>
  </p:cSld>
  <p:clrMapOvr>
    <a:masterClrMapping/>
  </p:clrMapOvr>
  <mc:AlternateContent xmlns:mc="http://schemas.openxmlformats.org/markup-compatibility/2006" xmlns:p14="http://schemas.microsoft.com/office/powerpoint/2010/main">
    <mc:Choice Requires="p14">
      <p:transition spd="slow" p14:dur="2000" advTm="59791"/>
    </mc:Choice>
    <mc:Fallback xmlns="">
      <p:transition spd="slow" advTm="59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9|28.7|12|17.1"/>
</p:tagLst>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6" ma:contentTypeDescription="Create a new document." ma:contentTypeScope="" ma:versionID="d27662799cfbf8af8fa830a3aad30cf6">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6a05d52439d97e3e3fc910ddb7e15c37"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6E7B87-D7E6-4F85-A5CF-51247271B52E}">
  <ds:schemaRefs>
    <ds:schemaRef ds:uri="http://schemas.microsoft.com/sharepoint/v3/contenttype/forms"/>
  </ds:schemaRefs>
</ds:datastoreItem>
</file>

<file path=customXml/itemProps2.xml><?xml version="1.0" encoding="utf-8"?>
<ds:datastoreItem xmlns:ds="http://schemas.openxmlformats.org/officeDocument/2006/customXml" ds:itemID="{DFA44911-1771-4C9D-BB84-7C557F4CFCD7}">
  <ds:schemaRefs>
    <ds:schemaRef ds:uri="http://schemas.microsoft.com/office/2006/metadata/properties"/>
    <ds:schemaRef ds:uri="http://schemas.microsoft.com/office/infopath/2007/PartnerControls"/>
    <ds:schemaRef ds:uri="3a4543a0-6766-456e-a2ee-4414459d9a0a"/>
    <ds:schemaRef ds:uri="af7b454b-5578-4b92-ad2d-05626e091018"/>
  </ds:schemaRefs>
</ds:datastoreItem>
</file>

<file path=customXml/itemProps3.xml><?xml version="1.0" encoding="utf-8"?>
<ds:datastoreItem xmlns:ds="http://schemas.openxmlformats.org/officeDocument/2006/customXml" ds:itemID="{13528593-6261-4909-AC13-7FF7C2678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12858</TotalTime>
  <Words>1397</Words>
  <Application>Microsoft Office PowerPoint</Application>
  <PresentationFormat>Custom</PresentationFormat>
  <Paragraphs>122</Paragraphs>
  <Slides>23</Slides>
  <Notes>3</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Wingdings</vt:lpstr>
      <vt:lpstr>Opening slide</vt:lpstr>
      <vt:lpstr>Opening slide alternative</vt:lpstr>
      <vt:lpstr>Text slide</vt:lpstr>
      <vt:lpstr>PowerPoint Presentation</vt:lpstr>
      <vt:lpstr>PowerPoint Presentation</vt:lpstr>
      <vt:lpstr>Our author team</vt:lpstr>
      <vt:lpstr>PowerPoint Presentation</vt:lpstr>
      <vt:lpstr>Living systematic review (LSR)</vt:lpstr>
      <vt:lpstr>Also as part of the living systematic review project…</vt:lpstr>
      <vt:lpstr>Inclusion criteria</vt:lpstr>
      <vt:lpstr>Primary comparisons</vt:lpstr>
      <vt:lpstr>Outcomes</vt:lpstr>
      <vt:lpstr>Nicotine e-cigarette versus NRT: Quitting at 6+ months</vt:lpstr>
      <vt:lpstr>Nicotine e-cigarette versus NRT: Adverse events at 1+weeks</vt:lpstr>
      <vt:lpstr>Nicotine e-cigarette versus NRT: Serious adverse events at 1+weeks</vt:lpstr>
      <vt:lpstr>Nicotine e-cigarette versus non-nicotine e-cigarette: Quitting at 6+ months</vt:lpstr>
      <vt:lpstr>Nicotine e-cigarette versus non-nicotine e-cigarette: Adverse events at 1+ weeks</vt:lpstr>
      <vt:lpstr>Nicotine e-cigarette versus non-nicotine e-cigarette: Serious adverse events at 1+weeks</vt:lpstr>
      <vt:lpstr>Nicotine e-cigarette versus behavioural support only/no support: Quitting at 6+ months</vt:lpstr>
      <vt:lpstr>Nicotine e-cigarette versus behavioural support only/no support: Adverse events at 1+weeks</vt:lpstr>
      <vt:lpstr>Nicotine e-cigarette versus behavioural support only/no support: Serious adverse events at 1+wks</vt:lpstr>
      <vt:lpstr>Preliminary analysis: long-term use</vt:lpstr>
      <vt:lpstr>Preliminary analysis: biomarkers</vt:lpstr>
      <vt:lpstr>Preliminary analysis: flavours</vt:lpstr>
      <vt:lpstr>Implications for practice</vt:lpstr>
      <vt:lpstr>See full review for</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Amy Murgatroyd</cp:lastModifiedBy>
  <cp:revision>158</cp:revision>
  <dcterms:created xsi:type="dcterms:W3CDTF">2014-03-20T14:30:16Z</dcterms:created>
  <dcterms:modified xsi:type="dcterms:W3CDTF">2022-08-30T14:22:51Z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y fmtid="{D5CDD505-2E9C-101B-9397-08002B2CF9AE}" pid="3" name="MediaServiceImageTags">
    <vt:lpwstr/>
  </property>
</Properties>
</file>