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792913" cy="99250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9" autoAdjust="0"/>
    <p:restoredTop sz="94660"/>
  </p:normalViewPr>
  <p:slideViewPr>
    <p:cSldViewPr snapToGrid="0">
      <p:cViewPr varScale="1">
        <p:scale>
          <a:sx n="104" d="100"/>
          <a:sy n="104" d="100"/>
        </p:scale>
        <p:origin x="120" y="1098"/>
      </p:cViewPr>
      <p:guideLst/>
    </p:cSldViewPr>
  </p:slideViewPr>
  <p:notesTextViewPr>
    <p:cViewPr>
      <p:scale>
        <a:sx n="1" d="1"/>
        <a:sy n="1" d="1"/>
      </p:scale>
      <p:origin x="0" y="0"/>
    </p:cViewPr>
  </p:notesTextViewPr>
  <p:notesViewPr>
    <p:cSldViewPr snapToGrid="0">
      <p:cViewPr varScale="1">
        <p:scale>
          <a:sx n="113" d="100"/>
          <a:sy n="113" d="100"/>
        </p:scale>
        <p:origin x="5224" y="8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3596" cy="49797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7745" y="0"/>
            <a:ext cx="2943596" cy="497976"/>
          </a:xfrm>
          <a:prstGeom prst="rect">
            <a:avLst/>
          </a:prstGeom>
        </p:spPr>
        <p:txBody>
          <a:bodyPr vert="horz" lIns="91440" tIns="45720" rIns="91440" bIns="45720" rtlCol="0"/>
          <a:lstStyle>
            <a:lvl1pPr algn="r">
              <a:defRPr sz="1200"/>
            </a:lvl1pPr>
          </a:lstStyle>
          <a:p>
            <a:fld id="{D73981C4-C808-4801-ABB8-98152C3B47D9}" type="datetimeFigureOut">
              <a:rPr lang="en-GB" smtClean="0"/>
              <a:t>10/09/2026</a:t>
            </a:fld>
            <a:endParaRPr lang="en-GB"/>
          </a:p>
        </p:txBody>
      </p:sp>
      <p:sp>
        <p:nvSpPr>
          <p:cNvPr id="4" name="Slide Image Placeholder 3"/>
          <p:cNvSpPr>
            <a:spLocks noGrp="1" noRot="1" noChangeAspect="1"/>
          </p:cNvSpPr>
          <p:nvPr>
            <p:ph type="sldImg" idx="2"/>
          </p:nvPr>
        </p:nvSpPr>
        <p:spPr>
          <a:xfrm>
            <a:off x="419100" y="1239838"/>
            <a:ext cx="5954713" cy="335121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292" y="4776431"/>
            <a:ext cx="5434330" cy="390798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7076"/>
            <a:ext cx="2943596" cy="4979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7745" y="9427076"/>
            <a:ext cx="2943596" cy="497975"/>
          </a:xfrm>
          <a:prstGeom prst="rect">
            <a:avLst/>
          </a:prstGeom>
        </p:spPr>
        <p:txBody>
          <a:bodyPr vert="horz" lIns="91440" tIns="45720" rIns="91440" bIns="45720" rtlCol="0" anchor="b"/>
          <a:lstStyle>
            <a:lvl1pPr algn="r">
              <a:defRPr sz="1200"/>
            </a:lvl1pPr>
          </a:lstStyle>
          <a:p>
            <a:fld id="{EC1609FB-84CB-4683-9C1F-2F8EA868A04B}" type="slidenum">
              <a:rPr lang="en-GB" smtClean="0"/>
              <a:t>‹#›</a:t>
            </a:fld>
            <a:endParaRPr lang="en-GB"/>
          </a:p>
        </p:txBody>
      </p:sp>
    </p:spTree>
    <p:extLst>
      <p:ext uri="{BB962C8B-B14F-4D97-AF65-F5344CB8AC3E}">
        <p14:creationId xmlns:p14="http://schemas.microsoft.com/office/powerpoint/2010/main" val="3629269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Thanks to STUC and to you all for (virtually) attending</a:t>
            </a:r>
          </a:p>
          <a:p>
            <a:endParaRPr lang="en-GB" dirty="0"/>
          </a:p>
          <a:p>
            <a:r>
              <a:rPr lang="en-GB" dirty="0">
                <a:solidFill>
                  <a:srgbClr val="0070C0"/>
                </a:solidFill>
              </a:rPr>
              <a:t>Comments in blue are from the seminar</a:t>
            </a:r>
          </a:p>
          <a:p>
            <a:r>
              <a:rPr lang="en-GB" dirty="0">
                <a:solidFill>
                  <a:srgbClr val="0070C0"/>
                </a:solidFill>
              </a:rPr>
              <a:t>Heather: Scottish </a:t>
            </a:r>
            <a:r>
              <a:rPr lang="en-GB" dirty="0" err="1">
                <a:solidFill>
                  <a:srgbClr val="0070C0"/>
                </a:solidFill>
              </a:rPr>
              <a:t>Womens</a:t>
            </a:r>
            <a:r>
              <a:rPr lang="en-GB" dirty="0">
                <a:solidFill>
                  <a:srgbClr val="0070C0"/>
                </a:solidFill>
              </a:rPr>
              <a:t> Budget Group</a:t>
            </a:r>
          </a:p>
          <a:p>
            <a:r>
              <a:rPr lang="en-GB" dirty="0">
                <a:solidFill>
                  <a:srgbClr val="0070C0"/>
                </a:solidFill>
              </a:rPr>
              <a:t>Phil: IPPR Scotland</a:t>
            </a:r>
          </a:p>
          <a:p>
            <a:r>
              <a:rPr lang="en-GB" dirty="0">
                <a:solidFill>
                  <a:srgbClr val="0070C0"/>
                </a:solidFill>
              </a:rPr>
              <a:t>Mike: Jimmy Reid Foundation (see recent Scottish Left Review paper)</a:t>
            </a:r>
          </a:p>
          <a:p>
            <a:r>
              <a:rPr lang="en-GB" dirty="0">
                <a:solidFill>
                  <a:srgbClr val="0070C0"/>
                </a:solidFill>
              </a:rPr>
              <a:t>Katie: Scottish WBG</a:t>
            </a:r>
          </a:p>
          <a:p>
            <a:r>
              <a:rPr lang="en-GB" dirty="0">
                <a:solidFill>
                  <a:srgbClr val="0070C0"/>
                </a:solidFill>
              </a:rPr>
              <a:t>Laurie: UCL IIPP, Democracy Collaborative</a:t>
            </a:r>
          </a:p>
          <a:p>
            <a:r>
              <a:rPr lang="en-GB" dirty="0">
                <a:solidFill>
                  <a:srgbClr val="0070C0"/>
                </a:solidFill>
              </a:rPr>
              <a:t>Craig: Common Weal</a:t>
            </a:r>
          </a:p>
          <a:p>
            <a:r>
              <a:rPr lang="en-GB" dirty="0">
                <a:solidFill>
                  <a:srgbClr val="0070C0"/>
                </a:solidFill>
              </a:rPr>
              <a:t>Dave Byrne (Durham University)</a:t>
            </a:r>
          </a:p>
        </p:txBody>
      </p:sp>
      <p:sp>
        <p:nvSpPr>
          <p:cNvPr id="4" name="Slide Number Placeholder 3"/>
          <p:cNvSpPr>
            <a:spLocks noGrp="1"/>
          </p:cNvSpPr>
          <p:nvPr>
            <p:ph type="sldNum" sz="quarter" idx="5"/>
          </p:nvPr>
        </p:nvSpPr>
        <p:spPr/>
        <p:txBody>
          <a:bodyPr/>
          <a:lstStyle/>
          <a:p>
            <a:fld id="{EC1609FB-84CB-4683-9C1F-2F8EA868A04B}" type="slidenum">
              <a:rPr lang="en-GB" smtClean="0"/>
              <a:t>1</a:t>
            </a:fld>
            <a:endParaRPr lang="en-GB"/>
          </a:p>
        </p:txBody>
      </p:sp>
    </p:spTree>
    <p:extLst>
      <p:ext uri="{BB962C8B-B14F-4D97-AF65-F5344CB8AC3E}">
        <p14:creationId xmlns:p14="http://schemas.microsoft.com/office/powerpoint/2010/main" val="19502118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15EE7-08DB-0032-D1CA-23ABF18EA41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639726D-59AA-294A-2F70-9D3A44D926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D4D778-01D1-5E24-9CBF-1BF242603514}"/>
              </a:ext>
            </a:extLst>
          </p:cNvPr>
          <p:cNvSpPr>
            <a:spLocks noGrp="1"/>
          </p:cNvSpPr>
          <p:nvPr>
            <p:ph type="dt" sz="half" idx="10"/>
          </p:nvPr>
        </p:nvSpPr>
        <p:spPr/>
        <p:txBody>
          <a:bodyPr/>
          <a:lstStyle/>
          <a:p>
            <a:fld id="{A80DAA9E-E656-4C23-BE4C-1234FF0AD6B4}" type="datetimeFigureOut">
              <a:rPr lang="en-GB" smtClean="0"/>
              <a:t>10/09/2026</a:t>
            </a:fld>
            <a:endParaRPr lang="en-GB"/>
          </a:p>
        </p:txBody>
      </p:sp>
      <p:sp>
        <p:nvSpPr>
          <p:cNvPr id="5" name="Footer Placeholder 4">
            <a:extLst>
              <a:ext uri="{FF2B5EF4-FFF2-40B4-BE49-F238E27FC236}">
                <a16:creationId xmlns:a16="http://schemas.microsoft.com/office/drawing/2014/main" id="{02BFA6D7-77BB-3D60-8E92-F6FCCA2299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BD196A-5EF2-758F-A115-EBE11A0F1016}"/>
              </a:ext>
            </a:extLst>
          </p:cNvPr>
          <p:cNvSpPr>
            <a:spLocks noGrp="1"/>
          </p:cNvSpPr>
          <p:nvPr>
            <p:ph type="sldNum" sz="quarter" idx="12"/>
          </p:nvPr>
        </p:nvSpPr>
        <p:spPr/>
        <p:txBody>
          <a:bodyPr/>
          <a:lstStyle/>
          <a:p>
            <a:fld id="{165E0D82-5228-4637-8E5E-AF8D0377DED3}" type="slidenum">
              <a:rPr lang="en-GB" smtClean="0"/>
              <a:t>‹#›</a:t>
            </a:fld>
            <a:endParaRPr lang="en-GB"/>
          </a:p>
        </p:txBody>
      </p:sp>
    </p:spTree>
    <p:extLst>
      <p:ext uri="{BB962C8B-B14F-4D97-AF65-F5344CB8AC3E}">
        <p14:creationId xmlns:p14="http://schemas.microsoft.com/office/powerpoint/2010/main" val="1568822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27EDD-6C96-B4E1-9719-30B7AA591E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1D2C9B-72DF-05F5-5EAE-50C0C8BF062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9D6363-87B5-3645-3DBF-D157A1E9EF7B}"/>
              </a:ext>
            </a:extLst>
          </p:cNvPr>
          <p:cNvSpPr>
            <a:spLocks noGrp="1"/>
          </p:cNvSpPr>
          <p:nvPr>
            <p:ph type="dt" sz="half" idx="10"/>
          </p:nvPr>
        </p:nvSpPr>
        <p:spPr/>
        <p:txBody>
          <a:bodyPr/>
          <a:lstStyle/>
          <a:p>
            <a:fld id="{A80DAA9E-E656-4C23-BE4C-1234FF0AD6B4}" type="datetimeFigureOut">
              <a:rPr lang="en-GB" smtClean="0"/>
              <a:t>10/09/2026</a:t>
            </a:fld>
            <a:endParaRPr lang="en-GB"/>
          </a:p>
        </p:txBody>
      </p:sp>
      <p:sp>
        <p:nvSpPr>
          <p:cNvPr id="5" name="Footer Placeholder 4">
            <a:extLst>
              <a:ext uri="{FF2B5EF4-FFF2-40B4-BE49-F238E27FC236}">
                <a16:creationId xmlns:a16="http://schemas.microsoft.com/office/drawing/2014/main" id="{B907C11D-E5BD-376B-4705-84C4D61635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70508E-2715-5AC1-8E01-B6D6F1C6417D}"/>
              </a:ext>
            </a:extLst>
          </p:cNvPr>
          <p:cNvSpPr>
            <a:spLocks noGrp="1"/>
          </p:cNvSpPr>
          <p:nvPr>
            <p:ph type="sldNum" sz="quarter" idx="12"/>
          </p:nvPr>
        </p:nvSpPr>
        <p:spPr/>
        <p:txBody>
          <a:bodyPr/>
          <a:lstStyle/>
          <a:p>
            <a:fld id="{165E0D82-5228-4637-8E5E-AF8D0377DED3}" type="slidenum">
              <a:rPr lang="en-GB" smtClean="0"/>
              <a:t>‹#›</a:t>
            </a:fld>
            <a:endParaRPr lang="en-GB"/>
          </a:p>
        </p:txBody>
      </p:sp>
    </p:spTree>
    <p:extLst>
      <p:ext uri="{BB962C8B-B14F-4D97-AF65-F5344CB8AC3E}">
        <p14:creationId xmlns:p14="http://schemas.microsoft.com/office/powerpoint/2010/main" val="354666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F2D19-3077-BC69-3C63-01236DB04D5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DDE82B5-CDB0-7AF9-9B0A-57DE0391E2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B094DAA-EAC0-4705-0988-D0A440C269B5}"/>
              </a:ext>
            </a:extLst>
          </p:cNvPr>
          <p:cNvSpPr>
            <a:spLocks noGrp="1"/>
          </p:cNvSpPr>
          <p:nvPr>
            <p:ph type="dt" sz="half" idx="10"/>
          </p:nvPr>
        </p:nvSpPr>
        <p:spPr/>
        <p:txBody>
          <a:bodyPr/>
          <a:lstStyle/>
          <a:p>
            <a:fld id="{A80DAA9E-E656-4C23-BE4C-1234FF0AD6B4}" type="datetimeFigureOut">
              <a:rPr lang="en-GB" smtClean="0"/>
              <a:t>10/09/2026</a:t>
            </a:fld>
            <a:endParaRPr lang="en-GB"/>
          </a:p>
        </p:txBody>
      </p:sp>
      <p:sp>
        <p:nvSpPr>
          <p:cNvPr id="5" name="Footer Placeholder 4">
            <a:extLst>
              <a:ext uri="{FF2B5EF4-FFF2-40B4-BE49-F238E27FC236}">
                <a16:creationId xmlns:a16="http://schemas.microsoft.com/office/drawing/2014/main" id="{A9041882-8972-F373-9337-88E403CB83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D2F9AD-6A63-9CB8-4F96-4F4E2AB0CFC9}"/>
              </a:ext>
            </a:extLst>
          </p:cNvPr>
          <p:cNvSpPr>
            <a:spLocks noGrp="1"/>
          </p:cNvSpPr>
          <p:nvPr>
            <p:ph type="sldNum" sz="quarter" idx="12"/>
          </p:nvPr>
        </p:nvSpPr>
        <p:spPr/>
        <p:txBody>
          <a:bodyPr/>
          <a:lstStyle/>
          <a:p>
            <a:fld id="{165E0D82-5228-4637-8E5E-AF8D0377DED3}" type="slidenum">
              <a:rPr lang="en-GB" smtClean="0"/>
              <a:t>‹#›</a:t>
            </a:fld>
            <a:endParaRPr lang="en-GB"/>
          </a:p>
        </p:txBody>
      </p:sp>
    </p:spTree>
    <p:extLst>
      <p:ext uri="{BB962C8B-B14F-4D97-AF65-F5344CB8AC3E}">
        <p14:creationId xmlns:p14="http://schemas.microsoft.com/office/powerpoint/2010/main" val="3394219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B3592-E11D-2ACB-BE9B-EB43E0F8C00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56C2A36-22FB-7CB4-1179-793D87D6B9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FF4DEB3-C541-AEA7-02E2-F2F22FC0CCC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2787DDB-BFB8-8F22-9300-E3B669288258}"/>
              </a:ext>
            </a:extLst>
          </p:cNvPr>
          <p:cNvSpPr>
            <a:spLocks noGrp="1"/>
          </p:cNvSpPr>
          <p:nvPr>
            <p:ph type="dt" sz="half" idx="10"/>
          </p:nvPr>
        </p:nvSpPr>
        <p:spPr/>
        <p:txBody>
          <a:bodyPr/>
          <a:lstStyle/>
          <a:p>
            <a:fld id="{A80DAA9E-E656-4C23-BE4C-1234FF0AD6B4}" type="datetimeFigureOut">
              <a:rPr lang="en-GB" smtClean="0"/>
              <a:t>10/09/2026</a:t>
            </a:fld>
            <a:endParaRPr lang="en-GB"/>
          </a:p>
        </p:txBody>
      </p:sp>
      <p:sp>
        <p:nvSpPr>
          <p:cNvPr id="6" name="Footer Placeholder 5">
            <a:extLst>
              <a:ext uri="{FF2B5EF4-FFF2-40B4-BE49-F238E27FC236}">
                <a16:creationId xmlns:a16="http://schemas.microsoft.com/office/drawing/2014/main" id="{9B7BA3B0-7A1A-DBE6-E681-03F30D5D17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B22D09-5111-C661-95BC-D7008C49C3F3}"/>
              </a:ext>
            </a:extLst>
          </p:cNvPr>
          <p:cNvSpPr>
            <a:spLocks noGrp="1"/>
          </p:cNvSpPr>
          <p:nvPr>
            <p:ph type="sldNum" sz="quarter" idx="12"/>
          </p:nvPr>
        </p:nvSpPr>
        <p:spPr/>
        <p:txBody>
          <a:bodyPr/>
          <a:lstStyle/>
          <a:p>
            <a:fld id="{165E0D82-5228-4637-8E5E-AF8D0377DED3}" type="slidenum">
              <a:rPr lang="en-GB" smtClean="0"/>
              <a:t>‹#›</a:t>
            </a:fld>
            <a:endParaRPr lang="en-GB"/>
          </a:p>
        </p:txBody>
      </p:sp>
    </p:spTree>
    <p:extLst>
      <p:ext uri="{BB962C8B-B14F-4D97-AF65-F5344CB8AC3E}">
        <p14:creationId xmlns:p14="http://schemas.microsoft.com/office/powerpoint/2010/main" val="1427736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0B3A7-C15C-7F65-5418-3264EC448E7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6497A5B-2AD4-93F9-F83A-EF3D3C1EAF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1B8962D-32EB-E3BA-D998-90EF3A00B86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DD86D82-90D0-024C-F213-B711BA0CEA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ADC4B65-CC25-2243-A806-F1399F5D099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58AB440-BB61-8553-A9EF-A2D067B0451F}"/>
              </a:ext>
            </a:extLst>
          </p:cNvPr>
          <p:cNvSpPr>
            <a:spLocks noGrp="1"/>
          </p:cNvSpPr>
          <p:nvPr>
            <p:ph type="dt" sz="half" idx="10"/>
          </p:nvPr>
        </p:nvSpPr>
        <p:spPr/>
        <p:txBody>
          <a:bodyPr/>
          <a:lstStyle/>
          <a:p>
            <a:fld id="{A80DAA9E-E656-4C23-BE4C-1234FF0AD6B4}" type="datetimeFigureOut">
              <a:rPr lang="en-GB" smtClean="0"/>
              <a:t>10/09/2026</a:t>
            </a:fld>
            <a:endParaRPr lang="en-GB"/>
          </a:p>
        </p:txBody>
      </p:sp>
      <p:sp>
        <p:nvSpPr>
          <p:cNvPr id="8" name="Footer Placeholder 7">
            <a:extLst>
              <a:ext uri="{FF2B5EF4-FFF2-40B4-BE49-F238E27FC236}">
                <a16:creationId xmlns:a16="http://schemas.microsoft.com/office/drawing/2014/main" id="{7CDE65DA-FF5C-A23A-6AC8-BA853A95E75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FC071F1-D9FD-CFCE-C682-6989550806DB}"/>
              </a:ext>
            </a:extLst>
          </p:cNvPr>
          <p:cNvSpPr>
            <a:spLocks noGrp="1"/>
          </p:cNvSpPr>
          <p:nvPr>
            <p:ph type="sldNum" sz="quarter" idx="12"/>
          </p:nvPr>
        </p:nvSpPr>
        <p:spPr/>
        <p:txBody>
          <a:bodyPr/>
          <a:lstStyle/>
          <a:p>
            <a:fld id="{165E0D82-5228-4637-8E5E-AF8D0377DED3}" type="slidenum">
              <a:rPr lang="en-GB" smtClean="0"/>
              <a:t>‹#›</a:t>
            </a:fld>
            <a:endParaRPr lang="en-GB"/>
          </a:p>
        </p:txBody>
      </p:sp>
    </p:spTree>
    <p:extLst>
      <p:ext uri="{BB962C8B-B14F-4D97-AF65-F5344CB8AC3E}">
        <p14:creationId xmlns:p14="http://schemas.microsoft.com/office/powerpoint/2010/main" val="902727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4FFAF-E3E9-FF83-914D-F7D415CAE4E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A6D88BE-DA7A-34BA-78A5-7BC91D740243}"/>
              </a:ext>
            </a:extLst>
          </p:cNvPr>
          <p:cNvSpPr>
            <a:spLocks noGrp="1"/>
          </p:cNvSpPr>
          <p:nvPr>
            <p:ph type="dt" sz="half" idx="10"/>
          </p:nvPr>
        </p:nvSpPr>
        <p:spPr/>
        <p:txBody>
          <a:bodyPr/>
          <a:lstStyle/>
          <a:p>
            <a:fld id="{A80DAA9E-E656-4C23-BE4C-1234FF0AD6B4}" type="datetimeFigureOut">
              <a:rPr lang="en-GB" smtClean="0"/>
              <a:t>10/09/2026</a:t>
            </a:fld>
            <a:endParaRPr lang="en-GB"/>
          </a:p>
        </p:txBody>
      </p:sp>
      <p:sp>
        <p:nvSpPr>
          <p:cNvPr id="4" name="Footer Placeholder 3">
            <a:extLst>
              <a:ext uri="{FF2B5EF4-FFF2-40B4-BE49-F238E27FC236}">
                <a16:creationId xmlns:a16="http://schemas.microsoft.com/office/drawing/2014/main" id="{0F99C578-9362-4BCF-0A50-4DE87E97FD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D44F54E-AE59-FD28-50B3-6E5FE39BF029}"/>
              </a:ext>
            </a:extLst>
          </p:cNvPr>
          <p:cNvSpPr>
            <a:spLocks noGrp="1"/>
          </p:cNvSpPr>
          <p:nvPr>
            <p:ph type="sldNum" sz="quarter" idx="12"/>
          </p:nvPr>
        </p:nvSpPr>
        <p:spPr/>
        <p:txBody>
          <a:bodyPr/>
          <a:lstStyle/>
          <a:p>
            <a:fld id="{165E0D82-5228-4637-8E5E-AF8D0377DED3}" type="slidenum">
              <a:rPr lang="en-GB" smtClean="0"/>
              <a:t>‹#›</a:t>
            </a:fld>
            <a:endParaRPr lang="en-GB"/>
          </a:p>
        </p:txBody>
      </p:sp>
    </p:spTree>
    <p:extLst>
      <p:ext uri="{BB962C8B-B14F-4D97-AF65-F5344CB8AC3E}">
        <p14:creationId xmlns:p14="http://schemas.microsoft.com/office/powerpoint/2010/main" val="1333901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8C154F-C6D4-951E-A16A-3216244DB359}"/>
              </a:ext>
            </a:extLst>
          </p:cNvPr>
          <p:cNvSpPr>
            <a:spLocks noGrp="1"/>
          </p:cNvSpPr>
          <p:nvPr>
            <p:ph type="dt" sz="half" idx="10"/>
          </p:nvPr>
        </p:nvSpPr>
        <p:spPr/>
        <p:txBody>
          <a:bodyPr/>
          <a:lstStyle/>
          <a:p>
            <a:fld id="{A80DAA9E-E656-4C23-BE4C-1234FF0AD6B4}" type="datetimeFigureOut">
              <a:rPr lang="en-GB" smtClean="0"/>
              <a:t>10/09/2026</a:t>
            </a:fld>
            <a:endParaRPr lang="en-GB"/>
          </a:p>
        </p:txBody>
      </p:sp>
      <p:sp>
        <p:nvSpPr>
          <p:cNvPr id="3" name="Footer Placeholder 2">
            <a:extLst>
              <a:ext uri="{FF2B5EF4-FFF2-40B4-BE49-F238E27FC236}">
                <a16:creationId xmlns:a16="http://schemas.microsoft.com/office/drawing/2014/main" id="{48EB4269-D4EB-80D4-FB6E-00D26F93DBD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3AA4877-01CB-F1EB-9C83-9C8BCE7214F0}"/>
              </a:ext>
            </a:extLst>
          </p:cNvPr>
          <p:cNvSpPr>
            <a:spLocks noGrp="1"/>
          </p:cNvSpPr>
          <p:nvPr>
            <p:ph type="sldNum" sz="quarter" idx="12"/>
          </p:nvPr>
        </p:nvSpPr>
        <p:spPr/>
        <p:txBody>
          <a:bodyPr/>
          <a:lstStyle/>
          <a:p>
            <a:fld id="{165E0D82-5228-4637-8E5E-AF8D0377DED3}" type="slidenum">
              <a:rPr lang="en-GB" smtClean="0"/>
              <a:t>‹#›</a:t>
            </a:fld>
            <a:endParaRPr lang="en-GB"/>
          </a:p>
        </p:txBody>
      </p:sp>
    </p:spTree>
    <p:extLst>
      <p:ext uri="{BB962C8B-B14F-4D97-AF65-F5344CB8AC3E}">
        <p14:creationId xmlns:p14="http://schemas.microsoft.com/office/powerpoint/2010/main" val="4052894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895C1-BF27-5059-74A5-B1B393AEB0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E8B54D1-4EFB-386E-8E3F-2A6F8DB739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16AD337-73C4-3544-D78B-6A757B3009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BC4B9E-D50F-9D7E-54EA-054CE358E118}"/>
              </a:ext>
            </a:extLst>
          </p:cNvPr>
          <p:cNvSpPr>
            <a:spLocks noGrp="1"/>
          </p:cNvSpPr>
          <p:nvPr>
            <p:ph type="dt" sz="half" idx="10"/>
          </p:nvPr>
        </p:nvSpPr>
        <p:spPr/>
        <p:txBody>
          <a:bodyPr/>
          <a:lstStyle/>
          <a:p>
            <a:fld id="{A80DAA9E-E656-4C23-BE4C-1234FF0AD6B4}" type="datetimeFigureOut">
              <a:rPr lang="en-GB" smtClean="0"/>
              <a:t>10/09/2026</a:t>
            </a:fld>
            <a:endParaRPr lang="en-GB"/>
          </a:p>
        </p:txBody>
      </p:sp>
      <p:sp>
        <p:nvSpPr>
          <p:cNvPr id="6" name="Footer Placeholder 5">
            <a:extLst>
              <a:ext uri="{FF2B5EF4-FFF2-40B4-BE49-F238E27FC236}">
                <a16:creationId xmlns:a16="http://schemas.microsoft.com/office/drawing/2014/main" id="{832E5C82-8227-7085-839E-0409B44201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D44422-07AC-7BA7-D3F5-0AFCCC96A4C8}"/>
              </a:ext>
            </a:extLst>
          </p:cNvPr>
          <p:cNvSpPr>
            <a:spLocks noGrp="1"/>
          </p:cNvSpPr>
          <p:nvPr>
            <p:ph type="sldNum" sz="quarter" idx="12"/>
          </p:nvPr>
        </p:nvSpPr>
        <p:spPr/>
        <p:txBody>
          <a:bodyPr/>
          <a:lstStyle/>
          <a:p>
            <a:fld id="{165E0D82-5228-4637-8E5E-AF8D0377DED3}" type="slidenum">
              <a:rPr lang="en-GB" smtClean="0"/>
              <a:t>‹#›</a:t>
            </a:fld>
            <a:endParaRPr lang="en-GB"/>
          </a:p>
        </p:txBody>
      </p:sp>
    </p:spTree>
    <p:extLst>
      <p:ext uri="{BB962C8B-B14F-4D97-AF65-F5344CB8AC3E}">
        <p14:creationId xmlns:p14="http://schemas.microsoft.com/office/powerpoint/2010/main" val="32290886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C360-7642-985C-BF76-BA3AD51819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C9B53F-C624-67D8-E4C9-D770631431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D72D7D3-7E21-CC80-C202-AE0058A3DB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E1707D-04B8-D442-73C3-20557A8E1589}"/>
              </a:ext>
            </a:extLst>
          </p:cNvPr>
          <p:cNvSpPr>
            <a:spLocks noGrp="1"/>
          </p:cNvSpPr>
          <p:nvPr>
            <p:ph type="dt" sz="half" idx="10"/>
          </p:nvPr>
        </p:nvSpPr>
        <p:spPr/>
        <p:txBody>
          <a:bodyPr/>
          <a:lstStyle/>
          <a:p>
            <a:fld id="{A80DAA9E-E656-4C23-BE4C-1234FF0AD6B4}" type="datetimeFigureOut">
              <a:rPr lang="en-GB" smtClean="0"/>
              <a:t>10/09/2026</a:t>
            </a:fld>
            <a:endParaRPr lang="en-GB"/>
          </a:p>
        </p:txBody>
      </p:sp>
      <p:sp>
        <p:nvSpPr>
          <p:cNvPr id="6" name="Footer Placeholder 5">
            <a:extLst>
              <a:ext uri="{FF2B5EF4-FFF2-40B4-BE49-F238E27FC236}">
                <a16:creationId xmlns:a16="http://schemas.microsoft.com/office/drawing/2014/main" id="{81D9E711-9536-390B-DFFF-A4910372B8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DDA535-62FD-13A5-41A7-6880030B664D}"/>
              </a:ext>
            </a:extLst>
          </p:cNvPr>
          <p:cNvSpPr>
            <a:spLocks noGrp="1"/>
          </p:cNvSpPr>
          <p:nvPr>
            <p:ph type="sldNum" sz="quarter" idx="12"/>
          </p:nvPr>
        </p:nvSpPr>
        <p:spPr/>
        <p:txBody>
          <a:bodyPr/>
          <a:lstStyle/>
          <a:p>
            <a:fld id="{165E0D82-5228-4637-8E5E-AF8D0377DED3}" type="slidenum">
              <a:rPr lang="en-GB" smtClean="0"/>
              <a:t>‹#›</a:t>
            </a:fld>
            <a:endParaRPr lang="en-GB"/>
          </a:p>
        </p:txBody>
      </p:sp>
    </p:spTree>
    <p:extLst>
      <p:ext uri="{BB962C8B-B14F-4D97-AF65-F5344CB8AC3E}">
        <p14:creationId xmlns:p14="http://schemas.microsoft.com/office/powerpoint/2010/main" val="21304780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D43C3-D08D-5D4F-4F87-98CC72FA13C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E463C2-956C-3DA6-A13D-60D071BDEAF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E8869D-5B86-8B53-D5D5-680864ECF350}"/>
              </a:ext>
            </a:extLst>
          </p:cNvPr>
          <p:cNvSpPr>
            <a:spLocks noGrp="1"/>
          </p:cNvSpPr>
          <p:nvPr>
            <p:ph type="dt" sz="half" idx="10"/>
          </p:nvPr>
        </p:nvSpPr>
        <p:spPr/>
        <p:txBody>
          <a:bodyPr/>
          <a:lstStyle/>
          <a:p>
            <a:fld id="{A80DAA9E-E656-4C23-BE4C-1234FF0AD6B4}" type="datetimeFigureOut">
              <a:rPr lang="en-GB" smtClean="0"/>
              <a:t>10/09/2026</a:t>
            </a:fld>
            <a:endParaRPr lang="en-GB"/>
          </a:p>
        </p:txBody>
      </p:sp>
      <p:sp>
        <p:nvSpPr>
          <p:cNvPr id="5" name="Footer Placeholder 4">
            <a:extLst>
              <a:ext uri="{FF2B5EF4-FFF2-40B4-BE49-F238E27FC236}">
                <a16:creationId xmlns:a16="http://schemas.microsoft.com/office/drawing/2014/main" id="{42D87B86-1A3F-EA11-296E-5460523C1B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4276CB-0242-F0B0-67F4-8B4C72436837}"/>
              </a:ext>
            </a:extLst>
          </p:cNvPr>
          <p:cNvSpPr>
            <a:spLocks noGrp="1"/>
          </p:cNvSpPr>
          <p:nvPr>
            <p:ph type="sldNum" sz="quarter" idx="12"/>
          </p:nvPr>
        </p:nvSpPr>
        <p:spPr/>
        <p:txBody>
          <a:bodyPr/>
          <a:lstStyle/>
          <a:p>
            <a:fld id="{165E0D82-5228-4637-8E5E-AF8D0377DED3}" type="slidenum">
              <a:rPr lang="en-GB" smtClean="0"/>
              <a:t>‹#›</a:t>
            </a:fld>
            <a:endParaRPr lang="en-GB"/>
          </a:p>
        </p:txBody>
      </p:sp>
    </p:spTree>
    <p:extLst>
      <p:ext uri="{BB962C8B-B14F-4D97-AF65-F5344CB8AC3E}">
        <p14:creationId xmlns:p14="http://schemas.microsoft.com/office/powerpoint/2010/main" val="37552862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313568-AA8B-904C-89E1-D722773B382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B19CE1-22D3-512F-F6C0-E33CB9371A3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198B03-17A5-DF37-B973-4B340FDDD021}"/>
              </a:ext>
            </a:extLst>
          </p:cNvPr>
          <p:cNvSpPr>
            <a:spLocks noGrp="1"/>
          </p:cNvSpPr>
          <p:nvPr>
            <p:ph type="dt" sz="half" idx="10"/>
          </p:nvPr>
        </p:nvSpPr>
        <p:spPr/>
        <p:txBody>
          <a:bodyPr/>
          <a:lstStyle/>
          <a:p>
            <a:fld id="{A80DAA9E-E656-4C23-BE4C-1234FF0AD6B4}" type="datetimeFigureOut">
              <a:rPr lang="en-GB" smtClean="0"/>
              <a:t>10/09/2026</a:t>
            </a:fld>
            <a:endParaRPr lang="en-GB"/>
          </a:p>
        </p:txBody>
      </p:sp>
      <p:sp>
        <p:nvSpPr>
          <p:cNvPr id="5" name="Footer Placeholder 4">
            <a:extLst>
              <a:ext uri="{FF2B5EF4-FFF2-40B4-BE49-F238E27FC236}">
                <a16:creationId xmlns:a16="http://schemas.microsoft.com/office/drawing/2014/main" id="{31DD1027-BBEA-A430-C3DE-D12E60A55C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8B8786-DDCA-6969-6E8F-E874CF900A22}"/>
              </a:ext>
            </a:extLst>
          </p:cNvPr>
          <p:cNvSpPr>
            <a:spLocks noGrp="1"/>
          </p:cNvSpPr>
          <p:nvPr>
            <p:ph type="sldNum" sz="quarter" idx="12"/>
          </p:nvPr>
        </p:nvSpPr>
        <p:spPr/>
        <p:txBody>
          <a:bodyPr/>
          <a:lstStyle/>
          <a:p>
            <a:fld id="{165E0D82-5228-4637-8E5E-AF8D0377DED3}" type="slidenum">
              <a:rPr lang="en-GB" smtClean="0"/>
              <a:t>‹#›</a:t>
            </a:fld>
            <a:endParaRPr lang="en-GB"/>
          </a:p>
        </p:txBody>
      </p:sp>
    </p:spTree>
    <p:extLst>
      <p:ext uri="{BB962C8B-B14F-4D97-AF65-F5344CB8AC3E}">
        <p14:creationId xmlns:p14="http://schemas.microsoft.com/office/powerpoint/2010/main" val="2731924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50C97AE-817C-6F73-07A0-1AD9ACB25C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06BB4E1-DB75-E456-C368-DB4C782300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8D0A35-5B88-FB30-3B90-EC4C58A9EDD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0DAA9E-E656-4C23-BE4C-1234FF0AD6B4}" type="datetimeFigureOut">
              <a:rPr lang="en-GB" smtClean="0"/>
              <a:t>10/09/2026</a:t>
            </a:fld>
            <a:endParaRPr lang="en-GB"/>
          </a:p>
        </p:txBody>
      </p:sp>
      <p:sp>
        <p:nvSpPr>
          <p:cNvPr id="5" name="Footer Placeholder 4">
            <a:extLst>
              <a:ext uri="{FF2B5EF4-FFF2-40B4-BE49-F238E27FC236}">
                <a16:creationId xmlns:a16="http://schemas.microsoft.com/office/drawing/2014/main" id="{56B2FBB3-8264-20C1-B9FA-ED01914352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4452DFA-E28C-0EB9-C850-E4A57F1E21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5E0D82-5228-4637-8E5E-AF8D0377DED3}" type="slidenum">
              <a:rPr lang="en-GB" smtClean="0"/>
              <a:t>‹#›</a:t>
            </a:fld>
            <a:endParaRPr lang="en-GB"/>
          </a:p>
        </p:txBody>
      </p:sp>
    </p:spTree>
    <p:extLst>
      <p:ext uri="{BB962C8B-B14F-4D97-AF65-F5344CB8AC3E}">
        <p14:creationId xmlns:p14="http://schemas.microsoft.com/office/powerpoint/2010/main" val="1528611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tobaccocontrol.bmj.com/content/34/4/45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3FFD2-DBC1-628F-1F68-0B793B45410F}"/>
              </a:ext>
            </a:extLst>
          </p:cNvPr>
          <p:cNvSpPr>
            <a:spLocks noGrp="1"/>
          </p:cNvSpPr>
          <p:nvPr>
            <p:ph type="ctrTitle"/>
          </p:nvPr>
        </p:nvSpPr>
        <p:spPr>
          <a:xfrm>
            <a:off x="1524000" y="1650573"/>
            <a:ext cx="9144000" cy="2387600"/>
          </a:xfrm>
        </p:spPr>
        <p:txBody>
          <a:bodyPr>
            <a:normAutofit/>
          </a:bodyPr>
          <a:lstStyle/>
          <a:p>
            <a:r>
              <a:rPr lang="en-GB" sz="4800" b="1" dirty="0"/>
              <a:t>What happens to the economy when people stop buying tobacco? </a:t>
            </a:r>
          </a:p>
        </p:txBody>
      </p:sp>
      <p:sp>
        <p:nvSpPr>
          <p:cNvPr id="3" name="Subtitle 2">
            <a:extLst>
              <a:ext uri="{FF2B5EF4-FFF2-40B4-BE49-F238E27FC236}">
                <a16:creationId xmlns:a16="http://schemas.microsoft.com/office/drawing/2014/main" id="{79C830D7-90D8-3A6C-2E82-DA180F02584B}"/>
              </a:ext>
            </a:extLst>
          </p:cNvPr>
          <p:cNvSpPr>
            <a:spLocks noGrp="1"/>
          </p:cNvSpPr>
          <p:nvPr>
            <p:ph type="subTitle" idx="1"/>
          </p:nvPr>
        </p:nvSpPr>
        <p:spPr>
          <a:xfrm>
            <a:off x="1524000" y="4239934"/>
            <a:ext cx="9144000" cy="1655762"/>
          </a:xfrm>
        </p:spPr>
        <p:txBody>
          <a:bodyPr>
            <a:normAutofit/>
          </a:bodyPr>
          <a:lstStyle/>
          <a:p>
            <a:r>
              <a:rPr lang="en-GB" dirty="0"/>
              <a:t>Howard Reed (Landman Economics and Northumbria University)</a:t>
            </a:r>
          </a:p>
          <a:p>
            <a:r>
              <a:rPr lang="en-GB" dirty="0"/>
              <a:t>ASH webinar: Understanding the costs of smoking</a:t>
            </a:r>
          </a:p>
          <a:p>
            <a:r>
              <a:rPr lang="en-GB" dirty="0"/>
              <a:t>10 September 2026</a:t>
            </a:r>
          </a:p>
        </p:txBody>
      </p:sp>
      <p:pic>
        <p:nvPicPr>
          <p:cNvPr id="5" name="Picture 4" descr="Logo&#10;&#10;Description automatically generated">
            <a:extLst>
              <a:ext uri="{FF2B5EF4-FFF2-40B4-BE49-F238E27FC236}">
                <a16:creationId xmlns:a16="http://schemas.microsoft.com/office/drawing/2014/main" id="{B2AB08C3-156C-D121-878F-545A478AB1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1543" y="111442"/>
            <a:ext cx="5249178" cy="1337370"/>
          </a:xfrm>
          <a:prstGeom prst="rect">
            <a:avLst/>
          </a:prstGeom>
        </p:spPr>
      </p:pic>
    </p:spTree>
    <p:extLst>
      <p:ext uri="{BB962C8B-B14F-4D97-AF65-F5344CB8AC3E}">
        <p14:creationId xmlns:p14="http://schemas.microsoft.com/office/powerpoint/2010/main" val="35235691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9BF7C-CB93-191A-2BE7-1B9F808BFC78}"/>
              </a:ext>
            </a:extLst>
          </p:cNvPr>
          <p:cNvSpPr>
            <a:spLocks noGrp="1"/>
          </p:cNvSpPr>
          <p:nvPr>
            <p:ph type="title"/>
          </p:nvPr>
        </p:nvSpPr>
        <p:spPr/>
        <p:txBody>
          <a:bodyPr/>
          <a:lstStyle/>
          <a:p>
            <a:r>
              <a:rPr lang="en-GB" b="1" dirty="0"/>
              <a:t>Introduction</a:t>
            </a:r>
          </a:p>
        </p:txBody>
      </p:sp>
      <p:sp>
        <p:nvSpPr>
          <p:cNvPr id="3" name="Content Placeholder 2">
            <a:extLst>
              <a:ext uri="{FF2B5EF4-FFF2-40B4-BE49-F238E27FC236}">
                <a16:creationId xmlns:a16="http://schemas.microsoft.com/office/drawing/2014/main" id="{9B35622A-DCDA-9530-BAA2-C49EA1D84460}"/>
              </a:ext>
            </a:extLst>
          </p:cNvPr>
          <p:cNvSpPr>
            <a:spLocks noGrp="1"/>
          </p:cNvSpPr>
          <p:nvPr>
            <p:ph idx="1"/>
          </p:nvPr>
        </p:nvSpPr>
        <p:spPr/>
        <p:txBody>
          <a:bodyPr>
            <a:normAutofit lnSpcReduction="10000"/>
          </a:bodyPr>
          <a:lstStyle/>
          <a:p>
            <a:r>
              <a:rPr lang="en-GB" dirty="0"/>
              <a:t>As smoking prevalence falls, consumers switch from buying tobacco to buying other goods and services in the economy</a:t>
            </a:r>
          </a:p>
          <a:p>
            <a:r>
              <a:rPr lang="en-GB" dirty="0"/>
              <a:t>This affects the overall level of output (GDP) and employment in the economy because of the </a:t>
            </a:r>
            <a:r>
              <a:rPr lang="en-GB" b="1" dirty="0"/>
              <a:t>derived demand </a:t>
            </a:r>
            <a:r>
              <a:rPr lang="en-GB" dirty="0"/>
              <a:t>for goods and services used by industries which supply goods and services for consumers</a:t>
            </a:r>
          </a:p>
          <a:p>
            <a:r>
              <a:rPr lang="en-GB" dirty="0"/>
              <a:t>e.g. buying a new car creates demand for:</a:t>
            </a:r>
          </a:p>
          <a:p>
            <a:pPr lvl="1"/>
            <a:r>
              <a:rPr lang="en-GB" dirty="0"/>
              <a:t>Metals</a:t>
            </a:r>
          </a:p>
          <a:p>
            <a:pPr lvl="1"/>
            <a:r>
              <a:rPr lang="en-GB" dirty="0"/>
              <a:t>Electronic components</a:t>
            </a:r>
          </a:p>
          <a:p>
            <a:pPr lvl="1"/>
            <a:r>
              <a:rPr lang="en-GB" dirty="0"/>
              <a:t>Upholstery</a:t>
            </a:r>
          </a:p>
          <a:p>
            <a:pPr lvl="1"/>
            <a:r>
              <a:rPr lang="en-GB" dirty="0"/>
              <a:t>Marketing and showroom personnel</a:t>
            </a:r>
          </a:p>
          <a:p>
            <a:pPr lvl="1"/>
            <a:r>
              <a:rPr lang="en-GB" dirty="0"/>
              <a:t>Motor fuel (or electricity)</a:t>
            </a:r>
          </a:p>
        </p:txBody>
      </p:sp>
    </p:spTree>
    <p:extLst>
      <p:ext uri="{BB962C8B-B14F-4D97-AF65-F5344CB8AC3E}">
        <p14:creationId xmlns:p14="http://schemas.microsoft.com/office/powerpoint/2010/main" val="788012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4D058-1790-3834-F3DA-DB67F111D12E}"/>
              </a:ext>
            </a:extLst>
          </p:cNvPr>
          <p:cNvSpPr>
            <a:spLocks noGrp="1"/>
          </p:cNvSpPr>
          <p:nvPr>
            <p:ph type="title"/>
          </p:nvPr>
        </p:nvSpPr>
        <p:spPr/>
        <p:txBody>
          <a:bodyPr/>
          <a:lstStyle/>
          <a:p>
            <a:r>
              <a:rPr lang="en-GB" b="1" dirty="0"/>
              <a:t>The effects of consumers quitting smoking</a:t>
            </a:r>
          </a:p>
        </p:txBody>
      </p:sp>
      <p:sp>
        <p:nvSpPr>
          <p:cNvPr id="3" name="Content Placeholder 2">
            <a:extLst>
              <a:ext uri="{FF2B5EF4-FFF2-40B4-BE49-F238E27FC236}">
                <a16:creationId xmlns:a16="http://schemas.microsoft.com/office/drawing/2014/main" id="{385E551D-3A6C-52F4-E6F2-3D4EA8392E89}"/>
              </a:ext>
            </a:extLst>
          </p:cNvPr>
          <p:cNvSpPr>
            <a:spLocks noGrp="1"/>
          </p:cNvSpPr>
          <p:nvPr>
            <p:ph idx="1"/>
          </p:nvPr>
        </p:nvSpPr>
        <p:spPr/>
        <p:txBody>
          <a:bodyPr>
            <a:normAutofit lnSpcReduction="10000"/>
          </a:bodyPr>
          <a:lstStyle/>
          <a:p>
            <a:r>
              <a:rPr lang="en-GB" dirty="0"/>
              <a:t>The derived demand arising from tobacco is relatively small because:</a:t>
            </a:r>
          </a:p>
          <a:p>
            <a:pPr lvl="1"/>
            <a:r>
              <a:rPr lang="en-GB" dirty="0"/>
              <a:t>Almost no tobacco product manufacturing in the UK</a:t>
            </a:r>
          </a:p>
          <a:p>
            <a:pPr lvl="1"/>
            <a:r>
              <a:rPr lang="en-GB" dirty="0"/>
              <a:t>Distribution is tightly controlled</a:t>
            </a:r>
          </a:p>
          <a:p>
            <a:pPr lvl="1"/>
            <a:r>
              <a:rPr lang="en-GB" dirty="0"/>
              <a:t>Advertising is banned</a:t>
            </a:r>
          </a:p>
          <a:p>
            <a:r>
              <a:rPr lang="en-GB" dirty="0"/>
              <a:t>Therefore, if consumers quit smoking and spend their money on other products instead:</a:t>
            </a:r>
          </a:p>
          <a:p>
            <a:pPr lvl="1"/>
            <a:r>
              <a:rPr lang="en-GB" dirty="0"/>
              <a:t>Output (GDP) in the UK increases</a:t>
            </a:r>
          </a:p>
          <a:p>
            <a:pPr lvl="1"/>
            <a:r>
              <a:rPr lang="en-GB" dirty="0"/>
              <a:t>Employment in the UK is higher</a:t>
            </a:r>
          </a:p>
          <a:p>
            <a:r>
              <a:rPr lang="en-GB" dirty="0"/>
              <a:t>My recent research for ASH (</a:t>
            </a:r>
            <a:r>
              <a:rPr lang="en-GB" i="1" dirty="0"/>
              <a:t>The economic impact of a smokefree UK</a:t>
            </a:r>
            <a:r>
              <a:rPr lang="en-GB" dirty="0"/>
              <a:t>) estimates how much better off the UK will be if smoking prevalence fell to zero</a:t>
            </a:r>
          </a:p>
        </p:txBody>
      </p:sp>
    </p:spTree>
    <p:extLst>
      <p:ext uri="{BB962C8B-B14F-4D97-AF65-F5344CB8AC3E}">
        <p14:creationId xmlns:p14="http://schemas.microsoft.com/office/powerpoint/2010/main" val="1421895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1E911-BC4F-B520-D4FE-00DFA3D929B3}"/>
              </a:ext>
            </a:extLst>
          </p:cNvPr>
          <p:cNvSpPr>
            <a:spLocks noGrp="1"/>
          </p:cNvSpPr>
          <p:nvPr>
            <p:ph type="title"/>
          </p:nvPr>
        </p:nvSpPr>
        <p:spPr/>
        <p:txBody>
          <a:bodyPr/>
          <a:lstStyle/>
          <a:p>
            <a:r>
              <a:rPr lang="en-GB" b="1" dirty="0"/>
              <a:t>Methods</a:t>
            </a:r>
          </a:p>
        </p:txBody>
      </p:sp>
      <p:sp>
        <p:nvSpPr>
          <p:cNvPr id="3" name="Content Placeholder 2">
            <a:extLst>
              <a:ext uri="{FF2B5EF4-FFF2-40B4-BE49-F238E27FC236}">
                <a16:creationId xmlns:a16="http://schemas.microsoft.com/office/drawing/2014/main" id="{AEC5F5AD-B045-2D0B-BB05-70CA69C70059}"/>
              </a:ext>
            </a:extLst>
          </p:cNvPr>
          <p:cNvSpPr>
            <a:spLocks noGrp="1"/>
          </p:cNvSpPr>
          <p:nvPr>
            <p:ph idx="1"/>
          </p:nvPr>
        </p:nvSpPr>
        <p:spPr/>
        <p:txBody>
          <a:bodyPr/>
          <a:lstStyle/>
          <a:p>
            <a:r>
              <a:rPr lang="en-GB" dirty="0"/>
              <a:t>Updated version of analysis first undertaken by Buck </a:t>
            </a:r>
            <a:r>
              <a:rPr lang="en-GB" i="1" dirty="0"/>
              <a:t>et al </a:t>
            </a:r>
            <a:r>
              <a:rPr lang="en-GB" dirty="0"/>
              <a:t>(1995)</a:t>
            </a:r>
          </a:p>
          <a:p>
            <a:pPr marL="0" indent="0">
              <a:buNone/>
            </a:pPr>
            <a:r>
              <a:rPr lang="en-GB" dirty="0"/>
              <a:t>Three steps:</a:t>
            </a:r>
          </a:p>
          <a:p>
            <a:pPr marL="514350" indent="-514350">
              <a:buFont typeface="+mj-lt"/>
              <a:buAutoNum type="arabicPeriod"/>
            </a:pPr>
            <a:r>
              <a:rPr lang="en-GB" dirty="0"/>
              <a:t>Estimate tobacco expenditure and expenditure patterns for smokers who quit</a:t>
            </a:r>
          </a:p>
          <a:p>
            <a:pPr marL="514350" indent="-514350">
              <a:buFont typeface="+mj-lt"/>
              <a:buAutoNum type="arabicPeriod"/>
            </a:pPr>
            <a:r>
              <a:rPr lang="en-GB" dirty="0"/>
              <a:t>Use Input-Output analysis to understand the implications of reallocated spending for consumer demand, tax revenues and multiplier effects of reallocated consumer demand</a:t>
            </a:r>
          </a:p>
          <a:p>
            <a:pPr marL="514350" indent="-514350">
              <a:buFont typeface="+mj-lt"/>
              <a:buAutoNum type="arabicPeriod"/>
            </a:pPr>
            <a:r>
              <a:rPr lang="en-GB" dirty="0"/>
              <a:t>Estimate impact of reallocated expenditure </a:t>
            </a:r>
            <a:r>
              <a:rPr lang="en-GB"/>
              <a:t>on output </a:t>
            </a:r>
            <a:r>
              <a:rPr lang="en-GB" dirty="0"/>
              <a:t>and employment </a:t>
            </a:r>
          </a:p>
        </p:txBody>
      </p:sp>
    </p:spTree>
    <p:extLst>
      <p:ext uri="{BB962C8B-B14F-4D97-AF65-F5344CB8AC3E}">
        <p14:creationId xmlns:p14="http://schemas.microsoft.com/office/powerpoint/2010/main" val="830619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86D6B-1F4B-C564-FA38-F7A8E9BB3CAF}"/>
              </a:ext>
            </a:extLst>
          </p:cNvPr>
          <p:cNvSpPr>
            <a:spLocks noGrp="1"/>
          </p:cNvSpPr>
          <p:nvPr>
            <p:ph type="title"/>
          </p:nvPr>
        </p:nvSpPr>
        <p:spPr/>
        <p:txBody>
          <a:bodyPr/>
          <a:lstStyle/>
          <a:p>
            <a:r>
              <a:rPr lang="en-GB" b="1" dirty="0"/>
              <a:t>Tobacco expenditure</a:t>
            </a:r>
          </a:p>
        </p:txBody>
      </p:sp>
      <p:sp>
        <p:nvSpPr>
          <p:cNvPr id="3" name="Content Placeholder 2">
            <a:extLst>
              <a:ext uri="{FF2B5EF4-FFF2-40B4-BE49-F238E27FC236}">
                <a16:creationId xmlns:a16="http://schemas.microsoft.com/office/drawing/2014/main" id="{FAAC63C5-3AB7-322B-AF3F-9C9B0B553161}"/>
              </a:ext>
            </a:extLst>
          </p:cNvPr>
          <p:cNvSpPr>
            <a:spLocks noGrp="1"/>
          </p:cNvSpPr>
          <p:nvPr>
            <p:ph idx="1"/>
          </p:nvPr>
        </p:nvSpPr>
        <p:spPr/>
        <p:txBody>
          <a:bodyPr/>
          <a:lstStyle/>
          <a:p>
            <a:r>
              <a:rPr lang="en-GB" dirty="0"/>
              <a:t>2025 estimate for the UK (including legal and illicit): </a:t>
            </a:r>
            <a:r>
              <a:rPr lang="en-GB" b="1" dirty="0"/>
              <a:t>£13.7bn</a:t>
            </a:r>
            <a:endParaRPr lang="en-GB" dirty="0"/>
          </a:p>
          <a:p>
            <a:r>
              <a:rPr lang="en-GB" dirty="0"/>
              <a:t>Analysis of Living Costs and Food Survey data shows that when tobacco expenditures are excluded, the pattern of expenditure for other goods is similar for smoker and non-smoker households</a:t>
            </a:r>
          </a:p>
          <a:p>
            <a:r>
              <a:rPr lang="en-GB" dirty="0"/>
              <a:t>So we assume that if smokers quit they spend money on a similar ‘basket’ of goods and services to non-smokers</a:t>
            </a:r>
          </a:p>
          <a:p>
            <a:r>
              <a:rPr lang="en-GB" dirty="0"/>
              <a:t>Also assume smokers and non-smokers have similar overall savings behaviour</a:t>
            </a:r>
          </a:p>
        </p:txBody>
      </p:sp>
    </p:spTree>
    <p:extLst>
      <p:ext uri="{BB962C8B-B14F-4D97-AF65-F5344CB8AC3E}">
        <p14:creationId xmlns:p14="http://schemas.microsoft.com/office/powerpoint/2010/main" val="14467314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50301-5B49-0EB2-4013-73CB9D232C09}"/>
              </a:ext>
            </a:extLst>
          </p:cNvPr>
          <p:cNvSpPr>
            <a:spLocks noGrp="1"/>
          </p:cNvSpPr>
          <p:nvPr>
            <p:ph type="title"/>
          </p:nvPr>
        </p:nvSpPr>
        <p:spPr/>
        <p:txBody>
          <a:bodyPr/>
          <a:lstStyle/>
          <a:p>
            <a:r>
              <a:rPr lang="en-GB" b="1" dirty="0"/>
              <a:t>Input-output analysis</a:t>
            </a:r>
          </a:p>
        </p:txBody>
      </p:sp>
      <p:sp>
        <p:nvSpPr>
          <p:cNvPr id="3" name="Content Placeholder 2">
            <a:extLst>
              <a:ext uri="{FF2B5EF4-FFF2-40B4-BE49-F238E27FC236}">
                <a16:creationId xmlns:a16="http://schemas.microsoft.com/office/drawing/2014/main" id="{F3306E50-A936-AA70-EB31-3843EC3B3498}"/>
              </a:ext>
            </a:extLst>
          </p:cNvPr>
          <p:cNvSpPr>
            <a:spLocks noGrp="1"/>
          </p:cNvSpPr>
          <p:nvPr>
            <p:ph idx="1"/>
          </p:nvPr>
        </p:nvSpPr>
        <p:spPr/>
        <p:txBody>
          <a:bodyPr>
            <a:normAutofit fontScale="92500"/>
          </a:bodyPr>
          <a:lstStyle/>
          <a:p>
            <a:r>
              <a:rPr lang="en-GB" dirty="0"/>
              <a:t>The UK Office for National Statistics produces </a:t>
            </a:r>
            <a:r>
              <a:rPr lang="en-GB" b="1" dirty="0"/>
              <a:t>Input-Output tables </a:t>
            </a:r>
            <a:r>
              <a:rPr lang="en-GB" dirty="0"/>
              <a:t>which show how each (broadly defined) product in the economy relates to other industries (in terms of which inputs are used to produce the outputs for each industry)</a:t>
            </a:r>
          </a:p>
          <a:p>
            <a:r>
              <a:rPr lang="en-GB" dirty="0"/>
              <a:t>Inputs for each product include labour (workers) and raw materials</a:t>
            </a:r>
          </a:p>
          <a:p>
            <a:r>
              <a:rPr lang="en-GB" dirty="0"/>
              <a:t>35 expenditure categories in the Living Costs and Food Survey are mapped to 103 ONS Classifications of Products by Activity (CPA) categories</a:t>
            </a:r>
          </a:p>
          <a:p>
            <a:r>
              <a:rPr lang="en-GB" dirty="0"/>
              <a:t>Analysis also takes account of the very high tax rate on tobacco (over 75% total) – we look at effects of tobacco expenditure after subtracting tax</a:t>
            </a:r>
          </a:p>
          <a:p>
            <a:r>
              <a:rPr lang="en-GB" dirty="0"/>
              <a:t>Analysis also takes “multiplier effects” of spending into account</a:t>
            </a:r>
          </a:p>
          <a:p>
            <a:endParaRPr lang="en-GB" dirty="0"/>
          </a:p>
        </p:txBody>
      </p:sp>
    </p:spTree>
    <p:extLst>
      <p:ext uri="{BB962C8B-B14F-4D97-AF65-F5344CB8AC3E}">
        <p14:creationId xmlns:p14="http://schemas.microsoft.com/office/powerpoint/2010/main" val="2120888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4B707-9C52-7451-83CD-87BC5DD9FBA5}"/>
              </a:ext>
            </a:extLst>
          </p:cNvPr>
          <p:cNvSpPr>
            <a:spLocks noGrp="1"/>
          </p:cNvSpPr>
          <p:nvPr>
            <p:ph type="title"/>
          </p:nvPr>
        </p:nvSpPr>
        <p:spPr/>
        <p:txBody>
          <a:bodyPr/>
          <a:lstStyle/>
          <a:p>
            <a:r>
              <a:rPr lang="en-GB" b="1" dirty="0"/>
              <a:t>Results</a:t>
            </a:r>
          </a:p>
        </p:txBody>
      </p:sp>
      <p:sp>
        <p:nvSpPr>
          <p:cNvPr id="3" name="Content Placeholder 2">
            <a:extLst>
              <a:ext uri="{FF2B5EF4-FFF2-40B4-BE49-F238E27FC236}">
                <a16:creationId xmlns:a16="http://schemas.microsoft.com/office/drawing/2014/main" id="{869D29A6-4F9B-C058-614C-1B096CAC6055}"/>
              </a:ext>
            </a:extLst>
          </p:cNvPr>
          <p:cNvSpPr>
            <a:spLocks noGrp="1"/>
          </p:cNvSpPr>
          <p:nvPr>
            <p:ph idx="1"/>
          </p:nvPr>
        </p:nvSpPr>
        <p:spPr/>
        <p:txBody>
          <a:bodyPr/>
          <a:lstStyle/>
          <a:p>
            <a:pPr marL="0" indent="0">
              <a:buNone/>
            </a:pPr>
            <a:r>
              <a:rPr lang="en-GB" dirty="0"/>
              <a:t>If tobacco expenditure had fallen to zero in the UK in 2025:</a:t>
            </a:r>
          </a:p>
          <a:p>
            <a:r>
              <a:rPr lang="en-GB" dirty="0"/>
              <a:t>Output (Gross Value Added) would be </a:t>
            </a:r>
            <a:r>
              <a:rPr lang="en-GB" b="1" dirty="0"/>
              <a:t>£9.4bn </a:t>
            </a:r>
            <a:r>
              <a:rPr lang="en-GB" dirty="0"/>
              <a:t>higher</a:t>
            </a:r>
          </a:p>
          <a:p>
            <a:r>
              <a:rPr lang="en-GB" dirty="0"/>
              <a:t>As a proportion of the total economic cost of smoking in 2025 this is just over </a:t>
            </a:r>
            <a:r>
              <a:rPr lang="en-GB" b="1" dirty="0"/>
              <a:t>30%</a:t>
            </a:r>
          </a:p>
          <a:p>
            <a:r>
              <a:rPr lang="en-GB" dirty="0"/>
              <a:t>Employment (measured as full-time equivalent) would be around </a:t>
            </a:r>
            <a:r>
              <a:rPr lang="en-GB" b="1" dirty="0"/>
              <a:t>130,000 </a:t>
            </a:r>
            <a:r>
              <a:rPr lang="en-GB" dirty="0"/>
              <a:t>higher </a:t>
            </a:r>
          </a:p>
        </p:txBody>
      </p:sp>
    </p:spTree>
    <p:extLst>
      <p:ext uri="{BB962C8B-B14F-4D97-AF65-F5344CB8AC3E}">
        <p14:creationId xmlns:p14="http://schemas.microsoft.com/office/powerpoint/2010/main" val="1488774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0B50C-68E1-7907-1C19-D097011A6302}"/>
              </a:ext>
            </a:extLst>
          </p:cNvPr>
          <p:cNvSpPr>
            <a:spLocks noGrp="1"/>
          </p:cNvSpPr>
          <p:nvPr>
            <p:ph type="title"/>
          </p:nvPr>
        </p:nvSpPr>
        <p:spPr/>
        <p:txBody>
          <a:bodyPr/>
          <a:lstStyle/>
          <a:p>
            <a:r>
              <a:rPr lang="en-GB" b="1" dirty="0"/>
              <a:t>What about tax?</a:t>
            </a:r>
          </a:p>
        </p:txBody>
      </p:sp>
      <p:sp>
        <p:nvSpPr>
          <p:cNvPr id="3" name="Content Placeholder 2">
            <a:extLst>
              <a:ext uri="{FF2B5EF4-FFF2-40B4-BE49-F238E27FC236}">
                <a16:creationId xmlns:a16="http://schemas.microsoft.com/office/drawing/2014/main" id="{1CE5D33E-B235-7A4B-8855-8382C7A248ED}"/>
              </a:ext>
            </a:extLst>
          </p:cNvPr>
          <p:cNvSpPr>
            <a:spLocks noGrp="1"/>
          </p:cNvSpPr>
          <p:nvPr>
            <p:ph idx="1"/>
          </p:nvPr>
        </p:nvSpPr>
        <p:spPr/>
        <p:txBody>
          <a:bodyPr>
            <a:normAutofit lnSpcReduction="10000"/>
          </a:bodyPr>
          <a:lstStyle/>
          <a:p>
            <a:r>
              <a:rPr lang="en-GB" dirty="0"/>
              <a:t>Tobacco is very highly taxed compared with most other consumer goods and services</a:t>
            </a:r>
          </a:p>
          <a:p>
            <a:r>
              <a:rPr lang="en-GB" dirty="0"/>
              <a:t>Therefore, eliminating tobacco spending from the UK economy results in a “tax gap” of around </a:t>
            </a:r>
            <a:r>
              <a:rPr lang="en-GB" b="1" dirty="0"/>
              <a:t>£7.6bn </a:t>
            </a:r>
            <a:r>
              <a:rPr lang="en-GB" dirty="0"/>
              <a:t>in 2005</a:t>
            </a:r>
          </a:p>
          <a:p>
            <a:r>
              <a:rPr lang="en-GB" b="1" dirty="0"/>
              <a:t>However, </a:t>
            </a:r>
            <a:r>
              <a:rPr lang="en-GB" dirty="0"/>
              <a:t>this would be more than offset by the additional tax revenue from increased economic output in the UK (including the productivity effects discussed by Tessa earlier), meaning that the overall tax impact of a smokefree UK would be an </a:t>
            </a:r>
            <a:r>
              <a:rPr lang="en-GB" b="1" dirty="0"/>
              <a:t>increase of £4.1bn </a:t>
            </a:r>
            <a:r>
              <a:rPr lang="en-GB" dirty="0"/>
              <a:t>in tax receipts</a:t>
            </a:r>
          </a:p>
          <a:p>
            <a:r>
              <a:rPr lang="en-GB" dirty="0"/>
              <a:t>On top of this there would be reduced benefit spending and reduced costs to public services</a:t>
            </a:r>
          </a:p>
          <a:p>
            <a:endParaRPr lang="en-GB" b="1" dirty="0"/>
          </a:p>
        </p:txBody>
      </p:sp>
    </p:spTree>
    <p:extLst>
      <p:ext uri="{BB962C8B-B14F-4D97-AF65-F5344CB8AC3E}">
        <p14:creationId xmlns:p14="http://schemas.microsoft.com/office/powerpoint/2010/main" val="4038666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6F264-49C7-2F91-530C-6C1841FD698A}"/>
              </a:ext>
            </a:extLst>
          </p:cNvPr>
          <p:cNvSpPr>
            <a:spLocks noGrp="1"/>
          </p:cNvSpPr>
          <p:nvPr>
            <p:ph type="title"/>
          </p:nvPr>
        </p:nvSpPr>
        <p:spPr/>
        <p:txBody>
          <a:bodyPr/>
          <a:lstStyle/>
          <a:p>
            <a:r>
              <a:rPr lang="en-GB" b="1" dirty="0"/>
              <a:t>Implications</a:t>
            </a:r>
          </a:p>
        </p:txBody>
      </p:sp>
      <p:sp>
        <p:nvSpPr>
          <p:cNvPr id="3" name="Content Placeholder 2">
            <a:extLst>
              <a:ext uri="{FF2B5EF4-FFF2-40B4-BE49-F238E27FC236}">
                <a16:creationId xmlns:a16="http://schemas.microsoft.com/office/drawing/2014/main" id="{262DBC92-F010-AB3D-41E2-C9C28FABB9E0}"/>
              </a:ext>
            </a:extLst>
          </p:cNvPr>
          <p:cNvSpPr>
            <a:spLocks noGrp="1"/>
          </p:cNvSpPr>
          <p:nvPr>
            <p:ph idx="1"/>
          </p:nvPr>
        </p:nvSpPr>
        <p:spPr/>
        <p:txBody>
          <a:bodyPr/>
          <a:lstStyle/>
          <a:p>
            <a:r>
              <a:rPr lang="en-GB" dirty="0"/>
              <a:t>The effect of consumers quitting smoking and spending their money on other goods and services instead has substantial economic benefits in terms of output and jobs</a:t>
            </a:r>
          </a:p>
          <a:p>
            <a:r>
              <a:rPr lang="en-GB" dirty="0"/>
              <a:t>These are in addition to the productivity impacts of smoking mentioned earlier</a:t>
            </a:r>
          </a:p>
          <a:p>
            <a:r>
              <a:rPr lang="en-GB" dirty="0"/>
              <a:t>These effects are particularly important for areas of high deprivation where smoking prevalence tends to be higher than average (see analysis by </a:t>
            </a:r>
            <a:r>
              <a:rPr lang="en-GB" dirty="0">
                <a:hlinkClick r:id="rId2"/>
              </a:rPr>
              <a:t>Langley et al</a:t>
            </a:r>
            <a:r>
              <a:rPr lang="en-GB" dirty="0"/>
              <a:t>)</a:t>
            </a:r>
          </a:p>
          <a:p>
            <a:r>
              <a:rPr lang="en-GB" dirty="0"/>
              <a:t>It would be possible to apply the method shown here to other countries</a:t>
            </a:r>
          </a:p>
          <a:p>
            <a:endParaRPr lang="en-GB" dirty="0"/>
          </a:p>
        </p:txBody>
      </p:sp>
    </p:spTree>
    <p:extLst>
      <p:ext uri="{BB962C8B-B14F-4D97-AF65-F5344CB8AC3E}">
        <p14:creationId xmlns:p14="http://schemas.microsoft.com/office/powerpoint/2010/main" val="11587536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6405</TotalTime>
  <Words>759</Words>
  <Application>Microsoft Office PowerPoint</Application>
  <PresentationFormat>Widescreen</PresentationFormat>
  <Paragraphs>65</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What happens to the economy when people stop buying tobacco? </vt:lpstr>
      <vt:lpstr>Introduction</vt:lpstr>
      <vt:lpstr>The effects of consumers quitting smoking</vt:lpstr>
      <vt:lpstr>Methods</vt:lpstr>
      <vt:lpstr>Tobacco expenditure</vt:lpstr>
      <vt:lpstr>Input-output analysis</vt:lpstr>
      <vt:lpstr>Results</vt:lpstr>
      <vt:lpstr>What about tax?</vt:lpstr>
      <vt:lpstr>Implications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Tax options to fund a public sector pay increase in Scotland</dc:title>
  <dc:creator>Howard Reed</dc:creator>
  <cp:lastModifiedBy>Howard Reed</cp:lastModifiedBy>
  <cp:revision>45</cp:revision>
  <cp:lastPrinted>2023-11-16T09:54:47Z</cp:lastPrinted>
  <dcterms:created xsi:type="dcterms:W3CDTF">2022-10-17T05:23:54Z</dcterms:created>
  <dcterms:modified xsi:type="dcterms:W3CDTF">2026-09-10T05:11:35Z</dcterms:modified>
</cp:coreProperties>
</file>