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84" r:id="rId3"/>
    <p:sldId id="387" r:id="rId4"/>
    <p:sldId id="971" r:id="rId5"/>
    <p:sldId id="931" r:id="rId6"/>
    <p:sldId id="932" r:id="rId7"/>
    <p:sldId id="263" r:id="rId8"/>
    <p:sldId id="262" r:id="rId9"/>
    <p:sldId id="279" r:id="rId10"/>
    <p:sldId id="293" r:id="rId11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3F3F3"/>
    <a:srgbClr val="F5F5F5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6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6C270-B567-4721-BCE4-6AAEFA8BD53A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BDB80-21FE-4AF1-8158-0F5DA4DA41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75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82A5DC-8903-470D-815E-828129B53C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0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32840-372A-8842-8DAA-E54AA0B54B4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55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32840-372A-8842-8DAA-E54AA0B54B4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0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32840-372A-8842-8DAA-E54AA0B54B4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00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C11A0-BC4D-4DA3-980D-C67CFB58DD8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19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E70A-BA62-4D9E-9801-DA29151AD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4B28-8682-4D6F-B15D-903131203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7EB85-0D77-49AA-941E-C5BC44A5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44C00-B08D-46C4-91E3-D7951842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AA11F-B55A-414C-9770-DBC79950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5497955C-2D61-46C6-A4D6-2AF25B5F570F}"/>
              </a:ext>
            </a:extLst>
          </p:cNvPr>
          <p:cNvSpPr/>
          <p:nvPr userDrawn="1"/>
        </p:nvSpPr>
        <p:spPr>
          <a:xfrm>
            <a:off x="0" y="4044099"/>
            <a:ext cx="725864" cy="2813901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49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47090-FFD5-4529-9871-78C7541A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AFE4B-33FD-4874-9A10-23B9A6542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1CF5D-0AD5-4135-97E3-7433A4C47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43573-3B3B-4599-9643-E4A35FB1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9A36B-9254-4A1A-AECC-9F8653D4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05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FBB8DF-6CAC-46A4-9E7A-28CD1D866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1411C-2CCC-4ED3-A61D-4E287E07C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B95C0-D0CF-4110-AEEF-4BEE5FE5A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898EB-C200-493C-A1C5-68583AB7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005B-E2E9-49D0-BDAF-F42F4AB4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5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D6C32-EC17-46DC-81CA-D21C8245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62A46-61FD-438A-B8B7-EEB44239D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8C774-C1FD-4B4E-AA88-E52E107B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60EF6-8FBB-40DD-9287-EF02A8D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5F83B-B13D-41DD-9F45-0B7AA0C3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33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11DAF-6EFF-443B-8757-24303CB5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2BEAF-F65E-4E4C-94D3-584F8BCDD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65800-3E48-4A51-935B-395BAF51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6EE71-D668-4769-A259-2E70412B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AF77D-C472-43F0-9EF2-E47551DE5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65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1E4F6-7943-4E01-A149-CC728002C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14A51-46BA-44E0-AF9B-71F67D3AE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98BA8-62F4-40CF-A6F0-F37DCF2AD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4A6F0-6B9E-4796-A3F2-543E1E3C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8D9F7-90C1-4332-8D3F-998E55D2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A454B-3943-45D3-9522-49794908C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ABA62-0353-4366-BFA1-90D453D1A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944A6-FCA9-4B34-B4E1-0F1DA0AF4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DC8A2-38B6-4DD0-A212-D4AFD572E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E6BB18-ECC3-4C7D-953B-208CBCFFD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66ADAF-F79A-4036-BFA9-C9122300E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55755-D537-49F1-A98E-294D2B622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4CA3C-B32F-4719-B41D-65BB4515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0908E1-54F6-47C5-9CA3-53FB360D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86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D5AD-5574-40EF-AC49-58F80724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C07FF9-D122-40F9-A785-C153D05B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30E23-3299-4413-9175-11B9E4AC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9A41B-97BF-4CDD-A426-BD534CA3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9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443279-52C4-4A65-988A-B3E14A83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5CBA8B-581E-42C4-AF34-531F8BED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F32C9-7756-441F-AF7B-130BED77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37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D5A5A-80CC-4FB0-861C-F74D21F23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E6672-AD4D-4761-A8F4-35A5FF8E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3B895-BFD6-4124-B694-4782D96ED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928B0-698C-45F5-A65D-D16193F78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0A336-260C-4E12-A1C0-9D37910A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0991F-3E73-4EE3-BE2D-0740C72F6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83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998F-ECBF-49C9-809D-73577648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A70C3A-791B-4762-85A4-E7B9BDBDE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F1EC6-D02C-4956-ABAB-D700DD230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9275F-05A0-41EA-962F-FD7071831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782BD-EE7D-4581-8AEC-DFB9A7D9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AD380-D150-488A-B3BB-2CE34DD3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62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6195F7-5654-46D2-B2A2-0E51BD8E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8D356-BA36-4104-9507-49642CBC4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DD1B7-CB77-4824-B59D-634E516D1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15649-E571-455A-810D-47B5FBBE12D8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DE0F8-4E2D-4334-BEA2-827D43232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73C77-D317-4B32-966F-479AEEBF9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E3AB-0FF1-4EBA-B9CC-67F0E37D416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5B380FAD-0DCB-4160-8788-1139E95ED733}"/>
              </a:ext>
            </a:extLst>
          </p:cNvPr>
          <p:cNvSpPr/>
          <p:nvPr userDrawn="1"/>
        </p:nvSpPr>
        <p:spPr>
          <a:xfrm>
            <a:off x="0" y="4044099"/>
            <a:ext cx="725864" cy="2813901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AAE3157A-6379-4D87-A568-1DA0D38081CF}"/>
              </a:ext>
            </a:extLst>
          </p:cNvPr>
          <p:cNvSpPr/>
          <p:nvPr userDrawn="1"/>
        </p:nvSpPr>
        <p:spPr>
          <a:xfrm rot="10800000">
            <a:off x="11466136" y="-1"/>
            <a:ext cx="725864" cy="4477996"/>
          </a:xfrm>
          <a:prstGeom prst="rtTriangle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1FF228-77D0-4249-BDC4-8A363E8C565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832770" y="6410246"/>
            <a:ext cx="526459" cy="25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AB361-03B3-4CBB-BEBC-9AD089FF9D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5C4E5F-3D0C-4560-922C-DB6AE38DDE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FBCF3F-1008-440B-BA34-EB262C079A5C}"/>
              </a:ext>
            </a:extLst>
          </p:cNvPr>
          <p:cNvSpPr txBox="1"/>
          <p:nvPr/>
        </p:nvSpPr>
        <p:spPr>
          <a:xfrm>
            <a:off x="4681" y="-167300"/>
            <a:ext cx="12187319" cy="55800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C45CBFD-60B6-4E7F-B7FD-407975D5C4B3}"/>
              </a:ext>
            </a:extLst>
          </p:cNvPr>
          <p:cNvSpPr txBox="1">
            <a:spLocks/>
          </p:cNvSpPr>
          <p:nvPr/>
        </p:nvSpPr>
        <p:spPr>
          <a:xfrm>
            <a:off x="-1" y="5412701"/>
            <a:ext cx="12187319" cy="14529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rgbClr val="FF3399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7D7C31-4D3C-40C4-8CE7-9D91D338B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05" y="5739271"/>
            <a:ext cx="1970326" cy="963092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E1D84FF7-E9F7-40DA-A52A-61C998AED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305" y="5903351"/>
            <a:ext cx="1707990" cy="8040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BF7411-9855-42B6-8046-ED1D4D74CD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141" y="5811140"/>
            <a:ext cx="1689757" cy="8040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C194D9-A4A1-4FCF-8FD7-A4AC8C27E27E}"/>
              </a:ext>
            </a:extLst>
          </p:cNvPr>
          <p:cNvSpPr txBox="1"/>
          <p:nvPr/>
        </p:nvSpPr>
        <p:spPr>
          <a:xfrm>
            <a:off x="1712421" y="698268"/>
            <a:ext cx="82462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Reducing smoking in pregnancy and beyond</a:t>
            </a:r>
          </a:p>
          <a:p>
            <a:pPr algn="ctr"/>
            <a:endParaRPr lang="en-GB" sz="4800" b="1" dirty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GB" sz="4800" b="1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Insights</a:t>
            </a:r>
          </a:p>
          <a:p>
            <a:pPr algn="ctr"/>
            <a:r>
              <a:rPr lang="en-GB" sz="2800" b="1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(2015 -21)</a:t>
            </a:r>
          </a:p>
        </p:txBody>
      </p:sp>
    </p:spTree>
    <p:extLst>
      <p:ext uri="{BB962C8B-B14F-4D97-AF65-F5344CB8AC3E}">
        <p14:creationId xmlns:p14="http://schemas.microsoft.com/office/powerpoint/2010/main" val="220024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B40ABCC-1D64-49A7-BB6C-EA6B3EC9AEF0}"/>
              </a:ext>
            </a:extLst>
          </p:cNvPr>
          <p:cNvSpPr txBox="1"/>
          <p:nvPr/>
        </p:nvSpPr>
        <p:spPr>
          <a:xfrm>
            <a:off x="0" y="-110745"/>
            <a:ext cx="12204000" cy="55440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FB06CD-7AB8-495A-945C-19852A780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433255"/>
            <a:ext cx="12311270" cy="142474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r"/>
            <a:endParaRPr lang="en-US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3BD944-33D0-4AFF-87AE-B3B33C001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08" y="5697429"/>
            <a:ext cx="1970326" cy="963092"/>
          </a:xfrm>
          <a:prstGeom prst="rect">
            <a:avLst/>
          </a:prstGeom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8F1604A8-68A0-493A-92F5-5BAE260CF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807" y="1838675"/>
            <a:ext cx="7190754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Improving Performance in Practice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Tel: 01926 490111 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Email: bireland@ipip.co.uk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6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2E112-E4FC-4E44-B312-D98FE14B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92" y="219847"/>
            <a:ext cx="7886700" cy="5873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  <a:latin typeface="+mn-lt"/>
              </a:rPr>
              <a:t>What do women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DC5C8-B2CC-40AD-B2FB-3BF9B6C1A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797" y="1072349"/>
            <a:ext cx="8024500" cy="5676900"/>
          </a:xfrm>
        </p:spPr>
        <p:txBody>
          <a:bodyPr>
            <a:normAutofit fontScale="85000" lnSpcReduction="20000"/>
          </a:bodyPr>
          <a:lstStyle/>
          <a:p>
            <a:r>
              <a:rPr lang="en-GB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Mixed messages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‘cut down if you can’t stop’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‘NRT is bad because it has nicotine’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‘it’s your body, your choice’</a:t>
            </a:r>
          </a:p>
          <a:p>
            <a:r>
              <a:rPr lang="en-GB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 everyone is having the conversation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‘my midwife talked about it, but no one else did’</a:t>
            </a:r>
          </a:p>
          <a:p>
            <a:r>
              <a:rPr lang="en-GB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Attitude to risk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‘I take risks every day, just leaving the house is a risk’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‘smoking isn’t even a risk, everyone does it’</a:t>
            </a:r>
          </a:p>
          <a:p>
            <a:r>
              <a:rPr lang="en-GB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He’s fine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‘my last baby was fine’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‘my sister smoked and her baby was fine’</a:t>
            </a:r>
          </a:p>
          <a:p>
            <a:r>
              <a:rPr lang="en-GB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Social networks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‘everyone smokes’</a:t>
            </a:r>
          </a:p>
          <a:p>
            <a:r>
              <a:rPr lang="en-GB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Why is small bad?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‘if it’s bad tell us why’</a:t>
            </a:r>
          </a:p>
          <a:p>
            <a:r>
              <a:rPr lang="en-GB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Smoking vs alcohol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‘I wouldn’t drink because it changes your behaviour and I wouldn’t be a good mum’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5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2E112-E4FC-4E44-B312-D98FE14B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47" y="238328"/>
            <a:ext cx="8349095" cy="5873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  <a:latin typeface="+mn-lt"/>
              </a:rPr>
              <a:t>What do women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DC5C8-B2CC-40AD-B2FB-3BF9B6C1A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618" y="1271306"/>
            <a:ext cx="8785633" cy="4969221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FF3399"/>
                </a:solidFill>
              </a:rPr>
              <a:t>A </a:t>
            </a:r>
            <a:r>
              <a:rPr lang="en-GB" sz="2000" b="1" dirty="0">
                <a:solidFill>
                  <a:srgbClr val="FF3399"/>
                </a:solidFill>
              </a:rPr>
              <a:t>truthful</a:t>
            </a:r>
            <a:r>
              <a:rPr lang="en-GB" sz="2000" dirty="0">
                <a:solidFill>
                  <a:srgbClr val="FF3399"/>
                </a:solidFill>
              </a:rPr>
              <a:t> </a:t>
            </a:r>
            <a:r>
              <a:rPr lang="en-GB" sz="2000" b="1" dirty="0">
                <a:solidFill>
                  <a:srgbClr val="FF3399"/>
                </a:solidFill>
              </a:rPr>
              <a:t>conversation</a:t>
            </a:r>
            <a:r>
              <a:rPr lang="en-GB" sz="2000" dirty="0">
                <a:solidFill>
                  <a:srgbClr val="FF3399"/>
                </a:solidFill>
              </a:rPr>
              <a:t>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a trusted person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About the baby and in </a:t>
            </a:r>
            <a:r>
              <a:rPr lang="en-GB" sz="2000" b="1" dirty="0">
                <a:solidFill>
                  <a:srgbClr val="FF3399"/>
                </a:solidFill>
              </a:rPr>
              <a:t>real words</a:t>
            </a:r>
          </a:p>
          <a:p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Visual images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that show how smoking affects the baby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a response when I say, </a:t>
            </a:r>
            <a:r>
              <a:rPr lang="en-GB" sz="2000" dirty="0">
                <a:solidFill>
                  <a:srgbClr val="FF3399"/>
                </a:solidFill>
              </a:rPr>
              <a:t>“</a:t>
            </a:r>
            <a:r>
              <a:rPr lang="en-GB" sz="2000" b="1" dirty="0">
                <a:solidFill>
                  <a:srgbClr val="FF3399"/>
                </a:solidFill>
              </a:rPr>
              <a:t>my last baby is fine</a:t>
            </a:r>
            <a:r>
              <a:rPr lang="en-GB" sz="2000" dirty="0">
                <a:solidFill>
                  <a:srgbClr val="FF3399"/>
                </a:solidFill>
              </a:rPr>
              <a:t>”</a:t>
            </a:r>
          </a:p>
          <a:p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 patronising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judgemental, but helpful and honest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‘Ask me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every time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 see me’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‘Help me after the baby is born’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‘Someone who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listens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my story</a:t>
            </a:r>
          </a:p>
          <a:p>
            <a:r>
              <a:rPr lang="en-GB" sz="2000" dirty="0">
                <a:solidFill>
                  <a:srgbClr val="FF3399"/>
                </a:solidFill>
              </a:rPr>
              <a:t>Someone who understands the </a:t>
            </a:r>
            <a:r>
              <a:rPr lang="en-GB" sz="2000" b="1" dirty="0">
                <a:solidFill>
                  <a:srgbClr val="FF3399"/>
                </a:solidFill>
              </a:rPr>
              <a:t>complexity </a:t>
            </a:r>
            <a:r>
              <a:rPr lang="en-GB" sz="2000" dirty="0">
                <a:solidFill>
                  <a:srgbClr val="FF3399"/>
                </a:solidFill>
              </a:rPr>
              <a:t>of their life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Support to deal with the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bigger picture</a:t>
            </a:r>
          </a:p>
          <a:p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Someone to help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 come up with what I can do instead</a:t>
            </a:r>
          </a:p>
          <a:p>
            <a:endParaRPr lang="en-GB" sz="800" dirty="0"/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070A24-6607-905C-07AC-7BB22EA88DE3}"/>
              </a:ext>
            </a:extLst>
          </p:cNvPr>
          <p:cNvSpPr txBox="1"/>
          <p:nvPr/>
        </p:nvSpPr>
        <p:spPr>
          <a:xfrm>
            <a:off x="7913717" y="703811"/>
            <a:ext cx="34326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FF3399"/>
                </a:solidFill>
              </a:rPr>
              <a:t>“If a midwife doesn’t say it’s important, it’s not”</a:t>
            </a:r>
          </a:p>
        </p:txBody>
      </p:sp>
    </p:spTree>
    <p:extLst>
      <p:ext uri="{BB962C8B-B14F-4D97-AF65-F5344CB8AC3E}">
        <p14:creationId xmlns:p14="http://schemas.microsoft.com/office/powerpoint/2010/main" val="207288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0848433-2041-4E72-A224-9EB3D648B3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4677" y="98723"/>
            <a:ext cx="10767752" cy="844550"/>
          </a:xfrm>
        </p:spPr>
        <p:txBody>
          <a:bodyPr>
            <a:normAutofit/>
          </a:bodyPr>
          <a:lstStyle/>
          <a:p>
            <a:r>
              <a:rPr lang="en-GB" altLang="en-US" sz="3600" b="1" dirty="0">
                <a:solidFill>
                  <a:srgbClr val="002060"/>
                </a:solidFill>
                <a:latin typeface="+mn-lt"/>
                <a:ea typeface="Verdana" panose="020B0604030504040204" pitchFamily="34" charset="0"/>
              </a:rPr>
              <a:t>The Role of Health Visitors - What do women want?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7D716-F677-4434-BCA6-91973EB91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GB" b="1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CB9A38-19B7-4AB9-935C-D2E8F30BF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957414"/>
              </p:ext>
            </p:extLst>
          </p:nvPr>
        </p:nvGraphicFramePr>
        <p:xfrm>
          <a:off x="465513" y="1037172"/>
          <a:ext cx="11052438" cy="53556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68713">
                  <a:extLst>
                    <a:ext uri="{9D8B030D-6E8A-4147-A177-3AD203B41FA5}">
                      <a16:colId xmlns:a16="http://schemas.microsoft.com/office/drawing/2014/main" val="72889323"/>
                    </a:ext>
                  </a:extLst>
                </a:gridCol>
                <a:gridCol w="7383725">
                  <a:extLst>
                    <a:ext uri="{9D8B030D-6E8A-4147-A177-3AD203B41FA5}">
                      <a16:colId xmlns:a16="http://schemas.microsoft.com/office/drawing/2014/main" val="2077398958"/>
                    </a:ext>
                  </a:extLst>
                </a:gridCol>
              </a:tblGrid>
              <a:tr h="69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Women expect to be asked and screened</a:t>
                      </a:r>
                      <a:endParaRPr lang="en-GB" sz="16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en-GB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68581" marR="68581" marT="34299" marB="342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“</a:t>
                      </a:r>
                      <a:r>
                        <a:rPr lang="en-GB" sz="1600" b="1" kern="1200" dirty="0">
                          <a:solidFill>
                            <a:srgbClr val="FF3399"/>
                          </a:solidFill>
                          <a:effectLst/>
                        </a:rPr>
                        <a:t>It’s about attitude </a:t>
                      </a:r>
                      <a:r>
                        <a:rPr lang="en-GB" sz="16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not the profession, I don’t care if they are nurses, doctors or midwives, they just need to tell me the facts and understand me”</a:t>
                      </a:r>
                      <a:endParaRPr lang="en-GB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68581" marR="68581" marT="34299" marB="342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596688"/>
                  </a:ext>
                </a:extLst>
              </a:tr>
              <a:tr h="1219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To have a conversation (expectation), done in the right way at the right time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GB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68581" marR="68581" marT="34299" marB="342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“</a:t>
                      </a:r>
                      <a:r>
                        <a:rPr lang="en-GB" sz="16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Being shown all the </a:t>
                      </a:r>
                      <a:r>
                        <a:rPr lang="en-GB" sz="1600" b="1" kern="1200" dirty="0">
                          <a:solidFill>
                            <a:srgbClr val="FF3399"/>
                          </a:solidFill>
                          <a:effectLst/>
                        </a:rPr>
                        <a:t>graphic images makes it real</a:t>
                      </a: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. Being spoken to like they understand and not just talking at you”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“Being direct and honest”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68581" marR="68581" marT="34299" marB="342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824921"/>
                  </a:ext>
                </a:extLst>
              </a:tr>
              <a:tr h="996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Relate it to them, their  experience, their  needs, their fears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GB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68581" marR="68581" marT="34299" marB="342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“Relate it to a person, emotions make it so much more real </a:t>
                      </a:r>
                      <a:r>
                        <a:rPr lang="en-GB" sz="1600" kern="1200" dirty="0">
                          <a:solidFill>
                            <a:srgbClr val="FF3399"/>
                          </a:solidFill>
                          <a:effectLst/>
                        </a:rPr>
                        <a:t>“</a:t>
                      </a:r>
                      <a:r>
                        <a:rPr lang="en-GB" sz="1600" b="1" kern="1200" dirty="0">
                          <a:solidFill>
                            <a:srgbClr val="FF3399"/>
                          </a:solidFill>
                          <a:effectLst/>
                        </a:rPr>
                        <a:t>it can happen to me”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“Don’t just say its not good for the baby and leave it at that. It just doesn’t seem important”</a:t>
                      </a:r>
                      <a:endParaRPr lang="en-GB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68581" marR="68581" marT="34299" marB="342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909693"/>
                  </a:ext>
                </a:extLst>
              </a:tr>
              <a:tr h="810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Not just a one off conversation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GB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68581" marR="68581" marT="34299" marB="342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“</a:t>
                      </a:r>
                      <a:r>
                        <a:rPr lang="en-GB" sz="1600" b="1" kern="1200" dirty="0">
                          <a:solidFill>
                            <a:srgbClr val="FF3399"/>
                          </a:solidFill>
                          <a:effectLst/>
                        </a:rPr>
                        <a:t>It feels like they are just asking ‘cos they have to” </a:t>
                      </a: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“do you smoke? - yes” “Want to quit? no - the end”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68581" marR="68581" marT="34299" marB="342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529172"/>
                  </a:ext>
                </a:extLst>
              </a:tr>
              <a:tr h="696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Style and content- language is key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GB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68581" marR="68581" marT="34299" marB="342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The way you speak to someone is vital </a:t>
                      </a: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– don’t tell me ‘I must not smoke”, but “let’s see what stops you from stopping smoking and see how we can help you to give up”</a:t>
                      </a:r>
                      <a:endParaRPr lang="en-GB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68581" marR="68581" marT="34299" marB="342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804978"/>
                  </a:ext>
                </a:extLst>
              </a:tr>
              <a:tr h="8678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Involve people around them </a:t>
                      </a:r>
                      <a:endParaRPr lang="en-GB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“She made a separate </a:t>
                      </a:r>
                      <a:r>
                        <a:rPr lang="en-GB" sz="1600" b="1" kern="1200" dirty="0">
                          <a:solidFill>
                            <a:srgbClr val="FF3399"/>
                          </a:solidFill>
                          <a:effectLst/>
                        </a:rPr>
                        <a:t>appointment for my husband </a:t>
                      </a:r>
                      <a:r>
                        <a:rPr lang="en-GB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and discussed the risks of second hand smoking to the baby … this made it seem so important, that I certainly wasn’t going to take any risks”</a:t>
                      </a:r>
                      <a:endParaRPr lang="en-GB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68581" marR="68581" marT="34299" marB="342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7901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91EB0-B5AF-4102-A35F-48E137CE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396" y="2665615"/>
            <a:ext cx="3496888" cy="2829331"/>
          </a:xfrm>
        </p:spPr>
        <p:txBody>
          <a:bodyPr>
            <a:normAutofit fontScale="90000"/>
          </a:bodyPr>
          <a:lstStyle/>
          <a:p>
            <a:pPr algn="r"/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Headlines from conversations with </a:t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03D5-D7A5-44DC-9885-48E6584EC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756" y="2288771"/>
            <a:ext cx="6426830" cy="4065770"/>
          </a:xfrm>
        </p:spPr>
        <p:txBody>
          <a:bodyPr anchor="ctr">
            <a:normAutofit lnSpcReduction="10000"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85750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Women </a:t>
            </a:r>
            <a:r>
              <a:rPr lang="en-GB" sz="24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highly regarded the remote offer </a:t>
            </a:r>
            <a:r>
              <a:rPr lang="en-GB" sz="20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(support plus iCO) and felt it made a positive impact on their ability to succeed.</a:t>
            </a:r>
          </a:p>
          <a:p>
            <a:pPr marL="285750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Increased knowledge on the topic-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Clearly articulate the impact of smoking on the baby, more so than we have heard before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Many of the women were open about how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‘</a:t>
            </a:r>
            <a:r>
              <a:rPr kumimoji="0" lang="en-GB" sz="2400" b="1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you could cheat the system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’-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again felt there could have been an assumption that’s what they are doing even though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they weren’t.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indent="0">
              <a:buNone/>
            </a:pP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80916-0370-76AA-52A4-5DF9C1B77D1E}"/>
              </a:ext>
            </a:extLst>
          </p:cNvPr>
          <p:cNvSpPr txBox="1"/>
          <p:nvPr/>
        </p:nvSpPr>
        <p:spPr>
          <a:xfrm>
            <a:off x="0" y="271365"/>
            <a:ext cx="11349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Adapting smoking cessation support offered to pregnant women during the pandemic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4D86D4-D5DE-24E6-C6C7-A2F6EC4A3251}"/>
              </a:ext>
            </a:extLst>
          </p:cNvPr>
          <p:cNvSpPr txBox="1"/>
          <p:nvPr/>
        </p:nvSpPr>
        <p:spPr>
          <a:xfrm>
            <a:off x="315883" y="1003069"/>
            <a:ext cx="4887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000" b="1" i="1" dirty="0">
                <a:solidFill>
                  <a:srgbClr val="FF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“She adapted the support to what I needed. She listened and responded, I felt like a person not an appointment”</a:t>
            </a:r>
          </a:p>
        </p:txBody>
      </p:sp>
    </p:spTree>
    <p:extLst>
      <p:ext uri="{BB962C8B-B14F-4D97-AF65-F5344CB8AC3E}">
        <p14:creationId xmlns:p14="http://schemas.microsoft.com/office/powerpoint/2010/main" val="362490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91EB0-B5AF-4102-A35F-48E137CE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What </a:t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made</a:t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the</a:t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03D5-D7A5-44DC-9885-48E6584EC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255555" cy="4930246"/>
          </a:xfrm>
        </p:spPr>
        <p:txBody>
          <a:bodyPr anchor="ctr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l"/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A457CF-CCF7-4881-87ED-94CD105098DA}"/>
              </a:ext>
            </a:extLst>
          </p:cNvPr>
          <p:cNvSpPr txBox="1"/>
          <p:nvPr/>
        </p:nvSpPr>
        <p:spPr>
          <a:xfrm>
            <a:off x="4938221" y="494070"/>
            <a:ext cx="6598601" cy="5853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The advisor was the difference that made the difference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Women highly regarded their advisors -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the approach enabled them to build relationships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Person centred/asset-based approach was key to building trust -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calls were based around them and their needs</a:t>
            </a:r>
          </a:p>
          <a:p>
            <a:pPr marL="742950" marR="0" lvl="1" indent="-2857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They remembered things about them</a:t>
            </a:r>
          </a:p>
          <a:p>
            <a:pPr marL="742950" marR="0" lvl="1" indent="-2857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Helped to develop strategies</a:t>
            </a:r>
          </a:p>
          <a:p>
            <a:pPr marL="742950" marR="0" lvl="1" indent="-2857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</a:rPr>
              <a:t>F2F not essential</a:t>
            </a:r>
          </a:p>
          <a:p>
            <a:pPr marR="0" lvl="1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How it was delivered – </a:t>
            </a:r>
            <a:r>
              <a:rPr kumimoji="0" lang="en-GB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Celebrating success, lots of reassurance, developing strategies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Valued the fact they had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more contact and for longer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7BC332-BFF6-49E6-B6D2-1BA86238BB57}"/>
              </a:ext>
            </a:extLst>
          </p:cNvPr>
          <p:cNvSpPr txBox="1"/>
          <p:nvPr/>
        </p:nvSpPr>
        <p:spPr>
          <a:xfrm>
            <a:off x="715993" y="575188"/>
            <a:ext cx="3705592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800" b="1" i="1" u="none" strike="noStrike" kern="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</a:rPr>
              <a:t>“She actually cared, I trusted her immediately”</a:t>
            </a:r>
            <a:endParaRPr kumimoji="0" lang="en-GB" sz="2000" b="1" i="1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</a:endParaRP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73076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4298" y="1760641"/>
            <a:ext cx="10555971" cy="396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charset="0"/>
                <a:cs typeface="Calibri" charset="0"/>
              </a:rPr>
              <a:t> Living within own culture but when they leave the front door into British culture :</a:t>
            </a:r>
          </a:p>
          <a:p>
            <a:pPr marL="900113" lvl="2" indent="-214313">
              <a:buFont typeface="Arial"/>
              <a:buChar char="•"/>
              <a:defRPr/>
            </a:pPr>
            <a:r>
              <a:rPr lang="en-GB" sz="2000" b="1" dirty="0">
                <a:solidFill>
                  <a:srgbClr val="FF3399"/>
                </a:solidFill>
                <a:ea typeface="Calibri" charset="0"/>
                <a:cs typeface="Calibri" charset="0"/>
              </a:rPr>
              <a:t>Judged</a:t>
            </a:r>
          </a:p>
          <a:p>
            <a:pPr marL="900113" lvl="2" indent="-214313">
              <a:buFont typeface="Arial"/>
              <a:buChar char="•"/>
              <a:defRPr/>
            </a:pPr>
            <a:r>
              <a:rPr lang="en-GB" sz="2000" b="1" dirty="0">
                <a:solidFill>
                  <a:srgbClr val="FF3399"/>
                </a:solidFill>
                <a:ea typeface="Calibri" charset="0"/>
                <a:cs typeface="Calibri" charset="0"/>
              </a:rPr>
              <a:t>Processes are different</a:t>
            </a:r>
          </a:p>
          <a:p>
            <a:pPr marL="900113" lvl="2" indent="-214313">
              <a:buFont typeface="Arial"/>
              <a:buChar char="•"/>
              <a:defRPr/>
            </a:pPr>
            <a:r>
              <a:rPr lang="en-GB" sz="2000" b="1" dirty="0">
                <a:solidFill>
                  <a:srgbClr val="FF3399"/>
                </a:solidFill>
                <a:ea typeface="Calibri" charset="0"/>
                <a:cs typeface="Calibri" charset="0"/>
              </a:rPr>
              <a:t>Language</a:t>
            </a:r>
          </a:p>
          <a:p>
            <a:pPr marL="900113" lvl="2" indent="-214313">
              <a:buFont typeface="Arial"/>
              <a:buChar char="•"/>
              <a:defRPr/>
            </a:pPr>
            <a:r>
              <a:rPr lang="en-GB" sz="2000" b="1" dirty="0">
                <a:solidFill>
                  <a:srgbClr val="FF3399"/>
                </a:solidFill>
                <a:ea typeface="Calibri" charset="0"/>
                <a:cs typeface="Calibri" charset="0"/>
              </a:rPr>
              <a:t>Cultural norms and ways</a:t>
            </a:r>
            <a:endParaRPr lang="en-GB" sz="2000" dirty="0">
              <a:solidFill>
                <a:srgbClr val="FF3399"/>
              </a:solidFill>
              <a:ea typeface="Calibri" charset="0"/>
              <a:cs typeface="Calibri" charset="0"/>
            </a:endParaRPr>
          </a:p>
          <a:p>
            <a:pPr marL="214313" indent="-214313" defTabSz="685800">
              <a:buFont typeface="Arial" charset="0"/>
              <a:buChar char="•"/>
              <a:defRPr/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charset="0"/>
                <a:cs typeface="Calibri" charset="0"/>
              </a:rPr>
              <a:t> Socially isolated</a:t>
            </a:r>
          </a:p>
          <a:p>
            <a:pPr marL="214313" indent="-214313" defTabSz="685800"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charset="0"/>
                <a:cs typeface="Calibri" charset="0"/>
              </a:rPr>
              <a:t> Language is a defence/barrier-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charset="0"/>
                <a:cs typeface="Calibri" charset="0"/>
              </a:rPr>
              <a:t>women feel not listened to, not understood and ‘</a:t>
            </a: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charset="0"/>
                <a:cs typeface="Calibri" charset="0"/>
              </a:rPr>
              <a:t>no one bothers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charset="0"/>
                <a:cs typeface="Calibri" charset="0"/>
              </a:rPr>
              <a:t>’</a:t>
            </a:r>
          </a:p>
          <a:p>
            <a:pPr marL="214313" indent="-214313" defTabSz="685800">
              <a:buFont typeface="Arial"/>
              <a:buChar char="•"/>
              <a:defRPr/>
            </a:pPr>
            <a:r>
              <a:rPr lang="en-GB" sz="2000" kern="0" dirty="0">
                <a:solidFill>
                  <a:schemeClr val="tx1">
                    <a:lumMod val="50000"/>
                    <a:lumOff val="50000"/>
                  </a:schemeClr>
                </a:solidFill>
                <a:ea typeface="Calibri" charset="0"/>
                <a:cs typeface="Calibri" charset="0"/>
              </a:rPr>
              <a:t> Social networks based around ethnicity and culture</a:t>
            </a:r>
          </a:p>
          <a:p>
            <a:pPr marL="214313" indent="-214313" defTabSz="685800">
              <a:buFont typeface="Arial"/>
              <a:buChar char="•"/>
              <a:defRPr/>
            </a:pPr>
            <a:r>
              <a:rPr lang="en-GB" sz="2000" b="1" kern="0" dirty="0">
                <a:solidFill>
                  <a:schemeClr val="tx1">
                    <a:lumMod val="50000"/>
                    <a:lumOff val="50000"/>
                  </a:schemeClr>
                </a:solidFill>
                <a:ea typeface="Calibri" charset="0"/>
                <a:cs typeface="Calibri" charset="0"/>
              </a:rPr>
              <a:t> Very much under the radar</a:t>
            </a:r>
          </a:p>
          <a:p>
            <a:pPr marL="257175" indent="-257175" defTabSz="685800">
              <a:buFont typeface="Arial" charset="0"/>
              <a:buChar char="•"/>
              <a:defRPr/>
            </a:pPr>
            <a:r>
              <a:rPr lang="en-GB" sz="2000" b="1" kern="0" dirty="0">
                <a:solidFill>
                  <a:schemeClr val="tx1">
                    <a:lumMod val="50000"/>
                    <a:lumOff val="50000"/>
                  </a:schemeClr>
                </a:solidFill>
                <a:ea typeface="Calibri" charset="0"/>
                <a:cs typeface="Calibri" charset="0"/>
              </a:rPr>
              <a:t>Children in the UK and often in home country too.</a:t>
            </a:r>
          </a:p>
          <a:p>
            <a:pPr marL="257175" indent="-257175" defTabSz="685800">
              <a:buFont typeface="Arial" charset="0"/>
              <a:buChar char="•"/>
              <a:defRPr/>
            </a:pPr>
            <a:endParaRPr lang="en-GB" sz="1725" kern="0" dirty="0">
              <a:latin typeface="Calibri" charset="0"/>
              <a:ea typeface="Calibri" charset="0"/>
              <a:cs typeface="Calibri" charset="0"/>
            </a:endParaRPr>
          </a:p>
          <a:p>
            <a:pPr marL="257175" indent="-257175" defTabSz="685800">
              <a:buFont typeface="Arial" charset="0"/>
              <a:buChar char="•"/>
              <a:defRPr/>
            </a:pPr>
            <a:endParaRPr lang="en-GB" sz="1725" kern="0" dirty="0">
              <a:latin typeface="Calibri" charset="0"/>
              <a:ea typeface="Calibri" charset="0"/>
              <a:cs typeface="Calibri" charset="0"/>
            </a:endParaRPr>
          </a:p>
          <a:p>
            <a:pPr marL="257175" indent="-257175" defTabSz="685800">
              <a:buFont typeface="Arial" charset="0"/>
              <a:buChar char="•"/>
              <a:defRPr/>
            </a:pPr>
            <a:endParaRPr lang="en-GB" sz="1725" kern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4688" y="429038"/>
            <a:ext cx="10957573" cy="58338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+mn-lt"/>
              </a:rPr>
              <a:t>What’s it like to be an Eastern European (Romanian) pregnant smoker in England</a:t>
            </a:r>
          </a:p>
        </p:txBody>
      </p:sp>
    </p:spTree>
    <p:extLst>
      <p:ext uri="{BB962C8B-B14F-4D97-AF65-F5344CB8AC3E}">
        <p14:creationId xmlns:p14="http://schemas.microsoft.com/office/powerpoint/2010/main" val="178317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5288" y="1182970"/>
            <a:ext cx="96776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Hierarchy and authority is key-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doctor knows best</a:t>
            </a:r>
          </a:p>
          <a:p>
            <a:pPr lvl="2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”If the doctor said yes, I would’.</a:t>
            </a:r>
          </a:p>
          <a:p>
            <a:pPr lvl="2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‘Doctor tells me to stop at the hospital and asks how many I smoke, at each time- this is good - he told me to cut down’.</a:t>
            </a:r>
          </a:p>
          <a:p>
            <a:pPr lvl="2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‘I trust the midwife but doctor is better’.</a:t>
            </a:r>
          </a:p>
          <a:p>
            <a:pPr marL="257175" indent="-257175"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 equivalent role to a midwife- </a:t>
            </a:r>
          </a:p>
          <a:p>
            <a:pPr lvl="2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does she know’.</a:t>
            </a:r>
          </a:p>
          <a:p>
            <a:pPr lvl="2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“How can you describe her to my family?</a:t>
            </a:r>
          </a:p>
          <a:p>
            <a:pPr marL="257175" indent="-257175">
              <a:buFont typeface="Arial" charset="0"/>
              <a:buChar char="•"/>
            </a:pPr>
            <a:r>
              <a:rPr lang="en-GB" sz="2000" b="1" dirty="0">
                <a:solidFill>
                  <a:srgbClr val="FF3399"/>
                </a:solidFill>
              </a:rPr>
              <a:t>Opportunities to build trust are important</a:t>
            </a:r>
          </a:p>
          <a:p>
            <a:pPr lvl="2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 I see the midwife once then just have scans- so I don’t know if I can trust her yet’.</a:t>
            </a:r>
          </a:p>
          <a:p>
            <a:pPr marL="257175" indent="-257175"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Who else is key?</a:t>
            </a:r>
          </a:p>
          <a:p>
            <a:pPr lvl="2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Family and husband.</a:t>
            </a:r>
          </a:p>
          <a:p>
            <a:pPr lvl="2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‘God- I am very religious - God will keep baby safe’.</a:t>
            </a:r>
          </a:p>
          <a:p>
            <a:pPr lvl="2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‘Only listen to myself- it’s my brain that controls me’.</a:t>
            </a:r>
          </a:p>
          <a:p>
            <a:pPr marL="257175" indent="-257175">
              <a:buFont typeface="Arial" charset="0"/>
              <a:buChar char="•"/>
            </a:pPr>
            <a:r>
              <a:rPr lang="en-GB" sz="2000" b="1" dirty="0">
                <a:solidFill>
                  <a:srgbClr val="FF3399"/>
                </a:solidFill>
              </a:rPr>
              <a:t>Confusion:</a:t>
            </a:r>
            <a:r>
              <a:rPr lang="en-GB" sz="2000" dirty="0">
                <a:solidFill>
                  <a:srgbClr val="FF3399"/>
                </a:solidFill>
              </a:rPr>
              <a:t> where the stop smoking advisor fits? what is a CC? why are they talking about </a:t>
            </a:r>
          </a:p>
          <a:p>
            <a:r>
              <a:rPr lang="en-GB" sz="2000" dirty="0">
                <a:solidFill>
                  <a:srgbClr val="FF3399"/>
                </a:solidFill>
              </a:rPr>
              <a:t>	smoking in a library?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3995" y="256519"/>
            <a:ext cx="8064627" cy="48814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+mn-lt"/>
              </a:rPr>
              <a:t>Trust - who is important?</a:t>
            </a:r>
          </a:p>
        </p:txBody>
      </p:sp>
    </p:spTree>
    <p:extLst>
      <p:ext uri="{BB962C8B-B14F-4D97-AF65-F5344CB8AC3E}">
        <p14:creationId xmlns:p14="http://schemas.microsoft.com/office/powerpoint/2010/main" val="164741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9633" y="1664164"/>
            <a:ext cx="8808471" cy="357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charset="0"/>
              <a:buChar char="•"/>
            </a:pPr>
            <a:endParaRPr lang="en-GB" sz="1725" kern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83047" y="255787"/>
            <a:ext cx="8159539" cy="58338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+mn-lt"/>
              </a:rPr>
              <a:t>Using a Stop Smoking Service</a:t>
            </a:r>
          </a:p>
        </p:txBody>
      </p:sp>
      <p:sp>
        <p:nvSpPr>
          <p:cNvPr id="2" name="Rectangle 1"/>
          <p:cNvSpPr/>
          <p:nvPr/>
        </p:nvSpPr>
        <p:spPr>
          <a:xfrm>
            <a:off x="751867" y="1131928"/>
            <a:ext cx="10331088" cy="5524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b="1" dirty="0">
                <a:latin typeface="Calibri" charset="0"/>
                <a:ea typeface="Calibri" charset="0"/>
                <a:cs typeface="Times New Roman" charset="0"/>
              </a:rPr>
              <a:t> </a:t>
            </a:r>
            <a:r>
              <a:rPr lang="en-GB" b="1" dirty="0">
                <a:solidFill>
                  <a:srgbClr val="FF3399"/>
                </a:solidFill>
                <a:latin typeface="Calibri" charset="0"/>
                <a:ea typeface="Calibri" charset="0"/>
                <a:cs typeface="Times New Roman" charset="0"/>
              </a:rPr>
              <a:t>Language barrier  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-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confusion, misunderstanding, saying less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‘Needs to be in our language for the message to hit home’.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b="1" dirty="0">
                <a:solidFill>
                  <a:srgbClr val="FF3399"/>
                </a:solidFill>
                <a:latin typeface="Calibri" charset="0"/>
                <a:ea typeface="Calibri" charset="0"/>
                <a:cs typeface="Times New Roman" charset="0"/>
              </a:rPr>
              <a:t>Include the whole family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GB" i="1" dirty="0">
                <a:solidFill>
                  <a:srgbClr val="FF3399"/>
                </a:solidFill>
                <a:latin typeface="Calibri" charset="0"/>
                <a:ea typeface="Calibri" charset="0"/>
                <a:cs typeface="Times New Roman" charset="0"/>
              </a:rPr>
              <a:t>‘If it really is that bad, you need to talk to the whole family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. They talk to me, but I go home with them and I listen to them because I’m with them more.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‘Like my sister said, if its important then the whole family should be included’.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Support for me when it is hard - when its hard, how to cope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More about psychological support- it’s a mental addiction.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‘At the minute something is not clicking and I don’t know what I need for it to click’.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‘Need face to face on a weekly basis, keep talking about it, how's it going? What's hard this week?’ 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‘Ask questions about what's hard? What are we struggling with? Give us ideas on coping’.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b="1" dirty="0">
                <a:solidFill>
                  <a:srgbClr val="FF3399"/>
                </a:solidFill>
                <a:latin typeface="Calibri" charset="0"/>
                <a:ea typeface="Calibri" charset="0"/>
                <a:cs typeface="Times New Roman" charset="0"/>
              </a:rPr>
              <a:t>Incentives - 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yes, yes, YES!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b="1" dirty="0">
                <a:solidFill>
                  <a:srgbClr val="FF3399"/>
                </a:solidFill>
                <a:latin typeface="Calibri" charset="0"/>
                <a:ea typeface="Calibri" charset="0"/>
                <a:cs typeface="Times New Roman" charset="0"/>
              </a:rPr>
              <a:t>Follow up 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‘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follow up, they didn’t even know if I had stopped or not, no one asked’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GB" i="1" dirty="0"/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8566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Props1.xml><?xml version="1.0" encoding="utf-8"?>
<ds:datastoreItem xmlns:ds="http://schemas.openxmlformats.org/officeDocument/2006/customXml" ds:itemID="{AF6DB856-8166-4058-85E2-886327552C81}"/>
</file>

<file path=customXml/itemProps2.xml><?xml version="1.0" encoding="utf-8"?>
<ds:datastoreItem xmlns:ds="http://schemas.openxmlformats.org/officeDocument/2006/customXml" ds:itemID="{2BA906AD-E386-4DAD-8AEC-9F8ACFD72E73}"/>
</file>

<file path=customXml/itemProps3.xml><?xml version="1.0" encoding="utf-8"?>
<ds:datastoreItem xmlns:ds="http://schemas.openxmlformats.org/officeDocument/2006/customXml" ds:itemID="{997E1388-3EAE-420F-B857-C021BF8D4054}"/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1252</Words>
  <Application>Microsoft Office PowerPoint</Application>
  <PresentationFormat>Widescreen</PresentationFormat>
  <Paragraphs>132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PowerPoint Presentation</vt:lpstr>
      <vt:lpstr>What do women say?</vt:lpstr>
      <vt:lpstr>What do women want?</vt:lpstr>
      <vt:lpstr>The Role of Health Visitors - What do women want?    </vt:lpstr>
      <vt:lpstr>Headlines from conversations with  women</vt:lpstr>
      <vt:lpstr>What  made  the  difference?</vt:lpstr>
      <vt:lpstr>What’s it like to be an Eastern European (Romanian) pregnant smoker in England</vt:lpstr>
      <vt:lpstr>Trust - who is important?</vt:lpstr>
      <vt:lpstr>Using a Stop Smoking Service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Ireland</dc:creator>
  <cp:lastModifiedBy>Jelena Pupavac</cp:lastModifiedBy>
  <cp:revision>72</cp:revision>
  <cp:lastPrinted>2022-09-29T10:19:37Z</cp:lastPrinted>
  <dcterms:created xsi:type="dcterms:W3CDTF">2022-03-10T13:06:29Z</dcterms:created>
  <dcterms:modified xsi:type="dcterms:W3CDTF">2022-10-03T08:02:56Z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</Properties>
</file>