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"/>
  </p:notesMasterIdLst>
  <p:sldIdLst>
    <p:sldId id="260" r:id="rId5"/>
    <p:sldId id="261" r:id="rId6"/>
    <p:sldId id="258" r:id="rId7"/>
    <p:sldId id="257" r:id="rId8"/>
    <p:sldId id="262" r:id="rId9"/>
    <p:sldId id="259" r:id="rId10"/>
    <p:sldId id="263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432" autoAdjust="0"/>
  </p:normalViewPr>
  <p:slideViewPr>
    <p:cSldViewPr>
      <p:cViewPr varScale="1">
        <p:scale>
          <a:sx n="76" d="100"/>
          <a:sy n="76" d="100"/>
        </p:scale>
        <p:origin x="1642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fe Mamuzo" userId="d3d99fb4-0174-4449-937a-11f3cb53a336" providerId="ADAL" clId="{8AC0243B-C0A7-4263-AB63-F929116C741B}"/>
    <pc:docChg chg="modSld">
      <pc:chgData name="Efe Mamuzo" userId="d3d99fb4-0174-4449-937a-11f3cb53a336" providerId="ADAL" clId="{8AC0243B-C0A7-4263-AB63-F929116C741B}" dt="2021-11-03T12:42:23.862" v="3" actId="20577"/>
      <pc:docMkLst>
        <pc:docMk/>
      </pc:docMkLst>
      <pc:sldChg chg="modNotesTx">
        <pc:chgData name="Efe Mamuzo" userId="d3d99fb4-0174-4449-937a-11f3cb53a336" providerId="ADAL" clId="{8AC0243B-C0A7-4263-AB63-F929116C741B}" dt="2021-11-03T12:42:23.862" v="3" actId="20577"/>
        <pc:sldMkLst>
          <pc:docMk/>
          <pc:sldMk cId="2480927645" sldId="25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8DE09A-B588-4CA9-88C7-5178BC501B0D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DAAE3-F064-4919-BC76-97433CF952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753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DAAE3-F064-4919-BC76-97433CF952B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3462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DAAE3-F064-4919-BC76-97433CF952B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2814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538B-9040-4BCF-96EC-B6CDACBB508C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A627-6574-47DE-9D45-1749288CA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79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538B-9040-4BCF-96EC-B6CDACBB508C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A627-6574-47DE-9D45-1749288CA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546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538B-9040-4BCF-96EC-B6CDACBB508C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A627-6574-47DE-9D45-1749288CA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62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538B-9040-4BCF-96EC-B6CDACBB508C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A627-6574-47DE-9D45-1749288CA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191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538B-9040-4BCF-96EC-B6CDACBB508C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A627-6574-47DE-9D45-1749288CA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39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538B-9040-4BCF-96EC-B6CDACBB508C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A627-6574-47DE-9D45-1749288CA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20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538B-9040-4BCF-96EC-B6CDACBB508C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A627-6574-47DE-9D45-1749288CA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480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538B-9040-4BCF-96EC-B6CDACBB508C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A627-6574-47DE-9D45-1749288CA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858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538B-9040-4BCF-96EC-B6CDACBB508C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A627-6574-47DE-9D45-1749288CA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693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538B-9040-4BCF-96EC-B6CDACBB508C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A627-6574-47DE-9D45-1749288CA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753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1538B-9040-4BCF-96EC-B6CDACBB508C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8A627-6574-47DE-9D45-1749288CA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43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1538B-9040-4BCF-96EC-B6CDACBB508C}" type="datetimeFigureOut">
              <a:rPr lang="en-GB" smtClean="0"/>
              <a:t>03/11/2021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8A627-6574-47DE-9D45-1749288CA4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044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764704"/>
            <a:ext cx="7772400" cy="2550146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br>
              <a:rPr lang="en-GB" dirty="0"/>
            </a:br>
            <a:r>
              <a:rPr lang="en-GB" sz="4900" dirty="0">
                <a:solidFill>
                  <a:srgbClr val="0070C0"/>
                </a:solidFill>
              </a:rPr>
              <a:t>Dorset </a:t>
            </a:r>
            <a:r>
              <a:rPr lang="en-GB" sz="4900" b="1" dirty="0">
                <a:solidFill>
                  <a:srgbClr val="0070C0"/>
                </a:solidFill>
              </a:rPr>
              <a:t>CARED</a:t>
            </a:r>
            <a:r>
              <a:rPr lang="en-GB" sz="4900" dirty="0">
                <a:solidFill>
                  <a:srgbClr val="0070C0"/>
                </a:solidFill>
              </a:rPr>
              <a:t> Programme </a:t>
            </a:r>
            <a:br>
              <a:rPr lang="en-GB" sz="3600" dirty="0"/>
            </a:br>
            <a:r>
              <a:rPr lang="en-GB" sz="3600" dirty="0"/>
              <a:t>Building partnerships between  </a:t>
            </a:r>
            <a:br>
              <a:rPr lang="en-GB" sz="3600" dirty="0"/>
            </a:br>
            <a:r>
              <a:rPr lang="en-GB" sz="3600" dirty="0"/>
              <a:t>Local Authorities and the NHS </a:t>
            </a:r>
            <a:br>
              <a:rPr lang="en-GB" sz="3600" dirty="0"/>
            </a:br>
            <a:r>
              <a:rPr lang="en-GB" sz="3600" dirty="0"/>
              <a:t>to support LTP implementation</a:t>
            </a:r>
            <a:br>
              <a:rPr lang="en-GB" sz="3600" dirty="0"/>
            </a:br>
            <a:br>
              <a:rPr lang="en-GB" sz="3600" dirty="0"/>
            </a:br>
            <a:r>
              <a:rPr lang="en-GB" sz="3100" dirty="0"/>
              <a:t>ASH webinar 4th November</a:t>
            </a:r>
            <a:br>
              <a:rPr lang="en-GB" dirty="0"/>
            </a:b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552" y="4088668"/>
            <a:ext cx="7920880" cy="1752600"/>
          </a:xfrm>
        </p:spPr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Heidi Croucher </a:t>
            </a:r>
          </a:p>
          <a:p>
            <a:r>
              <a:rPr lang="en-GB" dirty="0">
                <a:solidFill>
                  <a:srgbClr val="0070C0"/>
                </a:solidFill>
              </a:rPr>
              <a:t>Dorset ICS Treating Tobacco Dependency Programme Manager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704" y="5201815"/>
            <a:ext cx="2664296" cy="1656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9725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How collaboration has been developed 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256584"/>
          </a:xfrm>
        </p:spPr>
        <p:txBody>
          <a:bodyPr>
            <a:noAutofit/>
          </a:bodyPr>
          <a:lstStyle/>
          <a:p>
            <a:r>
              <a:rPr lang="en-GB" sz="2400" dirty="0"/>
              <a:t>2015: 4 year </a:t>
            </a:r>
            <a:r>
              <a:rPr lang="en-GB" sz="2400" dirty="0" err="1"/>
              <a:t>SiPs</a:t>
            </a:r>
            <a:r>
              <a:rPr lang="en-GB" sz="2400" dirty="0"/>
              <a:t> pilot funded by PHD - Baby Clear Model </a:t>
            </a:r>
          </a:p>
          <a:p>
            <a:r>
              <a:rPr lang="en-GB" sz="2400" dirty="0"/>
              <a:t>2017: MH and Community Hospitals went </a:t>
            </a:r>
            <a:r>
              <a:rPr lang="en-GB" sz="2400" dirty="0" err="1"/>
              <a:t>Smokefree</a:t>
            </a:r>
            <a:endParaRPr lang="en-GB" sz="2400" dirty="0"/>
          </a:p>
          <a:p>
            <a:r>
              <a:rPr lang="en-GB" sz="2400" dirty="0"/>
              <a:t>2018: P/T </a:t>
            </a:r>
            <a:r>
              <a:rPr lang="en-GB" sz="2400" dirty="0" err="1"/>
              <a:t>SiP</a:t>
            </a:r>
            <a:r>
              <a:rPr lang="en-GB" sz="2400" dirty="0"/>
              <a:t> Midwife secondment to PHD to strategically PM the SFP pathway across Dorset - Learns from SFP, MH pathways</a:t>
            </a:r>
          </a:p>
          <a:p>
            <a:r>
              <a:rPr lang="en-GB" sz="2400" dirty="0"/>
              <a:t>2019:  ICS TTD working group set up by PHD to plan implementation of the LTP. Well attended with representation from Director’s of Nursing, Respiratory Consultant, </a:t>
            </a:r>
            <a:r>
              <a:rPr lang="en-GB" sz="2400" dirty="0" err="1"/>
              <a:t>SiPs</a:t>
            </a:r>
            <a:r>
              <a:rPr lang="en-GB" sz="2400" dirty="0"/>
              <a:t> PM, MH  </a:t>
            </a:r>
            <a:r>
              <a:rPr lang="en-GB" sz="2400" dirty="0" err="1"/>
              <a:t>Smokefree</a:t>
            </a:r>
            <a:r>
              <a:rPr lang="en-GB" sz="2400" dirty="0"/>
              <a:t> PM, General Practice, Local Authority, Community SSS &amp; Local Pharmacy Committee</a:t>
            </a:r>
          </a:p>
          <a:p>
            <a:r>
              <a:rPr lang="en-GB" sz="2400" dirty="0"/>
              <a:t>2021: F/T secondment with PHD to PM ‘CARED’ in </a:t>
            </a:r>
            <a:r>
              <a:rPr lang="en-GB" sz="2400" dirty="0" err="1"/>
              <a:t>Acutes</a:t>
            </a:r>
            <a:r>
              <a:rPr lang="en-GB" sz="2400" dirty="0"/>
              <a:t>, MH as well as Maternity </a:t>
            </a:r>
          </a:p>
          <a:p>
            <a:pPr marL="0" indent="0" algn="ctr">
              <a:buNone/>
            </a:pPr>
            <a:r>
              <a:rPr lang="en-GB" sz="2800" b="1" dirty="0">
                <a:solidFill>
                  <a:srgbClr val="0070C0"/>
                </a:solidFill>
              </a:rPr>
              <a:t>‘CARED’ - is our Dorset TTD programme based on Ottawa/CURE &amp; </a:t>
            </a:r>
            <a:r>
              <a:rPr lang="en-GB" sz="2800" b="1" dirty="0" err="1">
                <a:solidFill>
                  <a:srgbClr val="0070C0"/>
                </a:solidFill>
              </a:rPr>
              <a:t>SLaM</a:t>
            </a:r>
            <a:endParaRPr lang="en-GB" sz="2800" b="1" dirty="0">
              <a:solidFill>
                <a:srgbClr val="0070C0"/>
              </a:solidFill>
            </a:endParaRPr>
          </a:p>
          <a:p>
            <a:endParaRPr lang="en-GB" sz="2400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41" y="5877272"/>
            <a:ext cx="1257359" cy="887537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41" y="5877271"/>
            <a:ext cx="1257359" cy="8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0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0"/>
            <a:ext cx="8856984" cy="1143000"/>
          </a:xfrm>
        </p:spPr>
        <p:txBody>
          <a:bodyPr>
            <a:no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How collaboration has been maintained……..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340768"/>
            <a:ext cx="8640960" cy="4785395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Ownership by Dorset ICS –whole system approach (‘CARED’ SRO Head of PHD) </a:t>
            </a:r>
          </a:p>
          <a:p>
            <a:r>
              <a:rPr lang="en-GB" dirty="0"/>
              <a:t>Development of sub TTD working groups within Trust’s</a:t>
            </a:r>
          </a:p>
          <a:p>
            <a:r>
              <a:rPr lang="en-GB" dirty="0"/>
              <a:t>CARED Programme Manager – Clinical background (Midwife), employed by NHS but seconded to LA. Understanding of our Hospital’s systems, SMT structures, staffing capacity/rotas/procedures</a:t>
            </a:r>
          </a:p>
          <a:p>
            <a:r>
              <a:rPr lang="en-GB" dirty="0"/>
              <a:t>Co-delivered the VBA staff training </a:t>
            </a:r>
          </a:p>
          <a:p>
            <a:r>
              <a:rPr lang="en-GB" dirty="0"/>
              <a:t>On the wards training &amp; supporting staff when each new admission area went ‘live’ with CARED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41" y="5877271"/>
            <a:ext cx="1257359" cy="8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666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Pathway by the ‘admitting teams’ as TTD team not yet recruited……..</a:t>
            </a:r>
          </a:p>
        </p:txBody>
      </p:sp>
      <p:pic>
        <p:nvPicPr>
          <p:cNvPr id="5" name="Picture 9" descr="C:\Users\heidi.croucher\Pictures\Screenshots\Screenshot (87)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864095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809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5252" cy="1143000"/>
          </a:xfrm>
        </p:spPr>
        <p:txBody>
          <a:bodyPr>
            <a:normAutofit fontScale="90000"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Local Authority &amp; NHS collaboration is central……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1296144" cy="541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83620" y="1124744"/>
            <a:ext cx="721870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CO equipment/ consumables ‘set up’ procured </a:t>
            </a:r>
          </a:p>
          <a:p>
            <a:r>
              <a:rPr lang="en-GB" sz="2800" dirty="0"/>
              <a:t>by PHD. Trust’s pick up on-going costs  (MH </a:t>
            </a:r>
            <a:r>
              <a:rPr lang="en-GB" sz="2800" dirty="0" err="1"/>
              <a:t>excl</a:t>
            </a:r>
            <a:r>
              <a:rPr lang="en-GB" sz="2800" dirty="0"/>
              <a:t>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80319" y="2204864"/>
            <a:ext cx="69401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IT software development procured by Trusts. </a:t>
            </a:r>
          </a:p>
          <a:p>
            <a:r>
              <a:rPr lang="en-GB" sz="2800" dirty="0"/>
              <a:t>Some Trust’s built this in-house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83620" y="3356992"/>
            <a:ext cx="70570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SSS assisted with the staff  ‘live’ VBA training  </a:t>
            </a:r>
          </a:p>
          <a:p>
            <a:r>
              <a:rPr lang="en-GB" sz="2800" dirty="0"/>
              <a:t>supporting the referral element of the pathway  </a:t>
            </a:r>
            <a:br>
              <a:rPr lang="en-GB" sz="2800" dirty="0"/>
            </a:br>
            <a:r>
              <a:rPr lang="en-GB" sz="2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07704" y="4365104"/>
            <a:ext cx="6840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PHD building the dashboard  data set to capture the outcomes from Trusts and SSS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66030" y="5445223"/>
            <a:ext cx="72362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2 weeks medication/e-cigs issued by the Trust’s. Out of hospital currently supplied/funded by LA</a:t>
            </a:r>
          </a:p>
        </p:txBody>
      </p:sp>
    </p:spTree>
    <p:extLst>
      <p:ext uri="{BB962C8B-B14F-4D97-AF65-F5344CB8AC3E}">
        <p14:creationId xmlns:p14="http://schemas.microsoft.com/office/powerpoint/2010/main" val="2963449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Enablers/Barriers and outcomes so far………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Referrals to SSS is poor (10%) Acute, (2%) MH.</a:t>
            </a:r>
          </a:p>
          <a:p>
            <a:r>
              <a:rPr lang="en-GB" dirty="0"/>
              <a:t>Capture staff insights  - PHD to do a piece of work (behavioural diagnosis) identifying the key barriers faced by hospital staff both in Acute and MH services in relation to this referral process and poor outcomes.</a:t>
            </a:r>
          </a:p>
          <a:p>
            <a:r>
              <a:rPr lang="en-GB" dirty="0"/>
              <a:t>Early staff feedback is mainly around capacity – looking to add a direct referral link to the assessment, screening software.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41" y="5877271"/>
            <a:ext cx="1257359" cy="8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92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70C0"/>
                </a:solidFill>
              </a:rPr>
              <a:t>Passing the baton so to speak……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MH pathway – The new TTD Team will keep hold of patients on discharge and continue care/Rx in community.</a:t>
            </a:r>
          </a:p>
          <a:p>
            <a:r>
              <a:rPr lang="en-GB" dirty="0"/>
              <a:t>In preparation for Pharmacy Enhanced Service…. PHD, CCG, Trusts &amp; LPC have had meetings to ‘start thinking’ collectively how we join the dots for direct referral from hospitals to community pharmacies using </a:t>
            </a:r>
            <a:r>
              <a:rPr lang="en-GB" dirty="0" err="1"/>
              <a:t>Pharmoutcomes</a:t>
            </a:r>
            <a:r>
              <a:rPr lang="en-GB" dirty="0"/>
              <a:t>/DMS.</a:t>
            </a:r>
          </a:p>
          <a:p>
            <a:pPr marL="0" indent="0" algn="ctr">
              <a:buNone/>
            </a:pPr>
            <a:r>
              <a:rPr lang="en-GB" sz="4400" dirty="0"/>
              <a:t>  </a:t>
            </a:r>
            <a:r>
              <a:rPr lang="en-GB" sz="4400" dirty="0" err="1"/>
              <a:t>WiP</a:t>
            </a:r>
            <a:r>
              <a:rPr lang="en-GB" sz="4400" dirty="0"/>
              <a:t>!!!</a:t>
            </a:r>
          </a:p>
          <a:p>
            <a:pPr marL="0" indent="0" algn="ctr">
              <a:buNone/>
            </a:pPr>
            <a:endParaRPr lang="en-GB" sz="44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C:\Users\heidi.croucher\AppData\Local\Microsoft\Windows\INetCache\IE\OHJT9TSJ\baton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585" y="4855876"/>
            <a:ext cx="3083457" cy="204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6641" y="5877271"/>
            <a:ext cx="1257359" cy="887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3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eidi.croucher\AppData\Local\Microsoft\Windows\INetCache\IE\YK7BL43E\thank-you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770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24553EA454694B8CD2AA52A00C529E" ma:contentTypeVersion="16" ma:contentTypeDescription="Create a new document." ma:contentTypeScope="" ma:versionID="d27662799cfbf8af8fa830a3aad30cf6">
  <xsd:schema xmlns:xsd="http://www.w3.org/2001/XMLSchema" xmlns:xs="http://www.w3.org/2001/XMLSchema" xmlns:p="http://schemas.microsoft.com/office/2006/metadata/properties" xmlns:ns2="3a4543a0-6766-456e-a2ee-4414459d9a0a" xmlns:ns3="af7b454b-5578-4b92-ad2d-05626e091018" targetNamespace="http://schemas.microsoft.com/office/2006/metadata/properties" ma:root="true" ma:fieldsID="6a05d52439d97e3e3fc910ddb7e15c37" ns2:_="" ns3:_="">
    <xsd:import namespace="3a4543a0-6766-456e-a2ee-4414459d9a0a"/>
    <xsd:import namespace="af7b454b-5578-4b92-ad2d-05626e091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4543a0-6766-456e-a2ee-4414459d9a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6d2e6d8-cbd0-4db0-ba36-afbb08a2ca2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7b454b-5578-4b92-ad2d-05626e09101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c5b07f2-ba60-4e2c-beaf-204d65fe82c0}" ma:internalName="TaxCatchAll" ma:showField="CatchAllData" ma:web="af7b454b-5578-4b92-ad2d-05626e09101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a4543a0-6766-456e-a2ee-4414459d9a0a">
      <Terms xmlns="http://schemas.microsoft.com/office/infopath/2007/PartnerControls"/>
    </lcf76f155ced4ddcb4097134ff3c332f>
    <TaxCatchAll xmlns="af7b454b-5578-4b92-ad2d-05626e091018" xsi:nil="true"/>
  </documentManagement>
</p:properties>
</file>

<file path=customXml/itemProps1.xml><?xml version="1.0" encoding="utf-8"?>
<ds:datastoreItem xmlns:ds="http://schemas.openxmlformats.org/officeDocument/2006/customXml" ds:itemID="{4F6F03B0-0016-4AE5-955F-E258D6BC4C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F43181-6B59-45CA-814C-157054BA982F}"/>
</file>

<file path=customXml/itemProps3.xml><?xml version="1.0" encoding="utf-8"?>
<ds:datastoreItem xmlns:ds="http://schemas.openxmlformats.org/officeDocument/2006/customXml" ds:itemID="{7E1381D1-836C-4944-B804-004F8562E33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524</Words>
  <Application>Microsoft Office PowerPoint</Application>
  <PresentationFormat>On-screen Show (4:3)</PresentationFormat>
  <Paragraphs>37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  Dorset CARED Programme  Building partnerships between   Local Authorities and the NHS  to support LTP implementation  ASH webinar 4th November </vt:lpstr>
      <vt:lpstr>How collaboration has been developed ……</vt:lpstr>
      <vt:lpstr>How collaboration has been maintained……..</vt:lpstr>
      <vt:lpstr>Pathway by the ‘admitting teams’ as TTD team not yet recruited……..</vt:lpstr>
      <vt:lpstr>Local Authority &amp; NHS collaboration is central……</vt:lpstr>
      <vt:lpstr>Enablers/Barriers and outcomes so far………</vt:lpstr>
      <vt:lpstr>Passing the baton so to speak……</vt:lpstr>
      <vt:lpstr>PowerPoint Presentation</vt:lpstr>
    </vt:vector>
  </TitlesOfParts>
  <Company>Poole Hospital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Partnerships between LAs and the NHS. So referral and follow up after discharge, how LA/NHS collaboration is central to this and how that collaboration has been developed and maintained.  What that collaboration looks like – maybe use one pathway as an example Enablers/barriers Outcomes </dc:title>
  <dc:creator>Croucher, Heidi</dc:creator>
  <cp:lastModifiedBy>Efe Mamuzo</cp:lastModifiedBy>
  <cp:revision>29</cp:revision>
  <dcterms:created xsi:type="dcterms:W3CDTF">2021-10-15T16:25:12Z</dcterms:created>
  <dcterms:modified xsi:type="dcterms:W3CDTF">2021-11-03T12:42:31Z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-825175967</vt:i4>
  </property>
  <property fmtid="{D5CDD505-2E9C-101B-9397-08002B2CF9AE}" pid="3" name="_NewReviewCycle">
    <vt:lpwstr/>
  </property>
  <property fmtid="{D5CDD505-2E9C-101B-9397-08002B2CF9AE}" pid="4" name="_EmailSubject">
    <vt:lpwstr>LTP case study request</vt:lpwstr>
  </property>
  <property fmtid="{D5CDD505-2E9C-101B-9397-08002B2CF9AE}" pid="5" name="_AuthorEmail">
    <vt:lpwstr>Heidi.Croucher@uhd.nhs.uk</vt:lpwstr>
  </property>
  <property fmtid="{D5CDD505-2E9C-101B-9397-08002B2CF9AE}" pid="6" name="_AuthorEmailDisplayName">
    <vt:lpwstr>Croucher, Heidi</vt:lpwstr>
  </property>
  <property fmtid="{D5CDD505-2E9C-101B-9397-08002B2CF9AE}" pid="7" name="ContentTypeId">
    <vt:lpwstr>0x0101008924553EA454694B8CD2AA52A00C529E</vt:lpwstr>
  </property>
</Properties>
</file>