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88" r:id="rId5"/>
  </p:sldMasterIdLst>
  <p:notesMasterIdLst>
    <p:notesMasterId r:id="rId18"/>
  </p:notesMasterIdLst>
  <p:handoutMasterIdLst>
    <p:handoutMasterId r:id="rId19"/>
  </p:handoutMasterIdLst>
  <p:sldIdLst>
    <p:sldId id="358" r:id="rId6"/>
    <p:sldId id="737" r:id="rId7"/>
    <p:sldId id="739" r:id="rId8"/>
    <p:sldId id="736" r:id="rId9"/>
    <p:sldId id="256" r:id="rId10"/>
    <p:sldId id="740" r:id="rId11"/>
    <p:sldId id="738" r:id="rId12"/>
    <p:sldId id="735" r:id="rId13"/>
    <p:sldId id="741" r:id="rId14"/>
    <p:sldId id="742" r:id="rId15"/>
    <p:sldId id="743" r:id="rId16"/>
    <p:sldId id="290" r:id="rId17"/>
  </p:sldIdLst>
  <p:sldSz cx="12192000" cy="6858000"/>
  <p:notesSz cx="7086600" cy="9372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1">
          <p15:clr>
            <a:srgbClr val="A4A3A4"/>
          </p15:clr>
        </p15:guide>
      </p15:sldGuideLst>
    </p:ext>
    <p:ext uri="{2D200454-40CA-4A62-9FC3-DE9A4176ACB9}">
      <p15:notesGuideLst xmlns:p15="http://schemas.microsoft.com/office/powerpoint/2012/main">
        <p15:guide id="1" orient="horz" pos="2719" userDrawn="1">
          <p15:clr>
            <a:srgbClr val="A4A3A4"/>
          </p15:clr>
        </p15:guide>
        <p15:guide id="2" pos="2252" userDrawn="1">
          <p15:clr>
            <a:srgbClr val="A4A3A4"/>
          </p15:clr>
        </p15:guide>
        <p15:guide id="3" orient="horz" pos="2952" userDrawn="1">
          <p15:clr>
            <a:srgbClr val="A4A3A4"/>
          </p15:clr>
        </p15:guide>
        <p15:guide id="4" pos="223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9220A6-20F3-391D-EA40-D21537E6CB8A}" name="Deborah Arnott" initials="DA" userId="S::Deborah.Arnott@ash.org.uk::b7bc778b-053c-450b-aacf-0b3a2429a670" providerId="AD"/>
  <p188:author id="{4791DADF-E581-FC43-7EEC-FF6A3D6D9326}" name="Laura Bunce" initials="LB" userId="S::laura.bunce@ash.org.uk::57cb063a-8315-47b9-84e9-28562c26c7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7"/>
    <a:srgbClr val="FFC000"/>
    <a:srgbClr val="FF9900"/>
    <a:srgbClr val="FFCC66"/>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2A36C-FA36-4F78-AFDB-7E1022455FD8}" v="17" dt="2023-10-19T15:52:55.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1" autoAdjust="0"/>
    <p:restoredTop sz="91147" autoAdjust="0"/>
  </p:normalViewPr>
  <p:slideViewPr>
    <p:cSldViewPr snapToGrid="0">
      <p:cViewPr varScale="1">
        <p:scale>
          <a:sx n="86" d="100"/>
          <a:sy n="86" d="100"/>
        </p:scale>
        <p:origin x="374" y="58"/>
      </p:cViewPr>
      <p:guideLst>
        <p:guide orient="horz" pos="2137"/>
        <p:guide pos="3841"/>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1" d="100"/>
          <a:sy n="61" d="100"/>
        </p:scale>
        <p:origin x="3202" y="58"/>
      </p:cViewPr>
      <p:guideLst>
        <p:guide orient="horz" pos="2719"/>
        <p:guide pos="2252"/>
        <p:guide orient="horz" pos="2952"/>
        <p:guide pos="223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Support by voting intention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Sheet1!$C$1:$F$1</c:f>
              <c:strCache>
                <c:ptCount val="4"/>
                <c:pt idx="0">
                  <c:v>Overall</c:v>
                </c:pt>
                <c:pt idx="1">
                  <c:v>Conservative</c:v>
                </c:pt>
                <c:pt idx="2">
                  <c:v>Labour </c:v>
                </c:pt>
                <c:pt idx="3">
                  <c:v>Lib Dem</c:v>
                </c:pt>
              </c:strCache>
            </c:strRef>
          </c:cat>
          <c:val>
            <c:numRef>
              <c:f>Sheet1!$C$2:$F$2</c:f>
              <c:numCache>
                <c:formatCode>General</c:formatCode>
                <c:ptCount val="4"/>
                <c:pt idx="0">
                  <c:v>63</c:v>
                </c:pt>
                <c:pt idx="1">
                  <c:v>77</c:v>
                </c:pt>
                <c:pt idx="2">
                  <c:v>69</c:v>
                </c:pt>
                <c:pt idx="3">
                  <c:v>63</c:v>
                </c:pt>
              </c:numCache>
            </c:numRef>
          </c:val>
          <c:extLst>
            <c:ext xmlns:c16="http://schemas.microsoft.com/office/drawing/2014/chart" uri="{C3380CC4-5D6E-409C-BE32-E72D297353CC}">
              <c16:uniqueId val="{00000000-3F46-47FD-AAD2-2D2BD9BD2663}"/>
            </c:ext>
          </c:extLst>
        </c:ser>
        <c:dLbls>
          <c:showLegendKey val="0"/>
          <c:showVal val="0"/>
          <c:showCatName val="0"/>
          <c:showSerName val="0"/>
          <c:showPercent val="0"/>
          <c:showBubbleSize val="0"/>
        </c:dLbls>
        <c:gapWidth val="219"/>
        <c:overlap val="-27"/>
        <c:axId val="486684896"/>
        <c:axId val="236145648"/>
      </c:barChart>
      <c:catAx>
        <c:axId val="48668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6145648"/>
        <c:crosses val="autoZero"/>
        <c:auto val="1"/>
        <c:lblAlgn val="ctr"/>
        <c:lblOffset val="100"/>
        <c:noMultiLvlLbl val="0"/>
      </c:catAx>
      <c:valAx>
        <c:axId val="23614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668489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4BACA-EA91-5CAA-29D6-BE72A032CCB4}"/>
              </a:ext>
            </a:extLst>
          </p:cNvPr>
          <p:cNvSpPr>
            <a:spLocks noGrp="1"/>
          </p:cNvSpPr>
          <p:nvPr>
            <p:ph type="hdr" sz="quarter"/>
          </p:nvPr>
        </p:nvSpPr>
        <p:spPr>
          <a:xfrm>
            <a:off x="4" y="3"/>
            <a:ext cx="3072169" cy="468630"/>
          </a:xfrm>
          <a:prstGeom prst="rect">
            <a:avLst/>
          </a:prstGeom>
        </p:spPr>
        <p:txBody>
          <a:bodyPr vert="horz" lIns="91383" tIns="45693" rIns="91383" bIns="45693"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736F20A-0A90-0B2E-7027-2D9BEC685A60}"/>
              </a:ext>
            </a:extLst>
          </p:cNvPr>
          <p:cNvSpPr>
            <a:spLocks noGrp="1"/>
          </p:cNvSpPr>
          <p:nvPr>
            <p:ph type="dt" sz="quarter" idx="1"/>
          </p:nvPr>
        </p:nvSpPr>
        <p:spPr>
          <a:xfrm>
            <a:off x="4012801" y="3"/>
            <a:ext cx="3072169" cy="468630"/>
          </a:xfrm>
          <a:prstGeom prst="rect">
            <a:avLst/>
          </a:prstGeom>
        </p:spPr>
        <p:txBody>
          <a:bodyPr vert="horz" lIns="91383" tIns="45693" rIns="91383" bIns="45693" rtlCol="0"/>
          <a:lstStyle>
            <a:lvl1pPr algn="r" eaLnBrk="1" fontAlgn="auto" hangingPunct="1">
              <a:spcBef>
                <a:spcPts val="0"/>
              </a:spcBef>
              <a:spcAft>
                <a:spcPts val="0"/>
              </a:spcAft>
              <a:defRPr sz="1200">
                <a:latin typeface="+mn-lt"/>
              </a:defRPr>
            </a:lvl1pPr>
          </a:lstStyle>
          <a:p>
            <a:pPr>
              <a:defRPr/>
            </a:pPr>
            <a:fld id="{A16B3782-D3C8-41FC-AAA3-E24F4970200B}" type="datetimeFigureOut">
              <a:rPr lang="en-GB"/>
              <a:pPr>
                <a:defRPr/>
              </a:pPr>
              <a:t>26/10/2023</a:t>
            </a:fld>
            <a:endParaRPr lang="en-GB"/>
          </a:p>
        </p:txBody>
      </p:sp>
      <p:sp>
        <p:nvSpPr>
          <p:cNvPr id="4" name="Footer Placeholder 3">
            <a:extLst>
              <a:ext uri="{FF2B5EF4-FFF2-40B4-BE49-F238E27FC236}">
                <a16:creationId xmlns:a16="http://schemas.microsoft.com/office/drawing/2014/main" id="{010391B0-FAE5-6A40-00B3-9AF2FAF395F7}"/>
              </a:ext>
            </a:extLst>
          </p:cNvPr>
          <p:cNvSpPr>
            <a:spLocks noGrp="1"/>
          </p:cNvSpPr>
          <p:nvPr>
            <p:ph type="ftr" sz="quarter" idx="2"/>
          </p:nvPr>
        </p:nvSpPr>
        <p:spPr>
          <a:xfrm>
            <a:off x="4" y="8902485"/>
            <a:ext cx="3072169" cy="468630"/>
          </a:xfrm>
          <a:prstGeom prst="rect">
            <a:avLst/>
          </a:prstGeom>
        </p:spPr>
        <p:txBody>
          <a:bodyPr vert="horz" lIns="91383" tIns="45693" rIns="91383" bIns="45693"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E1DC159-5A48-9D32-70EE-D3346B72E468}"/>
              </a:ext>
            </a:extLst>
          </p:cNvPr>
          <p:cNvSpPr>
            <a:spLocks noGrp="1"/>
          </p:cNvSpPr>
          <p:nvPr>
            <p:ph type="sldNum" sz="quarter" idx="3"/>
          </p:nvPr>
        </p:nvSpPr>
        <p:spPr>
          <a:xfrm>
            <a:off x="4012801" y="8902485"/>
            <a:ext cx="3072169" cy="468630"/>
          </a:xfrm>
          <a:prstGeom prst="rect">
            <a:avLst/>
          </a:prstGeom>
        </p:spPr>
        <p:txBody>
          <a:bodyPr vert="horz" wrap="square" lIns="91383" tIns="45693" rIns="91383" bIns="45693" numCol="1" anchor="b" anchorCtr="0" compatLnSpc="1">
            <a:prstTxWarp prst="textNoShape">
              <a:avLst/>
            </a:prstTxWarp>
          </a:bodyPr>
          <a:lstStyle>
            <a:lvl1pPr algn="r" eaLnBrk="1" hangingPunct="1">
              <a:defRPr sz="1200"/>
            </a:lvl1pPr>
          </a:lstStyle>
          <a:p>
            <a:pPr>
              <a:defRPr/>
            </a:pPr>
            <a:fld id="{B0622872-0B39-4F63-B9BC-B1CF0CCAC528}"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128063-5E2E-E35E-C09E-E2126233EB28}"/>
              </a:ext>
            </a:extLst>
          </p:cNvPr>
          <p:cNvSpPr>
            <a:spLocks noGrp="1"/>
          </p:cNvSpPr>
          <p:nvPr>
            <p:ph type="hdr" sz="quarter"/>
          </p:nvPr>
        </p:nvSpPr>
        <p:spPr>
          <a:xfrm>
            <a:off x="4" y="3"/>
            <a:ext cx="3072169" cy="468630"/>
          </a:xfrm>
          <a:prstGeom prst="rect">
            <a:avLst/>
          </a:prstGeom>
        </p:spPr>
        <p:txBody>
          <a:bodyPr vert="horz" lIns="91383" tIns="45693" rIns="91383" bIns="45693"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13B5C6C-6C67-2C1D-DD49-A776AE3FA84A}"/>
              </a:ext>
            </a:extLst>
          </p:cNvPr>
          <p:cNvSpPr>
            <a:spLocks noGrp="1"/>
          </p:cNvSpPr>
          <p:nvPr>
            <p:ph type="dt" idx="1"/>
          </p:nvPr>
        </p:nvSpPr>
        <p:spPr>
          <a:xfrm>
            <a:off x="4012801" y="3"/>
            <a:ext cx="3072169" cy="468630"/>
          </a:xfrm>
          <a:prstGeom prst="rect">
            <a:avLst/>
          </a:prstGeom>
        </p:spPr>
        <p:txBody>
          <a:bodyPr vert="horz" lIns="91383" tIns="45693" rIns="91383" bIns="45693" rtlCol="0"/>
          <a:lstStyle>
            <a:lvl1pPr algn="r" eaLnBrk="1" fontAlgn="auto" hangingPunct="1">
              <a:spcBef>
                <a:spcPts val="0"/>
              </a:spcBef>
              <a:spcAft>
                <a:spcPts val="0"/>
              </a:spcAft>
              <a:defRPr sz="1200">
                <a:latin typeface="+mn-lt"/>
              </a:defRPr>
            </a:lvl1pPr>
          </a:lstStyle>
          <a:p>
            <a:pPr>
              <a:defRPr/>
            </a:pPr>
            <a:fld id="{7D7928BF-F675-4A26-9595-4EF71D8A57A1}" type="datetimeFigureOut">
              <a:rPr lang="en-GB"/>
              <a:pPr>
                <a:defRPr/>
              </a:pPr>
              <a:t>26/10/2023</a:t>
            </a:fld>
            <a:endParaRPr lang="en-GB"/>
          </a:p>
        </p:txBody>
      </p:sp>
      <p:sp>
        <p:nvSpPr>
          <p:cNvPr id="4" name="Slide Image Placeholder 3">
            <a:extLst>
              <a:ext uri="{FF2B5EF4-FFF2-40B4-BE49-F238E27FC236}">
                <a16:creationId xmlns:a16="http://schemas.microsoft.com/office/drawing/2014/main" id="{DFD89111-A407-60E0-3FBA-DA4590DECFC8}"/>
              </a:ext>
            </a:extLst>
          </p:cNvPr>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1383" tIns="45693" rIns="91383" bIns="45693" rtlCol="0" anchor="ctr"/>
          <a:lstStyle/>
          <a:p>
            <a:pPr lvl="0"/>
            <a:endParaRPr lang="en-GB" noProof="0"/>
          </a:p>
        </p:txBody>
      </p:sp>
      <p:sp>
        <p:nvSpPr>
          <p:cNvPr id="5" name="Notes Placeholder 4">
            <a:extLst>
              <a:ext uri="{FF2B5EF4-FFF2-40B4-BE49-F238E27FC236}">
                <a16:creationId xmlns:a16="http://schemas.microsoft.com/office/drawing/2014/main" id="{E391AE8E-DAA4-95CF-4A21-FCF3523CD82A}"/>
              </a:ext>
            </a:extLst>
          </p:cNvPr>
          <p:cNvSpPr>
            <a:spLocks noGrp="1"/>
          </p:cNvSpPr>
          <p:nvPr>
            <p:ph type="body" sz="quarter" idx="3"/>
          </p:nvPr>
        </p:nvSpPr>
        <p:spPr>
          <a:xfrm>
            <a:off x="708333" y="4451242"/>
            <a:ext cx="5669935" cy="4217671"/>
          </a:xfrm>
          <a:prstGeom prst="rect">
            <a:avLst/>
          </a:prstGeom>
        </p:spPr>
        <p:txBody>
          <a:bodyPr vert="horz" lIns="91383" tIns="45693" rIns="91383" bIns="456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F2F1F45-31B4-A7A5-39B5-2D8BE98D4ADA}"/>
              </a:ext>
            </a:extLst>
          </p:cNvPr>
          <p:cNvSpPr>
            <a:spLocks noGrp="1"/>
          </p:cNvSpPr>
          <p:nvPr>
            <p:ph type="ftr" sz="quarter" idx="4"/>
          </p:nvPr>
        </p:nvSpPr>
        <p:spPr>
          <a:xfrm>
            <a:off x="4" y="8902485"/>
            <a:ext cx="3072169" cy="468630"/>
          </a:xfrm>
          <a:prstGeom prst="rect">
            <a:avLst/>
          </a:prstGeom>
        </p:spPr>
        <p:txBody>
          <a:bodyPr vert="horz" lIns="91383" tIns="45693" rIns="91383" bIns="45693"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7316C0B1-0014-AFBF-1B7B-46BE69F88059}"/>
              </a:ext>
            </a:extLst>
          </p:cNvPr>
          <p:cNvSpPr>
            <a:spLocks noGrp="1"/>
          </p:cNvSpPr>
          <p:nvPr>
            <p:ph type="sldNum" sz="quarter" idx="5"/>
          </p:nvPr>
        </p:nvSpPr>
        <p:spPr>
          <a:xfrm>
            <a:off x="4012801" y="8902485"/>
            <a:ext cx="3072169" cy="468630"/>
          </a:xfrm>
          <a:prstGeom prst="rect">
            <a:avLst/>
          </a:prstGeom>
        </p:spPr>
        <p:txBody>
          <a:bodyPr vert="horz" wrap="square" lIns="91383" tIns="45693" rIns="91383" bIns="45693" numCol="1" anchor="b" anchorCtr="0" compatLnSpc="1">
            <a:prstTxWarp prst="textNoShape">
              <a:avLst/>
            </a:prstTxWarp>
          </a:bodyPr>
          <a:lstStyle>
            <a:lvl1pPr algn="r" eaLnBrk="1" hangingPunct="1">
              <a:defRPr sz="1200"/>
            </a:lvl1pPr>
          </a:lstStyle>
          <a:p>
            <a:pPr>
              <a:defRPr/>
            </a:pPr>
            <a:fld id="{C3D736F9-DE6C-4FF5-BAD7-20C92BD8499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400" dirty="0">
                <a:effectLst/>
                <a:latin typeface="Calibri" panose="020F0502020204030204" pitchFamily="34" charset="0"/>
                <a:ea typeface="Calibri" panose="020F0502020204030204" pitchFamily="34" charset="0"/>
                <a:cs typeface="Calibri" panose="020F0502020204030204" pitchFamily="34" charset="0"/>
              </a:rPr>
              <a:t>Richard talked about the millions who’ve died.</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rPr>
              <a:t>Everyone of them is an individual tragedy. </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effectLst/>
                <a:latin typeface="Calibri" panose="020F0502020204030204" pitchFamily="34" charset="0"/>
                <a:ea typeface="Calibri" panose="020F0502020204030204" pitchFamily="34" charset="0"/>
                <a:cs typeface="Calibri" panose="020F0502020204030204" pitchFamily="34" charset="0"/>
              </a:rPr>
              <a:t>We got talking in the office about how many of those tragedies had touched us, losing friends and relatives long before their time. And out of that came the idea of commemoration page on the ASH website for all those who’ve died since ASH started in 1971. These are the images of the first few to go up on our website.</a:t>
            </a:r>
          </a:p>
          <a:p>
            <a:endParaRPr lang="en-GB" sz="1400" dirty="0">
              <a:latin typeface="Calibri" panose="020F0502020204030204" pitchFamily="34" charset="0"/>
              <a:ea typeface="Calibri" panose="020F0502020204030204" pitchFamily="34" charset="0"/>
              <a:cs typeface="Calibri" panose="020F0502020204030204" pitchFamily="34" charset="0"/>
            </a:endParaRPr>
          </a:p>
          <a:p>
            <a:r>
              <a:rPr lang="en-GB" sz="1400" dirty="0">
                <a:effectLst/>
                <a:latin typeface="Calibri" panose="020F0502020204030204" pitchFamily="34" charset="0"/>
                <a:ea typeface="Calibri" panose="020F0502020204030204" pitchFamily="34" charset="0"/>
                <a:cs typeface="Calibri" panose="020F0502020204030204" pitchFamily="34" charset="0"/>
              </a:rPr>
              <a:t>A friend of mine was keen to add her story, of how smoking has wiped out nearly her whole family.</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Her parents both smoked heavily when she was a child and she and her four siblings all became smokers. Her parents died in their sixties from a stroke and COPD. Two of her brothers died in their fifties, one from lung cancer the other from throat cancer. Her third brother was diagnosed very recently, in his early sixties, also with throat cancer. Only she and her younger sister managed to quit smoking.</a:t>
            </a:r>
          </a:p>
          <a:p>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74670103-313A-450F-B9F6-01FECE3D61FC}" type="slidenum">
              <a:rPr lang="en-GB" smtClean="0"/>
              <a:t>12</a:t>
            </a:fld>
            <a:endParaRPr lang="en-GB"/>
          </a:p>
        </p:txBody>
      </p:sp>
    </p:spTree>
    <p:extLst>
      <p:ext uri="{BB962C8B-B14F-4D97-AF65-F5344CB8AC3E}">
        <p14:creationId xmlns:p14="http://schemas.microsoft.com/office/powerpoint/2010/main" val="243773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12CBAF5-F3EA-1FAF-784C-E0EEEECB9AB7}"/>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617A5E54-602D-3A78-B599-E7F89623F830}"/>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584D7A55-2780-103F-BE9E-81BBB3C53EB1}"/>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7920C2E0-9217-4EFB-BB10-0646F2256B4E}" type="slidenum">
              <a:rPr lang="en-GB" altLang="en-US"/>
              <a:pPr>
                <a:defRPr/>
              </a:pPr>
              <a:t>‹#›</a:t>
            </a:fld>
            <a:endParaRPr lang="en-GB" altLang="en-US"/>
          </a:p>
        </p:txBody>
      </p:sp>
    </p:spTree>
    <p:extLst>
      <p:ext uri="{BB962C8B-B14F-4D97-AF65-F5344CB8AC3E}">
        <p14:creationId xmlns:p14="http://schemas.microsoft.com/office/powerpoint/2010/main" val="399745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D775F0-D98D-105D-1BA3-BB79D873A410}"/>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8368C6A8-7764-0E09-DE2D-600A47FD9321}"/>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97BA2A33-F205-64D4-664A-382499879F1E}"/>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E5617DE7-6687-4458-ACCB-2D7000A4B0EA}" type="slidenum">
              <a:rPr lang="en-GB" altLang="en-US"/>
              <a:pPr>
                <a:defRPr/>
              </a:pPr>
              <a:t>‹#›</a:t>
            </a:fld>
            <a:endParaRPr lang="en-GB" altLang="en-US"/>
          </a:p>
        </p:txBody>
      </p:sp>
    </p:spTree>
    <p:extLst>
      <p:ext uri="{BB962C8B-B14F-4D97-AF65-F5344CB8AC3E}">
        <p14:creationId xmlns:p14="http://schemas.microsoft.com/office/powerpoint/2010/main" val="243393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99" y="274640"/>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96917B-5777-A3E6-02CE-E8D0F0B78AF9}"/>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512FFCDC-542A-4B5D-B4F1-18D4CC32B0A0}"/>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8AE71166-A438-85FC-FECD-F0B305103391}"/>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BC93AA4E-00AC-4841-8852-42CEE4A1B1AE}" type="slidenum">
              <a:rPr lang="en-GB" altLang="en-US"/>
              <a:pPr>
                <a:defRPr/>
              </a:pPr>
              <a:t>‹#›</a:t>
            </a:fld>
            <a:endParaRPr lang="en-GB" altLang="en-US"/>
          </a:p>
        </p:txBody>
      </p:sp>
    </p:spTree>
    <p:extLst>
      <p:ext uri="{BB962C8B-B14F-4D97-AF65-F5344CB8AC3E}">
        <p14:creationId xmlns:p14="http://schemas.microsoft.com/office/powerpoint/2010/main" val="100798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F9EDB0-B43A-4D60-299D-6FB73D85ED5B}"/>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15D4B8AD-0FFA-4FDC-B449-8A746ADDB39B}"/>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8139CAA6-C274-3128-8603-54B8B57BF174}"/>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18530DA3-796B-401C-AC08-2E6EF99E8461}" type="slidenum">
              <a:rPr lang="en-GB" altLang="en-US"/>
              <a:pPr>
                <a:defRPr/>
              </a:pPr>
              <a:t>‹#›</a:t>
            </a:fld>
            <a:endParaRPr lang="en-GB" altLang="en-US"/>
          </a:p>
        </p:txBody>
      </p:sp>
    </p:spTree>
    <p:extLst>
      <p:ext uri="{BB962C8B-B14F-4D97-AF65-F5344CB8AC3E}">
        <p14:creationId xmlns:p14="http://schemas.microsoft.com/office/powerpoint/2010/main" val="17290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1DE70223-29A8-D3D6-1D0E-315AE58F7EC8}"/>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Footer Placeholder 4">
            <a:extLst>
              <a:ext uri="{FF2B5EF4-FFF2-40B4-BE49-F238E27FC236}">
                <a16:creationId xmlns:a16="http://schemas.microsoft.com/office/drawing/2014/main" id="{835C0C92-0E14-D43F-F434-F0FD31819FDD}"/>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EA469B85-72B9-1DD5-0C33-10713E4FBB14}"/>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EE3C2C2F-5522-4692-912E-24DF06589A05}" type="slidenum">
              <a:rPr lang="en-GB" altLang="en-US"/>
              <a:pPr>
                <a:defRPr/>
              </a:pPr>
              <a:t>‹#›</a:t>
            </a:fld>
            <a:endParaRPr lang="en-GB" altLang="en-US"/>
          </a:p>
        </p:txBody>
      </p:sp>
    </p:spTree>
    <p:extLst>
      <p:ext uri="{BB962C8B-B14F-4D97-AF65-F5344CB8AC3E}">
        <p14:creationId xmlns:p14="http://schemas.microsoft.com/office/powerpoint/2010/main" val="146379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B50820-B2E8-0EF8-B421-C5CC69E03AA3}"/>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Footer Placeholder 5">
            <a:extLst>
              <a:ext uri="{FF2B5EF4-FFF2-40B4-BE49-F238E27FC236}">
                <a16:creationId xmlns:a16="http://schemas.microsoft.com/office/drawing/2014/main" id="{7808ECE9-69E4-78AB-6602-A0133F5E4CC1}"/>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C20564EB-3BC5-345B-E0AB-FA5AFDEA3280}"/>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C53016CD-13F8-4E6B-8439-4C97F0FF5726}" type="slidenum">
              <a:rPr lang="en-GB" altLang="en-US"/>
              <a:pPr>
                <a:defRPr/>
              </a:pPr>
              <a:t>‹#›</a:t>
            </a:fld>
            <a:endParaRPr lang="en-GB" altLang="en-US"/>
          </a:p>
        </p:txBody>
      </p:sp>
    </p:spTree>
    <p:extLst>
      <p:ext uri="{BB962C8B-B14F-4D97-AF65-F5344CB8AC3E}">
        <p14:creationId xmlns:p14="http://schemas.microsoft.com/office/powerpoint/2010/main" val="17841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16AC25-43D3-88AE-F8A4-4C37978D7EDE}"/>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8" name="Footer Placeholder 7">
            <a:extLst>
              <a:ext uri="{FF2B5EF4-FFF2-40B4-BE49-F238E27FC236}">
                <a16:creationId xmlns:a16="http://schemas.microsoft.com/office/drawing/2014/main" id="{CEE92797-AE2E-DFD4-6C1C-6221005383AB}"/>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9" name="Slide Number Placeholder 8">
            <a:extLst>
              <a:ext uri="{FF2B5EF4-FFF2-40B4-BE49-F238E27FC236}">
                <a16:creationId xmlns:a16="http://schemas.microsoft.com/office/drawing/2014/main" id="{3A8B52DC-7601-0034-D480-075E02053BC7}"/>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543C7E92-E420-4FC8-AFD3-AFEB2A21D6B2}" type="slidenum">
              <a:rPr lang="en-GB" altLang="en-US"/>
              <a:pPr>
                <a:defRPr/>
              </a:pPr>
              <a:t>‹#›</a:t>
            </a:fld>
            <a:endParaRPr lang="en-GB" altLang="en-US"/>
          </a:p>
        </p:txBody>
      </p:sp>
      <p:sp>
        <p:nvSpPr>
          <p:cNvPr id="10" name="TextBox 9">
            <a:extLst>
              <a:ext uri="{FF2B5EF4-FFF2-40B4-BE49-F238E27FC236}">
                <a16:creationId xmlns:a16="http://schemas.microsoft.com/office/drawing/2014/main" id="{727009D5-8AD8-6F01-226B-AFC7B1CE19E5}"/>
              </a:ext>
            </a:extLst>
          </p:cNvPr>
          <p:cNvSpPr txBox="1"/>
          <p:nvPr userDrawn="1"/>
        </p:nvSpPr>
        <p:spPr>
          <a:xfrm>
            <a:off x="9489057" y="137153"/>
            <a:ext cx="2702943" cy="830997"/>
          </a:xfrm>
          <a:prstGeom prst="rect">
            <a:avLst/>
          </a:prstGeom>
          <a:noFill/>
        </p:spPr>
        <p:txBody>
          <a:bodyPr wrap="square" rtlCol="0">
            <a:spAutoFit/>
          </a:bodyPr>
          <a:lstStyle/>
          <a:p>
            <a:r>
              <a:rPr lang="en-GB" sz="2400" b="1" dirty="0"/>
              <a:t>Data embargoed not for sharing</a:t>
            </a:r>
          </a:p>
        </p:txBody>
      </p:sp>
    </p:spTree>
    <p:extLst>
      <p:ext uri="{BB962C8B-B14F-4D97-AF65-F5344CB8AC3E}">
        <p14:creationId xmlns:p14="http://schemas.microsoft.com/office/powerpoint/2010/main" val="156192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554A49-74F8-900F-D24B-55029E661B66}"/>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4" name="Footer Placeholder 3">
            <a:extLst>
              <a:ext uri="{FF2B5EF4-FFF2-40B4-BE49-F238E27FC236}">
                <a16:creationId xmlns:a16="http://schemas.microsoft.com/office/drawing/2014/main" id="{2F937318-E09E-F4AB-7074-78E3A6A71142}"/>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5" name="Slide Number Placeholder 4">
            <a:extLst>
              <a:ext uri="{FF2B5EF4-FFF2-40B4-BE49-F238E27FC236}">
                <a16:creationId xmlns:a16="http://schemas.microsoft.com/office/drawing/2014/main" id="{252E520C-8A0D-3DB0-EAD8-843303885B9D}"/>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FEA23834-2B48-42A2-9349-1EC931191813}" type="slidenum">
              <a:rPr lang="en-GB" altLang="en-US"/>
              <a:pPr>
                <a:defRPr/>
              </a:pPr>
              <a:t>‹#›</a:t>
            </a:fld>
            <a:endParaRPr lang="en-GB" altLang="en-US"/>
          </a:p>
        </p:txBody>
      </p:sp>
    </p:spTree>
    <p:extLst>
      <p:ext uri="{BB962C8B-B14F-4D97-AF65-F5344CB8AC3E}">
        <p14:creationId xmlns:p14="http://schemas.microsoft.com/office/powerpoint/2010/main" val="396718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5AB67-7165-316A-629E-2E3F0E31C952}"/>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3" name="Footer Placeholder 2">
            <a:extLst>
              <a:ext uri="{FF2B5EF4-FFF2-40B4-BE49-F238E27FC236}">
                <a16:creationId xmlns:a16="http://schemas.microsoft.com/office/drawing/2014/main" id="{5BA85FA1-5705-80B3-5508-694198B1CBA0}"/>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4" name="Slide Number Placeholder 3">
            <a:extLst>
              <a:ext uri="{FF2B5EF4-FFF2-40B4-BE49-F238E27FC236}">
                <a16:creationId xmlns:a16="http://schemas.microsoft.com/office/drawing/2014/main" id="{5F342797-7189-30A2-B130-14D1603CB174}"/>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E2CF23A4-53BD-41BD-9F56-2B1572F07DF8}" type="slidenum">
              <a:rPr lang="en-GB" altLang="en-US"/>
              <a:pPr>
                <a:defRPr/>
              </a:pPr>
              <a:t>‹#›</a:t>
            </a:fld>
            <a:endParaRPr lang="en-GB" altLang="en-US"/>
          </a:p>
        </p:txBody>
      </p:sp>
    </p:spTree>
    <p:extLst>
      <p:ext uri="{BB962C8B-B14F-4D97-AF65-F5344CB8AC3E}">
        <p14:creationId xmlns:p14="http://schemas.microsoft.com/office/powerpoint/2010/main" val="417632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A4D1EA9-90EC-6702-6E3C-059DB984ADC3}"/>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Footer Placeholder 5">
            <a:extLst>
              <a:ext uri="{FF2B5EF4-FFF2-40B4-BE49-F238E27FC236}">
                <a16:creationId xmlns:a16="http://schemas.microsoft.com/office/drawing/2014/main" id="{68811078-FEE1-231A-1DB6-28E608322FE0}"/>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BDD0AEFD-169B-DF31-337B-1744B698C948}"/>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8C2D1B0A-E4A5-4703-814C-0F32928FF1BF}" type="slidenum">
              <a:rPr lang="en-GB" altLang="en-US"/>
              <a:pPr>
                <a:defRPr/>
              </a:pPr>
              <a:t>‹#›</a:t>
            </a:fld>
            <a:endParaRPr lang="en-GB" altLang="en-US"/>
          </a:p>
        </p:txBody>
      </p:sp>
    </p:spTree>
    <p:extLst>
      <p:ext uri="{BB962C8B-B14F-4D97-AF65-F5344CB8AC3E}">
        <p14:creationId xmlns:p14="http://schemas.microsoft.com/office/powerpoint/2010/main" val="359631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B946843-0491-BACD-E2DD-5697AF9D61EF}"/>
              </a:ext>
            </a:extLst>
          </p:cNvPr>
          <p:cNvSpPr>
            <a:spLocks noGrp="1"/>
          </p:cNvSpPr>
          <p:nvPr>
            <p:ph type="dt" sz="half" idx="10"/>
          </p:nvPr>
        </p:nvSpPr>
        <p:spPr/>
        <p:txBody>
          <a:bodyPr/>
          <a:lstStyle>
            <a:lvl1pPr eaLnBrk="0" hangingPunct="0">
              <a:defRPr>
                <a:latin typeface="Calibri" panose="020F0502020204030204" pitchFamily="34" charset="0"/>
              </a:defRPr>
            </a:lvl1pPr>
          </a:lstStyle>
          <a:p>
            <a:pPr>
              <a:defRPr/>
            </a:pPr>
            <a:endParaRPr lang="en-GB" altLang="en-US"/>
          </a:p>
        </p:txBody>
      </p:sp>
      <p:sp>
        <p:nvSpPr>
          <p:cNvPr id="6" name="Footer Placeholder 5">
            <a:extLst>
              <a:ext uri="{FF2B5EF4-FFF2-40B4-BE49-F238E27FC236}">
                <a16:creationId xmlns:a16="http://schemas.microsoft.com/office/drawing/2014/main" id="{756349D1-B4AD-FF70-EDAD-608518F3525A}"/>
              </a:ext>
            </a:extLst>
          </p:cNvPr>
          <p:cNvSpPr>
            <a:spLocks noGrp="1"/>
          </p:cNvSpPr>
          <p:nvPr>
            <p:ph type="ftr" sz="quarter" idx="11"/>
          </p:nvPr>
        </p:nvSpPr>
        <p:spPr/>
        <p:txBody>
          <a:bodyPr/>
          <a:lstStyle>
            <a:lvl1pPr eaLnBrk="0" hangingPunct="0">
              <a:defRPr>
                <a:latin typeface="Calibri" panose="020F0502020204030204" pitchFamily="34" charset="0"/>
              </a:defRPr>
            </a:lvl1pPr>
          </a:lstStyle>
          <a:p>
            <a:pPr>
              <a:defRPr/>
            </a:pPr>
            <a:endParaRPr lang="en-GB" altLang="en-US"/>
          </a:p>
        </p:txBody>
      </p:sp>
      <p:sp>
        <p:nvSpPr>
          <p:cNvPr id="7" name="Slide Number Placeholder 6">
            <a:extLst>
              <a:ext uri="{FF2B5EF4-FFF2-40B4-BE49-F238E27FC236}">
                <a16:creationId xmlns:a16="http://schemas.microsoft.com/office/drawing/2014/main" id="{60DAF1A8-A399-13C5-BC19-73C46B8CBC76}"/>
              </a:ext>
            </a:extLst>
          </p:cNvPr>
          <p:cNvSpPr>
            <a:spLocks noGrp="1"/>
          </p:cNvSpPr>
          <p:nvPr>
            <p:ph type="sldNum" sz="quarter" idx="12"/>
          </p:nvPr>
        </p:nvSpPr>
        <p:spPr/>
        <p:txBody>
          <a:bodyPr/>
          <a:lstStyle>
            <a:lvl1pPr eaLnBrk="0" hangingPunct="0">
              <a:defRPr>
                <a:latin typeface="Calibri" panose="020F0502020204030204" pitchFamily="34" charset="0"/>
              </a:defRPr>
            </a:lvl1pPr>
          </a:lstStyle>
          <a:p>
            <a:pPr>
              <a:defRPr/>
            </a:pPr>
            <a:fld id="{DC22DC8C-B2A5-42BF-B759-BA76C734D5B4}" type="slidenum">
              <a:rPr lang="en-GB" altLang="en-US"/>
              <a:pPr>
                <a:defRPr/>
              </a:pPr>
              <a:t>‹#›</a:t>
            </a:fld>
            <a:endParaRPr lang="en-GB" altLang="en-US"/>
          </a:p>
        </p:txBody>
      </p:sp>
    </p:spTree>
    <p:extLst>
      <p:ext uri="{BB962C8B-B14F-4D97-AF65-F5344CB8AC3E}">
        <p14:creationId xmlns:p14="http://schemas.microsoft.com/office/powerpoint/2010/main" val="54889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E24DEE-4854-AC89-FF6A-8F9CC80FB98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C2EC2915-3365-97DE-6F3B-0AA17C356C92}"/>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a:extLst>
              <a:ext uri="{FF2B5EF4-FFF2-40B4-BE49-F238E27FC236}">
                <a16:creationId xmlns:a16="http://schemas.microsoft.com/office/drawing/2014/main" id="{7168C116-5FF1-22A1-AA1F-CB942A7BB8E5}"/>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GB" altLang="en-US"/>
          </a:p>
        </p:txBody>
      </p:sp>
      <p:sp>
        <p:nvSpPr>
          <p:cNvPr id="1029" name="Rectangle 5">
            <a:extLst>
              <a:ext uri="{FF2B5EF4-FFF2-40B4-BE49-F238E27FC236}">
                <a16:creationId xmlns:a16="http://schemas.microsoft.com/office/drawing/2014/main" id="{E77915EF-31F4-29EE-2958-93D5DC52B12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GB" altLang="en-US"/>
          </a:p>
        </p:txBody>
      </p:sp>
      <p:sp>
        <p:nvSpPr>
          <p:cNvPr id="1030" name="Rectangle 6">
            <a:extLst>
              <a:ext uri="{FF2B5EF4-FFF2-40B4-BE49-F238E27FC236}">
                <a16:creationId xmlns:a16="http://schemas.microsoft.com/office/drawing/2014/main" id="{29FF8A62-6DEE-151E-69CF-B9B66CFFB42E}"/>
              </a:ext>
            </a:extLst>
          </p:cNvPr>
          <p:cNvSpPr>
            <a:spLocks noGrp="1" noChangeArrowheads="1"/>
          </p:cNvSpPr>
          <p:nvPr>
            <p:ph type="sldNum" sz="quarter" idx="4"/>
          </p:nvPr>
        </p:nvSpPr>
        <p:spPr bwMode="auto">
          <a:xfrm>
            <a:off x="8399463" y="6237288"/>
            <a:ext cx="673100" cy="431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FE83B509-3C36-4643-A29D-4BB1AF8FD15C}" type="slidenum">
              <a:rPr lang="en-GB" altLang="en-US"/>
              <a:pPr>
                <a:defRPr/>
              </a:pPr>
              <a:t>‹#›</a:t>
            </a:fld>
            <a:endParaRPr lang="en-GB" altLang="en-US"/>
          </a:p>
        </p:txBody>
      </p:sp>
      <p:pic>
        <p:nvPicPr>
          <p:cNvPr id="1031" name="Picture 7" descr="ASH-logo">
            <a:extLst>
              <a:ext uri="{FF2B5EF4-FFF2-40B4-BE49-F238E27FC236}">
                <a16:creationId xmlns:a16="http://schemas.microsoft.com/office/drawing/2014/main" id="{80605BB4-111B-1D40-2C92-ADDCF0FDDC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28250" y="5842000"/>
            <a:ext cx="14557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41" r:id="rId1"/>
    <p:sldLayoutId id="2147486842" r:id="rId2"/>
    <p:sldLayoutId id="2147486843" r:id="rId3"/>
    <p:sldLayoutId id="2147486844" r:id="rId4"/>
    <p:sldLayoutId id="2147486845" r:id="rId5"/>
    <p:sldLayoutId id="2147486846" r:id="rId6"/>
    <p:sldLayoutId id="2147486847" r:id="rId7"/>
    <p:sldLayoutId id="2147486848" r:id="rId8"/>
    <p:sldLayoutId id="2147486849" r:id="rId9"/>
    <p:sldLayoutId id="2147486850" r:id="rId10"/>
    <p:sldLayoutId id="2147486851" r:id="rId11"/>
  </p:sldLayoutIdLst>
  <p:txStyles>
    <p:titleStyle>
      <a:lvl1pPr algn="l" rtl="0" eaLnBrk="0" fontAlgn="base" hangingPunct="0">
        <a:spcBef>
          <a:spcPct val="0"/>
        </a:spcBef>
        <a:spcAft>
          <a:spcPct val="0"/>
        </a:spcAft>
        <a:defRPr sz="4400" b="1">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eaLnBrk="1" fontAlgn="base" hangingPunct="1">
        <a:spcBef>
          <a:spcPct val="0"/>
        </a:spcBef>
        <a:spcAft>
          <a:spcPct val="0"/>
        </a:spcAft>
        <a:defRPr sz="4400" b="1">
          <a:solidFill>
            <a:schemeClr val="tx1"/>
          </a:solidFill>
          <a:latin typeface="Arial" charset="0"/>
        </a:defRPr>
      </a:lvl6pPr>
      <a:lvl7pPr marL="914400" algn="l" rtl="0" eaLnBrk="1" fontAlgn="base" hangingPunct="1">
        <a:spcBef>
          <a:spcPct val="0"/>
        </a:spcBef>
        <a:spcAft>
          <a:spcPct val="0"/>
        </a:spcAft>
        <a:defRPr sz="4400" b="1">
          <a:solidFill>
            <a:schemeClr val="tx1"/>
          </a:solidFill>
          <a:latin typeface="Arial" charset="0"/>
        </a:defRPr>
      </a:lvl7pPr>
      <a:lvl8pPr marL="1371600" algn="l" rtl="0" eaLnBrk="1" fontAlgn="base" hangingPunct="1">
        <a:spcBef>
          <a:spcPct val="0"/>
        </a:spcBef>
        <a:spcAft>
          <a:spcPct val="0"/>
        </a:spcAft>
        <a:defRPr sz="4400" b="1">
          <a:solidFill>
            <a:schemeClr val="tx1"/>
          </a:solidFill>
          <a:latin typeface="Arial" charset="0"/>
        </a:defRPr>
      </a:lvl8pPr>
      <a:lvl9pPr marL="1828800" algn="l" rtl="0" eaLnBrk="1" fontAlgn="base" hangingPunct="1">
        <a:spcBef>
          <a:spcPct val="0"/>
        </a:spcBef>
        <a:spcAft>
          <a:spcPct val="0"/>
        </a:spcAft>
        <a:defRPr sz="44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Deborah.arnott@ash.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d3nkl3psvxxpe9.cloudfront.net/documents/TheTimes_VI_AdHoc_231005_W.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2F4C3F-FDF1-351C-BB9B-D6B9E5B5B01C}"/>
              </a:ext>
            </a:extLst>
          </p:cNvPr>
          <p:cNvSpPr>
            <a:spLocks noGrp="1" noChangeArrowheads="1"/>
          </p:cNvSpPr>
          <p:nvPr>
            <p:ph type="ctrTitle"/>
          </p:nvPr>
        </p:nvSpPr>
        <p:spPr>
          <a:xfrm>
            <a:off x="952500" y="1123950"/>
            <a:ext cx="10287000" cy="1873250"/>
          </a:xfrm>
        </p:spPr>
        <p:txBody>
          <a:bodyPr/>
          <a:lstStyle/>
          <a:p>
            <a:pPr algn="ctr" eaLnBrk="1" hangingPunct="1"/>
            <a:r>
              <a:rPr lang="en-GB" altLang="en-US" sz="5400" dirty="0"/>
              <a:t>Mobilising to support smokefree generation</a:t>
            </a:r>
          </a:p>
        </p:txBody>
      </p:sp>
      <p:sp>
        <p:nvSpPr>
          <p:cNvPr id="15363" name="Rectangle 16">
            <a:extLst>
              <a:ext uri="{FF2B5EF4-FFF2-40B4-BE49-F238E27FC236}">
                <a16:creationId xmlns:a16="http://schemas.microsoft.com/office/drawing/2014/main" id="{548D496C-078D-4942-4DE5-DE3419FD9C74}"/>
              </a:ext>
            </a:extLst>
          </p:cNvPr>
          <p:cNvSpPr>
            <a:spLocks noChangeArrowheads="1"/>
          </p:cNvSpPr>
          <p:nvPr/>
        </p:nvSpPr>
        <p:spPr bwMode="auto">
          <a:xfrm>
            <a:off x="1036638" y="3234531"/>
            <a:ext cx="89471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b="1" dirty="0"/>
              <a:t>20</a:t>
            </a:r>
            <a:r>
              <a:rPr lang="en-GB" altLang="en-US" sz="2800" b="1" baseline="30000" dirty="0"/>
              <a:t>th </a:t>
            </a:r>
            <a:r>
              <a:rPr lang="en-GB" altLang="en-US" sz="2800" b="1" dirty="0"/>
              <a:t>October 2023 </a:t>
            </a:r>
          </a:p>
          <a:p>
            <a:pPr>
              <a:spcBef>
                <a:spcPct val="0"/>
              </a:spcBef>
              <a:buFontTx/>
              <a:buNone/>
            </a:pPr>
            <a:r>
              <a:rPr lang="en-GB" altLang="en-US" sz="2800" b="1" dirty="0"/>
              <a:t>Hazel Cheeseman</a:t>
            </a:r>
          </a:p>
          <a:p>
            <a:pPr>
              <a:spcBef>
                <a:spcPct val="0"/>
              </a:spcBef>
              <a:buFontTx/>
              <a:buNone/>
            </a:pPr>
            <a:r>
              <a:rPr lang="en-GB" altLang="en-US" sz="2800" b="1" dirty="0"/>
              <a:t>Deputy Chief Executive</a:t>
            </a:r>
          </a:p>
          <a:p>
            <a:pPr>
              <a:spcBef>
                <a:spcPct val="0"/>
              </a:spcBef>
              <a:buFontTx/>
              <a:buNone/>
            </a:pPr>
            <a:r>
              <a:rPr lang="en-GB" altLang="en-US" sz="2400" dirty="0"/>
              <a:t>Action on Smoking and Health (UK)</a:t>
            </a:r>
          </a:p>
          <a:p>
            <a:pPr>
              <a:spcBef>
                <a:spcPct val="0"/>
              </a:spcBef>
              <a:buFontTx/>
              <a:buNone/>
            </a:pPr>
            <a:r>
              <a:rPr lang="en-GB" altLang="en-US" sz="2400" dirty="0">
                <a:hlinkClick r:id="rId2"/>
              </a:rPr>
              <a:t>Hazel.cheeseman@ash.org.uk</a:t>
            </a:r>
            <a:r>
              <a:rPr lang="en-GB" altLang="en-US" sz="2400" dirty="0"/>
              <a:t> </a:t>
            </a:r>
          </a:p>
          <a:p>
            <a:pPr>
              <a:spcBef>
                <a:spcPct val="0"/>
              </a:spcBef>
              <a:buFontTx/>
              <a:buNone/>
            </a:pPr>
            <a:r>
              <a:rPr lang="en-GB" altLang="en-US" sz="2400" dirty="0"/>
              <a:t>@hazelcheeseman </a:t>
            </a:r>
          </a:p>
        </p:txBody>
      </p:sp>
      <p:pic>
        <p:nvPicPr>
          <p:cNvPr id="15364" name="Picture 17" descr="Untitled-1">
            <a:extLst>
              <a:ext uri="{FF2B5EF4-FFF2-40B4-BE49-F238E27FC236}">
                <a16:creationId xmlns:a16="http://schemas.microsoft.com/office/drawing/2014/main" id="{64331285-7E96-72B4-53FF-1DECCA433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5486400"/>
            <a:ext cx="25923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A28A-0EEA-5E00-5B20-B04C85785543}"/>
              </a:ext>
            </a:extLst>
          </p:cNvPr>
          <p:cNvSpPr>
            <a:spLocks noGrp="1"/>
          </p:cNvSpPr>
          <p:nvPr>
            <p:ph type="title"/>
          </p:nvPr>
        </p:nvSpPr>
        <p:spPr/>
        <p:txBody>
          <a:bodyPr/>
          <a:lstStyle/>
          <a:p>
            <a:r>
              <a:rPr lang="en-US" dirty="0"/>
              <a:t>Further resources coming soon</a:t>
            </a:r>
            <a:endParaRPr lang="en-GB" dirty="0"/>
          </a:p>
        </p:txBody>
      </p:sp>
      <p:sp>
        <p:nvSpPr>
          <p:cNvPr id="3" name="Content Placeholder 2">
            <a:extLst>
              <a:ext uri="{FF2B5EF4-FFF2-40B4-BE49-F238E27FC236}">
                <a16:creationId xmlns:a16="http://schemas.microsoft.com/office/drawing/2014/main" id="{6FD21988-D5D3-3C5E-7B91-2D064C89E434}"/>
              </a:ext>
            </a:extLst>
          </p:cNvPr>
          <p:cNvSpPr>
            <a:spLocks noGrp="1"/>
          </p:cNvSpPr>
          <p:nvPr>
            <p:ph idx="1"/>
          </p:nvPr>
        </p:nvSpPr>
        <p:spPr/>
        <p:txBody>
          <a:bodyPr/>
          <a:lstStyle/>
          <a:p>
            <a:r>
              <a:rPr lang="en-US" dirty="0"/>
              <a:t>ASH supported by Fresh, GM Health and Social Care Partnership, London Tobacco Alliance and Humber and North Yorkshire ICB</a:t>
            </a:r>
            <a:endParaRPr lang="en-GB" sz="1800" dirty="0">
              <a:effectLst/>
              <a:latin typeface="Calibri" panose="020F0502020204030204" pitchFamily="34" charset="0"/>
              <a:ea typeface="Calibri" panose="020F0502020204030204" pitchFamily="34" charset="0"/>
            </a:endParaRPr>
          </a:p>
          <a:p>
            <a:pPr lvl="1"/>
            <a:r>
              <a:rPr lang="en-GB" dirty="0">
                <a:effectLst/>
                <a:latin typeface="Arial" panose="020B0604020202020204" pitchFamily="34" charset="0"/>
                <a:ea typeface="Times New Roman" panose="02020603050405020304" pitchFamily="18" charset="0"/>
              </a:rPr>
              <a:t>Template consultation response</a:t>
            </a:r>
            <a:endParaRPr lang="en-GB" dirty="0">
              <a:effectLst/>
              <a:latin typeface="Calibri" panose="020F0502020204030204" pitchFamily="34" charset="0"/>
              <a:ea typeface="Calibri" panose="020F0502020204030204" pitchFamily="34" charset="0"/>
            </a:endParaRPr>
          </a:p>
          <a:p>
            <a:pPr lvl="1"/>
            <a:r>
              <a:rPr lang="en-GB" dirty="0">
                <a:effectLst/>
                <a:latin typeface="Arial" panose="020B0604020202020204" pitchFamily="34" charset="0"/>
                <a:ea typeface="Times New Roman" panose="02020603050405020304" pitchFamily="18" charset="0"/>
              </a:rPr>
              <a:t>Bank of template letters for MPs, councillors and others</a:t>
            </a:r>
            <a:endParaRPr lang="en-GB" dirty="0">
              <a:effectLst/>
              <a:latin typeface="Calibri" panose="020F0502020204030204" pitchFamily="34" charset="0"/>
              <a:ea typeface="Calibri" panose="020F0502020204030204" pitchFamily="34" charset="0"/>
            </a:endParaRPr>
          </a:p>
          <a:p>
            <a:pPr lvl="1"/>
            <a:r>
              <a:rPr lang="en-GB" dirty="0">
                <a:effectLst/>
                <a:latin typeface="Arial" panose="020B0604020202020204" pitchFamily="34" charset="0"/>
                <a:ea typeface="Times New Roman" panose="02020603050405020304" pitchFamily="18" charset="0"/>
              </a:rPr>
              <a:t>Template motion for council</a:t>
            </a:r>
            <a:endParaRPr lang="en-GB" dirty="0">
              <a:effectLst/>
              <a:latin typeface="Calibri" panose="020F0502020204030204" pitchFamily="34" charset="0"/>
              <a:ea typeface="Calibri" panose="020F0502020204030204" pitchFamily="34" charset="0"/>
            </a:endParaRPr>
          </a:p>
          <a:p>
            <a:pPr lvl="1"/>
            <a:r>
              <a:rPr lang="en-GB" dirty="0">
                <a:effectLst/>
                <a:latin typeface="Arial" panose="020B0604020202020204" pitchFamily="34" charset="0"/>
                <a:ea typeface="Times New Roman" panose="02020603050405020304" pitchFamily="18" charset="0"/>
              </a:rPr>
              <a:t>Media templates and regional polling</a:t>
            </a:r>
          </a:p>
          <a:p>
            <a:pPr lvl="1"/>
            <a:r>
              <a:rPr lang="en-GB" dirty="0">
                <a:latin typeface="Arial" panose="020B0604020202020204" pitchFamily="34" charset="0"/>
                <a:ea typeface="Calibri" panose="020F0502020204030204" pitchFamily="34" charset="0"/>
              </a:rPr>
              <a:t>Social media assets e.g. vox pops, graphics etc </a:t>
            </a:r>
            <a:r>
              <a:rPr lang="en-GB" sz="1800" dirty="0">
                <a:effectLst/>
                <a:latin typeface="Calibri" panose="020F0502020204030204" pitchFamily="34" charset="0"/>
                <a:ea typeface="Calibri" panose="020F0502020204030204" pitchFamily="34" charset="0"/>
              </a:rPr>
              <a:t>#SmokefreeGeneration #SmokefreeFuture   </a:t>
            </a:r>
          </a:p>
          <a:p>
            <a:pPr lvl="1"/>
            <a:endParaRPr lang="en-GB"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979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9468-A40C-69E4-BE8C-E17666D4B5BF}"/>
              </a:ext>
            </a:extLst>
          </p:cNvPr>
          <p:cNvSpPr>
            <a:spLocks noGrp="1"/>
          </p:cNvSpPr>
          <p:nvPr>
            <p:ph type="title"/>
          </p:nvPr>
        </p:nvSpPr>
        <p:spPr/>
        <p:txBody>
          <a:bodyPr/>
          <a:lstStyle/>
          <a:p>
            <a:r>
              <a:rPr lang="en-US" dirty="0"/>
              <a:t>Final thoughts</a:t>
            </a:r>
            <a:endParaRPr lang="en-GB" dirty="0"/>
          </a:p>
        </p:txBody>
      </p:sp>
      <p:sp>
        <p:nvSpPr>
          <p:cNvPr id="3" name="Content Placeholder 2">
            <a:extLst>
              <a:ext uri="{FF2B5EF4-FFF2-40B4-BE49-F238E27FC236}">
                <a16:creationId xmlns:a16="http://schemas.microsoft.com/office/drawing/2014/main" id="{859E1E78-7CD9-E1E0-DE62-2FDFC858C34D}"/>
              </a:ext>
            </a:extLst>
          </p:cNvPr>
          <p:cNvSpPr>
            <a:spLocks noGrp="1"/>
          </p:cNvSpPr>
          <p:nvPr>
            <p:ph idx="1"/>
          </p:nvPr>
        </p:nvSpPr>
        <p:spPr/>
        <p:txBody>
          <a:bodyPr/>
          <a:lstStyle/>
          <a:p>
            <a:r>
              <a:rPr lang="en-US" dirty="0"/>
              <a:t>Get your </a:t>
            </a:r>
            <a:r>
              <a:rPr lang="en-US" dirty="0" err="1"/>
              <a:t>organisations</a:t>
            </a:r>
            <a:r>
              <a:rPr lang="en-US" dirty="0"/>
              <a:t> engaged </a:t>
            </a:r>
          </a:p>
          <a:p>
            <a:r>
              <a:rPr lang="en-US" dirty="0"/>
              <a:t>Don’t wait! Communicate as an individual with professional experience NOW</a:t>
            </a:r>
          </a:p>
          <a:p>
            <a:r>
              <a:rPr lang="en-US" dirty="0"/>
              <a:t>Tell us what you are doing so we can amplify</a:t>
            </a:r>
          </a:p>
        </p:txBody>
      </p:sp>
    </p:spTree>
    <p:extLst>
      <p:ext uri="{BB962C8B-B14F-4D97-AF65-F5344CB8AC3E}">
        <p14:creationId xmlns:p14="http://schemas.microsoft.com/office/powerpoint/2010/main" val="48232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people&#10;&#10;Description automatically generated with medium confidence">
            <a:extLst>
              <a:ext uri="{FF2B5EF4-FFF2-40B4-BE49-F238E27FC236}">
                <a16:creationId xmlns:a16="http://schemas.microsoft.com/office/drawing/2014/main" id="{830C6FC8-F851-4857-A597-6C558094BB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140" y="376989"/>
            <a:ext cx="11237536" cy="6321114"/>
          </a:xfrm>
        </p:spPr>
      </p:pic>
    </p:spTree>
    <p:extLst>
      <p:ext uri="{BB962C8B-B14F-4D97-AF65-F5344CB8AC3E}">
        <p14:creationId xmlns:p14="http://schemas.microsoft.com/office/powerpoint/2010/main" val="2462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76DA-1554-D1BA-9019-CD127E5D3F3F}"/>
              </a:ext>
            </a:extLst>
          </p:cNvPr>
          <p:cNvSpPr>
            <a:spLocks noGrp="1"/>
          </p:cNvSpPr>
          <p:nvPr>
            <p:ph type="title"/>
          </p:nvPr>
        </p:nvSpPr>
        <p:spPr/>
        <p:txBody>
          <a:bodyPr/>
          <a:lstStyle/>
          <a:p>
            <a:r>
              <a:rPr lang="en-US" dirty="0"/>
              <a:t>Overview</a:t>
            </a:r>
            <a:endParaRPr lang="en-GB" dirty="0"/>
          </a:p>
        </p:txBody>
      </p:sp>
      <p:sp>
        <p:nvSpPr>
          <p:cNvPr id="3" name="Content Placeholder 2">
            <a:extLst>
              <a:ext uri="{FF2B5EF4-FFF2-40B4-BE49-F238E27FC236}">
                <a16:creationId xmlns:a16="http://schemas.microsoft.com/office/drawing/2014/main" id="{E177B694-DED2-1125-33DD-80DAF8C9008F}"/>
              </a:ext>
            </a:extLst>
          </p:cNvPr>
          <p:cNvSpPr>
            <a:spLocks noGrp="1"/>
          </p:cNvSpPr>
          <p:nvPr>
            <p:ph idx="1"/>
          </p:nvPr>
        </p:nvSpPr>
        <p:spPr/>
        <p:txBody>
          <a:bodyPr/>
          <a:lstStyle/>
          <a:p>
            <a:r>
              <a:rPr lang="en-US" dirty="0"/>
              <a:t>Key points for communicating</a:t>
            </a:r>
          </a:p>
          <a:p>
            <a:r>
              <a:rPr lang="en-US" dirty="0"/>
              <a:t>Why engagement is needed and who with</a:t>
            </a:r>
          </a:p>
          <a:p>
            <a:r>
              <a:rPr lang="en-US" dirty="0"/>
              <a:t>How to engage and tools for support</a:t>
            </a:r>
            <a:endParaRPr lang="en-GB" dirty="0"/>
          </a:p>
        </p:txBody>
      </p:sp>
    </p:spTree>
    <p:extLst>
      <p:ext uri="{BB962C8B-B14F-4D97-AF65-F5344CB8AC3E}">
        <p14:creationId xmlns:p14="http://schemas.microsoft.com/office/powerpoint/2010/main" val="403659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1C40-A3E6-F8E9-BC8B-B7F0355E647B}"/>
              </a:ext>
            </a:extLst>
          </p:cNvPr>
          <p:cNvSpPr>
            <a:spLocks noGrp="1"/>
          </p:cNvSpPr>
          <p:nvPr>
            <p:ph type="title"/>
          </p:nvPr>
        </p:nvSpPr>
        <p:spPr/>
        <p:txBody>
          <a:bodyPr/>
          <a:lstStyle/>
          <a:p>
            <a:r>
              <a:rPr lang="en-US" dirty="0"/>
              <a:t>Raising the age of sale: action needed</a:t>
            </a:r>
            <a:endParaRPr lang="en-GB" dirty="0"/>
          </a:p>
        </p:txBody>
      </p:sp>
      <p:sp>
        <p:nvSpPr>
          <p:cNvPr id="3" name="Content Placeholder 2">
            <a:extLst>
              <a:ext uri="{FF2B5EF4-FFF2-40B4-BE49-F238E27FC236}">
                <a16:creationId xmlns:a16="http://schemas.microsoft.com/office/drawing/2014/main" id="{7B8F5B68-A424-2F02-F92D-4070F2AEBF29}"/>
              </a:ext>
            </a:extLst>
          </p:cNvPr>
          <p:cNvSpPr>
            <a:spLocks noGrp="1"/>
          </p:cNvSpPr>
          <p:nvPr>
            <p:ph idx="1"/>
          </p:nvPr>
        </p:nvSpPr>
        <p:spPr/>
        <p:txBody>
          <a:bodyPr/>
          <a:lstStyle/>
          <a:p>
            <a:r>
              <a:rPr lang="en-US" dirty="0"/>
              <a:t>MPs and public less familiar with this policy: we need to engage and inform</a:t>
            </a:r>
          </a:p>
          <a:p>
            <a:r>
              <a:rPr lang="en-US" dirty="0"/>
              <a:t>Timeframes are tight</a:t>
            </a:r>
          </a:p>
          <a:p>
            <a:r>
              <a:rPr lang="en-US" dirty="0"/>
              <a:t>Free vote for Conservatives </a:t>
            </a:r>
          </a:p>
          <a:p>
            <a:r>
              <a:rPr lang="en-US" dirty="0"/>
              <a:t>Strong cross-party support important for continued momentum to make smoking history</a:t>
            </a:r>
            <a:endParaRPr lang="en-GB" dirty="0"/>
          </a:p>
        </p:txBody>
      </p:sp>
    </p:spTree>
    <p:extLst>
      <p:ext uri="{BB962C8B-B14F-4D97-AF65-F5344CB8AC3E}">
        <p14:creationId xmlns:p14="http://schemas.microsoft.com/office/powerpoint/2010/main" val="211060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D297-D569-8F6A-E87A-E7106891F875}"/>
              </a:ext>
            </a:extLst>
          </p:cNvPr>
          <p:cNvSpPr>
            <a:spLocks noGrp="1"/>
          </p:cNvSpPr>
          <p:nvPr>
            <p:ph type="title"/>
          </p:nvPr>
        </p:nvSpPr>
        <p:spPr/>
        <p:txBody>
          <a:bodyPr/>
          <a:lstStyle/>
          <a:p>
            <a:r>
              <a:rPr lang="en-US" dirty="0"/>
              <a:t>Raising the age of sale: the case</a:t>
            </a:r>
            <a:endParaRPr lang="en-GB" dirty="0"/>
          </a:p>
        </p:txBody>
      </p:sp>
      <p:sp>
        <p:nvSpPr>
          <p:cNvPr id="3" name="Content Placeholder 2">
            <a:extLst>
              <a:ext uri="{FF2B5EF4-FFF2-40B4-BE49-F238E27FC236}">
                <a16:creationId xmlns:a16="http://schemas.microsoft.com/office/drawing/2014/main" id="{BE86DBE7-4B4D-9F03-46D8-556E6B4D10D4}"/>
              </a:ext>
            </a:extLst>
          </p:cNvPr>
          <p:cNvSpPr>
            <a:spLocks noGrp="1"/>
          </p:cNvSpPr>
          <p:nvPr>
            <p:ph idx="1"/>
          </p:nvPr>
        </p:nvSpPr>
        <p:spPr/>
        <p:txBody>
          <a:bodyPr/>
          <a:lstStyle/>
          <a:p>
            <a:r>
              <a:rPr lang="en-US" b="1" dirty="0"/>
              <a:t>Needed</a:t>
            </a:r>
            <a:r>
              <a:rPr lang="en-US" dirty="0"/>
              <a:t>: Smoking is uniquely addictive and lethal, the leading cause of preventable death and health inequality. This is proportionate to the harm it causes.  </a:t>
            </a:r>
          </a:p>
          <a:p>
            <a:r>
              <a:rPr lang="en-US" b="1" dirty="0"/>
              <a:t>Wanted</a:t>
            </a:r>
            <a:r>
              <a:rPr lang="en-US" dirty="0"/>
              <a:t>: Strong public support for this policy and for reducing smoking rates </a:t>
            </a:r>
          </a:p>
          <a:p>
            <a:r>
              <a:rPr lang="en-US" b="1" dirty="0"/>
              <a:t>Workable</a:t>
            </a:r>
            <a:r>
              <a:rPr lang="en-US" dirty="0"/>
              <a:t>: Age of sale already in place, teen smoking rate already low, alongside effective illicit strategy this will succeed.  </a:t>
            </a:r>
            <a:endParaRPr lang="en-GB" dirty="0"/>
          </a:p>
        </p:txBody>
      </p:sp>
    </p:spTree>
    <p:extLst>
      <p:ext uri="{BB962C8B-B14F-4D97-AF65-F5344CB8AC3E}">
        <p14:creationId xmlns:p14="http://schemas.microsoft.com/office/powerpoint/2010/main" val="396496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AE01E-B037-7B31-2C1E-27AF597EB622}"/>
              </a:ext>
            </a:extLst>
          </p:cNvPr>
          <p:cNvSpPr>
            <a:spLocks noGrp="1"/>
          </p:cNvSpPr>
          <p:nvPr>
            <p:ph type="ctrTitle"/>
          </p:nvPr>
        </p:nvSpPr>
        <p:spPr>
          <a:xfrm>
            <a:off x="327381" y="1165048"/>
            <a:ext cx="3311364" cy="4121718"/>
          </a:xfrm>
        </p:spPr>
        <p:txBody>
          <a:bodyPr>
            <a:noAutofit/>
          </a:bodyPr>
          <a:lstStyle/>
          <a:p>
            <a:pPr algn="l"/>
            <a:r>
              <a:rPr lang="en-US" sz="1800" b="1" dirty="0">
                <a:latin typeface="Arial" panose="020B0604020202020204" pitchFamily="34" charset="0"/>
                <a:cs typeface="Arial" panose="020B0604020202020204" pitchFamily="34" charset="0"/>
              </a:rPr>
              <a:t>Question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At the Conservative conference this week Rishi Sunak made several announcements. In each case, please say whether you support or oppose the measure: </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i="1" dirty="0">
                <a:latin typeface="Arial" panose="020B0604020202020204" pitchFamily="34" charset="0"/>
                <a:cs typeface="Arial" panose="020B0604020202020204" pitchFamily="34" charset="0"/>
              </a:rPr>
              <a:t>A free vote in Parliament on whether to increase the minimum age to be able to buy cigarettes by one year, every year, so that people born after 2009 will never be allowed to buy cigarettes?</a:t>
            </a:r>
            <a:endParaRPr lang="en-GB" sz="1800" i="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D6D6B2B0-99C0-F065-50D8-7D720A66D2B6}"/>
              </a:ext>
            </a:extLst>
          </p:cNvPr>
          <p:cNvSpPr>
            <a:spLocks noGrp="1"/>
          </p:cNvSpPr>
          <p:nvPr>
            <p:ph type="subTitle" idx="1"/>
          </p:nvPr>
        </p:nvSpPr>
        <p:spPr>
          <a:xfrm>
            <a:off x="725864" y="6090714"/>
            <a:ext cx="9942136" cy="621170"/>
          </a:xfrm>
        </p:spPr>
        <p:txBody>
          <a:bodyPr>
            <a:normAutofit/>
          </a:bodyPr>
          <a:lstStyle/>
          <a:p>
            <a:pPr algn="l"/>
            <a:r>
              <a:rPr lang="en-US" sz="1600" dirty="0">
                <a:latin typeface="Arial" panose="020B0604020202020204" pitchFamily="34" charset="0"/>
                <a:cs typeface="Arial" panose="020B0604020202020204" pitchFamily="34" charset="0"/>
              </a:rPr>
              <a:t>Poll following announcement by YouGov for The Times: </a:t>
            </a:r>
            <a:r>
              <a:rPr lang="en-US" sz="1600" dirty="0">
                <a:latin typeface="Arial" panose="020B0604020202020204" pitchFamily="34" charset="0"/>
                <a:cs typeface="Arial" panose="020B0604020202020204" pitchFamily="34" charset="0"/>
                <a:hlinkClick r:id="rId2"/>
              </a:rPr>
              <a:t>https://d3nkl3psvxxpe9.cloudfront.net/documents/TheTimes_VI_AdHoc_231005_W.pdf</a:t>
            </a:r>
            <a:r>
              <a:rPr lang="en-US" sz="1600" dirty="0">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00E31E8D-530C-DC32-8D7C-FADB810749C0}"/>
              </a:ext>
            </a:extLst>
          </p:cNvPr>
          <p:cNvGraphicFramePr>
            <a:graphicFrameLocks/>
          </p:cNvGraphicFramePr>
          <p:nvPr/>
        </p:nvGraphicFramePr>
        <p:xfrm>
          <a:off x="3996965" y="635476"/>
          <a:ext cx="7532016" cy="5180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29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8A44-3FB2-A8C6-E204-6FF5F998D624}"/>
              </a:ext>
            </a:extLst>
          </p:cNvPr>
          <p:cNvSpPr>
            <a:spLocks noGrp="1"/>
          </p:cNvSpPr>
          <p:nvPr>
            <p:ph type="title"/>
          </p:nvPr>
        </p:nvSpPr>
        <p:spPr/>
        <p:txBody>
          <a:bodyPr/>
          <a:lstStyle/>
          <a:p>
            <a:r>
              <a:rPr lang="en-US" dirty="0"/>
              <a:t>Communicating with the public</a:t>
            </a:r>
            <a:endParaRPr lang="en-GB" dirty="0"/>
          </a:p>
        </p:txBody>
      </p:sp>
      <p:sp>
        <p:nvSpPr>
          <p:cNvPr id="3" name="Content Placeholder 2">
            <a:extLst>
              <a:ext uri="{FF2B5EF4-FFF2-40B4-BE49-F238E27FC236}">
                <a16:creationId xmlns:a16="http://schemas.microsoft.com/office/drawing/2014/main" id="{7E368F4B-A0E6-8E8B-756E-7849359A844C}"/>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94D807C8-870E-182C-D4C2-10D303EF7D80}"/>
              </a:ext>
            </a:extLst>
          </p:cNvPr>
          <p:cNvPicPr>
            <a:picLocks noChangeAspect="1"/>
          </p:cNvPicPr>
          <p:nvPr/>
        </p:nvPicPr>
        <p:blipFill>
          <a:blip r:embed="rId2"/>
          <a:stretch>
            <a:fillRect/>
          </a:stretch>
        </p:blipFill>
        <p:spPr>
          <a:xfrm>
            <a:off x="1302785" y="1483402"/>
            <a:ext cx="7947889" cy="4759558"/>
          </a:xfrm>
          <a:prstGeom prst="rect">
            <a:avLst/>
          </a:prstGeom>
        </p:spPr>
      </p:pic>
      <p:sp>
        <p:nvSpPr>
          <p:cNvPr id="7" name="TextBox 6">
            <a:extLst>
              <a:ext uri="{FF2B5EF4-FFF2-40B4-BE49-F238E27FC236}">
                <a16:creationId xmlns:a16="http://schemas.microsoft.com/office/drawing/2014/main" id="{C62001C7-DC9D-F0A1-67C0-E4B22F6EE286}"/>
              </a:ext>
            </a:extLst>
          </p:cNvPr>
          <p:cNvSpPr txBox="1"/>
          <p:nvPr/>
        </p:nvSpPr>
        <p:spPr>
          <a:xfrm>
            <a:off x="260808" y="6398696"/>
            <a:ext cx="10843967" cy="400110"/>
          </a:xfrm>
          <a:prstGeom prst="rect">
            <a:avLst/>
          </a:prstGeom>
          <a:noFill/>
        </p:spPr>
        <p:txBody>
          <a:bodyPr wrap="square">
            <a:spAutoFit/>
          </a:bodyPr>
          <a:lstStyle/>
          <a:p>
            <a:r>
              <a:rPr lang="en-GB" sz="1000" b="0" i="0" dirty="0">
                <a:effectLst/>
                <a:latin typeface="+mj-lt"/>
              </a:rPr>
              <a:t>Tattan-Birch H, Jarvis MJ. Children's exposure to second-hand smoke 10 years on from smoke-free legislation in England: Cotinine data from the Health Survey for England 1998-2018. Lancet Reg Health Eur. 2022 Feb 3;15:100315. </a:t>
            </a:r>
            <a:r>
              <a:rPr lang="en-GB" sz="1000" b="0" i="0" dirty="0" err="1">
                <a:effectLst/>
                <a:latin typeface="+mj-lt"/>
              </a:rPr>
              <a:t>doi</a:t>
            </a:r>
            <a:r>
              <a:rPr lang="en-GB" sz="1000" b="0" i="0" dirty="0">
                <a:effectLst/>
                <a:latin typeface="+mj-lt"/>
              </a:rPr>
              <a:t>: 10.1016/j.lanepe.2022.100315. PMID: 35146477; PMCID: PMC8819129. </a:t>
            </a:r>
            <a:endParaRPr lang="en-GB" sz="1000" dirty="0">
              <a:latin typeface="+mj-lt"/>
            </a:endParaRPr>
          </a:p>
        </p:txBody>
      </p:sp>
    </p:spTree>
    <p:extLst>
      <p:ext uri="{BB962C8B-B14F-4D97-AF65-F5344CB8AC3E}">
        <p14:creationId xmlns:p14="http://schemas.microsoft.com/office/powerpoint/2010/main" val="170314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0EE2-E3E4-CB84-03DA-6404C03667F7}"/>
              </a:ext>
            </a:extLst>
          </p:cNvPr>
          <p:cNvSpPr>
            <a:spLocks noGrp="1"/>
          </p:cNvSpPr>
          <p:nvPr>
            <p:ph type="title"/>
          </p:nvPr>
        </p:nvSpPr>
        <p:spPr/>
        <p:txBody>
          <a:bodyPr/>
          <a:lstStyle/>
          <a:p>
            <a:r>
              <a:rPr lang="en-US" dirty="0"/>
              <a:t>Vaping</a:t>
            </a:r>
            <a:endParaRPr lang="en-GB" dirty="0"/>
          </a:p>
        </p:txBody>
      </p:sp>
      <p:sp>
        <p:nvSpPr>
          <p:cNvPr id="3" name="Content Placeholder 2">
            <a:extLst>
              <a:ext uri="{FF2B5EF4-FFF2-40B4-BE49-F238E27FC236}">
                <a16:creationId xmlns:a16="http://schemas.microsoft.com/office/drawing/2014/main" id="{2B0F8542-0434-1731-DD66-2CA9E1289A2E}"/>
              </a:ext>
            </a:extLst>
          </p:cNvPr>
          <p:cNvSpPr>
            <a:spLocks noGrp="1"/>
          </p:cNvSpPr>
          <p:nvPr>
            <p:ph idx="1"/>
          </p:nvPr>
        </p:nvSpPr>
        <p:spPr/>
        <p:txBody>
          <a:bodyPr/>
          <a:lstStyle/>
          <a:p>
            <a:r>
              <a:rPr lang="en-US" dirty="0"/>
              <a:t>Public consensus on action is clear</a:t>
            </a:r>
          </a:p>
          <a:p>
            <a:r>
              <a:rPr lang="en-US" dirty="0"/>
              <a:t>What is needed is detailed policy discussion, not further public debate</a:t>
            </a:r>
          </a:p>
          <a:p>
            <a:r>
              <a:rPr lang="en-US" dirty="0"/>
              <a:t>Focusing public debate on vaping may drown out the debate on smokefree generation </a:t>
            </a:r>
          </a:p>
          <a:p>
            <a:r>
              <a:rPr lang="en-US" dirty="0"/>
              <a:t>Responding to consultation important and also call for legislative and regulatory action to be swift</a:t>
            </a:r>
          </a:p>
          <a:p>
            <a:endParaRPr lang="en-GB" dirty="0"/>
          </a:p>
        </p:txBody>
      </p:sp>
    </p:spTree>
    <p:extLst>
      <p:ext uri="{BB962C8B-B14F-4D97-AF65-F5344CB8AC3E}">
        <p14:creationId xmlns:p14="http://schemas.microsoft.com/office/powerpoint/2010/main" val="102917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317F-0C43-DD43-2437-4528804A8343}"/>
              </a:ext>
            </a:extLst>
          </p:cNvPr>
          <p:cNvSpPr>
            <a:spLocks noGrp="1"/>
          </p:cNvSpPr>
          <p:nvPr>
            <p:ph type="title"/>
          </p:nvPr>
        </p:nvSpPr>
        <p:spPr/>
        <p:txBody>
          <a:bodyPr/>
          <a:lstStyle/>
          <a:p>
            <a:r>
              <a:rPr lang="en-US" dirty="0"/>
              <a:t>Who we need to engage with and why</a:t>
            </a:r>
            <a:endParaRPr lang="en-GB" dirty="0"/>
          </a:p>
        </p:txBody>
      </p:sp>
      <p:graphicFrame>
        <p:nvGraphicFramePr>
          <p:cNvPr id="4" name="Content Placeholder 3">
            <a:extLst>
              <a:ext uri="{FF2B5EF4-FFF2-40B4-BE49-F238E27FC236}">
                <a16:creationId xmlns:a16="http://schemas.microsoft.com/office/drawing/2014/main" id="{66ACB9B3-0E01-F4C8-E2A3-982431EA7A1E}"/>
              </a:ext>
            </a:extLst>
          </p:cNvPr>
          <p:cNvGraphicFramePr>
            <a:graphicFrameLocks noGrp="1"/>
          </p:cNvGraphicFramePr>
          <p:nvPr>
            <p:ph idx="1"/>
            <p:extLst>
              <p:ext uri="{D42A27DB-BD31-4B8C-83A1-F6EECF244321}">
                <p14:modId xmlns:p14="http://schemas.microsoft.com/office/powerpoint/2010/main" val="3829896010"/>
              </p:ext>
            </p:extLst>
          </p:nvPr>
        </p:nvGraphicFramePr>
        <p:xfrm>
          <a:off x="609600" y="1600200"/>
          <a:ext cx="10972800" cy="498316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773573331"/>
                    </a:ext>
                  </a:extLst>
                </a:gridCol>
                <a:gridCol w="4562573">
                  <a:extLst>
                    <a:ext uri="{9D8B030D-6E8A-4147-A177-3AD203B41FA5}">
                      <a16:colId xmlns:a16="http://schemas.microsoft.com/office/drawing/2014/main" val="3876212581"/>
                    </a:ext>
                  </a:extLst>
                </a:gridCol>
                <a:gridCol w="4276627">
                  <a:extLst>
                    <a:ext uri="{9D8B030D-6E8A-4147-A177-3AD203B41FA5}">
                      <a16:colId xmlns:a16="http://schemas.microsoft.com/office/drawing/2014/main" val="3009826790"/>
                    </a:ext>
                  </a:extLst>
                </a:gridCol>
              </a:tblGrid>
              <a:tr h="403741">
                <a:tc>
                  <a:txBody>
                    <a:bodyPr/>
                    <a:lstStyle/>
                    <a:p>
                      <a:r>
                        <a:rPr lang="en-US" dirty="0"/>
                        <a:t>Who</a:t>
                      </a:r>
                      <a:endParaRPr lang="en-GB" dirty="0"/>
                    </a:p>
                  </a:txBody>
                  <a:tcPr/>
                </a:tc>
                <a:tc>
                  <a:txBody>
                    <a:bodyPr/>
                    <a:lstStyle/>
                    <a:p>
                      <a:r>
                        <a:rPr lang="en-US" dirty="0"/>
                        <a:t>Why</a:t>
                      </a:r>
                      <a:endParaRPr lang="en-GB" dirty="0"/>
                    </a:p>
                  </a:txBody>
                  <a:tcPr/>
                </a:tc>
                <a:tc>
                  <a:txBody>
                    <a:bodyPr/>
                    <a:lstStyle/>
                    <a:p>
                      <a:r>
                        <a:rPr lang="en-US" dirty="0"/>
                        <a:t>How</a:t>
                      </a:r>
                      <a:endParaRPr lang="en-GB" dirty="0"/>
                    </a:p>
                  </a:txBody>
                  <a:tcPr/>
                </a:tc>
                <a:extLst>
                  <a:ext uri="{0D108BD9-81ED-4DB2-BD59-A6C34878D82A}">
                    <a16:rowId xmlns:a16="http://schemas.microsoft.com/office/drawing/2014/main" val="1951859357"/>
                  </a:ext>
                </a:extLst>
              </a:tr>
              <a:tr h="1294184">
                <a:tc>
                  <a:txBody>
                    <a:bodyPr/>
                    <a:lstStyle/>
                    <a:p>
                      <a:r>
                        <a:rPr lang="en-US" dirty="0"/>
                        <a:t>MPs and Peers</a:t>
                      </a:r>
                      <a:endParaRPr lang="en-GB" dirty="0"/>
                    </a:p>
                  </a:txBody>
                  <a:tcPr/>
                </a:tc>
                <a:tc>
                  <a:txBody>
                    <a:bodyPr/>
                    <a:lstStyle/>
                    <a:p>
                      <a:r>
                        <a:rPr lang="en-US" dirty="0"/>
                        <a:t>To secure their vote in support of legislation</a:t>
                      </a:r>
                      <a:endParaRPr lang="en-GB" dirty="0"/>
                    </a:p>
                  </a:txBody>
                  <a:tcPr/>
                </a:tc>
                <a:tc>
                  <a:txBody>
                    <a:bodyPr/>
                    <a:lstStyle/>
                    <a:p>
                      <a:pPr marL="285750" indent="-285750">
                        <a:buFont typeface="Arial" panose="020B0604020202020204" pitchFamily="34" charset="0"/>
                        <a:buChar char="•"/>
                      </a:pPr>
                      <a:r>
                        <a:rPr lang="en-US" dirty="0"/>
                        <a:t>Letters/ emails </a:t>
                      </a:r>
                    </a:p>
                    <a:p>
                      <a:pPr marL="285750" indent="-285750">
                        <a:buFont typeface="Arial" panose="020B0604020202020204" pitchFamily="34" charset="0"/>
                        <a:buChar char="•"/>
                      </a:pPr>
                      <a:r>
                        <a:rPr lang="en-US" dirty="0"/>
                        <a:t>Meetings</a:t>
                      </a:r>
                    </a:p>
                    <a:p>
                      <a:pPr marL="285750" indent="-285750">
                        <a:buFont typeface="Arial" panose="020B0604020202020204" pitchFamily="34" charset="0"/>
                        <a:buChar char="•"/>
                      </a:pPr>
                      <a:r>
                        <a:rPr lang="en-US" dirty="0"/>
                        <a:t>Local ‘petitions’ </a:t>
                      </a:r>
                    </a:p>
                    <a:p>
                      <a:endParaRPr lang="en-GB" dirty="0"/>
                    </a:p>
                  </a:txBody>
                  <a:tcPr/>
                </a:tc>
                <a:extLst>
                  <a:ext uri="{0D108BD9-81ED-4DB2-BD59-A6C34878D82A}">
                    <a16:rowId xmlns:a16="http://schemas.microsoft.com/office/drawing/2014/main" val="1792678734"/>
                  </a:ext>
                </a:extLst>
              </a:tr>
              <a:tr h="995526">
                <a:tc>
                  <a:txBody>
                    <a:bodyPr/>
                    <a:lstStyle/>
                    <a:p>
                      <a:r>
                        <a:rPr lang="en-US" dirty="0"/>
                        <a:t>Elected members</a:t>
                      </a:r>
                      <a:endParaRPr lang="en-GB" dirty="0"/>
                    </a:p>
                  </a:txBody>
                  <a:tcPr/>
                </a:tc>
                <a:tc>
                  <a:txBody>
                    <a:bodyPr/>
                    <a:lstStyle/>
                    <a:p>
                      <a:r>
                        <a:rPr lang="en-US" dirty="0"/>
                        <a:t>To secure vocal support and advance smokefree generation</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Letter to MPs</a:t>
                      </a:r>
                    </a:p>
                    <a:p>
                      <a:pPr marL="285750" indent="-285750">
                        <a:buFont typeface="Arial" panose="020B0604020202020204" pitchFamily="34" charset="0"/>
                        <a:buChar char="•"/>
                      </a:pPr>
                      <a:r>
                        <a:rPr lang="en-US" dirty="0"/>
                        <a:t>Briefings/ letters/ meetings</a:t>
                      </a:r>
                    </a:p>
                    <a:p>
                      <a:pPr marL="285750" indent="-285750">
                        <a:buFont typeface="Arial" panose="020B0604020202020204" pitchFamily="34" charset="0"/>
                        <a:buChar char="•"/>
                      </a:pPr>
                      <a:r>
                        <a:rPr lang="en-US" dirty="0"/>
                        <a:t>Motion for council</a:t>
                      </a:r>
                    </a:p>
                  </a:txBody>
                  <a:tcPr/>
                </a:tc>
                <a:extLst>
                  <a:ext uri="{0D108BD9-81ED-4DB2-BD59-A6C34878D82A}">
                    <a16:rowId xmlns:a16="http://schemas.microsoft.com/office/drawing/2014/main" val="873807029"/>
                  </a:ext>
                </a:extLst>
              </a:tr>
              <a:tr h="1294184">
                <a:tc>
                  <a:txBody>
                    <a:bodyPr/>
                    <a:lstStyle/>
                    <a:p>
                      <a:r>
                        <a:rPr lang="en-US" dirty="0"/>
                        <a:t>Senior local government and NHS leaders</a:t>
                      </a:r>
                      <a:endParaRPr lang="en-GB" dirty="0"/>
                    </a:p>
                  </a:txBody>
                  <a:tcPr/>
                </a:tc>
                <a:tc>
                  <a:txBody>
                    <a:bodyPr/>
                    <a:lstStyle/>
                    <a:p>
                      <a:r>
                        <a:rPr lang="en-US" dirty="0"/>
                        <a:t>To secure vocal support and advance smokefree generation</a:t>
                      </a:r>
                      <a:endParaRPr lang="en-GB" dirty="0"/>
                    </a:p>
                  </a:txBody>
                  <a:tcPr/>
                </a:tc>
                <a:tc>
                  <a:txBody>
                    <a:bodyPr/>
                    <a:lstStyle/>
                    <a:p>
                      <a:pPr marL="285750" indent="-285750">
                        <a:buFont typeface="Arial" panose="020B0604020202020204" pitchFamily="34" charset="0"/>
                        <a:buChar char="•"/>
                      </a:pPr>
                      <a:r>
                        <a:rPr lang="en-US" dirty="0"/>
                        <a:t>Letter to MPs</a:t>
                      </a:r>
                    </a:p>
                    <a:p>
                      <a:pPr marL="285750" indent="-285750">
                        <a:buFont typeface="Arial" panose="020B0604020202020204" pitchFamily="34" charset="0"/>
                        <a:buChar char="•"/>
                      </a:pPr>
                      <a:r>
                        <a:rPr lang="en-US" dirty="0"/>
                        <a:t>Briefings </a:t>
                      </a:r>
                    </a:p>
                    <a:p>
                      <a:pPr marL="285750" indent="-285750">
                        <a:buFont typeface="Arial" panose="020B0604020202020204" pitchFamily="34" charset="0"/>
                        <a:buChar char="•"/>
                      </a:pPr>
                      <a:r>
                        <a:rPr lang="en-US" dirty="0"/>
                        <a:t>Put name to blogs, internal emails </a:t>
                      </a:r>
                      <a:r>
                        <a:rPr lang="en-US" dirty="0" err="1"/>
                        <a:t>etc</a:t>
                      </a:r>
                      <a:r>
                        <a:rPr lang="en-US" dirty="0"/>
                        <a:t> </a:t>
                      </a:r>
                      <a:endParaRPr lang="en-GB" dirty="0"/>
                    </a:p>
                  </a:txBody>
                  <a:tcPr/>
                </a:tc>
                <a:extLst>
                  <a:ext uri="{0D108BD9-81ED-4DB2-BD59-A6C34878D82A}">
                    <a16:rowId xmlns:a16="http://schemas.microsoft.com/office/drawing/2014/main" val="4124265696"/>
                  </a:ext>
                </a:extLst>
              </a:tr>
              <a:tr h="995526">
                <a:tc>
                  <a:txBody>
                    <a:bodyPr/>
                    <a:lstStyle/>
                    <a:p>
                      <a:r>
                        <a:rPr lang="en-US" dirty="0"/>
                        <a:t>The public</a:t>
                      </a:r>
                      <a:endParaRPr lang="en-GB" dirty="0"/>
                    </a:p>
                  </a:txBody>
                  <a:tcPr/>
                </a:tc>
                <a:tc>
                  <a:txBody>
                    <a:bodyPr/>
                    <a:lstStyle/>
                    <a:p>
                      <a:r>
                        <a:rPr lang="en-US" dirty="0"/>
                        <a:t>Engage them in the evidence and debate</a:t>
                      </a:r>
                      <a:endParaRPr lang="en-GB" dirty="0"/>
                    </a:p>
                  </a:txBody>
                  <a:tcPr/>
                </a:tc>
                <a:tc>
                  <a:txBody>
                    <a:bodyPr/>
                    <a:lstStyle/>
                    <a:p>
                      <a:pPr marL="285750" indent="-285750">
                        <a:buFont typeface="Arial" panose="020B0604020202020204" pitchFamily="34" charset="0"/>
                        <a:buChar char="•"/>
                      </a:pPr>
                      <a:r>
                        <a:rPr lang="en-US" dirty="0"/>
                        <a:t>Media stories</a:t>
                      </a:r>
                    </a:p>
                    <a:p>
                      <a:pPr marL="285750" indent="-285750">
                        <a:buFont typeface="Arial" panose="020B0604020202020204" pitchFamily="34" charset="0"/>
                        <a:buChar char="•"/>
                      </a:pPr>
                      <a:r>
                        <a:rPr lang="en-US" dirty="0"/>
                        <a:t>Local communication channels </a:t>
                      </a:r>
                    </a:p>
                    <a:p>
                      <a:pPr marL="285750" indent="-285750">
                        <a:buFont typeface="Arial" panose="020B0604020202020204" pitchFamily="34" charset="0"/>
                        <a:buChar char="•"/>
                      </a:pPr>
                      <a:r>
                        <a:rPr lang="en-US" dirty="0"/>
                        <a:t>Social media </a:t>
                      </a:r>
                      <a:endParaRPr lang="en-GB" dirty="0"/>
                    </a:p>
                  </a:txBody>
                  <a:tcPr/>
                </a:tc>
                <a:extLst>
                  <a:ext uri="{0D108BD9-81ED-4DB2-BD59-A6C34878D82A}">
                    <a16:rowId xmlns:a16="http://schemas.microsoft.com/office/drawing/2014/main" val="3665387859"/>
                  </a:ext>
                </a:extLst>
              </a:tr>
            </a:tbl>
          </a:graphicData>
        </a:graphic>
      </p:graphicFrame>
    </p:spTree>
    <p:extLst>
      <p:ext uri="{BB962C8B-B14F-4D97-AF65-F5344CB8AC3E}">
        <p14:creationId xmlns:p14="http://schemas.microsoft.com/office/powerpoint/2010/main" val="44963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656D-889F-3C0F-E3DB-295CED31380B}"/>
              </a:ext>
            </a:extLst>
          </p:cNvPr>
          <p:cNvSpPr>
            <a:spLocks noGrp="1"/>
          </p:cNvSpPr>
          <p:nvPr>
            <p:ph type="title"/>
          </p:nvPr>
        </p:nvSpPr>
        <p:spPr/>
        <p:txBody>
          <a:bodyPr/>
          <a:lstStyle/>
          <a:p>
            <a:r>
              <a:rPr lang="en-US" dirty="0"/>
              <a:t>Existing ASH tools </a:t>
            </a:r>
            <a:endParaRPr lang="en-GB" dirty="0"/>
          </a:p>
        </p:txBody>
      </p:sp>
      <p:sp>
        <p:nvSpPr>
          <p:cNvPr id="3" name="Content Placeholder 2">
            <a:extLst>
              <a:ext uri="{FF2B5EF4-FFF2-40B4-BE49-F238E27FC236}">
                <a16:creationId xmlns:a16="http://schemas.microsoft.com/office/drawing/2014/main" id="{03BC01E2-6C9D-BDE1-326F-8892E0853BE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4F64AF2-335A-3B07-274D-59A5E0A5E5D7}"/>
              </a:ext>
            </a:extLst>
          </p:cNvPr>
          <p:cNvPicPr>
            <a:picLocks noChangeAspect="1"/>
          </p:cNvPicPr>
          <p:nvPr/>
        </p:nvPicPr>
        <p:blipFill>
          <a:blip r:embed="rId2"/>
          <a:stretch>
            <a:fillRect/>
          </a:stretch>
        </p:blipFill>
        <p:spPr>
          <a:xfrm>
            <a:off x="1416584" y="1417638"/>
            <a:ext cx="7902625" cy="5311600"/>
          </a:xfrm>
          <a:prstGeom prst="rect">
            <a:avLst/>
          </a:prstGeom>
        </p:spPr>
      </p:pic>
    </p:spTree>
    <p:extLst>
      <p:ext uri="{BB962C8B-B14F-4D97-AF65-F5344CB8AC3E}">
        <p14:creationId xmlns:p14="http://schemas.microsoft.com/office/powerpoint/2010/main" val="803826266"/>
      </p:ext>
    </p:extLst>
  </p:cSld>
  <p:clrMapOvr>
    <a:masterClrMapping/>
  </p:clrMapOvr>
</p:sld>
</file>

<file path=ppt/theme/theme1.xml><?xml version="1.0" encoding="utf-8"?>
<a:theme xmlns:a="http://schemas.openxmlformats.org/drawingml/2006/main" name="Presentation Template">
  <a:themeElements>
    <a:clrScheme name="Custom 8">
      <a:dk1>
        <a:sysClr val="windowText" lastClr="000000"/>
      </a:dk1>
      <a:lt1>
        <a:sysClr val="window" lastClr="FFFFFF"/>
      </a:lt1>
      <a:dk2>
        <a:srgbClr val="44546A"/>
      </a:dk2>
      <a:lt2>
        <a:srgbClr val="E7E6E6"/>
      </a:lt2>
      <a:accent1>
        <a:srgbClr val="F7971D"/>
      </a:accent1>
      <a:accent2>
        <a:srgbClr val="A5A5A5"/>
      </a:accent2>
      <a:accent3>
        <a:srgbClr val="FFFFFF"/>
      </a:accent3>
      <a:accent4>
        <a:srgbClr val="44546A"/>
      </a:accent4>
      <a:accent5>
        <a:srgbClr val="000000"/>
      </a:accent5>
      <a:accent6>
        <a:srgbClr val="595959"/>
      </a:accent6>
      <a:hlink>
        <a:srgbClr val="0563C1"/>
      </a:hlink>
      <a:folHlink>
        <a:srgbClr val="954F72"/>
      </a:folHlink>
    </a:clrScheme>
    <a:fontScheme name="ASH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H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H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H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H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H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H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H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H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H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H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H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H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7" ma:contentTypeDescription="Create a new document." ma:contentTypeScope="" ma:versionID="bf412a5901c1418756e22a0c84bf888f">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bd440cbcdc8eb7c1232d37c01bdfdc26"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d2e6d8-cbd0-4db0-ba36-afbb08a2ca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b07f2-ba60-4e2c-beaf-204d65fe82c0}" ma:internalName="TaxCatchAll" ma:showField="CatchAllData" ma:web="af7b454b-5578-4b92-ad2d-05626e091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3a4543a0-6766-456e-a2ee-4414459d9a0a">
      <Terms xmlns="http://schemas.microsoft.com/office/infopath/2007/PartnerControls"/>
    </lcf76f155ced4ddcb4097134ff3c332f>
    <TaxCatchAll xmlns="af7b454b-5578-4b92-ad2d-05626e091018" xsi:nil="true"/>
  </documentManagement>
</p:properties>
</file>

<file path=customXml/itemProps1.xml><?xml version="1.0" encoding="utf-8"?>
<ds:datastoreItem xmlns:ds="http://schemas.openxmlformats.org/officeDocument/2006/customXml" ds:itemID="{14789840-1659-44A5-82DA-A20DB98F5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4543a0-6766-456e-a2ee-4414459d9a0a"/>
    <ds:schemaRef ds:uri="af7b454b-5578-4b92-ad2d-05626e091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5B2D8-6D97-4863-BA8B-24A94948E101}">
  <ds:schemaRefs>
    <ds:schemaRef ds:uri="http://schemas.microsoft.com/office/2006/metadata/longProperties"/>
  </ds:schemaRefs>
</ds:datastoreItem>
</file>

<file path=customXml/itemProps3.xml><?xml version="1.0" encoding="utf-8"?>
<ds:datastoreItem xmlns:ds="http://schemas.openxmlformats.org/officeDocument/2006/customXml" ds:itemID="{ED0A9810-F17B-4546-A869-76F1D6F5D386}">
  <ds:schemaRefs>
    <ds:schemaRef ds:uri="http://schemas.microsoft.com/sharepoint/v3/contenttype/forms"/>
  </ds:schemaRefs>
</ds:datastoreItem>
</file>

<file path=customXml/itemProps4.xml><?xml version="1.0" encoding="utf-8"?>
<ds:datastoreItem xmlns:ds="http://schemas.openxmlformats.org/officeDocument/2006/customXml" ds:itemID="{B73C7C5D-9CB8-484B-B405-F9974DA8843B}">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3a4543a0-6766-456e-a2ee-4414459d9a0a"/>
    <ds:schemaRef ds:uri="http://purl.org/dc/dcmitype/"/>
    <ds:schemaRef ds:uri="http://purl.org/dc/terms/"/>
    <ds:schemaRef ds:uri="af7b454b-5578-4b92-ad2d-05626e09101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45631</TotalTime>
  <Words>747</Words>
  <Application>Microsoft Office PowerPoint</Application>
  <PresentationFormat>Widescreen</PresentationFormat>
  <Paragraphs>74</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Presentation Template</vt:lpstr>
      <vt:lpstr>Mobilising to support smokefree generation</vt:lpstr>
      <vt:lpstr>Overview</vt:lpstr>
      <vt:lpstr>Raising the age of sale: action needed</vt:lpstr>
      <vt:lpstr>Raising the age of sale: the case</vt:lpstr>
      <vt:lpstr>Question  At the Conservative conference this week Rishi Sunak made several announcements. In each case, please say whether you support or oppose the measure:   A free vote in Parliament on whether to increase the minimum age to be able to buy cigarettes by one year, every year, so that people born after 2009 will never be allowed to buy cigarettes?</vt:lpstr>
      <vt:lpstr>Communicating with the public</vt:lpstr>
      <vt:lpstr>Vaping</vt:lpstr>
      <vt:lpstr>Who we need to engage with and why</vt:lpstr>
      <vt:lpstr>Existing ASH tools </vt:lpstr>
      <vt:lpstr>Further resources coming soon</vt:lpstr>
      <vt:lpstr>Final thoughts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electronic cigarettes in the workplace</dc:title>
  <dc:creator>Hazel Cheeseman</dc:creator>
  <cp:lastModifiedBy>Jim Pattison</cp:lastModifiedBy>
  <cp:revision>847</cp:revision>
  <cp:lastPrinted>2023-05-22T06:33:57Z</cp:lastPrinted>
  <dcterms:created xsi:type="dcterms:W3CDTF">2014-03-12T11:59:03Z</dcterms:created>
  <dcterms:modified xsi:type="dcterms:W3CDTF">2023-10-26T08:54:04Z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Deborah Arnott</vt:lpwstr>
  </property>
  <property fmtid="{D5CDD505-2E9C-101B-9397-08002B2CF9AE}" pid="3" name="Order">
    <vt:lpwstr>7731600.00000000</vt:lpwstr>
  </property>
  <property fmtid="{D5CDD505-2E9C-101B-9397-08002B2CF9AE}" pid="4" name="display_urn:schemas-microsoft-com:office:office#Author">
    <vt:lpwstr>Deborah Arnott</vt:lpwstr>
  </property>
  <property fmtid="{D5CDD505-2E9C-101B-9397-08002B2CF9AE}" pid="5" name="ContentTypeId">
    <vt:lpwstr>0x0101008924553EA454694B8CD2AA52A00C529E</vt:lpwstr>
  </property>
  <property fmtid="{D5CDD505-2E9C-101B-9397-08002B2CF9AE}" pid="6" name="MediaServiceImageTags">
    <vt:lpwstr/>
  </property>
</Properties>
</file>