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7" r:id="rId2"/>
    <p:sldId id="259" r:id="rId3"/>
    <p:sldId id="457" r:id="rId4"/>
    <p:sldId id="480" r:id="rId5"/>
    <p:sldId id="260" r:id="rId6"/>
    <p:sldId id="357" r:id="rId7"/>
    <p:sldId id="393" r:id="rId8"/>
    <p:sldId id="475" r:id="rId9"/>
    <p:sldId id="466" r:id="rId10"/>
    <p:sldId id="458" r:id="rId11"/>
    <p:sldId id="460" r:id="rId12"/>
    <p:sldId id="461" r:id="rId13"/>
    <p:sldId id="462" r:id="rId14"/>
    <p:sldId id="363" r:id="rId15"/>
    <p:sldId id="375" r:id="rId16"/>
    <p:sldId id="467" r:id="rId17"/>
    <p:sldId id="464" r:id="rId18"/>
    <p:sldId id="477" r:id="rId19"/>
    <p:sldId id="465" r:id="rId20"/>
    <p:sldId id="482" r:id="rId21"/>
    <p:sldId id="451" r:id="rId22"/>
    <p:sldId id="468" r:id="rId23"/>
    <p:sldId id="483" r:id="rId24"/>
    <p:sldId id="484" r:id="rId25"/>
    <p:sldId id="485" r:id="rId26"/>
    <p:sldId id="469" r:id="rId27"/>
    <p:sldId id="470" r:id="rId28"/>
    <p:sldId id="478" r:id="rId29"/>
    <p:sldId id="471" r:id="rId30"/>
    <p:sldId id="474" r:id="rId31"/>
    <p:sldId id="486" r:id="rId32"/>
    <p:sldId id="472" r:id="rId33"/>
    <p:sldId id="473" r:id="rId34"/>
    <p:sldId id="28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1" autoAdjust="0"/>
    <p:restoredTop sz="88256" autoAdjust="0"/>
  </p:normalViewPr>
  <p:slideViewPr>
    <p:cSldViewPr snapToGrid="0">
      <p:cViewPr varScale="1">
        <p:scale>
          <a:sx n="95" d="100"/>
          <a:sy n="95" d="100"/>
        </p:scale>
        <p:origin x="6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86989988320426"/>
          <c:y val="0.12716269820439108"/>
          <c:w val="0.73691081718233498"/>
          <c:h val="0.74629530665010091"/>
        </c:manualLayout>
      </c:layout>
      <c:lineChart>
        <c:grouping val="standard"/>
        <c:varyColors val="0"/>
        <c:ser>
          <c:idx val="0"/>
          <c:order val="0"/>
          <c:tx>
            <c:strRef>
              <c:f>Recruitment!$C$2</c:f>
              <c:strCache>
                <c:ptCount val="1"/>
                <c:pt idx="0">
                  <c:v>Target</c:v>
                </c:pt>
              </c:strCache>
            </c:strRef>
          </c:tx>
          <c:spPr>
            <a:ln w="19050">
              <a:solidFill>
                <a:srgbClr val="140AD8"/>
              </a:solidFill>
            </a:ln>
          </c:spPr>
          <c:marker>
            <c:symbol val="none"/>
          </c:marker>
          <c:cat>
            <c:numRef>
              <c:f>Recruitment!$B$3:$B$20</c:f>
              <c:numCache>
                <c:formatCode>mmm\-yy</c:formatCode>
                <c:ptCount val="18"/>
                <c:pt idx="0">
                  <c:v>42278</c:v>
                </c:pt>
                <c:pt idx="1">
                  <c:v>42309</c:v>
                </c:pt>
                <c:pt idx="2">
                  <c:v>42339</c:v>
                </c:pt>
                <c:pt idx="3">
                  <c:v>42370</c:v>
                </c:pt>
                <c:pt idx="4">
                  <c:v>42401</c:v>
                </c:pt>
                <c:pt idx="5">
                  <c:v>42430</c:v>
                </c:pt>
                <c:pt idx="6">
                  <c:v>42461</c:v>
                </c:pt>
                <c:pt idx="7">
                  <c:v>42491</c:v>
                </c:pt>
                <c:pt idx="8">
                  <c:v>42522</c:v>
                </c:pt>
                <c:pt idx="9">
                  <c:v>42552</c:v>
                </c:pt>
                <c:pt idx="10">
                  <c:v>42583</c:v>
                </c:pt>
                <c:pt idx="11">
                  <c:v>42614</c:v>
                </c:pt>
                <c:pt idx="12">
                  <c:v>42644</c:v>
                </c:pt>
                <c:pt idx="13">
                  <c:v>42675</c:v>
                </c:pt>
                <c:pt idx="14">
                  <c:v>42705</c:v>
                </c:pt>
                <c:pt idx="15">
                  <c:v>42736</c:v>
                </c:pt>
                <c:pt idx="16">
                  <c:v>42767</c:v>
                </c:pt>
                <c:pt idx="17">
                  <c:v>42795</c:v>
                </c:pt>
              </c:numCache>
            </c:numRef>
          </c:cat>
          <c:val>
            <c:numRef>
              <c:f>Recruitment!$C$3:$C$20</c:f>
              <c:numCache>
                <c:formatCode>General</c:formatCode>
                <c:ptCount val="18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50</c:v>
                </c:pt>
                <c:pt idx="4">
                  <c:v>75</c:v>
                </c:pt>
                <c:pt idx="5">
                  <c:v>100</c:v>
                </c:pt>
                <c:pt idx="6">
                  <c:v>125</c:v>
                </c:pt>
                <c:pt idx="7">
                  <c:v>150</c:v>
                </c:pt>
                <c:pt idx="8">
                  <c:v>175</c:v>
                </c:pt>
                <c:pt idx="9">
                  <c:v>200</c:v>
                </c:pt>
                <c:pt idx="10">
                  <c:v>225</c:v>
                </c:pt>
                <c:pt idx="11">
                  <c:v>250</c:v>
                </c:pt>
                <c:pt idx="12">
                  <c:v>275</c:v>
                </c:pt>
                <c:pt idx="13">
                  <c:v>300</c:v>
                </c:pt>
                <c:pt idx="14">
                  <c:v>325</c:v>
                </c:pt>
                <c:pt idx="15">
                  <c:v>350</c:v>
                </c:pt>
                <c:pt idx="16">
                  <c:v>375</c:v>
                </c:pt>
                <c:pt idx="17">
                  <c:v>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92-410B-B1FE-6D51CB4F11DC}"/>
            </c:ext>
          </c:extLst>
        </c:ser>
        <c:ser>
          <c:idx val="1"/>
          <c:order val="1"/>
          <c:tx>
            <c:strRef>
              <c:f>Recruitment!$D$2</c:f>
              <c:strCache>
                <c:ptCount val="1"/>
                <c:pt idx="0">
                  <c:v>Actual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Recruitment!$B$3:$B$20</c:f>
              <c:numCache>
                <c:formatCode>mmm\-yy</c:formatCode>
                <c:ptCount val="18"/>
                <c:pt idx="0">
                  <c:v>42278</c:v>
                </c:pt>
                <c:pt idx="1">
                  <c:v>42309</c:v>
                </c:pt>
                <c:pt idx="2">
                  <c:v>42339</c:v>
                </c:pt>
                <c:pt idx="3">
                  <c:v>42370</c:v>
                </c:pt>
                <c:pt idx="4">
                  <c:v>42401</c:v>
                </c:pt>
                <c:pt idx="5">
                  <c:v>42430</c:v>
                </c:pt>
                <c:pt idx="6">
                  <c:v>42461</c:v>
                </c:pt>
                <c:pt idx="7">
                  <c:v>42491</c:v>
                </c:pt>
                <c:pt idx="8">
                  <c:v>42522</c:v>
                </c:pt>
                <c:pt idx="9">
                  <c:v>42552</c:v>
                </c:pt>
                <c:pt idx="10">
                  <c:v>42583</c:v>
                </c:pt>
                <c:pt idx="11">
                  <c:v>42614</c:v>
                </c:pt>
                <c:pt idx="12">
                  <c:v>42644</c:v>
                </c:pt>
                <c:pt idx="13">
                  <c:v>42675</c:v>
                </c:pt>
                <c:pt idx="14">
                  <c:v>42705</c:v>
                </c:pt>
                <c:pt idx="15">
                  <c:v>42736</c:v>
                </c:pt>
                <c:pt idx="16">
                  <c:v>42767</c:v>
                </c:pt>
                <c:pt idx="17">
                  <c:v>42795</c:v>
                </c:pt>
              </c:numCache>
            </c:numRef>
          </c:cat>
          <c:val>
            <c:numRef>
              <c:f>Recruitment!$D$3:$D$20</c:f>
              <c:numCache>
                <c:formatCode>General</c:formatCode>
                <c:ptCount val="18"/>
                <c:pt idx="0">
                  <c:v>6</c:v>
                </c:pt>
                <c:pt idx="1">
                  <c:v>20</c:v>
                </c:pt>
                <c:pt idx="2">
                  <c:v>33</c:v>
                </c:pt>
                <c:pt idx="3">
                  <c:v>54</c:v>
                </c:pt>
                <c:pt idx="4">
                  <c:v>70</c:v>
                </c:pt>
                <c:pt idx="5">
                  <c:v>94</c:v>
                </c:pt>
                <c:pt idx="6">
                  <c:v>136</c:v>
                </c:pt>
                <c:pt idx="7">
                  <c:v>184</c:v>
                </c:pt>
                <c:pt idx="8">
                  <c:v>231</c:v>
                </c:pt>
                <c:pt idx="9">
                  <c:v>275</c:v>
                </c:pt>
                <c:pt idx="10">
                  <c:v>332</c:v>
                </c:pt>
                <c:pt idx="11">
                  <c:v>383</c:v>
                </c:pt>
                <c:pt idx="12">
                  <c:v>431</c:v>
                </c:pt>
                <c:pt idx="13">
                  <c:v>486</c:v>
                </c:pt>
                <c:pt idx="14">
                  <c:v>526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92-410B-B1FE-6D51CB4F1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644864"/>
        <c:axId val="158650752"/>
      </c:lineChart>
      <c:dateAx>
        <c:axId val="158644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8650752"/>
        <c:crosses val="autoZero"/>
        <c:auto val="1"/>
        <c:lblOffset val="100"/>
        <c:baseTimeUnit val="months"/>
      </c:dateAx>
      <c:valAx>
        <c:axId val="158650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864486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74C1FF-30EC-4DBE-9CAD-88D2EC30ACE0}" type="doc">
      <dgm:prSet loTypeId="urn:microsoft.com/office/officeart/2005/8/layout/orgChart1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AB6F7A72-46BD-4219-93D8-FCFA8717E9FC}">
      <dgm:prSet phldrT="[Text]" custT="1"/>
      <dgm:spPr/>
      <dgm:t>
        <a:bodyPr/>
        <a:lstStyle/>
        <a:p>
          <a:r>
            <a:rPr lang="en-GB" sz="3600" b="1" dirty="0"/>
            <a:t>526 Heavy Smokers with SMI</a:t>
          </a:r>
        </a:p>
        <a:p>
          <a:r>
            <a:rPr lang="en-GB" sz="2000" dirty="0"/>
            <a:t>Schizophrenia (65%), Bipolar (22%), Schizoaffective (12%)</a:t>
          </a:r>
        </a:p>
        <a:p>
          <a:r>
            <a:rPr lang="en-GB" sz="2000" dirty="0"/>
            <a:t>Community-based, wanted to cut down or quit</a:t>
          </a:r>
        </a:p>
        <a:p>
          <a:r>
            <a:rPr lang="en-GB" sz="2000" dirty="0"/>
            <a:t>21 NHS Trusts, Age = 47yrs, 30yrs smoking, BMI = 29.2, 24 cigs/day </a:t>
          </a:r>
        </a:p>
        <a:p>
          <a:r>
            <a:rPr lang="en-GB" sz="2000" dirty="0"/>
            <a:t> </a:t>
          </a:r>
        </a:p>
      </dgm:t>
    </dgm:pt>
    <dgm:pt modelId="{30D38726-C434-4BD5-B5A1-51B04911FC63}" type="parTrans" cxnId="{96E781CF-9C53-4FEB-8CC6-F8FC2DC8F9CF}">
      <dgm:prSet/>
      <dgm:spPr/>
      <dgm:t>
        <a:bodyPr/>
        <a:lstStyle/>
        <a:p>
          <a:endParaRPr lang="en-GB"/>
        </a:p>
      </dgm:t>
    </dgm:pt>
    <dgm:pt modelId="{15E0A2B1-44E4-43CD-9767-DC19489B472B}" type="sibTrans" cxnId="{96E781CF-9C53-4FEB-8CC6-F8FC2DC8F9CF}">
      <dgm:prSet/>
      <dgm:spPr/>
      <dgm:t>
        <a:bodyPr/>
        <a:lstStyle/>
        <a:p>
          <a:endParaRPr lang="en-GB"/>
        </a:p>
      </dgm:t>
    </dgm:pt>
    <dgm:pt modelId="{BC5E8D0A-262F-41A7-94F8-369EADF6EC91}">
      <dgm:prSet phldrT="[Text]"/>
      <dgm:spPr/>
      <dgm:t>
        <a:bodyPr/>
        <a:lstStyle/>
        <a:p>
          <a:r>
            <a:rPr lang="en-GB" dirty="0"/>
            <a:t>Bespoke Smoking Cessation (n=265)</a:t>
          </a:r>
        </a:p>
      </dgm:t>
    </dgm:pt>
    <dgm:pt modelId="{DDA39A56-34AA-4160-A74D-59456F5F5FE3}" type="parTrans" cxnId="{C042CFEA-DAB8-49CD-9E9A-886B8ED64505}">
      <dgm:prSet/>
      <dgm:spPr/>
      <dgm:t>
        <a:bodyPr/>
        <a:lstStyle/>
        <a:p>
          <a:endParaRPr lang="en-GB"/>
        </a:p>
      </dgm:t>
    </dgm:pt>
    <dgm:pt modelId="{63A30A09-9CDC-40A3-B120-F03DB3D0A741}" type="sibTrans" cxnId="{C042CFEA-DAB8-49CD-9E9A-886B8ED64505}">
      <dgm:prSet/>
      <dgm:spPr/>
      <dgm:t>
        <a:bodyPr/>
        <a:lstStyle/>
        <a:p>
          <a:endParaRPr lang="en-GB"/>
        </a:p>
      </dgm:t>
    </dgm:pt>
    <dgm:pt modelId="{D01F2A0B-19F4-4710-92E5-621EC521883A}">
      <dgm:prSet phldrT="[Text]"/>
      <dgm:spPr/>
      <dgm:t>
        <a:bodyPr/>
        <a:lstStyle/>
        <a:p>
          <a:r>
            <a:rPr lang="en-GB" dirty="0"/>
            <a:t>Usual care (n=261)</a:t>
          </a:r>
        </a:p>
      </dgm:t>
    </dgm:pt>
    <dgm:pt modelId="{0D39CB42-E785-4184-BD5E-8ED9CF115C58}" type="parTrans" cxnId="{57E1ECE6-7A55-4A15-B4C1-401BED1ED4E9}">
      <dgm:prSet/>
      <dgm:spPr/>
      <dgm:t>
        <a:bodyPr/>
        <a:lstStyle/>
        <a:p>
          <a:endParaRPr lang="en-GB"/>
        </a:p>
      </dgm:t>
    </dgm:pt>
    <dgm:pt modelId="{A995C5B2-761D-4BCD-8CE0-7B050A356C29}" type="sibTrans" cxnId="{57E1ECE6-7A55-4A15-B4C1-401BED1ED4E9}">
      <dgm:prSet/>
      <dgm:spPr/>
      <dgm:t>
        <a:bodyPr/>
        <a:lstStyle/>
        <a:p>
          <a:endParaRPr lang="en-GB"/>
        </a:p>
      </dgm:t>
    </dgm:pt>
    <dgm:pt modelId="{F6A135CB-6DD5-4AB2-BED9-A36A65EC13FC}" type="pres">
      <dgm:prSet presAssocID="{6E74C1FF-30EC-4DBE-9CAD-88D2EC30ACE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05E5C0-96D7-4465-89EA-E03ABD521196}" type="pres">
      <dgm:prSet presAssocID="{AB6F7A72-46BD-4219-93D8-FCFA8717E9FC}" presName="hierRoot1" presStyleCnt="0">
        <dgm:presLayoutVars>
          <dgm:hierBranch val="init"/>
        </dgm:presLayoutVars>
      </dgm:prSet>
      <dgm:spPr/>
    </dgm:pt>
    <dgm:pt modelId="{4F6134D4-D889-4305-A101-CE40F9B76213}" type="pres">
      <dgm:prSet presAssocID="{AB6F7A72-46BD-4219-93D8-FCFA8717E9FC}" presName="rootComposite1" presStyleCnt="0"/>
      <dgm:spPr/>
    </dgm:pt>
    <dgm:pt modelId="{0A4EB821-23BD-4310-AF70-EA296659B32B}" type="pres">
      <dgm:prSet presAssocID="{AB6F7A72-46BD-4219-93D8-FCFA8717E9FC}" presName="rootText1" presStyleLbl="node0" presStyleIdx="0" presStyleCnt="1" custScaleX="399983" custScaleY="195239" custLinFactNeighborX="-2393" custLinFactNeighborY="-145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0E109A-33A3-4D40-9127-665259E9D635}" type="pres">
      <dgm:prSet presAssocID="{AB6F7A72-46BD-4219-93D8-FCFA8717E9F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DC6741A-2FE5-4D3A-BD80-B6793375FE35}" type="pres">
      <dgm:prSet presAssocID="{AB6F7A72-46BD-4219-93D8-FCFA8717E9FC}" presName="hierChild2" presStyleCnt="0"/>
      <dgm:spPr/>
    </dgm:pt>
    <dgm:pt modelId="{9000BE86-74AF-47C7-80F0-4E38323A031E}" type="pres">
      <dgm:prSet presAssocID="{DDA39A56-34AA-4160-A74D-59456F5F5FE3}" presName="Name37" presStyleLbl="parChTrans1D2" presStyleIdx="0" presStyleCnt="2"/>
      <dgm:spPr/>
      <dgm:t>
        <a:bodyPr/>
        <a:lstStyle/>
        <a:p>
          <a:endParaRPr lang="en-US"/>
        </a:p>
      </dgm:t>
    </dgm:pt>
    <dgm:pt modelId="{075158F2-3D95-44C6-A8C5-21AB11A23932}" type="pres">
      <dgm:prSet presAssocID="{BC5E8D0A-262F-41A7-94F8-369EADF6EC91}" presName="hierRoot2" presStyleCnt="0">
        <dgm:presLayoutVars>
          <dgm:hierBranch val="init"/>
        </dgm:presLayoutVars>
      </dgm:prSet>
      <dgm:spPr/>
    </dgm:pt>
    <dgm:pt modelId="{3F909A5C-7055-4A6D-ADEB-B52E7E98DDCB}" type="pres">
      <dgm:prSet presAssocID="{BC5E8D0A-262F-41A7-94F8-369EADF6EC91}" presName="rootComposite" presStyleCnt="0"/>
      <dgm:spPr/>
    </dgm:pt>
    <dgm:pt modelId="{C045E3FE-30A5-4A13-AC50-CA894D0F150C}" type="pres">
      <dgm:prSet presAssocID="{BC5E8D0A-262F-41A7-94F8-369EADF6EC91}" presName="rootText" presStyleLbl="node2" presStyleIdx="0" presStyleCnt="2" custScaleX="1456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3A6E76-2BD8-41BE-9F01-74B27AA716BA}" type="pres">
      <dgm:prSet presAssocID="{BC5E8D0A-262F-41A7-94F8-369EADF6EC91}" presName="rootConnector" presStyleLbl="node2" presStyleIdx="0" presStyleCnt="2"/>
      <dgm:spPr/>
      <dgm:t>
        <a:bodyPr/>
        <a:lstStyle/>
        <a:p>
          <a:endParaRPr lang="en-US"/>
        </a:p>
      </dgm:t>
    </dgm:pt>
    <dgm:pt modelId="{0DE53CC1-CF3E-4F52-9F90-C2DB1B290E38}" type="pres">
      <dgm:prSet presAssocID="{BC5E8D0A-262F-41A7-94F8-369EADF6EC91}" presName="hierChild4" presStyleCnt="0"/>
      <dgm:spPr/>
    </dgm:pt>
    <dgm:pt modelId="{00EA3724-9076-43DF-806D-82D033ED15AA}" type="pres">
      <dgm:prSet presAssocID="{BC5E8D0A-262F-41A7-94F8-369EADF6EC91}" presName="hierChild5" presStyleCnt="0"/>
      <dgm:spPr/>
    </dgm:pt>
    <dgm:pt modelId="{95EF8E00-C281-47FA-91AC-C59D98A23FA4}" type="pres">
      <dgm:prSet presAssocID="{0D39CB42-E785-4184-BD5E-8ED9CF115C58}" presName="Name37" presStyleLbl="parChTrans1D2" presStyleIdx="1" presStyleCnt="2"/>
      <dgm:spPr/>
      <dgm:t>
        <a:bodyPr/>
        <a:lstStyle/>
        <a:p>
          <a:endParaRPr lang="en-US"/>
        </a:p>
      </dgm:t>
    </dgm:pt>
    <dgm:pt modelId="{DD20EB33-F9D2-4B70-B8C8-48FE032BCD7A}" type="pres">
      <dgm:prSet presAssocID="{D01F2A0B-19F4-4710-92E5-621EC521883A}" presName="hierRoot2" presStyleCnt="0">
        <dgm:presLayoutVars>
          <dgm:hierBranch val="init"/>
        </dgm:presLayoutVars>
      </dgm:prSet>
      <dgm:spPr/>
    </dgm:pt>
    <dgm:pt modelId="{9D0FFCA5-1C15-468F-BF99-466EE16509D7}" type="pres">
      <dgm:prSet presAssocID="{D01F2A0B-19F4-4710-92E5-621EC521883A}" presName="rootComposite" presStyleCnt="0"/>
      <dgm:spPr/>
    </dgm:pt>
    <dgm:pt modelId="{56153FDC-8ABC-450D-BEBB-EF212642F5A0}" type="pres">
      <dgm:prSet presAssocID="{D01F2A0B-19F4-4710-92E5-621EC521883A}" presName="rootText" presStyleLbl="node2" presStyleIdx="1" presStyleCnt="2" custScaleX="1312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5EF428-2015-4494-A6B5-3ACBEE408A28}" type="pres">
      <dgm:prSet presAssocID="{D01F2A0B-19F4-4710-92E5-621EC521883A}" presName="rootConnector" presStyleLbl="node2" presStyleIdx="1" presStyleCnt="2"/>
      <dgm:spPr/>
      <dgm:t>
        <a:bodyPr/>
        <a:lstStyle/>
        <a:p>
          <a:endParaRPr lang="en-US"/>
        </a:p>
      </dgm:t>
    </dgm:pt>
    <dgm:pt modelId="{1D007898-E1F4-4B82-AB58-B977F64016FF}" type="pres">
      <dgm:prSet presAssocID="{D01F2A0B-19F4-4710-92E5-621EC521883A}" presName="hierChild4" presStyleCnt="0"/>
      <dgm:spPr/>
    </dgm:pt>
    <dgm:pt modelId="{9E9D4E45-7DAD-4E68-BC89-E4240B62CC1D}" type="pres">
      <dgm:prSet presAssocID="{D01F2A0B-19F4-4710-92E5-621EC521883A}" presName="hierChild5" presStyleCnt="0"/>
      <dgm:spPr/>
    </dgm:pt>
    <dgm:pt modelId="{587C1896-C35E-494A-A10F-2F1FFF13025C}" type="pres">
      <dgm:prSet presAssocID="{AB6F7A72-46BD-4219-93D8-FCFA8717E9FC}" presName="hierChild3" presStyleCnt="0"/>
      <dgm:spPr/>
    </dgm:pt>
  </dgm:ptLst>
  <dgm:cxnLst>
    <dgm:cxn modelId="{57E1ECE6-7A55-4A15-B4C1-401BED1ED4E9}" srcId="{AB6F7A72-46BD-4219-93D8-FCFA8717E9FC}" destId="{D01F2A0B-19F4-4710-92E5-621EC521883A}" srcOrd="1" destOrd="0" parTransId="{0D39CB42-E785-4184-BD5E-8ED9CF115C58}" sibTransId="{A995C5B2-761D-4BCD-8CE0-7B050A356C29}"/>
    <dgm:cxn modelId="{C042CFEA-DAB8-49CD-9E9A-886B8ED64505}" srcId="{AB6F7A72-46BD-4219-93D8-FCFA8717E9FC}" destId="{BC5E8D0A-262F-41A7-94F8-369EADF6EC91}" srcOrd="0" destOrd="0" parTransId="{DDA39A56-34AA-4160-A74D-59456F5F5FE3}" sibTransId="{63A30A09-9CDC-40A3-B120-F03DB3D0A741}"/>
    <dgm:cxn modelId="{96E781CF-9C53-4FEB-8CC6-F8FC2DC8F9CF}" srcId="{6E74C1FF-30EC-4DBE-9CAD-88D2EC30ACE0}" destId="{AB6F7A72-46BD-4219-93D8-FCFA8717E9FC}" srcOrd="0" destOrd="0" parTransId="{30D38726-C434-4BD5-B5A1-51B04911FC63}" sibTransId="{15E0A2B1-44E4-43CD-9767-DC19489B472B}"/>
    <dgm:cxn modelId="{CFEC51CD-D363-4F53-B0FF-CBB0467D4549}" type="presOf" srcId="{AB6F7A72-46BD-4219-93D8-FCFA8717E9FC}" destId="{8A0E109A-33A3-4D40-9127-665259E9D635}" srcOrd="1" destOrd="0" presId="urn:microsoft.com/office/officeart/2005/8/layout/orgChart1"/>
    <dgm:cxn modelId="{389356E1-02B7-4FE9-B703-2F68B5CC0B57}" type="presOf" srcId="{D01F2A0B-19F4-4710-92E5-621EC521883A}" destId="{56153FDC-8ABC-450D-BEBB-EF212642F5A0}" srcOrd="0" destOrd="0" presId="urn:microsoft.com/office/officeart/2005/8/layout/orgChart1"/>
    <dgm:cxn modelId="{46A4DCEE-DFFF-4E26-A55E-75BB1A4F016F}" type="presOf" srcId="{BC5E8D0A-262F-41A7-94F8-369EADF6EC91}" destId="{033A6E76-2BD8-41BE-9F01-74B27AA716BA}" srcOrd="1" destOrd="0" presId="urn:microsoft.com/office/officeart/2005/8/layout/orgChart1"/>
    <dgm:cxn modelId="{1A59326E-D115-4885-B056-FC2636C42057}" type="presOf" srcId="{6E74C1FF-30EC-4DBE-9CAD-88D2EC30ACE0}" destId="{F6A135CB-6DD5-4AB2-BED9-A36A65EC13FC}" srcOrd="0" destOrd="0" presId="urn:microsoft.com/office/officeart/2005/8/layout/orgChart1"/>
    <dgm:cxn modelId="{54845556-98B9-4598-8126-A50D12F487F1}" type="presOf" srcId="{D01F2A0B-19F4-4710-92E5-621EC521883A}" destId="{8D5EF428-2015-4494-A6B5-3ACBEE408A28}" srcOrd="1" destOrd="0" presId="urn:microsoft.com/office/officeart/2005/8/layout/orgChart1"/>
    <dgm:cxn modelId="{2E3A7AEF-CB31-4B2C-B736-DC5C46C3F66D}" type="presOf" srcId="{0D39CB42-E785-4184-BD5E-8ED9CF115C58}" destId="{95EF8E00-C281-47FA-91AC-C59D98A23FA4}" srcOrd="0" destOrd="0" presId="urn:microsoft.com/office/officeart/2005/8/layout/orgChart1"/>
    <dgm:cxn modelId="{477B5B4F-5C9B-4629-8928-09459984B529}" type="presOf" srcId="{DDA39A56-34AA-4160-A74D-59456F5F5FE3}" destId="{9000BE86-74AF-47C7-80F0-4E38323A031E}" srcOrd="0" destOrd="0" presId="urn:microsoft.com/office/officeart/2005/8/layout/orgChart1"/>
    <dgm:cxn modelId="{EEA72A17-B845-46B9-B6D5-A8CD72CAD679}" type="presOf" srcId="{BC5E8D0A-262F-41A7-94F8-369EADF6EC91}" destId="{C045E3FE-30A5-4A13-AC50-CA894D0F150C}" srcOrd="0" destOrd="0" presId="urn:microsoft.com/office/officeart/2005/8/layout/orgChart1"/>
    <dgm:cxn modelId="{06780A3B-D8DC-4DD8-9A59-EEA0A8960D02}" type="presOf" srcId="{AB6F7A72-46BD-4219-93D8-FCFA8717E9FC}" destId="{0A4EB821-23BD-4310-AF70-EA296659B32B}" srcOrd="0" destOrd="0" presId="urn:microsoft.com/office/officeart/2005/8/layout/orgChart1"/>
    <dgm:cxn modelId="{1E66C495-0361-46BF-BF71-4A0A2EE7FEB4}" type="presParOf" srcId="{F6A135CB-6DD5-4AB2-BED9-A36A65EC13FC}" destId="{B905E5C0-96D7-4465-89EA-E03ABD521196}" srcOrd="0" destOrd="0" presId="urn:microsoft.com/office/officeart/2005/8/layout/orgChart1"/>
    <dgm:cxn modelId="{339A7245-740C-4AE1-A6F0-A44616C5B03B}" type="presParOf" srcId="{B905E5C0-96D7-4465-89EA-E03ABD521196}" destId="{4F6134D4-D889-4305-A101-CE40F9B76213}" srcOrd="0" destOrd="0" presId="urn:microsoft.com/office/officeart/2005/8/layout/orgChart1"/>
    <dgm:cxn modelId="{274455E6-9652-4E7C-AAB1-8093147206FE}" type="presParOf" srcId="{4F6134D4-D889-4305-A101-CE40F9B76213}" destId="{0A4EB821-23BD-4310-AF70-EA296659B32B}" srcOrd="0" destOrd="0" presId="urn:microsoft.com/office/officeart/2005/8/layout/orgChart1"/>
    <dgm:cxn modelId="{58EB65F4-4B7A-48BE-A87B-2851299077C3}" type="presParOf" srcId="{4F6134D4-D889-4305-A101-CE40F9B76213}" destId="{8A0E109A-33A3-4D40-9127-665259E9D635}" srcOrd="1" destOrd="0" presId="urn:microsoft.com/office/officeart/2005/8/layout/orgChart1"/>
    <dgm:cxn modelId="{9C483F82-82F6-4176-BDEF-FE83AC1C5A64}" type="presParOf" srcId="{B905E5C0-96D7-4465-89EA-E03ABD521196}" destId="{5DC6741A-2FE5-4D3A-BD80-B6793375FE35}" srcOrd="1" destOrd="0" presId="urn:microsoft.com/office/officeart/2005/8/layout/orgChart1"/>
    <dgm:cxn modelId="{E9E72F5A-6D0B-4F46-9840-BA80D48A3C96}" type="presParOf" srcId="{5DC6741A-2FE5-4D3A-BD80-B6793375FE35}" destId="{9000BE86-74AF-47C7-80F0-4E38323A031E}" srcOrd="0" destOrd="0" presId="urn:microsoft.com/office/officeart/2005/8/layout/orgChart1"/>
    <dgm:cxn modelId="{0D7A44C9-EA0D-4669-A3C5-7BB3EACCF713}" type="presParOf" srcId="{5DC6741A-2FE5-4D3A-BD80-B6793375FE35}" destId="{075158F2-3D95-44C6-A8C5-21AB11A23932}" srcOrd="1" destOrd="0" presId="urn:microsoft.com/office/officeart/2005/8/layout/orgChart1"/>
    <dgm:cxn modelId="{80BB55DB-E4E3-41C2-BA2E-3051A5B6B7B6}" type="presParOf" srcId="{075158F2-3D95-44C6-A8C5-21AB11A23932}" destId="{3F909A5C-7055-4A6D-ADEB-B52E7E98DDCB}" srcOrd="0" destOrd="0" presId="urn:microsoft.com/office/officeart/2005/8/layout/orgChart1"/>
    <dgm:cxn modelId="{CF1E80D2-0253-4F5E-A780-6DFD4B9BBE10}" type="presParOf" srcId="{3F909A5C-7055-4A6D-ADEB-B52E7E98DDCB}" destId="{C045E3FE-30A5-4A13-AC50-CA894D0F150C}" srcOrd="0" destOrd="0" presId="urn:microsoft.com/office/officeart/2005/8/layout/orgChart1"/>
    <dgm:cxn modelId="{209DF458-D54E-40D2-A12E-0EF0A053B701}" type="presParOf" srcId="{3F909A5C-7055-4A6D-ADEB-B52E7E98DDCB}" destId="{033A6E76-2BD8-41BE-9F01-74B27AA716BA}" srcOrd="1" destOrd="0" presId="urn:microsoft.com/office/officeart/2005/8/layout/orgChart1"/>
    <dgm:cxn modelId="{636C646D-0498-4734-83E7-2C8EBFD1C5A6}" type="presParOf" srcId="{075158F2-3D95-44C6-A8C5-21AB11A23932}" destId="{0DE53CC1-CF3E-4F52-9F90-C2DB1B290E38}" srcOrd="1" destOrd="0" presId="urn:microsoft.com/office/officeart/2005/8/layout/orgChart1"/>
    <dgm:cxn modelId="{A562F3CD-76B3-40B8-BDDD-458A9B187CCF}" type="presParOf" srcId="{075158F2-3D95-44C6-A8C5-21AB11A23932}" destId="{00EA3724-9076-43DF-806D-82D033ED15AA}" srcOrd="2" destOrd="0" presId="urn:microsoft.com/office/officeart/2005/8/layout/orgChart1"/>
    <dgm:cxn modelId="{A39DF603-A6CA-48AB-992D-51F66A976004}" type="presParOf" srcId="{5DC6741A-2FE5-4D3A-BD80-B6793375FE35}" destId="{95EF8E00-C281-47FA-91AC-C59D98A23FA4}" srcOrd="2" destOrd="0" presId="urn:microsoft.com/office/officeart/2005/8/layout/orgChart1"/>
    <dgm:cxn modelId="{6E356900-A5F6-4ED1-940F-F173C0B643D5}" type="presParOf" srcId="{5DC6741A-2FE5-4D3A-BD80-B6793375FE35}" destId="{DD20EB33-F9D2-4B70-B8C8-48FE032BCD7A}" srcOrd="3" destOrd="0" presId="urn:microsoft.com/office/officeart/2005/8/layout/orgChart1"/>
    <dgm:cxn modelId="{7883D07E-6506-4953-97E9-6EA16107E525}" type="presParOf" srcId="{DD20EB33-F9D2-4B70-B8C8-48FE032BCD7A}" destId="{9D0FFCA5-1C15-468F-BF99-466EE16509D7}" srcOrd="0" destOrd="0" presId="urn:microsoft.com/office/officeart/2005/8/layout/orgChart1"/>
    <dgm:cxn modelId="{98779387-DD1B-43DF-B0C5-EF1D420286B5}" type="presParOf" srcId="{9D0FFCA5-1C15-468F-BF99-466EE16509D7}" destId="{56153FDC-8ABC-450D-BEBB-EF212642F5A0}" srcOrd="0" destOrd="0" presId="urn:microsoft.com/office/officeart/2005/8/layout/orgChart1"/>
    <dgm:cxn modelId="{27F06B09-6FF0-468E-A199-5EA1E7E9E5A5}" type="presParOf" srcId="{9D0FFCA5-1C15-468F-BF99-466EE16509D7}" destId="{8D5EF428-2015-4494-A6B5-3ACBEE408A28}" srcOrd="1" destOrd="0" presId="urn:microsoft.com/office/officeart/2005/8/layout/orgChart1"/>
    <dgm:cxn modelId="{B18AB4D0-A694-4445-9A57-021129115941}" type="presParOf" srcId="{DD20EB33-F9D2-4B70-B8C8-48FE032BCD7A}" destId="{1D007898-E1F4-4B82-AB58-B977F64016FF}" srcOrd="1" destOrd="0" presId="urn:microsoft.com/office/officeart/2005/8/layout/orgChart1"/>
    <dgm:cxn modelId="{3B8C72DF-D0D9-4346-BD92-7790578CFBED}" type="presParOf" srcId="{DD20EB33-F9D2-4B70-B8C8-48FE032BCD7A}" destId="{9E9D4E45-7DAD-4E68-BC89-E4240B62CC1D}" srcOrd="2" destOrd="0" presId="urn:microsoft.com/office/officeart/2005/8/layout/orgChart1"/>
    <dgm:cxn modelId="{3E1F3548-1563-4AD5-BF9A-721855ADD261}" type="presParOf" srcId="{B905E5C0-96D7-4465-89EA-E03ABD521196}" destId="{587C1896-C35E-494A-A10F-2F1FFF1302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F8E00-C281-47FA-91AC-C59D98A23FA4}">
      <dsp:nvSpPr>
        <dsp:cNvPr id="0" name=""/>
        <dsp:cNvSpPr/>
      </dsp:nvSpPr>
      <dsp:spPr>
        <a:xfrm>
          <a:off x="4394222" y="2121983"/>
          <a:ext cx="1862810" cy="458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183"/>
              </a:lnTo>
              <a:lnTo>
                <a:pt x="1862810" y="230183"/>
              </a:lnTo>
              <a:lnTo>
                <a:pt x="1862810" y="45842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00BE86-74AF-47C7-80F0-4E38323A031E}">
      <dsp:nvSpPr>
        <dsp:cNvPr id="0" name=""/>
        <dsp:cNvSpPr/>
      </dsp:nvSpPr>
      <dsp:spPr>
        <a:xfrm>
          <a:off x="2791118" y="2121983"/>
          <a:ext cx="1603103" cy="458425"/>
        </a:xfrm>
        <a:custGeom>
          <a:avLst/>
          <a:gdLst/>
          <a:ahLst/>
          <a:cxnLst/>
          <a:rect l="0" t="0" r="0" b="0"/>
          <a:pathLst>
            <a:path>
              <a:moveTo>
                <a:pt x="1603103" y="0"/>
              </a:moveTo>
              <a:lnTo>
                <a:pt x="1603103" y="230183"/>
              </a:lnTo>
              <a:lnTo>
                <a:pt x="0" y="230183"/>
              </a:lnTo>
              <a:lnTo>
                <a:pt x="0" y="45842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4EB821-23BD-4310-AF70-EA296659B32B}">
      <dsp:nvSpPr>
        <dsp:cNvPr id="0" name=""/>
        <dsp:cNvSpPr/>
      </dsp:nvSpPr>
      <dsp:spPr>
        <a:xfrm>
          <a:off x="46948" y="0"/>
          <a:ext cx="8694548" cy="21219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kern="1200" dirty="0"/>
            <a:t>526 Heavy Smokers with SMI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Schizophrenia (65%), Bipolar (22%), Schizoaffective (12%)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Community-based, wanted to cut down or quit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21 NHS Trusts, Age = 47yrs, 30yrs smoking, BMI = 29.2, 24 cigs/day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 </a:t>
          </a:r>
        </a:p>
      </dsp:txBody>
      <dsp:txXfrm>
        <a:off x="46948" y="0"/>
        <a:ext cx="8694548" cy="2121983"/>
      </dsp:txXfrm>
    </dsp:sp>
    <dsp:sp modelId="{C045E3FE-30A5-4A13-AC50-CA894D0F150C}">
      <dsp:nvSpPr>
        <dsp:cNvPr id="0" name=""/>
        <dsp:cNvSpPr/>
      </dsp:nvSpPr>
      <dsp:spPr>
        <a:xfrm>
          <a:off x="1208567" y="2580409"/>
          <a:ext cx="3165102" cy="10868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/>
            <a:t>Bespoke Smoking Cessation (n=265)</a:t>
          </a:r>
        </a:p>
      </dsp:txBody>
      <dsp:txXfrm>
        <a:off x="1208567" y="2580409"/>
        <a:ext cx="3165102" cy="1086864"/>
      </dsp:txXfrm>
    </dsp:sp>
    <dsp:sp modelId="{56153FDC-8ABC-450D-BEBB-EF212642F5A0}">
      <dsp:nvSpPr>
        <dsp:cNvPr id="0" name=""/>
        <dsp:cNvSpPr/>
      </dsp:nvSpPr>
      <dsp:spPr>
        <a:xfrm>
          <a:off x="4830153" y="2580409"/>
          <a:ext cx="2853758" cy="10868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/>
            <a:t>Usual care (n=261)</a:t>
          </a:r>
        </a:p>
      </dsp:txBody>
      <dsp:txXfrm>
        <a:off x="4830153" y="2580409"/>
        <a:ext cx="2853758" cy="1086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278DE-4D7C-4FAD-A863-986F7691F89C}" type="datetimeFigureOut">
              <a:rPr lang="en-US" smtClean="0"/>
              <a:pPr/>
              <a:t>4/29/2019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1BFAA-F1B4-4B9E-BB98-848FFDBACC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327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2BEDB5-51B1-4456-8F21-97CE0BAF2855}" type="slidenum">
              <a:rPr lang="en-GB"/>
              <a:pPr/>
              <a:t>1</a:t>
            </a:fld>
            <a:endParaRPr lang="en-GB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639895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61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1BFAA-F1B4-4B9E-BB98-848FFDBACC63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109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5F8F3D0-29A1-4892-8046-0338C48B0EA5}" type="datetimeFigureOut">
              <a:rPr lang="en-US" smtClean="0"/>
              <a:pPr/>
              <a:t>4/29/2019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AED369-17EA-404F-AA69-4B6B295BA1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F3D0-29A1-4892-8046-0338C48B0EA5}" type="datetimeFigureOut">
              <a:rPr lang="en-US" smtClean="0"/>
              <a:pPr/>
              <a:t>4/29/2019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D369-17EA-404F-AA69-4B6B295BA1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5F8F3D0-29A1-4892-8046-0338C48B0EA5}" type="datetimeFigureOut">
              <a:rPr lang="en-US" smtClean="0"/>
              <a:pPr/>
              <a:t>4/29/2019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BAED369-17EA-404F-AA69-4B6B295BA1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atermark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850076"/>
            <a:ext cx="3057841" cy="4417641"/>
          </a:xfrm>
        </p:spPr>
        <p:txBody>
          <a:bodyPr lIns="64310" tIns="32155" rIns="64310" bIns="32155" anchor="ctr">
            <a:normAutofit/>
          </a:bodyPr>
          <a:lstStyle>
            <a:lvl1pPr algn="ctr">
              <a:defRPr sz="23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80333"/>
            <a:ext cx="4887260" cy="711269"/>
          </a:xfrm>
        </p:spPr>
        <p:txBody>
          <a:bodyPr lIns="64310" tIns="32155" rIns="64310" bIns="32155">
            <a:spAutoFit/>
          </a:bodyPr>
          <a:lstStyle>
            <a:lvl1pPr>
              <a:defRPr sz="42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21425"/>
            <a:ext cx="4887260" cy="495825"/>
          </a:xfrm>
        </p:spPr>
        <p:txBody>
          <a:bodyPr lIns="64310" tIns="32155" rIns="64310" bIns="32155">
            <a:spAutoFit/>
          </a:bodyPr>
          <a:lstStyle>
            <a:lvl1pPr marL="0" marR="0" indent="0" algn="l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25303B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940" y="3179691"/>
            <a:ext cx="4887120" cy="418881"/>
          </a:xfrm>
        </p:spPr>
        <p:txBody>
          <a:bodyPr lIns="64310" tIns="32155" rIns="64310" bIns="32155">
            <a:spAutoFit/>
          </a:bodyPr>
          <a:lstStyle>
            <a:lvl1pPr>
              <a:defRPr sz="2300" cap="none" baseline="0"/>
            </a:lvl1pPr>
            <a:lvl2pPr marL="457146" indent="0">
              <a:buNone/>
              <a:defRPr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5940" y="3664666"/>
            <a:ext cx="4887120" cy="1129332"/>
          </a:xfrm>
        </p:spPr>
        <p:txBody>
          <a:bodyPr lIns="64310" tIns="32155" rIns="64310" bIns="32155">
            <a:spAutoFit/>
          </a:bodyPr>
          <a:lstStyle>
            <a:lvl1pPr marL="0" indent="-298762">
              <a:buSzPct val="80000"/>
              <a:buFont typeface="Wingdings" charset="2"/>
              <a:buChar char="§"/>
              <a:defRPr sz="2300" cap="none"/>
            </a:lvl1pPr>
            <a:lvl2pPr>
              <a:defRPr sz="2000"/>
            </a:lvl2pPr>
            <a:lvl3pPr>
              <a:defRPr sz="1700"/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</p:spTree>
    <p:extLst>
      <p:ext uri="{BB962C8B-B14F-4D97-AF65-F5344CB8AC3E}">
        <p14:creationId xmlns:p14="http://schemas.microsoft.com/office/powerpoint/2010/main" val="900073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atermark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276667"/>
            <a:ext cx="8229600" cy="1143000"/>
          </a:xfrm>
        </p:spPr>
        <p:txBody>
          <a:bodyPr>
            <a:normAutofit/>
          </a:bodyPr>
          <a:lstStyle>
            <a:lvl1pPr>
              <a:defRPr sz="550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6"/>
            <a:ext cx="4778117" cy="1344596"/>
          </a:xfrm>
        </p:spPr>
        <p:txBody>
          <a:bodyPr/>
          <a:lstStyle/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1932787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F3D0-29A1-4892-8046-0338C48B0EA5}" type="datetimeFigureOut">
              <a:rPr lang="en-US" smtClean="0"/>
              <a:pPr/>
              <a:t>4/29/2019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AED369-17EA-404F-AA69-4B6B295BA1B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F3D0-29A1-4892-8046-0338C48B0EA5}" type="datetimeFigureOut">
              <a:rPr lang="en-US" smtClean="0"/>
              <a:pPr/>
              <a:t>4/29/2019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BAED369-17EA-404F-AA69-4B6B295BA1B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5F8F3D0-29A1-4892-8046-0338C48B0EA5}" type="datetimeFigureOut">
              <a:rPr lang="en-US" smtClean="0"/>
              <a:pPr/>
              <a:t>4/29/2019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BAED369-17EA-404F-AA69-4B6B295BA1B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5F8F3D0-29A1-4892-8046-0338C48B0EA5}" type="datetimeFigureOut">
              <a:rPr lang="en-US" smtClean="0"/>
              <a:pPr/>
              <a:t>4/29/2019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BAED369-17EA-404F-AA69-4B6B295BA1B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F3D0-29A1-4892-8046-0338C48B0EA5}" type="datetimeFigureOut">
              <a:rPr lang="en-US" smtClean="0"/>
              <a:pPr/>
              <a:t>4/29/2019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AED369-17EA-404F-AA69-4B6B295BA1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F3D0-29A1-4892-8046-0338C48B0EA5}" type="datetimeFigureOut">
              <a:rPr lang="en-US" smtClean="0"/>
              <a:pPr/>
              <a:t>4/29/2019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AED369-17EA-404F-AA69-4B6B295BA1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F3D0-29A1-4892-8046-0338C48B0EA5}" type="datetimeFigureOut">
              <a:rPr lang="en-US" smtClean="0"/>
              <a:pPr/>
              <a:t>4/29/2019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AED369-17EA-404F-AA69-4B6B295BA1B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5F8F3D0-29A1-4892-8046-0338C48B0EA5}" type="datetimeFigureOut">
              <a:rPr lang="en-US" smtClean="0"/>
              <a:pPr/>
              <a:t>4/29/2019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BAED369-17EA-404F-AA69-4B6B295BA1B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5F8F3D0-29A1-4892-8046-0338C48B0EA5}" type="datetimeFigureOut">
              <a:rPr lang="en-US" smtClean="0"/>
              <a:pPr/>
              <a:t>4/29/2019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BAED369-17EA-404F-AA69-4B6B295BA1B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395" y="1288730"/>
            <a:ext cx="8640763" cy="1143000"/>
          </a:xfrm>
        </p:spPr>
        <p:txBody>
          <a:bodyPr>
            <a:normAutofit fontScale="90000"/>
          </a:bodyPr>
          <a:lstStyle/>
          <a:p>
            <a:r>
              <a:rPr lang="en-GB" sz="6000" dirty="0"/>
              <a:t>the scimitar+ trial: </a:t>
            </a:r>
            <a:r>
              <a:rPr lang="en-GB" dirty="0"/>
              <a:t/>
            </a:r>
            <a:br>
              <a:rPr lang="en-GB" dirty="0"/>
            </a:br>
            <a:r>
              <a:rPr lang="en-GB" sz="3100" dirty="0"/>
              <a:t>Bespoke smoking cessation for people with SMI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253914" y="3992860"/>
            <a:ext cx="4752528" cy="1752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en-GB" dirty="0"/>
              <a:t>Simon Gilbody </a:t>
            </a:r>
          </a:p>
          <a:p>
            <a:pPr>
              <a:lnSpc>
                <a:spcPct val="80000"/>
              </a:lnSpc>
            </a:pPr>
            <a:r>
              <a:rPr lang="en-GB" sz="2000" dirty="0"/>
              <a:t>Professor of Psychological Medicine</a:t>
            </a:r>
          </a:p>
          <a:p>
            <a:pPr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r>
              <a:rPr lang="en-GB" sz="2000" dirty="0"/>
              <a:t>Dr Emily Peckham</a:t>
            </a:r>
          </a:p>
          <a:p>
            <a:pPr>
              <a:lnSpc>
                <a:spcPct val="80000"/>
              </a:lnSpc>
            </a:pPr>
            <a:r>
              <a:rPr lang="en-GB" sz="2000" dirty="0"/>
              <a:t>SCIMITAR Trial Manager</a:t>
            </a:r>
          </a:p>
          <a:p>
            <a:pPr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r>
              <a:rPr lang="en-GB" sz="2000" dirty="0"/>
              <a:t>MHARG University of York</a:t>
            </a:r>
          </a:p>
          <a:p>
            <a:pPr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endParaRPr lang="en-GB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3131840" y="6237312"/>
            <a:ext cx="3955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On behalf of the SCIMITAR collaborative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" y="4869160"/>
            <a:ext cx="45783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6405"/>
            <a:ext cx="2195735" cy="104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576406"/>
            <a:ext cx="1458905" cy="111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 of SCIMITAR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4655574" cy="4572000"/>
          </a:xfrm>
        </p:spPr>
        <p:txBody>
          <a:bodyPr>
            <a:normAutofit/>
          </a:bodyPr>
          <a:lstStyle/>
          <a:p>
            <a:r>
              <a:rPr lang="en-GB" dirty="0"/>
              <a:t>Important question, but funder risk-averse</a:t>
            </a:r>
          </a:p>
          <a:p>
            <a:r>
              <a:rPr lang="en-GB" dirty="0"/>
              <a:t>Complex and challenging trial</a:t>
            </a:r>
          </a:p>
          <a:p>
            <a:r>
              <a:rPr lang="en-GB" dirty="0"/>
              <a:t>Wanted a pilot first</a:t>
            </a:r>
          </a:p>
          <a:p>
            <a:pPr lvl="1"/>
            <a:r>
              <a:rPr lang="en-GB" dirty="0"/>
              <a:t>Develop the intervention</a:t>
            </a:r>
          </a:p>
          <a:p>
            <a:pPr lvl="1"/>
            <a:r>
              <a:rPr lang="en-GB" dirty="0"/>
              <a:t>Test its delivery in NHS</a:t>
            </a:r>
          </a:p>
          <a:p>
            <a:pPr lvl="1"/>
            <a:r>
              <a:rPr lang="en-GB" dirty="0"/>
              <a:t>Test our ability to undertake a trial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649" y="1643542"/>
            <a:ext cx="3523214" cy="50612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993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SCIMITAR+ built on strong foundations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99432"/>
            <a:ext cx="3060189" cy="411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9399"/>
            <a:ext cx="2871689" cy="419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4"/>
          <a:stretch/>
        </p:blipFill>
        <p:spPr bwMode="auto">
          <a:xfrm>
            <a:off x="2987825" y="1715492"/>
            <a:ext cx="3060188" cy="416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"/>
          <a:stretch/>
        </p:blipFill>
        <p:spPr bwMode="auto">
          <a:xfrm>
            <a:off x="80739" y="1715492"/>
            <a:ext cx="2871689" cy="41585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242" y="1715492"/>
            <a:ext cx="3057757" cy="41585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790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Purpose of the pilot…..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Road test the intervention</a:t>
            </a:r>
          </a:p>
          <a:p>
            <a:r>
              <a:rPr lang="en-GB" dirty="0"/>
              <a:t>Learn about recruitment, randomisation and retention</a:t>
            </a:r>
          </a:p>
          <a:p>
            <a:r>
              <a:rPr lang="en-GB" dirty="0"/>
              <a:t>Established the parameters for the full trial</a:t>
            </a:r>
          </a:p>
          <a:p>
            <a:r>
              <a:rPr lang="en-GB" dirty="0"/>
              <a:t>Preliminary estimates of effect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6136" y="4005064"/>
            <a:ext cx="223224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>
                <a:sym typeface="Wingdings" panose="05000000000000000000" pitchFamily="2" charset="2"/>
              </a:rPr>
              <a:t></a:t>
            </a:r>
            <a:endParaRPr lang="en-GB" sz="16600" dirty="0"/>
          </a:p>
          <a:p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766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intervention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SCIMITAR+ Bespoke Smoking Cessation</a:t>
            </a:r>
          </a:p>
        </p:txBody>
      </p:sp>
    </p:spTree>
    <p:extLst>
      <p:ext uri="{BB962C8B-B14F-4D97-AF65-F5344CB8AC3E}">
        <p14:creationId xmlns:p14="http://schemas.microsoft.com/office/powerpoint/2010/main" val="1425378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449762" cy="6286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2" y="184354"/>
            <a:ext cx="9431003" cy="990600"/>
          </a:xfrm>
        </p:spPr>
        <p:txBody>
          <a:bodyPr>
            <a:noAutofit/>
          </a:bodyPr>
          <a:lstStyle/>
          <a:p>
            <a:r>
              <a:rPr lang="en-GB" sz="3600" dirty="0"/>
              <a:t>Bespoke features of the SCIMITAR 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Delivered by NCSCT L2-trained mental health professionals</a:t>
            </a:r>
          </a:p>
          <a:p>
            <a:r>
              <a:rPr lang="en-GB" dirty="0"/>
              <a:t>Behaviour Change Techniques</a:t>
            </a:r>
          </a:p>
          <a:p>
            <a:r>
              <a:rPr lang="en-GB" dirty="0" err="1"/>
              <a:t>NRT</a:t>
            </a:r>
            <a:r>
              <a:rPr lang="en-GB" dirty="0"/>
              <a:t> was the mainstay of treatment</a:t>
            </a:r>
          </a:p>
          <a:p>
            <a:r>
              <a:rPr lang="en-GB" dirty="0"/>
              <a:t>Nicotine pre-loading &amp; ‘cut down to quit’</a:t>
            </a:r>
          </a:p>
          <a:p>
            <a:r>
              <a:rPr lang="en-GB" dirty="0"/>
              <a:t>Psychotropic medication management</a:t>
            </a:r>
          </a:p>
          <a:p>
            <a:r>
              <a:rPr lang="en-GB" dirty="0"/>
              <a:t>Planning for quit attempt.  What to do in place of smoking</a:t>
            </a:r>
          </a:p>
          <a:p>
            <a:r>
              <a:rPr lang="en-GB" dirty="0"/>
              <a:t>Manual &amp; supervision to ensure delivery</a:t>
            </a:r>
          </a:p>
        </p:txBody>
      </p:sp>
    </p:spTree>
    <p:extLst>
      <p:ext uri="{BB962C8B-B14F-4D97-AF65-F5344CB8AC3E}">
        <p14:creationId xmlns:p14="http://schemas.microsoft.com/office/powerpoint/2010/main" val="4232073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pragmatic randomised trial design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SCIMITAR+</a:t>
            </a:r>
          </a:p>
        </p:txBody>
      </p:sp>
    </p:spTree>
    <p:extLst>
      <p:ext uri="{BB962C8B-B14F-4D97-AF65-F5344CB8AC3E}">
        <p14:creationId xmlns:p14="http://schemas.microsoft.com/office/powerpoint/2010/main" val="1791107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54124427"/>
              </p:ext>
            </p:extLst>
          </p:nvPr>
        </p:nvGraphicFramePr>
        <p:xfrm>
          <a:off x="0" y="265471"/>
          <a:ext cx="8892480" cy="3669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6398" y="5075931"/>
            <a:ext cx="8251612" cy="16004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GB" sz="3200" b="1" dirty="0"/>
              <a:t>Sustained Quitting (CO&lt;10ppm, 7/7 abstinent)</a:t>
            </a:r>
          </a:p>
          <a:p>
            <a:pPr algn="ctr"/>
            <a:r>
              <a:rPr lang="en-GB" sz="3200" dirty="0" err="1"/>
              <a:t>FTND</a:t>
            </a:r>
            <a:r>
              <a:rPr lang="en-GB" sz="3200" dirty="0"/>
              <a:t>, </a:t>
            </a:r>
            <a:r>
              <a:rPr lang="en-GB" sz="3200" dirty="0" err="1"/>
              <a:t>MTQ</a:t>
            </a:r>
            <a:r>
              <a:rPr lang="en-GB" sz="3200" dirty="0"/>
              <a:t>, PHQ9, GAD7, SF12, BMI</a:t>
            </a:r>
          </a:p>
          <a:p>
            <a:pPr algn="ctr"/>
            <a:r>
              <a:rPr lang="en-GB" sz="3200" dirty="0"/>
              <a:t>Medication and health service use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097161" y="3996813"/>
            <a:ext cx="29497" cy="10791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801032" y="3975933"/>
            <a:ext cx="29497" cy="10791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59393" y="4351706"/>
            <a:ext cx="241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 &amp; 12 months outcomes</a:t>
            </a:r>
          </a:p>
        </p:txBody>
      </p:sp>
    </p:spTree>
    <p:extLst>
      <p:ext uri="{BB962C8B-B14F-4D97-AF65-F5344CB8AC3E}">
        <p14:creationId xmlns:p14="http://schemas.microsoft.com/office/powerpoint/2010/main" val="204416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0925"/>
            <a:ext cx="8229600" cy="1143000"/>
          </a:xfrm>
        </p:spPr>
        <p:txBody>
          <a:bodyPr>
            <a:normAutofit/>
          </a:bodyPr>
          <a:lstStyle/>
          <a:p>
            <a:r>
              <a:rPr lang="en-GB" sz="4200" dirty="0"/>
              <a:t>SCIMITAR+ recruitment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928672"/>
              </p:ext>
            </p:extLst>
          </p:nvPr>
        </p:nvGraphicFramePr>
        <p:xfrm>
          <a:off x="899592" y="1484784"/>
          <a:ext cx="7927273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7116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got what?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88% engaged</a:t>
            </a:r>
          </a:p>
          <a:p>
            <a:pPr lvl="1"/>
            <a:r>
              <a:rPr lang="en-GB" dirty="0"/>
              <a:t>Median 6 sessions</a:t>
            </a:r>
          </a:p>
          <a:p>
            <a:pPr lvl="1"/>
            <a:r>
              <a:rPr lang="en-GB" dirty="0"/>
              <a:t>34 minutes, </a:t>
            </a:r>
            <a:r>
              <a:rPr lang="en-GB" dirty="0" err="1"/>
              <a:t>FTF</a:t>
            </a:r>
            <a:endParaRPr lang="en-GB" dirty="0"/>
          </a:p>
          <a:p>
            <a:r>
              <a:rPr lang="en-GB" dirty="0" err="1"/>
              <a:t>NRT</a:t>
            </a:r>
            <a:r>
              <a:rPr lang="en-GB" dirty="0"/>
              <a:t> &gt; 90%</a:t>
            </a:r>
          </a:p>
          <a:p>
            <a:r>
              <a:rPr lang="en-GB" dirty="0"/>
              <a:t>E-cigarettes 33%</a:t>
            </a:r>
          </a:p>
          <a:p>
            <a:r>
              <a:rPr lang="en-GB" dirty="0"/>
              <a:t>Varenicline 3%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00599" y="2438400"/>
            <a:ext cx="4343401" cy="3581400"/>
          </a:xfrm>
        </p:spPr>
        <p:txBody>
          <a:bodyPr/>
          <a:lstStyle/>
          <a:p>
            <a:r>
              <a:rPr lang="en-GB" dirty="0"/>
              <a:t>Minimal SSS engagement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 err="1"/>
              <a:t>NRT</a:t>
            </a:r>
            <a:r>
              <a:rPr lang="en-GB" dirty="0"/>
              <a:t> OTC 31%</a:t>
            </a:r>
          </a:p>
          <a:p>
            <a:r>
              <a:rPr lang="en-GB" dirty="0"/>
              <a:t>E-cigarettes 39%</a:t>
            </a:r>
          </a:p>
          <a:p>
            <a:r>
              <a:rPr lang="en-GB" dirty="0"/>
              <a:t>Varenicline 3%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Bespoke Smoking Cessation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Usual Care</a:t>
            </a:r>
          </a:p>
        </p:txBody>
      </p:sp>
    </p:spTree>
    <p:extLst>
      <p:ext uri="{BB962C8B-B14F-4D97-AF65-F5344CB8AC3E}">
        <p14:creationId xmlns:p14="http://schemas.microsoft.com/office/powerpoint/2010/main" val="3466345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Things I will talk about during the Webinar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/>
              <a:t>Smoking and severe mental ill health: what we know?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SCIMITAR+: the largest trial of a behavioural intervention for people who smoke use mental health services</a:t>
            </a:r>
          </a:p>
          <a:p>
            <a:pPr lvl="1">
              <a:lnSpc>
                <a:spcPct val="90000"/>
              </a:lnSpc>
            </a:pPr>
            <a:r>
              <a:rPr lang="en-GB" sz="2500" dirty="0"/>
              <a:t>History</a:t>
            </a:r>
          </a:p>
          <a:p>
            <a:pPr lvl="1">
              <a:lnSpc>
                <a:spcPct val="90000"/>
              </a:lnSpc>
            </a:pPr>
            <a:r>
              <a:rPr lang="en-GB" sz="2500" dirty="0"/>
              <a:t>Design</a:t>
            </a:r>
          </a:p>
          <a:p>
            <a:pPr lvl="1">
              <a:lnSpc>
                <a:spcPct val="90000"/>
              </a:lnSpc>
            </a:pPr>
            <a:r>
              <a:rPr lang="en-GB" sz="2500" dirty="0"/>
              <a:t>Findings</a:t>
            </a:r>
          </a:p>
          <a:p>
            <a:pPr lvl="1">
              <a:lnSpc>
                <a:spcPct val="90000"/>
              </a:lnSpc>
            </a:pPr>
            <a:r>
              <a:rPr lang="en-GB" sz="2500" dirty="0"/>
              <a:t>Implications for services and policy</a:t>
            </a:r>
          </a:p>
          <a:p>
            <a:pPr lvl="1">
              <a:lnSpc>
                <a:spcPct val="90000"/>
              </a:lnSpc>
            </a:pPr>
            <a:r>
              <a:rPr lang="en-GB" sz="2500" dirty="0"/>
              <a:t>Dissemination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What were the results?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SCIMITAR+</a:t>
            </a:r>
          </a:p>
        </p:txBody>
      </p:sp>
    </p:spTree>
    <p:extLst>
      <p:ext uri="{BB962C8B-B14F-4D97-AF65-F5344CB8AC3E}">
        <p14:creationId xmlns:p14="http://schemas.microsoft.com/office/powerpoint/2010/main" val="4084112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Did people with SMI quit?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10" y="1630671"/>
            <a:ext cx="6067937" cy="518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56153" y="2152643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P=0.01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24051" y="2117609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P=0.08</a:t>
            </a:r>
          </a:p>
        </p:txBody>
      </p:sp>
    </p:spTree>
    <p:extLst>
      <p:ext uri="{BB962C8B-B14F-4D97-AF65-F5344CB8AC3E}">
        <p14:creationId xmlns:p14="http://schemas.microsoft.com/office/powerpoint/2010/main" val="3138724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4000" dirty="0"/>
              <a:t>Despite being the largest trial to date, SCIMITAR+ was still underpowered to detect a difference at 12 months.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SCIMITAR+ Power and Precision</a:t>
            </a:r>
          </a:p>
        </p:txBody>
      </p:sp>
    </p:spTree>
    <p:extLst>
      <p:ext uri="{BB962C8B-B14F-4D97-AF65-F5344CB8AC3E}">
        <p14:creationId xmlns:p14="http://schemas.microsoft.com/office/powerpoint/2010/main" val="4074370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088F04-F1E1-4ECE-89BA-96B69B105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 2 error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1CBDC8-FFB7-48C2-86DB-840FA1D17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68" y="2309489"/>
            <a:ext cx="8708863" cy="350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53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9E7C8-DD52-4630-9068-B5B336A6A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Reconciling SCIMITAR pilot and full trial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E9EF51FF-7E46-410F-A31B-0DD50B9E0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55" y="1785830"/>
            <a:ext cx="3057757" cy="41585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77F48F-F0C6-46FF-BEBD-618A63795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289" y="1785830"/>
            <a:ext cx="3262978" cy="41585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8274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A33FB-0020-435F-8B69-5CB5FC823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Meta-analysis of pilot and full trial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D1D277-606B-420C-8911-F0A9AA8B2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39" y="2592475"/>
            <a:ext cx="8911802" cy="167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63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Secondary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Reduction in number of cigarettes</a:t>
            </a:r>
          </a:p>
          <a:p>
            <a:r>
              <a:rPr lang="en-GB" dirty="0"/>
              <a:t>Short term improvement in physical health (SF12 Physical Component Scale items)</a:t>
            </a:r>
          </a:p>
          <a:p>
            <a:r>
              <a:rPr lang="en-GB" dirty="0"/>
              <a:t>No differences in depression or anxiety</a:t>
            </a:r>
          </a:p>
          <a:p>
            <a:r>
              <a:rPr lang="en-GB" dirty="0"/>
              <a:t>Successful quitters gained weight (BMI 31.4 vs 30.1)</a:t>
            </a:r>
          </a:p>
        </p:txBody>
      </p:sp>
    </p:spTree>
    <p:extLst>
      <p:ext uri="{BB962C8B-B14F-4D97-AF65-F5344CB8AC3E}">
        <p14:creationId xmlns:p14="http://schemas.microsoft.com/office/powerpoint/2010/main" val="3291136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Cost effectiveness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SCIMITAR+</a:t>
            </a:r>
          </a:p>
        </p:txBody>
      </p:sp>
    </p:spTree>
    <p:extLst>
      <p:ext uri="{BB962C8B-B14F-4D97-AF65-F5344CB8AC3E}">
        <p14:creationId xmlns:p14="http://schemas.microsoft.com/office/powerpoint/2010/main" val="2343895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Costs and consequences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Short run cost effectiveness (1 year time horizon)</a:t>
            </a:r>
          </a:p>
          <a:p>
            <a:r>
              <a:rPr lang="en-GB" dirty="0"/>
              <a:t>Some additional costs of delivery of bespoke service (training, delivery, meds and supervision)</a:t>
            </a:r>
          </a:p>
          <a:p>
            <a:r>
              <a:rPr lang="en-GB" dirty="0"/>
              <a:t>Few people in usual care accessed SSS</a:t>
            </a:r>
          </a:p>
          <a:p>
            <a:r>
              <a:rPr lang="en-GB" dirty="0"/>
              <a:t>57% likely to be </a:t>
            </a:r>
            <a:r>
              <a:rPr lang="en-GB" u="sng" dirty="0"/>
              <a:t>less costly</a:t>
            </a:r>
            <a:r>
              <a:rPr lang="en-GB" dirty="0"/>
              <a:t> and </a:t>
            </a:r>
            <a:r>
              <a:rPr lang="en-GB" u="sng" dirty="0"/>
              <a:t>more effective</a:t>
            </a:r>
          </a:p>
          <a:p>
            <a:r>
              <a:rPr lang="en-GB" dirty="0"/>
              <a:t>Benefits of quitting likely to be achieved across the lifetime – haven’t measured this, but can model it</a:t>
            </a:r>
          </a:p>
          <a:p>
            <a:r>
              <a:rPr lang="en-GB" dirty="0"/>
              <a:t>Smoking cessation is </a:t>
            </a:r>
            <a:r>
              <a:rPr lang="en-GB" u="sng" dirty="0"/>
              <a:t>always</a:t>
            </a:r>
            <a:r>
              <a:rPr lang="en-GB" dirty="0"/>
              <a:t> one of the best investments for the NHS</a:t>
            </a:r>
          </a:p>
          <a:p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38479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reflections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We have addressed the Q</a:t>
            </a:r>
          </a:p>
          <a:p>
            <a:r>
              <a:rPr lang="en-GB" dirty="0"/>
              <a:t>Big trial, </a:t>
            </a:r>
            <a:r>
              <a:rPr lang="en-GB" dirty="0" err="1"/>
              <a:t>generalisable</a:t>
            </a:r>
            <a:endParaRPr lang="en-GB" dirty="0"/>
          </a:p>
          <a:p>
            <a:r>
              <a:rPr lang="en-GB" dirty="0"/>
              <a:t>Good long-term follow up</a:t>
            </a:r>
          </a:p>
          <a:p>
            <a:r>
              <a:rPr lang="en-GB" dirty="0"/>
              <a:t>Feasible model, aligns with NCSCT </a:t>
            </a:r>
            <a:r>
              <a:rPr lang="en-GB" dirty="0" err="1"/>
              <a:t>STP</a:t>
            </a:r>
            <a:endParaRPr lang="en-GB" dirty="0"/>
          </a:p>
          <a:p>
            <a:r>
              <a:rPr lang="en-GB" dirty="0"/>
              <a:t>Capacity to deliver future research in this area</a:t>
            </a:r>
          </a:p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4343400" cy="35814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Take charge of the medication supply</a:t>
            </a:r>
          </a:p>
          <a:p>
            <a:r>
              <a:rPr lang="en-GB" dirty="0"/>
              <a:t>Varenicline</a:t>
            </a:r>
          </a:p>
          <a:p>
            <a:r>
              <a:rPr lang="en-GB" dirty="0"/>
              <a:t>Embrace e-cigarettes</a:t>
            </a:r>
          </a:p>
          <a:p>
            <a:r>
              <a:rPr lang="en-GB" dirty="0"/>
              <a:t>Longer-term support</a:t>
            </a:r>
          </a:p>
          <a:p>
            <a:r>
              <a:rPr lang="en-GB" dirty="0"/>
              <a:t>Younger people </a:t>
            </a:r>
            <a:r>
              <a:rPr lang="en-GB" dirty="0" err="1"/>
              <a:t>FEP</a:t>
            </a:r>
            <a:endParaRPr lang="en-GB" dirty="0"/>
          </a:p>
          <a:p>
            <a:r>
              <a:rPr lang="en-GB" dirty="0"/>
              <a:t>Less power than planned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WWW (What went well?)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2800" dirty="0" err="1"/>
              <a:t>EBI</a:t>
            </a:r>
            <a:r>
              <a:rPr lang="en-GB" sz="2800" dirty="0"/>
              <a:t> (Even better if……)</a:t>
            </a:r>
          </a:p>
        </p:txBody>
      </p:sp>
    </p:spTree>
    <p:extLst>
      <p:ext uri="{BB962C8B-B14F-4D97-AF65-F5344CB8AC3E}">
        <p14:creationId xmlns:p14="http://schemas.microsoft.com/office/powerpoint/2010/main" val="105825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7820" y="205304"/>
            <a:ext cx="8405031" cy="5757027"/>
            <a:chOff x="352155" y="1692865"/>
            <a:chExt cx="4860186" cy="3501902"/>
          </a:xfrm>
        </p:grpSpPr>
        <p:pic>
          <p:nvPicPr>
            <p:cNvPr id="1026" name="Picture 2" descr="Image result for nielsen schizophrenia research 201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8" t="19199" r="15101" b="16538"/>
            <a:stretch/>
          </p:blipFill>
          <p:spPr bwMode="auto">
            <a:xfrm>
              <a:off x="352155" y="1977123"/>
              <a:ext cx="4860186" cy="3217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996759" y="1692865"/>
              <a:ext cx="3036963" cy="411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800" b="1" dirty="0"/>
                <a:t>The Mortality Gap in SMI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2075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5" t="20331" r="36436" b="4964"/>
          <a:stretch/>
        </p:blipFill>
        <p:spPr bwMode="auto">
          <a:xfrm>
            <a:off x="4644008" y="620688"/>
            <a:ext cx="3816423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5005"/>
            <a:ext cx="8640960" cy="14183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332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29083-2F2F-41DC-84D0-5F82DDC54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81F99-7246-43EE-9206-B5E44DE052E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People with SMI have some of the highest rates of smoking in section of the population</a:t>
            </a:r>
          </a:p>
          <a:p>
            <a:r>
              <a:rPr lang="en-GB" dirty="0"/>
              <a:t>Majority want to quit and cut down, but do not access (and have not benefitted from) conventional Stop Smoking Services</a:t>
            </a:r>
          </a:p>
          <a:p>
            <a:r>
              <a:rPr lang="en-GB" dirty="0"/>
              <a:t>SCIMITAR tests a specialist intervention to enable people with SMI who want to quit, to quit</a:t>
            </a:r>
          </a:p>
          <a:p>
            <a:r>
              <a:rPr lang="en-GB" dirty="0"/>
              <a:t>Results in good engagement and verified improvements in quit rates in medium and long term</a:t>
            </a:r>
          </a:p>
          <a:p>
            <a:r>
              <a:rPr lang="en-GB" dirty="0"/>
              <a:t>Timely and evidence-supported model for service provision</a:t>
            </a:r>
          </a:p>
        </p:txBody>
      </p:sp>
    </p:spTree>
    <p:extLst>
      <p:ext uri="{BB962C8B-B14F-4D97-AF65-F5344CB8AC3E}">
        <p14:creationId xmlns:p14="http://schemas.microsoft.com/office/powerpoint/2010/main" val="1346827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55" y="5144654"/>
            <a:ext cx="1592826" cy="15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2" b="30155"/>
          <a:stretch/>
        </p:blipFill>
        <p:spPr bwMode="auto">
          <a:xfrm>
            <a:off x="4948699" y="5941067"/>
            <a:ext cx="1643831" cy="73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73" y="5635231"/>
            <a:ext cx="1881033" cy="117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1" t="86127"/>
          <a:stretch/>
        </p:blipFill>
        <p:spPr bwMode="auto">
          <a:xfrm>
            <a:off x="7256206" y="5887793"/>
            <a:ext cx="1758489" cy="78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5520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Thanks to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Lots of people</a:t>
            </a:r>
          </a:p>
        </p:txBody>
      </p:sp>
    </p:spTree>
    <p:extLst>
      <p:ext uri="{BB962C8B-B14F-4D97-AF65-F5344CB8AC3E}">
        <p14:creationId xmlns:p14="http://schemas.microsoft.com/office/powerpoint/2010/main" val="3359137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6221" y="2440605"/>
            <a:ext cx="6478024" cy="1909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87" dirty="0"/>
              <a:t>This project was funded by the National Institute for Health Research Health Technology Assessment (project number 11/136/52) </a:t>
            </a:r>
            <a:br>
              <a:rPr lang="en-GB" sz="1687" dirty="0"/>
            </a:br>
            <a:r>
              <a:rPr lang="en-GB" sz="1687" dirty="0"/>
              <a:t/>
            </a:r>
            <a:br>
              <a:rPr lang="en-GB" sz="1687" dirty="0"/>
            </a:br>
            <a:r>
              <a:rPr lang="en-GB" sz="1687" dirty="0"/>
              <a:t/>
            </a:r>
            <a:br>
              <a:rPr lang="en-GB" sz="1687" dirty="0"/>
            </a:br>
            <a:r>
              <a:rPr lang="en-GB" sz="1687" dirty="0"/>
              <a:t>The views and opinions expressed therein are those of the authors and do not necessarily reflect those of the Health Technology Assessment programme, NIHR, NHS or the Department of Health.</a:t>
            </a:r>
          </a:p>
        </p:txBody>
      </p:sp>
    </p:spTree>
    <p:extLst>
      <p:ext uri="{BB962C8B-B14F-4D97-AF65-F5344CB8AC3E}">
        <p14:creationId xmlns:p14="http://schemas.microsoft.com/office/powerpoint/2010/main" val="1403449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479C6C-40D4-4CC3-89FD-F168DC348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01" y="904352"/>
            <a:ext cx="8461577" cy="5174901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42BB9AA1-427B-4C02-924F-500F0A56328A}"/>
              </a:ext>
            </a:extLst>
          </p:cNvPr>
          <p:cNvSpPr txBox="1">
            <a:spLocks noChangeArrowheads="1"/>
          </p:cNvSpPr>
          <p:nvPr/>
        </p:nvSpPr>
        <p:spPr>
          <a:xfrm>
            <a:off x="1398494" y="97971"/>
            <a:ext cx="8153400" cy="990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The smoking gap in SMI</a:t>
            </a:r>
          </a:p>
        </p:txBody>
      </p:sp>
    </p:spTree>
    <p:extLst>
      <p:ext uri="{BB962C8B-B14F-4D97-AF65-F5344CB8AC3E}">
        <p14:creationId xmlns:p14="http://schemas.microsoft.com/office/powerpoint/2010/main" val="3249922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0600" y="1600200"/>
            <a:ext cx="8153400" cy="4495800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92088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223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Consequences of smoking for those with </a:t>
            </a:r>
            <a:r>
              <a:rPr lang="en-GB" dirty="0" err="1"/>
              <a:t>SMI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Poor physical health</a:t>
            </a:r>
          </a:p>
          <a:p>
            <a:r>
              <a:rPr lang="en-GB" dirty="0"/>
              <a:t>Early death 20 – 25 years</a:t>
            </a:r>
          </a:p>
          <a:p>
            <a:r>
              <a:rPr lang="en-GB" dirty="0"/>
              <a:t>Tobacco poverty </a:t>
            </a:r>
          </a:p>
          <a:p>
            <a:r>
              <a:rPr lang="en-GB" dirty="0"/>
              <a:t>Increasing health inequalities</a:t>
            </a:r>
          </a:p>
          <a:p>
            <a:r>
              <a:rPr lang="en-GB" dirty="0"/>
              <a:t>Stigma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8096944" cy="990600"/>
          </a:xfrm>
        </p:spPr>
        <p:txBody>
          <a:bodyPr>
            <a:noAutofit/>
          </a:bodyPr>
          <a:lstStyle/>
          <a:p>
            <a:r>
              <a:rPr lang="en-GB" sz="2800" dirty="0"/>
              <a:t>Smoking is the single most important modifiable risk factor in </a:t>
            </a:r>
            <a:r>
              <a:rPr lang="en-GB" sz="2800" dirty="0" err="1"/>
              <a:t>SMI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5913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 of SCIMITAR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710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52" y="129937"/>
            <a:ext cx="7433186" cy="6728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533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4553EA454694B8CD2AA52A00C529E" ma:contentTypeVersion="16" ma:contentTypeDescription="Create a new document." ma:contentTypeScope="" ma:versionID="d27662799cfbf8af8fa830a3aad30cf6">
  <xsd:schema xmlns:xsd="http://www.w3.org/2001/XMLSchema" xmlns:xs="http://www.w3.org/2001/XMLSchema" xmlns:p="http://schemas.microsoft.com/office/2006/metadata/properties" xmlns:ns2="3a4543a0-6766-456e-a2ee-4414459d9a0a" xmlns:ns3="af7b454b-5578-4b92-ad2d-05626e091018" targetNamespace="http://schemas.microsoft.com/office/2006/metadata/properties" ma:root="true" ma:fieldsID="6a05d52439d97e3e3fc910ddb7e15c37" ns2:_="" ns3:_="">
    <xsd:import namespace="3a4543a0-6766-456e-a2ee-4414459d9a0a"/>
    <xsd:import namespace="af7b454b-5578-4b92-ad2d-05626e091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543a0-6766-456e-a2ee-4414459d9a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6d2e6d8-cbd0-4db0-ba36-afbb08a2ca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b454b-5578-4b92-ad2d-05626e0910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b07f2-ba60-4e2c-beaf-204d65fe82c0}" ma:internalName="TaxCatchAll" ma:showField="CatchAllData" ma:web="af7b454b-5578-4b92-ad2d-05626e0910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4543a0-6766-456e-a2ee-4414459d9a0a">
      <Terms xmlns="http://schemas.microsoft.com/office/infopath/2007/PartnerControls"/>
    </lcf76f155ced4ddcb4097134ff3c332f>
    <TaxCatchAll xmlns="af7b454b-5578-4b92-ad2d-05626e091018" xsi:nil="true"/>
  </documentManagement>
</p:properties>
</file>

<file path=customXml/itemProps1.xml><?xml version="1.0" encoding="utf-8"?>
<ds:datastoreItem xmlns:ds="http://schemas.openxmlformats.org/officeDocument/2006/customXml" ds:itemID="{941732BF-68A1-49CA-AB90-829A0D599F1C}"/>
</file>

<file path=customXml/itemProps2.xml><?xml version="1.0" encoding="utf-8"?>
<ds:datastoreItem xmlns:ds="http://schemas.openxmlformats.org/officeDocument/2006/customXml" ds:itemID="{0922C2EE-4ABF-44D7-A97A-57C262D49F42}"/>
</file>

<file path=customXml/itemProps3.xml><?xml version="1.0" encoding="utf-8"?>
<ds:datastoreItem xmlns:ds="http://schemas.openxmlformats.org/officeDocument/2006/customXml" ds:itemID="{F997A4D0-76CD-4604-871F-A70F33967B81}"/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7692</TotalTime>
  <Words>720</Words>
  <Application>Microsoft Office PowerPoint</Application>
  <PresentationFormat>On-screen Show (4:3)</PresentationFormat>
  <Paragraphs>131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Tw Cen MT</vt:lpstr>
      <vt:lpstr>Wingdings</vt:lpstr>
      <vt:lpstr>Wingdings 2</vt:lpstr>
      <vt:lpstr>Median</vt:lpstr>
      <vt:lpstr>the scimitar+ trial:  Bespoke smoking cessation for people with SMI</vt:lpstr>
      <vt:lpstr>Things I will talk about during the Webinar</vt:lpstr>
      <vt:lpstr>PowerPoint Presentation</vt:lpstr>
      <vt:lpstr>PowerPoint Presentation</vt:lpstr>
      <vt:lpstr>  </vt:lpstr>
      <vt:lpstr>Consequences of smoking for those with SMI</vt:lpstr>
      <vt:lpstr>Smoking is the single most important modifiable risk factor in SMI</vt:lpstr>
      <vt:lpstr>History of SCIMITAR</vt:lpstr>
      <vt:lpstr>PowerPoint Presentation</vt:lpstr>
      <vt:lpstr>History of SCIMITAR</vt:lpstr>
      <vt:lpstr>SCIMITAR+ built on strong foundations</vt:lpstr>
      <vt:lpstr>Purpose of the pilot…..</vt:lpstr>
      <vt:lpstr>SCIMITAR+ Bespoke Smoking Cessation</vt:lpstr>
      <vt:lpstr>PowerPoint Presentation</vt:lpstr>
      <vt:lpstr>Bespoke features of the SCIMITAR intervention</vt:lpstr>
      <vt:lpstr>SCIMITAR+</vt:lpstr>
      <vt:lpstr>PowerPoint Presentation</vt:lpstr>
      <vt:lpstr>SCIMITAR+ recruitment</vt:lpstr>
      <vt:lpstr>Who got what?</vt:lpstr>
      <vt:lpstr>SCIMITAR+</vt:lpstr>
      <vt:lpstr>Did people with SMI quit?</vt:lpstr>
      <vt:lpstr>SCIMITAR+ Power and Precision</vt:lpstr>
      <vt:lpstr>Type 2 error</vt:lpstr>
      <vt:lpstr>Reconciling SCIMITAR pilot and full trial</vt:lpstr>
      <vt:lpstr>Meta-analysis of pilot and full trial data</vt:lpstr>
      <vt:lpstr>Secondary outcomes</vt:lpstr>
      <vt:lpstr>SCIMITAR+</vt:lpstr>
      <vt:lpstr>Costs and consequences</vt:lpstr>
      <vt:lpstr>Some reflections</vt:lpstr>
      <vt:lpstr>PowerPoint Presentation</vt:lpstr>
      <vt:lpstr>In summary</vt:lpstr>
      <vt:lpstr>PowerPoint Presentation</vt:lpstr>
      <vt:lpstr>Thanks to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g</dc:creator>
  <cp:lastModifiedBy>Peckham, E.J.</cp:lastModifiedBy>
  <cp:revision>118</cp:revision>
  <dcterms:created xsi:type="dcterms:W3CDTF">2012-09-06T05:04:54Z</dcterms:created>
  <dcterms:modified xsi:type="dcterms:W3CDTF">2019-04-29T13:04:42Z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0x0101008924553EA454694B8CD2AA52A00C529E</vt:lpwstr>
  </property>
  <property fmtid="{D5CDD505-2E9C-101B-9397-08002B2CF9AE}" pid="3" name="Order">
    <vt:r8>14026000</vt:r8>
  </property>
</Properties>
</file>