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486" r:id="rId4"/>
    <p:sldId id="460" r:id="rId5"/>
    <p:sldId id="462" r:id="rId6"/>
    <p:sldId id="363" r:id="rId7"/>
    <p:sldId id="375" r:id="rId8"/>
    <p:sldId id="464" r:id="rId9"/>
    <p:sldId id="490" r:id="rId10"/>
    <p:sldId id="451" r:id="rId11"/>
    <p:sldId id="485" r:id="rId12"/>
    <p:sldId id="472" r:id="rId13"/>
    <p:sldId id="487" r:id="rId14"/>
    <p:sldId id="488" r:id="rId15"/>
    <p:sldId id="489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1" autoAdjust="0"/>
    <p:restoredTop sz="88256" autoAdjust="0"/>
  </p:normalViewPr>
  <p:slideViewPr>
    <p:cSldViewPr snapToGrid="0">
      <p:cViewPr varScale="1">
        <p:scale>
          <a:sx n="75" d="100"/>
          <a:sy n="75" d="100"/>
        </p:scale>
        <p:origin x="191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4C1FF-30EC-4DBE-9CAD-88D2EC30ACE0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AB6F7A72-46BD-4219-93D8-FCFA8717E9FC}">
      <dgm:prSet phldrT="[Text]" custT="1"/>
      <dgm:spPr/>
      <dgm:t>
        <a:bodyPr/>
        <a:lstStyle/>
        <a:p>
          <a:r>
            <a:rPr lang="en-GB" sz="3600" b="1" dirty="0"/>
            <a:t>526 Heavy Smokers with SMI</a:t>
          </a:r>
        </a:p>
        <a:p>
          <a:r>
            <a:rPr lang="en-GB" sz="2000" dirty="0"/>
            <a:t>Schizophrenia (65%), Bipolar (22%), Schizoaffective (12%)</a:t>
          </a:r>
        </a:p>
        <a:p>
          <a:r>
            <a:rPr lang="en-GB" sz="2000" dirty="0"/>
            <a:t>Community-based, wanted to cut down or quit</a:t>
          </a:r>
        </a:p>
        <a:p>
          <a:r>
            <a:rPr lang="en-GB" sz="2000" dirty="0"/>
            <a:t>21 NHS Trusts, Age = 47yrs, 30yrs smoking, BMI = 29.2, 24 cigs/day </a:t>
          </a:r>
        </a:p>
        <a:p>
          <a:r>
            <a:rPr lang="en-GB" sz="2000" dirty="0"/>
            <a:t> </a:t>
          </a:r>
        </a:p>
      </dgm:t>
    </dgm:pt>
    <dgm:pt modelId="{30D38726-C434-4BD5-B5A1-51B04911FC63}" type="parTrans" cxnId="{96E781CF-9C53-4FEB-8CC6-F8FC2DC8F9CF}">
      <dgm:prSet/>
      <dgm:spPr/>
      <dgm:t>
        <a:bodyPr/>
        <a:lstStyle/>
        <a:p>
          <a:endParaRPr lang="en-GB"/>
        </a:p>
      </dgm:t>
    </dgm:pt>
    <dgm:pt modelId="{15E0A2B1-44E4-43CD-9767-DC19489B472B}" type="sibTrans" cxnId="{96E781CF-9C53-4FEB-8CC6-F8FC2DC8F9CF}">
      <dgm:prSet/>
      <dgm:spPr/>
      <dgm:t>
        <a:bodyPr/>
        <a:lstStyle/>
        <a:p>
          <a:endParaRPr lang="en-GB"/>
        </a:p>
      </dgm:t>
    </dgm:pt>
    <dgm:pt modelId="{BC5E8D0A-262F-41A7-94F8-369EADF6EC91}">
      <dgm:prSet phldrT="[Text]"/>
      <dgm:spPr/>
      <dgm:t>
        <a:bodyPr/>
        <a:lstStyle/>
        <a:p>
          <a:r>
            <a:rPr lang="en-GB" dirty="0"/>
            <a:t>Bespoke Smoking Cessation (n=265)</a:t>
          </a:r>
        </a:p>
      </dgm:t>
    </dgm:pt>
    <dgm:pt modelId="{DDA39A56-34AA-4160-A74D-59456F5F5FE3}" type="parTrans" cxnId="{C042CFEA-DAB8-49CD-9E9A-886B8ED64505}">
      <dgm:prSet/>
      <dgm:spPr/>
      <dgm:t>
        <a:bodyPr/>
        <a:lstStyle/>
        <a:p>
          <a:endParaRPr lang="en-GB"/>
        </a:p>
      </dgm:t>
    </dgm:pt>
    <dgm:pt modelId="{63A30A09-9CDC-40A3-B120-F03DB3D0A741}" type="sibTrans" cxnId="{C042CFEA-DAB8-49CD-9E9A-886B8ED64505}">
      <dgm:prSet/>
      <dgm:spPr/>
      <dgm:t>
        <a:bodyPr/>
        <a:lstStyle/>
        <a:p>
          <a:endParaRPr lang="en-GB"/>
        </a:p>
      </dgm:t>
    </dgm:pt>
    <dgm:pt modelId="{D01F2A0B-19F4-4710-92E5-621EC521883A}">
      <dgm:prSet phldrT="[Text]"/>
      <dgm:spPr/>
      <dgm:t>
        <a:bodyPr/>
        <a:lstStyle/>
        <a:p>
          <a:r>
            <a:rPr lang="en-GB" dirty="0"/>
            <a:t>Usual care (n=261)</a:t>
          </a:r>
        </a:p>
      </dgm:t>
    </dgm:pt>
    <dgm:pt modelId="{0D39CB42-E785-4184-BD5E-8ED9CF115C58}" type="parTrans" cxnId="{57E1ECE6-7A55-4A15-B4C1-401BED1ED4E9}">
      <dgm:prSet/>
      <dgm:spPr/>
      <dgm:t>
        <a:bodyPr/>
        <a:lstStyle/>
        <a:p>
          <a:endParaRPr lang="en-GB"/>
        </a:p>
      </dgm:t>
    </dgm:pt>
    <dgm:pt modelId="{A995C5B2-761D-4BCD-8CE0-7B050A356C29}" type="sibTrans" cxnId="{57E1ECE6-7A55-4A15-B4C1-401BED1ED4E9}">
      <dgm:prSet/>
      <dgm:spPr/>
      <dgm:t>
        <a:bodyPr/>
        <a:lstStyle/>
        <a:p>
          <a:endParaRPr lang="en-GB"/>
        </a:p>
      </dgm:t>
    </dgm:pt>
    <dgm:pt modelId="{F6A135CB-6DD5-4AB2-BED9-A36A65EC13FC}" type="pres">
      <dgm:prSet presAssocID="{6E74C1FF-30EC-4DBE-9CAD-88D2EC30AC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05E5C0-96D7-4465-89EA-E03ABD521196}" type="pres">
      <dgm:prSet presAssocID="{AB6F7A72-46BD-4219-93D8-FCFA8717E9FC}" presName="hierRoot1" presStyleCnt="0">
        <dgm:presLayoutVars>
          <dgm:hierBranch val="init"/>
        </dgm:presLayoutVars>
      </dgm:prSet>
      <dgm:spPr/>
    </dgm:pt>
    <dgm:pt modelId="{4F6134D4-D889-4305-A101-CE40F9B76213}" type="pres">
      <dgm:prSet presAssocID="{AB6F7A72-46BD-4219-93D8-FCFA8717E9FC}" presName="rootComposite1" presStyleCnt="0"/>
      <dgm:spPr/>
    </dgm:pt>
    <dgm:pt modelId="{0A4EB821-23BD-4310-AF70-EA296659B32B}" type="pres">
      <dgm:prSet presAssocID="{AB6F7A72-46BD-4219-93D8-FCFA8717E9FC}" presName="rootText1" presStyleLbl="node0" presStyleIdx="0" presStyleCnt="1" custScaleX="399983" custScaleY="195239" custLinFactNeighborX="-2393" custLinFactNeighborY="-14599">
        <dgm:presLayoutVars>
          <dgm:chPref val="3"/>
        </dgm:presLayoutVars>
      </dgm:prSet>
      <dgm:spPr/>
    </dgm:pt>
    <dgm:pt modelId="{8A0E109A-33A3-4D40-9127-665259E9D635}" type="pres">
      <dgm:prSet presAssocID="{AB6F7A72-46BD-4219-93D8-FCFA8717E9FC}" presName="rootConnector1" presStyleLbl="node1" presStyleIdx="0" presStyleCnt="0"/>
      <dgm:spPr/>
    </dgm:pt>
    <dgm:pt modelId="{5DC6741A-2FE5-4D3A-BD80-B6793375FE35}" type="pres">
      <dgm:prSet presAssocID="{AB6F7A72-46BD-4219-93D8-FCFA8717E9FC}" presName="hierChild2" presStyleCnt="0"/>
      <dgm:spPr/>
    </dgm:pt>
    <dgm:pt modelId="{9000BE86-74AF-47C7-80F0-4E38323A031E}" type="pres">
      <dgm:prSet presAssocID="{DDA39A56-34AA-4160-A74D-59456F5F5FE3}" presName="Name37" presStyleLbl="parChTrans1D2" presStyleIdx="0" presStyleCnt="2"/>
      <dgm:spPr/>
    </dgm:pt>
    <dgm:pt modelId="{075158F2-3D95-44C6-A8C5-21AB11A23932}" type="pres">
      <dgm:prSet presAssocID="{BC5E8D0A-262F-41A7-94F8-369EADF6EC91}" presName="hierRoot2" presStyleCnt="0">
        <dgm:presLayoutVars>
          <dgm:hierBranch val="init"/>
        </dgm:presLayoutVars>
      </dgm:prSet>
      <dgm:spPr/>
    </dgm:pt>
    <dgm:pt modelId="{3F909A5C-7055-4A6D-ADEB-B52E7E98DDCB}" type="pres">
      <dgm:prSet presAssocID="{BC5E8D0A-262F-41A7-94F8-369EADF6EC91}" presName="rootComposite" presStyleCnt="0"/>
      <dgm:spPr/>
    </dgm:pt>
    <dgm:pt modelId="{C045E3FE-30A5-4A13-AC50-CA894D0F150C}" type="pres">
      <dgm:prSet presAssocID="{BC5E8D0A-262F-41A7-94F8-369EADF6EC91}" presName="rootText" presStyleLbl="node2" presStyleIdx="0" presStyleCnt="2" custScaleX="145607">
        <dgm:presLayoutVars>
          <dgm:chPref val="3"/>
        </dgm:presLayoutVars>
      </dgm:prSet>
      <dgm:spPr/>
    </dgm:pt>
    <dgm:pt modelId="{033A6E76-2BD8-41BE-9F01-74B27AA716BA}" type="pres">
      <dgm:prSet presAssocID="{BC5E8D0A-262F-41A7-94F8-369EADF6EC91}" presName="rootConnector" presStyleLbl="node2" presStyleIdx="0" presStyleCnt="2"/>
      <dgm:spPr/>
    </dgm:pt>
    <dgm:pt modelId="{0DE53CC1-CF3E-4F52-9F90-C2DB1B290E38}" type="pres">
      <dgm:prSet presAssocID="{BC5E8D0A-262F-41A7-94F8-369EADF6EC91}" presName="hierChild4" presStyleCnt="0"/>
      <dgm:spPr/>
    </dgm:pt>
    <dgm:pt modelId="{00EA3724-9076-43DF-806D-82D033ED15AA}" type="pres">
      <dgm:prSet presAssocID="{BC5E8D0A-262F-41A7-94F8-369EADF6EC91}" presName="hierChild5" presStyleCnt="0"/>
      <dgm:spPr/>
    </dgm:pt>
    <dgm:pt modelId="{95EF8E00-C281-47FA-91AC-C59D98A23FA4}" type="pres">
      <dgm:prSet presAssocID="{0D39CB42-E785-4184-BD5E-8ED9CF115C58}" presName="Name37" presStyleLbl="parChTrans1D2" presStyleIdx="1" presStyleCnt="2"/>
      <dgm:spPr/>
    </dgm:pt>
    <dgm:pt modelId="{DD20EB33-F9D2-4B70-B8C8-48FE032BCD7A}" type="pres">
      <dgm:prSet presAssocID="{D01F2A0B-19F4-4710-92E5-621EC521883A}" presName="hierRoot2" presStyleCnt="0">
        <dgm:presLayoutVars>
          <dgm:hierBranch val="init"/>
        </dgm:presLayoutVars>
      </dgm:prSet>
      <dgm:spPr/>
    </dgm:pt>
    <dgm:pt modelId="{9D0FFCA5-1C15-468F-BF99-466EE16509D7}" type="pres">
      <dgm:prSet presAssocID="{D01F2A0B-19F4-4710-92E5-621EC521883A}" presName="rootComposite" presStyleCnt="0"/>
      <dgm:spPr/>
    </dgm:pt>
    <dgm:pt modelId="{56153FDC-8ABC-450D-BEBB-EF212642F5A0}" type="pres">
      <dgm:prSet presAssocID="{D01F2A0B-19F4-4710-92E5-621EC521883A}" presName="rootText" presStyleLbl="node2" presStyleIdx="1" presStyleCnt="2" custScaleX="131284">
        <dgm:presLayoutVars>
          <dgm:chPref val="3"/>
        </dgm:presLayoutVars>
      </dgm:prSet>
      <dgm:spPr/>
    </dgm:pt>
    <dgm:pt modelId="{8D5EF428-2015-4494-A6B5-3ACBEE408A28}" type="pres">
      <dgm:prSet presAssocID="{D01F2A0B-19F4-4710-92E5-621EC521883A}" presName="rootConnector" presStyleLbl="node2" presStyleIdx="1" presStyleCnt="2"/>
      <dgm:spPr/>
    </dgm:pt>
    <dgm:pt modelId="{1D007898-E1F4-4B82-AB58-B977F64016FF}" type="pres">
      <dgm:prSet presAssocID="{D01F2A0B-19F4-4710-92E5-621EC521883A}" presName="hierChild4" presStyleCnt="0"/>
      <dgm:spPr/>
    </dgm:pt>
    <dgm:pt modelId="{9E9D4E45-7DAD-4E68-BC89-E4240B62CC1D}" type="pres">
      <dgm:prSet presAssocID="{D01F2A0B-19F4-4710-92E5-621EC521883A}" presName="hierChild5" presStyleCnt="0"/>
      <dgm:spPr/>
    </dgm:pt>
    <dgm:pt modelId="{587C1896-C35E-494A-A10F-2F1FFF13025C}" type="pres">
      <dgm:prSet presAssocID="{AB6F7A72-46BD-4219-93D8-FCFA8717E9FC}" presName="hierChild3" presStyleCnt="0"/>
      <dgm:spPr/>
    </dgm:pt>
  </dgm:ptLst>
  <dgm:cxnLst>
    <dgm:cxn modelId="{EEA72A17-B845-46B9-B6D5-A8CD72CAD679}" type="presOf" srcId="{BC5E8D0A-262F-41A7-94F8-369EADF6EC91}" destId="{C045E3FE-30A5-4A13-AC50-CA894D0F150C}" srcOrd="0" destOrd="0" presId="urn:microsoft.com/office/officeart/2005/8/layout/orgChart1"/>
    <dgm:cxn modelId="{06780A3B-D8DC-4DD8-9A59-EEA0A8960D02}" type="presOf" srcId="{AB6F7A72-46BD-4219-93D8-FCFA8717E9FC}" destId="{0A4EB821-23BD-4310-AF70-EA296659B32B}" srcOrd="0" destOrd="0" presId="urn:microsoft.com/office/officeart/2005/8/layout/orgChart1"/>
    <dgm:cxn modelId="{1A59326E-D115-4885-B056-FC2636C42057}" type="presOf" srcId="{6E74C1FF-30EC-4DBE-9CAD-88D2EC30ACE0}" destId="{F6A135CB-6DD5-4AB2-BED9-A36A65EC13FC}" srcOrd="0" destOrd="0" presId="urn:microsoft.com/office/officeart/2005/8/layout/orgChart1"/>
    <dgm:cxn modelId="{477B5B4F-5C9B-4629-8928-09459984B529}" type="presOf" srcId="{DDA39A56-34AA-4160-A74D-59456F5F5FE3}" destId="{9000BE86-74AF-47C7-80F0-4E38323A031E}" srcOrd="0" destOrd="0" presId="urn:microsoft.com/office/officeart/2005/8/layout/orgChart1"/>
    <dgm:cxn modelId="{54845556-98B9-4598-8126-A50D12F487F1}" type="presOf" srcId="{D01F2A0B-19F4-4710-92E5-621EC521883A}" destId="{8D5EF428-2015-4494-A6B5-3ACBEE408A28}" srcOrd="1" destOrd="0" presId="urn:microsoft.com/office/officeart/2005/8/layout/orgChart1"/>
    <dgm:cxn modelId="{CFEC51CD-D363-4F53-B0FF-CBB0467D4549}" type="presOf" srcId="{AB6F7A72-46BD-4219-93D8-FCFA8717E9FC}" destId="{8A0E109A-33A3-4D40-9127-665259E9D635}" srcOrd="1" destOrd="0" presId="urn:microsoft.com/office/officeart/2005/8/layout/orgChart1"/>
    <dgm:cxn modelId="{96E781CF-9C53-4FEB-8CC6-F8FC2DC8F9CF}" srcId="{6E74C1FF-30EC-4DBE-9CAD-88D2EC30ACE0}" destId="{AB6F7A72-46BD-4219-93D8-FCFA8717E9FC}" srcOrd="0" destOrd="0" parTransId="{30D38726-C434-4BD5-B5A1-51B04911FC63}" sibTransId="{15E0A2B1-44E4-43CD-9767-DC19489B472B}"/>
    <dgm:cxn modelId="{389356E1-02B7-4FE9-B703-2F68B5CC0B57}" type="presOf" srcId="{D01F2A0B-19F4-4710-92E5-621EC521883A}" destId="{56153FDC-8ABC-450D-BEBB-EF212642F5A0}" srcOrd="0" destOrd="0" presId="urn:microsoft.com/office/officeart/2005/8/layout/orgChart1"/>
    <dgm:cxn modelId="{57E1ECE6-7A55-4A15-B4C1-401BED1ED4E9}" srcId="{AB6F7A72-46BD-4219-93D8-FCFA8717E9FC}" destId="{D01F2A0B-19F4-4710-92E5-621EC521883A}" srcOrd="1" destOrd="0" parTransId="{0D39CB42-E785-4184-BD5E-8ED9CF115C58}" sibTransId="{A995C5B2-761D-4BCD-8CE0-7B050A356C29}"/>
    <dgm:cxn modelId="{C042CFEA-DAB8-49CD-9E9A-886B8ED64505}" srcId="{AB6F7A72-46BD-4219-93D8-FCFA8717E9FC}" destId="{BC5E8D0A-262F-41A7-94F8-369EADF6EC91}" srcOrd="0" destOrd="0" parTransId="{DDA39A56-34AA-4160-A74D-59456F5F5FE3}" sibTransId="{63A30A09-9CDC-40A3-B120-F03DB3D0A741}"/>
    <dgm:cxn modelId="{46A4DCEE-DFFF-4E26-A55E-75BB1A4F016F}" type="presOf" srcId="{BC5E8D0A-262F-41A7-94F8-369EADF6EC91}" destId="{033A6E76-2BD8-41BE-9F01-74B27AA716BA}" srcOrd="1" destOrd="0" presId="urn:microsoft.com/office/officeart/2005/8/layout/orgChart1"/>
    <dgm:cxn modelId="{2E3A7AEF-CB31-4B2C-B736-DC5C46C3F66D}" type="presOf" srcId="{0D39CB42-E785-4184-BD5E-8ED9CF115C58}" destId="{95EF8E00-C281-47FA-91AC-C59D98A23FA4}" srcOrd="0" destOrd="0" presId="urn:microsoft.com/office/officeart/2005/8/layout/orgChart1"/>
    <dgm:cxn modelId="{1E66C495-0361-46BF-BF71-4A0A2EE7FEB4}" type="presParOf" srcId="{F6A135CB-6DD5-4AB2-BED9-A36A65EC13FC}" destId="{B905E5C0-96D7-4465-89EA-E03ABD521196}" srcOrd="0" destOrd="0" presId="urn:microsoft.com/office/officeart/2005/8/layout/orgChart1"/>
    <dgm:cxn modelId="{339A7245-740C-4AE1-A6F0-A44616C5B03B}" type="presParOf" srcId="{B905E5C0-96D7-4465-89EA-E03ABD521196}" destId="{4F6134D4-D889-4305-A101-CE40F9B76213}" srcOrd="0" destOrd="0" presId="urn:microsoft.com/office/officeart/2005/8/layout/orgChart1"/>
    <dgm:cxn modelId="{274455E6-9652-4E7C-AAB1-8093147206FE}" type="presParOf" srcId="{4F6134D4-D889-4305-A101-CE40F9B76213}" destId="{0A4EB821-23BD-4310-AF70-EA296659B32B}" srcOrd="0" destOrd="0" presId="urn:microsoft.com/office/officeart/2005/8/layout/orgChart1"/>
    <dgm:cxn modelId="{58EB65F4-4B7A-48BE-A87B-2851299077C3}" type="presParOf" srcId="{4F6134D4-D889-4305-A101-CE40F9B76213}" destId="{8A0E109A-33A3-4D40-9127-665259E9D635}" srcOrd="1" destOrd="0" presId="urn:microsoft.com/office/officeart/2005/8/layout/orgChart1"/>
    <dgm:cxn modelId="{9C483F82-82F6-4176-BDEF-FE83AC1C5A64}" type="presParOf" srcId="{B905E5C0-96D7-4465-89EA-E03ABD521196}" destId="{5DC6741A-2FE5-4D3A-BD80-B6793375FE35}" srcOrd="1" destOrd="0" presId="urn:microsoft.com/office/officeart/2005/8/layout/orgChart1"/>
    <dgm:cxn modelId="{E9E72F5A-6D0B-4F46-9840-BA80D48A3C96}" type="presParOf" srcId="{5DC6741A-2FE5-4D3A-BD80-B6793375FE35}" destId="{9000BE86-74AF-47C7-80F0-4E38323A031E}" srcOrd="0" destOrd="0" presId="urn:microsoft.com/office/officeart/2005/8/layout/orgChart1"/>
    <dgm:cxn modelId="{0D7A44C9-EA0D-4669-A3C5-7BB3EACCF713}" type="presParOf" srcId="{5DC6741A-2FE5-4D3A-BD80-B6793375FE35}" destId="{075158F2-3D95-44C6-A8C5-21AB11A23932}" srcOrd="1" destOrd="0" presId="urn:microsoft.com/office/officeart/2005/8/layout/orgChart1"/>
    <dgm:cxn modelId="{80BB55DB-E4E3-41C2-BA2E-3051A5B6B7B6}" type="presParOf" srcId="{075158F2-3D95-44C6-A8C5-21AB11A23932}" destId="{3F909A5C-7055-4A6D-ADEB-B52E7E98DDCB}" srcOrd="0" destOrd="0" presId="urn:microsoft.com/office/officeart/2005/8/layout/orgChart1"/>
    <dgm:cxn modelId="{CF1E80D2-0253-4F5E-A780-6DFD4B9BBE10}" type="presParOf" srcId="{3F909A5C-7055-4A6D-ADEB-B52E7E98DDCB}" destId="{C045E3FE-30A5-4A13-AC50-CA894D0F150C}" srcOrd="0" destOrd="0" presId="urn:microsoft.com/office/officeart/2005/8/layout/orgChart1"/>
    <dgm:cxn modelId="{209DF458-D54E-40D2-A12E-0EF0A053B701}" type="presParOf" srcId="{3F909A5C-7055-4A6D-ADEB-B52E7E98DDCB}" destId="{033A6E76-2BD8-41BE-9F01-74B27AA716BA}" srcOrd="1" destOrd="0" presId="urn:microsoft.com/office/officeart/2005/8/layout/orgChart1"/>
    <dgm:cxn modelId="{636C646D-0498-4734-83E7-2C8EBFD1C5A6}" type="presParOf" srcId="{075158F2-3D95-44C6-A8C5-21AB11A23932}" destId="{0DE53CC1-CF3E-4F52-9F90-C2DB1B290E38}" srcOrd="1" destOrd="0" presId="urn:microsoft.com/office/officeart/2005/8/layout/orgChart1"/>
    <dgm:cxn modelId="{A562F3CD-76B3-40B8-BDDD-458A9B187CCF}" type="presParOf" srcId="{075158F2-3D95-44C6-A8C5-21AB11A23932}" destId="{00EA3724-9076-43DF-806D-82D033ED15AA}" srcOrd="2" destOrd="0" presId="urn:microsoft.com/office/officeart/2005/8/layout/orgChart1"/>
    <dgm:cxn modelId="{A39DF603-A6CA-48AB-992D-51F66A976004}" type="presParOf" srcId="{5DC6741A-2FE5-4D3A-BD80-B6793375FE35}" destId="{95EF8E00-C281-47FA-91AC-C59D98A23FA4}" srcOrd="2" destOrd="0" presId="urn:microsoft.com/office/officeart/2005/8/layout/orgChart1"/>
    <dgm:cxn modelId="{6E356900-A5F6-4ED1-940F-F173C0B643D5}" type="presParOf" srcId="{5DC6741A-2FE5-4D3A-BD80-B6793375FE35}" destId="{DD20EB33-F9D2-4B70-B8C8-48FE032BCD7A}" srcOrd="3" destOrd="0" presId="urn:microsoft.com/office/officeart/2005/8/layout/orgChart1"/>
    <dgm:cxn modelId="{7883D07E-6506-4953-97E9-6EA16107E525}" type="presParOf" srcId="{DD20EB33-F9D2-4B70-B8C8-48FE032BCD7A}" destId="{9D0FFCA5-1C15-468F-BF99-466EE16509D7}" srcOrd="0" destOrd="0" presId="urn:microsoft.com/office/officeart/2005/8/layout/orgChart1"/>
    <dgm:cxn modelId="{98779387-DD1B-43DF-B0C5-EF1D420286B5}" type="presParOf" srcId="{9D0FFCA5-1C15-468F-BF99-466EE16509D7}" destId="{56153FDC-8ABC-450D-BEBB-EF212642F5A0}" srcOrd="0" destOrd="0" presId="urn:microsoft.com/office/officeart/2005/8/layout/orgChart1"/>
    <dgm:cxn modelId="{27F06B09-6FF0-468E-A199-5EA1E7E9E5A5}" type="presParOf" srcId="{9D0FFCA5-1C15-468F-BF99-466EE16509D7}" destId="{8D5EF428-2015-4494-A6B5-3ACBEE408A28}" srcOrd="1" destOrd="0" presId="urn:microsoft.com/office/officeart/2005/8/layout/orgChart1"/>
    <dgm:cxn modelId="{B18AB4D0-A694-4445-9A57-021129115941}" type="presParOf" srcId="{DD20EB33-F9D2-4B70-B8C8-48FE032BCD7A}" destId="{1D007898-E1F4-4B82-AB58-B977F64016FF}" srcOrd="1" destOrd="0" presId="urn:microsoft.com/office/officeart/2005/8/layout/orgChart1"/>
    <dgm:cxn modelId="{3B8C72DF-D0D9-4346-BD92-7790578CFBED}" type="presParOf" srcId="{DD20EB33-F9D2-4B70-B8C8-48FE032BCD7A}" destId="{9E9D4E45-7DAD-4E68-BC89-E4240B62CC1D}" srcOrd="2" destOrd="0" presId="urn:microsoft.com/office/officeart/2005/8/layout/orgChart1"/>
    <dgm:cxn modelId="{3E1F3548-1563-4AD5-BF9A-721855ADD261}" type="presParOf" srcId="{B905E5C0-96D7-4465-89EA-E03ABD521196}" destId="{587C1896-C35E-494A-A10F-2F1FFF1302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F8E00-C281-47FA-91AC-C59D98A23FA4}">
      <dsp:nvSpPr>
        <dsp:cNvPr id="0" name=""/>
        <dsp:cNvSpPr/>
      </dsp:nvSpPr>
      <dsp:spPr>
        <a:xfrm>
          <a:off x="4394222" y="2121983"/>
          <a:ext cx="1862810" cy="45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83"/>
              </a:lnTo>
              <a:lnTo>
                <a:pt x="1862810" y="230183"/>
              </a:lnTo>
              <a:lnTo>
                <a:pt x="1862810" y="45842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0BE86-74AF-47C7-80F0-4E38323A031E}">
      <dsp:nvSpPr>
        <dsp:cNvPr id="0" name=""/>
        <dsp:cNvSpPr/>
      </dsp:nvSpPr>
      <dsp:spPr>
        <a:xfrm>
          <a:off x="2791118" y="2121983"/>
          <a:ext cx="1603103" cy="458425"/>
        </a:xfrm>
        <a:custGeom>
          <a:avLst/>
          <a:gdLst/>
          <a:ahLst/>
          <a:cxnLst/>
          <a:rect l="0" t="0" r="0" b="0"/>
          <a:pathLst>
            <a:path>
              <a:moveTo>
                <a:pt x="1603103" y="0"/>
              </a:moveTo>
              <a:lnTo>
                <a:pt x="1603103" y="230183"/>
              </a:lnTo>
              <a:lnTo>
                <a:pt x="0" y="230183"/>
              </a:lnTo>
              <a:lnTo>
                <a:pt x="0" y="45842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EB821-23BD-4310-AF70-EA296659B32B}">
      <dsp:nvSpPr>
        <dsp:cNvPr id="0" name=""/>
        <dsp:cNvSpPr/>
      </dsp:nvSpPr>
      <dsp:spPr>
        <a:xfrm>
          <a:off x="46948" y="0"/>
          <a:ext cx="8694548" cy="21219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526 Heavy Smokers with SMI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Schizophrenia (65%), Bipolar (22%), Schizoaffective (12%)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Community-based, wanted to cut down or quit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21 NHS Trusts, Age = 47yrs, 30yrs smoking, BMI = 29.2, 24 cigs/day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 </a:t>
          </a:r>
        </a:p>
      </dsp:txBody>
      <dsp:txXfrm>
        <a:off x="46948" y="0"/>
        <a:ext cx="8694548" cy="2121983"/>
      </dsp:txXfrm>
    </dsp:sp>
    <dsp:sp modelId="{C045E3FE-30A5-4A13-AC50-CA894D0F150C}">
      <dsp:nvSpPr>
        <dsp:cNvPr id="0" name=""/>
        <dsp:cNvSpPr/>
      </dsp:nvSpPr>
      <dsp:spPr>
        <a:xfrm>
          <a:off x="1208567" y="2580409"/>
          <a:ext cx="3165102" cy="1086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Bespoke Smoking Cessation (n=265)</a:t>
          </a:r>
        </a:p>
      </dsp:txBody>
      <dsp:txXfrm>
        <a:off x="1208567" y="2580409"/>
        <a:ext cx="3165102" cy="1086864"/>
      </dsp:txXfrm>
    </dsp:sp>
    <dsp:sp modelId="{56153FDC-8ABC-450D-BEBB-EF212642F5A0}">
      <dsp:nvSpPr>
        <dsp:cNvPr id="0" name=""/>
        <dsp:cNvSpPr/>
      </dsp:nvSpPr>
      <dsp:spPr>
        <a:xfrm>
          <a:off x="4830153" y="2580409"/>
          <a:ext cx="2853758" cy="1086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Usual care (n=261)</a:t>
          </a:r>
        </a:p>
      </dsp:txBody>
      <dsp:txXfrm>
        <a:off x="4830153" y="2580409"/>
        <a:ext cx="2853758" cy="1086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278DE-4D7C-4FAD-A863-986F7691F89C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1BFAA-F1B4-4B9E-BB98-848FFDBAC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32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BEDB5-51B1-4456-8F21-97CE0BAF2855}" type="slidenum">
              <a:rPr lang="en-GB"/>
              <a:pPr/>
              <a:t>1</a:t>
            </a:fld>
            <a:endParaRPr lang="en-GB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63989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5675202" y="1850076"/>
            <a:ext cx="3057841" cy="4417641"/>
          </a:xfrm>
        </p:spPr>
        <p:txBody>
          <a:bodyPr lIns="64310" tIns="32155" rIns="64310" bIns="32155" anchor="ctr">
            <a:normAutofit/>
          </a:bodyPr>
          <a:lstStyle>
            <a:lvl1pPr algn="ctr">
              <a:defRPr sz="2300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80333"/>
            <a:ext cx="4887260" cy="711269"/>
          </a:xfrm>
        </p:spPr>
        <p:txBody>
          <a:bodyPr lIns="64310" tIns="32155" rIns="64310" bIns="32155">
            <a:spAutoFit/>
          </a:bodyPr>
          <a:lstStyle>
            <a:lvl1pPr>
              <a:defRPr sz="4200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21425"/>
            <a:ext cx="4887260" cy="495825"/>
          </a:xfrm>
        </p:spPr>
        <p:txBody>
          <a:bodyPr lIns="64310" tIns="32155" rIns="64310" bIns="32155">
            <a:spAutoFit/>
          </a:bodyPr>
          <a:lstStyle>
            <a:lvl1pPr marL="0" marR="0" indent="0" algn="l" defTabSz="4571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25303B"/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5940" y="3179691"/>
            <a:ext cx="4887120" cy="418881"/>
          </a:xfrm>
        </p:spPr>
        <p:txBody>
          <a:bodyPr lIns="64310" tIns="32155" rIns="64310" bIns="32155">
            <a:spAutoFit/>
          </a:bodyPr>
          <a:lstStyle>
            <a:lvl1pPr>
              <a:defRPr sz="2300" cap="none" baseline="0"/>
            </a:lvl1pPr>
            <a:lvl2pPr marL="457146" indent="0">
              <a:buNone/>
              <a:defRPr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85940" y="3664666"/>
            <a:ext cx="4887120" cy="1129332"/>
          </a:xfrm>
        </p:spPr>
        <p:txBody>
          <a:bodyPr lIns="64310" tIns="32155" rIns="64310" bIns="32155">
            <a:spAutoFit/>
          </a:bodyPr>
          <a:lstStyle>
            <a:lvl1pPr marL="0" indent="-298762">
              <a:buSzPct val="80000"/>
              <a:buFont typeface="Wingdings" charset="2"/>
              <a:buChar char="§"/>
              <a:defRPr sz="2300" cap="none"/>
            </a:lvl1pPr>
            <a:lvl2pPr>
              <a:defRPr sz="2000"/>
            </a:lvl2pPr>
            <a:lvl3pPr>
              <a:defRPr sz="1700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bullet style</a:t>
            </a:r>
          </a:p>
          <a:p>
            <a:pPr lvl="2"/>
            <a:r>
              <a:rPr lang="en-US" dirty="0"/>
              <a:t>S</a:t>
            </a:r>
            <a:r>
              <a:rPr lang="en-GB" dirty="0" err="1"/>
              <a:t>ub</a:t>
            </a:r>
            <a:r>
              <a:rPr lang="en-GB" dirty="0"/>
              <a:t> sub bullet style</a:t>
            </a:r>
          </a:p>
        </p:txBody>
      </p:sp>
    </p:spTree>
    <p:extLst>
      <p:ext uri="{BB962C8B-B14F-4D97-AF65-F5344CB8AC3E}">
        <p14:creationId xmlns:p14="http://schemas.microsoft.com/office/powerpoint/2010/main" val="900073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276667"/>
            <a:ext cx="8229600" cy="1143000"/>
          </a:xfrm>
        </p:spPr>
        <p:txBody>
          <a:bodyPr>
            <a:normAutofit/>
          </a:bodyPr>
          <a:lstStyle>
            <a:lvl1pPr>
              <a:defRPr sz="550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6921" y="3290636"/>
            <a:ext cx="4778117" cy="1344596"/>
          </a:xfrm>
        </p:spPr>
        <p:txBody>
          <a:bodyPr/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327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F8F3D0-29A1-4892-8046-0338C48B0EA5}" type="datetimeFigureOut">
              <a:rPr lang="en-US" smtClean="0"/>
              <a:pPr/>
              <a:t>12/15/2020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ED369-17EA-404F-AA69-4B6B295BA1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395" y="1288730"/>
            <a:ext cx="8640763" cy="1143000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the scimitar+ trial: </a:t>
            </a:r>
            <a:br>
              <a:rPr lang="en-GB" dirty="0"/>
            </a:br>
            <a:r>
              <a:rPr lang="en-GB" sz="3100" dirty="0"/>
              <a:t>Embedding smoking cessation into mental health services</a:t>
            </a:r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253914" y="3992860"/>
            <a:ext cx="4752528" cy="175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GB" dirty="0"/>
              <a:t>Simon Gilbody 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Professor of Psychological Medicine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Dr Emily Peckham</a:t>
            </a:r>
          </a:p>
          <a:p>
            <a:pPr>
              <a:lnSpc>
                <a:spcPct val="80000"/>
              </a:lnSpc>
            </a:pPr>
            <a:r>
              <a:rPr lang="en-GB" sz="2000" dirty="0"/>
              <a:t>SCIMITAR Trial Manager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dirty="0"/>
              <a:t>MHARG University of York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131840" y="6237312"/>
            <a:ext cx="39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 behalf of the SCIMITAR collaborative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4869160"/>
            <a:ext cx="45783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405"/>
            <a:ext cx="2195735" cy="104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576406"/>
            <a:ext cx="1458905" cy="111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people with SMI quit?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10" y="1630671"/>
            <a:ext cx="6067937" cy="518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6153" y="2152643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P=0.01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4051" y="2117609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P=0.08</a:t>
            </a:r>
          </a:p>
        </p:txBody>
      </p:sp>
    </p:spTree>
    <p:extLst>
      <p:ext uri="{BB962C8B-B14F-4D97-AF65-F5344CB8AC3E}">
        <p14:creationId xmlns:p14="http://schemas.microsoft.com/office/powerpoint/2010/main" val="3138724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33FB-0020-435F-8B69-5CB5FC82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Meta-analysis of pilot and full trial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1D277-606B-420C-8911-F0A9AA8B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9" y="2592475"/>
            <a:ext cx="8911802" cy="16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55" y="5144654"/>
            <a:ext cx="1592826" cy="15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2" b="30155"/>
          <a:stretch/>
        </p:blipFill>
        <p:spPr bwMode="auto">
          <a:xfrm>
            <a:off x="4948699" y="5941067"/>
            <a:ext cx="1643831" cy="7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3" y="5635231"/>
            <a:ext cx="1881033" cy="11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1" t="86127"/>
          <a:stretch/>
        </p:blipFill>
        <p:spPr bwMode="auto">
          <a:xfrm>
            <a:off x="7256206" y="5887793"/>
            <a:ext cx="1758489" cy="78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52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766A-3D0E-4F9D-95BF-FE5A25F8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SCIMITAR: implications for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BB962-3BCC-4C78-B0A7-16AAA4E1B67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Highlights the ability and advantage of people from </a:t>
            </a:r>
            <a:r>
              <a:rPr lang="en-GB" u="sng" dirty="0"/>
              <a:t>within</a:t>
            </a:r>
            <a:r>
              <a:rPr lang="en-GB" dirty="0"/>
              <a:t> mental health services receiving training &amp; deliver the intervention</a:t>
            </a:r>
          </a:p>
          <a:p>
            <a:r>
              <a:rPr lang="en-GB" dirty="0"/>
              <a:t>Service users really liked this</a:t>
            </a:r>
          </a:p>
          <a:p>
            <a:r>
              <a:rPr lang="en-GB" dirty="0" err="1"/>
              <a:t>NCSCT</a:t>
            </a:r>
            <a:r>
              <a:rPr lang="en-GB" dirty="0"/>
              <a:t> is a </a:t>
            </a:r>
            <a:r>
              <a:rPr lang="en-GB" u="sng" dirty="0"/>
              <a:t>brilliant</a:t>
            </a:r>
            <a:r>
              <a:rPr lang="en-GB" dirty="0"/>
              <a:t> resource</a:t>
            </a:r>
          </a:p>
          <a:p>
            <a:r>
              <a:rPr lang="en-GB" dirty="0"/>
              <a:t>Attitudinal barriers to smoking cessation.  Don’t ask, don’t intervene</a:t>
            </a:r>
          </a:p>
        </p:txBody>
      </p:sp>
    </p:spTree>
    <p:extLst>
      <p:ext uri="{BB962C8B-B14F-4D97-AF65-F5344CB8AC3E}">
        <p14:creationId xmlns:p14="http://schemas.microsoft.com/office/powerpoint/2010/main" val="333077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9FB4-9D37-4B78-8677-068036F7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SCIMITAR: implications for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6B159-CFB3-4E04-92B7-C5444E9B33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Keep the moving parts to the minimum</a:t>
            </a:r>
          </a:p>
          <a:p>
            <a:r>
              <a:rPr lang="en-GB" dirty="0"/>
              <a:t>One stop shop</a:t>
            </a:r>
          </a:p>
          <a:p>
            <a:r>
              <a:rPr lang="en-GB" dirty="0"/>
              <a:t>Delivery within mental health services</a:t>
            </a:r>
          </a:p>
          <a:p>
            <a:r>
              <a:rPr lang="en-GB" dirty="0"/>
              <a:t>Efficient provision of quit smoking meds</a:t>
            </a:r>
          </a:p>
        </p:txBody>
      </p:sp>
    </p:spTree>
    <p:extLst>
      <p:ext uri="{BB962C8B-B14F-4D97-AF65-F5344CB8AC3E}">
        <p14:creationId xmlns:p14="http://schemas.microsoft.com/office/powerpoint/2010/main" val="323999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1201F-EF5B-47E8-BE01-8B84C47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SCIMITAR: recommendations for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E96C5-56ED-4BBF-AC5A-7751668A400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/>
              <a:t>Make every contact count: </a:t>
            </a:r>
            <a:r>
              <a:rPr lang="en-GB" dirty="0"/>
              <a:t>Ask Advise Act (3As)</a:t>
            </a:r>
          </a:p>
          <a:p>
            <a:r>
              <a:rPr lang="en-GB" b="1" dirty="0"/>
              <a:t>All staff: </a:t>
            </a:r>
            <a:r>
              <a:rPr lang="en-GB" dirty="0"/>
              <a:t>Very Brief Advice</a:t>
            </a:r>
          </a:p>
          <a:p>
            <a:r>
              <a:rPr lang="en-GB" b="1" dirty="0"/>
              <a:t>Some staff: </a:t>
            </a:r>
            <a:r>
              <a:rPr lang="en-GB" dirty="0"/>
              <a:t>skilled in Level 2 delivery, with some additional skills for mental health services</a:t>
            </a:r>
          </a:p>
          <a:p>
            <a:r>
              <a:rPr lang="en-GB" b="1" dirty="0"/>
              <a:t>Non medical prescribing:</a:t>
            </a:r>
            <a:r>
              <a:rPr lang="en-GB" dirty="0"/>
              <a:t> quit smoking meds</a:t>
            </a:r>
          </a:p>
          <a:p>
            <a:r>
              <a:rPr lang="en-GB" b="1" dirty="0"/>
              <a:t>Psychiatrists: </a:t>
            </a:r>
            <a:r>
              <a:rPr lang="en-GB" dirty="0"/>
              <a:t>medication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05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221" y="2440605"/>
            <a:ext cx="6478024" cy="190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87" dirty="0"/>
              <a:t>This project was funded by the National Institute for Health Research Health Technology Assessment (project number 11/136/52) </a:t>
            </a:r>
            <a:br>
              <a:rPr lang="en-GB" sz="1687" dirty="0"/>
            </a:br>
            <a:br>
              <a:rPr lang="en-GB" sz="1687" dirty="0"/>
            </a:br>
            <a:br>
              <a:rPr lang="en-GB" sz="1687" dirty="0"/>
            </a:br>
            <a:r>
              <a:rPr lang="en-GB" sz="1687" dirty="0"/>
              <a:t>The views and opinions expressed therein are those of the authors and do not necessarily reflect those of the Health Technology Assessment programme, NIHR, NHS or the Department of Health.</a:t>
            </a:r>
          </a:p>
        </p:txBody>
      </p:sp>
    </p:spTree>
    <p:extLst>
      <p:ext uri="{BB962C8B-B14F-4D97-AF65-F5344CB8AC3E}">
        <p14:creationId xmlns:p14="http://schemas.microsoft.com/office/powerpoint/2010/main" val="140344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Things I will talk about during the ASH Equally Well Webinar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SCIMITAR+: the largest trial of a behavioural intervention for people who smoke &amp; use mental health services</a:t>
            </a:r>
          </a:p>
          <a:p>
            <a:pPr lvl="1">
              <a:lnSpc>
                <a:spcPct val="90000"/>
              </a:lnSpc>
            </a:pPr>
            <a:r>
              <a:rPr lang="en-GB" sz="2500" dirty="0"/>
              <a:t>What did the intervention look like?</a:t>
            </a:r>
          </a:p>
          <a:p>
            <a:pPr lvl="1">
              <a:lnSpc>
                <a:spcPct val="90000"/>
              </a:lnSpc>
            </a:pPr>
            <a:r>
              <a:rPr lang="en-GB" sz="2500" dirty="0"/>
              <a:t>What did we find?</a:t>
            </a:r>
          </a:p>
          <a:p>
            <a:pPr lvl="1">
              <a:lnSpc>
                <a:spcPct val="90000"/>
              </a:lnSpc>
            </a:pPr>
            <a:r>
              <a:rPr lang="en-GB" sz="2500" dirty="0"/>
              <a:t>What are the implications for mental health services and tobacco control policy?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9083-2F2F-41DC-84D0-5F82DDC5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81F99-7246-43EE-9206-B5E44DE052E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People with SMI have some of the highest rates of smoking in section of the population</a:t>
            </a:r>
          </a:p>
          <a:p>
            <a:r>
              <a:rPr lang="en-GB" dirty="0"/>
              <a:t>Majority want to quit and cut down, but do not access (and have not benefitted from) conventional Stop Smoking Services</a:t>
            </a:r>
          </a:p>
          <a:p>
            <a:r>
              <a:rPr lang="en-GB" dirty="0"/>
              <a:t>SCIMITAR tests a specialist intervention to enable people with SMI who want to quit, to quit</a:t>
            </a:r>
          </a:p>
          <a:p>
            <a:r>
              <a:rPr lang="en-GB" dirty="0"/>
              <a:t>Results in good engagement and verified improvements in quit rates in medium and long term</a:t>
            </a:r>
          </a:p>
          <a:p>
            <a:r>
              <a:rPr lang="en-GB" dirty="0"/>
              <a:t>Timely and evidence-supported model for service provision</a:t>
            </a:r>
          </a:p>
        </p:txBody>
      </p:sp>
    </p:spTree>
    <p:extLst>
      <p:ext uri="{BB962C8B-B14F-4D97-AF65-F5344CB8AC3E}">
        <p14:creationId xmlns:p14="http://schemas.microsoft.com/office/powerpoint/2010/main" val="378059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SCIMITAR+ built on strong foundations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99432"/>
            <a:ext cx="3060189" cy="411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9399"/>
            <a:ext cx="2871689" cy="419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"/>
          <a:stretch/>
        </p:blipFill>
        <p:spPr bwMode="auto">
          <a:xfrm>
            <a:off x="2987825" y="1715492"/>
            <a:ext cx="3060188" cy="4168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"/>
          <a:stretch/>
        </p:blipFill>
        <p:spPr bwMode="auto">
          <a:xfrm>
            <a:off x="80739" y="1715492"/>
            <a:ext cx="2871689" cy="4158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42" y="1715492"/>
            <a:ext cx="3057757" cy="4158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9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intervention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SCIMITAR+ Bespoke Smoking Cessation</a:t>
            </a:r>
          </a:p>
        </p:txBody>
      </p:sp>
    </p:spTree>
    <p:extLst>
      <p:ext uri="{BB962C8B-B14F-4D97-AF65-F5344CB8AC3E}">
        <p14:creationId xmlns:p14="http://schemas.microsoft.com/office/powerpoint/2010/main" val="142537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449762" cy="628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2" y="184354"/>
            <a:ext cx="9431003" cy="990600"/>
          </a:xfrm>
        </p:spPr>
        <p:txBody>
          <a:bodyPr>
            <a:noAutofit/>
          </a:bodyPr>
          <a:lstStyle/>
          <a:p>
            <a:r>
              <a:rPr lang="en-GB" sz="3600" dirty="0"/>
              <a:t>Bespoke features of the SCIMITAR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Delivered by NCSCT L2-trained mental health professionals</a:t>
            </a:r>
          </a:p>
          <a:p>
            <a:r>
              <a:rPr lang="en-GB" dirty="0"/>
              <a:t>Behaviour Change Techniques</a:t>
            </a:r>
          </a:p>
          <a:p>
            <a:r>
              <a:rPr lang="en-GB" dirty="0" err="1"/>
              <a:t>NRT</a:t>
            </a:r>
            <a:r>
              <a:rPr lang="en-GB" dirty="0"/>
              <a:t> was the mainstay of treatment</a:t>
            </a:r>
          </a:p>
          <a:p>
            <a:r>
              <a:rPr lang="en-GB" dirty="0"/>
              <a:t>Nicotine pre-loading &amp; ‘cut down to quit’</a:t>
            </a:r>
          </a:p>
          <a:p>
            <a:r>
              <a:rPr lang="en-GB" dirty="0"/>
              <a:t>Psychotropic medication management</a:t>
            </a:r>
          </a:p>
          <a:p>
            <a:r>
              <a:rPr lang="en-GB" dirty="0"/>
              <a:t>Planning for quit attempt.  What to do in place of smoking</a:t>
            </a:r>
          </a:p>
          <a:p>
            <a:r>
              <a:rPr lang="en-GB" dirty="0"/>
              <a:t>Manual &amp; supervision to ensure delivery</a:t>
            </a:r>
          </a:p>
        </p:txBody>
      </p:sp>
    </p:spTree>
    <p:extLst>
      <p:ext uri="{BB962C8B-B14F-4D97-AF65-F5344CB8AC3E}">
        <p14:creationId xmlns:p14="http://schemas.microsoft.com/office/powerpoint/2010/main" val="423207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4124427"/>
              </p:ext>
            </p:extLst>
          </p:nvPr>
        </p:nvGraphicFramePr>
        <p:xfrm>
          <a:off x="0" y="265471"/>
          <a:ext cx="8892480" cy="366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398" y="5075931"/>
            <a:ext cx="8251612" cy="1600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GB" sz="3200" b="1" dirty="0"/>
              <a:t>Sustained Quitting (CO&lt;10ppm, 7/7 abstinent)</a:t>
            </a:r>
          </a:p>
          <a:p>
            <a:pPr algn="ctr"/>
            <a:r>
              <a:rPr lang="en-GB" sz="3200" dirty="0" err="1"/>
              <a:t>FTND</a:t>
            </a:r>
            <a:r>
              <a:rPr lang="en-GB" sz="3200" dirty="0"/>
              <a:t>, </a:t>
            </a:r>
            <a:r>
              <a:rPr lang="en-GB" sz="3200" dirty="0" err="1"/>
              <a:t>MTQ</a:t>
            </a:r>
            <a:r>
              <a:rPr lang="en-GB" sz="3200" dirty="0"/>
              <a:t>, PHQ9, GAD7, SF12, BMI</a:t>
            </a:r>
          </a:p>
          <a:p>
            <a:pPr algn="ctr"/>
            <a:r>
              <a:rPr lang="en-GB" sz="3200" dirty="0"/>
              <a:t>Medication and health service use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097161" y="3996813"/>
            <a:ext cx="29497" cy="1079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01032" y="3975933"/>
            <a:ext cx="29497" cy="1079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59393" y="4351706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 &amp; 12 months outcomes</a:t>
            </a:r>
          </a:p>
        </p:txBody>
      </p:sp>
    </p:spTree>
    <p:extLst>
      <p:ext uri="{BB962C8B-B14F-4D97-AF65-F5344CB8AC3E}">
        <p14:creationId xmlns:p14="http://schemas.microsoft.com/office/powerpoint/2010/main" val="20441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86D2-2B16-4DF8-B022-8EA50B05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SCIMITAR: What we found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AA85E-8ECC-426C-B1FB-A04CE7B00D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Doubles your rate of quitting</a:t>
            </a:r>
          </a:p>
          <a:p>
            <a:r>
              <a:rPr lang="en-GB" dirty="0"/>
              <a:t>People engaged really well</a:t>
            </a:r>
          </a:p>
          <a:p>
            <a:r>
              <a:rPr lang="en-GB" dirty="0"/>
              <a:t>People liked the intervention</a:t>
            </a:r>
          </a:p>
          <a:p>
            <a:r>
              <a:rPr lang="en-GB" dirty="0"/>
              <a:t>People liked that it was within mental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1443255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25CB4441-454A-42F0-8AC6-938CC6062146}"/>
</file>

<file path=customXml/itemProps2.xml><?xml version="1.0" encoding="utf-8"?>
<ds:datastoreItem xmlns:ds="http://schemas.openxmlformats.org/officeDocument/2006/customXml" ds:itemID="{15025573-22A6-48DA-BB5E-9B65FC70D9B2}"/>
</file>

<file path=customXml/itemProps3.xml><?xml version="1.0" encoding="utf-8"?>
<ds:datastoreItem xmlns:ds="http://schemas.openxmlformats.org/officeDocument/2006/customXml" ds:itemID="{87EDF7B2-8A24-483F-B341-B107701A6BFE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8689</TotalTime>
  <Words>548</Words>
  <Application>Microsoft Office PowerPoint</Application>
  <PresentationFormat>On-screen Show (4:3)</PresentationFormat>
  <Paragraphs>70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Wingdings</vt:lpstr>
      <vt:lpstr>Wingdings 2</vt:lpstr>
      <vt:lpstr>Median</vt:lpstr>
      <vt:lpstr>the scimitar+ trial:  Embedding smoking cessation into mental health services</vt:lpstr>
      <vt:lpstr>Things I will talk about during the ASH Equally Well Webinar</vt:lpstr>
      <vt:lpstr>In summary</vt:lpstr>
      <vt:lpstr>SCIMITAR+ built on strong foundations</vt:lpstr>
      <vt:lpstr>SCIMITAR+ Bespoke Smoking Cessation</vt:lpstr>
      <vt:lpstr>PowerPoint Presentation</vt:lpstr>
      <vt:lpstr>Bespoke features of the SCIMITAR intervention</vt:lpstr>
      <vt:lpstr>PowerPoint Presentation</vt:lpstr>
      <vt:lpstr>SCIMITAR: What we found</vt:lpstr>
      <vt:lpstr>Did people with SMI quit?</vt:lpstr>
      <vt:lpstr>Meta-analysis of pilot and full trial data</vt:lpstr>
      <vt:lpstr>PowerPoint Presentation</vt:lpstr>
      <vt:lpstr>SCIMITAR: implications for training</vt:lpstr>
      <vt:lpstr>SCIMITAR: implications for delivery</vt:lpstr>
      <vt:lpstr>SCIMITAR: recommendations for training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g</dc:creator>
  <cp:lastModifiedBy>Simon Gilbody</cp:lastModifiedBy>
  <cp:revision>124</cp:revision>
  <dcterms:created xsi:type="dcterms:W3CDTF">2012-09-06T05:04:54Z</dcterms:created>
  <dcterms:modified xsi:type="dcterms:W3CDTF">2020-12-16T09:58:45Z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</Properties>
</file>