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2" r:id="rId3"/>
    <p:sldId id="258" r:id="rId4"/>
    <p:sldId id="263" r:id="rId5"/>
    <p:sldId id="264" r:id="rId6"/>
    <p:sldId id="267" r:id="rId7"/>
    <p:sldId id="265" r:id="rId8"/>
    <p:sldId id="260" r:id="rId9"/>
    <p:sldId id="261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718"/>
    <a:srgbClr val="FD0101"/>
    <a:srgbClr val="00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79592" autoAdjust="0"/>
  </p:normalViewPr>
  <p:slideViewPr>
    <p:cSldViewPr snapToGrid="0">
      <p:cViewPr varScale="1">
        <p:scale>
          <a:sx n="68" d="100"/>
          <a:sy n="6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AF067-C729-4ADE-BD78-A69E62EF74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64112E-84AD-4804-8ABE-E0420080F991}">
      <dgm:prSet phldrT="[Text]"/>
      <dgm:spPr/>
      <dgm:t>
        <a:bodyPr/>
        <a:lstStyle/>
        <a:p>
          <a:r>
            <a:rPr lang="en-GB" dirty="0" smtClean="0"/>
            <a:t>Proposal </a:t>
          </a:r>
          <a:endParaRPr lang="en-GB" dirty="0"/>
        </a:p>
      </dgm:t>
    </dgm:pt>
    <dgm:pt modelId="{C9A8BD32-0B5D-4875-B953-ACB695F8B0C2}" type="parTrans" cxnId="{2B20BA85-F7B3-4BF1-9945-9097972215B3}">
      <dgm:prSet/>
      <dgm:spPr/>
      <dgm:t>
        <a:bodyPr/>
        <a:lstStyle/>
        <a:p>
          <a:endParaRPr lang="en-GB"/>
        </a:p>
      </dgm:t>
    </dgm:pt>
    <dgm:pt modelId="{289BCEFD-77CB-4910-ACA6-A4BCE0ADD4C1}" type="sibTrans" cxnId="{2B20BA85-F7B3-4BF1-9945-9097972215B3}">
      <dgm:prSet/>
      <dgm:spPr/>
      <dgm:t>
        <a:bodyPr/>
        <a:lstStyle/>
        <a:p>
          <a:endParaRPr lang="en-GB"/>
        </a:p>
      </dgm:t>
    </dgm:pt>
    <dgm:pt modelId="{8531A93B-2123-4451-A162-897F00F38E97}">
      <dgm:prSet phldrT="[Text]"/>
      <dgm:spPr/>
      <dgm:t>
        <a:bodyPr/>
        <a:lstStyle/>
        <a:p>
          <a:r>
            <a:rPr lang="en-GB" dirty="0" smtClean="0"/>
            <a:t>Parallel </a:t>
          </a:r>
          <a:r>
            <a:rPr lang="en-GB" dirty="0" err="1" smtClean="0"/>
            <a:t>workstreams</a:t>
          </a:r>
          <a:endParaRPr lang="en-GB" dirty="0"/>
        </a:p>
      </dgm:t>
    </dgm:pt>
    <dgm:pt modelId="{71C0D870-5B41-4F29-9D48-B5EB6EB52719}" type="parTrans" cxnId="{420630C5-21DD-4C66-B299-4AD4B1FC9D59}">
      <dgm:prSet/>
      <dgm:spPr/>
      <dgm:t>
        <a:bodyPr/>
        <a:lstStyle/>
        <a:p>
          <a:endParaRPr lang="en-GB"/>
        </a:p>
      </dgm:t>
    </dgm:pt>
    <dgm:pt modelId="{AB0BD94D-8FC6-40DB-9475-579934BC7892}" type="sibTrans" cxnId="{420630C5-21DD-4C66-B299-4AD4B1FC9D59}">
      <dgm:prSet/>
      <dgm:spPr/>
      <dgm:t>
        <a:bodyPr/>
        <a:lstStyle/>
        <a:p>
          <a:endParaRPr lang="en-GB"/>
        </a:p>
      </dgm:t>
    </dgm:pt>
    <dgm:pt modelId="{12C4FD36-2647-4436-A872-721C3F61AB88}">
      <dgm:prSet phldrT="[Text]"/>
      <dgm:spPr/>
      <dgm:t>
        <a:bodyPr/>
        <a:lstStyle/>
        <a:p>
          <a:r>
            <a:rPr lang="en-GB" dirty="0" smtClean="0"/>
            <a:t>Timeline</a:t>
          </a:r>
          <a:endParaRPr lang="en-GB" dirty="0"/>
        </a:p>
      </dgm:t>
    </dgm:pt>
    <dgm:pt modelId="{39071D4A-06BC-4466-8350-2B43803FCAD2}" type="parTrans" cxnId="{36C31CF5-EDF9-4C06-B2EE-FA4279C8F476}">
      <dgm:prSet/>
      <dgm:spPr/>
      <dgm:t>
        <a:bodyPr/>
        <a:lstStyle/>
        <a:p>
          <a:endParaRPr lang="en-GB"/>
        </a:p>
      </dgm:t>
    </dgm:pt>
    <dgm:pt modelId="{C38CBC8C-05EE-4AE3-9A1A-A49FAB5659D2}" type="sibTrans" cxnId="{36C31CF5-EDF9-4C06-B2EE-FA4279C8F476}">
      <dgm:prSet/>
      <dgm:spPr/>
      <dgm:t>
        <a:bodyPr/>
        <a:lstStyle/>
        <a:p>
          <a:endParaRPr lang="en-GB"/>
        </a:p>
      </dgm:t>
    </dgm:pt>
    <dgm:pt modelId="{4B9615C2-C1E9-41EB-8383-76D22680623E}">
      <dgm:prSet phldrT="[Text]"/>
      <dgm:spPr/>
      <dgm:t>
        <a:bodyPr/>
        <a:lstStyle/>
        <a:p>
          <a:r>
            <a:rPr lang="en-GB" dirty="0" smtClean="0"/>
            <a:t>Context</a:t>
          </a:r>
          <a:endParaRPr lang="en-GB" dirty="0"/>
        </a:p>
      </dgm:t>
    </dgm:pt>
    <dgm:pt modelId="{2AE91275-2632-4718-8B73-C7C4890CD701}" type="parTrans" cxnId="{662861BA-78A0-4C5F-8691-F5F520073C98}">
      <dgm:prSet/>
      <dgm:spPr/>
      <dgm:t>
        <a:bodyPr/>
        <a:lstStyle/>
        <a:p>
          <a:endParaRPr lang="en-GB"/>
        </a:p>
      </dgm:t>
    </dgm:pt>
    <dgm:pt modelId="{82446556-8F86-44E9-B0F6-1E1CBECAD6CF}" type="sibTrans" cxnId="{662861BA-78A0-4C5F-8691-F5F520073C98}">
      <dgm:prSet/>
      <dgm:spPr/>
      <dgm:t>
        <a:bodyPr/>
        <a:lstStyle/>
        <a:p>
          <a:endParaRPr lang="en-GB"/>
        </a:p>
      </dgm:t>
    </dgm:pt>
    <dgm:pt modelId="{DC8BCFA1-5698-40C4-8704-74CF5CCC5F93}" type="pres">
      <dgm:prSet presAssocID="{A07AF067-C729-4ADE-BD78-A69E62EF74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9558091-C58A-4076-8C2E-4061C92AEC5E}" type="pres">
      <dgm:prSet presAssocID="{A07AF067-C729-4ADE-BD78-A69E62EF74EA}" presName="Name1" presStyleCnt="0"/>
      <dgm:spPr/>
    </dgm:pt>
    <dgm:pt modelId="{5CF933CF-BF75-4779-B7EF-EA076EDA8487}" type="pres">
      <dgm:prSet presAssocID="{A07AF067-C729-4ADE-BD78-A69E62EF74EA}" presName="cycle" presStyleCnt="0"/>
      <dgm:spPr/>
    </dgm:pt>
    <dgm:pt modelId="{5C70D38C-F508-402A-9FA6-2A954F85F37B}" type="pres">
      <dgm:prSet presAssocID="{A07AF067-C729-4ADE-BD78-A69E62EF74EA}" presName="srcNode" presStyleLbl="node1" presStyleIdx="0" presStyleCnt="4"/>
      <dgm:spPr/>
    </dgm:pt>
    <dgm:pt modelId="{E0243C56-9A06-42AB-9585-2FF8874C401F}" type="pres">
      <dgm:prSet presAssocID="{A07AF067-C729-4ADE-BD78-A69E62EF74EA}" presName="conn" presStyleLbl="parChTrans1D2" presStyleIdx="0" presStyleCnt="1"/>
      <dgm:spPr/>
      <dgm:t>
        <a:bodyPr/>
        <a:lstStyle/>
        <a:p>
          <a:endParaRPr lang="en-GB"/>
        </a:p>
      </dgm:t>
    </dgm:pt>
    <dgm:pt modelId="{50BB2713-89FC-43ED-8DF7-39B478B405BB}" type="pres">
      <dgm:prSet presAssocID="{A07AF067-C729-4ADE-BD78-A69E62EF74EA}" presName="extraNode" presStyleLbl="node1" presStyleIdx="0" presStyleCnt="4"/>
      <dgm:spPr/>
    </dgm:pt>
    <dgm:pt modelId="{5F2D8401-9BA4-42A5-885F-A8A9E8AB5D14}" type="pres">
      <dgm:prSet presAssocID="{A07AF067-C729-4ADE-BD78-A69E62EF74EA}" presName="dstNode" presStyleLbl="node1" presStyleIdx="0" presStyleCnt="4"/>
      <dgm:spPr/>
    </dgm:pt>
    <dgm:pt modelId="{4C20F503-F066-4696-AB44-0DF8FAE8C770}" type="pres">
      <dgm:prSet presAssocID="{4B9615C2-C1E9-41EB-8383-76D22680623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07EC7F-7CCB-4EAA-A342-A7F80C9C010C}" type="pres">
      <dgm:prSet presAssocID="{4B9615C2-C1E9-41EB-8383-76D22680623E}" presName="accent_1" presStyleCnt="0"/>
      <dgm:spPr/>
    </dgm:pt>
    <dgm:pt modelId="{6C2DA6EE-CE17-497F-AE0A-846D1C5C0BB2}" type="pres">
      <dgm:prSet presAssocID="{4B9615C2-C1E9-41EB-8383-76D22680623E}" presName="accentRepeatNode" presStyleLbl="solidFgAcc1" presStyleIdx="0" presStyleCnt="4"/>
      <dgm:spPr/>
    </dgm:pt>
    <dgm:pt modelId="{B74EBABB-8563-49E7-9F36-01A8EC7289F6}" type="pres">
      <dgm:prSet presAssocID="{1164112E-84AD-4804-8ABE-E0420080F99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8A8F91-6A97-4332-A03D-074806B89F97}" type="pres">
      <dgm:prSet presAssocID="{1164112E-84AD-4804-8ABE-E0420080F991}" presName="accent_2" presStyleCnt="0"/>
      <dgm:spPr/>
    </dgm:pt>
    <dgm:pt modelId="{745385A4-CD2D-4795-802C-85C800CCDA30}" type="pres">
      <dgm:prSet presAssocID="{1164112E-84AD-4804-8ABE-E0420080F991}" presName="accentRepeatNode" presStyleLbl="solidFgAcc1" presStyleIdx="1" presStyleCnt="4"/>
      <dgm:spPr/>
    </dgm:pt>
    <dgm:pt modelId="{8B28C513-02F5-486B-991E-4A6D36470F82}" type="pres">
      <dgm:prSet presAssocID="{8531A93B-2123-4451-A162-897F00F38E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582918-2554-4AC8-B34B-095E871662DF}" type="pres">
      <dgm:prSet presAssocID="{8531A93B-2123-4451-A162-897F00F38E97}" presName="accent_3" presStyleCnt="0"/>
      <dgm:spPr/>
    </dgm:pt>
    <dgm:pt modelId="{4033270E-5BB4-48DA-B3C2-CB903635FF52}" type="pres">
      <dgm:prSet presAssocID="{8531A93B-2123-4451-A162-897F00F38E97}" presName="accentRepeatNode" presStyleLbl="solidFgAcc1" presStyleIdx="2" presStyleCnt="4"/>
      <dgm:spPr/>
    </dgm:pt>
    <dgm:pt modelId="{78668445-C223-4F27-A6A6-0317651F6B01}" type="pres">
      <dgm:prSet presAssocID="{12C4FD36-2647-4436-A872-721C3F61AB8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7166BC-E3AD-4BEE-B051-C661EA1674AA}" type="pres">
      <dgm:prSet presAssocID="{12C4FD36-2647-4436-A872-721C3F61AB88}" presName="accent_4" presStyleCnt="0"/>
      <dgm:spPr/>
    </dgm:pt>
    <dgm:pt modelId="{044E8ABC-4DF4-4CBB-B84C-37A2BA90D7F8}" type="pres">
      <dgm:prSet presAssocID="{12C4FD36-2647-4436-A872-721C3F61AB88}" presName="accentRepeatNode" presStyleLbl="solidFgAcc1" presStyleIdx="3" presStyleCnt="4"/>
      <dgm:spPr/>
    </dgm:pt>
  </dgm:ptLst>
  <dgm:cxnLst>
    <dgm:cxn modelId="{B4A16711-6ABF-41EA-8C09-BDA0A33D7773}" type="presOf" srcId="{8531A93B-2123-4451-A162-897F00F38E97}" destId="{8B28C513-02F5-486B-991E-4A6D36470F82}" srcOrd="0" destOrd="0" presId="urn:microsoft.com/office/officeart/2008/layout/VerticalCurvedList"/>
    <dgm:cxn modelId="{36C31CF5-EDF9-4C06-B2EE-FA4279C8F476}" srcId="{A07AF067-C729-4ADE-BD78-A69E62EF74EA}" destId="{12C4FD36-2647-4436-A872-721C3F61AB88}" srcOrd="3" destOrd="0" parTransId="{39071D4A-06BC-4466-8350-2B43803FCAD2}" sibTransId="{C38CBC8C-05EE-4AE3-9A1A-A49FAB5659D2}"/>
    <dgm:cxn modelId="{662861BA-78A0-4C5F-8691-F5F520073C98}" srcId="{A07AF067-C729-4ADE-BD78-A69E62EF74EA}" destId="{4B9615C2-C1E9-41EB-8383-76D22680623E}" srcOrd="0" destOrd="0" parTransId="{2AE91275-2632-4718-8B73-C7C4890CD701}" sibTransId="{82446556-8F86-44E9-B0F6-1E1CBECAD6CF}"/>
    <dgm:cxn modelId="{F079BA6A-6716-4968-BB97-D2948EB3CD8C}" type="presOf" srcId="{4B9615C2-C1E9-41EB-8383-76D22680623E}" destId="{4C20F503-F066-4696-AB44-0DF8FAE8C770}" srcOrd="0" destOrd="0" presId="urn:microsoft.com/office/officeart/2008/layout/VerticalCurvedList"/>
    <dgm:cxn modelId="{33B7D2C5-5B70-4A7C-B293-FDC97D93DC1B}" type="presOf" srcId="{82446556-8F86-44E9-B0F6-1E1CBECAD6CF}" destId="{E0243C56-9A06-42AB-9585-2FF8874C401F}" srcOrd="0" destOrd="0" presId="urn:microsoft.com/office/officeart/2008/layout/VerticalCurvedList"/>
    <dgm:cxn modelId="{2B20BA85-F7B3-4BF1-9945-9097972215B3}" srcId="{A07AF067-C729-4ADE-BD78-A69E62EF74EA}" destId="{1164112E-84AD-4804-8ABE-E0420080F991}" srcOrd="1" destOrd="0" parTransId="{C9A8BD32-0B5D-4875-B953-ACB695F8B0C2}" sibTransId="{289BCEFD-77CB-4910-ACA6-A4BCE0ADD4C1}"/>
    <dgm:cxn modelId="{92AB8BD4-7071-4F5F-BFDF-529F9365C2DF}" type="presOf" srcId="{12C4FD36-2647-4436-A872-721C3F61AB88}" destId="{78668445-C223-4F27-A6A6-0317651F6B01}" srcOrd="0" destOrd="0" presId="urn:microsoft.com/office/officeart/2008/layout/VerticalCurvedList"/>
    <dgm:cxn modelId="{85100F75-BEB0-4F47-8462-A9E80B70EAAF}" type="presOf" srcId="{A07AF067-C729-4ADE-BD78-A69E62EF74EA}" destId="{DC8BCFA1-5698-40C4-8704-74CF5CCC5F93}" srcOrd="0" destOrd="0" presId="urn:microsoft.com/office/officeart/2008/layout/VerticalCurvedList"/>
    <dgm:cxn modelId="{BC219169-129E-4353-AB0E-064A7898D200}" type="presOf" srcId="{1164112E-84AD-4804-8ABE-E0420080F991}" destId="{B74EBABB-8563-49E7-9F36-01A8EC7289F6}" srcOrd="0" destOrd="0" presId="urn:microsoft.com/office/officeart/2008/layout/VerticalCurvedList"/>
    <dgm:cxn modelId="{420630C5-21DD-4C66-B299-4AD4B1FC9D59}" srcId="{A07AF067-C729-4ADE-BD78-A69E62EF74EA}" destId="{8531A93B-2123-4451-A162-897F00F38E97}" srcOrd="2" destOrd="0" parTransId="{71C0D870-5B41-4F29-9D48-B5EB6EB52719}" sibTransId="{AB0BD94D-8FC6-40DB-9475-579934BC7892}"/>
    <dgm:cxn modelId="{C0F7AD52-6657-45A8-8857-DDE748BA3196}" type="presParOf" srcId="{DC8BCFA1-5698-40C4-8704-74CF5CCC5F93}" destId="{49558091-C58A-4076-8C2E-4061C92AEC5E}" srcOrd="0" destOrd="0" presId="urn:microsoft.com/office/officeart/2008/layout/VerticalCurvedList"/>
    <dgm:cxn modelId="{1762DD6C-1651-419A-A43A-640B4B4034A6}" type="presParOf" srcId="{49558091-C58A-4076-8C2E-4061C92AEC5E}" destId="{5CF933CF-BF75-4779-B7EF-EA076EDA8487}" srcOrd="0" destOrd="0" presId="urn:microsoft.com/office/officeart/2008/layout/VerticalCurvedList"/>
    <dgm:cxn modelId="{234B1770-9965-4E8C-ABFA-1CB3D45A9E5B}" type="presParOf" srcId="{5CF933CF-BF75-4779-B7EF-EA076EDA8487}" destId="{5C70D38C-F508-402A-9FA6-2A954F85F37B}" srcOrd="0" destOrd="0" presId="urn:microsoft.com/office/officeart/2008/layout/VerticalCurvedList"/>
    <dgm:cxn modelId="{7048B837-E9CE-4D1C-AF33-095F55A469D0}" type="presParOf" srcId="{5CF933CF-BF75-4779-B7EF-EA076EDA8487}" destId="{E0243C56-9A06-42AB-9585-2FF8874C401F}" srcOrd="1" destOrd="0" presId="urn:microsoft.com/office/officeart/2008/layout/VerticalCurvedList"/>
    <dgm:cxn modelId="{F5931614-7A17-4F01-AA40-CD5559D10E73}" type="presParOf" srcId="{5CF933CF-BF75-4779-B7EF-EA076EDA8487}" destId="{50BB2713-89FC-43ED-8DF7-39B478B405BB}" srcOrd="2" destOrd="0" presId="urn:microsoft.com/office/officeart/2008/layout/VerticalCurvedList"/>
    <dgm:cxn modelId="{814FB7E3-8F1A-45FB-A194-7FA79E789194}" type="presParOf" srcId="{5CF933CF-BF75-4779-B7EF-EA076EDA8487}" destId="{5F2D8401-9BA4-42A5-885F-A8A9E8AB5D14}" srcOrd="3" destOrd="0" presId="urn:microsoft.com/office/officeart/2008/layout/VerticalCurvedList"/>
    <dgm:cxn modelId="{9DBB4C07-C88E-4D68-8F94-5F440E18636D}" type="presParOf" srcId="{49558091-C58A-4076-8C2E-4061C92AEC5E}" destId="{4C20F503-F066-4696-AB44-0DF8FAE8C770}" srcOrd="1" destOrd="0" presId="urn:microsoft.com/office/officeart/2008/layout/VerticalCurvedList"/>
    <dgm:cxn modelId="{3D6AFB23-A32B-43FE-96BC-4F1052B79C31}" type="presParOf" srcId="{49558091-C58A-4076-8C2E-4061C92AEC5E}" destId="{4907EC7F-7CCB-4EAA-A342-A7F80C9C010C}" srcOrd="2" destOrd="0" presId="urn:microsoft.com/office/officeart/2008/layout/VerticalCurvedList"/>
    <dgm:cxn modelId="{210397E0-E7D7-476A-B45C-922FB0F24409}" type="presParOf" srcId="{4907EC7F-7CCB-4EAA-A342-A7F80C9C010C}" destId="{6C2DA6EE-CE17-497F-AE0A-846D1C5C0BB2}" srcOrd="0" destOrd="0" presId="urn:microsoft.com/office/officeart/2008/layout/VerticalCurvedList"/>
    <dgm:cxn modelId="{8561FE38-46D6-48ED-A363-20584E8E6589}" type="presParOf" srcId="{49558091-C58A-4076-8C2E-4061C92AEC5E}" destId="{B74EBABB-8563-49E7-9F36-01A8EC7289F6}" srcOrd="3" destOrd="0" presId="urn:microsoft.com/office/officeart/2008/layout/VerticalCurvedList"/>
    <dgm:cxn modelId="{BE44014F-5C41-4938-9A86-E4C2B01C7D96}" type="presParOf" srcId="{49558091-C58A-4076-8C2E-4061C92AEC5E}" destId="{4B8A8F91-6A97-4332-A03D-074806B89F97}" srcOrd="4" destOrd="0" presId="urn:microsoft.com/office/officeart/2008/layout/VerticalCurvedList"/>
    <dgm:cxn modelId="{2EE185D3-B985-4060-8A5A-9DA3D6E5C1B0}" type="presParOf" srcId="{4B8A8F91-6A97-4332-A03D-074806B89F97}" destId="{745385A4-CD2D-4795-802C-85C800CCDA30}" srcOrd="0" destOrd="0" presId="urn:microsoft.com/office/officeart/2008/layout/VerticalCurvedList"/>
    <dgm:cxn modelId="{E8A36486-88D7-4ACC-AB17-5CA1B521C712}" type="presParOf" srcId="{49558091-C58A-4076-8C2E-4061C92AEC5E}" destId="{8B28C513-02F5-486B-991E-4A6D36470F82}" srcOrd="5" destOrd="0" presId="urn:microsoft.com/office/officeart/2008/layout/VerticalCurvedList"/>
    <dgm:cxn modelId="{59111A94-D1F3-499D-A4DC-EF45CCDC55C6}" type="presParOf" srcId="{49558091-C58A-4076-8C2E-4061C92AEC5E}" destId="{D1582918-2554-4AC8-B34B-095E871662DF}" srcOrd="6" destOrd="0" presId="urn:microsoft.com/office/officeart/2008/layout/VerticalCurvedList"/>
    <dgm:cxn modelId="{CFD72787-2DA3-4CDF-A4D5-5E2AA9CA7177}" type="presParOf" srcId="{D1582918-2554-4AC8-B34B-095E871662DF}" destId="{4033270E-5BB4-48DA-B3C2-CB903635FF52}" srcOrd="0" destOrd="0" presId="urn:microsoft.com/office/officeart/2008/layout/VerticalCurvedList"/>
    <dgm:cxn modelId="{AF17A3F1-A80E-489B-A0FD-AAFC1E5557DE}" type="presParOf" srcId="{49558091-C58A-4076-8C2E-4061C92AEC5E}" destId="{78668445-C223-4F27-A6A6-0317651F6B01}" srcOrd="7" destOrd="0" presId="urn:microsoft.com/office/officeart/2008/layout/VerticalCurvedList"/>
    <dgm:cxn modelId="{B7E761D0-74C8-43FA-8A85-EE462C3DD3BF}" type="presParOf" srcId="{49558091-C58A-4076-8C2E-4061C92AEC5E}" destId="{457166BC-E3AD-4BEE-B051-C661EA1674AA}" srcOrd="8" destOrd="0" presId="urn:microsoft.com/office/officeart/2008/layout/VerticalCurvedList"/>
    <dgm:cxn modelId="{1EF5E7B8-F5C6-4FA0-A315-04E319C7E7D5}" type="presParOf" srcId="{457166BC-E3AD-4BEE-B051-C661EA1674AA}" destId="{044E8ABC-4DF4-4CBB-B84C-37A2BA90D7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F16C-D968-4801-A1BC-262F18329FDC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9507-06BB-4F99-9E31-C979D7FA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0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9507-06BB-4F99-9E31-C979D7FA6A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7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9507-06BB-4F99-9E31-C979D7FA6A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1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D8C79-47F2-43FA-8D8D-431DB32AB710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3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D8C79-47F2-43FA-8D8D-431DB32AB7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7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9507-06BB-4F99-9E31-C979D7FA6A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7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9507-06BB-4F99-9E31-C979D7FA6A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311-A6A6-4761-B3C0-08EF3734D3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2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9507-06BB-4F99-9E31-C979D7FA6A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7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311-A6A6-4761-B3C0-08EF3734D3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0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311-A6A6-4761-B3C0-08EF3734D3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9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6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194884" y="-909716"/>
            <a:ext cx="3279059" cy="27231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0" y="6176558"/>
            <a:ext cx="12192000" cy="228922"/>
          </a:xfrm>
          <a:prstGeom prst="rect">
            <a:avLst/>
          </a:prstGeom>
          <a:solidFill>
            <a:srgbClr val="0095D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58040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5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Fresh Logo 2023 Colour.png" descr="Fresh Logo 2023 Colou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9344" y="5867621"/>
            <a:ext cx="1652374" cy="84679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165" y="6483500"/>
            <a:ext cx="279322" cy="2015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382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4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A7D1-A7BE-432C-A06B-C51B66588E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DD15-AD34-4C82-BCF5-F7C7F39993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43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58040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5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-1714571" y="173675"/>
            <a:ext cx="7850490" cy="8692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110382" y="0"/>
            <a:ext cx="4751435" cy="52612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Line"/>
          <p:cNvSpPr/>
          <p:nvPr/>
        </p:nvSpPr>
        <p:spPr>
          <a:xfrm>
            <a:off x="5561896" y="2725150"/>
            <a:ext cx="969675" cy="1"/>
          </a:xfrm>
          <a:prstGeom prst="line">
            <a:avLst/>
          </a:prstGeom>
          <a:ln w="38100" cap="rnd">
            <a:solidFill>
              <a:srgbClr val="FFD100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1714395">
              <a:defRPr sz="2400"/>
            </a:pPr>
            <a:endParaRPr sz="1687">
              <a:solidFill>
                <a:prstClr val="black"/>
              </a:solidFill>
            </a:endParaRPr>
          </a:p>
        </p:txBody>
      </p:sp>
      <p:pic>
        <p:nvPicPr>
          <p:cNvPr id="34" name="Fresh Logo 2023 Colour.png" descr="Fresh Logo 2023 Colou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2075" y="4397588"/>
            <a:ext cx="2120031" cy="144860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"/>
          <p:cNvSpPr/>
          <p:nvPr/>
        </p:nvSpPr>
        <p:spPr>
          <a:xfrm>
            <a:off x="-12192" y="6176558"/>
            <a:ext cx="12204000" cy="228922"/>
          </a:xfrm>
          <a:prstGeom prst="rect">
            <a:avLst/>
          </a:prstGeom>
          <a:solidFill>
            <a:srgbClr val="0095D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58040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5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Subhead (Arial Regular 32pt)"/>
          <p:cNvSpPr txBox="1"/>
          <p:nvPr/>
        </p:nvSpPr>
        <p:spPr>
          <a:xfrm>
            <a:off x="6059910" y="2783348"/>
            <a:ext cx="72200" cy="487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lnSpc>
                <a:spcPct val="12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2250" dirty="0"/>
          </a:p>
        </p:txBody>
      </p:sp>
      <p:sp>
        <p:nvSpPr>
          <p:cNvPr id="37" name="Presentation title (Arial Bold 54pt)"/>
          <p:cNvSpPr txBox="1"/>
          <p:nvPr/>
        </p:nvSpPr>
        <p:spPr>
          <a:xfrm>
            <a:off x="1689725" y="1328388"/>
            <a:ext cx="906676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defTabSz="2438338"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North East Regional Varenicline PGD</a:t>
            </a:r>
            <a:endParaRPr lang="en-GB" sz="105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Joanna Feeney</a:t>
            </a:r>
          </a:p>
          <a:p>
            <a:pPr algn="ctr"/>
            <a:r>
              <a:rPr lang="en-GB" sz="2400" dirty="0" smtClean="0"/>
              <a:t>Stop Smoking Systems Strategic Manager - Fresh &amp; Balance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89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91106"/>
            <a:ext cx="8103220" cy="94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Challenges</a:t>
            </a:r>
            <a:endParaRPr lang="en-US" dirty="0">
              <a:latin typeface="+mn-lt"/>
            </a:endParaRPr>
          </a:p>
        </p:txBody>
      </p:sp>
      <p:pic>
        <p:nvPicPr>
          <p:cNvPr id="4108" name="Picture 12" descr="Centura Im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43" y="1949734"/>
            <a:ext cx="2977304" cy="36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37267" y="4580467"/>
            <a:ext cx="355600" cy="186266"/>
          </a:xfrm>
          <a:prstGeom prst="ellipse">
            <a:avLst/>
          </a:prstGeom>
          <a:noFill/>
          <a:ln w="38100">
            <a:solidFill>
              <a:srgbClr val="F71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0621"/>
          <a:stretch/>
        </p:blipFill>
        <p:spPr>
          <a:xfrm>
            <a:off x="6367330" y="2626098"/>
            <a:ext cx="3733403" cy="28136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87800" y="4766733"/>
            <a:ext cx="2573867" cy="279400"/>
          </a:xfrm>
          <a:prstGeom prst="rightArrow">
            <a:avLst/>
          </a:prstGeom>
          <a:solidFill>
            <a:srgbClr val="F71718"/>
          </a:solidFill>
          <a:ln>
            <a:solidFill>
              <a:srgbClr val="F71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88666" y="2082943"/>
            <a:ext cx="341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Procurement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4237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884" y="2555913"/>
            <a:ext cx="8736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Thank you</a:t>
            </a:r>
          </a:p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Joanna.Feeney@Fresh-balance.co.uk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54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636814"/>
            <a:ext cx="870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Objectives</a:t>
            </a:r>
            <a:endParaRPr lang="en-GB" sz="4000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4876828"/>
              </p:ext>
            </p:extLst>
          </p:nvPr>
        </p:nvGraphicFramePr>
        <p:xfrm>
          <a:off x="2032000" y="1306600"/>
          <a:ext cx="8216900" cy="48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233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3296" y="1592889"/>
            <a:ext cx="5229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12 Local Authorities in the North East delivering Stop Smoking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Cytisine launched in UK in February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Expected varenicline on market in Autumn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NENC ICB Formulary had been harmonised from 3 previous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Formulary advisory group flagged concerns around lack of clarity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Opportunity to review formulary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cytisine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stop smoking medications including Varenicline RAG rated green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Local commissioning processes removed, reflecting changing landscape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Strong rationale to ensure that first choice effective stop smoking aids were available in SSS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749" y="1759872"/>
            <a:ext cx="5160320" cy="389840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762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Background:  March 2024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56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762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What did we do?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220" y="1632154"/>
            <a:ext cx="10392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Undertook a mapping of local Stop Smoking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Current processes used to provide medication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How Varenicline had previously been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Plans or intended processes to include cytisine or varenicline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Interest in exploring a regional PGD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Feedback from Tobacco Commissioners: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Some had experience with PGDs previously, some didn’t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Concerns over capacity required to engage with Primary Care &amp; Pharmacy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Concerns over what needed to be done to develop &amp; instigate PGD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Concerns that requesting prescriptions from GP’s were additional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Feedback from Primary Care prescribers: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Concerns over capacity to respond to prescription requests for both varenicline &amp; cytisine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899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762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What did we do next?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221" y="1632154"/>
            <a:ext cx="6695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Formulary review application with the intention SSS will be independent of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Reviewed previous varenicline PGDs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Reviewed current Pharmacy dispensing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Developed a model to calculate the impact and cost of incorporating varenicline &amp; cytisine through a PGD: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25/26 ambitions for Quit Dates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Local Authority &amp;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4" name="Oval 3"/>
          <p:cNvSpPr/>
          <p:nvPr/>
        </p:nvSpPr>
        <p:spPr>
          <a:xfrm>
            <a:off x="7737988" y="2084439"/>
            <a:ext cx="4262775" cy="367972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North East modelling: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6% efficiencies in cost of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4% increase in quit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Over 650 additional quitters per year</a:t>
            </a:r>
          </a:p>
        </p:txBody>
      </p:sp>
    </p:spTree>
    <p:extLst>
      <p:ext uri="{BB962C8B-B14F-4D97-AF65-F5344CB8AC3E}">
        <p14:creationId xmlns:p14="http://schemas.microsoft.com/office/powerpoint/2010/main" val="3074321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762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Proposal: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153" y="1701800"/>
            <a:ext cx="516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North East regional Pharmacy supply service PGD, managed through Pharmacy Services North East (PSNE)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MOU between lead commissioner &amp; all LAs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Lead commissioner contract PSNE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PSNE manage the service in Pharmacies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PSNE invoice LAs product costs &amp; supply fees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510" y="2502888"/>
            <a:ext cx="1820901" cy="151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872" y="4510252"/>
            <a:ext cx="1906487" cy="1328636"/>
          </a:xfrm>
          <a:prstGeom prst="rect">
            <a:avLst/>
          </a:prstGeom>
        </p:spPr>
      </p:pic>
      <p:sp>
        <p:nvSpPr>
          <p:cNvPr id="10" name="Up-Down Arrow 9"/>
          <p:cNvSpPr/>
          <p:nvPr/>
        </p:nvSpPr>
        <p:spPr>
          <a:xfrm>
            <a:off x="9754960" y="2065422"/>
            <a:ext cx="208847" cy="500022"/>
          </a:xfrm>
          <a:prstGeom prst="upDownArrow">
            <a:avLst/>
          </a:prstGeom>
          <a:solidFill>
            <a:srgbClr val="0095D2"/>
          </a:solidFill>
          <a:ln>
            <a:solidFill>
              <a:srgbClr val="009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-Down Arrow 10"/>
          <p:cNvSpPr/>
          <p:nvPr/>
        </p:nvSpPr>
        <p:spPr>
          <a:xfrm>
            <a:off x="9728509" y="3976671"/>
            <a:ext cx="208847" cy="500022"/>
          </a:xfrm>
          <a:prstGeom prst="upDownArrow">
            <a:avLst/>
          </a:prstGeom>
          <a:solidFill>
            <a:srgbClr val="0095D2"/>
          </a:solidFill>
          <a:ln>
            <a:solidFill>
              <a:srgbClr val="009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82" y="2779743"/>
            <a:ext cx="1614385" cy="1552294"/>
          </a:xfrm>
          <a:prstGeom prst="rect">
            <a:avLst/>
          </a:prstGeom>
        </p:spPr>
      </p:pic>
      <p:sp>
        <p:nvSpPr>
          <p:cNvPr id="21" name="Up-Down Arrow 20"/>
          <p:cNvSpPr/>
          <p:nvPr/>
        </p:nvSpPr>
        <p:spPr>
          <a:xfrm rot="-2700000">
            <a:off x="8467963" y="4082026"/>
            <a:ext cx="208847" cy="500022"/>
          </a:xfrm>
          <a:prstGeom prst="upDownArrow">
            <a:avLst/>
          </a:prstGeom>
          <a:solidFill>
            <a:srgbClr val="0095D2"/>
          </a:solidFill>
          <a:ln>
            <a:solidFill>
              <a:srgbClr val="009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1084" y="190041"/>
            <a:ext cx="1554327" cy="18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91106"/>
            <a:ext cx="8103220" cy="94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Benefits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04" b="9235"/>
          <a:stretch/>
        </p:blipFill>
        <p:spPr>
          <a:xfrm>
            <a:off x="533837" y="1602097"/>
            <a:ext cx="2770529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027" y="1602097"/>
            <a:ext cx="2582856" cy="1800000"/>
          </a:xfrm>
          <a:prstGeom prst="rect">
            <a:avLst/>
          </a:prstGeom>
        </p:spPr>
      </p:pic>
      <p:pic>
        <p:nvPicPr>
          <p:cNvPr id="1028" name="Picture 4" descr="Users Icon Png #330855 - Free Icons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73" y="1201516"/>
            <a:ext cx="2379091" cy="23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Same Side Corner Rectangle 4"/>
          <p:cNvSpPr/>
          <p:nvPr/>
        </p:nvSpPr>
        <p:spPr>
          <a:xfrm flipV="1">
            <a:off x="655762" y="3402096"/>
            <a:ext cx="2736000" cy="2486835"/>
          </a:xfrm>
          <a:prstGeom prst="round2SameRect">
            <a:avLst/>
          </a:prstGeom>
          <a:solidFill>
            <a:srgbClr val="009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4555945" y="3402096"/>
            <a:ext cx="2736000" cy="2486834"/>
          </a:xfrm>
          <a:prstGeom prst="round2SameRect">
            <a:avLst/>
          </a:prstGeom>
          <a:solidFill>
            <a:srgbClr val="009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 Same Side Corner Rectangle 8"/>
          <p:cNvSpPr/>
          <p:nvPr/>
        </p:nvSpPr>
        <p:spPr>
          <a:xfrm flipV="1">
            <a:off x="8474462" y="3402096"/>
            <a:ext cx="2736000" cy="2486833"/>
          </a:xfrm>
          <a:prstGeom prst="round2SameRect">
            <a:avLst/>
          </a:prstGeom>
          <a:solidFill>
            <a:srgbClr val="009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6086" y="3580608"/>
            <a:ext cx="27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Less capacity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More efficient than 11 individual PGDs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Consistent approach across all LAs in relation to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Singular approach to training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7612" y="3530301"/>
            <a:ext cx="273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Consistent processes, systems &amp;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Consistent approach to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More Pharmacies engaged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3953" y="3580608"/>
            <a:ext cx="27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Access to evidenced based effective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Greater flexibility &amp; choice for service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No local boundary restrictions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7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91106"/>
            <a:ext cx="8103220" cy="94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Parallel </a:t>
            </a:r>
            <a:r>
              <a:rPr lang="en-GB" dirty="0" err="1" smtClean="0">
                <a:latin typeface="+mn-lt"/>
              </a:rPr>
              <a:t>workstream</a:t>
            </a:r>
            <a:r>
              <a:rPr lang="en-GB" dirty="0" smtClean="0">
                <a:latin typeface="+mn-lt"/>
              </a:rPr>
              <a:t> within Trusts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Hospital thin line icon, Hospital icon set. 14322467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7" y="2336088"/>
            <a:ext cx="45148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1407" y="2336088"/>
            <a:ext cx="5276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Template standard operating procedure (SOP) developed &amp; approved for the provision of both varenicline &amp; cytisine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TDTS are currently in the process of adopting &amp; ratifying these locally</a:t>
            </a:r>
          </a:p>
        </p:txBody>
      </p:sp>
    </p:spTree>
    <p:extLst>
      <p:ext uri="{BB962C8B-B14F-4D97-AF65-F5344CB8AC3E}">
        <p14:creationId xmlns:p14="http://schemas.microsoft.com/office/powerpoint/2010/main" val="3060833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B443-6607-68C6-BE08-E558F2EA65A1}"/>
              </a:ext>
            </a:extLst>
          </p:cNvPr>
          <p:cNvSpPr txBox="1">
            <a:spLocks/>
          </p:cNvSpPr>
          <p:nvPr/>
        </p:nvSpPr>
        <p:spPr>
          <a:xfrm>
            <a:off x="1676400" y="391106"/>
            <a:ext cx="8103220" cy="94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Timeline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40" y="3568808"/>
            <a:ext cx="10800000" cy="198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7240" y="3294488"/>
            <a:ext cx="108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69720" y="3294487"/>
            <a:ext cx="108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83280" y="3307868"/>
            <a:ext cx="108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60960" y="3307868"/>
            <a:ext cx="108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779680" y="3294488"/>
            <a:ext cx="108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9940" y="34700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October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65120" y="3470076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November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46040" y="3470076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December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36280" y="3470076"/>
            <a:ext cx="10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January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828140" y="3470076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February</a:t>
            </a:r>
            <a:endParaRPr lang="en-GB" b="1" dirty="0"/>
          </a:p>
        </p:txBody>
      </p:sp>
      <p:sp>
        <p:nvSpPr>
          <p:cNvPr id="15" name="Up Arrow 14"/>
          <p:cNvSpPr/>
          <p:nvPr/>
        </p:nvSpPr>
        <p:spPr>
          <a:xfrm>
            <a:off x="1191358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5120640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>
            <a:off x="4108710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10664040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>
            <a:off x="11469720" y="40717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 Arrow 20"/>
          <p:cNvSpPr/>
          <p:nvPr/>
        </p:nvSpPr>
        <p:spPr>
          <a:xfrm>
            <a:off x="6862738" y="375168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 Arrow 21"/>
          <p:cNvSpPr/>
          <p:nvPr/>
        </p:nvSpPr>
        <p:spPr>
          <a:xfrm>
            <a:off x="8644296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96058" y="4818488"/>
            <a:ext cx="1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Formulary approval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518543" y="4851521"/>
            <a:ext cx="204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T&amp;F group: </a:t>
            </a:r>
          </a:p>
          <a:p>
            <a:pPr algn="ctr"/>
            <a:r>
              <a:rPr lang="en-GB" dirty="0" smtClean="0"/>
              <a:t>finalising contracts, specifications, PGD</a:t>
            </a:r>
            <a:r>
              <a:rPr lang="en-GB" dirty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8092896" y="4826814"/>
            <a:ext cx="1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Pharmacy recruitment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0886790" y="5138971"/>
            <a:ext cx="1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Launch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106250" y="4842053"/>
            <a:ext cx="1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89227" y="4805229"/>
            <a:ext cx="1687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Commissioning, PGD authorisation, </a:t>
            </a:r>
            <a:r>
              <a:rPr lang="en-GB" dirty="0" err="1" smtClean="0"/>
              <a:t>Pharmoutcome</a:t>
            </a:r>
            <a:r>
              <a:rPr lang="en-GB" dirty="0" smtClean="0"/>
              <a:t> development</a:t>
            </a:r>
            <a:endParaRPr lang="en-GB" dirty="0"/>
          </a:p>
        </p:txBody>
      </p:sp>
      <p:sp>
        <p:nvSpPr>
          <p:cNvPr id="30" name="Up Arrow 29"/>
          <p:cNvSpPr/>
          <p:nvPr/>
        </p:nvSpPr>
        <p:spPr>
          <a:xfrm flipV="1">
            <a:off x="2634209" y="2467882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345634" y="2088448"/>
            <a:ext cx="176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SOPs drafted</a:t>
            </a:r>
            <a:endParaRPr lang="en-GB" dirty="0"/>
          </a:p>
        </p:txBody>
      </p:sp>
      <p:sp>
        <p:nvSpPr>
          <p:cNvPr id="32" name="Up Arrow 31"/>
          <p:cNvSpPr/>
          <p:nvPr/>
        </p:nvSpPr>
        <p:spPr>
          <a:xfrm flipV="1">
            <a:off x="3612898" y="2461553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Up Arrow 32"/>
          <p:cNvSpPr/>
          <p:nvPr/>
        </p:nvSpPr>
        <p:spPr>
          <a:xfrm flipV="1">
            <a:off x="6670518" y="2456131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941660" y="1815913"/>
            <a:ext cx="176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SFNHS leads &amp; localisation</a:t>
            </a:r>
            <a:endParaRPr lang="en-GB" dirty="0"/>
          </a:p>
        </p:txBody>
      </p:sp>
      <p:sp>
        <p:nvSpPr>
          <p:cNvPr id="35" name="Up Arrow 34"/>
          <p:cNvSpPr/>
          <p:nvPr/>
        </p:nvSpPr>
        <p:spPr>
          <a:xfrm flipV="1">
            <a:off x="10660773" y="2474805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108872" y="2118474"/>
            <a:ext cx="1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37" name="Up Arrow 36"/>
          <p:cNvSpPr/>
          <p:nvPr/>
        </p:nvSpPr>
        <p:spPr>
          <a:xfrm flipV="1">
            <a:off x="11456216" y="2217982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0904315" y="1861651"/>
            <a:ext cx="1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Launch</a:t>
            </a:r>
            <a:endParaRPr lang="en-GB" b="1" dirty="0"/>
          </a:p>
        </p:txBody>
      </p:sp>
      <p:sp>
        <p:nvSpPr>
          <p:cNvPr id="39" name="Up Arrow 38"/>
          <p:cNvSpPr/>
          <p:nvPr/>
        </p:nvSpPr>
        <p:spPr>
          <a:xfrm flipV="1">
            <a:off x="4978380" y="2461553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215369" y="1828474"/>
            <a:ext cx="151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SOPs finalised &amp; circulated</a:t>
            </a:r>
            <a:endParaRPr lang="en-GB" dirty="0"/>
          </a:p>
        </p:txBody>
      </p:sp>
      <p:sp>
        <p:nvSpPr>
          <p:cNvPr id="41" name="Up Arrow 40"/>
          <p:cNvSpPr/>
          <p:nvPr/>
        </p:nvSpPr>
        <p:spPr>
          <a:xfrm flipV="1">
            <a:off x="9643895" y="2465809"/>
            <a:ext cx="143460" cy="10515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9099413" y="1849013"/>
            <a:ext cx="119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Trust ratification</a:t>
            </a:r>
            <a:endParaRPr lang="en-GB" dirty="0"/>
          </a:p>
        </p:txBody>
      </p:sp>
      <p:sp>
        <p:nvSpPr>
          <p:cNvPr id="43" name="Up Arrow 42"/>
          <p:cNvSpPr/>
          <p:nvPr/>
        </p:nvSpPr>
        <p:spPr>
          <a:xfrm>
            <a:off x="2781195" y="3784742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189970" y="4805249"/>
            <a:ext cx="130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Local </a:t>
            </a:r>
            <a:r>
              <a:rPr lang="en-GB" dirty="0" err="1" smtClean="0"/>
              <a:t>comms</a:t>
            </a:r>
            <a:r>
              <a:rPr lang="en-GB" dirty="0" smtClean="0"/>
              <a:t> to GPs</a:t>
            </a:r>
            <a:endParaRPr lang="en-GB" dirty="0"/>
          </a:p>
        </p:txBody>
      </p:sp>
      <p:sp>
        <p:nvSpPr>
          <p:cNvPr id="45" name="Up Arrow 44"/>
          <p:cNvSpPr/>
          <p:nvPr/>
        </p:nvSpPr>
        <p:spPr>
          <a:xfrm>
            <a:off x="7814308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 Arrow 45"/>
          <p:cNvSpPr/>
          <p:nvPr/>
        </p:nvSpPr>
        <p:spPr>
          <a:xfrm>
            <a:off x="9883441" y="3764179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9332041" y="4824065"/>
            <a:ext cx="1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PGD adoption</a:t>
            </a:r>
            <a:endParaRPr lang="en-GB" dirty="0"/>
          </a:p>
        </p:txBody>
      </p:sp>
      <p:sp>
        <p:nvSpPr>
          <p:cNvPr id="50" name="Up Arrow 49"/>
          <p:cNvSpPr/>
          <p:nvPr/>
        </p:nvSpPr>
        <p:spPr>
          <a:xfrm>
            <a:off x="6049498" y="3766928"/>
            <a:ext cx="143460" cy="105156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420388" y="4841961"/>
            <a:ext cx="118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Consulting SSS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6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8" ma:contentTypeDescription="Create a new document." ma:contentTypeScope="" ma:versionID="8b33c38a0e226c53622aeb70fe150581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58f030107127aa6bb1f50f09fa2b205f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9E29D62C-6328-49D2-8D13-C06FBBDE8D8D}"/>
</file>

<file path=customXml/itemProps2.xml><?xml version="1.0" encoding="utf-8"?>
<ds:datastoreItem xmlns:ds="http://schemas.openxmlformats.org/officeDocument/2006/customXml" ds:itemID="{77AFD016-78B0-4BA7-8DCE-0DB6FC9D32C5}"/>
</file>

<file path=customXml/itemProps3.xml><?xml version="1.0" encoding="utf-8"?>
<ds:datastoreItem xmlns:ds="http://schemas.openxmlformats.org/officeDocument/2006/customXml" ds:itemID="{894E3675-BA2F-4924-AE3D-CA583E9A0D67}"/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488</Words>
  <Application>Microsoft Office PowerPoint</Application>
  <PresentationFormat>Widescreen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CDDFT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 Joanna (RXP) SSSS Manager</dc:creator>
  <cp:lastModifiedBy>Feeney Joanna (RXP) SSSS Manager</cp:lastModifiedBy>
  <cp:revision>35</cp:revision>
  <dcterms:created xsi:type="dcterms:W3CDTF">2024-12-10T12:02:05Z</dcterms:created>
  <dcterms:modified xsi:type="dcterms:W3CDTF">2024-12-16T13:52:29Z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