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slides/slide30.xml" ContentType="application/vnd.openxmlformats-officedocument.presentationml.slide+xml"/>
  <Override PartName="/ppt/drawings/drawing1.xml" ContentType="application/vnd.openxmlformats-officedocument.drawingml.chartshapes+xml"/>
  <Override PartName="/ppt/slides/slide31.xml" ContentType="application/vnd.openxmlformats-officedocument.presentationml.slide+xml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660" r:id="rId3"/>
    <p:sldMasterId id="2147483744" r:id="rId4"/>
    <p:sldMasterId id="2147483732" r:id="rId5"/>
    <p:sldMasterId id="2147483708" r:id="rId6"/>
    <p:sldMasterId id="2147483696" r:id="rId7"/>
    <p:sldMasterId id="2147483768" r:id="rId8"/>
  </p:sldMasterIdLst>
  <p:notesMasterIdLst>
    <p:notesMasterId r:id="rId40"/>
  </p:notesMasterIdLst>
  <p:handoutMasterIdLst>
    <p:handoutMasterId r:id="rId41"/>
  </p:handoutMasterIdLst>
  <p:sldIdLst>
    <p:sldId id="307" r:id="rId9"/>
    <p:sldId id="347" r:id="rId10"/>
    <p:sldId id="308" r:id="rId11"/>
    <p:sldId id="334" r:id="rId12"/>
    <p:sldId id="342" r:id="rId13"/>
    <p:sldId id="344" r:id="rId14"/>
    <p:sldId id="348" r:id="rId15"/>
    <p:sldId id="353" r:id="rId16"/>
    <p:sldId id="349" r:id="rId17"/>
    <p:sldId id="350" r:id="rId18"/>
    <p:sldId id="351" r:id="rId19"/>
    <p:sldId id="352" r:id="rId20"/>
    <p:sldId id="354" r:id="rId21"/>
    <p:sldId id="355" r:id="rId22"/>
    <p:sldId id="356" r:id="rId23"/>
    <p:sldId id="357" r:id="rId24"/>
    <p:sldId id="358" r:id="rId25"/>
    <p:sldId id="365" r:id="rId26"/>
    <p:sldId id="359" r:id="rId27"/>
    <p:sldId id="360" r:id="rId28"/>
    <p:sldId id="361" r:id="rId29"/>
    <p:sldId id="362" r:id="rId30"/>
    <p:sldId id="364" r:id="rId31"/>
    <p:sldId id="363" r:id="rId32"/>
    <p:sldId id="366" r:id="rId33"/>
    <p:sldId id="367" r:id="rId34"/>
    <p:sldId id="368" r:id="rId35"/>
    <p:sldId id="343" r:id="rId36"/>
    <p:sldId id="345" r:id="rId37"/>
    <p:sldId id="346" r:id="rId38"/>
    <p:sldId id="369" r:id="rId39"/>
  </p:sldIdLst>
  <p:sldSz cx="9144000" cy="6858000" type="screen4x3"/>
  <p:notesSz cx="6788150" cy="9923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ha Elzein" initials="RE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2" autoAdjust="0"/>
    <p:restoredTop sz="74746" autoAdjust="0"/>
  </p:normalViewPr>
  <p:slideViewPr>
    <p:cSldViewPr snapToGrid="0">
      <p:cViewPr varScale="1">
        <p:scale>
          <a:sx n="69" d="100"/>
          <a:sy n="69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commentAuthors" Target="commentAuthors.xml"/><Relationship Id="rId47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customXml" Target="../customXml/item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/>
              <a:t>Smoking at time of delivery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  <a:prstDash val="sysDash"/>
              </a:ln>
              <a:effectLst/>
            </c:spPr>
          </c:dPt>
          <c:dPt>
            <c:idx val="10"/>
            <c:invertIfNegative val="0"/>
            <c:bubble3D val="0"/>
            <c:spPr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cat>
            <c:strRef>
              <c:f>Sheet1!$B$3:$B$16</c:f>
              <c:strCache>
                <c:ptCount val="14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</c:strCache>
            </c:strRef>
          </c:cat>
          <c:val>
            <c:numRef>
              <c:f>Sheet1!$C$3:$C$16</c:f>
              <c:numCache>
                <c:formatCode>0.0</c:formatCode>
                <c:ptCount val="14"/>
                <c:pt idx="0">
                  <c:v>15.116039264081198</c:v>
                </c:pt>
                <c:pt idx="1">
                  <c:v>14.442893531114212</c:v>
                </c:pt>
                <c:pt idx="2">
                  <c:v>14.378918681840105</c:v>
                </c:pt>
                <c:pt idx="3">
                  <c:v>13.986618006729284</c:v>
                </c:pt>
                <c:pt idx="4">
                  <c:v>13.526184039554662</c:v>
                </c:pt>
                <c:pt idx="5">
                  <c:v>13.185073966700317</c:v>
                </c:pt>
                <c:pt idx="6">
                  <c:v>12.685834629971799</c:v>
                </c:pt>
                <c:pt idx="7">
                  <c:v>11.993408704554504</c:v>
                </c:pt>
                <c:pt idx="8">
                  <c:v>11.4</c:v>
                </c:pt>
                <c:pt idx="9">
                  <c:v>10.6</c:v>
                </c:pt>
                <c:pt idx="10">
                  <c:v>9.1999999999999993</c:v>
                </c:pt>
                <c:pt idx="11">
                  <c:v>8.1</c:v>
                </c:pt>
                <c:pt idx="12">
                  <c:v>7</c:v>
                </c:pt>
                <c:pt idx="13" formatCode="General">
                  <c:v>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587168"/>
        <c:axId val="184986272"/>
      </c:barChart>
      <c:lineChart>
        <c:grouping val="standard"/>
        <c:varyColors val="0"/>
        <c:ser>
          <c:idx val="1"/>
          <c:order val="1"/>
          <c:tx>
            <c:strRef>
              <c:f>Sheet1!$D$2</c:f>
              <c:strCache>
                <c:ptCount val="1"/>
                <c:pt idx="0">
                  <c:v>decline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olid"/>
                <a:round/>
              </a:ln>
              <a:effectLst/>
            </c:spPr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cat>
            <c:strRef>
              <c:f>Sheet1!$B$3:$B$16</c:f>
              <c:strCache>
                <c:ptCount val="14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</c:strCache>
            </c:strRef>
          </c:cat>
          <c:val>
            <c:numRef>
              <c:f>Sheet1!$D$3:$D$16</c:f>
              <c:numCache>
                <c:formatCode>General</c:formatCode>
                <c:ptCount val="14"/>
                <c:pt idx="1">
                  <c:v>0.5</c:v>
                </c:pt>
                <c:pt idx="2">
                  <c:v>0</c:v>
                </c:pt>
                <c:pt idx="3">
                  <c:v>0.4</c:v>
                </c:pt>
                <c:pt idx="4">
                  <c:v>0.5</c:v>
                </c:pt>
                <c:pt idx="5">
                  <c:v>0.3</c:v>
                </c:pt>
                <c:pt idx="6">
                  <c:v>0.5</c:v>
                </c:pt>
                <c:pt idx="7">
                  <c:v>0.7</c:v>
                </c:pt>
                <c:pt idx="8">
                  <c:v>0.6</c:v>
                </c:pt>
                <c:pt idx="9">
                  <c:v>0.8</c:v>
                </c:pt>
                <c:pt idx="10">
                  <c:v>1.1000000000000001</c:v>
                </c:pt>
                <c:pt idx="11">
                  <c:v>1.1000000000000001</c:v>
                </c:pt>
                <c:pt idx="12">
                  <c:v>1.1000000000000001</c:v>
                </c:pt>
                <c:pt idx="13">
                  <c:v>1.1000000000000001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987392"/>
        <c:axId val="184986832"/>
      </c:lineChart>
      <c:catAx>
        <c:axId val="18158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986272"/>
        <c:crosses val="autoZero"/>
        <c:auto val="1"/>
        <c:lblAlgn val="ctr"/>
        <c:lblOffset val="100"/>
        <c:noMultiLvlLbl val="0"/>
      </c:catAx>
      <c:valAx>
        <c:axId val="18498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587168"/>
        <c:crosses val="autoZero"/>
        <c:crossBetween val="between"/>
      </c:valAx>
      <c:valAx>
        <c:axId val="18498683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987392"/>
        <c:crosses val="max"/>
        <c:crossBetween val="between"/>
      </c:valAx>
      <c:catAx>
        <c:axId val="184987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986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192705376794535"/>
          <c:y val="0.92085321635206407"/>
          <c:w val="0.22648644673871082"/>
          <c:h val="6.0358902768031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4547730144843"/>
          <c:y val="5.3469062827071284E-2"/>
          <c:w val="0.68603127734033242"/>
          <c:h val="0.757928865083519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E-cigs</c:v>
                </c:pt>
              </c:strCache>
            </c:strRef>
          </c:tx>
          <c:spPr>
            <a:ln w="50800">
              <a:solidFill>
                <a:srgbClr val="008000"/>
              </a:solidFill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2009-3</c:v>
                </c:pt>
                <c:pt idx="1">
                  <c:v>2009-4</c:v>
                </c:pt>
                <c:pt idx="2">
                  <c:v>2010-1</c:v>
                </c:pt>
                <c:pt idx="3">
                  <c:v>2010-2</c:v>
                </c:pt>
                <c:pt idx="4">
                  <c:v>2010-3</c:v>
                </c:pt>
                <c:pt idx="5">
                  <c:v>2010-4</c:v>
                </c:pt>
                <c:pt idx="6">
                  <c:v>2011-1</c:v>
                </c:pt>
                <c:pt idx="7">
                  <c:v>2011-2</c:v>
                </c:pt>
                <c:pt idx="8">
                  <c:v>2011-3</c:v>
                </c:pt>
                <c:pt idx="9">
                  <c:v>2011-4</c:v>
                </c:pt>
                <c:pt idx="10">
                  <c:v>2012-1</c:v>
                </c:pt>
                <c:pt idx="11">
                  <c:v>2012-2</c:v>
                </c:pt>
                <c:pt idx="12">
                  <c:v>2012-3</c:v>
                </c:pt>
                <c:pt idx="13">
                  <c:v>2012-4</c:v>
                </c:pt>
                <c:pt idx="14">
                  <c:v>2013-1</c:v>
                </c:pt>
                <c:pt idx="15">
                  <c:v>2013-2</c:v>
                </c:pt>
                <c:pt idx="16">
                  <c:v>2013-3</c:v>
                </c:pt>
                <c:pt idx="17">
                  <c:v>2013-4</c:v>
                </c:pt>
                <c:pt idx="18">
                  <c:v>2014-1</c:v>
                </c:pt>
                <c:pt idx="19">
                  <c:v>2014-2</c:v>
                </c:pt>
                <c:pt idx="20">
                  <c:v>2014-3</c:v>
                </c:pt>
                <c:pt idx="21">
                  <c:v>2014-4</c:v>
                </c:pt>
                <c:pt idx="22">
                  <c:v>2015-1</c:v>
                </c:pt>
                <c:pt idx="23">
                  <c:v>2015-2</c:v>
                </c:pt>
                <c:pt idx="24">
                  <c:v>2015-3</c:v>
                </c:pt>
                <c:pt idx="25">
                  <c:v>2015-4</c:v>
                </c:pt>
                <c:pt idx="26">
                  <c:v>2016-1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0.6</c:v>
                </c:pt>
                <c:pt idx="1">
                  <c:v>0.5</c:v>
                </c:pt>
                <c:pt idx="2">
                  <c:v>0.4</c:v>
                </c:pt>
                <c:pt idx="3">
                  <c:v>0.7</c:v>
                </c:pt>
                <c:pt idx="4">
                  <c:v>0.9</c:v>
                </c:pt>
                <c:pt idx="5">
                  <c:v>0.7</c:v>
                </c:pt>
                <c:pt idx="6">
                  <c:v>0.4</c:v>
                </c:pt>
                <c:pt idx="7">
                  <c:v>1.7</c:v>
                </c:pt>
                <c:pt idx="8">
                  <c:v>4.0999999999999996</c:v>
                </c:pt>
                <c:pt idx="9">
                  <c:v>4</c:v>
                </c:pt>
                <c:pt idx="10">
                  <c:v>5.5</c:v>
                </c:pt>
                <c:pt idx="11">
                  <c:v>3.9</c:v>
                </c:pt>
                <c:pt idx="12">
                  <c:v>6.4</c:v>
                </c:pt>
                <c:pt idx="13">
                  <c:v>8.3000000000000007</c:v>
                </c:pt>
                <c:pt idx="14">
                  <c:v>16</c:v>
                </c:pt>
                <c:pt idx="15">
                  <c:v>21.5</c:v>
                </c:pt>
                <c:pt idx="16">
                  <c:v>29.1</c:v>
                </c:pt>
                <c:pt idx="17">
                  <c:v>28.5</c:v>
                </c:pt>
                <c:pt idx="18">
                  <c:v>28.4</c:v>
                </c:pt>
                <c:pt idx="19">
                  <c:v>31.4</c:v>
                </c:pt>
                <c:pt idx="20">
                  <c:v>28.5</c:v>
                </c:pt>
                <c:pt idx="21">
                  <c:v>33.1</c:v>
                </c:pt>
                <c:pt idx="22">
                  <c:v>35.1</c:v>
                </c:pt>
                <c:pt idx="23">
                  <c:v>32.700000000000003</c:v>
                </c:pt>
                <c:pt idx="24">
                  <c:v>37.5</c:v>
                </c:pt>
                <c:pt idx="25">
                  <c:v>37.4</c:v>
                </c:pt>
                <c:pt idx="26">
                  <c:v>38.4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EB2-49C5-9289-1F71AD7CF3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NRT OTC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2009-3</c:v>
                </c:pt>
                <c:pt idx="1">
                  <c:v>2009-4</c:v>
                </c:pt>
                <c:pt idx="2">
                  <c:v>2010-1</c:v>
                </c:pt>
                <c:pt idx="3">
                  <c:v>2010-2</c:v>
                </c:pt>
                <c:pt idx="4">
                  <c:v>2010-3</c:v>
                </c:pt>
                <c:pt idx="5">
                  <c:v>2010-4</c:v>
                </c:pt>
                <c:pt idx="6">
                  <c:v>2011-1</c:v>
                </c:pt>
                <c:pt idx="7">
                  <c:v>2011-2</c:v>
                </c:pt>
                <c:pt idx="8">
                  <c:v>2011-3</c:v>
                </c:pt>
                <c:pt idx="9">
                  <c:v>2011-4</c:v>
                </c:pt>
                <c:pt idx="10">
                  <c:v>2012-1</c:v>
                </c:pt>
                <c:pt idx="11">
                  <c:v>2012-2</c:v>
                </c:pt>
                <c:pt idx="12">
                  <c:v>2012-3</c:v>
                </c:pt>
                <c:pt idx="13">
                  <c:v>2012-4</c:v>
                </c:pt>
                <c:pt idx="14">
                  <c:v>2013-1</c:v>
                </c:pt>
                <c:pt idx="15">
                  <c:v>2013-2</c:v>
                </c:pt>
                <c:pt idx="16">
                  <c:v>2013-3</c:v>
                </c:pt>
                <c:pt idx="17">
                  <c:v>2013-4</c:v>
                </c:pt>
                <c:pt idx="18">
                  <c:v>2014-1</c:v>
                </c:pt>
                <c:pt idx="19">
                  <c:v>2014-2</c:v>
                </c:pt>
                <c:pt idx="20">
                  <c:v>2014-3</c:v>
                </c:pt>
                <c:pt idx="21">
                  <c:v>2014-4</c:v>
                </c:pt>
                <c:pt idx="22">
                  <c:v>2015-1</c:v>
                </c:pt>
                <c:pt idx="23">
                  <c:v>2015-2</c:v>
                </c:pt>
                <c:pt idx="24">
                  <c:v>2015-3</c:v>
                </c:pt>
                <c:pt idx="25">
                  <c:v>2015-4</c:v>
                </c:pt>
                <c:pt idx="26">
                  <c:v>2016-1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30.3</c:v>
                </c:pt>
                <c:pt idx="1">
                  <c:v>33.1</c:v>
                </c:pt>
                <c:pt idx="2">
                  <c:v>30.2</c:v>
                </c:pt>
                <c:pt idx="3">
                  <c:v>31.6</c:v>
                </c:pt>
                <c:pt idx="4">
                  <c:v>34.6</c:v>
                </c:pt>
                <c:pt idx="5">
                  <c:v>28</c:v>
                </c:pt>
                <c:pt idx="6">
                  <c:v>30.4</c:v>
                </c:pt>
                <c:pt idx="7">
                  <c:v>32.9</c:v>
                </c:pt>
                <c:pt idx="8">
                  <c:v>29.2</c:v>
                </c:pt>
                <c:pt idx="9">
                  <c:v>27.4</c:v>
                </c:pt>
                <c:pt idx="10">
                  <c:v>28.5</c:v>
                </c:pt>
                <c:pt idx="11">
                  <c:v>26.9</c:v>
                </c:pt>
                <c:pt idx="12">
                  <c:v>30.3</c:v>
                </c:pt>
                <c:pt idx="13">
                  <c:v>29</c:v>
                </c:pt>
                <c:pt idx="14">
                  <c:v>31.6</c:v>
                </c:pt>
                <c:pt idx="15">
                  <c:v>23.9</c:v>
                </c:pt>
                <c:pt idx="16">
                  <c:v>27.3</c:v>
                </c:pt>
                <c:pt idx="17">
                  <c:v>19.899999999999999</c:v>
                </c:pt>
                <c:pt idx="18">
                  <c:v>23.5</c:v>
                </c:pt>
                <c:pt idx="19">
                  <c:v>24.9</c:v>
                </c:pt>
                <c:pt idx="20">
                  <c:v>16.7</c:v>
                </c:pt>
                <c:pt idx="21">
                  <c:v>16.600000000000001</c:v>
                </c:pt>
                <c:pt idx="22">
                  <c:v>20.7</c:v>
                </c:pt>
                <c:pt idx="23">
                  <c:v>14.5</c:v>
                </c:pt>
                <c:pt idx="24">
                  <c:v>17.8</c:v>
                </c:pt>
                <c:pt idx="25">
                  <c:v>20.8</c:v>
                </c:pt>
                <c:pt idx="26">
                  <c:v>17.3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EB2-49C5-9289-1F71AD7CF3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NRT Rx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2009-3</c:v>
                </c:pt>
                <c:pt idx="1">
                  <c:v>2009-4</c:v>
                </c:pt>
                <c:pt idx="2">
                  <c:v>2010-1</c:v>
                </c:pt>
                <c:pt idx="3">
                  <c:v>2010-2</c:v>
                </c:pt>
                <c:pt idx="4">
                  <c:v>2010-3</c:v>
                </c:pt>
                <c:pt idx="5">
                  <c:v>2010-4</c:v>
                </c:pt>
                <c:pt idx="6">
                  <c:v>2011-1</c:v>
                </c:pt>
                <c:pt idx="7">
                  <c:v>2011-2</c:v>
                </c:pt>
                <c:pt idx="8">
                  <c:v>2011-3</c:v>
                </c:pt>
                <c:pt idx="9">
                  <c:v>2011-4</c:v>
                </c:pt>
                <c:pt idx="10">
                  <c:v>2012-1</c:v>
                </c:pt>
                <c:pt idx="11">
                  <c:v>2012-2</c:v>
                </c:pt>
                <c:pt idx="12">
                  <c:v>2012-3</c:v>
                </c:pt>
                <c:pt idx="13">
                  <c:v>2012-4</c:v>
                </c:pt>
                <c:pt idx="14">
                  <c:v>2013-1</c:v>
                </c:pt>
                <c:pt idx="15">
                  <c:v>2013-2</c:v>
                </c:pt>
                <c:pt idx="16">
                  <c:v>2013-3</c:v>
                </c:pt>
                <c:pt idx="17">
                  <c:v>2013-4</c:v>
                </c:pt>
                <c:pt idx="18">
                  <c:v>2014-1</c:v>
                </c:pt>
                <c:pt idx="19">
                  <c:v>2014-2</c:v>
                </c:pt>
                <c:pt idx="20">
                  <c:v>2014-3</c:v>
                </c:pt>
                <c:pt idx="21">
                  <c:v>2014-4</c:v>
                </c:pt>
                <c:pt idx="22">
                  <c:v>2015-1</c:v>
                </c:pt>
                <c:pt idx="23">
                  <c:v>2015-2</c:v>
                </c:pt>
                <c:pt idx="24">
                  <c:v>2015-3</c:v>
                </c:pt>
                <c:pt idx="25">
                  <c:v>2015-4</c:v>
                </c:pt>
                <c:pt idx="26">
                  <c:v>2016-1</c:v>
                </c:pt>
              </c:strCache>
            </c:str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9.9</c:v>
                </c:pt>
                <c:pt idx="1">
                  <c:v>8.5</c:v>
                </c:pt>
                <c:pt idx="2">
                  <c:v>8.6999999999999993</c:v>
                </c:pt>
                <c:pt idx="3">
                  <c:v>10.5</c:v>
                </c:pt>
                <c:pt idx="4">
                  <c:v>9.1999999999999993</c:v>
                </c:pt>
                <c:pt idx="5">
                  <c:v>11.7</c:v>
                </c:pt>
                <c:pt idx="6">
                  <c:v>11.3</c:v>
                </c:pt>
                <c:pt idx="7">
                  <c:v>10.8</c:v>
                </c:pt>
                <c:pt idx="8">
                  <c:v>11.5</c:v>
                </c:pt>
                <c:pt idx="9">
                  <c:v>12.9</c:v>
                </c:pt>
                <c:pt idx="10">
                  <c:v>10.199999999999999</c:v>
                </c:pt>
                <c:pt idx="11">
                  <c:v>9.6999999999999993</c:v>
                </c:pt>
                <c:pt idx="12">
                  <c:v>9.6999999999999993</c:v>
                </c:pt>
                <c:pt idx="13">
                  <c:v>10</c:v>
                </c:pt>
                <c:pt idx="14">
                  <c:v>6.3</c:v>
                </c:pt>
                <c:pt idx="15">
                  <c:v>6.7</c:v>
                </c:pt>
                <c:pt idx="16">
                  <c:v>8.6</c:v>
                </c:pt>
                <c:pt idx="17">
                  <c:v>4.8</c:v>
                </c:pt>
                <c:pt idx="18">
                  <c:v>5.0999999999999996</c:v>
                </c:pt>
                <c:pt idx="19">
                  <c:v>4.9000000000000004</c:v>
                </c:pt>
                <c:pt idx="20">
                  <c:v>4.9000000000000004</c:v>
                </c:pt>
                <c:pt idx="21">
                  <c:v>5.4</c:v>
                </c:pt>
                <c:pt idx="22">
                  <c:v>5.7</c:v>
                </c:pt>
                <c:pt idx="23">
                  <c:v>5.4</c:v>
                </c:pt>
                <c:pt idx="24">
                  <c:v>5.4</c:v>
                </c:pt>
                <c:pt idx="25">
                  <c:v>5</c:v>
                </c:pt>
                <c:pt idx="26">
                  <c:v>4.3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EB2-49C5-9289-1F71AD7CF32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Champix</c:v>
                </c:pt>
              </c:strCache>
            </c:strRef>
          </c:tx>
          <c:spPr>
            <a:ln w="50800">
              <a:solidFill>
                <a:srgbClr val="CC6600"/>
              </a:solidFill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2009-3</c:v>
                </c:pt>
                <c:pt idx="1">
                  <c:v>2009-4</c:v>
                </c:pt>
                <c:pt idx="2">
                  <c:v>2010-1</c:v>
                </c:pt>
                <c:pt idx="3">
                  <c:v>2010-2</c:v>
                </c:pt>
                <c:pt idx="4">
                  <c:v>2010-3</c:v>
                </c:pt>
                <c:pt idx="5">
                  <c:v>2010-4</c:v>
                </c:pt>
                <c:pt idx="6">
                  <c:v>2011-1</c:v>
                </c:pt>
                <c:pt idx="7">
                  <c:v>2011-2</c:v>
                </c:pt>
                <c:pt idx="8">
                  <c:v>2011-3</c:v>
                </c:pt>
                <c:pt idx="9">
                  <c:v>2011-4</c:v>
                </c:pt>
                <c:pt idx="10">
                  <c:v>2012-1</c:v>
                </c:pt>
                <c:pt idx="11">
                  <c:v>2012-2</c:v>
                </c:pt>
                <c:pt idx="12">
                  <c:v>2012-3</c:v>
                </c:pt>
                <c:pt idx="13">
                  <c:v>2012-4</c:v>
                </c:pt>
                <c:pt idx="14">
                  <c:v>2013-1</c:v>
                </c:pt>
                <c:pt idx="15">
                  <c:v>2013-2</c:v>
                </c:pt>
                <c:pt idx="16">
                  <c:v>2013-3</c:v>
                </c:pt>
                <c:pt idx="17">
                  <c:v>2013-4</c:v>
                </c:pt>
                <c:pt idx="18">
                  <c:v>2014-1</c:v>
                </c:pt>
                <c:pt idx="19">
                  <c:v>2014-2</c:v>
                </c:pt>
                <c:pt idx="20">
                  <c:v>2014-3</c:v>
                </c:pt>
                <c:pt idx="21">
                  <c:v>2014-4</c:v>
                </c:pt>
                <c:pt idx="22">
                  <c:v>2015-1</c:v>
                </c:pt>
                <c:pt idx="23">
                  <c:v>2015-2</c:v>
                </c:pt>
                <c:pt idx="24">
                  <c:v>2015-3</c:v>
                </c:pt>
                <c:pt idx="25">
                  <c:v>2015-4</c:v>
                </c:pt>
                <c:pt idx="26">
                  <c:v>2016-1</c:v>
                </c:pt>
              </c:strCache>
            </c:strRef>
          </c:cat>
          <c:val>
            <c:numRef>
              <c:f>Sheet1!$E$2:$E$28</c:f>
              <c:numCache>
                <c:formatCode>General</c:formatCode>
                <c:ptCount val="27"/>
                <c:pt idx="0">
                  <c:v>6.9</c:v>
                </c:pt>
                <c:pt idx="1">
                  <c:v>7.3</c:v>
                </c:pt>
                <c:pt idx="2">
                  <c:v>8</c:v>
                </c:pt>
                <c:pt idx="3">
                  <c:v>7</c:v>
                </c:pt>
                <c:pt idx="4">
                  <c:v>6.8</c:v>
                </c:pt>
                <c:pt idx="5">
                  <c:v>7.6</c:v>
                </c:pt>
                <c:pt idx="6">
                  <c:v>7.8</c:v>
                </c:pt>
                <c:pt idx="7">
                  <c:v>10.6</c:v>
                </c:pt>
                <c:pt idx="8">
                  <c:v>10</c:v>
                </c:pt>
                <c:pt idx="9">
                  <c:v>10.1</c:v>
                </c:pt>
                <c:pt idx="10">
                  <c:v>9.4</c:v>
                </c:pt>
                <c:pt idx="11">
                  <c:v>10.9</c:v>
                </c:pt>
                <c:pt idx="12">
                  <c:v>11.2</c:v>
                </c:pt>
                <c:pt idx="13">
                  <c:v>8.3000000000000007</c:v>
                </c:pt>
                <c:pt idx="14">
                  <c:v>6.7</c:v>
                </c:pt>
                <c:pt idx="15">
                  <c:v>6</c:v>
                </c:pt>
                <c:pt idx="16">
                  <c:v>6.1</c:v>
                </c:pt>
                <c:pt idx="17">
                  <c:v>5.3</c:v>
                </c:pt>
                <c:pt idx="18">
                  <c:v>7.1</c:v>
                </c:pt>
                <c:pt idx="19">
                  <c:v>4.3</c:v>
                </c:pt>
                <c:pt idx="20">
                  <c:v>6.9</c:v>
                </c:pt>
                <c:pt idx="21">
                  <c:v>7.8</c:v>
                </c:pt>
                <c:pt idx="22">
                  <c:v>6.4</c:v>
                </c:pt>
                <c:pt idx="23">
                  <c:v>4.5</c:v>
                </c:pt>
                <c:pt idx="24">
                  <c:v>4.9000000000000004</c:v>
                </c:pt>
                <c:pt idx="25">
                  <c:v>5.9</c:v>
                </c:pt>
                <c:pt idx="26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EB2-49C5-9289-1F71AD7CF32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Beh'l supp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2009-3</c:v>
                </c:pt>
                <c:pt idx="1">
                  <c:v>2009-4</c:v>
                </c:pt>
                <c:pt idx="2">
                  <c:v>2010-1</c:v>
                </c:pt>
                <c:pt idx="3">
                  <c:v>2010-2</c:v>
                </c:pt>
                <c:pt idx="4">
                  <c:v>2010-3</c:v>
                </c:pt>
                <c:pt idx="5">
                  <c:v>2010-4</c:v>
                </c:pt>
                <c:pt idx="6">
                  <c:v>2011-1</c:v>
                </c:pt>
                <c:pt idx="7">
                  <c:v>2011-2</c:v>
                </c:pt>
                <c:pt idx="8">
                  <c:v>2011-3</c:v>
                </c:pt>
                <c:pt idx="9">
                  <c:v>2011-4</c:v>
                </c:pt>
                <c:pt idx="10">
                  <c:v>2012-1</c:v>
                </c:pt>
                <c:pt idx="11">
                  <c:v>2012-2</c:v>
                </c:pt>
                <c:pt idx="12">
                  <c:v>2012-3</c:v>
                </c:pt>
                <c:pt idx="13">
                  <c:v>2012-4</c:v>
                </c:pt>
                <c:pt idx="14">
                  <c:v>2013-1</c:v>
                </c:pt>
                <c:pt idx="15">
                  <c:v>2013-2</c:v>
                </c:pt>
                <c:pt idx="16">
                  <c:v>2013-3</c:v>
                </c:pt>
                <c:pt idx="17">
                  <c:v>2013-4</c:v>
                </c:pt>
                <c:pt idx="18">
                  <c:v>2014-1</c:v>
                </c:pt>
                <c:pt idx="19">
                  <c:v>2014-2</c:v>
                </c:pt>
                <c:pt idx="20">
                  <c:v>2014-3</c:v>
                </c:pt>
                <c:pt idx="21">
                  <c:v>2014-4</c:v>
                </c:pt>
                <c:pt idx="22">
                  <c:v>2015-1</c:v>
                </c:pt>
                <c:pt idx="23">
                  <c:v>2015-2</c:v>
                </c:pt>
                <c:pt idx="24">
                  <c:v>2015-3</c:v>
                </c:pt>
                <c:pt idx="25">
                  <c:v>2015-4</c:v>
                </c:pt>
                <c:pt idx="26">
                  <c:v>2016-1</c:v>
                </c:pt>
              </c:strCache>
            </c:strRef>
          </c:cat>
          <c:val>
            <c:numRef>
              <c:f>Sheet1!$F$2:$F$28</c:f>
              <c:numCache>
                <c:formatCode>General</c:formatCode>
                <c:ptCount val="27"/>
                <c:pt idx="0">
                  <c:v>6.1</c:v>
                </c:pt>
                <c:pt idx="1">
                  <c:v>5.2</c:v>
                </c:pt>
                <c:pt idx="2">
                  <c:v>6.5</c:v>
                </c:pt>
                <c:pt idx="3">
                  <c:v>4.5999999999999996</c:v>
                </c:pt>
                <c:pt idx="4">
                  <c:v>6.8</c:v>
                </c:pt>
                <c:pt idx="5">
                  <c:v>5.8</c:v>
                </c:pt>
                <c:pt idx="6">
                  <c:v>4.7</c:v>
                </c:pt>
                <c:pt idx="7">
                  <c:v>3.1</c:v>
                </c:pt>
                <c:pt idx="8">
                  <c:v>4.9000000000000004</c:v>
                </c:pt>
                <c:pt idx="9">
                  <c:v>2.6</c:v>
                </c:pt>
                <c:pt idx="10">
                  <c:v>3.1</c:v>
                </c:pt>
                <c:pt idx="11">
                  <c:v>5.3</c:v>
                </c:pt>
                <c:pt idx="12">
                  <c:v>6.2</c:v>
                </c:pt>
                <c:pt idx="13">
                  <c:v>4.0999999999999996</c:v>
                </c:pt>
                <c:pt idx="14">
                  <c:v>3.8</c:v>
                </c:pt>
                <c:pt idx="15">
                  <c:v>2.4</c:v>
                </c:pt>
                <c:pt idx="16">
                  <c:v>3</c:v>
                </c:pt>
                <c:pt idx="17">
                  <c:v>2.7</c:v>
                </c:pt>
                <c:pt idx="18">
                  <c:v>3.5</c:v>
                </c:pt>
                <c:pt idx="19">
                  <c:v>2.2000000000000002</c:v>
                </c:pt>
                <c:pt idx="20">
                  <c:v>2.1</c:v>
                </c:pt>
                <c:pt idx="21">
                  <c:v>5.0999999999999996</c:v>
                </c:pt>
                <c:pt idx="22">
                  <c:v>1.3</c:v>
                </c:pt>
                <c:pt idx="23">
                  <c:v>2.4</c:v>
                </c:pt>
                <c:pt idx="24">
                  <c:v>3.4</c:v>
                </c:pt>
                <c:pt idx="25">
                  <c:v>3</c:v>
                </c:pt>
                <c:pt idx="26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EB2-49C5-9289-1F71AD7CF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992992"/>
        <c:axId val="184993552"/>
      </c:lineChart>
      <c:catAx>
        <c:axId val="184992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4993552"/>
        <c:crosses val="autoZero"/>
        <c:auto val="1"/>
        <c:lblAlgn val="ctr"/>
        <c:lblOffset val="100"/>
        <c:noMultiLvlLbl val="0"/>
      </c:catAx>
      <c:valAx>
        <c:axId val="184993552"/>
        <c:scaling>
          <c:orientation val="minMax"/>
          <c:max val="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GB" sz="1600" b="0" dirty="0" err="1" smtClean="0"/>
                  <a:t>Percent</a:t>
                </a:r>
                <a:r>
                  <a:rPr lang="en-GB" sz="1600" b="0" baseline="0" dirty="0" smtClean="0"/>
                  <a:t> of smokers trying to stop </a:t>
                </a:r>
                <a:endParaRPr lang="en-GB" sz="1600" b="0" dirty="0"/>
              </a:p>
            </c:rich>
          </c:tx>
          <c:layout>
            <c:manualLayout>
              <c:xMode val="edge"/>
              <c:yMode val="edge"/>
              <c:x val="1.5432098765432098E-2"/>
              <c:y val="7.576848913632995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4992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Perception</a:t>
            </a:r>
            <a:r>
              <a:rPr lang="en-US" baseline="0" dirty="0" smtClean="0"/>
              <a:t> of harm relative to cigarettes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 (n=8936)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More or equally harmful</c:v>
                </c:pt>
                <c:pt idx="1">
                  <c:v>Less harmful</c:v>
                </c:pt>
                <c:pt idx="2">
                  <c:v>Lot less harmful</c:v>
                </c:pt>
                <c:pt idx="3">
                  <c:v>Completely harmless</c:v>
                </c:pt>
                <c:pt idx="4">
                  <c:v>Don't know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22</c:v>
                </c:pt>
                <c:pt idx="2">
                  <c:v>21</c:v>
                </c:pt>
                <c:pt idx="3">
                  <c:v>10</c:v>
                </c:pt>
                <c:pt idx="4">
                  <c:v>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 (n=11307)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More or equally harmful</c:v>
                </c:pt>
                <c:pt idx="1">
                  <c:v>Less harmful</c:v>
                </c:pt>
                <c:pt idx="2">
                  <c:v>Lot less harmful</c:v>
                </c:pt>
                <c:pt idx="3">
                  <c:v>Completely harmless</c:v>
                </c:pt>
                <c:pt idx="4">
                  <c:v>Don't know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</c:v>
                </c:pt>
                <c:pt idx="1">
                  <c:v>35</c:v>
                </c:pt>
                <c:pt idx="2">
                  <c:v>17</c:v>
                </c:pt>
                <c:pt idx="3">
                  <c:v>2</c:v>
                </c:pt>
                <c:pt idx="4">
                  <c:v>30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 (n=11340)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More or equally harmful</c:v>
                </c:pt>
                <c:pt idx="1">
                  <c:v>Less harmful</c:v>
                </c:pt>
                <c:pt idx="2">
                  <c:v>Lot less harmful</c:v>
                </c:pt>
                <c:pt idx="3">
                  <c:v>Completely harmless</c:v>
                </c:pt>
                <c:pt idx="4">
                  <c:v>Don't know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22</c:v>
                </c:pt>
                <c:pt idx="1">
                  <c:v>34</c:v>
                </c:pt>
                <c:pt idx="2">
                  <c:v>19</c:v>
                </c:pt>
                <c:pt idx="3">
                  <c:v>2</c:v>
                </c:pt>
                <c:pt idx="4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2016 (n=11489)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More or equally harmful</c:v>
                </c:pt>
                <c:pt idx="1">
                  <c:v>Less harmful</c:v>
                </c:pt>
                <c:pt idx="2">
                  <c:v>Lot less harmful</c:v>
                </c:pt>
                <c:pt idx="3">
                  <c:v>Completely harmless</c:v>
                </c:pt>
                <c:pt idx="4">
                  <c:v>Don't know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25</c:v>
                </c:pt>
                <c:pt idx="1">
                  <c:v>30</c:v>
                </c:pt>
                <c:pt idx="2">
                  <c:v>15</c:v>
                </c:pt>
                <c:pt idx="3">
                  <c:v>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85811840"/>
        <c:axId val="185812400"/>
      </c:barChart>
      <c:catAx>
        <c:axId val="185811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5812400"/>
        <c:crosses val="autoZero"/>
        <c:auto val="1"/>
        <c:lblAlgn val="ctr"/>
        <c:lblOffset val="100"/>
        <c:noMultiLvlLbl val="0"/>
      </c:catAx>
      <c:valAx>
        <c:axId val="185812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% of adults in GB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858118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0.57306</cdr:x>
      <cdr:y>0.93166</cdr:y>
    </cdr:from>
    <cdr:to>
      <cdr:x>0.62611</cdr:x>
      <cdr:y>0.95749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114799" y="3778614"/>
          <a:ext cx="380952" cy="10476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7897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5049" y="0"/>
            <a:ext cx="2941532" cy="497897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EC6626C1-14FE-471F-B6CA-F0E253EADE97}" type="datetime1">
              <a:rPr lang="en-GB" smtClean="0"/>
              <a:t>09/01/2017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5570"/>
            <a:ext cx="2941532" cy="497896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r>
              <a:rPr lang="en-GB"/>
              <a:t>shares/general information/conferences/UKNSCC June 2016/presentations/Challenge Group Update Report Presentation 9 June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5049" y="9425570"/>
            <a:ext cx="2941532" cy="497896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758A997D-F51E-47C1-9949-9068D9127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47424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7897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048" y="0"/>
            <a:ext cx="2941532" cy="497897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BD444DA0-E120-48DE-95C4-8C96222A221B}" type="datetime1">
              <a:rPr lang="en-GB" smtClean="0"/>
              <a:t>09/01/2017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640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5" y="4775666"/>
            <a:ext cx="5430520" cy="3907364"/>
          </a:xfrm>
          <a:prstGeom prst="rect">
            <a:avLst/>
          </a:prstGeom>
        </p:spPr>
        <p:txBody>
          <a:bodyPr vert="horz" lIns="91367" tIns="45683" rIns="91367" bIns="456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5569"/>
            <a:ext cx="2941532" cy="497896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r>
              <a:rPr lang="en-GB"/>
              <a:t>shares/general information/conferences/UKNSCC June 2016/presentations/Challenge Group Update Report Presentation 9 June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048" y="9425569"/>
            <a:ext cx="2941532" cy="497896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EE2B766E-7E8B-47F2-BC4F-A0201BEF4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91933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D444DA0-E120-48DE-95C4-8C96222A221B}" type="datetime1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shares/general information/conferences/UKNSCC June 2016/presentations/Challenge Group Update Report Presentation 9 June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766E-7E8B-47F2-BC4F-A0201BEF4AE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66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framework is anchored by the continuum of harm, with no use at all and toxic combustible use, at the extremes.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orders of magnitude differences in harm between combustibles and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 nicotine delivery products like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snus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NRTs, and e cigs.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substantially less harmful but not harmless compared with no use.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use is the best option for never users and 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peeding the obsolescence of all combustible use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current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B16C1-C907-4A51-A63B-EC10D790E61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89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Retrospective</a:t>
            </a:r>
          </a:p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4DA0D-BEC3-4FB3-A01B-08BBC488DCD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81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24D901-2F25-43D2-A6E7-E6AE1F1C46D8}" type="slidenum">
              <a:rPr lang="en-GB" altLang="en-US" smtClean="0"/>
              <a:pPr/>
              <a:t>22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5911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</a:t>
            </a:r>
            <a:r>
              <a:rPr lang="en-US" baseline="0" dirty="0" smtClean="0"/>
              <a:t> sample size of the survey was 12,597 adults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BD3-1DBA-C14F-9062-F5013DD8914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21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D444DA0-E120-48DE-95C4-8C96222A221B}" type="datetime1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shares/general information/conferences/UKNSCC June 2016/presentations/Challenge Group Update Report Presentation 9 June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B766E-7E8B-47F2-BC4F-A0201BEF4AE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06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EC55-4D75-4465-87D8-412FE59D3CD6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38B0-6D76-4E81-83AD-6B223C93A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81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EC55-4D75-4465-87D8-412FE59D3CD6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38B0-6D76-4E81-83AD-6B223C93A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8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EC55-4D75-4465-87D8-412FE59D3CD6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38B0-6D76-4E81-83AD-6B223C93A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863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98DD-60A0-4121-81DE-0FC3A1468A0F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FDB-D050-4E66-A4FA-A89834183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664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98DD-60A0-4121-81DE-0FC3A1468A0F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FDB-D050-4E66-A4FA-A89834183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112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98DD-60A0-4121-81DE-0FC3A1468A0F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FDB-D050-4E66-A4FA-A89834183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893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98DD-60A0-4121-81DE-0FC3A1468A0F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FDB-D050-4E66-A4FA-A89834183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7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98DD-60A0-4121-81DE-0FC3A1468A0F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FDB-D050-4E66-A4FA-A89834183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37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98DD-60A0-4121-81DE-0FC3A1468A0F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FDB-D050-4E66-A4FA-A89834183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189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98DD-60A0-4121-81DE-0FC3A1468A0F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FDB-D050-4E66-A4FA-A89834183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08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98DD-60A0-4121-81DE-0FC3A1468A0F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FDB-D050-4E66-A4FA-A89834183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15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EC55-4D75-4465-87D8-412FE59D3CD6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38B0-6D76-4E81-83AD-6B223C93A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21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98DD-60A0-4121-81DE-0FC3A1468A0F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FDB-D050-4E66-A4FA-A89834183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204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98DD-60A0-4121-81DE-0FC3A1468A0F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FDB-D050-4E66-A4FA-A89834183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304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E98DD-60A0-4121-81DE-0FC3A1468A0F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FDB-D050-4E66-A4FA-A89834183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157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BEED-E0B8-4E9A-B0FD-8083DCA82384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8A50-B73A-4521-8AE4-26664006B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278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BEED-E0B8-4E9A-B0FD-8083DCA82384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8A50-B73A-4521-8AE4-26664006B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881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BEED-E0B8-4E9A-B0FD-8083DCA82384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8A50-B73A-4521-8AE4-26664006B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01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BEED-E0B8-4E9A-B0FD-8083DCA82384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8A50-B73A-4521-8AE4-26664006B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472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BEED-E0B8-4E9A-B0FD-8083DCA82384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8A50-B73A-4521-8AE4-26664006B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273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BEED-E0B8-4E9A-B0FD-8083DCA82384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8A50-B73A-4521-8AE4-26664006B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509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BEED-E0B8-4E9A-B0FD-8083DCA82384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8A50-B73A-4521-8AE4-26664006B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EC55-4D75-4465-87D8-412FE59D3CD6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38B0-6D76-4E81-83AD-6B223C93A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290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BEED-E0B8-4E9A-B0FD-8083DCA82384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8A50-B73A-4521-8AE4-26664006B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56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BEED-E0B8-4E9A-B0FD-8083DCA82384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8A50-B73A-4521-8AE4-26664006B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38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BEED-E0B8-4E9A-B0FD-8083DCA82384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8A50-B73A-4521-8AE4-26664006B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985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BEED-E0B8-4E9A-B0FD-8083DCA82384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8A50-B73A-4521-8AE4-26664006B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589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9192-F525-4B1D-ABAA-596B89FC78A3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C172-361C-4A63-8EFF-FC093D48A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920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9192-F525-4B1D-ABAA-596B89FC78A3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C172-361C-4A63-8EFF-FC093D48A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401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9192-F525-4B1D-ABAA-596B89FC78A3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C172-361C-4A63-8EFF-FC093D48A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62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9192-F525-4B1D-ABAA-596B89FC78A3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C172-361C-4A63-8EFF-FC093D48A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06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9192-F525-4B1D-ABAA-596B89FC78A3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C172-361C-4A63-8EFF-FC093D48A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000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9192-F525-4B1D-ABAA-596B89FC78A3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C172-361C-4A63-8EFF-FC093D48A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50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EC55-4D75-4465-87D8-412FE59D3CD6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38B0-6D76-4E81-83AD-6B223C93A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1181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9192-F525-4B1D-ABAA-596B89FC78A3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C172-361C-4A63-8EFF-FC093D48A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084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9192-F525-4B1D-ABAA-596B89FC78A3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C172-361C-4A63-8EFF-FC093D48A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60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9192-F525-4B1D-ABAA-596B89FC78A3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C172-361C-4A63-8EFF-FC093D48A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2239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9192-F525-4B1D-ABAA-596B89FC78A3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C172-361C-4A63-8EFF-FC093D48A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542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9192-F525-4B1D-ABAA-596B89FC78A3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C172-361C-4A63-8EFF-FC093D48A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4559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8CA7-6CE8-441C-AE47-BF11378F3F3E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E2FB-EADB-47A9-AD2D-1AF32F4F5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26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8CA7-6CE8-441C-AE47-BF11378F3F3E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E2FB-EADB-47A9-AD2D-1AF32F4F5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1492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8CA7-6CE8-441C-AE47-BF11378F3F3E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E2FB-EADB-47A9-AD2D-1AF32F4F5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6242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8CA7-6CE8-441C-AE47-BF11378F3F3E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E2FB-EADB-47A9-AD2D-1AF32F4F5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0840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8CA7-6CE8-441C-AE47-BF11378F3F3E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E2FB-EADB-47A9-AD2D-1AF32F4F5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0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EC55-4D75-4465-87D8-412FE59D3CD6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38B0-6D76-4E81-83AD-6B223C93A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9943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8CA7-6CE8-441C-AE47-BF11378F3F3E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E2FB-EADB-47A9-AD2D-1AF32F4F5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517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8CA7-6CE8-441C-AE47-BF11378F3F3E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E2FB-EADB-47A9-AD2D-1AF32F4F5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9031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8CA7-6CE8-441C-AE47-BF11378F3F3E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E2FB-EADB-47A9-AD2D-1AF32F4F5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967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8CA7-6CE8-441C-AE47-BF11378F3F3E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E2FB-EADB-47A9-AD2D-1AF32F4F5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9187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8CA7-6CE8-441C-AE47-BF11378F3F3E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E2FB-EADB-47A9-AD2D-1AF32F4F5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9957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8CA7-6CE8-441C-AE47-BF11378F3F3E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E2FB-EADB-47A9-AD2D-1AF32F4F5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4160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3B37-8BBD-4D41-B5C5-2FAB1E01102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7F47-717A-4286-BDC5-497D6C85F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7993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3B37-8BBD-4D41-B5C5-2FAB1E01102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7F47-717A-4286-BDC5-497D6C85F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5126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3B37-8BBD-4D41-B5C5-2FAB1E01102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7F47-717A-4286-BDC5-497D6C85F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4351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3B37-8BBD-4D41-B5C5-2FAB1E01102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7F47-717A-4286-BDC5-497D6C85F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44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EC55-4D75-4465-87D8-412FE59D3CD6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38B0-6D76-4E81-83AD-6B223C93A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5352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3B37-8BBD-4D41-B5C5-2FAB1E01102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7F47-717A-4286-BDC5-497D6C85F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0553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3B37-8BBD-4D41-B5C5-2FAB1E01102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7F47-717A-4286-BDC5-497D6C85F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906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3B37-8BBD-4D41-B5C5-2FAB1E01102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7F47-717A-4286-BDC5-497D6C85F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7930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3B37-8BBD-4D41-B5C5-2FAB1E01102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7F47-717A-4286-BDC5-497D6C85F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554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3B37-8BBD-4D41-B5C5-2FAB1E01102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7F47-717A-4286-BDC5-497D6C85F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219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3B37-8BBD-4D41-B5C5-2FAB1E01102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7F47-717A-4286-BDC5-497D6C85F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9812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3B37-8BBD-4D41-B5C5-2FAB1E01102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7F47-717A-4286-BDC5-497D6C85F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8190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995E-0379-42B9-A1C0-81B638CD9B1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C14B-60B4-4F38-B0D3-17B838119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714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995E-0379-42B9-A1C0-81B638CD9B1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C14B-60B4-4F38-B0D3-17B838119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5463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995E-0379-42B9-A1C0-81B638CD9B1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C14B-60B4-4F38-B0D3-17B838119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3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EC55-4D75-4465-87D8-412FE59D3CD6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38B0-6D76-4E81-83AD-6B223C93A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669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995E-0379-42B9-A1C0-81B638CD9B1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C14B-60B4-4F38-B0D3-17B838119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07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995E-0379-42B9-A1C0-81B638CD9B1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C14B-60B4-4F38-B0D3-17B838119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9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995E-0379-42B9-A1C0-81B638CD9B1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C14B-60B4-4F38-B0D3-17B838119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5486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995E-0379-42B9-A1C0-81B638CD9B1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C14B-60B4-4F38-B0D3-17B838119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5536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995E-0379-42B9-A1C0-81B638CD9B1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C14B-60B4-4F38-B0D3-17B838119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4953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995E-0379-42B9-A1C0-81B638CD9B1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C14B-60B4-4F38-B0D3-17B838119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1035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995E-0379-42B9-A1C0-81B638CD9B1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C14B-60B4-4F38-B0D3-17B838119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2843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995E-0379-42B9-A1C0-81B638CD9B1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C14B-60B4-4F38-B0D3-17B838119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9208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46593" indent="0" algn="ctr">
              <a:buNone/>
              <a:defRPr/>
            </a:lvl2pPr>
            <a:lvl3pPr marL="893186" indent="0" algn="ctr">
              <a:buNone/>
              <a:defRPr/>
            </a:lvl3pPr>
            <a:lvl4pPr marL="1339779" indent="0" algn="ctr">
              <a:buNone/>
              <a:defRPr/>
            </a:lvl4pPr>
            <a:lvl5pPr marL="1786372" indent="0" algn="ctr">
              <a:buNone/>
              <a:defRPr/>
            </a:lvl5pPr>
            <a:lvl6pPr marL="2232965" indent="0" algn="ctr">
              <a:buNone/>
              <a:defRPr/>
            </a:lvl6pPr>
            <a:lvl7pPr marL="2679558" indent="0" algn="ctr">
              <a:buNone/>
              <a:defRPr/>
            </a:lvl7pPr>
            <a:lvl8pPr marL="3126151" indent="0" algn="ctr">
              <a:buNone/>
              <a:defRPr/>
            </a:lvl8pPr>
            <a:lvl9pPr marL="3572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CC2E08-6F8E-4823-9329-6BB9780CA8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76025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71D153F-97F8-4145-A9FF-604E658843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598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EC55-4D75-4465-87D8-412FE59D3CD6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38B0-6D76-4E81-83AD-6B223C93A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284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390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1954"/>
            </a:lvl1pPr>
            <a:lvl2pPr marL="446593" indent="0">
              <a:buNone/>
              <a:defRPr sz="1758"/>
            </a:lvl2pPr>
            <a:lvl3pPr marL="893186" indent="0">
              <a:buNone/>
              <a:defRPr sz="1563"/>
            </a:lvl3pPr>
            <a:lvl4pPr marL="1339779" indent="0">
              <a:buNone/>
              <a:defRPr sz="1368"/>
            </a:lvl4pPr>
            <a:lvl5pPr marL="1786372" indent="0">
              <a:buNone/>
              <a:defRPr sz="1368"/>
            </a:lvl5pPr>
            <a:lvl6pPr marL="2232965" indent="0">
              <a:buNone/>
              <a:defRPr sz="1368"/>
            </a:lvl6pPr>
            <a:lvl7pPr marL="2679558" indent="0">
              <a:buNone/>
              <a:defRPr sz="1368"/>
            </a:lvl7pPr>
            <a:lvl8pPr marL="3126151" indent="0">
              <a:buNone/>
              <a:defRPr sz="1368"/>
            </a:lvl8pPr>
            <a:lvl9pPr marL="3572744" indent="0">
              <a:buNone/>
              <a:defRPr sz="13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49A93A-5FA1-4622-8517-BC34969419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85213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735"/>
            </a:lvl1pPr>
            <a:lvl2pPr>
              <a:defRPr sz="2344"/>
            </a:lvl2pPr>
            <a:lvl3pPr>
              <a:defRPr sz="1954"/>
            </a:lvl3pPr>
            <a:lvl4pPr>
              <a:defRPr sz="1758"/>
            </a:lvl4pPr>
            <a:lvl5pPr>
              <a:defRPr sz="1758"/>
            </a:lvl5pPr>
            <a:lvl6pPr>
              <a:defRPr sz="1758"/>
            </a:lvl6pPr>
            <a:lvl7pPr>
              <a:defRPr sz="1758"/>
            </a:lvl7pPr>
            <a:lvl8pPr>
              <a:defRPr sz="1758"/>
            </a:lvl8pPr>
            <a:lvl9pPr>
              <a:defRPr sz="17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735"/>
            </a:lvl1pPr>
            <a:lvl2pPr>
              <a:defRPr sz="2344"/>
            </a:lvl2pPr>
            <a:lvl3pPr>
              <a:defRPr sz="1954"/>
            </a:lvl3pPr>
            <a:lvl4pPr>
              <a:defRPr sz="1758"/>
            </a:lvl4pPr>
            <a:lvl5pPr>
              <a:defRPr sz="1758"/>
            </a:lvl5pPr>
            <a:lvl6pPr>
              <a:defRPr sz="1758"/>
            </a:lvl6pPr>
            <a:lvl7pPr>
              <a:defRPr sz="1758"/>
            </a:lvl7pPr>
            <a:lvl8pPr>
              <a:defRPr sz="1758"/>
            </a:lvl8pPr>
            <a:lvl9pPr>
              <a:defRPr sz="17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B9F254-901F-45BC-A9DC-BF68BCEFAF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1263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44" b="1"/>
            </a:lvl1pPr>
            <a:lvl2pPr marL="446593" indent="0">
              <a:buNone/>
              <a:defRPr sz="1954" b="1"/>
            </a:lvl2pPr>
            <a:lvl3pPr marL="893186" indent="0">
              <a:buNone/>
              <a:defRPr sz="1758" b="1"/>
            </a:lvl3pPr>
            <a:lvl4pPr marL="1339779" indent="0">
              <a:buNone/>
              <a:defRPr sz="1563" b="1"/>
            </a:lvl4pPr>
            <a:lvl5pPr marL="1786372" indent="0">
              <a:buNone/>
              <a:defRPr sz="1563" b="1"/>
            </a:lvl5pPr>
            <a:lvl6pPr marL="2232965" indent="0">
              <a:buNone/>
              <a:defRPr sz="1563" b="1"/>
            </a:lvl6pPr>
            <a:lvl7pPr marL="2679558" indent="0">
              <a:buNone/>
              <a:defRPr sz="1563" b="1"/>
            </a:lvl7pPr>
            <a:lvl8pPr marL="3126151" indent="0">
              <a:buNone/>
              <a:defRPr sz="1563" b="1"/>
            </a:lvl8pPr>
            <a:lvl9pPr marL="3572744" indent="0">
              <a:buNone/>
              <a:defRPr sz="15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44"/>
            </a:lvl1pPr>
            <a:lvl2pPr>
              <a:defRPr sz="1954"/>
            </a:lvl2pPr>
            <a:lvl3pPr>
              <a:defRPr sz="1758"/>
            </a:lvl3pPr>
            <a:lvl4pPr>
              <a:defRPr sz="1563"/>
            </a:lvl4pPr>
            <a:lvl5pPr>
              <a:defRPr sz="1563"/>
            </a:lvl5pPr>
            <a:lvl6pPr>
              <a:defRPr sz="1563"/>
            </a:lvl6pPr>
            <a:lvl7pPr>
              <a:defRPr sz="1563"/>
            </a:lvl7pPr>
            <a:lvl8pPr>
              <a:defRPr sz="1563"/>
            </a:lvl8pPr>
            <a:lvl9pPr>
              <a:defRPr sz="15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344" b="1"/>
            </a:lvl1pPr>
            <a:lvl2pPr marL="446593" indent="0">
              <a:buNone/>
              <a:defRPr sz="1954" b="1"/>
            </a:lvl2pPr>
            <a:lvl3pPr marL="893186" indent="0">
              <a:buNone/>
              <a:defRPr sz="1758" b="1"/>
            </a:lvl3pPr>
            <a:lvl4pPr marL="1339779" indent="0">
              <a:buNone/>
              <a:defRPr sz="1563" b="1"/>
            </a:lvl4pPr>
            <a:lvl5pPr marL="1786372" indent="0">
              <a:buNone/>
              <a:defRPr sz="1563" b="1"/>
            </a:lvl5pPr>
            <a:lvl6pPr marL="2232965" indent="0">
              <a:buNone/>
              <a:defRPr sz="1563" b="1"/>
            </a:lvl6pPr>
            <a:lvl7pPr marL="2679558" indent="0">
              <a:buNone/>
              <a:defRPr sz="1563" b="1"/>
            </a:lvl7pPr>
            <a:lvl8pPr marL="3126151" indent="0">
              <a:buNone/>
              <a:defRPr sz="1563" b="1"/>
            </a:lvl8pPr>
            <a:lvl9pPr marL="3572744" indent="0">
              <a:buNone/>
              <a:defRPr sz="15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344"/>
            </a:lvl1pPr>
            <a:lvl2pPr>
              <a:defRPr sz="1954"/>
            </a:lvl2pPr>
            <a:lvl3pPr>
              <a:defRPr sz="1758"/>
            </a:lvl3pPr>
            <a:lvl4pPr>
              <a:defRPr sz="1563"/>
            </a:lvl4pPr>
            <a:lvl5pPr>
              <a:defRPr sz="1563"/>
            </a:lvl5pPr>
            <a:lvl6pPr>
              <a:defRPr sz="1563"/>
            </a:lvl6pPr>
            <a:lvl7pPr>
              <a:defRPr sz="1563"/>
            </a:lvl7pPr>
            <a:lvl8pPr>
              <a:defRPr sz="1563"/>
            </a:lvl8pPr>
            <a:lvl9pPr>
              <a:defRPr sz="15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DEC2A9-C823-494A-B6C4-8B1C6009B9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57333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FB7B1A-5CB0-44D7-8C84-4BD893DCD6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85505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7B79A01-CB1E-4532-8EA9-1FEE0A45AA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65547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95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126"/>
            </a:lvl1pPr>
            <a:lvl2pPr>
              <a:defRPr sz="2735"/>
            </a:lvl2pPr>
            <a:lvl3pPr>
              <a:defRPr sz="2344"/>
            </a:lvl3pPr>
            <a:lvl4pPr>
              <a:defRPr sz="1954"/>
            </a:lvl4pPr>
            <a:lvl5pPr>
              <a:defRPr sz="1954"/>
            </a:lvl5pPr>
            <a:lvl6pPr>
              <a:defRPr sz="1954"/>
            </a:lvl6pPr>
            <a:lvl7pPr>
              <a:defRPr sz="1954"/>
            </a:lvl7pPr>
            <a:lvl8pPr>
              <a:defRPr sz="1954"/>
            </a:lvl8pPr>
            <a:lvl9pPr>
              <a:defRPr sz="19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368"/>
            </a:lvl1pPr>
            <a:lvl2pPr marL="446593" indent="0">
              <a:buNone/>
              <a:defRPr sz="1172"/>
            </a:lvl2pPr>
            <a:lvl3pPr marL="893186" indent="0">
              <a:buNone/>
              <a:defRPr sz="977"/>
            </a:lvl3pPr>
            <a:lvl4pPr marL="1339779" indent="0">
              <a:buNone/>
              <a:defRPr sz="879"/>
            </a:lvl4pPr>
            <a:lvl5pPr marL="1786372" indent="0">
              <a:buNone/>
              <a:defRPr sz="879"/>
            </a:lvl5pPr>
            <a:lvl6pPr marL="2232965" indent="0">
              <a:buNone/>
              <a:defRPr sz="879"/>
            </a:lvl6pPr>
            <a:lvl7pPr marL="2679558" indent="0">
              <a:buNone/>
              <a:defRPr sz="879"/>
            </a:lvl7pPr>
            <a:lvl8pPr marL="3126151" indent="0">
              <a:buNone/>
              <a:defRPr sz="879"/>
            </a:lvl8pPr>
            <a:lvl9pPr marL="3572744" indent="0">
              <a:buNone/>
              <a:defRPr sz="8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5B6710-A4D0-4C4E-A042-C05BA0C20D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07478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5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26"/>
            </a:lvl1pPr>
            <a:lvl2pPr marL="446593" indent="0">
              <a:buNone/>
              <a:defRPr sz="2735"/>
            </a:lvl2pPr>
            <a:lvl3pPr marL="893186" indent="0">
              <a:buNone/>
              <a:defRPr sz="2344"/>
            </a:lvl3pPr>
            <a:lvl4pPr marL="1339779" indent="0">
              <a:buNone/>
              <a:defRPr sz="1954"/>
            </a:lvl4pPr>
            <a:lvl5pPr marL="1786372" indent="0">
              <a:buNone/>
              <a:defRPr sz="1954"/>
            </a:lvl5pPr>
            <a:lvl6pPr marL="2232965" indent="0">
              <a:buNone/>
              <a:defRPr sz="1954"/>
            </a:lvl6pPr>
            <a:lvl7pPr marL="2679558" indent="0">
              <a:buNone/>
              <a:defRPr sz="1954"/>
            </a:lvl7pPr>
            <a:lvl8pPr marL="3126151" indent="0">
              <a:buNone/>
              <a:defRPr sz="1954"/>
            </a:lvl8pPr>
            <a:lvl9pPr marL="3572744" indent="0">
              <a:buNone/>
              <a:defRPr sz="195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68"/>
            </a:lvl1pPr>
            <a:lvl2pPr marL="446593" indent="0">
              <a:buNone/>
              <a:defRPr sz="1172"/>
            </a:lvl2pPr>
            <a:lvl3pPr marL="893186" indent="0">
              <a:buNone/>
              <a:defRPr sz="977"/>
            </a:lvl3pPr>
            <a:lvl4pPr marL="1339779" indent="0">
              <a:buNone/>
              <a:defRPr sz="879"/>
            </a:lvl4pPr>
            <a:lvl5pPr marL="1786372" indent="0">
              <a:buNone/>
              <a:defRPr sz="879"/>
            </a:lvl5pPr>
            <a:lvl6pPr marL="2232965" indent="0">
              <a:buNone/>
              <a:defRPr sz="879"/>
            </a:lvl6pPr>
            <a:lvl7pPr marL="2679558" indent="0">
              <a:buNone/>
              <a:defRPr sz="879"/>
            </a:lvl7pPr>
            <a:lvl8pPr marL="3126151" indent="0">
              <a:buNone/>
              <a:defRPr sz="879"/>
            </a:lvl8pPr>
            <a:lvl9pPr marL="3572744" indent="0">
              <a:buNone/>
              <a:defRPr sz="8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81453AE-7216-4A3B-A798-474AEBC042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42300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1ABFFD-4521-427B-B996-50B574CD62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909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BAAA278-2A40-42A5-9474-49F1BD8FDF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899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EC55-4D75-4465-87D8-412FE59D3CD6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38B0-6D76-4E81-83AD-6B223C93A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84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4EC55-4D75-4465-87D8-412FE59D3CD6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A38B0-6D76-4E81-83AD-6B223C93A29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89" y="5284358"/>
            <a:ext cx="16002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8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98DD-60A0-4121-81DE-0FC3A1468A0F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EFDB-D050-4E66-A4FA-A89834183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05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4BEED-E0B8-4E9A-B0FD-8083DCA82384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C8A50-B73A-4521-8AE4-26664006B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1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19192-F525-4B1D-ABAA-596B89FC78A3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CC172-361C-4A63-8EFF-FC093D48A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76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78CA7-6CE8-441C-AE47-BF11378F3F3E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DE2FB-EADB-47A9-AD2D-1AF32F4F5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46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3B37-8BBD-4D41-B5C5-2FAB1E01102C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27F47-717A-4286-BDC5-497D6C85F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15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995E-0379-42B9-A1C0-81B638CD9B15}" type="datetimeFigureOut">
              <a:rPr lang="en-GB" smtClean="0"/>
              <a:t>09/01/2017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4C14B-60B4-4F38-B0D3-17B8381194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5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33" y="274638"/>
            <a:ext cx="822913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33" y="1600201"/>
            <a:ext cx="822913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33" y="6245225"/>
            <a:ext cx="213365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68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98" y="6245225"/>
            <a:ext cx="289500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68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0165" y="6237288"/>
            <a:ext cx="503951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68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21D09-965C-44AE-A35E-064ECE615E55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  <p:pic>
        <p:nvPicPr>
          <p:cNvPr id="3079" name="Picture 7" descr="ASH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82" y="5842000"/>
            <a:ext cx="1091636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81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98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98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98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98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98" b="1">
          <a:solidFill>
            <a:schemeClr val="tx1"/>
          </a:solidFill>
          <a:latin typeface="Arial" charset="0"/>
        </a:defRPr>
      </a:lvl5pPr>
      <a:lvl6pPr marL="446593" algn="l" rtl="0" eaLnBrk="1" fontAlgn="base" hangingPunct="1">
        <a:spcBef>
          <a:spcPct val="0"/>
        </a:spcBef>
        <a:spcAft>
          <a:spcPct val="0"/>
        </a:spcAft>
        <a:defRPr sz="4298" b="1">
          <a:solidFill>
            <a:schemeClr val="tx1"/>
          </a:solidFill>
          <a:latin typeface="Arial" charset="0"/>
        </a:defRPr>
      </a:lvl6pPr>
      <a:lvl7pPr marL="893186" algn="l" rtl="0" eaLnBrk="1" fontAlgn="base" hangingPunct="1">
        <a:spcBef>
          <a:spcPct val="0"/>
        </a:spcBef>
        <a:spcAft>
          <a:spcPct val="0"/>
        </a:spcAft>
        <a:defRPr sz="4298" b="1">
          <a:solidFill>
            <a:schemeClr val="tx1"/>
          </a:solidFill>
          <a:latin typeface="Arial" charset="0"/>
        </a:defRPr>
      </a:lvl7pPr>
      <a:lvl8pPr marL="1339779" algn="l" rtl="0" eaLnBrk="1" fontAlgn="base" hangingPunct="1">
        <a:spcBef>
          <a:spcPct val="0"/>
        </a:spcBef>
        <a:spcAft>
          <a:spcPct val="0"/>
        </a:spcAft>
        <a:defRPr sz="4298" b="1">
          <a:solidFill>
            <a:schemeClr val="tx1"/>
          </a:solidFill>
          <a:latin typeface="Arial" charset="0"/>
        </a:defRPr>
      </a:lvl8pPr>
      <a:lvl9pPr marL="1786372" algn="l" rtl="0" eaLnBrk="1" fontAlgn="base" hangingPunct="1">
        <a:spcBef>
          <a:spcPct val="0"/>
        </a:spcBef>
        <a:spcAft>
          <a:spcPct val="0"/>
        </a:spcAft>
        <a:defRPr sz="4298" b="1">
          <a:solidFill>
            <a:schemeClr val="tx1"/>
          </a:solidFill>
          <a:latin typeface="Arial" charset="0"/>
        </a:defRPr>
      </a:lvl9pPr>
    </p:titleStyle>
    <p:bodyStyle>
      <a:lvl1pPr marL="334945" indent="-334945" algn="l" rtl="0" eaLnBrk="0" fontAlgn="base" hangingPunct="0">
        <a:spcBef>
          <a:spcPct val="20000"/>
        </a:spcBef>
        <a:spcAft>
          <a:spcPct val="0"/>
        </a:spcAft>
        <a:buChar char="•"/>
        <a:defRPr sz="3126">
          <a:solidFill>
            <a:schemeClr val="tx1"/>
          </a:solidFill>
          <a:latin typeface="+mn-lt"/>
          <a:ea typeface="+mn-ea"/>
          <a:cs typeface="+mn-cs"/>
        </a:defRPr>
      </a:lvl1pPr>
      <a:lvl2pPr marL="725714" indent="-279121" algn="l" rtl="0" eaLnBrk="0" fontAlgn="base" hangingPunct="0">
        <a:spcBef>
          <a:spcPct val="20000"/>
        </a:spcBef>
        <a:spcAft>
          <a:spcPct val="0"/>
        </a:spcAft>
        <a:buChar char="–"/>
        <a:defRPr sz="2735">
          <a:solidFill>
            <a:schemeClr val="tx1"/>
          </a:solidFill>
          <a:latin typeface="+mn-lt"/>
        </a:defRPr>
      </a:lvl2pPr>
      <a:lvl3pPr marL="1116482" indent="-223296" algn="l" rtl="0" eaLnBrk="0" fontAlgn="base" hangingPunct="0">
        <a:spcBef>
          <a:spcPct val="20000"/>
        </a:spcBef>
        <a:spcAft>
          <a:spcPct val="0"/>
        </a:spcAft>
        <a:buChar char="•"/>
        <a:defRPr sz="2344">
          <a:solidFill>
            <a:schemeClr val="tx1"/>
          </a:solidFill>
          <a:latin typeface="+mn-lt"/>
        </a:defRPr>
      </a:lvl3pPr>
      <a:lvl4pPr marL="1563075" indent="-223296" algn="l" rtl="0" eaLnBrk="0" fontAlgn="base" hangingPunct="0">
        <a:spcBef>
          <a:spcPct val="20000"/>
        </a:spcBef>
        <a:spcAft>
          <a:spcPct val="0"/>
        </a:spcAft>
        <a:buChar char="–"/>
        <a:defRPr sz="1954">
          <a:solidFill>
            <a:schemeClr val="tx1"/>
          </a:solidFill>
          <a:latin typeface="+mn-lt"/>
        </a:defRPr>
      </a:lvl4pPr>
      <a:lvl5pPr marL="2009668" indent="-223296" algn="l" rtl="0" eaLnBrk="0" fontAlgn="base" hangingPunct="0">
        <a:spcBef>
          <a:spcPct val="20000"/>
        </a:spcBef>
        <a:spcAft>
          <a:spcPct val="0"/>
        </a:spcAft>
        <a:buChar char="»"/>
        <a:defRPr sz="1954">
          <a:solidFill>
            <a:schemeClr val="tx1"/>
          </a:solidFill>
          <a:latin typeface="+mn-lt"/>
        </a:defRPr>
      </a:lvl5pPr>
      <a:lvl6pPr marL="2456261" indent="-223296" algn="l" rtl="0" eaLnBrk="1" fontAlgn="base" hangingPunct="1">
        <a:spcBef>
          <a:spcPct val="20000"/>
        </a:spcBef>
        <a:spcAft>
          <a:spcPct val="0"/>
        </a:spcAft>
        <a:buChar char="»"/>
        <a:defRPr sz="1954">
          <a:solidFill>
            <a:schemeClr val="tx1"/>
          </a:solidFill>
          <a:latin typeface="+mn-lt"/>
        </a:defRPr>
      </a:lvl6pPr>
      <a:lvl7pPr marL="2902854" indent="-223296" algn="l" rtl="0" eaLnBrk="1" fontAlgn="base" hangingPunct="1">
        <a:spcBef>
          <a:spcPct val="20000"/>
        </a:spcBef>
        <a:spcAft>
          <a:spcPct val="0"/>
        </a:spcAft>
        <a:buChar char="»"/>
        <a:defRPr sz="1954">
          <a:solidFill>
            <a:schemeClr val="tx1"/>
          </a:solidFill>
          <a:latin typeface="+mn-lt"/>
        </a:defRPr>
      </a:lvl7pPr>
      <a:lvl8pPr marL="3349447" indent="-223296" algn="l" rtl="0" eaLnBrk="1" fontAlgn="base" hangingPunct="1">
        <a:spcBef>
          <a:spcPct val="20000"/>
        </a:spcBef>
        <a:spcAft>
          <a:spcPct val="0"/>
        </a:spcAft>
        <a:buChar char="»"/>
        <a:defRPr sz="1954">
          <a:solidFill>
            <a:schemeClr val="tx1"/>
          </a:solidFill>
          <a:latin typeface="+mn-lt"/>
        </a:defRPr>
      </a:lvl8pPr>
      <a:lvl9pPr marL="3796040" indent="-223296" algn="l" rtl="0" eaLnBrk="1" fontAlgn="base" hangingPunct="1">
        <a:spcBef>
          <a:spcPct val="20000"/>
        </a:spcBef>
        <a:spcAft>
          <a:spcPct val="0"/>
        </a:spcAft>
        <a:buChar char="»"/>
        <a:defRPr sz="195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3186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1pPr>
      <a:lvl2pPr marL="446593" algn="l" defTabSz="893186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2pPr>
      <a:lvl3pPr marL="893186" algn="l" defTabSz="893186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3pPr>
      <a:lvl4pPr marL="1339779" algn="l" defTabSz="893186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1786372" algn="l" defTabSz="893186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232965" algn="l" defTabSz="893186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6pPr>
      <a:lvl7pPr marL="2679558" algn="l" defTabSz="893186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7pPr>
      <a:lvl8pPr marL="3126151" algn="l" defTabSz="893186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8pPr>
      <a:lvl9pPr marL="3572744" algn="l" defTabSz="893186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9.xml"/><Relationship Id="rId4" Type="http://schemas.openxmlformats.org/officeDocument/2006/relationships/hyperlink" Target="http://www.smokefreeaction.org.uk/SIP/files/eCigSIP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smokefreeaction.org.uk/SIP/files/SIPe-cig%20infographic.pdf" TargetMode="Externa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sct.co.uk/publication_briefing_for_midwifery_staff.php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www.rospa.com/rospaweb/docs/advice-services/home-safety/vaping-in-the-home-advice-for-parent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Relationship Id="rId6" Type="http://schemas.openxmlformats.org/officeDocument/2006/relationships/hyperlink" Target="mailto:lnaylor@ipip.co.uk" TargetMode="External"/><Relationship Id="rId5" Type="http://schemas.openxmlformats.org/officeDocument/2006/relationships/hyperlink" Target="http://www.smokefreeaction.org.uk/SIP/index.html" TargetMode="External"/><Relationship Id="rId10" Type="http://schemas.openxmlformats.org/officeDocument/2006/relationships/hyperlink" Target="http://elearning.ncsct.co.uk/vba_pregnancy-launch" TargetMode="External"/><Relationship Id="rId4" Type="http://schemas.openxmlformats.org/officeDocument/2006/relationships/hyperlink" Target="http://www.smokefreeaction.org.uk/SIP/files/eCigSIP.pdf" TargetMode="External"/><Relationship Id="rId9" Type="http://schemas.openxmlformats.org/officeDocument/2006/relationships/hyperlink" Target="http://www.ncsct.co.uk/publication_electronic_cigarette_briefing.php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Linda.Bauld@cancer.org.uk" TargetMode="External"/><Relationship Id="rId2" Type="http://schemas.openxmlformats.org/officeDocument/2006/relationships/hyperlink" Target="mailto:Linda.Bauld@stir.ac.uk" TargetMode="External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hyperlink" Target="http://www.smokefreeaction.org.uk/SIP/index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44722"/>
            <a:ext cx="9144000" cy="1829730"/>
          </a:xfrm>
        </p:spPr>
        <p:txBody>
          <a:bodyPr/>
          <a:lstStyle/>
          <a:p>
            <a:pPr algn="ctr"/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3200" dirty="0" smtClean="0"/>
              <a:t>Use </a:t>
            </a:r>
            <a:r>
              <a:rPr lang="en-GB" sz="3200" dirty="0"/>
              <a:t>of electronic cigarettes in pregnancy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u="sng" dirty="0" smtClean="0"/>
              <a:t>Wednesday </a:t>
            </a:r>
            <a:r>
              <a:rPr lang="en-GB" sz="2400" u="sng" dirty="0"/>
              <a:t>11</a:t>
            </a:r>
            <a:r>
              <a:rPr lang="en-GB" sz="2400" u="sng" baseline="30000" dirty="0"/>
              <a:t>th</a:t>
            </a:r>
            <a:r>
              <a:rPr lang="en-GB" sz="2400" u="sng" dirty="0"/>
              <a:t> </a:t>
            </a:r>
            <a:r>
              <a:rPr lang="en-GB" sz="2400" u="sng" dirty="0" smtClean="0"/>
              <a:t>January 2017</a:t>
            </a:r>
            <a:endParaRPr lang="en-GB" altLang="en-US" sz="3516" b="0" dirty="0"/>
          </a:p>
        </p:txBody>
      </p:sp>
      <p:sp>
        <p:nvSpPr>
          <p:cNvPr id="103427" name="Rectangle 16"/>
          <p:cNvSpPr>
            <a:spLocks noChangeArrowheads="1"/>
          </p:cNvSpPr>
          <p:nvPr/>
        </p:nvSpPr>
        <p:spPr bwMode="auto">
          <a:xfrm>
            <a:off x="0" y="3021336"/>
            <a:ext cx="9144000" cy="196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 smtClean="0">
                <a:cs typeface="Arial" panose="020B0604020202020204" pitchFamily="34" charset="0"/>
              </a:rPr>
              <a:t>Linda </a:t>
            </a:r>
            <a:r>
              <a:rPr lang="en-GB" sz="2800" dirty="0">
                <a:cs typeface="Arial" panose="020B0604020202020204" pitchFamily="34" charset="0"/>
              </a:rPr>
              <a:t>Bauld, </a:t>
            </a:r>
          </a:p>
          <a:p>
            <a:pPr algn="ctr">
              <a:buNone/>
            </a:pPr>
            <a:r>
              <a:rPr lang="en-GB" sz="2400" dirty="0">
                <a:cs typeface="Arial" panose="020B0604020202020204" pitchFamily="34" charset="0"/>
              </a:rPr>
              <a:t>Co-Chair Smoking in </a:t>
            </a:r>
            <a:r>
              <a:rPr lang="en-GB" sz="2400" dirty="0" smtClean="0">
                <a:cs typeface="Arial" panose="020B0604020202020204" pitchFamily="34" charset="0"/>
              </a:rPr>
              <a:t>Pregnancy Challenge Group &amp; Professor at the University of Stirling, UKCTAS, &amp; Cancer Research UK </a:t>
            </a:r>
            <a:endParaRPr lang="en-GB" sz="2400" dirty="0" smtClean="0">
              <a:cs typeface="Arial" panose="020B0604020202020204" pitchFamily="34" charset="0"/>
            </a:endParaRPr>
          </a:p>
          <a:p>
            <a:pPr algn="ctr">
              <a:buNone/>
            </a:pPr>
            <a:endParaRPr lang="en-GB" sz="2400" dirty="0" smtClean="0"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GB" sz="2400" dirty="0" smtClean="0">
                <a:cs typeface="Arial" panose="020B0604020202020204" pitchFamily="34" charset="0"/>
              </a:rPr>
              <a:t>Chair: Sarah Williams, Director of Policy, ASH</a:t>
            </a:r>
            <a:endParaRPr lang="en-GB" sz="24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13" y="312215"/>
            <a:ext cx="2368834" cy="894656"/>
          </a:xfrm>
          <a:prstGeom prst="rect">
            <a:avLst/>
          </a:prstGeom>
        </p:spPr>
      </p:pic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346" y="5884641"/>
            <a:ext cx="2842562" cy="75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081975"/>
              </p:ext>
            </p:extLst>
          </p:nvPr>
        </p:nvGraphicFramePr>
        <p:xfrm>
          <a:off x="369259" y="5884642"/>
          <a:ext cx="1839916" cy="620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5" imgW="2429214" imgH="819048" progId="">
                  <p:embed/>
                </p:oleObj>
              </mc:Choice>
              <mc:Fallback>
                <p:oleObj r:id="rId5" imgW="2429214" imgH="8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9" y="5884642"/>
                        <a:ext cx="1839916" cy="620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5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Former Smokers (recent)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62" y="1478831"/>
            <a:ext cx="6427917" cy="276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88" y="1762089"/>
            <a:ext cx="6125197" cy="304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9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Former Smokers (long term)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62" y="1478831"/>
            <a:ext cx="6427917" cy="276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88" y="1762089"/>
            <a:ext cx="6125197" cy="304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94" y="2022960"/>
            <a:ext cx="5617007" cy="328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Never Smokers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62" y="1478831"/>
            <a:ext cx="6427917" cy="276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88" y="1762089"/>
            <a:ext cx="6125197" cy="304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94" y="2022960"/>
            <a:ext cx="5617007" cy="328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42" y="3375774"/>
            <a:ext cx="6206203" cy="236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1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" t="14819" r="963" b="3418"/>
          <a:stretch/>
        </p:blipFill>
        <p:spPr bwMode="auto">
          <a:xfrm>
            <a:off x="351574" y="1417639"/>
            <a:ext cx="8316176" cy="484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7504" y="274637"/>
            <a:ext cx="8560246" cy="1143001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 smtClean="0"/>
              <a:t>Regular</a:t>
            </a:r>
            <a:r>
              <a:rPr lang="en-GB" b="1" dirty="0" smtClean="0"/>
              <a:t> e-cigarette use among children is confined almost exclusively to those who have smoked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6232956"/>
            <a:ext cx="92890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</a:t>
            </a:r>
            <a:r>
              <a:rPr lang="en-GB" sz="1600" dirty="0" err="1" smtClean="0"/>
              <a:t>Bauld</a:t>
            </a:r>
            <a:r>
              <a:rPr lang="en-GB" sz="1600" dirty="0" smtClean="0"/>
              <a:t> L, </a:t>
            </a:r>
            <a:r>
              <a:rPr lang="en-GB" sz="1600" dirty="0"/>
              <a:t>MacKintosh A, Ford A, </a:t>
            </a:r>
            <a:r>
              <a:rPr lang="en-GB" sz="1600" dirty="0" smtClean="0"/>
              <a:t>McNeill </a:t>
            </a:r>
            <a:r>
              <a:rPr lang="en-GB" sz="1600" dirty="0"/>
              <a:t>A </a:t>
            </a:r>
            <a:r>
              <a:rPr lang="en-GB" sz="1600" dirty="0" smtClean="0"/>
              <a:t>. </a:t>
            </a:r>
            <a:r>
              <a:rPr lang="en-GB" sz="1600" i="1" dirty="0" smtClean="0"/>
              <a:t>Nicotine &amp; Tobacco Research, 2015</a:t>
            </a:r>
            <a:endParaRPr lang="en-GB" sz="1600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9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Defining safety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Are electronic cigarettes safer than tobacco cigarettes?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Safer = less harmful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In discussions of safety the appropriate comparator is tobacco – both harm to users and bystanders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81642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1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E-cigarettes as a harm reduction strategy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 contrast to ‘reduced risk’ cigarettes no combustion takes place in e-cigarettes</a:t>
            </a:r>
          </a:p>
          <a:p>
            <a:r>
              <a:rPr lang="en-GB" dirty="0" smtClean="0"/>
              <a:t>In contrast to smokeless tobacco, e-cigarettes are not tobacco products</a:t>
            </a:r>
          </a:p>
          <a:p>
            <a:r>
              <a:rPr lang="en-GB" dirty="0" smtClean="0"/>
              <a:t>They contain nicotine and flavourings which can be toxicants, but toxicants present are at much lower levels than in tobacco</a:t>
            </a:r>
          </a:p>
          <a:p>
            <a:r>
              <a:rPr lang="en-GB" dirty="0" smtClean="0"/>
              <a:t>All the evidence suggests e-cigarettes are safer than tobacco cigarettes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0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2442" r="-12442"/>
          <a:stretch>
            <a:fillRect/>
          </a:stretch>
        </p:blipFill>
        <p:spPr>
          <a:xfrm>
            <a:off x="-762000" y="1524000"/>
            <a:ext cx="10287000" cy="5111963"/>
          </a:xfrm>
        </p:spPr>
      </p:pic>
      <p:sp>
        <p:nvSpPr>
          <p:cNvPr id="20" name="Rectangle 19"/>
          <p:cNvSpPr/>
          <p:nvPr/>
        </p:nvSpPr>
        <p:spPr>
          <a:xfrm>
            <a:off x="609600" y="1752600"/>
            <a:ext cx="5181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85589" y="613827"/>
            <a:ext cx="8255775" cy="5101173"/>
            <a:chOff x="95250" y="309027"/>
            <a:chExt cx="8255775" cy="5101173"/>
          </a:xfrm>
        </p:grpSpPr>
        <p:sp>
          <p:nvSpPr>
            <p:cNvPr id="6" name="TextBox 5"/>
            <p:cNvSpPr txBox="1"/>
            <p:nvPr/>
          </p:nvSpPr>
          <p:spPr>
            <a:xfrm flipH="1">
              <a:off x="6293625" y="309027"/>
              <a:ext cx="20574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8B41C"/>
                  </a:solidFill>
                </a:rPr>
                <a:t>No Harm </a:t>
              </a:r>
            </a:p>
            <a:p>
              <a:endParaRPr lang="en-US" sz="2400" b="1" dirty="0" smtClean="0">
                <a:solidFill>
                  <a:srgbClr val="28B41C"/>
                </a:solidFill>
              </a:endParaRPr>
            </a:p>
            <a:p>
              <a:r>
                <a:rPr lang="en-US" sz="2000" b="1" dirty="0" smtClean="0">
                  <a:solidFill>
                    <a:srgbClr val="28B41C"/>
                  </a:solidFill>
                </a:rPr>
                <a:t>= no use at all</a:t>
              </a:r>
              <a:endParaRPr lang="en-US" sz="2000" b="1" dirty="0">
                <a:solidFill>
                  <a:srgbClr val="28B41C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flipH="1">
              <a:off x="399866" y="325430"/>
              <a:ext cx="2833452" cy="1181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 b="1" dirty="0" smtClean="0">
                  <a:solidFill>
                    <a:srgbClr val="FF0000"/>
                  </a:solidFill>
                </a:rPr>
                <a:t>EXTREME</a:t>
              </a:r>
            </a:p>
            <a:p>
              <a:pPr>
                <a:lnSpc>
                  <a:spcPct val="110000"/>
                </a:lnSpc>
              </a:pPr>
              <a:r>
                <a:rPr lang="en-US" sz="2400" b="1" dirty="0" smtClean="0">
                  <a:solidFill>
                    <a:srgbClr val="FF0000"/>
                  </a:solidFill>
                </a:rPr>
                <a:t> Toxicity</a:t>
              </a:r>
              <a:endParaRPr lang="en-US" sz="2400" b="1" dirty="0">
                <a:solidFill>
                  <a:srgbClr val="FF0000"/>
                </a:solidFill>
              </a:endParaRP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Cigs - Combustibles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2981463" y="762000"/>
              <a:ext cx="3124200" cy="0"/>
            </a:xfrm>
            <a:prstGeom prst="straightConnector1">
              <a:avLst/>
            </a:prstGeom>
            <a:ln w="76200" cmpd="sng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95250" y="762000"/>
              <a:ext cx="2647950" cy="0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905263" y="609600"/>
              <a:ext cx="152400" cy="304800"/>
            </a:xfrm>
            <a:prstGeom prst="line">
              <a:avLst/>
            </a:prstGeom>
            <a:ln w="57150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667000" y="609600"/>
              <a:ext cx="152400" cy="30480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181863" y="609600"/>
              <a:ext cx="152400" cy="304800"/>
            </a:xfrm>
            <a:prstGeom prst="line">
              <a:avLst/>
            </a:prstGeom>
            <a:ln w="57150" cmpd="sng">
              <a:solidFill>
                <a:srgbClr val="4DB7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6258063" y="762000"/>
              <a:ext cx="1371600" cy="0"/>
            </a:xfrm>
            <a:prstGeom prst="straightConnector1">
              <a:avLst/>
            </a:prstGeom>
            <a:ln w="76200" cmpd="sng">
              <a:solidFill>
                <a:srgbClr val="28B41C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flipH="1">
              <a:off x="3277056" y="355600"/>
              <a:ext cx="2743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MUCH Less Harm</a:t>
              </a:r>
            </a:p>
            <a:p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Non combustible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029463" y="609600"/>
              <a:ext cx="152400" cy="304800"/>
            </a:xfrm>
            <a:prstGeom prst="line">
              <a:avLst/>
            </a:prstGeom>
            <a:ln w="57150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873448" y="355600"/>
              <a:ext cx="9664" cy="50546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733539" y="6377937"/>
            <a:ext cx="8646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Nutt DJ </a:t>
            </a:r>
            <a:r>
              <a:rPr lang="en-US" sz="1200" dirty="0" smtClean="0">
                <a:solidFill>
                  <a:srgbClr val="000000"/>
                </a:solidFill>
              </a:rPr>
              <a:t>et</a:t>
            </a:r>
            <a:r>
              <a:rPr lang="en-US" sz="1200" b="1" dirty="0" smtClean="0">
                <a:solidFill>
                  <a:srgbClr val="000000"/>
                </a:solidFill>
              </a:rPr>
              <a:t> al Estimating </a:t>
            </a:r>
            <a:r>
              <a:rPr lang="en-US" sz="1200" b="1" dirty="0">
                <a:solidFill>
                  <a:srgbClr val="000000"/>
                </a:solidFill>
              </a:rPr>
              <a:t>the Harms </a:t>
            </a:r>
            <a:r>
              <a:rPr lang="en-US" sz="1200" b="1" dirty="0" smtClean="0">
                <a:solidFill>
                  <a:srgbClr val="000000"/>
                </a:solidFill>
              </a:rPr>
              <a:t>of Nicotine</a:t>
            </a:r>
            <a:r>
              <a:rPr lang="en-US" sz="1200" b="1" dirty="0">
                <a:solidFill>
                  <a:srgbClr val="000000"/>
                </a:solidFill>
              </a:rPr>
              <a:t>-Containing </a:t>
            </a:r>
            <a:r>
              <a:rPr lang="en-US" sz="1200" b="1" dirty="0" smtClean="0">
                <a:solidFill>
                  <a:srgbClr val="000000"/>
                </a:solidFill>
              </a:rPr>
              <a:t>Products Using </a:t>
            </a:r>
            <a:r>
              <a:rPr lang="en-US" sz="1200" b="1" dirty="0">
                <a:solidFill>
                  <a:srgbClr val="000000"/>
                </a:solidFill>
              </a:rPr>
              <a:t>the MCDA </a:t>
            </a:r>
            <a:endParaRPr lang="en-US" sz="1200" b="1" dirty="0" smtClean="0">
              <a:solidFill>
                <a:srgbClr val="000000"/>
              </a:solidFill>
            </a:endParaRPr>
          </a:p>
          <a:p>
            <a:r>
              <a:rPr lang="en-US" sz="1200" b="1" dirty="0" smtClean="0">
                <a:solidFill>
                  <a:srgbClr val="000000"/>
                </a:solidFill>
              </a:rPr>
              <a:t>Approach – European Addiction Research March 2014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1816100"/>
            <a:ext cx="2590800" cy="396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657600" y="5029200"/>
            <a:ext cx="2133600" cy="1447800"/>
          </a:xfrm>
          <a:prstGeom prst="ellipse">
            <a:avLst/>
          </a:prstGeom>
          <a:noFill/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45843" y="60437"/>
            <a:ext cx="9092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Not harmless but around 5% of the risks of smoking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574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Toxicants in vapour</a:t>
            </a:r>
            <a:endParaRPr lang="en-GB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35292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228020"/>
            <a:ext cx="461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err="1" smtClean="0"/>
              <a:t>Goniewicz</a:t>
            </a:r>
            <a:r>
              <a:rPr lang="en-GB" dirty="0" smtClean="0"/>
              <a:t> et al, Tobacco Control, 2013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7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b="1" dirty="0" smtClean="0"/>
              <a:t>Risks to bystanders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600400" cy="492514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Several studies now exist comparing second hand smoke to second hand vapour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Overall they show that e-cigarettes are a source of </a:t>
            </a:r>
            <a:r>
              <a:rPr lang="en-GB" dirty="0" err="1" smtClean="0"/>
              <a:t>secondhand</a:t>
            </a:r>
            <a:r>
              <a:rPr lang="en-GB" dirty="0" smtClean="0"/>
              <a:t> exposure to nicotine but not to combustion toxicants 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94" y="1179923"/>
            <a:ext cx="31242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79572" y="3644137"/>
            <a:ext cx="50706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Earlier studies have focused on vapour </a:t>
            </a:r>
          </a:p>
          <a:p>
            <a:r>
              <a:rPr lang="en-GB" b="1" dirty="0" smtClean="0"/>
              <a:t>exhaled by users but an additional recent </a:t>
            </a:r>
          </a:p>
          <a:p>
            <a:r>
              <a:rPr lang="en-GB" b="1" dirty="0"/>
              <a:t>o</a:t>
            </a:r>
            <a:r>
              <a:rPr lang="en-GB" b="1" dirty="0" smtClean="0"/>
              <a:t>ne measured PM2.5 levels in vaping, </a:t>
            </a:r>
          </a:p>
          <a:p>
            <a:r>
              <a:rPr lang="en-GB" b="1" dirty="0" smtClean="0"/>
              <a:t>smoking &amp; non smoking homes. PM2.5 </a:t>
            </a:r>
          </a:p>
          <a:p>
            <a:r>
              <a:rPr lang="en-GB" b="1" dirty="0" smtClean="0"/>
              <a:t>levels were similar between non smoking </a:t>
            </a:r>
          </a:p>
          <a:p>
            <a:r>
              <a:rPr lang="en-GB" b="1" dirty="0"/>
              <a:t>&amp;</a:t>
            </a:r>
            <a:r>
              <a:rPr lang="en-GB" b="1" dirty="0" smtClean="0"/>
              <a:t> vaping homes but much higher in the </a:t>
            </a:r>
          </a:p>
          <a:p>
            <a:r>
              <a:rPr lang="en-GB" b="1" dirty="0" smtClean="0"/>
              <a:t>homes of smokers.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7118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Aids used in most recent quit attempt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31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5889845"/>
            <a:ext cx="594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N=11375 adults who smoke and tried to stop or who stopped in the past year; method is coded as any (not exclusive) use</a:t>
            </a:r>
            <a:endParaRPr lang="en-GB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1615775" y="1903912"/>
            <a:ext cx="573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E-cigarette use for quitting is still increasing</a:t>
            </a:r>
          </a:p>
        </p:txBody>
      </p:sp>
    </p:spTree>
    <p:extLst>
      <p:ext uri="{BB962C8B-B14F-4D97-AF65-F5344CB8AC3E}">
        <p14:creationId xmlns:p14="http://schemas.microsoft.com/office/powerpoint/2010/main" val="36506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Introduction to Smoking in Pregnancy Challenge Group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Latest evidence on e-cigarettes. Use, safety and smoking cessation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Evidence on e-cigarettes in pregnancy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Challenge Group resources on e-cigarettes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5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964488" cy="56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820472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/>
              <a:t>UK observational studies</a:t>
            </a:r>
            <a:br>
              <a:rPr lang="en-GB" sz="4000" b="1" dirty="0" smtClean="0"/>
            </a:br>
            <a:r>
              <a:rPr lang="en-GB" sz="4000" b="1" dirty="0" smtClean="0"/>
              <a:t>(use during quit attempts</a:t>
            </a:r>
            <a:r>
              <a:rPr lang="en-GB" sz="3600" b="1" dirty="0" smtClean="0"/>
              <a:t>)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99" y="1772816"/>
            <a:ext cx="8892480" cy="468052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800" dirty="0" smtClean="0"/>
              <a:t>Cross-sectional </a:t>
            </a:r>
            <a:r>
              <a:rPr lang="en-GB" sz="2800" dirty="0"/>
              <a:t>study, smokers in England who used e-cigarettes to quit were </a:t>
            </a:r>
            <a:r>
              <a:rPr lang="en-GB" sz="2800" dirty="0" smtClean="0"/>
              <a:t>significantly more </a:t>
            </a:r>
            <a:r>
              <a:rPr lang="en-GB" sz="2800" dirty="0"/>
              <a:t>likely to quit than smokers using </a:t>
            </a:r>
            <a:r>
              <a:rPr lang="en-GB" sz="2800" b="1" dirty="0"/>
              <a:t>no help</a:t>
            </a:r>
            <a:r>
              <a:rPr lang="en-GB" sz="2800" dirty="0"/>
              <a:t> or </a:t>
            </a:r>
            <a:r>
              <a:rPr lang="en-GB" sz="2800" b="1" dirty="0"/>
              <a:t>OTC NRT</a:t>
            </a:r>
            <a:r>
              <a:rPr lang="en-GB" sz="2800" dirty="0"/>
              <a:t> (Brown et al, </a:t>
            </a:r>
            <a:r>
              <a:rPr lang="en-GB" sz="2800" i="1" dirty="0"/>
              <a:t>Addiction</a:t>
            </a:r>
            <a:r>
              <a:rPr lang="en-GB" sz="2800" dirty="0"/>
              <a:t>, 2014</a:t>
            </a:r>
            <a:r>
              <a:rPr lang="en-GB" sz="2800" dirty="0" smtClean="0"/>
              <a:t>)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800" dirty="0"/>
              <a:t>C</a:t>
            </a:r>
            <a:r>
              <a:rPr lang="en-GB" sz="2800" dirty="0" smtClean="0"/>
              <a:t>ohort study, International Tobacco Control Policy Evaluation Study, smokers in England and US who used e-cigarettes to quit were more likely to quit than smokers using </a:t>
            </a:r>
            <a:r>
              <a:rPr lang="en-GB" sz="2800" b="1" dirty="0" smtClean="0"/>
              <a:t>no help </a:t>
            </a:r>
            <a:r>
              <a:rPr lang="en-GB" sz="2800" dirty="0" smtClean="0"/>
              <a:t>or </a:t>
            </a:r>
            <a:r>
              <a:rPr lang="en-GB" sz="2800" b="1" dirty="0" smtClean="0"/>
              <a:t>NRT but no more or less likely than using </a:t>
            </a:r>
            <a:r>
              <a:rPr lang="en-GB" sz="2800" b="1" dirty="0" err="1" smtClean="0"/>
              <a:t>varenicline</a:t>
            </a:r>
            <a:r>
              <a:rPr lang="en-GB" sz="2800" b="1" dirty="0" smtClean="0"/>
              <a:t>/bupropion </a:t>
            </a:r>
            <a:r>
              <a:rPr lang="en-GB" sz="2800" dirty="0" smtClean="0"/>
              <a:t>(Hitchman et al, 2015)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800" dirty="0" smtClean="0"/>
              <a:t>New study, 18,000 smokers quit in England using e-cigarettes who would not otherwise have done so (Brown et al, </a:t>
            </a:r>
            <a:r>
              <a:rPr lang="en-GB" sz="2800" i="1" dirty="0" smtClean="0"/>
              <a:t>BMJ</a:t>
            </a:r>
            <a:r>
              <a:rPr lang="en-GB" sz="2800" dirty="0" smtClean="0"/>
              <a:t>, 2016) 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0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2" t="26688" r="15976" b="58325"/>
          <a:stretch>
            <a:fillRect/>
          </a:stretch>
        </p:blipFill>
        <p:spPr bwMode="auto">
          <a:xfrm>
            <a:off x="3419475" y="1711325"/>
            <a:ext cx="57245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itle 1"/>
          <p:cNvSpPr>
            <a:spLocks noGrp="1"/>
          </p:cNvSpPr>
          <p:nvPr>
            <p:ph type="title"/>
          </p:nvPr>
        </p:nvSpPr>
        <p:spPr bwMode="auto">
          <a:xfrm>
            <a:off x="193675" y="165100"/>
            <a:ext cx="8699500" cy="232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b="1" dirty="0" smtClean="0"/>
              <a:t>Advising on E-cigarette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388" y="1374775"/>
            <a:ext cx="3240087" cy="2320925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NICE Recommendation 5: Advising on licensed nicotine containing products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GB" dirty="0"/>
          </a:p>
          <a:p>
            <a:pPr eaLnBrk="1" hangingPunct="1">
              <a:buFont typeface="Arial" charset="0"/>
              <a:buChar char="•"/>
              <a:defRPr/>
            </a:pPr>
            <a:endParaRPr lang="en-GB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GB" dirty="0" smtClean="0"/>
          </a:p>
        </p:txBody>
      </p:sp>
      <p:sp>
        <p:nvSpPr>
          <p:cNvPr id="6" name="Oval 5"/>
          <p:cNvSpPr/>
          <p:nvPr/>
        </p:nvSpPr>
        <p:spPr>
          <a:xfrm>
            <a:off x="3419475" y="1787525"/>
            <a:ext cx="5724525" cy="11160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3562350"/>
            <a:ext cx="14382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TextBox 8"/>
          <p:cNvSpPr txBox="1">
            <a:spLocks noChangeArrowheads="1"/>
          </p:cNvSpPr>
          <p:nvPr/>
        </p:nvSpPr>
        <p:spPr bwMode="auto">
          <a:xfrm>
            <a:off x="179388" y="3702050"/>
            <a:ext cx="322421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600" dirty="0">
                <a:solidFill>
                  <a:schemeClr val="tx1"/>
                </a:solidFill>
              </a:rPr>
              <a:t>PHE </a:t>
            </a:r>
            <a:r>
              <a:rPr lang="en-GB" altLang="en-US" sz="2600" dirty="0" smtClean="0">
                <a:solidFill>
                  <a:schemeClr val="tx1"/>
                </a:solidFill>
              </a:rPr>
              <a:t>and Health Scotland agree</a:t>
            </a:r>
            <a:r>
              <a:rPr lang="en-GB" altLang="en-US" sz="2600" dirty="0">
                <a:solidFill>
                  <a:schemeClr val="tx1"/>
                </a:solidFill>
              </a:rPr>
              <a:t> </a:t>
            </a:r>
            <a:r>
              <a:rPr lang="en-GB" altLang="en-US" sz="2600" dirty="0" smtClean="0">
                <a:solidFill>
                  <a:schemeClr val="tx1"/>
                </a:solidFill>
              </a:rPr>
              <a:t>that cessation services  can </a:t>
            </a:r>
            <a:r>
              <a:rPr lang="en-GB" altLang="en-US" sz="2600" dirty="0">
                <a:solidFill>
                  <a:schemeClr val="tx1"/>
                </a:solidFill>
              </a:rPr>
              <a:t>offer </a:t>
            </a:r>
            <a:r>
              <a:rPr lang="en-GB" altLang="en-US" sz="2600" dirty="0" smtClean="0">
                <a:solidFill>
                  <a:schemeClr val="tx1"/>
                </a:solidFill>
              </a:rPr>
              <a:t>behavioural support </a:t>
            </a:r>
            <a:r>
              <a:rPr lang="en-GB" altLang="en-US" sz="2600" dirty="0">
                <a:solidFill>
                  <a:schemeClr val="tx1"/>
                </a:solidFill>
              </a:rPr>
              <a:t>to those using e-cigs in a quit attempt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11750" y="3055938"/>
            <a:ext cx="4030662" cy="33855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600" dirty="0"/>
              <a:t>NCSCT Recommendations: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Be open to e-cig use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Provide advice &amp; support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Be positive about </a:t>
            </a:r>
            <a:r>
              <a:rPr lang="en-GB" sz="2400" dirty="0" smtClean="0"/>
              <a:t>e-cigs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Many cessation services</a:t>
            </a:r>
          </a:p>
          <a:p>
            <a:pPr eaLnBrk="1" hangingPunct="1">
              <a:defRPr/>
            </a:pPr>
            <a:r>
              <a:rPr lang="en-GB" sz="2400" dirty="0" smtClean="0"/>
              <a:t>now adopting</a:t>
            </a:r>
          </a:p>
          <a:p>
            <a:pPr eaLnBrk="1" hangingPunct="1">
              <a:defRPr/>
            </a:pPr>
            <a:r>
              <a:rPr lang="en-GB" sz="2400" dirty="0"/>
              <a:t>t</a:t>
            </a:r>
            <a:r>
              <a:rPr lang="en-GB" sz="2400" dirty="0" smtClean="0"/>
              <a:t>his approach. </a:t>
            </a:r>
            <a:endParaRPr lang="en-GB" sz="2400" dirty="0"/>
          </a:p>
          <a:p>
            <a:pPr eaLnBrk="1" hangingPunct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6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Preventing Accidents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E-cigarettes are battery operated devices and many contain nicotine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While they present nowhere near the fire risk of conventional cigarettes, nor the poisoning risk of some household products, guidelines on safety should be followed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84" y="4759569"/>
            <a:ext cx="7995139" cy="2098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3692" y="1193534"/>
            <a:ext cx="735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See:   http</a:t>
            </a:r>
            <a:r>
              <a:rPr lang="en-GB" dirty="0"/>
              <a:t>://www.rospa.com/home-safety/advice/product/vaping/</a:t>
            </a:r>
          </a:p>
        </p:txBody>
      </p:sp>
    </p:spTree>
    <p:extLst>
      <p:ext uri="{BB962C8B-B14F-4D97-AF65-F5344CB8AC3E}">
        <p14:creationId xmlns:p14="http://schemas.microsoft.com/office/powerpoint/2010/main" val="22003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Perception of </a:t>
            </a:r>
            <a:r>
              <a:rPr lang="en-US" dirty="0"/>
              <a:t>h</a:t>
            </a:r>
            <a:r>
              <a:rPr lang="en-US" dirty="0" smtClean="0"/>
              <a:t>arm is going the wrong way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3821" y="6558281"/>
            <a:ext cx="7509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ASH Fact Sheet on the use of electronic cigarettes among adults in </a:t>
            </a:r>
            <a:r>
              <a:rPr lang="en-US" sz="1400" b="1" dirty="0"/>
              <a:t>Great </a:t>
            </a:r>
            <a:r>
              <a:rPr lang="en-US" sz="1400" b="1" dirty="0" smtClean="0"/>
              <a:t>Britain</a:t>
            </a:r>
            <a:r>
              <a:rPr lang="en-US" sz="1400" dirty="0" smtClean="0"/>
              <a:t>, May 2016</a:t>
            </a:r>
            <a:endParaRPr lang="en-US" sz="1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27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in pregnancy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To date we only have small surveys and qualitative studies on vaping in pregnancy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Pregnant women who smoke, or used to smoke, are using these devices. Up to one in four in some areas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What risks should we be concerned about?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6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in pregnancy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33" y="1518139"/>
            <a:ext cx="8229134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Nicotine use in pregnancy is </a:t>
            </a:r>
            <a:r>
              <a:rPr lang="en-GB" sz="2800" b="1" dirty="0" smtClean="0"/>
              <a:t>safe</a:t>
            </a:r>
            <a:r>
              <a:rPr lang="en-GB" sz="2800" dirty="0" smtClean="0"/>
              <a:t> in the form of Nicotine Replacement Therapy (Cooper et al, 2014). NRT is licensed for use by pregnant smokers + widely used in the UK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Nicotine is therefore not the main concern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Vaping around babies and children is unlikely to confer significant risk but PHE advice, particularly for childcare establishments, can </a:t>
            </a:r>
            <a:r>
              <a:rPr lang="en-GB" sz="2800" dirty="0"/>
              <a:t>assist </a:t>
            </a:r>
            <a:r>
              <a:rPr lang="en-GB" sz="2000" dirty="0"/>
              <a:t>https://www.gov.uk/government/news/vaping-in-public-places-advice-for-employers-and-organisations</a:t>
            </a:r>
          </a:p>
        </p:txBody>
      </p:sp>
    </p:spTree>
    <p:extLst>
      <p:ext uri="{BB962C8B-B14F-4D97-AF65-F5344CB8AC3E}">
        <p14:creationId xmlns:p14="http://schemas.microsoft.com/office/powerpoint/2010/main" val="17618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in pregnancy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71" y="1318847"/>
            <a:ext cx="8229134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More evidence on use in pregnancy is needed particularly on effectiveness for smoking cessation amongst pregnant women and any impact on their children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A large randomised controlled trial will start later this year funded by NIHR to assess this in England and Scotland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In the meantime, we need to use </a:t>
            </a:r>
            <a:r>
              <a:rPr lang="en-GB" sz="2800" i="1" dirty="0" smtClean="0"/>
              <a:t>what we know about e-cigarettes generally</a:t>
            </a:r>
            <a:r>
              <a:rPr lang="en-GB" sz="2800" dirty="0" smtClean="0"/>
              <a:t> and the </a:t>
            </a:r>
            <a:r>
              <a:rPr lang="en-GB" sz="2800" i="1" dirty="0" smtClean="0"/>
              <a:t>harms from smoking in pregnancy specifically</a:t>
            </a:r>
            <a:r>
              <a:rPr lang="en-GB" sz="2800" dirty="0" smtClean="0"/>
              <a:t> in order to best support women.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345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11" y="716676"/>
            <a:ext cx="2980151" cy="43279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9899" t="41515" r="39293" b="8061"/>
          <a:stretch/>
        </p:blipFill>
        <p:spPr>
          <a:xfrm>
            <a:off x="6646636" y="716676"/>
            <a:ext cx="2171252" cy="62743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055966"/>
            <a:ext cx="67887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Suggested </a:t>
            </a:r>
            <a:r>
              <a:rPr lang="en-GB" sz="1600" dirty="0"/>
              <a:t>responses to some frequently asked questions about their use </a:t>
            </a:r>
            <a:r>
              <a:rPr lang="en-GB" sz="1600" dirty="0" smtClean="0"/>
              <a:t>during pregnancy.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Background </a:t>
            </a:r>
            <a:r>
              <a:rPr lang="en-GB" sz="1600" dirty="0"/>
              <a:t>information for healthcare professionals on electronic </a:t>
            </a:r>
            <a:r>
              <a:rPr lang="en-GB" sz="1600" dirty="0" smtClean="0"/>
              <a:t>cigarettes.</a:t>
            </a:r>
          </a:p>
          <a:p>
            <a:endParaRPr lang="en-GB" sz="1600" dirty="0"/>
          </a:p>
          <a:p>
            <a:r>
              <a:rPr lang="en-GB" sz="1600" b="1" i="1" dirty="0" smtClean="0"/>
              <a:t>Available here </a:t>
            </a:r>
            <a:r>
              <a:rPr lang="en-GB" sz="1600" b="1" i="1" dirty="0" smtClean="0">
                <a:hlinkClick r:id="rId4"/>
              </a:rPr>
              <a:t>http</a:t>
            </a:r>
            <a:r>
              <a:rPr lang="en-GB" sz="1600" b="1" i="1" dirty="0">
                <a:hlinkClick r:id="rId4"/>
              </a:rPr>
              <a:t>://</a:t>
            </a:r>
            <a:r>
              <a:rPr lang="en-GB" sz="1600" b="1" i="1" dirty="0" smtClean="0">
                <a:hlinkClick r:id="rId4"/>
              </a:rPr>
              <a:t>www.smokefreeaction.org.uk/SIP/files/eCigSIP.pdf</a:t>
            </a:r>
            <a:r>
              <a:rPr lang="en-GB" sz="1600" b="1" i="1" dirty="0" smtClean="0"/>
              <a:t> </a:t>
            </a:r>
            <a:endParaRPr lang="en-GB" sz="1600" b="1" i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202053"/>
            <a:ext cx="9144000" cy="1136073"/>
          </a:xfrm>
        </p:spPr>
        <p:txBody>
          <a:bodyPr/>
          <a:lstStyle/>
          <a:p>
            <a:pPr algn="ctr"/>
            <a:r>
              <a:rPr lang="en-GB" sz="2400" dirty="0" smtClean="0"/>
              <a:t>Guide for midwives on use of e-cigarettes in pregnancy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5143947" y="115136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/>
              <a:t>Endorsed by: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754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05968" y="1958517"/>
            <a:ext cx="44380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</a:t>
            </a:r>
            <a:r>
              <a:rPr lang="en-GB" sz="1600" dirty="0" smtClean="0"/>
              <a:t>rovides </a:t>
            </a:r>
            <a:r>
              <a:rPr lang="en-GB" sz="1600" dirty="0"/>
              <a:t>key information for pregnant women who are considering using electronic cigarettes to help them quit smoking 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Designed </a:t>
            </a:r>
            <a:r>
              <a:rPr lang="en-GB" sz="1600" dirty="0"/>
              <a:t>to be used in face-to-face consultations with </a:t>
            </a:r>
            <a:r>
              <a:rPr lang="en-GB" sz="1600" dirty="0" smtClean="0"/>
              <a:t>women.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Supports </a:t>
            </a:r>
            <a:r>
              <a:rPr lang="en-GB" sz="1600" dirty="0"/>
              <a:t>the detailed </a:t>
            </a:r>
            <a:r>
              <a:rPr lang="en-GB" sz="1600" dirty="0" smtClean="0"/>
              <a:t>briefing.</a:t>
            </a:r>
          </a:p>
          <a:p>
            <a:endParaRPr lang="en-GB" sz="1600" dirty="0"/>
          </a:p>
          <a:p>
            <a:r>
              <a:rPr lang="en-GB" sz="1600" i="1" dirty="0" smtClean="0"/>
              <a:t>Available here: </a:t>
            </a:r>
            <a:r>
              <a:rPr lang="en-GB" sz="1600" b="1" i="1" dirty="0">
                <a:hlinkClick r:id="rId2"/>
              </a:rPr>
              <a:t>http://</a:t>
            </a:r>
            <a:r>
              <a:rPr lang="en-GB" sz="1600" b="1" i="1" dirty="0" smtClean="0">
                <a:hlinkClick r:id="rId2"/>
              </a:rPr>
              <a:t>www.smokefreeaction.org.uk/SIP/files/SIPe-cig%20infographic.pdf</a:t>
            </a:r>
            <a:r>
              <a:rPr lang="en-GB" sz="1600" b="1" i="1" dirty="0" smtClean="0"/>
              <a:t> </a:t>
            </a:r>
            <a:endParaRPr lang="en-GB" sz="1600" b="1" i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475" y="-137905"/>
            <a:ext cx="7283580" cy="1136073"/>
          </a:xfrm>
        </p:spPr>
        <p:txBody>
          <a:bodyPr/>
          <a:lstStyle/>
          <a:p>
            <a:pPr algn="ctr"/>
            <a:r>
              <a:rPr lang="en-GB" sz="2400" dirty="0" smtClean="0"/>
              <a:t>Infographic for women on use of e-cigarettes </a:t>
            </a:r>
            <a:br>
              <a:rPr lang="en-GB" sz="2400" dirty="0" smtClean="0"/>
            </a:br>
            <a:r>
              <a:rPr lang="en-GB" sz="2400" dirty="0" smtClean="0"/>
              <a:t>in pregnancy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273" t="16787" r="37273" b="25192"/>
          <a:stretch/>
        </p:blipFill>
        <p:spPr>
          <a:xfrm>
            <a:off x="530383" y="998168"/>
            <a:ext cx="3819943" cy="54419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44" y="287758"/>
            <a:ext cx="1600200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33" y="-11695"/>
            <a:ext cx="8229134" cy="1143000"/>
          </a:xfrm>
        </p:spPr>
        <p:txBody>
          <a:bodyPr/>
          <a:lstStyle/>
          <a:p>
            <a:r>
              <a:rPr lang="en-GB" sz="4000" dirty="0" smtClean="0"/>
              <a:t>The Challenge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33" y="1361329"/>
            <a:ext cx="8229134" cy="4525963"/>
          </a:xfrm>
        </p:spPr>
        <p:txBody>
          <a:bodyPr/>
          <a:lstStyle/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prstClr val="black"/>
                </a:solidFill>
                <a:ea typeface="ヒラギノ角ゴ Pro W3" pitchFamily="84" charset="-128"/>
              </a:rPr>
              <a:t>Smoking in pregnancy remains the main modifiable risk factor for a range of poor pregnancy outcomes. </a:t>
            </a:r>
            <a:endParaRPr lang="en-GB" sz="2400" dirty="0" smtClean="0">
              <a:solidFill>
                <a:prstClr val="black"/>
              </a:solidFill>
              <a:ea typeface="ヒラギノ角ゴ Pro W3" pitchFamily="84" charset="-128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GB" sz="1400" dirty="0" smtClean="0">
              <a:solidFill>
                <a:prstClr val="black"/>
              </a:solidFill>
              <a:ea typeface="ヒラギノ角ゴ Pro W3" pitchFamily="84" charset="-128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  <a:ea typeface="ヒラギノ角ゴ Pro W3" pitchFamily="84" charset="-128"/>
              </a:rPr>
              <a:t>This includes </a:t>
            </a:r>
            <a:r>
              <a:rPr lang="en-GB" sz="2400" dirty="0" smtClean="0"/>
              <a:t>increased </a:t>
            </a:r>
            <a:r>
              <a:rPr lang="en-GB" sz="2400" dirty="0"/>
              <a:t>miscarriage, stillbirth, prematurity, low birth weight, perinatal morbidity and </a:t>
            </a:r>
            <a:r>
              <a:rPr lang="en-GB" sz="2400" dirty="0" smtClean="0"/>
              <a:t>mortality and </a:t>
            </a:r>
            <a:r>
              <a:rPr lang="en-GB" sz="2400" dirty="0"/>
              <a:t>sudden infant </a:t>
            </a:r>
            <a:r>
              <a:rPr lang="en-GB" sz="2400" dirty="0" smtClean="0"/>
              <a:t>deaths.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GB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In England, </a:t>
            </a:r>
            <a:r>
              <a:rPr lang="en-GB" sz="2400" b="1" dirty="0"/>
              <a:t>10.4 per cent </a:t>
            </a:r>
            <a:r>
              <a:rPr lang="en-GB" sz="2400" dirty="0"/>
              <a:t>of pregnant women were known to be smokers at the time of </a:t>
            </a:r>
            <a:r>
              <a:rPr lang="en-GB" sz="2400" dirty="0" smtClean="0"/>
              <a:t>delivery (SATOD, Q2 16/17).</a:t>
            </a:r>
            <a:r>
              <a:rPr lang="en-GB" sz="2400" dirty="0"/>
              <a:t> </a:t>
            </a:r>
            <a:endParaRPr lang="en-GB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 smtClean="0"/>
              <a:t>70,000 </a:t>
            </a:r>
            <a:r>
              <a:rPr lang="en-GB" sz="2400" b="1" dirty="0"/>
              <a:t>babies </a:t>
            </a:r>
            <a:r>
              <a:rPr lang="en-GB" sz="2400" dirty="0"/>
              <a:t>born to mothers who </a:t>
            </a:r>
            <a:r>
              <a:rPr lang="en-GB" sz="2400" dirty="0" smtClean="0"/>
              <a:t>smoke per year in England.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0" indent="0">
              <a:spcBef>
                <a:spcPct val="0"/>
              </a:spcBef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44" y="287758"/>
            <a:ext cx="1600200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1329"/>
            <a:ext cx="8686567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0" indent="0">
              <a:spcBef>
                <a:spcPct val="0"/>
              </a:spcBef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44" y="287758"/>
            <a:ext cx="1600200" cy="557213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04211" y="4689716"/>
            <a:ext cx="623977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893186"/>
            <a:endParaRPr lang="en-GB" dirty="0">
              <a:solidFill>
                <a:srgbClr val="6600FF"/>
              </a:solidFill>
              <a:latin typeface="+mj-lt"/>
              <a:hlinkClick r:id="rId4"/>
            </a:endParaRPr>
          </a:p>
          <a:p>
            <a:pPr lvl="0" defTabSz="893186"/>
            <a:endParaRPr lang="en-GB" b="1" u="sng" dirty="0" smtClean="0">
              <a:solidFill>
                <a:srgbClr val="6600FF"/>
              </a:solidFill>
              <a:latin typeface="+mj-lt"/>
              <a:hlinkClick r:id="rId4"/>
            </a:endParaRPr>
          </a:p>
          <a:p>
            <a:pPr lvl="0" defTabSz="893186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582" y="1226494"/>
            <a:ext cx="868656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All Challenge Group resources including the e-cigarette guide for midwives and the infographic for women are available </a:t>
            </a:r>
            <a:r>
              <a:rPr lang="en-GB" sz="2000" dirty="0"/>
              <a:t>here</a:t>
            </a:r>
            <a:r>
              <a:rPr lang="en-GB" sz="2000" dirty="0" smtClean="0"/>
              <a:t>: </a:t>
            </a:r>
            <a:r>
              <a:rPr lang="en-GB" sz="2000" u="sng" dirty="0" smtClean="0">
                <a:hlinkClick r:id="rId5"/>
              </a:rPr>
              <a:t>http</a:t>
            </a:r>
            <a:r>
              <a:rPr lang="en-GB" sz="2000" u="sng" dirty="0">
                <a:hlinkClick r:id="rId5"/>
              </a:rPr>
              <a:t>://</a:t>
            </a:r>
            <a:r>
              <a:rPr lang="en-GB" sz="2000" u="sng" dirty="0" smtClean="0">
                <a:hlinkClick r:id="rId5"/>
              </a:rPr>
              <a:t>www.smokefreeaction.org.uk/SIP/index.html </a:t>
            </a:r>
            <a:endParaRPr lang="en-GB" sz="2000" u="sng" dirty="0" smtClean="0"/>
          </a:p>
          <a:p>
            <a:endParaRPr lang="en-GB" sz="2000" u="sng" dirty="0"/>
          </a:p>
          <a:p>
            <a:r>
              <a:rPr lang="en-GB" sz="2000" i="1" dirty="0"/>
              <a:t>Email </a:t>
            </a:r>
            <a:r>
              <a:rPr lang="en-GB" sz="2000" i="1" dirty="0" smtClean="0">
                <a:hlinkClick r:id="rId6"/>
              </a:rPr>
              <a:t>lnaylor@ipip.co.uk</a:t>
            </a:r>
            <a:r>
              <a:rPr lang="en-GB" sz="2000" i="1" dirty="0" smtClean="0"/>
              <a:t> for details on how to access hard copies of the Group’s CO leaflets and e-cigarette materials </a:t>
            </a:r>
          </a:p>
          <a:p>
            <a:pPr lvl="0" defTabSz="893186"/>
            <a:endParaRPr lang="en-GB" sz="2000" b="1" u="sng" dirty="0" smtClean="0">
              <a:solidFill>
                <a:srgbClr val="6600FF"/>
              </a:solidFill>
              <a:hlinkClick r:id="rId7"/>
            </a:endParaRPr>
          </a:p>
          <a:p>
            <a:pPr lvl="0" defTabSz="893186"/>
            <a:r>
              <a:rPr lang="en-GB" sz="2000" b="1" dirty="0" smtClean="0"/>
              <a:t>Additional Resources</a:t>
            </a:r>
            <a:endParaRPr lang="en-GB" sz="2000" b="1" dirty="0" smtClean="0">
              <a:hlinkClick r:id="rId7"/>
            </a:endParaRPr>
          </a:p>
          <a:p>
            <a:pPr lvl="0" defTabSz="893186"/>
            <a:r>
              <a:rPr lang="en-GB" sz="2000" dirty="0" smtClean="0"/>
              <a:t>ROSPA briefing: </a:t>
            </a:r>
            <a:r>
              <a:rPr lang="en-GB" sz="2000" dirty="0" smtClean="0">
                <a:solidFill>
                  <a:srgbClr val="6600FF"/>
                </a:solidFill>
                <a:hlinkClick r:id="rId7"/>
              </a:rPr>
              <a:t>Use </a:t>
            </a:r>
            <a:r>
              <a:rPr lang="en-GB" sz="2000" dirty="0">
                <a:solidFill>
                  <a:srgbClr val="6600FF"/>
                </a:solidFill>
                <a:hlinkClick r:id="rId7"/>
              </a:rPr>
              <a:t>of e-cigarettes (vaping) in the home: advice for parents</a:t>
            </a:r>
            <a:endParaRPr lang="en-GB" sz="2000" dirty="0">
              <a:solidFill>
                <a:srgbClr val="000000"/>
              </a:solidFill>
            </a:endParaRPr>
          </a:p>
          <a:p>
            <a:pPr lvl="0" defTabSz="893186"/>
            <a:r>
              <a:rPr lang="en-GB" sz="2000" dirty="0" smtClean="0"/>
              <a:t>NCSCT briefing: </a:t>
            </a:r>
            <a:r>
              <a:rPr lang="en-GB" sz="2000" dirty="0">
                <a:solidFill>
                  <a:srgbClr val="6600FF"/>
                </a:solidFill>
                <a:hlinkClick r:id="rId8"/>
              </a:rPr>
              <a:t>Smoking Cessation: a briefing for midwifery staff</a:t>
            </a:r>
            <a:endParaRPr lang="en-GB" sz="2000" dirty="0">
              <a:solidFill>
                <a:srgbClr val="6600FF"/>
              </a:solidFill>
            </a:endParaRPr>
          </a:p>
          <a:p>
            <a:r>
              <a:rPr lang="en-GB" sz="2000" dirty="0" smtClean="0"/>
              <a:t>NCSCT briefing: </a:t>
            </a:r>
            <a:r>
              <a:rPr lang="en-GB" sz="2000" dirty="0" smtClean="0">
                <a:hlinkClick r:id="rId9"/>
              </a:rPr>
              <a:t>Electronic </a:t>
            </a:r>
            <a:r>
              <a:rPr lang="en-GB" sz="2000" dirty="0">
                <a:hlinkClick r:id="rId9"/>
              </a:rPr>
              <a:t>cigarettes: A briefing for stop smoking services</a:t>
            </a:r>
            <a:endParaRPr lang="en-GB" sz="2000" dirty="0"/>
          </a:p>
          <a:p>
            <a:pPr lvl="0" defTabSz="893186"/>
            <a:r>
              <a:rPr lang="en-GB" sz="2000" dirty="0" smtClean="0"/>
              <a:t>NCSCT E-learning: </a:t>
            </a:r>
            <a:r>
              <a:rPr lang="en-GB" sz="2000" dirty="0" smtClean="0">
                <a:solidFill>
                  <a:srgbClr val="6600FF"/>
                </a:solidFill>
                <a:hlinkClick r:id="rId10"/>
              </a:rPr>
              <a:t>Very </a:t>
            </a:r>
            <a:r>
              <a:rPr lang="en-GB" sz="2000" dirty="0">
                <a:solidFill>
                  <a:srgbClr val="6600FF"/>
                </a:solidFill>
                <a:hlinkClick r:id="rId10"/>
              </a:rPr>
              <a:t>Brief Advice on smoking for pregnant women</a:t>
            </a:r>
            <a:endParaRPr lang="en-GB" sz="2000" dirty="0">
              <a:solidFill>
                <a:srgbClr val="6600FF"/>
              </a:solidFill>
            </a:endParaRPr>
          </a:p>
          <a:p>
            <a:r>
              <a:rPr lang="en-GB" sz="2000" dirty="0" smtClean="0"/>
              <a:t> </a:t>
            </a:r>
          </a:p>
          <a:p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9582" y="83494"/>
            <a:ext cx="8229134" cy="1143000"/>
          </a:xfrm>
        </p:spPr>
        <p:txBody>
          <a:bodyPr/>
          <a:lstStyle/>
          <a:p>
            <a:r>
              <a:rPr lang="en-GB" sz="4000" dirty="0" smtClean="0"/>
              <a:t>Useful resources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064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063"/>
            <a:ext cx="9144000" cy="1470025"/>
          </a:xfrm>
        </p:spPr>
        <p:txBody>
          <a:bodyPr/>
          <a:lstStyle/>
          <a:p>
            <a:pPr algn="ctr"/>
            <a:r>
              <a:rPr lang="en-GB" dirty="0" smtClean="0"/>
              <a:t>Thank You. Questions?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58636"/>
            <a:ext cx="9144000" cy="1752600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Linda.Bauld@stir.ac.uk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Linda.Bauld@cancer.org.uk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2345" y="3028661"/>
            <a:ext cx="901930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Q&amp;A Panel Members</a:t>
            </a:r>
          </a:p>
          <a:p>
            <a:pPr algn="ctr"/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Linda Bauld, Co-Chair Smoking in Pregnancy Challenge Group &amp; Professor at the University of Stirling, UKCTAS, &amp; Cancer Research UK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Jo Locker, Tobacco Control Manager, Public Health England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Sarah Fox, Professional Policy Advisor, The Royal College of Midwives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Hilary Wareing, </a:t>
            </a:r>
            <a:r>
              <a:rPr lang="en-GB" sz="2100" dirty="0" smtClean="0"/>
              <a:t>Director, Improving </a:t>
            </a:r>
            <a:r>
              <a:rPr lang="en-GB" sz="2100" dirty="0"/>
              <a:t>Performance in Practice (</a:t>
            </a:r>
            <a:r>
              <a:rPr lang="en-GB" sz="2100" dirty="0" err="1"/>
              <a:t>iPiP</a:t>
            </a:r>
            <a:r>
              <a:rPr lang="en-GB" sz="2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67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The Challenge Group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97" y="1430758"/>
            <a:ext cx="8229134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 Tobacco Control Plan for England set out national targets to reduce smoking in pregnancy rates to 11% by </a:t>
            </a:r>
            <a:r>
              <a:rPr lang="en-GB" sz="2400" dirty="0" smtClean="0"/>
              <a:t>2015.</a:t>
            </a: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However</a:t>
            </a:r>
            <a:r>
              <a:rPr lang="en-GB" sz="2400" dirty="0"/>
              <a:t>, in 2012 rate of decline showed signs of </a:t>
            </a:r>
            <a:r>
              <a:rPr lang="en-GB" sz="2400" dirty="0" smtClean="0"/>
              <a:t>slowing.</a:t>
            </a:r>
            <a:r>
              <a:rPr lang="en-GB" sz="2400" dirty="0"/>
              <a:t> </a:t>
            </a:r>
            <a:r>
              <a:rPr lang="en-GB" sz="2400" dirty="0" smtClean="0"/>
              <a:t>The </a:t>
            </a:r>
            <a:r>
              <a:rPr lang="en-GB" sz="2400" dirty="0"/>
              <a:t>then Public Health Minister set a challenge to the healthcare community to reduce smoking in pregnancy </a:t>
            </a:r>
            <a:r>
              <a:rPr lang="en-GB" sz="2400" dirty="0" smtClean="0"/>
              <a:t>rates.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 Challenge Group, </a:t>
            </a:r>
            <a:r>
              <a:rPr lang="en-GB" sz="2400" dirty="0" smtClean="0"/>
              <a:t>ASH</a:t>
            </a:r>
            <a:r>
              <a:rPr lang="en-GB" sz="2400" dirty="0"/>
              <a:t>, the Royal College of Midwives, the Lullaby Trust, Tommy’s and others was established to help achieve the </a:t>
            </a:r>
            <a:r>
              <a:rPr lang="en-GB" sz="2400" dirty="0" smtClean="0"/>
              <a:t>target.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44" y="287758"/>
            <a:ext cx="1600200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44" y="287758"/>
            <a:ext cx="1600200" cy="557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452" y="312280"/>
            <a:ext cx="8229134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we aiming for?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1644446"/>
            <a:ext cx="8421096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A new national ambition to reduce smoking in pregnancy to </a:t>
            </a:r>
            <a:r>
              <a:rPr lang="en-GB" sz="2400" b="1" u="sng" dirty="0" smtClean="0"/>
              <a:t>less than 6% </a:t>
            </a:r>
            <a:r>
              <a:rPr lang="en-GB" sz="2400" dirty="0" smtClean="0"/>
              <a:t>by 2020</a:t>
            </a:r>
          </a:p>
          <a:p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746747"/>
              </p:ext>
            </p:extLst>
          </p:nvPr>
        </p:nvGraphicFramePr>
        <p:xfrm>
          <a:off x="457433" y="2566220"/>
          <a:ext cx="7180412" cy="405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4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09" y="77321"/>
            <a:ext cx="8229134" cy="1143000"/>
          </a:xfrm>
        </p:spPr>
        <p:txBody>
          <a:bodyPr/>
          <a:lstStyle/>
          <a:p>
            <a:r>
              <a:rPr lang="en-GB" sz="4000" dirty="0" smtClean="0"/>
              <a:t>The Challenge Group</a:t>
            </a:r>
            <a:endParaRPr lang="en-GB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44" y="287758"/>
            <a:ext cx="1600200" cy="557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000" t="7334" r="31219" b="5642"/>
          <a:stretch/>
        </p:blipFill>
        <p:spPr>
          <a:xfrm>
            <a:off x="342228" y="1504491"/>
            <a:ext cx="2017644" cy="282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" b="565"/>
          <a:stretch/>
        </p:blipFill>
        <p:spPr>
          <a:xfrm>
            <a:off x="1162189" y="2942262"/>
            <a:ext cx="1872208" cy="26491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Content Placeholder 4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52" y="2208284"/>
            <a:ext cx="1643175" cy="21749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49" y="3352811"/>
            <a:ext cx="1708676" cy="2356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324" y="2544090"/>
            <a:ext cx="2049412" cy="2976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99" y="1055408"/>
            <a:ext cx="4007124" cy="11157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33603" y="5830212"/>
            <a:ext cx="9036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Resources available from: </a:t>
            </a:r>
          </a:p>
          <a:p>
            <a:r>
              <a:rPr lang="en-GB" b="1" dirty="0" smtClean="0">
                <a:hlinkClick r:id="rId9"/>
              </a:rPr>
              <a:t>http</a:t>
            </a:r>
            <a:r>
              <a:rPr lang="en-GB" b="1" dirty="0">
                <a:hlinkClick r:id="rId9"/>
              </a:rPr>
              <a:t>://</a:t>
            </a:r>
            <a:r>
              <a:rPr lang="en-GB" b="1" dirty="0" smtClean="0">
                <a:hlinkClick r:id="rId9"/>
              </a:rPr>
              <a:t>www.smokefreeaction.org.uk/SIP/index.html</a:t>
            </a:r>
            <a:r>
              <a:rPr lang="en-GB" b="1" dirty="0" smtClean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237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E-cigarettes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220" y="1318847"/>
            <a:ext cx="8229134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There is very limited evidence on e-cigarette use in pregnancy but a substantial amount of evidence on use amongst other adults and also teenagers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I’ll now briefly summarise what we know but key recommended reading is the recent Royal College of Physicians report </a:t>
            </a:r>
          </a:p>
          <a:p>
            <a:pPr marL="1786372" lvl="4" indent="0">
              <a:buNone/>
            </a:pPr>
            <a:r>
              <a:rPr lang="en-GB" dirty="0" smtClean="0"/>
              <a:t>Nicotine without Smoke: Tobacco Harm Reduction </a:t>
            </a:r>
          </a:p>
          <a:p>
            <a:pPr marL="1786372" lvl="4" indent="0">
              <a:buNone/>
            </a:pPr>
            <a:r>
              <a:rPr lang="en-GB" dirty="0" smtClean="0"/>
              <a:t>(April 2016) </a:t>
            </a:r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21" y="4810543"/>
            <a:ext cx="1433663" cy="182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3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4"/>
          <a:stretch/>
        </p:blipFill>
        <p:spPr bwMode="auto">
          <a:xfrm>
            <a:off x="155821" y="472031"/>
            <a:ext cx="8846501" cy="343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29" y="4443616"/>
            <a:ext cx="2359180" cy="132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49" y="4443617"/>
            <a:ext cx="1656153" cy="1326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8273" y="4443616"/>
            <a:ext cx="1448884" cy="1004074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136" y="4077072"/>
            <a:ext cx="1587500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538" y="6260123"/>
            <a:ext cx="651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E-cigarettes are not a single product but come in many types.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6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Smokers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62" y="1478831"/>
            <a:ext cx="6427917" cy="276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9773" y="4725144"/>
            <a:ext cx="79197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next four slides show data from the Smoking Toolkit</a:t>
            </a:r>
          </a:p>
          <a:p>
            <a:r>
              <a:rPr lang="en-GB" dirty="0" smtClean="0"/>
              <a:t>Study in England, conducted by Jamie Brown, Robert West + colleagues at </a:t>
            </a:r>
          </a:p>
          <a:p>
            <a:r>
              <a:rPr lang="en-GB" dirty="0" smtClean="0"/>
              <a:t>UCL and UKCTAS. These outline levels of e-cigarette use up to mid 2015 </a:t>
            </a:r>
          </a:p>
          <a:p>
            <a:r>
              <a:rPr lang="en-GB" dirty="0"/>
              <a:t>a</a:t>
            </a:r>
            <a:r>
              <a:rPr lang="en-GB" dirty="0" smtClean="0"/>
              <a:t>mongst current smokers, recent former smokers, longer term former</a:t>
            </a:r>
          </a:p>
          <a:p>
            <a:r>
              <a:rPr lang="en-GB" dirty="0"/>
              <a:t>s</a:t>
            </a:r>
            <a:r>
              <a:rPr lang="en-GB" dirty="0" smtClean="0"/>
              <a:t>mokers and never smokers – all adults aged 16+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1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resentation Template">
  <a:themeElements>
    <a:clrScheme name="ASH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H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H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H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H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H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H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H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H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H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H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H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H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H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6" ma:contentTypeDescription="Create a new document." ma:contentTypeScope="" ma:versionID="d27662799cfbf8af8fa830a3aad30cf6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6a05d52439d97e3e3fc910ddb7e15c37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543a0-6766-456e-a2ee-4414459d9a0a">
      <Terms xmlns="http://schemas.microsoft.com/office/infopath/2007/PartnerControls"/>
    </lcf76f155ced4ddcb4097134ff3c332f>
    <TaxCatchAll xmlns="af7b454b-5578-4b92-ad2d-05626e091018" xsi:nil="true"/>
  </documentManagement>
</p:properties>
</file>

<file path=customXml/itemProps1.xml><?xml version="1.0" encoding="utf-8"?>
<ds:datastoreItem xmlns:ds="http://schemas.openxmlformats.org/officeDocument/2006/customXml" ds:itemID="{E3C6B41F-8374-4CBF-9059-4FAAFA9FB10D}"/>
</file>

<file path=customXml/itemProps2.xml><?xml version="1.0" encoding="utf-8"?>
<ds:datastoreItem xmlns:ds="http://schemas.openxmlformats.org/officeDocument/2006/customXml" ds:itemID="{4E70EA46-1627-4266-BA1E-39D1F9030917}"/>
</file>

<file path=customXml/itemProps3.xml><?xml version="1.0" encoding="utf-8"?>
<ds:datastoreItem xmlns:ds="http://schemas.openxmlformats.org/officeDocument/2006/customXml" ds:itemID="{D54269D3-819B-4B54-87DB-3BF88BC3D251}"/>
</file>

<file path=docProps/app.xml><?xml version="1.0" encoding="utf-8"?>
<Properties xmlns="http://schemas.openxmlformats.org/officeDocument/2006/extended-properties" xmlns:vt="http://schemas.openxmlformats.org/officeDocument/2006/docPropsVTypes">
  <TotalTime>3241</TotalTime>
  <Words>1510</Words>
  <Application>Microsoft Office PowerPoint</Application>
  <PresentationFormat>On-screen Show (4:3)</PresentationFormat>
  <Paragraphs>179</Paragraphs>
  <Slides>31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ヒラギノ角ゴ Pro W3</vt:lpstr>
      <vt:lpstr>1_Custom Design</vt:lpstr>
      <vt:lpstr>4_Custom Design</vt:lpstr>
      <vt:lpstr>Custom Design</vt:lpstr>
      <vt:lpstr>6_Custom Design</vt:lpstr>
      <vt:lpstr>5_Custom Design</vt:lpstr>
      <vt:lpstr>3_Custom Design</vt:lpstr>
      <vt:lpstr>2_Custom Design</vt:lpstr>
      <vt:lpstr>Presentation Template</vt:lpstr>
      <vt:lpstr>  Use of electronic cigarettes in pregnancy  Wednesday 11th January 2017</vt:lpstr>
      <vt:lpstr>Outline</vt:lpstr>
      <vt:lpstr>The Challenge</vt:lpstr>
      <vt:lpstr>The Challenge Group</vt:lpstr>
      <vt:lpstr>What are we aiming for?</vt:lpstr>
      <vt:lpstr>The Challenge Group</vt:lpstr>
      <vt:lpstr>E-cigarettes</vt:lpstr>
      <vt:lpstr>PowerPoint Presentation</vt:lpstr>
      <vt:lpstr>Current Smokers</vt:lpstr>
      <vt:lpstr>Former Smokers (recent)</vt:lpstr>
      <vt:lpstr>Former Smokers (long term)</vt:lpstr>
      <vt:lpstr>Never Smokers</vt:lpstr>
      <vt:lpstr>PowerPoint Presentation</vt:lpstr>
      <vt:lpstr>Defining safety</vt:lpstr>
      <vt:lpstr>E-cigarettes as a harm reduction strategy</vt:lpstr>
      <vt:lpstr>PowerPoint Presentation</vt:lpstr>
      <vt:lpstr>Toxicants in vapour</vt:lpstr>
      <vt:lpstr>Risks to bystanders</vt:lpstr>
      <vt:lpstr>Aids used in most recent quit attempt</vt:lpstr>
      <vt:lpstr>PowerPoint Presentation</vt:lpstr>
      <vt:lpstr>UK observational studies (use during quit attempts)</vt:lpstr>
      <vt:lpstr>Advising on E-cigarette Use</vt:lpstr>
      <vt:lpstr>Preventing Accidents </vt:lpstr>
      <vt:lpstr>Perception of harm is going the wrong way</vt:lpstr>
      <vt:lpstr>Use in pregnancy</vt:lpstr>
      <vt:lpstr>Use in pregnancy</vt:lpstr>
      <vt:lpstr>Use in pregnancy</vt:lpstr>
      <vt:lpstr>Guide for midwives on use of e-cigarettes in pregnancy</vt:lpstr>
      <vt:lpstr>Infographic for women on use of e-cigarettes  in pregnancy</vt:lpstr>
      <vt:lpstr>Useful resources</vt:lpstr>
      <vt:lpstr>Thank You. 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Rasha Elzein</dc:creator>
  <cp:lastModifiedBy>Jenn Ruddick</cp:lastModifiedBy>
  <cp:revision>388</cp:revision>
  <cp:lastPrinted>2016-06-06T09:37:28Z</cp:lastPrinted>
  <dcterms:created xsi:type="dcterms:W3CDTF">2015-10-19T08:38:36Z</dcterms:created>
  <dcterms:modified xsi:type="dcterms:W3CDTF">2017-01-09T09:34:27Z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0x0101008924553EA454694B8CD2AA52A00C529E</vt:lpwstr>
  </property>
  <property fmtid="{D5CDD505-2E9C-101B-9397-08002B2CF9AE}" pid="3" name="Order">
    <vt:r8>13173200</vt:r8>
  </property>
</Properties>
</file>