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6"/>
  </p:notesMasterIdLst>
  <p:sldIdLst>
    <p:sldId id="256" r:id="rId7"/>
    <p:sldId id="2145708058" r:id="rId8"/>
    <p:sldId id="2145708059" r:id="rId9"/>
    <p:sldId id="2145708060" r:id="rId10"/>
    <p:sldId id="2145708061" r:id="rId11"/>
    <p:sldId id="2145708055" r:id="rId12"/>
    <p:sldId id="2145708063" r:id="rId13"/>
    <p:sldId id="2145708064" r:id="rId14"/>
    <p:sldId id="2145708084" r:id="rId15"/>
    <p:sldId id="435" r:id="rId16"/>
    <p:sldId id="2145708065" r:id="rId17"/>
    <p:sldId id="2145708066" r:id="rId18"/>
    <p:sldId id="2145708067" r:id="rId19"/>
    <p:sldId id="2145708068" r:id="rId20"/>
    <p:sldId id="2145708069" r:id="rId21"/>
    <p:sldId id="2145708070" r:id="rId22"/>
    <p:sldId id="2145708071" r:id="rId23"/>
    <p:sldId id="2145708072" r:id="rId24"/>
    <p:sldId id="2145708073" r:id="rId25"/>
    <p:sldId id="2145708074" r:id="rId26"/>
    <p:sldId id="419" r:id="rId27"/>
    <p:sldId id="2145708075" r:id="rId28"/>
    <p:sldId id="2145708076" r:id="rId29"/>
    <p:sldId id="2145708077" r:id="rId30"/>
    <p:sldId id="442" r:id="rId31"/>
    <p:sldId id="439" r:id="rId32"/>
    <p:sldId id="2145708078" r:id="rId33"/>
    <p:sldId id="441" r:id="rId34"/>
    <p:sldId id="2145708079" r:id="rId35"/>
    <p:sldId id="2145708080" r:id="rId36"/>
    <p:sldId id="2145708081" r:id="rId37"/>
    <p:sldId id="351" r:id="rId38"/>
    <p:sldId id="2145708082" r:id="rId39"/>
    <p:sldId id="443" r:id="rId40"/>
    <p:sldId id="452" r:id="rId41"/>
    <p:sldId id="2145708083" r:id="rId42"/>
    <p:sldId id="448" r:id="rId43"/>
    <p:sldId id="449" r:id="rId44"/>
    <p:sldId id="45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82311-4E1C-7BE4-15FD-E9B84A487862}" name="Hazel Cheeseman" initials="HC" userId="S::Hazel.Cheeseman@ash.org.uk::53b842ed-73ac-4270-8f4a-999fa8def032" providerId="AD"/>
  <p188:author id="{BD409523-E32B-E335-041A-BB8CCB202883}" name="Elaine Londesborough van Rooyen" initials="EL" userId="S::elaine.londesborough.van.rooyen@ash.org.uk::ae97d61d-c586-43d4-9179-e4c0da66283c" providerId="AD"/>
  <p188:author id="{BD70A1A6-43D6-3DC3-EC1E-ADA7A5806CE8}" name="Claire Wells" initials="" userId="S::claire.wells@ash.org.uk::14efefaf-7c89-4385-8823-9f02be6b409f" providerId="AD"/>
  <p188:author id="{F3B530D5-9644-E821-03AD-BC35F95EA653}" name="Olivia Bush" initials="OB" userId="S::olivia.bush@ash.org.uk::5a2d20c7-06dc-432c-8a84-0b45b132c5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FC30E-517D-4A1B-AB9E-3604759F146C}" v="27" dt="2025-07-25T15:26:05.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834" autoAdjust="0"/>
  </p:normalViewPr>
  <p:slideViewPr>
    <p:cSldViewPr snapToGrid="0">
      <p:cViewPr>
        <p:scale>
          <a:sx n="90" d="100"/>
          <a:sy n="90" d="100"/>
        </p:scale>
        <p:origin x="135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aldron" userId="8335f057-b43c-4800-93a8-d297c8c1669d" providerId="ADAL" clId="{5AEFC30E-517D-4A1B-AB9E-3604759F146C}"/>
    <pc:docChg chg="undo redo custSel addSld delSld modSld">
      <pc:chgData name="John Waldron" userId="8335f057-b43c-4800-93a8-d297c8c1669d" providerId="ADAL" clId="{5AEFC30E-517D-4A1B-AB9E-3604759F146C}" dt="2025-07-25T15:25:57.714" v="753" actId="3626"/>
      <pc:docMkLst>
        <pc:docMk/>
      </pc:docMkLst>
      <pc:sldChg chg="addSp delSp modSp add del mod">
        <pc:chgData name="John Waldron" userId="8335f057-b43c-4800-93a8-d297c8c1669d" providerId="ADAL" clId="{5AEFC30E-517D-4A1B-AB9E-3604759F146C}" dt="2025-07-25T15:22:01.637" v="594" actId="47"/>
        <pc:sldMkLst>
          <pc:docMk/>
          <pc:sldMk cId="2048830684" sldId="264"/>
        </pc:sldMkLst>
        <pc:spChg chg="del">
          <ac:chgData name="John Waldron" userId="8335f057-b43c-4800-93a8-d297c8c1669d" providerId="ADAL" clId="{5AEFC30E-517D-4A1B-AB9E-3604759F146C}" dt="2025-07-25T15:14:41.219" v="369" actId="478"/>
          <ac:spMkLst>
            <pc:docMk/>
            <pc:sldMk cId="2048830684" sldId="264"/>
            <ac:spMk id="5" creationId="{00000000-0000-0000-0000-000000000000}"/>
          </ac:spMkLst>
        </pc:spChg>
        <pc:spChg chg="del">
          <ac:chgData name="John Waldron" userId="8335f057-b43c-4800-93a8-d297c8c1669d" providerId="ADAL" clId="{5AEFC30E-517D-4A1B-AB9E-3604759F146C}" dt="2025-07-25T15:12:49.683" v="340" actId="478"/>
          <ac:spMkLst>
            <pc:docMk/>
            <pc:sldMk cId="2048830684" sldId="264"/>
            <ac:spMk id="14" creationId="{00000000-0000-0000-0000-000000000000}"/>
          </ac:spMkLst>
        </pc:spChg>
        <pc:spChg chg="mod">
          <ac:chgData name="John Waldron" userId="8335f057-b43c-4800-93a8-d297c8c1669d" providerId="ADAL" clId="{5AEFC30E-517D-4A1B-AB9E-3604759F146C}" dt="2025-07-25T15:19:29.265" v="559" actId="1035"/>
          <ac:spMkLst>
            <pc:docMk/>
            <pc:sldMk cId="2048830684" sldId="264"/>
            <ac:spMk id="15" creationId="{00000000-0000-0000-0000-000000000000}"/>
          </ac:spMkLst>
        </pc:spChg>
        <pc:spChg chg="add mod">
          <ac:chgData name="John Waldron" userId="8335f057-b43c-4800-93a8-d297c8c1669d" providerId="ADAL" clId="{5AEFC30E-517D-4A1B-AB9E-3604759F146C}" dt="2025-07-25T15:19:21.109" v="555" actId="14100"/>
          <ac:spMkLst>
            <pc:docMk/>
            <pc:sldMk cId="2048830684" sldId="264"/>
            <ac:spMk id="16" creationId="{ABE369BE-061C-3D64-C700-8CCA24DC4A55}"/>
          </ac:spMkLst>
        </pc:spChg>
        <pc:picChg chg="add mod ord">
          <ac:chgData name="John Waldron" userId="8335f057-b43c-4800-93a8-d297c8c1669d" providerId="ADAL" clId="{5AEFC30E-517D-4A1B-AB9E-3604759F146C}" dt="2025-07-25T15:13:27.048" v="351" actId="1076"/>
          <ac:picMkLst>
            <pc:docMk/>
            <pc:sldMk cId="2048830684" sldId="264"/>
            <ac:picMk id="6" creationId="{AF1682C0-2C59-9F73-A05F-944C7B7D05AB}"/>
          </ac:picMkLst>
        </pc:picChg>
        <pc:picChg chg="del">
          <ac:chgData name="John Waldron" userId="8335f057-b43c-4800-93a8-d297c8c1669d" providerId="ADAL" clId="{5AEFC30E-517D-4A1B-AB9E-3604759F146C}" dt="2025-07-25T15:12:47.126" v="339" actId="478"/>
          <ac:picMkLst>
            <pc:docMk/>
            <pc:sldMk cId="2048830684" sldId="264"/>
            <ac:picMk id="7" creationId="{00000000-0000-0000-0000-000000000000}"/>
          </ac:picMkLst>
        </pc:picChg>
        <pc:picChg chg="del">
          <ac:chgData name="John Waldron" userId="8335f057-b43c-4800-93a8-d297c8c1669d" providerId="ADAL" clId="{5AEFC30E-517D-4A1B-AB9E-3604759F146C}" dt="2025-07-25T15:12:44.901" v="338" actId="478"/>
          <ac:picMkLst>
            <pc:docMk/>
            <pc:sldMk cId="2048830684" sldId="264"/>
            <ac:picMk id="9" creationId="{00000000-0000-0000-0000-000000000000}"/>
          </ac:picMkLst>
        </pc:picChg>
      </pc:sldChg>
      <pc:sldChg chg="add del">
        <pc:chgData name="John Waldron" userId="8335f057-b43c-4800-93a8-d297c8c1669d" providerId="ADAL" clId="{5AEFC30E-517D-4A1B-AB9E-3604759F146C}" dt="2025-07-25T15:08:22.165" v="315" actId="47"/>
        <pc:sldMkLst>
          <pc:docMk/>
          <pc:sldMk cId="1040777083" sldId="351"/>
        </pc:sldMkLst>
      </pc:sldChg>
      <pc:sldChg chg="modSp mod">
        <pc:chgData name="John Waldron" userId="8335f057-b43c-4800-93a8-d297c8c1669d" providerId="ADAL" clId="{5AEFC30E-517D-4A1B-AB9E-3604759F146C}" dt="2025-07-25T15:25:57.714" v="753" actId="3626"/>
        <pc:sldMkLst>
          <pc:docMk/>
          <pc:sldMk cId="2676461334" sldId="448"/>
        </pc:sldMkLst>
        <pc:spChg chg="mod">
          <ac:chgData name="John Waldron" userId="8335f057-b43c-4800-93a8-d297c8c1669d" providerId="ADAL" clId="{5AEFC30E-517D-4A1B-AB9E-3604759F146C}" dt="2025-07-25T15:25:57.714" v="753" actId="3626"/>
          <ac:spMkLst>
            <pc:docMk/>
            <pc:sldMk cId="2676461334" sldId="448"/>
            <ac:spMk id="3" creationId="{DC33BE66-CF6D-2A07-992F-61D201511289}"/>
          </ac:spMkLst>
        </pc:spChg>
      </pc:sldChg>
      <pc:sldChg chg="modSp mod">
        <pc:chgData name="John Waldron" userId="8335f057-b43c-4800-93a8-d297c8c1669d" providerId="ADAL" clId="{5AEFC30E-517D-4A1B-AB9E-3604759F146C}" dt="2025-07-25T15:12:07.603" v="337" actId="6549"/>
        <pc:sldMkLst>
          <pc:docMk/>
          <pc:sldMk cId="2462721594" sldId="2145708058"/>
        </pc:sldMkLst>
        <pc:spChg chg="mod">
          <ac:chgData name="John Waldron" userId="8335f057-b43c-4800-93a8-d297c8c1669d" providerId="ADAL" clId="{5AEFC30E-517D-4A1B-AB9E-3604759F146C}" dt="2025-07-25T15:12:07.603" v="337" actId="6549"/>
          <ac:spMkLst>
            <pc:docMk/>
            <pc:sldMk cId="2462721594" sldId="2145708058"/>
            <ac:spMk id="10" creationId="{89529738-6922-0437-2AD3-4FA679B4FBE8}"/>
          </ac:spMkLst>
        </pc:spChg>
      </pc:sldChg>
      <pc:sldChg chg="modSp mod">
        <pc:chgData name="John Waldron" userId="8335f057-b43c-4800-93a8-d297c8c1669d" providerId="ADAL" clId="{5AEFC30E-517D-4A1B-AB9E-3604759F146C}" dt="2025-07-25T15:11:51.968" v="324" actId="20577"/>
        <pc:sldMkLst>
          <pc:docMk/>
          <pc:sldMk cId="3342134117" sldId="2145708064"/>
        </pc:sldMkLst>
        <pc:spChg chg="mod">
          <ac:chgData name="John Waldron" userId="8335f057-b43c-4800-93a8-d297c8c1669d" providerId="ADAL" clId="{5AEFC30E-517D-4A1B-AB9E-3604759F146C}" dt="2025-07-25T15:11:51.968" v="324" actId="20577"/>
          <ac:spMkLst>
            <pc:docMk/>
            <pc:sldMk cId="3342134117" sldId="2145708064"/>
            <ac:spMk id="8" creationId="{58ABBAEA-82AE-3376-9713-3562B89B71A5}"/>
          </ac:spMkLst>
        </pc:spChg>
      </pc:sldChg>
      <pc:sldChg chg="modSp mod">
        <pc:chgData name="John Waldron" userId="8335f057-b43c-4800-93a8-d297c8c1669d" providerId="ADAL" clId="{5AEFC30E-517D-4A1B-AB9E-3604759F146C}" dt="2025-07-25T15:23:55.629" v="726" actId="13926"/>
        <pc:sldMkLst>
          <pc:docMk/>
          <pc:sldMk cId="1689919677" sldId="2145708068"/>
        </pc:sldMkLst>
        <pc:spChg chg="mod">
          <ac:chgData name="John Waldron" userId="8335f057-b43c-4800-93a8-d297c8c1669d" providerId="ADAL" clId="{5AEFC30E-517D-4A1B-AB9E-3604759F146C}" dt="2025-07-25T15:23:55.629" v="726" actId="13926"/>
          <ac:spMkLst>
            <pc:docMk/>
            <pc:sldMk cId="1689919677" sldId="2145708068"/>
            <ac:spMk id="3" creationId="{7436350B-A581-8FBE-CCAE-6065DBDFB7FC}"/>
          </ac:spMkLst>
        </pc:spChg>
      </pc:sldChg>
      <pc:sldChg chg="modSp mod">
        <pc:chgData name="John Waldron" userId="8335f057-b43c-4800-93a8-d297c8c1669d" providerId="ADAL" clId="{5AEFC30E-517D-4A1B-AB9E-3604759F146C}" dt="2025-07-25T15:24:25.149" v="741" actId="27636"/>
        <pc:sldMkLst>
          <pc:docMk/>
          <pc:sldMk cId="3610687583" sldId="2145708071"/>
        </pc:sldMkLst>
        <pc:spChg chg="mod">
          <ac:chgData name="John Waldron" userId="8335f057-b43c-4800-93a8-d297c8c1669d" providerId="ADAL" clId="{5AEFC30E-517D-4A1B-AB9E-3604759F146C}" dt="2025-07-25T15:24:25.149" v="741" actId="27636"/>
          <ac:spMkLst>
            <pc:docMk/>
            <pc:sldMk cId="3610687583" sldId="2145708071"/>
            <ac:spMk id="5" creationId="{B8159DCF-F839-C4AB-2DA0-7CF73BDEEA0B}"/>
          </ac:spMkLst>
        </pc:spChg>
      </pc:sldChg>
      <pc:sldChg chg="modSp mod">
        <pc:chgData name="John Waldron" userId="8335f057-b43c-4800-93a8-d297c8c1669d" providerId="ADAL" clId="{5AEFC30E-517D-4A1B-AB9E-3604759F146C}" dt="2025-07-25T14:48:53.862" v="27" actId="1036"/>
        <pc:sldMkLst>
          <pc:docMk/>
          <pc:sldMk cId="2383451395" sldId="2145708075"/>
        </pc:sldMkLst>
        <pc:spChg chg="mod">
          <ac:chgData name="John Waldron" userId="8335f057-b43c-4800-93a8-d297c8c1669d" providerId="ADAL" clId="{5AEFC30E-517D-4A1B-AB9E-3604759F146C}" dt="2025-07-25T14:48:53.862" v="27" actId="1036"/>
          <ac:spMkLst>
            <pc:docMk/>
            <pc:sldMk cId="2383451395" sldId="2145708075"/>
            <ac:spMk id="4" creationId="{92D66356-B4E0-9E00-0592-DC6C1E8E04C0}"/>
          </ac:spMkLst>
        </pc:spChg>
      </pc:sldChg>
      <pc:sldChg chg="addSp delSp modSp mod modNotesTx">
        <pc:chgData name="John Waldron" userId="8335f057-b43c-4800-93a8-d297c8c1669d" providerId="ADAL" clId="{5AEFC30E-517D-4A1B-AB9E-3604759F146C}" dt="2025-07-25T15:08:28.032" v="317" actId="115"/>
        <pc:sldMkLst>
          <pc:docMk/>
          <pc:sldMk cId="3713748716" sldId="2145708076"/>
        </pc:sldMkLst>
        <pc:spChg chg="mod">
          <ac:chgData name="John Waldron" userId="8335f057-b43c-4800-93a8-d297c8c1669d" providerId="ADAL" clId="{5AEFC30E-517D-4A1B-AB9E-3604759F146C}" dt="2025-07-25T15:08:28.032" v="317" actId="115"/>
          <ac:spMkLst>
            <pc:docMk/>
            <pc:sldMk cId="3713748716" sldId="2145708076"/>
            <ac:spMk id="5" creationId="{76E60268-D2BF-6369-C666-08104F193D35}"/>
          </ac:spMkLst>
        </pc:spChg>
        <pc:spChg chg="del">
          <ac:chgData name="John Waldron" userId="8335f057-b43c-4800-93a8-d297c8c1669d" providerId="ADAL" clId="{5AEFC30E-517D-4A1B-AB9E-3604759F146C}" dt="2025-07-25T14:48:28.611" v="0" actId="478"/>
          <ac:spMkLst>
            <pc:docMk/>
            <pc:sldMk cId="3713748716" sldId="2145708076"/>
            <ac:spMk id="11" creationId="{7F73BA35-98AA-5522-1961-8256477A37AD}"/>
          </ac:spMkLst>
        </pc:spChg>
        <pc:picChg chg="add mod">
          <ac:chgData name="John Waldron" userId="8335f057-b43c-4800-93a8-d297c8c1669d" providerId="ADAL" clId="{5AEFC30E-517D-4A1B-AB9E-3604759F146C}" dt="2025-07-25T14:57:37.211" v="235" actId="14100"/>
          <ac:picMkLst>
            <pc:docMk/>
            <pc:sldMk cId="3713748716" sldId="2145708076"/>
            <ac:picMk id="3" creationId="{38F66937-0122-95FC-19BF-8A270E3D8F13}"/>
          </ac:picMkLst>
        </pc:picChg>
        <pc:picChg chg="del">
          <ac:chgData name="John Waldron" userId="8335f057-b43c-4800-93a8-d297c8c1669d" providerId="ADAL" clId="{5AEFC30E-517D-4A1B-AB9E-3604759F146C}" dt="2025-07-25T14:57:28.366" v="231" actId="478"/>
          <ac:picMkLst>
            <pc:docMk/>
            <pc:sldMk cId="3713748716" sldId="2145708076"/>
            <ac:picMk id="9" creationId="{9FE2A5C1-2E25-C42F-79E9-CEF24B593DA6}"/>
          </ac:picMkLst>
        </pc:picChg>
      </pc:sldChg>
      <pc:sldChg chg="add del">
        <pc:chgData name="John Waldron" userId="8335f057-b43c-4800-93a8-d297c8c1669d" providerId="ADAL" clId="{5AEFC30E-517D-4A1B-AB9E-3604759F146C}" dt="2025-07-25T15:08:21.548" v="314" actId="47"/>
        <pc:sldMkLst>
          <pc:docMk/>
          <pc:sldMk cId="3498191189" sldId="2145708082"/>
        </pc:sldMkLst>
      </pc:sldChg>
      <pc:sldChg chg="addSp delSp modSp new mod modNotesTx">
        <pc:chgData name="John Waldron" userId="8335f057-b43c-4800-93a8-d297c8c1669d" providerId="ADAL" clId="{5AEFC30E-517D-4A1B-AB9E-3604759F146C}" dt="2025-07-25T15:22:51.427" v="725" actId="1035"/>
        <pc:sldMkLst>
          <pc:docMk/>
          <pc:sldMk cId="2451150114" sldId="2145708084"/>
        </pc:sldMkLst>
        <pc:spChg chg="mod">
          <ac:chgData name="John Waldron" userId="8335f057-b43c-4800-93a8-d297c8c1669d" providerId="ADAL" clId="{5AEFC30E-517D-4A1B-AB9E-3604759F146C}" dt="2025-07-25T15:13:55.800" v="355"/>
          <ac:spMkLst>
            <pc:docMk/>
            <pc:sldMk cId="2451150114" sldId="2145708084"/>
            <ac:spMk id="2" creationId="{A6A4AEAC-CE62-9952-D990-552C3121198A}"/>
          </ac:spMkLst>
        </pc:spChg>
        <pc:spChg chg="del">
          <ac:chgData name="John Waldron" userId="8335f057-b43c-4800-93a8-d297c8c1669d" providerId="ADAL" clId="{5AEFC30E-517D-4A1B-AB9E-3604759F146C}" dt="2025-07-25T15:13:50.184" v="353" actId="478"/>
          <ac:spMkLst>
            <pc:docMk/>
            <pc:sldMk cId="2451150114" sldId="2145708084"/>
            <ac:spMk id="3" creationId="{F1D8CDB0-1702-3DBE-C9FB-250675024B79}"/>
          </ac:spMkLst>
        </pc:spChg>
        <pc:spChg chg="add mod">
          <ac:chgData name="John Waldron" userId="8335f057-b43c-4800-93a8-d297c8c1669d" providerId="ADAL" clId="{5AEFC30E-517D-4A1B-AB9E-3604759F146C}" dt="2025-07-25T15:22:51.427" v="725" actId="1035"/>
          <ac:spMkLst>
            <pc:docMk/>
            <pc:sldMk cId="2451150114" sldId="2145708084"/>
            <ac:spMk id="5" creationId="{CDD097C6-81D2-0588-9B21-F3F057F3E17F}"/>
          </ac:spMkLst>
        </pc:spChg>
        <pc:spChg chg="add mod">
          <ac:chgData name="John Waldron" userId="8335f057-b43c-4800-93a8-d297c8c1669d" providerId="ADAL" clId="{5AEFC30E-517D-4A1B-AB9E-3604759F146C}" dt="2025-07-25T15:22:51.427" v="725" actId="1035"/>
          <ac:spMkLst>
            <pc:docMk/>
            <pc:sldMk cId="2451150114" sldId="2145708084"/>
            <ac:spMk id="6" creationId="{93172BA9-E4C8-E085-F06F-4D945FD4FDD1}"/>
          </ac:spMkLst>
        </pc:spChg>
        <pc:spChg chg="add mod">
          <ac:chgData name="John Waldron" userId="8335f057-b43c-4800-93a8-d297c8c1669d" providerId="ADAL" clId="{5AEFC30E-517D-4A1B-AB9E-3604759F146C}" dt="2025-07-25T15:20:28.573" v="576" actId="14100"/>
          <ac:spMkLst>
            <pc:docMk/>
            <pc:sldMk cId="2451150114" sldId="2145708084"/>
            <ac:spMk id="7" creationId="{587EA7A3-7892-A1BB-D82B-05840D84A18D}"/>
          </ac:spMkLst>
        </pc:spChg>
        <pc:spChg chg="add mod">
          <ac:chgData name="John Waldron" userId="8335f057-b43c-4800-93a8-d297c8c1669d" providerId="ADAL" clId="{5AEFC30E-517D-4A1B-AB9E-3604759F146C}" dt="2025-07-25T15:20:39.104" v="584" actId="1038"/>
          <ac:spMkLst>
            <pc:docMk/>
            <pc:sldMk cId="2451150114" sldId="2145708084"/>
            <ac:spMk id="8" creationId="{0111BD0D-BAB3-6BD5-9D2C-E9B05388679C}"/>
          </ac:spMkLst>
        </pc:spChg>
        <pc:spChg chg="add mod">
          <ac:chgData name="John Waldron" userId="8335f057-b43c-4800-93a8-d297c8c1669d" providerId="ADAL" clId="{5AEFC30E-517D-4A1B-AB9E-3604759F146C}" dt="2025-07-25T15:21:40.967" v="591" actId="1076"/>
          <ac:spMkLst>
            <pc:docMk/>
            <pc:sldMk cId="2451150114" sldId="2145708084"/>
            <ac:spMk id="9" creationId="{D2E74989-32B5-0299-17F2-ECB791147C20}"/>
          </ac:spMkLst>
        </pc:spChg>
        <pc:picChg chg="add mod">
          <ac:chgData name="John Waldron" userId="8335f057-b43c-4800-93a8-d297c8c1669d" providerId="ADAL" clId="{5AEFC30E-517D-4A1B-AB9E-3604759F146C}" dt="2025-07-25T15:13:50.440" v="354"/>
          <ac:picMkLst>
            <pc:docMk/>
            <pc:sldMk cId="2451150114" sldId="2145708084"/>
            <ac:picMk id="4" creationId="{BACCF11D-F821-E7F2-08EC-D8DD15927EF4}"/>
          </ac:picMkLst>
        </pc:picChg>
        <pc:cxnChg chg="add mod">
          <ac:chgData name="John Waldron" userId="8335f057-b43c-4800-93a8-d297c8c1669d" providerId="ADAL" clId="{5AEFC30E-517D-4A1B-AB9E-3604759F146C}" dt="2025-07-25T15:21:33.496" v="590" actId="14100"/>
          <ac:cxnSpMkLst>
            <pc:docMk/>
            <pc:sldMk cId="2451150114" sldId="2145708084"/>
            <ac:cxnSpMk id="10" creationId="{16336782-B581-5209-A04A-DAD6DFC875A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5D2BB-6723-4D1B-BD10-88C2669E6D4D}"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E62EE-D34E-444B-AF82-AB17593E16BE}" type="slidenum">
              <a:rPr lang="en-US" smtClean="0"/>
              <a:t>‹#›</a:t>
            </a:fld>
            <a:endParaRPr lang="en-US"/>
          </a:p>
        </p:txBody>
      </p:sp>
    </p:spTree>
    <p:extLst>
      <p:ext uri="{BB962C8B-B14F-4D97-AF65-F5344CB8AC3E}">
        <p14:creationId xmlns:p14="http://schemas.microsoft.com/office/powerpoint/2010/main" val="368680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fingertips.phe.org.uk/profile/tobacco-control/data" TargetMode="External"/><Relationship Id="rId7" Type="http://schemas.openxmlformats.org/officeDocument/2006/relationships/hyperlink" Target="https://www.ncbi.nlm.nih.gov/pmc/articles/PMC7399440/"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mailto:hazel.cheeseman@ash.org.uk" TargetMode="External"/><Relationship Id="rId5" Type="http://schemas.openxmlformats.org/officeDocument/2006/relationships/hyperlink" Target="https://www.england.nhs.uk/wp-content/uploads/2022/02/20211223-B1160-2022-23-priorities-and-operational-planning-guidance-v3.2.pdf" TargetMode="External"/><Relationship Id="rId4" Type="http://schemas.openxmlformats.org/officeDocument/2006/relationships/hyperlink" Target="https://smokefreeaction.org.uk/smokefree-nhs/smoking-in-pregnancy-challenge-group/smoking-in-pregnancy-challenge-group-resources/local-maternity-system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Supporting Spreadsheet https://ash.org.uk/uploads/Supporting-spreadsheet-for-slide-set.xlsx?v=1688732635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27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Supporting Spreadsheet https://ash.org.uk/uploads/Supporting-spreadsheet-for-slide-set.xlsx?v=1688732635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89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83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Supporting Spreadsheet https://ash.org.uk/uploads/Supporting-spreadsheet-for-slide-set.xlsx?v=1688732635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07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45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40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27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45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226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40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Supporting Spreadsheet https://ash.org.uk/uploads/Supporting-spreadsheet-for-slide-set.xlsx?v=1688732635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655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actions identified by ASH which can reduce prevalence of smoking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224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793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279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Supporting Spreadsheet https://ash.org.uk/uploads/Supporting-spreadsheet-for-slide-set.xlsx?v=1688732635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019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7E5B5-CC64-4E2E-B50D-B04FF4055390}" type="slidenum">
              <a:rPr lang="en-GB" smtClean="0"/>
              <a:t>26</a:t>
            </a:fld>
            <a:endParaRPr lang="en-GB"/>
          </a:p>
        </p:txBody>
      </p:sp>
    </p:spTree>
    <p:extLst>
      <p:ext uri="{BB962C8B-B14F-4D97-AF65-F5344CB8AC3E}">
        <p14:creationId xmlns:p14="http://schemas.microsoft.com/office/powerpoint/2010/main" val="109027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7E5B5-CC64-4E2E-B50D-B04FF4055390}" type="slidenum">
              <a:rPr lang="en-GB" smtClean="0"/>
              <a:t>27</a:t>
            </a:fld>
            <a:endParaRPr lang="en-GB"/>
          </a:p>
        </p:txBody>
      </p:sp>
    </p:spTree>
    <p:extLst>
      <p:ext uri="{BB962C8B-B14F-4D97-AF65-F5344CB8AC3E}">
        <p14:creationId xmlns:p14="http://schemas.microsoft.com/office/powerpoint/2010/main" val="3854531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500"/>
              </a:spcAft>
            </a:pPr>
            <a:r>
              <a:rPr lang="en-GB" sz="1200" dirty="0">
                <a:effectLst/>
                <a:latin typeface="Inter"/>
                <a:ea typeface="Times New Roman" panose="02020603050405020304" pitchFamily="18" charset="0"/>
                <a:cs typeface="Arial" panose="020B0604020202020204" pitchFamily="34" charset="0"/>
              </a:rPr>
              <a:t>[14] </a:t>
            </a:r>
            <a:r>
              <a:rPr lang="en-GB" sz="1200" u="sng" dirty="0">
                <a:solidFill>
                  <a:srgbClr val="0563C1"/>
                </a:solidFill>
                <a:effectLst/>
                <a:latin typeface="Inter"/>
                <a:ea typeface="Times New Roman" panose="02020603050405020304" pitchFamily="18" charset="0"/>
                <a:cs typeface="Arial" panose="020B0604020202020204" pitchFamily="34" charset="0"/>
                <a:hlinkClick r:id="rId3"/>
              </a:rPr>
              <a:t>Smoking status at time of delivery</a:t>
            </a:r>
            <a:r>
              <a:rPr lang="en-GB" sz="1200" dirty="0">
                <a:effectLst/>
                <a:latin typeface="Inter"/>
                <a:ea typeface="Times New Roman" panose="02020603050405020304" pitchFamily="18" charset="0"/>
                <a:cs typeface="Arial" panose="020B0604020202020204" pitchFamily="34" charset="0"/>
              </a:rPr>
              <a:t>. (2021) Calculated by PHE from the NHS Digital return on Smoking Status At Time of delivery (SATOD) Local Tobacco Control Profiles - Data - OHID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500"/>
              </a:spcAft>
            </a:pPr>
            <a:r>
              <a:rPr lang="en-GB" sz="1200" dirty="0">
                <a:effectLst/>
                <a:latin typeface="Inter"/>
                <a:ea typeface="Times New Roman" panose="02020603050405020304" pitchFamily="18" charset="0"/>
                <a:cs typeface="Arial" panose="020B0604020202020204" pitchFamily="34" charset="0"/>
              </a:rPr>
              <a:t>[15] </a:t>
            </a:r>
            <a:r>
              <a:rPr lang="en-GB" sz="1200" u="sng" dirty="0">
                <a:solidFill>
                  <a:srgbClr val="0563C1"/>
                </a:solidFill>
                <a:effectLst/>
                <a:latin typeface="Inter"/>
                <a:ea typeface="Times New Roman" panose="02020603050405020304" pitchFamily="18" charset="0"/>
                <a:cs typeface="Arial" panose="020B0604020202020204" pitchFamily="34" charset="0"/>
                <a:hlinkClick r:id="rId4"/>
              </a:rPr>
              <a:t>Smoking status at time of delivery</a:t>
            </a:r>
            <a:r>
              <a:rPr lang="en-GB" sz="1200" dirty="0">
                <a:effectLst/>
                <a:latin typeface="Inter"/>
                <a:ea typeface="Times New Roman" panose="02020603050405020304" pitchFamily="18" charset="0"/>
                <a:cs typeface="Arial" panose="020B0604020202020204" pitchFamily="34" charset="0"/>
              </a:rPr>
              <a:t>. (2021) Calculated by PHE from the NHS Digital return on Smoking Status At Time of delivery (SATOD) Local Tobacco Control Profiles - Data - OHID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500"/>
              </a:spcAft>
            </a:pPr>
            <a:r>
              <a:rPr lang="en-GB" sz="1200" dirty="0">
                <a:effectLst/>
                <a:latin typeface="Inter"/>
                <a:ea typeface="Times New Roman" panose="02020603050405020304" pitchFamily="18" charset="0"/>
                <a:cs typeface="Arial" panose="020B0604020202020204" pitchFamily="34" charset="0"/>
              </a:rPr>
              <a:t>[16] </a:t>
            </a:r>
            <a:r>
              <a:rPr lang="en-GB" sz="1200" u="sng" dirty="0">
                <a:solidFill>
                  <a:srgbClr val="0563C1"/>
                </a:solidFill>
                <a:effectLst/>
                <a:latin typeface="Inter"/>
                <a:ea typeface="Times New Roman" panose="02020603050405020304" pitchFamily="18" charset="0"/>
                <a:cs typeface="Arial" panose="020B0604020202020204" pitchFamily="34" charset="0"/>
                <a:hlinkClick r:id="rId5"/>
              </a:rPr>
              <a:t>Smoking prevalence in adults (18+) with serious mental illness (SMI)</a:t>
            </a:r>
            <a:r>
              <a:rPr lang="en-GB" sz="1200" dirty="0">
                <a:effectLst/>
                <a:latin typeface="Inter"/>
                <a:ea typeface="Times New Roman" panose="02020603050405020304" pitchFamily="18" charset="0"/>
                <a:cs typeface="Arial" panose="020B0604020202020204" pitchFamily="34" charset="0"/>
              </a:rPr>
              <a:t> (2016) Local Tobacco Control Profiles - Data - OHID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500"/>
              </a:spcAft>
            </a:pPr>
            <a:r>
              <a:rPr lang="en-GB" sz="1200" dirty="0">
                <a:effectLst/>
                <a:latin typeface="Inter"/>
                <a:ea typeface="Times New Roman" panose="02020603050405020304" pitchFamily="18" charset="0"/>
                <a:cs typeface="Arial" panose="020B0604020202020204" pitchFamily="34" charset="0"/>
              </a:rPr>
              <a:t>[17] </a:t>
            </a:r>
            <a:r>
              <a:rPr lang="en-GB" sz="1200" u="sng" dirty="0">
                <a:solidFill>
                  <a:srgbClr val="0563C1"/>
                </a:solidFill>
                <a:effectLst/>
                <a:latin typeface="Inter"/>
                <a:ea typeface="Times New Roman" panose="02020603050405020304" pitchFamily="18" charset="0"/>
                <a:cs typeface="Arial" panose="020B0604020202020204" pitchFamily="34" charset="0"/>
                <a:hlinkClick r:id="rId6"/>
              </a:rPr>
              <a:t>Mortality rate from chronic obstructive pulmonary disease</a:t>
            </a:r>
            <a:r>
              <a:rPr lang="en-GB" sz="1200" dirty="0">
                <a:effectLst/>
                <a:latin typeface="Inter"/>
                <a:ea typeface="Times New Roman" panose="02020603050405020304" pitchFamily="18" charset="0"/>
                <a:cs typeface="Arial" panose="020B0604020202020204" pitchFamily="34" charset="0"/>
              </a:rPr>
              <a:t> (3 year range) 2017 – 19 Directly standardised rate - per 100,000 Local Tobacco Control Profiles - Data - OHID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500"/>
              </a:spcAft>
            </a:pPr>
            <a:r>
              <a:rPr lang="en-GB" sz="1200" dirty="0">
                <a:effectLst/>
                <a:latin typeface="Inter"/>
                <a:ea typeface="Times New Roman" panose="02020603050405020304" pitchFamily="18" charset="0"/>
                <a:cs typeface="Arial" panose="020B0604020202020204" pitchFamily="34" charset="0"/>
              </a:rPr>
              <a:t>[18] </a:t>
            </a:r>
            <a:r>
              <a:rPr lang="en-GB" sz="1200" u="sng" dirty="0">
                <a:solidFill>
                  <a:srgbClr val="0563C1"/>
                </a:solidFill>
                <a:effectLst/>
                <a:latin typeface="Inter"/>
                <a:ea typeface="Times New Roman" panose="02020603050405020304" pitchFamily="18" charset="0"/>
                <a:cs typeface="Arial" panose="020B0604020202020204" pitchFamily="34" charset="0"/>
                <a:hlinkClick r:id="rId7"/>
              </a:rPr>
              <a:t>Smoking attributable deaths from Cancer</a:t>
            </a:r>
            <a:r>
              <a:rPr lang="en-GB" sz="1200" dirty="0">
                <a:effectLst/>
                <a:latin typeface="Inter"/>
                <a:ea typeface="Times New Roman" panose="02020603050405020304" pitchFamily="18" charset="0"/>
                <a:cs typeface="Arial" panose="020B0604020202020204" pitchFamily="34" charset="0"/>
              </a:rPr>
              <a:t> (new method). 2017 – 19 Directly standardised rate - per 100,000 Local Tobacco Control Profiles - Data - OHID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500"/>
              </a:spcAft>
            </a:pPr>
            <a:r>
              <a:rPr lang="en-GB" sz="1200" dirty="0">
                <a:effectLst/>
                <a:latin typeface="Inter"/>
                <a:ea typeface="Times New Roman" panose="02020603050405020304" pitchFamily="18" charset="0"/>
                <a:cs typeface="Arial" panose="020B0604020202020204" pitchFamily="34" charset="0"/>
              </a:rPr>
              <a:t>[19] </a:t>
            </a:r>
            <a:r>
              <a:rPr lang="en-GB" sz="1200" u="sng" dirty="0">
                <a:solidFill>
                  <a:srgbClr val="0563C1"/>
                </a:solidFill>
                <a:effectLst/>
                <a:latin typeface="Inter"/>
                <a:ea typeface="Times New Roman" panose="02020603050405020304" pitchFamily="18" charset="0"/>
                <a:cs typeface="Arial" panose="020B0604020202020204" pitchFamily="34" charset="0"/>
                <a:hlinkClick r:id="rId4"/>
              </a:rPr>
              <a:t>Smoking attributable deaths from heart disease</a:t>
            </a:r>
            <a:r>
              <a:rPr lang="en-GB" sz="1200" dirty="0">
                <a:effectLst/>
                <a:latin typeface="Inter"/>
                <a:ea typeface="Times New Roman" panose="02020603050405020304" pitchFamily="18" charset="0"/>
                <a:cs typeface="Arial" panose="020B0604020202020204" pitchFamily="34" charset="0"/>
              </a:rPr>
              <a:t> (new method). 2017 – 19 Directly standardised rate - per 100,000 Local Tobacco Control Profiles - Data - OHID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2D7E5B5-CC64-4E2E-B50D-B04FF4055390}" type="slidenum">
              <a:rPr lang="en-GB" smtClean="0"/>
              <a:t>28</a:t>
            </a:fld>
            <a:endParaRPr lang="en-GB"/>
          </a:p>
        </p:txBody>
      </p:sp>
    </p:spTree>
    <p:extLst>
      <p:ext uri="{BB962C8B-B14F-4D97-AF65-F5344CB8AC3E}">
        <p14:creationId xmlns:p14="http://schemas.microsoft.com/office/powerpoint/2010/main" val="3031667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p:txBody>
      </p:sp>
      <p:sp>
        <p:nvSpPr>
          <p:cNvPr id="4" name="Slide Number Placeholder 3"/>
          <p:cNvSpPr>
            <a:spLocks noGrp="1"/>
          </p:cNvSpPr>
          <p:nvPr>
            <p:ph type="sldNum" sz="quarter" idx="5"/>
          </p:nvPr>
        </p:nvSpPr>
        <p:spPr/>
        <p:txBody>
          <a:bodyPr/>
          <a:lstStyle/>
          <a:p>
            <a:fld id="{12D7E5B5-CC64-4E2E-B50D-B04FF4055390}" type="slidenum">
              <a:rPr lang="en-GB" smtClean="0"/>
              <a:t>29</a:t>
            </a:fld>
            <a:endParaRPr lang="en-GB"/>
          </a:p>
        </p:txBody>
      </p:sp>
    </p:spTree>
    <p:extLst>
      <p:ext uri="{BB962C8B-B14F-4D97-AF65-F5344CB8AC3E}">
        <p14:creationId xmlns:p14="http://schemas.microsoft.com/office/powerpoint/2010/main" val="417031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D7E5B5-CC64-4E2E-B50D-B04FF4055390}" type="slidenum">
              <a:rPr lang="en-GB" smtClean="0"/>
              <a:t>30</a:t>
            </a:fld>
            <a:endParaRPr lang="en-GB"/>
          </a:p>
        </p:txBody>
      </p:sp>
    </p:spTree>
    <p:extLst>
      <p:ext uri="{BB962C8B-B14F-4D97-AF65-F5344CB8AC3E}">
        <p14:creationId xmlns:p14="http://schemas.microsoft.com/office/powerpoint/2010/main" val="4034200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D7E5B5-CC64-4E2E-B50D-B04FF4055390}" type="slidenum">
              <a:rPr lang="en-GB" smtClean="0"/>
              <a:t>31</a:t>
            </a:fld>
            <a:endParaRPr lang="en-GB"/>
          </a:p>
        </p:txBody>
      </p:sp>
    </p:spTree>
    <p:extLst>
      <p:ext uri="{BB962C8B-B14F-4D97-AF65-F5344CB8AC3E}">
        <p14:creationId xmlns:p14="http://schemas.microsoft.com/office/powerpoint/2010/main" val="89988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Supporting Spreadsheet https://ash.org.uk/uploads/Supporting-spreadsheet-for-slide-set.xlsx?v=1688732635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462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289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D7E5B5-CC64-4E2E-B50D-B04FF4055390}" type="slidenum">
              <a:rPr lang="en-GB" smtClean="0"/>
              <a:t>33</a:t>
            </a:fld>
            <a:endParaRPr lang="en-GB"/>
          </a:p>
        </p:txBody>
      </p:sp>
    </p:spTree>
    <p:extLst>
      <p:ext uri="{BB962C8B-B14F-4D97-AF65-F5344CB8AC3E}">
        <p14:creationId xmlns:p14="http://schemas.microsoft.com/office/powerpoint/2010/main" val="4278125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E62EE-D34E-444B-AF82-AB17593E16BE}" type="slidenum">
              <a:rPr lang="en-US" smtClean="0"/>
              <a:t>34</a:t>
            </a:fld>
            <a:endParaRPr lang="en-US"/>
          </a:p>
        </p:txBody>
      </p:sp>
    </p:spTree>
    <p:extLst>
      <p:ext uri="{BB962C8B-B14F-4D97-AF65-F5344CB8AC3E}">
        <p14:creationId xmlns:p14="http://schemas.microsoft.com/office/powerpoint/2010/main" val="709768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9E62EE-D34E-444B-AF82-AB17593E16BE}" type="slidenum">
              <a:rPr lang="en-US" smtClean="0"/>
              <a:t>35</a:t>
            </a:fld>
            <a:endParaRPr lang="en-US"/>
          </a:p>
        </p:txBody>
      </p:sp>
    </p:spTree>
    <p:extLst>
      <p:ext uri="{BB962C8B-B14F-4D97-AF65-F5344CB8AC3E}">
        <p14:creationId xmlns:p14="http://schemas.microsoft.com/office/powerpoint/2010/main" val="285737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Supporting Spreadsheet https://ash.org.uk/uploads/Supporting-spreadsheet-for-slide-set.xlsx?v=1688732635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2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9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t>Supporting Spreadsheet https://ash.org.uk/uploads/Supporting-spreadsheet-for-slide-set.xlsx?v=1688732635 </a:t>
            </a:r>
          </a:p>
          <a:p>
            <a:endParaRPr lang="en-US"/>
          </a:p>
        </p:txBody>
      </p:sp>
      <p:sp>
        <p:nvSpPr>
          <p:cNvPr id="4" name="Slide Number Placeholder 3"/>
          <p:cNvSpPr>
            <a:spLocks noGrp="1"/>
          </p:cNvSpPr>
          <p:nvPr>
            <p:ph type="sldNum" sz="quarter" idx="5"/>
          </p:nvPr>
        </p:nvSpPr>
        <p:spPr/>
        <p:txBody>
          <a:bodyPr/>
          <a:lstStyle/>
          <a:p>
            <a:fld id="{A69E62EE-D34E-444B-AF82-AB17593E16BE}" type="slidenum">
              <a:rPr lang="en-US" smtClean="0"/>
              <a:t>7</a:t>
            </a:fld>
            <a:endParaRPr lang="en-US"/>
          </a:p>
        </p:txBody>
      </p:sp>
    </p:spTree>
    <p:extLst>
      <p:ext uri="{BB962C8B-B14F-4D97-AF65-F5344CB8AC3E}">
        <p14:creationId xmlns:p14="http://schemas.microsoft.com/office/powerpoint/2010/main" val="199528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Supporting Spreadsheet https://ash.org.uk/uploads/Supporting-spreadsheet-for-slide-set.xlsx?v=1688732635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7E5B5-CC64-4E2E-B50D-B04FF40553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21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Cancer Research UK smoking prevalence projections https://www.cancerresearchuk.org/sites/default/files/smoking_projections_england_2023.pdf</a:t>
            </a:r>
          </a:p>
        </p:txBody>
      </p:sp>
      <p:sp>
        <p:nvSpPr>
          <p:cNvPr id="4" name="Slide Number Placeholder 3"/>
          <p:cNvSpPr>
            <a:spLocks noGrp="1"/>
          </p:cNvSpPr>
          <p:nvPr>
            <p:ph type="sldNum" sz="quarter" idx="5"/>
          </p:nvPr>
        </p:nvSpPr>
        <p:spPr/>
        <p:txBody>
          <a:bodyPr/>
          <a:lstStyle/>
          <a:p>
            <a:fld id="{A69E62EE-D34E-444B-AF82-AB17593E16BE}" type="slidenum">
              <a:rPr lang="en-US" smtClean="0"/>
              <a:t>9</a:t>
            </a:fld>
            <a:endParaRPr lang="en-US"/>
          </a:p>
        </p:txBody>
      </p:sp>
    </p:spTree>
    <p:extLst>
      <p:ext uri="{BB962C8B-B14F-4D97-AF65-F5344CB8AC3E}">
        <p14:creationId xmlns:p14="http://schemas.microsoft.com/office/powerpoint/2010/main" val="173476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C03F89-1949-E64B-AC42-D3BE5974B6D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48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2E94-5D7E-72AB-F1FB-6D372D7D7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6ADBD5-D45C-E369-F8FE-5642AEDB2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47E70-2163-42B3-D73E-FC3F43188148}"/>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5" name="Footer Placeholder 4">
            <a:extLst>
              <a:ext uri="{FF2B5EF4-FFF2-40B4-BE49-F238E27FC236}">
                <a16:creationId xmlns:a16="http://schemas.microsoft.com/office/drawing/2014/main" id="{F229D851-43AA-5329-AA3B-B6F8E3BF96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28F39F-487D-B8CC-8574-EFF5BD442CEF}"/>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61774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00D1-7371-C9C3-44D7-E3C0BA264B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159D85-B213-6A51-EDD9-37FF48CF61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E7E19-CA1F-D621-2102-DD92182E3EE3}"/>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5" name="Footer Placeholder 4">
            <a:extLst>
              <a:ext uri="{FF2B5EF4-FFF2-40B4-BE49-F238E27FC236}">
                <a16:creationId xmlns:a16="http://schemas.microsoft.com/office/drawing/2014/main" id="{A6E3D1B3-15C4-1F54-56FB-6C16F8FFC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9FDDE0-73E6-E4D3-FBAA-AB33E1AFA7E6}"/>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69795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31ED8-EDFF-0546-9672-FDACC158D6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A81BB7-5E4D-E6ED-2374-10152DB1C8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F2F4E-A0E6-62B1-E421-254862383DD5}"/>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5" name="Footer Placeholder 4">
            <a:extLst>
              <a:ext uri="{FF2B5EF4-FFF2-40B4-BE49-F238E27FC236}">
                <a16:creationId xmlns:a16="http://schemas.microsoft.com/office/drawing/2014/main" id="{336ABED4-D275-34E8-53F6-75356A8B40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3290CD-DA6D-6992-01AA-8258DEDCDF98}"/>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20070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7A9B-0975-4A25-985C-6DD7FFE93650}"/>
              </a:ext>
            </a:extLst>
          </p:cNvPr>
          <p:cNvSpPr>
            <a:spLocks noGrp="1"/>
          </p:cNvSpPr>
          <p:nvPr>
            <p:ph type="ctrTitle"/>
          </p:nvPr>
        </p:nvSpPr>
        <p:spPr>
          <a:xfrm>
            <a:off x="1524000" y="1122363"/>
            <a:ext cx="9144000" cy="2387600"/>
          </a:xfrm>
        </p:spPr>
        <p:txBody>
          <a:bodyPr anchor="b"/>
          <a:lstStyle>
            <a:lvl1pPr algn="ctr">
              <a:defRPr sz="6000" b="1">
                <a:solidFill>
                  <a:srgbClr val="FF993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4441958-9CFD-4EE0-82CB-FFA066033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81B9A5-560F-48F4-A3DF-B66AA378050E}"/>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5" name="Footer Placeholder 4">
            <a:extLst>
              <a:ext uri="{FF2B5EF4-FFF2-40B4-BE49-F238E27FC236}">
                <a16:creationId xmlns:a16="http://schemas.microsoft.com/office/drawing/2014/main" id="{E0577944-7C55-466B-B0B2-4F2587B9E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E6ACE-9238-4947-832F-7AE55F2A311C}"/>
              </a:ext>
            </a:extLst>
          </p:cNvPr>
          <p:cNvSpPr>
            <a:spLocks noGrp="1"/>
          </p:cNvSpPr>
          <p:nvPr>
            <p:ph type="sldNum" sz="quarter" idx="12"/>
          </p:nvPr>
        </p:nvSpPr>
        <p:spPr/>
        <p:txBody>
          <a:bodyPr/>
          <a:lstStyle/>
          <a:p>
            <a:fld id="{7440CF79-C46F-4621-945D-D437AA1D959F}" type="slidenum">
              <a:rPr lang="en-GB" smtClean="0"/>
              <a:t>‹#›</a:t>
            </a:fld>
            <a:endParaRPr lang="en-GB"/>
          </a:p>
        </p:txBody>
      </p:sp>
      <p:pic>
        <p:nvPicPr>
          <p:cNvPr id="7" name="Picture 17" descr="Untitled-1">
            <a:extLst>
              <a:ext uri="{FF2B5EF4-FFF2-40B4-BE49-F238E27FC236}">
                <a16:creationId xmlns:a16="http://schemas.microsoft.com/office/drawing/2014/main" id="{CC115A2B-5978-8D45-894D-A0F00B1036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711" y="5239954"/>
            <a:ext cx="3750889" cy="148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3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9626-8C87-45CB-A0B2-550C009CDAA7}"/>
              </a:ext>
            </a:extLst>
          </p:cNvPr>
          <p:cNvSpPr>
            <a:spLocks noGrp="1"/>
          </p:cNvSpPr>
          <p:nvPr>
            <p:ph type="title"/>
          </p:nvPr>
        </p:nvSpPr>
        <p:spPr/>
        <p:txBody>
          <a:bodyPr/>
          <a:lstStyle>
            <a:lvl1pPr>
              <a:defRPr b="1">
                <a:solidFill>
                  <a:srgbClr val="FF993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BFBEE3-827A-4AD0-82B7-BE4620EA4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88C0CA-C00D-487E-B9EC-A08DF138A7DC}"/>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5" name="Footer Placeholder 4">
            <a:extLst>
              <a:ext uri="{FF2B5EF4-FFF2-40B4-BE49-F238E27FC236}">
                <a16:creationId xmlns:a16="http://schemas.microsoft.com/office/drawing/2014/main" id="{C2D1D545-B64C-410B-99E2-30A7E04C4B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A9A818-FE0F-43E1-81EA-4E0446DBB082}"/>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3913697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7413-F744-479C-9EAE-A055DCE53BB2}"/>
              </a:ext>
            </a:extLst>
          </p:cNvPr>
          <p:cNvSpPr>
            <a:spLocks noGrp="1"/>
          </p:cNvSpPr>
          <p:nvPr>
            <p:ph type="title"/>
          </p:nvPr>
        </p:nvSpPr>
        <p:spPr>
          <a:xfrm>
            <a:off x="831850" y="1709738"/>
            <a:ext cx="10515600" cy="2852737"/>
          </a:xfrm>
        </p:spPr>
        <p:txBody>
          <a:bodyPr anchor="b"/>
          <a:lstStyle>
            <a:lvl1pPr>
              <a:defRPr sz="6000" b="1">
                <a:solidFill>
                  <a:srgbClr val="FF9933"/>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765A13-7AA8-4311-BCD0-BB72C4DEF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DA7EA-9527-434C-BB09-5D4D425D25B9}"/>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5" name="Footer Placeholder 4">
            <a:extLst>
              <a:ext uri="{FF2B5EF4-FFF2-40B4-BE49-F238E27FC236}">
                <a16:creationId xmlns:a16="http://schemas.microsoft.com/office/drawing/2014/main" id="{A20EADF4-A58C-49F0-9EB1-3477796D1C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22320-6720-4A39-8906-7909DC729A31}"/>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244926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4313-7830-400D-9182-360CB639B0D2}"/>
              </a:ext>
            </a:extLst>
          </p:cNvPr>
          <p:cNvSpPr>
            <a:spLocks noGrp="1"/>
          </p:cNvSpPr>
          <p:nvPr>
            <p:ph type="title"/>
          </p:nvPr>
        </p:nvSpPr>
        <p:spPr/>
        <p:txBody>
          <a:bodyPr/>
          <a:lstStyle>
            <a:lvl1pPr>
              <a:defRPr b="1">
                <a:solidFill>
                  <a:srgbClr val="FF993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53D059-52F6-4EB2-BAAD-527606934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64937B-11BE-4D36-BFE3-F25D51B7AD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95B194-6A4B-45C6-AF4E-90FF0344152C}"/>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6" name="Footer Placeholder 5">
            <a:extLst>
              <a:ext uri="{FF2B5EF4-FFF2-40B4-BE49-F238E27FC236}">
                <a16:creationId xmlns:a16="http://schemas.microsoft.com/office/drawing/2014/main" id="{21AF6CDE-6BB2-4D8B-9FAE-FF3B36170D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F15DC7-AF39-4ACA-9D70-35D943EA4DCD}"/>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2166352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E288-0877-453E-829B-A4D21B19CC9E}"/>
              </a:ext>
            </a:extLst>
          </p:cNvPr>
          <p:cNvSpPr>
            <a:spLocks noGrp="1"/>
          </p:cNvSpPr>
          <p:nvPr>
            <p:ph type="title"/>
          </p:nvPr>
        </p:nvSpPr>
        <p:spPr>
          <a:xfrm>
            <a:off x="839788" y="365125"/>
            <a:ext cx="10515600" cy="1325563"/>
          </a:xfrm>
        </p:spPr>
        <p:txBody>
          <a:bodyPr/>
          <a:lstStyle>
            <a:lvl1pPr>
              <a:defRPr b="1">
                <a:solidFill>
                  <a:srgbClr val="FF9933"/>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01B12A-60A3-49BB-8564-C5570C5AD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510D18-77D2-4021-BA91-34916860C6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B304A7-4EE7-4C28-87C6-8B8E6A688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B38FC-9190-44F0-A7EE-F5A30A6DC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1E30CF-43A2-413F-A066-7E69399C8C0B}"/>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8" name="Footer Placeholder 7">
            <a:extLst>
              <a:ext uri="{FF2B5EF4-FFF2-40B4-BE49-F238E27FC236}">
                <a16:creationId xmlns:a16="http://schemas.microsoft.com/office/drawing/2014/main" id="{B9139027-32E3-4C1F-9267-81A0C772DD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9C8ABD-1E4E-41B6-B0F5-93E9B15FF913}"/>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351436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FB75-1C16-4C42-9B43-83DA3FA99166}"/>
              </a:ext>
            </a:extLst>
          </p:cNvPr>
          <p:cNvSpPr>
            <a:spLocks noGrp="1"/>
          </p:cNvSpPr>
          <p:nvPr>
            <p:ph type="title"/>
          </p:nvPr>
        </p:nvSpPr>
        <p:spPr/>
        <p:txBody>
          <a:bodyPr/>
          <a:lstStyle>
            <a:lvl1pPr>
              <a:defRPr b="1">
                <a:solidFill>
                  <a:srgbClr val="FF9933"/>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9DC5526-81F3-4F55-B30A-4244EF217BD5}"/>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4" name="Footer Placeholder 3">
            <a:extLst>
              <a:ext uri="{FF2B5EF4-FFF2-40B4-BE49-F238E27FC236}">
                <a16:creationId xmlns:a16="http://schemas.microsoft.com/office/drawing/2014/main" id="{DBD14C0D-A0AE-4D7F-B1DE-88030E793B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D0D8C1-9295-4F31-A231-3E53FBEBC770}"/>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1191593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123ED-7202-4453-A0FE-3E9CEF6309F6}"/>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3" name="Footer Placeholder 2">
            <a:extLst>
              <a:ext uri="{FF2B5EF4-FFF2-40B4-BE49-F238E27FC236}">
                <a16:creationId xmlns:a16="http://schemas.microsoft.com/office/drawing/2014/main" id="{16CEE603-9B2C-4C08-95D7-C6FE0CD369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7B36B5-209B-4865-979A-435E463B1AFA}"/>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930308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610E-14C6-42D6-9871-56379387637A}"/>
              </a:ext>
            </a:extLst>
          </p:cNvPr>
          <p:cNvSpPr>
            <a:spLocks noGrp="1"/>
          </p:cNvSpPr>
          <p:nvPr>
            <p:ph type="title"/>
          </p:nvPr>
        </p:nvSpPr>
        <p:spPr>
          <a:xfrm>
            <a:off x="839788" y="457200"/>
            <a:ext cx="3932237" cy="1600200"/>
          </a:xfrm>
        </p:spPr>
        <p:txBody>
          <a:bodyPr anchor="b"/>
          <a:lstStyle>
            <a:lvl1pPr>
              <a:defRPr sz="3200" b="1">
                <a:solidFill>
                  <a:srgbClr val="FF9933"/>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AD9635-2223-437E-8437-E8755A21BA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3D72A5-7BAB-4833-B798-32E3D5367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944674-DD3B-4EEC-8770-3201A131A220}"/>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6" name="Footer Placeholder 5">
            <a:extLst>
              <a:ext uri="{FF2B5EF4-FFF2-40B4-BE49-F238E27FC236}">
                <a16:creationId xmlns:a16="http://schemas.microsoft.com/office/drawing/2014/main" id="{D85BBA3D-69A4-4EA4-B583-B29FA0F9B7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163139-0921-4EC6-A449-CB7576A1A964}"/>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76357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5711-E019-AD22-70D7-8B003C5628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11EA9D-C76C-1546-A357-D4BB0407A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C76E7A-8CE3-1819-6EFC-97EC78139DFA}"/>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5" name="Footer Placeholder 4">
            <a:extLst>
              <a:ext uri="{FF2B5EF4-FFF2-40B4-BE49-F238E27FC236}">
                <a16:creationId xmlns:a16="http://schemas.microsoft.com/office/drawing/2014/main" id="{AC565FCC-F04E-A1D8-B2A8-BFF86B08C6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D77F93-0D0F-83EB-A1CE-EB9EEC5468C5}"/>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1825007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C869-3B18-46CD-AD27-0173D1EC8CBB}"/>
              </a:ext>
            </a:extLst>
          </p:cNvPr>
          <p:cNvSpPr>
            <a:spLocks noGrp="1"/>
          </p:cNvSpPr>
          <p:nvPr>
            <p:ph type="title"/>
          </p:nvPr>
        </p:nvSpPr>
        <p:spPr>
          <a:xfrm>
            <a:off x="839788" y="457200"/>
            <a:ext cx="3932237" cy="1600200"/>
          </a:xfrm>
        </p:spPr>
        <p:txBody>
          <a:bodyPr anchor="b"/>
          <a:lstStyle>
            <a:lvl1pPr>
              <a:defRPr sz="3200" b="1">
                <a:solidFill>
                  <a:srgbClr val="FF9933"/>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8F4A5C-BBA6-40DB-AED0-EE81AE28D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5392E7-A1A7-4711-9DB9-2A6FC1BB3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3F453-DAB6-4864-9459-6527112C6287}"/>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6" name="Footer Placeholder 5">
            <a:extLst>
              <a:ext uri="{FF2B5EF4-FFF2-40B4-BE49-F238E27FC236}">
                <a16:creationId xmlns:a16="http://schemas.microsoft.com/office/drawing/2014/main" id="{515994EF-B18D-47A5-8956-B1CB53AB8A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A40BCE-1B6E-4C56-A791-7FECDCB55CF9}"/>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2825322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E8B6-1FD1-4AB0-B724-F191B1B4757E}"/>
              </a:ext>
            </a:extLst>
          </p:cNvPr>
          <p:cNvSpPr>
            <a:spLocks noGrp="1"/>
          </p:cNvSpPr>
          <p:nvPr>
            <p:ph type="title"/>
          </p:nvPr>
        </p:nvSpPr>
        <p:spPr/>
        <p:txBody>
          <a:bodyPr/>
          <a:lstStyle>
            <a:lvl1pPr>
              <a:defRPr b="1">
                <a:solidFill>
                  <a:srgbClr val="FF9933"/>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926020-D5DD-446B-91D5-2B347E6049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73F46D-F93C-4091-BDB4-4F0E18B9C45F}"/>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5" name="Footer Placeholder 4">
            <a:extLst>
              <a:ext uri="{FF2B5EF4-FFF2-40B4-BE49-F238E27FC236}">
                <a16:creationId xmlns:a16="http://schemas.microsoft.com/office/drawing/2014/main" id="{2D99CB58-6069-4ACA-8830-F691AB8EAC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30675E-C0CA-444A-9A12-110BFAFC1BE7}"/>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225745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4BF67-5CD1-411B-B4EA-A36D702F86B9}"/>
              </a:ext>
            </a:extLst>
          </p:cNvPr>
          <p:cNvSpPr>
            <a:spLocks noGrp="1"/>
          </p:cNvSpPr>
          <p:nvPr>
            <p:ph type="title" orient="vert"/>
          </p:nvPr>
        </p:nvSpPr>
        <p:spPr>
          <a:xfrm>
            <a:off x="8724900" y="365125"/>
            <a:ext cx="2628900" cy="5811838"/>
          </a:xfrm>
        </p:spPr>
        <p:txBody>
          <a:bodyPr vert="eaVert"/>
          <a:lstStyle>
            <a:lvl1pPr>
              <a:defRPr b="1">
                <a:solidFill>
                  <a:srgbClr val="FF9933"/>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174405-2ED5-4F8B-8658-CA2221C6E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4D738A-4351-4151-964D-3C0430812258}"/>
              </a:ext>
            </a:extLst>
          </p:cNvPr>
          <p:cNvSpPr>
            <a:spLocks noGrp="1"/>
          </p:cNvSpPr>
          <p:nvPr>
            <p:ph type="dt" sz="half" idx="10"/>
          </p:nvPr>
        </p:nvSpPr>
        <p:spPr/>
        <p:txBody>
          <a:bodyPr/>
          <a:lstStyle/>
          <a:p>
            <a:fld id="{744FE989-32B9-4026-B85C-A2D11F8AA4A4}" type="datetimeFigureOut">
              <a:rPr lang="en-GB" smtClean="0"/>
              <a:t>25/07/2025</a:t>
            </a:fld>
            <a:endParaRPr lang="en-GB"/>
          </a:p>
        </p:txBody>
      </p:sp>
      <p:sp>
        <p:nvSpPr>
          <p:cNvPr id="5" name="Footer Placeholder 4">
            <a:extLst>
              <a:ext uri="{FF2B5EF4-FFF2-40B4-BE49-F238E27FC236}">
                <a16:creationId xmlns:a16="http://schemas.microsoft.com/office/drawing/2014/main" id="{CE11627B-FCAA-443C-A836-8D26897CBF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F457B-9A62-4890-84B2-C7FCD63AE582}"/>
              </a:ext>
            </a:extLst>
          </p:cNvPr>
          <p:cNvSpPr>
            <a:spLocks noGrp="1"/>
          </p:cNvSpPr>
          <p:nvPr>
            <p:ph type="sldNum" sz="quarter" idx="12"/>
          </p:nvPr>
        </p:nvSpPr>
        <p:spPr/>
        <p:txBody>
          <a:bodyPr/>
          <a:lstStyle/>
          <a:p>
            <a:fld id="{7440CF79-C46F-4621-945D-D437AA1D959F}" type="slidenum">
              <a:rPr lang="en-GB" smtClean="0"/>
              <a:t>‹#›</a:t>
            </a:fld>
            <a:endParaRPr lang="en-GB"/>
          </a:p>
        </p:txBody>
      </p:sp>
    </p:spTree>
    <p:extLst>
      <p:ext uri="{BB962C8B-B14F-4D97-AF65-F5344CB8AC3E}">
        <p14:creationId xmlns:p14="http://schemas.microsoft.com/office/powerpoint/2010/main" val="47736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871942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350078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1707430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988809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209798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1670347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295611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F19F-475D-51DE-4535-0E583B816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E0628A-D3C0-755F-2FEB-A8C6616660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ED9E1-AE6A-2446-0E9D-BC0B97FD6DDC}"/>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5" name="Footer Placeholder 4">
            <a:extLst>
              <a:ext uri="{FF2B5EF4-FFF2-40B4-BE49-F238E27FC236}">
                <a16:creationId xmlns:a16="http://schemas.microsoft.com/office/drawing/2014/main" id="{2D516934-70EB-2848-5795-D32A7871D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13A035-51E4-9FAA-03A8-632369295153}"/>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487399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3017115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3584255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270989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3076613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A4C8DDC-D29E-5E43-9BC2-FD84B2117884}"/>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3" name="Faculty, Department title">
            <a:extLst>
              <a:ext uri="{FF2B5EF4-FFF2-40B4-BE49-F238E27FC236}">
                <a16:creationId xmlns:a16="http://schemas.microsoft.com/office/drawing/2014/main" id="{7B844C1D-C9E2-A040-B3FD-0E3861E051D8}"/>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9" name="Main image" descr="Image">
            <a:extLst>
              <a:ext uri="{FF2B5EF4-FFF2-40B4-BE49-F238E27FC236}">
                <a16:creationId xmlns:a16="http://schemas.microsoft.com/office/drawing/2014/main" id="{FD55159A-63D1-334F-B344-448B05BC84B5}"/>
              </a:ext>
            </a:extLst>
          </p:cNvPr>
          <p:cNvSpPr>
            <a:spLocks noGrp="1"/>
          </p:cNvSpPr>
          <p:nvPr>
            <p:ph type="pic" sz="quarter" idx="11" hasCustomPrompt="1"/>
          </p:nvPr>
        </p:nvSpPr>
        <p:spPr>
          <a:xfrm>
            <a:off x="0" y="1440000"/>
            <a:ext cx="12192000" cy="5421086"/>
          </a:xfrm>
          <a:ln>
            <a:noFill/>
          </a:ln>
        </p:spPr>
        <p:txBody>
          <a:bodyPr anchor="b" anchorCtr="0"/>
          <a:lstStyle>
            <a:lvl1pPr marL="11112" indent="0" algn="ctr">
              <a:buNone/>
              <a:defRPr sz="2400"/>
            </a:lvl1pPr>
          </a:lstStyle>
          <a:p>
            <a:r>
              <a:rPr lang="en-GB"/>
              <a:t>Click to add picture</a:t>
            </a:r>
            <a:br>
              <a:rPr lang="en-GB"/>
            </a:br>
            <a:endParaRPr lang="en-GB"/>
          </a:p>
          <a:p>
            <a:endParaRPr lang="en-US"/>
          </a:p>
          <a:p>
            <a:endParaRPr lang="en-US"/>
          </a:p>
          <a:p>
            <a:endParaRPr lang="en-US"/>
          </a:p>
        </p:txBody>
      </p:sp>
      <p:sp>
        <p:nvSpPr>
          <p:cNvPr id="11" name="Main Headline" descr="Headline">
            <a:extLst>
              <a:ext uri="{FF2B5EF4-FFF2-40B4-BE49-F238E27FC236}">
                <a16:creationId xmlns:a16="http://schemas.microsoft.com/office/drawing/2014/main" id="{6D1BEB54-27B8-4348-8671-D93B41DC5E26}"/>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a:t>Main headline,</a:t>
            </a:r>
            <a:br>
              <a:rPr lang="en-US"/>
            </a:br>
            <a:r>
              <a:rPr lang="en-US"/>
              <a:t>Arial 44pt bold</a:t>
            </a:r>
          </a:p>
        </p:txBody>
      </p:sp>
    </p:spTree>
    <p:extLst>
      <p:ext uri="{BB962C8B-B14F-4D97-AF65-F5344CB8AC3E}">
        <p14:creationId xmlns:p14="http://schemas.microsoft.com/office/powerpoint/2010/main" val="1311867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2413001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 Title slide 3">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7E0FC6D2-4499-5C4C-8C93-C7590708B796}"/>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11" name="Picture" descr="Image">
            <a:extLst>
              <a:ext uri="{FF2B5EF4-FFF2-40B4-BE49-F238E27FC236}">
                <a16:creationId xmlns:a16="http://schemas.microsoft.com/office/drawing/2014/main" id="{D7C34FC0-F8B1-D041-9578-733D7F3C687D}"/>
              </a:ext>
            </a:extLst>
          </p:cNvPr>
          <p:cNvSpPr>
            <a:spLocks noGrp="1"/>
          </p:cNvSpPr>
          <p:nvPr>
            <p:ph type="pic" sz="quarter" idx="12" hasCustomPrompt="1"/>
          </p:nvPr>
        </p:nvSpPr>
        <p:spPr>
          <a:xfrm>
            <a:off x="0" y="1440000"/>
            <a:ext cx="12192000" cy="5421086"/>
          </a:xfrm>
          <a:ln>
            <a:noFill/>
          </a:ln>
        </p:spPr>
        <p:txBody>
          <a:bodyPr anchor="b" anchorCtr="0"/>
          <a:lstStyle>
            <a:lvl1pPr marL="11112" indent="0" algn="ctr">
              <a:buNone/>
              <a:defRPr sz="2400"/>
            </a:lvl1pPr>
          </a:lstStyle>
          <a:p>
            <a:r>
              <a:rPr lang="en-GB"/>
              <a:t>Click to add picture</a:t>
            </a:r>
            <a:br>
              <a:rPr lang="en-GB"/>
            </a:br>
            <a:endParaRPr lang="en-GB"/>
          </a:p>
          <a:p>
            <a:endParaRPr lang="en-US"/>
          </a:p>
          <a:p>
            <a:endParaRPr lang="en-US"/>
          </a:p>
          <a:p>
            <a:endParaRPr lang="en-US"/>
          </a:p>
        </p:txBody>
      </p:sp>
      <p:sp>
        <p:nvSpPr>
          <p:cNvPr id="10" name="Main Headline" descr="Headline">
            <a:extLst>
              <a:ext uri="{FF2B5EF4-FFF2-40B4-BE49-F238E27FC236}">
                <a16:creationId xmlns:a16="http://schemas.microsoft.com/office/drawing/2014/main" id="{5F848594-69CD-DA4E-BB25-23F671A7C1BC}"/>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a:t>Main headline,</a:t>
            </a:r>
            <a:br>
              <a:rPr lang="en-US"/>
            </a:br>
            <a:r>
              <a:rPr lang="en-US"/>
              <a:t>Arial 44pt bold</a:t>
            </a:r>
          </a:p>
        </p:txBody>
      </p:sp>
      <p:sp>
        <p:nvSpPr>
          <p:cNvPr id="5" name="Sub Heading" descr="Sub heading">
            <a:extLst>
              <a:ext uri="{FF2B5EF4-FFF2-40B4-BE49-F238E27FC236}">
                <a16:creationId xmlns:a16="http://schemas.microsoft.com/office/drawing/2014/main" id="{D5AB2EC5-97D3-8D44-BB0B-9125E87D1F9D}"/>
              </a:ext>
            </a:extLst>
          </p:cNvPr>
          <p:cNvSpPr>
            <a:spLocks noGrp="1"/>
          </p:cNvSpPr>
          <p:nvPr>
            <p:ph type="body" sz="quarter" idx="11"/>
          </p:nvPr>
        </p:nvSpPr>
        <p:spPr>
          <a:xfrm>
            <a:off x="359999" y="3239999"/>
            <a:ext cx="6840000" cy="65177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aseline="0">
                <a:solidFill>
                  <a:schemeClr val="tx1"/>
                </a:solidFill>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3030422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UCL Title slide 2 - single line headlin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FD8CE85-9178-344E-BC9E-19B545ECA60C}"/>
              </a:ext>
            </a:extLst>
          </p:cNvPr>
          <p:cNvSpPr/>
          <p:nvPr userDrawn="1"/>
        </p:nvSpPr>
        <p:spPr>
          <a:xfrm>
            <a:off x="0" y="-1"/>
            <a:ext cx="12192000" cy="252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10" name="Main Headline" descr="Headline">
            <a:extLst>
              <a:ext uri="{FF2B5EF4-FFF2-40B4-BE49-F238E27FC236}">
                <a16:creationId xmlns:a16="http://schemas.microsoft.com/office/drawing/2014/main" id="{14916FEE-2CA1-274A-AB9A-27AE550ED61F}"/>
              </a:ext>
            </a:extLst>
          </p:cNvPr>
          <p:cNvSpPr>
            <a:spLocks noGrp="1" noChangeArrowheads="1"/>
          </p:cNvSpPr>
          <p:nvPr>
            <p:ph type="title" hasCustomPrompt="1"/>
          </p:nvPr>
        </p:nvSpPr>
        <p:spPr bwMode="auto">
          <a:xfrm>
            <a:off x="360000" y="1620000"/>
            <a:ext cx="10800690" cy="8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t>Main headline, Arial 44pt bold</a:t>
            </a:r>
            <a:br>
              <a:rPr lang="en-US"/>
            </a:br>
            <a:endParaRPr lang="en-US" altLang="en-US"/>
          </a:p>
        </p:txBody>
      </p:sp>
      <p:sp>
        <p:nvSpPr>
          <p:cNvPr id="11" name="Picture " descr="Image">
            <a:extLst>
              <a:ext uri="{FF2B5EF4-FFF2-40B4-BE49-F238E27FC236}">
                <a16:creationId xmlns:a16="http://schemas.microsoft.com/office/drawing/2014/main" id="{7AAB61C2-2ECC-1549-9211-9297F9B818DB}"/>
              </a:ext>
            </a:extLst>
          </p:cNvPr>
          <p:cNvSpPr>
            <a:spLocks noGrp="1"/>
          </p:cNvSpPr>
          <p:nvPr>
            <p:ph type="pic" sz="quarter" idx="12" hasCustomPrompt="1"/>
          </p:nvPr>
        </p:nvSpPr>
        <p:spPr>
          <a:xfrm>
            <a:off x="0" y="2505456"/>
            <a:ext cx="12192000" cy="4352544"/>
          </a:xfrm>
          <a:ln>
            <a:noFill/>
          </a:ln>
        </p:spPr>
        <p:txBody>
          <a:bodyPr anchor="b" anchorCtr="0"/>
          <a:lstStyle>
            <a:lvl1pPr marL="11112" indent="0" algn="ctr">
              <a:buNone/>
              <a:defRPr sz="2400"/>
            </a:lvl1pPr>
          </a:lstStyle>
          <a:p>
            <a:r>
              <a:rPr lang="en-GB"/>
              <a:t>Click to add picture</a:t>
            </a:r>
            <a:br>
              <a:rPr lang="en-GB"/>
            </a:br>
            <a:endParaRPr lang="en-GB"/>
          </a:p>
          <a:p>
            <a:endParaRPr lang="en-US"/>
          </a:p>
          <a:p>
            <a:endParaRPr lang="en-US"/>
          </a:p>
          <a:p>
            <a:endParaRPr lang="en-US"/>
          </a:p>
        </p:txBody>
      </p:sp>
    </p:spTree>
    <p:extLst>
      <p:ext uri="{BB962C8B-B14F-4D97-AF65-F5344CB8AC3E}">
        <p14:creationId xmlns:p14="http://schemas.microsoft.com/office/powerpoint/2010/main" val="2540762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CL Title - Double line - no imag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271759B8-0ABB-3643-884B-0A918443C549}"/>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a:off x="0" y="1440000"/>
            <a:ext cx="12192000" cy="16792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in Headline" descr="Headline">
            <a:extLst>
              <a:ext uri="{FF2B5EF4-FFF2-40B4-BE49-F238E27FC236}">
                <a16:creationId xmlns:a16="http://schemas.microsoft.com/office/drawing/2014/main" id="{0AFC6B55-24BD-7545-82A9-DD37164DF15B}"/>
              </a:ext>
            </a:extLst>
          </p:cNvPr>
          <p:cNvSpPr>
            <a:spLocks noGrp="1" noChangeArrowheads="1"/>
          </p:cNvSpPr>
          <p:nvPr>
            <p:ph type="title" hasCustomPrompt="1"/>
          </p:nvPr>
        </p:nvSpPr>
        <p:spPr bwMode="auto">
          <a:xfrm>
            <a:off x="360000" y="1620000"/>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t>Main headline, Arial 44pt bold</a:t>
            </a:r>
            <a:br>
              <a:rPr lang="en-US"/>
            </a:br>
            <a:endParaRPr lang="en-US" altLang="en-US"/>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342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spTree>
    <p:extLst>
      <p:ext uri="{BB962C8B-B14F-4D97-AF65-F5344CB8AC3E}">
        <p14:creationId xmlns:p14="http://schemas.microsoft.com/office/powerpoint/2010/main" val="1958356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CL Title  - Double line - half imag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59606069-DCB2-E341-97E0-98600856E2E5}"/>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a:t>FACULTY, DEPARTMENT</a:t>
            </a:r>
            <a:endParaRPr lang="en-US"/>
          </a:p>
        </p:txBody>
      </p:sp>
      <p:sp>
        <p:nvSpPr>
          <p:cNvPr id="12" name="Picture" descr="Image">
            <a:extLst>
              <a:ext uri="{FF2B5EF4-FFF2-40B4-BE49-F238E27FC236}">
                <a16:creationId xmlns:a16="http://schemas.microsoft.com/office/drawing/2014/main" id="{A724F846-9E16-0743-9A5C-ED2946248F5A}"/>
              </a:ext>
            </a:extLst>
          </p:cNvPr>
          <p:cNvSpPr>
            <a:spLocks noGrp="1"/>
          </p:cNvSpPr>
          <p:nvPr>
            <p:ph type="pic" sz="quarter" idx="12" hasCustomPrompt="1"/>
          </p:nvPr>
        </p:nvSpPr>
        <p:spPr>
          <a:xfrm>
            <a:off x="0" y="1436914"/>
            <a:ext cx="12192000" cy="1682804"/>
          </a:xfrm>
          <a:ln>
            <a:noFill/>
          </a:ln>
        </p:spPr>
        <p:txBody>
          <a:bodyPr anchor="b" anchorCtr="0"/>
          <a:lstStyle>
            <a:lvl1pPr marL="11112" indent="0" algn="ctr">
              <a:buNone/>
              <a:defRPr sz="2400"/>
            </a:lvl1pPr>
          </a:lstStyle>
          <a:p>
            <a:r>
              <a:rPr lang="en-GB"/>
              <a:t>Click to add picture</a:t>
            </a:r>
            <a:br>
              <a:rPr lang="en-GB"/>
            </a:br>
            <a:endParaRPr lang="en-GB"/>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flipV="1">
            <a:off x="0" y="3122579"/>
            <a:ext cx="12192000" cy="3735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Headline" descr="Headline">
            <a:extLst>
              <a:ext uri="{FF2B5EF4-FFF2-40B4-BE49-F238E27FC236}">
                <a16:creationId xmlns:a16="http://schemas.microsoft.com/office/drawing/2014/main" id="{F393605F-7BBC-284E-8DAE-0B5B84113824}"/>
              </a:ext>
            </a:extLst>
          </p:cNvPr>
          <p:cNvSpPr>
            <a:spLocks noGrp="1" noChangeArrowheads="1"/>
          </p:cNvSpPr>
          <p:nvPr>
            <p:ph type="title" hasCustomPrompt="1"/>
          </p:nvPr>
        </p:nvSpPr>
        <p:spPr bwMode="auto">
          <a:xfrm>
            <a:off x="360000" y="347047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t>Main headline, Arial 44pt bold</a:t>
            </a:r>
            <a:br>
              <a:rPr lang="en-US"/>
            </a:br>
            <a:endParaRPr lang="en-US" altLang="en-US"/>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495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Tree>
    <p:extLst>
      <p:ext uri="{BB962C8B-B14F-4D97-AF65-F5344CB8AC3E}">
        <p14:creationId xmlns:p14="http://schemas.microsoft.com/office/powerpoint/2010/main" val="370577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1C66-DE17-8C50-BB54-35D63CD0FA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1F1011-58E6-1996-48AB-736B1C81D6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73AC0C-CBB0-5012-CB05-842D2606BC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869017-F92E-FB56-1ECA-D93E4ABDA1BB}"/>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6" name="Footer Placeholder 5">
            <a:extLst>
              <a:ext uri="{FF2B5EF4-FFF2-40B4-BE49-F238E27FC236}">
                <a16:creationId xmlns:a16="http://schemas.microsoft.com/office/drawing/2014/main" id="{42C08E6E-9C93-BB19-9337-00F2F33BA4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74F30B-D17E-30D6-EF0B-14B79941ADC0}"/>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1719022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ivider - section start 2">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F9ECF375-EFC6-8846-9FEE-E3BEC7506D85}"/>
              </a:ext>
            </a:extLst>
          </p:cNvPr>
          <p:cNvSpPr>
            <a:spLocks noGrp="1"/>
          </p:cNvSpPr>
          <p:nvPr>
            <p:ph type="pic" sz="quarter" idx="12" hasCustomPrompt="1"/>
          </p:nvPr>
        </p:nvSpPr>
        <p:spPr>
          <a:xfrm>
            <a:off x="356616" y="900000"/>
            <a:ext cx="7534656" cy="5448518"/>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440000"/>
            <a:ext cx="6480000" cy="2880000"/>
          </a:xfrm>
          <a:solidFill>
            <a:schemeClr val="bg1"/>
          </a:solidFill>
        </p:spPr>
        <p:txBody>
          <a:bodyPr lIns="360000" tIns="180000"/>
          <a:lstStyle>
            <a:lvl1pPr>
              <a:defRPr baseline="0">
                <a:solidFill>
                  <a:srgbClr val="000000"/>
                </a:solidFill>
              </a:defRPr>
            </a:lvl1pPr>
          </a:lstStyle>
          <a:p>
            <a:r>
              <a:rPr lang="en-US"/>
              <a:t>Main headline, </a:t>
            </a:r>
            <a:br>
              <a:rPr lang="en-US"/>
            </a:br>
            <a:r>
              <a:rPr lang="en-US"/>
              <a:t>Arial 44pt bold</a:t>
            </a:r>
          </a:p>
        </p:txBody>
      </p:sp>
      <p:sp>
        <p:nvSpPr>
          <p:cNvPr id="8" name="Picture " descr="Image">
            <a:extLst>
              <a:ext uri="{FF2B5EF4-FFF2-40B4-BE49-F238E27FC236}">
                <a16:creationId xmlns:a16="http://schemas.microsoft.com/office/drawing/2014/main" id="{9390C092-D95C-EF41-9B4C-B77F203C0B07}"/>
              </a:ext>
            </a:extLst>
          </p:cNvPr>
          <p:cNvSpPr>
            <a:spLocks noGrp="1"/>
          </p:cNvSpPr>
          <p:nvPr>
            <p:ph type="pic" sz="quarter" idx="16" hasCustomPrompt="1"/>
          </p:nvPr>
        </p:nvSpPr>
        <p:spPr>
          <a:xfrm>
            <a:off x="8266715" y="900000"/>
            <a:ext cx="3536848" cy="2906486"/>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9" name="Text" descr="Text">
            <a:extLst>
              <a:ext uri="{FF2B5EF4-FFF2-40B4-BE49-F238E27FC236}">
                <a16:creationId xmlns:a16="http://schemas.microsoft.com/office/drawing/2014/main" id="{B97104E0-DC3E-EB49-A0B8-75D9C6ED8EDC}"/>
              </a:ext>
            </a:extLst>
          </p:cNvPr>
          <p:cNvSpPr>
            <a:spLocks noGrp="1"/>
          </p:cNvSpPr>
          <p:nvPr>
            <p:ph type="body" sz="quarter" idx="15"/>
          </p:nvPr>
        </p:nvSpPr>
        <p:spPr>
          <a:xfrm>
            <a:off x="8262900" y="4164600"/>
            <a:ext cx="3542400" cy="22870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970074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CL 2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7" name="Text" descr="Text">
            <a:extLst>
              <a:ext uri="{FF2B5EF4-FFF2-40B4-BE49-F238E27FC236}">
                <a16:creationId xmlns:a16="http://schemas.microsoft.com/office/drawing/2014/main" id="{2D2A157B-B06B-5E44-8987-B8F38A7435D7}"/>
              </a:ext>
            </a:extLst>
          </p:cNvPr>
          <p:cNvSpPr>
            <a:spLocks noGrp="1"/>
          </p:cNvSpPr>
          <p:nvPr>
            <p:ph type="body" sz="quarter" idx="13"/>
          </p:nvPr>
        </p:nvSpPr>
        <p:spPr>
          <a:xfrm>
            <a:off x="36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10" name="Text" descr="Text">
            <a:extLst>
              <a:ext uri="{FF2B5EF4-FFF2-40B4-BE49-F238E27FC236}">
                <a16:creationId xmlns:a16="http://schemas.microsoft.com/office/drawing/2014/main" id="{35F69D9D-B78C-6D4D-8B1E-AB31E336A54A}"/>
              </a:ext>
            </a:extLst>
          </p:cNvPr>
          <p:cNvSpPr>
            <a:spLocks noGrp="1"/>
          </p:cNvSpPr>
          <p:nvPr>
            <p:ph type="body" sz="quarter" idx="15"/>
          </p:nvPr>
        </p:nvSpPr>
        <p:spPr>
          <a:xfrm>
            <a:off x="594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1399969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CL 4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15" name="Text" descr="Text">
            <a:extLst>
              <a:ext uri="{FF2B5EF4-FFF2-40B4-BE49-F238E27FC236}">
                <a16:creationId xmlns:a16="http://schemas.microsoft.com/office/drawing/2014/main" id="{23293D9A-92DE-2745-A551-12503D5B3859}"/>
              </a:ext>
            </a:extLst>
          </p:cNvPr>
          <p:cNvSpPr>
            <a:spLocks noGrp="1"/>
          </p:cNvSpPr>
          <p:nvPr>
            <p:ph type="body" sz="quarter" idx="13"/>
          </p:nvPr>
        </p:nvSpPr>
        <p:spPr>
          <a:xfrm>
            <a:off x="360000"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0" name="Text" descr="Text">
            <a:extLst>
              <a:ext uri="{FF2B5EF4-FFF2-40B4-BE49-F238E27FC236}">
                <a16:creationId xmlns:a16="http://schemas.microsoft.com/office/drawing/2014/main" id="{F11753E1-8533-844D-B406-655C6C933046}"/>
              </a:ext>
            </a:extLst>
          </p:cNvPr>
          <p:cNvSpPr>
            <a:spLocks noGrp="1"/>
          </p:cNvSpPr>
          <p:nvPr>
            <p:ph type="body" sz="quarter" idx="14"/>
          </p:nvPr>
        </p:nvSpPr>
        <p:spPr>
          <a:xfrm>
            <a:off x="328768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562D057E-84DA-844C-8F30-A88C629E1DFE}"/>
              </a:ext>
            </a:extLst>
          </p:cNvPr>
          <p:cNvSpPr>
            <a:spLocks noGrp="1"/>
          </p:cNvSpPr>
          <p:nvPr>
            <p:ph type="body" sz="quarter" idx="15"/>
          </p:nvPr>
        </p:nvSpPr>
        <p:spPr>
          <a:xfrm>
            <a:off x="616800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2" name="Text" descr="Text">
            <a:extLst>
              <a:ext uri="{FF2B5EF4-FFF2-40B4-BE49-F238E27FC236}">
                <a16:creationId xmlns:a16="http://schemas.microsoft.com/office/drawing/2014/main" id="{3FA6CE8B-790A-C44A-B1D0-DA5AC754A4F7}"/>
              </a:ext>
            </a:extLst>
          </p:cNvPr>
          <p:cNvSpPr>
            <a:spLocks noGrp="1"/>
          </p:cNvSpPr>
          <p:nvPr>
            <p:ph type="body" sz="quarter" idx="16"/>
          </p:nvPr>
        </p:nvSpPr>
        <p:spPr>
          <a:xfrm>
            <a:off x="904832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378684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CL 4 column colour panels">
    <p:spTree>
      <p:nvGrpSpPr>
        <p:cNvPr id="1" name=""/>
        <p:cNvGrpSpPr/>
        <p:nvPr/>
      </p:nvGrpSpPr>
      <p:grpSpPr>
        <a:xfrm>
          <a:off x="0" y="0"/>
          <a:ext cx="0" cy="0"/>
          <a:chOff x="0" y="0"/>
          <a:chExt cx="0" cy="0"/>
        </a:xfrm>
      </p:grpSpPr>
      <p:sp>
        <p:nvSpPr>
          <p:cNvPr id="7" name="Main Headline" descr="Headline">
            <a:extLst>
              <a:ext uri="{FF2B5EF4-FFF2-40B4-BE49-F238E27FC236}">
                <a16:creationId xmlns:a16="http://schemas.microsoft.com/office/drawing/2014/main" id="{5CB62203-BCF9-3241-9684-0F4402446FAF}"/>
              </a:ext>
            </a:extLst>
          </p:cNvPr>
          <p:cNvSpPr>
            <a:spLocks noGrp="1"/>
          </p:cNvSpPr>
          <p:nvPr>
            <p:ph type="body" sz="quarter" idx="13"/>
          </p:nvPr>
        </p:nvSpPr>
        <p:spPr>
          <a:xfrm>
            <a:off x="360000" y="900000"/>
            <a:ext cx="2610000" cy="5220000"/>
          </a:xfrm>
          <a:solidFill>
            <a:schemeClr val="bg2"/>
          </a:solidFill>
        </p:spPr>
        <p:txBody>
          <a:bodyPr lIns="180000" tIns="180000" rIns="180000" bIns="180000"/>
          <a:lstStyle>
            <a:lvl1pPr marL="11112" indent="0">
              <a:buNone/>
              <a:defRPr/>
            </a:lvl1pPr>
            <a:lvl2pPr>
              <a:buFontTx/>
              <a:buNone/>
              <a:defRPr/>
            </a:lvl2pPr>
          </a:lstStyle>
          <a:p>
            <a:pPr lvl="0"/>
            <a:r>
              <a:rPr lang="en-US" sz="3600">
                <a:latin typeface="Arial" panose="020B0604020202020204" pitchFamily="34" charset="0"/>
                <a:cs typeface="Arial" panose="020B0604020202020204" pitchFamily="34" charset="0"/>
              </a:rPr>
              <a:t>Edit Master text styles</a:t>
            </a:r>
          </a:p>
        </p:txBody>
      </p:sp>
      <p:sp>
        <p:nvSpPr>
          <p:cNvPr id="8" name="background">
            <a:extLst>
              <a:ext uri="{FF2B5EF4-FFF2-40B4-BE49-F238E27FC236}">
                <a16:creationId xmlns:a16="http://schemas.microsoft.com/office/drawing/2014/main" id="{E0051C4D-5840-9846-A6CC-052B1F915DE4}"/>
              </a:ext>
            </a:extLst>
          </p:cNvPr>
          <p:cNvSpPr>
            <a:spLocks noGrp="1"/>
          </p:cNvSpPr>
          <p:nvPr>
            <p:ph type="body" sz="quarter" idx="14" hasCustomPrompt="1"/>
          </p:nvPr>
        </p:nvSpPr>
        <p:spPr>
          <a:xfrm>
            <a:off x="3286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a:latin typeface="Arial" panose="020B0604020202020204" pitchFamily="34" charset="0"/>
                <a:cs typeface="Arial" panose="020B0604020202020204" pitchFamily="34" charset="0"/>
              </a:rPr>
              <a:t>1</a:t>
            </a:r>
          </a:p>
        </p:txBody>
      </p:sp>
      <p:pic>
        <p:nvPicPr>
          <p:cNvPr id="19" name="Picture" descr="Image">
            <a:extLst>
              <a:ext uri="{FF2B5EF4-FFF2-40B4-BE49-F238E27FC236}">
                <a16:creationId xmlns:a16="http://schemas.microsoft.com/office/drawing/2014/main" id="{7D295661-D9DD-8D43-9041-6814DE8FF69D}"/>
              </a:ext>
            </a:extLst>
          </p:cNvPr>
          <p:cNvPicPr>
            <a:picLocks noChangeAspect="1"/>
          </p:cNvPicPr>
          <p:nvPr userDrawn="1"/>
        </p:nvPicPr>
        <p:blipFill>
          <a:blip r:embed="rId2"/>
          <a:stretch>
            <a:fillRect/>
          </a:stretch>
        </p:blipFill>
        <p:spPr>
          <a:xfrm>
            <a:off x="3905624" y="1290917"/>
            <a:ext cx="1328200" cy="1557617"/>
          </a:xfrm>
          <a:prstGeom prst="rect">
            <a:avLst/>
          </a:prstGeom>
        </p:spPr>
      </p:pic>
      <p:sp>
        <p:nvSpPr>
          <p:cNvPr id="13" name="Text" descr="Text">
            <a:extLst>
              <a:ext uri="{FF2B5EF4-FFF2-40B4-BE49-F238E27FC236}">
                <a16:creationId xmlns:a16="http://schemas.microsoft.com/office/drawing/2014/main" id="{73CED3B5-33C7-894B-9D58-FC396998F4D3}"/>
              </a:ext>
            </a:extLst>
          </p:cNvPr>
          <p:cNvSpPr>
            <a:spLocks noGrp="1"/>
          </p:cNvSpPr>
          <p:nvPr>
            <p:ph type="body" sz="quarter" idx="18"/>
          </p:nvPr>
        </p:nvSpPr>
        <p:spPr>
          <a:xfrm>
            <a:off x="3503712"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9" name="background">
            <a:extLst>
              <a:ext uri="{FF2B5EF4-FFF2-40B4-BE49-F238E27FC236}">
                <a16:creationId xmlns:a16="http://schemas.microsoft.com/office/drawing/2014/main" id="{E69AB749-3152-6149-94E2-048594181730}"/>
              </a:ext>
            </a:extLst>
          </p:cNvPr>
          <p:cNvSpPr>
            <a:spLocks noGrp="1"/>
          </p:cNvSpPr>
          <p:nvPr>
            <p:ph type="body" sz="quarter" idx="15" hasCustomPrompt="1"/>
          </p:nvPr>
        </p:nvSpPr>
        <p:spPr>
          <a:xfrm>
            <a:off x="6238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a:latin typeface="Arial" panose="020B0604020202020204" pitchFamily="34" charset="0"/>
                <a:cs typeface="Arial" panose="020B0604020202020204" pitchFamily="34" charset="0"/>
              </a:rPr>
              <a:t>2</a:t>
            </a:r>
          </a:p>
        </p:txBody>
      </p:sp>
      <p:pic>
        <p:nvPicPr>
          <p:cNvPr id="21" name="Picture" descr="Image">
            <a:extLst>
              <a:ext uri="{FF2B5EF4-FFF2-40B4-BE49-F238E27FC236}">
                <a16:creationId xmlns:a16="http://schemas.microsoft.com/office/drawing/2014/main" id="{34669171-BF23-B54C-8D3F-B1C89E122C36}"/>
              </a:ext>
            </a:extLst>
          </p:cNvPr>
          <p:cNvPicPr>
            <a:picLocks noChangeAspect="1"/>
          </p:cNvPicPr>
          <p:nvPr userDrawn="1"/>
        </p:nvPicPr>
        <p:blipFill>
          <a:blip r:embed="rId2"/>
          <a:stretch>
            <a:fillRect/>
          </a:stretch>
        </p:blipFill>
        <p:spPr>
          <a:xfrm>
            <a:off x="6960096" y="1292400"/>
            <a:ext cx="1328200" cy="1557617"/>
          </a:xfrm>
          <a:prstGeom prst="rect">
            <a:avLst/>
          </a:prstGeom>
        </p:spPr>
      </p:pic>
      <p:sp>
        <p:nvSpPr>
          <p:cNvPr id="14" name="Text" descr="Text">
            <a:extLst>
              <a:ext uri="{FF2B5EF4-FFF2-40B4-BE49-F238E27FC236}">
                <a16:creationId xmlns:a16="http://schemas.microsoft.com/office/drawing/2014/main" id="{87F3A240-3369-0145-B540-5A60FA0848EA}"/>
              </a:ext>
            </a:extLst>
          </p:cNvPr>
          <p:cNvSpPr>
            <a:spLocks noGrp="1"/>
          </p:cNvSpPr>
          <p:nvPr>
            <p:ph type="body" sz="quarter" idx="19"/>
          </p:nvPr>
        </p:nvSpPr>
        <p:spPr>
          <a:xfrm>
            <a:off x="6456040"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10" name="background">
            <a:extLst>
              <a:ext uri="{FF2B5EF4-FFF2-40B4-BE49-F238E27FC236}">
                <a16:creationId xmlns:a16="http://schemas.microsoft.com/office/drawing/2014/main" id="{F708712F-D0E9-B94A-A9B7-F258F0F10A73}"/>
              </a:ext>
            </a:extLst>
          </p:cNvPr>
          <p:cNvSpPr>
            <a:spLocks noGrp="1"/>
          </p:cNvSpPr>
          <p:nvPr>
            <p:ph type="body" sz="quarter" idx="16" hasCustomPrompt="1"/>
          </p:nvPr>
        </p:nvSpPr>
        <p:spPr>
          <a:xfrm>
            <a:off x="9190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a:latin typeface="Arial" panose="020B0604020202020204" pitchFamily="34" charset="0"/>
                <a:cs typeface="Arial" panose="020B0604020202020204" pitchFamily="34" charset="0"/>
              </a:rPr>
              <a:t>3</a:t>
            </a:r>
          </a:p>
        </p:txBody>
      </p:sp>
      <p:pic>
        <p:nvPicPr>
          <p:cNvPr id="22" name="Picture" descr="Image">
            <a:extLst>
              <a:ext uri="{FF2B5EF4-FFF2-40B4-BE49-F238E27FC236}">
                <a16:creationId xmlns:a16="http://schemas.microsoft.com/office/drawing/2014/main" id="{8073F21E-F4EF-B246-B7E8-4FA799EC37BA}"/>
              </a:ext>
            </a:extLst>
          </p:cNvPr>
          <p:cNvPicPr>
            <a:picLocks noChangeAspect="1"/>
          </p:cNvPicPr>
          <p:nvPr userDrawn="1"/>
        </p:nvPicPr>
        <p:blipFill>
          <a:blip r:embed="rId2"/>
          <a:stretch>
            <a:fillRect/>
          </a:stretch>
        </p:blipFill>
        <p:spPr>
          <a:xfrm>
            <a:off x="9840416" y="1290917"/>
            <a:ext cx="1328200" cy="1557617"/>
          </a:xfrm>
          <a:prstGeom prst="rect">
            <a:avLst/>
          </a:prstGeom>
        </p:spPr>
      </p:pic>
      <p:sp>
        <p:nvSpPr>
          <p:cNvPr id="16" name="Text" descr="Text">
            <a:extLst>
              <a:ext uri="{FF2B5EF4-FFF2-40B4-BE49-F238E27FC236}">
                <a16:creationId xmlns:a16="http://schemas.microsoft.com/office/drawing/2014/main" id="{5387EEB0-9F43-E241-9EDB-010FB36582B4}"/>
              </a:ext>
            </a:extLst>
          </p:cNvPr>
          <p:cNvSpPr>
            <a:spLocks noGrp="1"/>
          </p:cNvSpPr>
          <p:nvPr>
            <p:ph type="body" sz="quarter" idx="21"/>
          </p:nvPr>
        </p:nvSpPr>
        <p:spPr>
          <a:xfrm>
            <a:off x="9408368" y="306896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26373E51-46F8-B446-A241-A5395388A9EB}"/>
              </a:ext>
            </a:extLst>
          </p:cNvPr>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4" name="Footer Placeholder 3">
            <a:extLst>
              <a:ext uri="{FF2B5EF4-FFF2-40B4-BE49-F238E27FC236}">
                <a16:creationId xmlns:a16="http://schemas.microsoft.com/office/drawing/2014/main" id="{B8BCFD4B-BF38-E841-868E-C9F3BBC7265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B688DCC-68B7-D349-B50E-BEE3CC1D87CA}"/>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784929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UCL two column Imag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5400000" cy="2325802"/>
          </a:xfrm>
        </p:spPr>
        <p:txBody>
          <a:bodyPr/>
          <a:lstStyle>
            <a:lvl1pPr>
              <a:defRPr sz="3600" b="0"/>
            </a:lvl1pPr>
          </a:lstStyle>
          <a:p>
            <a:pPr lvl="0"/>
            <a:r>
              <a:rPr lang="en-GB"/>
              <a:t>Heading</a:t>
            </a:r>
          </a:p>
        </p:txBody>
      </p:sp>
      <p:sp>
        <p:nvSpPr>
          <p:cNvPr id="11" name="Text" descr="Text">
            <a:extLst>
              <a:ext uri="{FF2B5EF4-FFF2-40B4-BE49-F238E27FC236}">
                <a16:creationId xmlns:a16="http://schemas.microsoft.com/office/drawing/2014/main" id="{96CC15FA-5D3D-604E-8882-80A2838906CB}"/>
              </a:ext>
            </a:extLst>
          </p:cNvPr>
          <p:cNvSpPr>
            <a:spLocks noGrp="1"/>
          </p:cNvSpPr>
          <p:nvPr>
            <p:ph type="body" sz="quarter" idx="13"/>
          </p:nvPr>
        </p:nvSpPr>
        <p:spPr>
          <a:xfrm>
            <a:off x="360000" y="3618500"/>
            <a:ext cx="5399088" cy="2617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a:lvl1pPr>
          </a:lstStyle>
          <a:p>
            <a:pPr lvl="0"/>
            <a:r>
              <a:rPr lang="en-US"/>
              <a:t>Edit Master text styles</a:t>
            </a:r>
          </a:p>
        </p:txBody>
      </p:sp>
      <p:sp>
        <p:nvSpPr>
          <p:cNvPr id="7" name="Picture" descr="Image">
            <a:extLst>
              <a:ext uri="{FF2B5EF4-FFF2-40B4-BE49-F238E27FC236}">
                <a16:creationId xmlns:a16="http://schemas.microsoft.com/office/drawing/2014/main" id="{C443FA27-F0DB-1840-998D-206100BED38F}"/>
              </a:ext>
            </a:extLst>
          </p:cNvPr>
          <p:cNvSpPr>
            <a:spLocks noGrp="1"/>
          </p:cNvSpPr>
          <p:nvPr>
            <p:ph type="pic" sz="quarter" idx="18" hasCustomPrompt="1"/>
          </p:nvPr>
        </p:nvSpPr>
        <p:spPr>
          <a:xfrm>
            <a:off x="5940000" y="900000"/>
            <a:ext cx="5400000" cy="5344683"/>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1263729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CL three column image">
    <p:spTree>
      <p:nvGrpSpPr>
        <p:cNvPr id="1" name=""/>
        <p:cNvGrpSpPr/>
        <p:nvPr/>
      </p:nvGrpSpPr>
      <p:grpSpPr>
        <a:xfrm>
          <a:off x="0" y="0"/>
          <a:ext cx="0" cy="0"/>
          <a:chOff x="0" y="0"/>
          <a:chExt cx="0" cy="0"/>
        </a:xfrm>
      </p:grpSpPr>
      <p:sp>
        <p:nvSpPr>
          <p:cNvPr id="12" name="Picture" descr="Image">
            <a:extLst>
              <a:ext uri="{FF2B5EF4-FFF2-40B4-BE49-F238E27FC236}">
                <a16:creationId xmlns:a16="http://schemas.microsoft.com/office/drawing/2014/main" id="{935F83AB-29A1-EF49-B6EC-5214A87545D5}"/>
              </a:ext>
            </a:extLst>
          </p:cNvPr>
          <p:cNvSpPr>
            <a:spLocks noGrp="1"/>
          </p:cNvSpPr>
          <p:nvPr>
            <p:ph type="pic" sz="quarter" idx="16" hasCustomPrompt="1"/>
          </p:nvPr>
        </p:nvSpPr>
        <p:spPr>
          <a:xfrm>
            <a:off x="360000" y="900000"/>
            <a:ext cx="3420000" cy="2880000"/>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4017600"/>
            <a:ext cx="3420000" cy="2304000"/>
          </a:xfrm>
        </p:spPr>
        <p:txBody>
          <a:bodyPr/>
          <a:lstStyle>
            <a:lvl1pPr marL="180975" indent="-169863">
              <a:tabLst/>
              <a:defRPr sz="1800"/>
            </a:lvl1pPr>
          </a:lstStyle>
          <a:p>
            <a:pPr lvl="0"/>
            <a:r>
              <a:rPr lang="en-US"/>
              <a:t>Edit Master text styles</a:t>
            </a:r>
          </a:p>
        </p:txBody>
      </p:sp>
      <p:sp>
        <p:nvSpPr>
          <p:cNvPr id="13" name="Picture" descr="Image">
            <a:extLst>
              <a:ext uri="{FF2B5EF4-FFF2-40B4-BE49-F238E27FC236}">
                <a16:creationId xmlns:a16="http://schemas.microsoft.com/office/drawing/2014/main" id="{E95E3DE4-2C02-DF4D-871A-130A912A3EB7}"/>
              </a:ext>
            </a:extLst>
          </p:cNvPr>
          <p:cNvSpPr>
            <a:spLocks noGrp="1"/>
          </p:cNvSpPr>
          <p:nvPr>
            <p:ph type="pic" sz="quarter" idx="17" hasCustomPrompt="1"/>
          </p:nvPr>
        </p:nvSpPr>
        <p:spPr>
          <a:xfrm>
            <a:off x="4295800" y="900000"/>
            <a:ext cx="3420000" cy="2880000"/>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4017600"/>
            <a:ext cx="3420000" cy="2304000"/>
          </a:xfrm>
        </p:spPr>
        <p:txBody>
          <a:bodyPr/>
          <a:lstStyle>
            <a:lvl1pPr marL="180975" indent="-169863">
              <a:tabLst/>
              <a:defRPr sz="1800"/>
            </a:lvl1pPr>
          </a:lstStyle>
          <a:p>
            <a:pPr lvl="0"/>
            <a:r>
              <a:rPr lang="en-US"/>
              <a:t>Edit Master text styles</a:t>
            </a:r>
          </a:p>
        </p:txBody>
      </p:sp>
      <p:sp>
        <p:nvSpPr>
          <p:cNvPr id="15" name="Picture" descr="Image">
            <a:extLst>
              <a:ext uri="{FF2B5EF4-FFF2-40B4-BE49-F238E27FC236}">
                <a16:creationId xmlns:a16="http://schemas.microsoft.com/office/drawing/2014/main" id="{08A0AD7D-724B-E44B-89BE-D93B46E6BC83}"/>
              </a:ext>
            </a:extLst>
          </p:cNvPr>
          <p:cNvSpPr>
            <a:spLocks noGrp="1"/>
          </p:cNvSpPr>
          <p:nvPr>
            <p:ph type="pic" sz="quarter" idx="18" hasCustomPrompt="1"/>
          </p:nvPr>
        </p:nvSpPr>
        <p:spPr>
          <a:xfrm>
            <a:off x="8256240" y="900000"/>
            <a:ext cx="3420000" cy="2880000"/>
          </a:xfrm>
          <a:solidFill>
            <a:srgbClr val="FFFFFF"/>
          </a:solidFill>
          <a:ln>
            <a:noFill/>
          </a:ln>
        </p:spPr>
        <p:txBody>
          <a:bodyPr anchor="b" anchorCtr="0"/>
          <a:lstStyle>
            <a:lvl1pPr marL="11112" indent="0" algn="ctr">
              <a:buNone/>
              <a:defRPr sz="2400"/>
            </a:lvl1pPr>
          </a:lstStyle>
          <a:p>
            <a:r>
              <a:rPr lang="en-GB"/>
              <a:t>Click to add picture</a:t>
            </a:r>
            <a:br>
              <a:rPr lang="en-GB"/>
            </a:br>
            <a:endParaRPr lang="en-GB"/>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218" y="4017600"/>
            <a:ext cx="3420000" cy="2304000"/>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16194897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CL Tabl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a:t>Main headline, Arial 44pt bold</a:t>
            </a:r>
          </a:p>
        </p:txBody>
      </p:sp>
      <p:sp>
        <p:nvSpPr>
          <p:cNvPr id="11" name="Table" descr="Text / Table">
            <a:extLst>
              <a:ext uri="{FF2B5EF4-FFF2-40B4-BE49-F238E27FC236}">
                <a16:creationId xmlns:a16="http://schemas.microsoft.com/office/drawing/2014/main" id="{4DEFD8C9-6C2B-9C49-9F6F-5A35A2B747AF}"/>
              </a:ext>
            </a:extLst>
          </p:cNvPr>
          <p:cNvSpPr>
            <a:spLocks noGrp="1"/>
          </p:cNvSpPr>
          <p:nvPr>
            <p:ph type="tbl" sz="quarter" idx="14" hasCustomPrompt="1"/>
          </p:nvPr>
        </p:nvSpPr>
        <p:spPr>
          <a:xfrm>
            <a:off x="360363" y="2286001"/>
            <a:ext cx="11553825" cy="4073524"/>
          </a:xfrm>
        </p:spPr>
        <p:txBody>
          <a:bodyPr/>
          <a:lstStyle/>
          <a:p>
            <a:r>
              <a:rPr lang="en-GB"/>
              <a:t>Click to add table</a:t>
            </a:r>
            <a:endParaRPr lang="en-US"/>
          </a:p>
        </p:txBody>
      </p:sp>
      <p:sp>
        <p:nvSpPr>
          <p:cNvPr id="8" name="Text">
            <a:extLst>
              <a:ext uri="{FF2B5EF4-FFF2-40B4-BE49-F238E27FC236}">
                <a16:creationId xmlns:a16="http://schemas.microsoft.com/office/drawing/2014/main" id="{D31E44D0-02C4-914B-B5F4-F5B0F5862CBB}"/>
              </a:ext>
            </a:extLst>
          </p:cNvPr>
          <p:cNvSpPr>
            <a:spLocks noGrp="1"/>
          </p:cNvSpPr>
          <p:nvPr>
            <p:ph type="body" sz="quarter" idx="15"/>
          </p:nvPr>
        </p:nvSpPr>
        <p:spPr>
          <a:xfrm>
            <a:off x="9366454" y="2414430"/>
            <a:ext cx="2557322" cy="2623913"/>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7/25/2025</a:t>
            </a:fld>
            <a:endParaRPr lang="en-US"/>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a:p>
        </p:txBody>
      </p:sp>
    </p:spTree>
    <p:extLst>
      <p:ext uri="{BB962C8B-B14F-4D97-AF65-F5344CB8AC3E}">
        <p14:creationId xmlns:p14="http://schemas.microsoft.com/office/powerpoint/2010/main" val="189968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6952-BF89-CB72-C434-1FDB68264D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859E58-6A35-B1C3-9A1B-1D70971BD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9C3EF-B0DB-F470-AE2E-77F6FEE3A9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920D14-2021-6800-E220-2FCC25BFD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1FDB48-C5CD-3B24-C508-2A4A7EE98F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45E066-F482-5D74-9E5C-06A86FEA84E0}"/>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8" name="Footer Placeholder 7">
            <a:extLst>
              <a:ext uri="{FF2B5EF4-FFF2-40B4-BE49-F238E27FC236}">
                <a16:creationId xmlns:a16="http://schemas.microsoft.com/office/drawing/2014/main" id="{983FC7C6-E38C-282C-4F42-835AD31623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E57C7D-873E-6937-8E86-B5403FE16472}"/>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395498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85D9-41C7-AD3F-9C39-F0876FAC8F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8F2C41-92AB-8B73-987D-A46E0199F9BA}"/>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4" name="Footer Placeholder 3">
            <a:extLst>
              <a:ext uri="{FF2B5EF4-FFF2-40B4-BE49-F238E27FC236}">
                <a16:creationId xmlns:a16="http://schemas.microsoft.com/office/drawing/2014/main" id="{A4ACF05C-5203-6B2F-5B4C-C6FB06420F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E428716-FBAA-C4ED-DCFF-D13663DC8F26}"/>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347254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FD029-898F-2154-FBA6-0301ECA9F96D}"/>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3" name="Footer Placeholder 2">
            <a:extLst>
              <a:ext uri="{FF2B5EF4-FFF2-40B4-BE49-F238E27FC236}">
                <a16:creationId xmlns:a16="http://schemas.microsoft.com/office/drawing/2014/main" id="{04F7F8B6-781B-7D7C-943E-C81EF83A7B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D61DF0-A357-BD60-EF32-3D70A575E0F2}"/>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374505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76FB-4573-7C2C-976B-A3CCCEDF9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6FE8D9-624A-F202-5945-7A3FEC0E85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0718-7597-919C-5CEE-29B24E599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F8B3E-9C68-887E-70BD-67C3FA3E40E3}"/>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6" name="Footer Placeholder 5">
            <a:extLst>
              <a:ext uri="{FF2B5EF4-FFF2-40B4-BE49-F238E27FC236}">
                <a16:creationId xmlns:a16="http://schemas.microsoft.com/office/drawing/2014/main" id="{B858D4B0-27EA-C71E-3A52-66041A1FFE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7E1EC2-253F-1465-B881-583DB27B3B18}"/>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163434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F6C0-F619-ED18-2680-8F010328F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01D0BB-2178-7BAE-A228-6BF2F9E91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E05292-B5B5-70B2-E750-990CCB896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A59BE-73EE-A356-407B-E12C6AC0B8A6}"/>
              </a:ext>
            </a:extLst>
          </p:cNvPr>
          <p:cNvSpPr>
            <a:spLocks noGrp="1"/>
          </p:cNvSpPr>
          <p:nvPr>
            <p:ph type="dt" sz="half" idx="10"/>
          </p:nvPr>
        </p:nvSpPr>
        <p:spPr/>
        <p:txBody>
          <a:bodyPr/>
          <a:lstStyle/>
          <a:p>
            <a:fld id="{0911AB75-9681-41F9-8235-D69A55ED36EF}" type="datetimeFigureOut">
              <a:rPr lang="en-GB" smtClean="0"/>
              <a:t>25/07/2025</a:t>
            </a:fld>
            <a:endParaRPr lang="en-GB"/>
          </a:p>
        </p:txBody>
      </p:sp>
      <p:sp>
        <p:nvSpPr>
          <p:cNvPr id="6" name="Footer Placeholder 5">
            <a:extLst>
              <a:ext uri="{FF2B5EF4-FFF2-40B4-BE49-F238E27FC236}">
                <a16:creationId xmlns:a16="http://schemas.microsoft.com/office/drawing/2014/main" id="{3C3FCD6D-EE59-E1BD-8BED-9000FC2F65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1FDE8-DD74-028E-F32D-6F396DE9351E}"/>
              </a:ext>
            </a:extLst>
          </p:cNvPr>
          <p:cNvSpPr>
            <a:spLocks noGrp="1"/>
          </p:cNvSpPr>
          <p:nvPr>
            <p:ph type="sldNum" sz="quarter" idx="12"/>
          </p:nvPr>
        </p:nvSpPr>
        <p:spPr/>
        <p:txBody>
          <a:bodyPr/>
          <a:lstStyle/>
          <a:p>
            <a:fld id="{00F6406D-4FA0-4D1B-A244-D27A4F8173B0}" type="slidenum">
              <a:rPr lang="en-GB" smtClean="0"/>
              <a:t>‹#›</a:t>
            </a:fld>
            <a:endParaRPr lang="en-GB"/>
          </a:p>
        </p:txBody>
      </p:sp>
    </p:spTree>
    <p:extLst>
      <p:ext uri="{BB962C8B-B14F-4D97-AF65-F5344CB8AC3E}">
        <p14:creationId xmlns:p14="http://schemas.microsoft.com/office/powerpoint/2010/main" val="70267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3.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2DB6C-6379-BB87-883A-15192FBE8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3AA86E-9EA9-29A2-E50A-9227F8812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717181-8C2F-B009-EB78-63B20C2C3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11AB75-9681-41F9-8235-D69A55ED36EF}" type="datetimeFigureOut">
              <a:rPr lang="en-GB" smtClean="0"/>
              <a:t>25/07/2025</a:t>
            </a:fld>
            <a:endParaRPr lang="en-GB"/>
          </a:p>
        </p:txBody>
      </p:sp>
      <p:sp>
        <p:nvSpPr>
          <p:cNvPr id="5" name="Footer Placeholder 4">
            <a:extLst>
              <a:ext uri="{FF2B5EF4-FFF2-40B4-BE49-F238E27FC236}">
                <a16:creationId xmlns:a16="http://schemas.microsoft.com/office/drawing/2014/main" id="{C5A6BEF7-C50D-F081-3290-773FEA7BBA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BF59EB1-8AD9-451F-8C6F-307FCC00B9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F6406D-4FA0-4D1B-A244-D27A4F8173B0}" type="slidenum">
              <a:rPr lang="en-GB" smtClean="0"/>
              <a:t>‹#›</a:t>
            </a:fld>
            <a:endParaRPr lang="en-GB"/>
          </a:p>
        </p:txBody>
      </p:sp>
    </p:spTree>
    <p:extLst>
      <p:ext uri="{BB962C8B-B14F-4D97-AF65-F5344CB8AC3E}">
        <p14:creationId xmlns:p14="http://schemas.microsoft.com/office/powerpoint/2010/main" val="3118729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CDEB9B-F055-4447-8A08-043574531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F5324B-6688-45E6-B669-C2404C6A7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34374B-FE14-426C-9256-BA4BC0D74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FE989-32B9-4026-B85C-A2D11F8AA4A4}" type="datetimeFigureOut">
              <a:rPr lang="en-GB" smtClean="0"/>
              <a:t>25/07/2025</a:t>
            </a:fld>
            <a:endParaRPr lang="en-GB"/>
          </a:p>
        </p:txBody>
      </p:sp>
      <p:sp>
        <p:nvSpPr>
          <p:cNvPr id="5" name="Footer Placeholder 4">
            <a:extLst>
              <a:ext uri="{FF2B5EF4-FFF2-40B4-BE49-F238E27FC236}">
                <a16:creationId xmlns:a16="http://schemas.microsoft.com/office/drawing/2014/main" id="{9327B84E-EC24-42FC-8DB7-2C7C1C316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6D4A45-0278-433F-9603-EEB3AEC4C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0CF79-C46F-4621-945D-D437AA1D959F}" type="slidenum">
              <a:rPr lang="en-GB" smtClean="0"/>
              <a:t>‹#›</a:t>
            </a:fld>
            <a:endParaRPr lang="en-GB"/>
          </a:p>
        </p:txBody>
      </p:sp>
      <p:pic>
        <p:nvPicPr>
          <p:cNvPr id="7" name="Picture 6">
            <a:extLst>
              <a:ext uri="{FF2B5EF4-FFF2-40B4-BE49-F238E27FC236}">
                <a16:creationId xmlns:a16="http://schemas.microsoft.com/office/drawing/2014/main" id="{4A7D5A5B-09C3-8341-8233-08EB49F8579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75064" y="5385591"/>
            <a:ext cx="2298601" cy="1335883"/>
          </a:xfrm>
          <a:prstGeom prst="rect">
            <a:avLst/>
          </a:prstGeom>
        </p:spPr>
      </p:pic>
    </p:spTree>
    <p:extLst>
      <p:ext uri="{BB962C8B-B14F-4D97-AF65-F5344CB8AC3E}">
        <p14:creationId xmlns:p14="http://schemas.microsoft.com/office/powerpoint/2010/main" val="4177280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6478F44-CA4B-8F47-8400-2C19AC9A20AB}" type="datetimeFigureOut">
              <a:rPr lang="en-US" smtClean="0"/>
              <a:pPr>
                <a:defRPr/>
              </a:pPr>
              <a:t>7/25/2025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8DF897-BF7D-364E-94C4-DBD7D61CD3A9}" type="slidenum">
              <a:rPr lang="en-US" smtClean="0"/>
              <a:pPr>
                <a:defRPr/>
              </a:pPr>
              <a:t>‹#›</a:t>
            </a:fld>
            <a:endParaRPr lang="en-US"/>
          </a:p>
        </p:txBody>
      </p:sp>
      <p:pic>
        <p:nvPicPr>
          <p:cNvPr id="7" name="UCL Brandi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0"/>
            <a:ext cx="12195073" cy="545593"/>
          </a:xfrm>
          <a:prstGeom prst="rect">
            <a:avLst/>
          </a:prstGeom>
        </p:spPr>
      </p:pic>
    </p:spTree>
    <p:extLst>
      <p:ext uri="{BB962C8B-B14F-4D97-AF65-F5344CB8AC3E}">
        <p14:creationId xmlns:p14="http://schemas.microsoft.com/office/powerpoint/2010/main" val="9500508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view.officeapps.live.com/op/view.aspx?src=https%3A%2F%2Fash.org.uk%2Fuploads%2FLocal-authority-mapping-template.docx%3Fv%3D1688732575&amp;wdOrigin=BROWSELINK"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assets.publishing.service.gov.uk/media/6866387fe6557c544c74db7a/fit-for-the-future-10-year-health-plan-for-england.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ncsct.co.uk/publications/category/inpatient-acute-training-resources" TargetMode="External"/><Relationship Id="rId5" Type="http://schemas.openxmlformats.org/officeDocument/2006/relationships/hyperlink" Target="https://www.ncsct.co.uk/publications/STP-inpatient-acute" TargetMode="External"/><Relationship Id="rId4" Type="http://schemas.openxmlformats.org/officeDocument/2006/relationships/hyperlink" Target="https://future.nhs.uk/NHSpp/view?objectId=81930405"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ash.org.uk/resources/view/smoking-and-surgery"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ce.org.uk/guidance/ng209"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arc-nenc.nihr.ac.uk/evidence/std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s://www.rcplondon.ac.uk/projects/outputs/hiding-plain-sight-treating-tobacco-dependency-nhs" TargetMode="External"/><Relationship Id="rId3" Type="http://schemas.openxmlformats.org/officeDocument/2006/relationships/hyperlink" Target="https://www.digitalhealth.net/wp-content/uploads/2025/05/Model-Integrated-Care-Board-%E2%80%93-Blueprint-v1.0.pdf" TargetMode="External"/><Relationship Id="rId7" Type="http://schemas.openxmlformats.org/officeDocument/2006/relationships/hyperlink" Target="https://ash.org.uk/uploads/ASH-Briefing_Health-Inequalities.pd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www.thelancet.com/journals/lancet/article/PIIS0140-6736(12)61720-6/fulltext" TargetMode="External"/><Relationship Id="rId5" Type="http://schemas.openxmlformats.org/officeDocument/2006/relationships/hyperlink" Target="https://fingertips.phe.org.uk/profile/tobacco-control/data#page/1/gid/1938132888/pat/159/par/K02000001/ati/15/are/E92000001/yrr/3/cid/4/tbm/1" TargetMode="External"/><Relationship Id="rId4" Type="http://schemas.openxmlformats.org/officeDocument/2006/relationships/hyperlink" Target="https://fingertips.phe.org.uk/profile/tobacco-control/data#page/1/gid/1938132887/pat/159/par/K02000001/ati/15/are/E92000001/yrr/1/cid/4/tbm/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ash.org.uk/resources/smokefree-nhs/briefings-for-integrated-care-systems"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mailto:admin@smokefreeaction.org.u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ngland.nhs.uk/wp-content/uploads/2022/12/B1590-iii-Modifiable-Risk-Factors-High-Impact-Interventions.pdf"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s://www.england.nhs.uk/wp-content/uploads/2025/05/03-nhssc-2526-full-length-service-conditions-final.pdf" TargetMode="External"/><Relationship Id="rId4" Type="http://schemas.openxmlformats.org/officeDocument/2006/relationships/hyperlink" Target="https://www.england.nhs.uk/long-read/2025-26-priorities-and-operational-planning-guidance/#national-priorities-and-success-measures-for-2025-2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hyperlink" Target="https://www.wypartnership.co.uk/publications/joint-forward-plan-2023" TargetMode="External"/><Relationship Id="rId3" Type="http://schemas.openxmlformats.org/officeDocument/2006/relationships/hyperlink" Target="https://humberandnorthyorkshire.icb.nhs.uk/wp-content/uploads/2023/07/Joint-Forward-Plan-How-we-will-deliver-our-strategy-from-2023-to-2028-1.pdf" TargetMode="External"/><Relationship Id="rId7" Type="http://schemas.openxmlformats.org/officeDocument/2006/relationships/hyperlink" Target="https://southyorkshire.icb.nhs.uk/about-us/our-structure/five-year-joint-forward-plan"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s://www.southwestlondon.icb.nhs.uk/wp-content/uploads/2023/07/SWLICBJFP_June2023Final.pdf" TargetMode="External"/><Relationship Id="rId5" Type="http://schemas.openxmlformats.org/officeDocument/2006/relationships/hyperlink" Target="https://suffolkandnortheastessex.icb.nhs.uk/about-us/joint-forward-plan/" TargetMode="External"/><Relationship Id="rId4" Type="http://schemas.openxmlformats.org/officeDocument/2006/relationships/hyperlink" Target="https://bsw.icb.nhs.uk/wp-content/uploads/sites/6/2023/07/BSW-Implementation-Plan-v3-2.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hyperlink" Target="https://www.hfma.org.uk/topics/health-inequalities-and-prevention" TargetMode="External"/><Relationship Id="rId3" Type="http://schemas.openxmlformats.org/officeDocument/2006/relationships/hyperlink" Target="https://ash.org.uk/resources/view/core20plus5-ics-briefings-2023" TargetMode="External"/><Relationship Id="rId7" Type="http://schemas.openxmlformats.org/officeDocument/2006/relationships/hyperlink" Target="https://ash.org.uk/resources/smokefree-nhs/nhs-tobacco-dependence-treatment-services-resource-hub" TargetMode="External"/><Relationship Id="rId2" Type="http://schemas.openxmlformats.org/officeDocument/2006/relationships/hyperlink" Target="https://ash.org.uk/resources/smokefree-nhs/briefings-for-integrated-care-systems" TargetMode="External"/><Relationship Id="rId1" Type="http://schemas.openxmlformats.org/officeDocument/2006/relationships/slideLayout" Target="../slideLayouts/slideLayout13.xml"/><Relationship Id="rId6" Type="http://schemas.openxmlformats.org/officeDocument/2006/relationships/hyperlink" Target="https://ash.org.uk/resources/view/briefing-addressing-winter-pressures-through-treating-tobacco-dependency" TargetMode="External"/><Relationship Id="rId5" Type="http://schemas.openxmlformats.org/officeDocument/2006/relationships/hyperlink" Target="https://ash.org.uk/resources/view/icb-briefing-for-joint-forward-plans" TargetMode="External"/><Relationship Id="rId10" Type="http://schemas.openxmlformats.org/officeDocument/2006/relationships/hyperlink" Target="https://www.hfma.org.uk/publications/commissioning-reduce-health-inequalities" TargetMode="External"/><Relationship Id="rId4" Type="http://schemas.openxmlformats.org/officeDocument/2006/relationships/hyperlink" Target="https://ash.org.uk/resources/view/toolkit-for-developing-a-system-wide-tobacco-control-programme" TargetMode="External"/><Relationship Id="rId9" Type="http://schemas.openxmlformats.org/officeDocument/2006/relationships/hyperlink" Target="https://www.hfma.org.uk/system/files/investing-to-reduce-tobacco-usage-and-tackle-associated-health-inequalities---formatted.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sh.org.uk/resources/view/ash-ready-reckoner"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sh.org.uk/resources/view/tobacco-dependence-treatment-service-roi-calculator"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ash.org.uk/uploads/Supporting-spreadsheet-for-slide-set.xlsx?v=1688732635"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ash.org.uk/uploads/Supporting-spreadsheet-for-slide-set.xlsx?v=1688732635"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ash.org.uk/uploads/Supporting-spreadsheet-for-slide-set.xlsx?v=1688732635"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ash.org.uk/uploads/Supporting-spreadsheet-for-slide-set.xlsx?v=1688732635"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A6803-9618-6C46-D635-8FB77B3AC751}"/>
              </a:ext>
            </a:extLst>
          </p:cNvPr>
          <p:cNvSpPr>
            <a:spLocks noGrp="1"/>
          </p:cNvSpPr>
          <p:nvPr>
            <p:ph type="ctrTitle"/>
          </p:nvPr>
        </p:nvSpPr>
        <p:spPr>
          <a:xfrm>
            <a:off x="6590662" y="4267832"/>
            <a:ext cx="4805996" cy="1297115"/>
          </a:xfrm>
        </p:spPr>
        <p:txBody>
          <a:bodyPr anchor="t">
            <a:normAutofit/>
          </a:bodyPr>
          <a:lstStyle/>
          <a:p>
            <a:pPr algn="l"/>
            <a:r>
              <a:rPr lang="en-GB" sz="4000" b="1" dirty="0">
                <a:solidFill>
                  <a:schemeClr val="tx2"/>
                </a:solidFill>
                <a:latin typeface="Inter"/>
              </a:rPr>
              <a:t>Engaging ICBs on tobacco control</a:t>
            </a:r>
          </a:p>
        </p:txBody>
      </p:sp>
      <p:sp>
        <p:nvSpPr>
          <p:cNvPr id="3" name="Subtitle 2">
            <a:extLst>
              <a:ext uri="{FF2B5EF4-FFF2-40B4-BE49-F238E27FC236}">
                <a16:creationId xmlns:a16="http://schemas.microsoft.com/office/drawing/2014/main" id="{A15349B6-3203-A258-3AFE-49963F12A503}"/>
              </a:ext>
            </a:extLst>
          </p:cNvPr>
          <p:cNvSpPr>
            <a:spLocks noGrp="1"/>
          </p:cNvSpPr>
          <p:nvPr>
            <p:ph type="subTitle" idx="1"/>
          </p:nvPr>
        </p:nvSpPr>
        <p:spPr>
          <a:xfrm>
            <a:off x="6590966" y="3428999"/>
            <a:ext cx="4805691" cy="838831"/>
          </a:xfrm>
        </p:spPr>
        <p:txBody>
          <a:bodyPr vert="horz" lIns="91440" tIns="45720" rIns="91440" bIns="45720" rtlCol="0" anchor="b">
            <a:normAutofit/>
          </a:bodyPr>
          <a:lstStyle/>
          <a:p>
            <a:pPr algn="l"/>
            <a:r>
              <a:rPr lang="en-GB" sz="2000" b="1" dirty="0">
                <a:solidFill>
                  <a:schemeClr val="tx2"/>
                </a:solidFill>
                <a:latin typeface="Inter"/>
              </a:rPr>
              <a:t>A resource for Directors of Public Health</a:t>
            </a:r>
          </a:p>
        </p:txBody>
      </p:sp>
      <p:pic>
        <p:nvPicPr>
          <p:cNvPr id="4" name="Picture 3" descr="A black and orange logo&#10;&#10;Description automatically generated">
            <a:extLst>
              <a:ext uri="{FF2B5EF4-FFF2-40B4-BE49-F238E27FC236}">
                <a16:creationId xmlns:a16="http://schemas.microsoft.com/office/drawing/2014/main" id="{794334E3-19B8-4FBA-E853-2B8EBAB3777D}"/>
              </a:ext>
            </a:extLst>
          </p:cNvPr>
          <p:cNvPicPr>
            <a:picLocks noChangeAspect="1"/>
          </p:cNvPicPr>
          <p:nvPr/>
        </p:nvPicPr>
        <p:blipFill>
          <a:blip r:embed="rId2"/>
          <a:stretch>
            <a:fillRect/>
          </a:stretch>
        </p:blipFill>
        <p:spPr>
          <a:xfrm>
            <a:off x="340470" y="2462470"/>
            <a:ext cx="4141760" cy="28474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18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0997516" y="707274"/>
            <a:ext cx="983043" cy="561332"/>
          </a:xfrm>
          <a:prstGeom prst="rect">
            <a:avLst/>
          </a:prstGeom>
        </p:spPr>
      </p:pic>
      <p:sp>
        <p:nvSpPr>
          <p:cNvPr id="3" name="Content Placeholder 2">
            <a:extLst>
              <a:ext uri="{FF2B5EF4-FFF2-40B4-BE49-F238E27FC236}">
                <a16:creationId xmlns:a16="http://schemas.microsoft.com/office/drawing/2014/main" id="{890F2538-B6AC-C5FC-0946-0BB94FB2C80C}"/>
              </a:ext>
            </a:extLst>
          </p:cNvPr>
          <p:cNvSpPr txBox="1">
            <a:spLocks/>
          </p:cNvSpPr>
          <p:nvPr/>
        </p:nvSpPr>
        <p:spPr>
          <a:xfrm>
            <a:off x="862777" y="1538453"/>
            <a:ext cx="10640247" cy="492140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2600" b="0" i="0" u="none" strike="noStrike" kern="1200" cap="none" spc="0" normalizeH="0" baseline="0" noProof="0">
                <a:ln>
                  <a:noFill/>
                </a:ln>
                <a:solidFill>
                  <a:prstClr val="black"/>
                </a:solidFill>
                <a:effectLst/>
                <a:uLnTx/>
                <a:uFillTx/>
                <a:latin typeface="Inter"/>
                <a:cs typeface="Arial"/>
              </a:rPr>
              <a:t>Only 37% of smokers per year make a serious attempt to quit. Around a quarter of these are successful.</a:t>
            </a:r>
            <a:r>
              <a:rPr lang="en-GB" sz="2600">
                <a:solidFill>
                  <a:prstClr val="black"/>
                </a:solidFill>
                <a:latin typeface="Inter"/>
                <a:cs typeface="Arial"/>
              </a:rPr>
              <a:t> </a:t>
            </a:r>
            <a:endParaRPr lang="en-GB" sz="2600" b="0" i="0" u="none" strike="noStrike" kern="1200" cap="none" spc="0" normalizeH="0" baseline="0" noProof="0">
              <a:ln>
                <a:noFill/>
              </a:ln>
              <a:solidFill>
                <a:prstClr val="black"/>
              </a:solidFill>
              <a:effectLst/>
              <a:uLnTx/>
              <a:uFillTx/>
              <a:latin typeface="Inter"/>
              <a:cs typeface="Arial" panose="020B0604020202020204" pitchFamily="34" charset="0"/>
            </a:endParaRPr>
          </a:p>
          <a:p>
            <a:pPr>
              <a:defRPr/>
            </a:pPr>
            <a:r>
              <a:rPr kumimoji="0" lang="en-GB" sz="2600" b="0" i="0" u="none" strike="noStrike" kern="1200" cap="none" spc="0" normalizeH="0" baseline="0" noProof="0">
                <a:ln>
                  <a:noFill/>
                </a:ln>
                <a:solidFill>
                  <a:prstClr val="black"/>
                </a:solidFill>
                <a:effectLst/>
                <a:uLnTx/>
                <a:uFillTx/>
                <a:latin typeface="Inter"/>
                <a:cs typeface="Arial"/>
              </a:rPr>
              <a:t>Therefore only 9% of smokers successfully quit each year.</a:t>
            </a:r>
            <a:r>
              <a:rPr lang="en-GB" sz="2600">
                <a:solidFill>
                  <a:prstClr val="black"/>
                </a:solidFill>
                <a:latin typeface="Inter"/>
                <a:cs typeface="Arial"/>
              </a:rPr>
              <a:t> </a:t>
            </a:r>
            <a:endParaRPr lang="en-GB" sz="2600" b="0" i="0" u="none" strike="noStrike" kern="1200" cap="none" spc="0" normalizeH="0" baseline="0" noProof="0">
              <a:ln>
                <a:noFill/>
              </a:ln>
              <a:solidFill>
                <a:prstClr val="black"/>
              </a:solidFill>
              <a:effectLst/>
              <a:uLnTx/>
              <a:uFillTx/>
              <a:latin typeface="Inter"/>
              <a:cs typeface="Arial" panose="020B0604020202020204" pitchFamily="34" charset="0"/>
            </a:endParaRPr>
          </a:p>
          <a:p>
            <a:pPr>
              <a:defRPr/>
            </a:pPr>
            <a:r>
              <a:rPr kumimoji="0" lang="en-GB" sz="2600" b="0" i="0" u="none" strike="noStrike" kern="1200" cap="none" spc="0" normalizeH="0" baseline="0" noProof="0">
                <a:ln>
                  <a:noFill/>
                </a:ln>
                <a:solidFill>
                  <a:prstClr val="black"/>
                </a:solidFill>
                <a:effectLst/>
                <a:uLnTx/>
                <a:uFillTx/>
                <a:latin typeface="Inter"/>
                <a:cs typeface="Arial"/>
              </a:rPr>
              <a:t>Of these successful quitters:</a:t>
            </a:r>
            <a:r>
              <a:rPr lang="en-GB" sz="2600">
                <a:solidFill>
                  <a:prstClr val="black"/>
                </a:solidFill>
                <a:latin typeface="Inter"/>
                <a:cs typeface="Arial"/>
              </a:rPr>
              <a:t> </a:t>
            </a:r>
            <a:endParaRPr lang="en-GB" sz="2600" b="0" i="0" u="none" strike="noStrike" kern="1200" cap="none" spc="0" normalizeH="0" baseline="0" noProof="0">
              <a:ln>
                <a:noFill/>
              </a:ln>
              <a:solidFill>
                <a:prstClr val="black"/>
              </a:solidFill>
              <a:effectLst/>
              <a:uLnTx/>
              <a:uFillTx/>
              <a:latin typeface="Inter"/>
              <a:cs typeface="Arial" panose="020B0604020202020204" pitchFamily="34" charset="0"/>
            </a:endParaRPr>
          </a:p>
          <a:p>
            <a:pPr lvl="1">
              <a:defRPr/>
            </a:pPr>
            <a:r>
              <a:rPr kumimoji="0" lang="en-GB" sz="2600" b="0" i="0" u="none" strike="noStrike" kern="1200" cap="none" spc="0" normalizeH="0" baseline="0" noProof="0">
                <a:ln>
                  <a:noFill/>
                </a:ln>
                <a:solidFill>
                  <a:prstClr val="black"/>
                </a:solidFill>
                <a:effectLst/>
                <a:uLnTx/>
                <a:uFillTx/>
                <a:latin typeface="Inter"/>
                <a:cs typeface="Arial"/>
              </a:rPr>
              <a:t>2% quit through stop smoking services</a:t>
            </a:r>
            <a:r>
              <a:rPr lang="en-GB" sz="2600">
                <a:solidFill>
                  <a:prstClr val="black"/>
                </a:solidFill>
                <a:latin typeface="Inter"/>
                <a:cs typeface="Arial"/>
              </a:rPr>
              <a:t> </a:t>
            </a:r>
            <a:endParaRPr lang="en-GB" sz="2600" b="0" i="0" u="none" strike="noStrike" kern="1200" cap="none" spc="0" normalizeH="0" baseline="0" noProof="0">
              <a:ln>
                <a:noFill/>
              </a:ln>
              <a:solidFill>
                <a:prstClr val="black"/>
              </a:solidFill>
              <a:effectLst/>
              <a:uLnTx/>
              <a:uFillTx/>
              <a:latin typeface="Inter"/>
              <a:cs typeface="Arial" panose="020B0604020202020204" pitchFamily="34" charset="0"/>
            </a:endParaRPr>
          </a:p>
          <a:p>
            <a:pPr lvl="1">
              <a:defRPr/>
            </a:pPr>
            <a:r>
              <a:rPr kumimoji="0" lang="en-GB" sz="2600" b="0" i="0" u="none" strike="noStrike" kern="1200" cap="none" spc="0" normalizeH="0" baseline="0" noProof="0">
                <a:ln>
                  <a:noFill/>
                </a:ln>
                <a:solidFill>
                  <a:prstClr val="black"/>
                </a:solidFill>
                <a:effectLst/>
                <a:uLnTx/>
                <a:uFillTx/>
                <a:latin typeface="Inter"/>
                <a:cs typeface="Arial"/>
              </a:rPr>
              <a:t>4% get some professional advice and use medication</a:t>
            </a:r>
            <a:r>
              <a:rPr lang="en-GB" sz="2600">
                <a:solidFill>
                  <a:prstClr val="black"/>
                </a:solidFill>
                <a:latin typeface="Inter"/>
                <a:cs typeface="Arial"/>
              </a:rPr>
              <a:t> </a:t>
            </a:r>
            <a:endParaRPr lang="en-GB" sz="2600" b="0" i="0" u="none" strike="noStrike" kern="1200" cap="none" spc="0" normalizeH="0" baseline="0" noProof="0">
              <a:ln>
                <a:noFill/>
              </a:ln>
              <a:solidFill>
                <a:prstClr val="black"/>
              </a:solidFill>
              <a:effectLst/>
              <a:uLnTx/>
              <a:uFillTx/>
              <a:latin typeface="Inter"/>
              <a:cs typeface="Arial" panose="020B0604020202020204" pitchFamily="34" charset="0"/>
            </a:endParaRPr>
          </a:p>
          <a:p>
            <a:pPr lvl="1">
              <a:defRPr/>
            </a:pPr>
            <a:r>
              <a:rPr kumimoji="0" lang="en-GB" sz="2600" b="0" i="0" u="none" strike="noStrike" kern="1200" cap="none" spc="0" normalizeH="0" baseline="0" noProof="0">
                <a:ln>
                  <a:noFill/>
                </a:ln>
                <a:solidFill>
                  <a:prstClr val="black"/>
                </a:solidFill>
                <a:effectLst/>
                <a:uLnTx/>
                <a:uFillTx/>
                <a:latin typeface="Inter"/>
                <a:cs typeface="Arial"/>
              </a:rPr>
              <a:t>15% use nicotine replacement therapy they bought at a pharmacy</a:t>
            </a:r>
            <a:r>
              <a:rPr lang="en-GB" sz="2600">
                <a:solidFill>
                  <a:prstClr val="black"/>
                </a:solidFill>
                <a:latin typeface="Inter"/>
                <a:cs typeface="Arial"/>
              </a:rPr>
              <a:t> </a:t>
            </a:r>
            <a:endParaRPr lang="en-GB" sz="2600" b="0" i="0" u="none" strike="noStrike" kern="1200" cap="none" spc="0" normalizeH="0" baseline="0" noProof="0">
              <a:ln>
                <a:noFill/>
              </a:ln>
              <a:solidFill>
                <a:prstClr val="black"/>
              </a:solidFill>
              <a:effectLst/>
              <a:uLnTx/>
              <a:uFillTx/>
              <a:latin typeface="Inter"/>
              <a:cs typeface="Arial" panose="020B0604020202020204" pitchFamily="34" charset="0"/>
            </a:endParaRPr>
          </a:p>
          <a:p>
            <a:pPr lvl="1">
              <a:defRPr/>
            </a:pPr>
            <a:r>
              <a:rPr kumimoji="0" lang="en-GB" sz="2600" b="0" i="0" u="none" strike="noStrike" kern="1200" cap="none" spc="0" normalizeH="0" baseline="0" noProof="0">
                <a:ln>
                  <a:noFill/>
                </a:ln>
                <a:solidFill>
                  <a:prstClr val="black"/>
                </a:solidFill>
                <a:effectLst/>
                <a:uLnTx/>
                <a:uFillTx/>
                <a:latin typeface="Inter"/>
                <a:cs typeface="Arial"/>
              </a:rPr>
              <a:t>40% succeed on their own without any help</a:t>
            </a:r>
            <a:r>
              <a:rPr lang="en-GB" sz="2600">
                <a:solidFill>
                  <a:prstClr val="black"/>
                </a:solidFill>
                <a:latin typeface="Inter"/>
                <a:cs typeface="Arial"/>
              </a:rPr>
              <a:t> </a:t>
            </a:r>
            <a:endParaRPr lang="en-GB" sz="2600" b="0" i="0" u="none" strike="noStrike" kern="1200" cap="none" spc="0" normalizeH="0" baseline="0" noProof="0">
              <a:ln>
                <a:noFill/>
              </a:ln>
              <a:solidFill>
                <a:prstClr val="black"/>
              </a:solidFill>
              <a:effectLst/>
              <a:uLnTx/>
              <a:uFillTx/>
              <a:latin typeface="Inter"/>
              <a:cs typeface="Arial" panose="020B0604020202020204" pitchFamily="34" charset="0"/>
            </a:endParaRPr>
          </a:p>
          <a:p>
            <a:pPr lvl="1">
              <a:defRPr/>
            </a:pPr>
            <a:r>
              <a:rPr kumimoji="0" lang="en-GB" sz="2600" b="0" i="0" u="none" strike="noStrike" kern="1200" cap="none" spc="0" normalizeH="0" baseline="0" noProof="0">
                <a:ln>
                  <a:noFill/>
                </a:ln>
                <a:solidFill>
                  <a:prstClr val="black"/>
                </a:solidFill>
                <a:effectLst/>
                <a:uLnTx/>
                <a:uFillTx/>
                <a:latin typeface="Inter"/>
                <a:cs typeface="Arial"/>
              </a:rPr>
              <a:t>39% use an e-cigarette</a:t>
            </a:r>
            <a:r>
              <a:rPr lang="en-GB" sz="2600">
                <a:solidFill>
                  <a:prstClr val="black"/>
                </a:solidFill>
                <a:latin typeface="Inter"/>
                <a:cs typeface="Arial"/>
              </a:rPr>
              <a:t> </a:t>
            </a:r>
            <a:endParaRPr lang="en-GB" sz="2600" b="0" i="0" u="none" strike="noStrike" kern="1200" cap="none" spc="0" normalizeH="0" baseline="0" noProof="0">
              <a:ln>
                <a:noFill/>
              </a:ln>
              <a:solidFill>
                <a:prstClr val="black"/>
              </a:solidFill>
              <a:effectLst/>
              <a:uLnTx/>
              <a:uFillTx/>
              <a:latin typeface="Inter"/>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Inter"/>
            </a:endParaRPr>
          </a:p>
        </p:txBody>
      </p:sp>
      <p:sp>
        <p:nvSpPr>
          <p:cNvPr id="17" name="Title 1">
            <a:extLst>
              <a:ext uri="{FF2B5EF4-FFF2-40B4-BE49-F238E27FC236}">
                <a16:creationId xmlns:a16="http://schemas.microsoft.com/office/drawing/2014/main" id="{4E35809A-CFBF-5A23-7153-A8747C0BC3CB}"/>
              </a:ext>
            </a:extLst>
          </p:cNvPr>
          <p:cNvSpPr>
            <a:spLocks noGrp="1"/>
          </p:cNvSpPr>
          <p:nvPr>
            <p:ph type="title"/>
          </p:nvPr>
        </p:nvSpPr>
        <p:spPr>
          <a:xfrm>
            <a:off x="563420" y="708870"/>
            <a:ext cx="10425503" cy="717134"/>
          </a:xfrm>
        </p:spPr>
        <p:txBody>
          <a:bodyPr>
            <a:normAutofit/>
          </a:bodyPr>
          <a:lstStyle/>
          <a:p>
            <a:r>
              <a:rPr lang="en-GB" b="1">
                <a:latin typeface="Inter"/>
              </a:rPr>
              <a:t>Quitting smoking</a:t>
            </a:r>
          </a:p>
        </p:txBody>
      </p:sp>
      <p:pic>
        <p:nvPicPr>
          <p:cNvPr id="4" name="Picture 3" descr="A black and white logo&#10;&#10;Description automatically generated">
            <a:extLst>
              <a:ext uri="{FF2B5EF4-FFF2-40B4-BE49-F238E27FC236}">
                <a16:creationId xmlns:a16="http://schemas.microsoft.com/office/drawing/2014/main" id="{159F279E-39C9-D3A6-4E89-A16AE80A70DC}"/>
              </a:ext>
            </a:extLst>
          </p:cNvPr>
          <p:cNvPicPr>
            <a:picLocks noChangeAspect="1"/>
          </p:cNvPicPr>
          <p:nvPr/>
        </p:nvPicPr>
        <p:blipFill>
          <a:blip r:embed="rId3"/>
          <a:stretch>
            <a:fillRect/>
          </a:stretch>
        </p:blipFill>
        <p:spPr>
          <a:xfrm>
            <a:off x="10357436" y="5777114"/>
            <a:ext cx="1836483" cy="1079492"/>
          </a:xfrm>
          <a:prstGeom prst="rect">
            <a:avLst/>
          </a:prstGeom>
        </p:spPr>
      </p:pic>
      <p:sp>
        <p:nvSpPr>
          <p:cNvPr id="5" name="Rectangle 4">
            <a:extLst>
              <a:ext uri="{FF2B5EF4-FFF2-40B4-BE49-F238E27FC236}">
                <a16:creationId xmlns:a16="http://schemas.microsoft.com/office/drawing/2014/main" id="{E575D03B-B04D-AD80-8633-7F435E39A120}"/>
              </a:ext>
            </a:extLst>
          </p:cNvPr>
          <p:cNvSpPr/>
          <p:nvPr/>
        </p:nvSpPr>
        <p:spPr>
          <a:xfrm>
            <a:off x="10881360" y="680720"/>
            <a:ext cx="1229360" cy="7010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72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AC1DEF-B241-ECE4-632A-1FCF6A325550}"/>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2600">
                <a:latin typeface="Inter"/>
              </a:rPr>
              <a:t>Government set a smokefree ambition to reduce adult average smoking prevalence to 5% in England by 2030</a:t>
            </a:r>
            <a:endParaRPr lang="en-GB" sz="2600">
              <a:latin typeface="Inter"/>
            </a:endParaRPr>
          </a:p>
          <a:p>
            <a:r>
              <a:rPr lang="en-GB" sz="2600">
                <a:latin typeface="Inter"/>
              </a:rPr>
              <a:t>General smoking prevalence is not projected to reach 5% until 2039</a:t>
            </a:r>
          </a:p>
          <a:p>
            <a:r>
              <a:rPr lang="en-GB" sz="2600">
                <a:latin typeface="Inter"/>
              </a:rPr>
              <a:t>Current projections for most deprived decile will not reach 5% until 2050, risking increasing health inequalities</a:t>
            </a:r>
          </a:p>
          <a:p>
            <a:r>
              <a:rPr lang="en-GB" sz="2600">
                <a:latin typeface="Inter"/>
              </a:rPr>
              <a:t>Required trajectory to reach target will include </a:t>
            </a:r>
          </a:p>
          <a:p>
            <a:pPr lvl="1"/>
            <a:r>
              <a:rPr lang="en-GB" sz="2600">
                <a:latin typeface="Inter"/>
              </a:rPr>
              <a:t>Increase in overall quit attempts</a:t>
            </a:r>
          </a:p>
          <a:p>
            <a:pPr lvl="1"/>
            <a:r>
              <a:rPr lang="en-GB" sz="2600">
                <a:latin typeface="Inter"/>
              </a:rPr>
              <a:t>Increase in quit success</a:t>
            </a:r>
          </a:p>
          <a:p>
            <a:pPr lvl="1"/>
            <a:r>
              <a:rPr lang="en-GB" sz="2600">
                <a:latin typeface="Inter"/>
              </a:rPr>
              <a:t>Reduction in smoking uptake</a:t>
            </a:r>
            <a:endParaRPr lang="en-US" sz="2600">
              <a:latin typeface="Inter"/>
            </a:endParaRPr>
          </a:p>
        </p:txBody>
      </p:sp>
      <p:sp>
        <p:nvSpPr>
          <p:cNvPr id="6" name="Title 1">
            <a:extLst>
              <a:ext uri="{FF2B5EF4-FFF2-40B4-BE49-F238E27FC236}">
                <a16:creationId xmlns:a16="http://schemas.microsoft.com/office/drawing/2014/main" id="{1D134E88-AFD7-7E76-B361-08E86404B00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a:latin typeface="Inter"/>
                <a:cs typeface="Arial" panose="020B0604020202020204" pitchFamily="34" charset="0"/>
              </a:rPr>
              <a:t>Smokefree 2030 </a:t>
            </a:r>
          </a:p>
        </p:txBody>
      </p:sp>
    </p:spTree>
    <p:extLst>
      <p:ext uri="{BB962C8B-B14F-4D97-AF65-F5344CB8AC3E}">
        <p14:creationId xmlns:p14="http://schemas.microsoft.com/office/powerpoint/2010/main" val="136436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3E0414E-3D3B-BCEC-37F9-A1AD8218AFF3}"/>
              </a:ext>
            </a:extLst>
          </p:cNvPr>
          <p:cNvSpPr>
            <a:spLocks noGrp="1"/>
          </p:cNvSpPr>
          <p:nvPr>
            <p:ph type="title"/>
          </p:nvPr>
        </p:nvSpPr>
        <p:spPr>
          <a:xfrm>
            <a:off x="831850" y="1709738"/>
            <a:ext cx="10515600" cy="2852737"/>
          </a:xfrm>
        </p:spPr>
        <p:txBody>
          <a:bodyPr>
            <a:normAutofit/>
          </a:bodyPr>
          <a:lstStyle/>
          <a:p>
            <a:r>
              <a:rPr lang="en-GB" sz="6000">
                <a:latin typeface="Inter"/>
                <a:cs typeface="Arial"/>
              </a:rPr>
              <a:t>Tobacco control in [ICS]</a:t>
            </a:r>
          </a:p>
        </p:txBody>
      </p:sp>
    </p:spTree>
    <p:extLst>
      <p:ext uri="{BB962C8B-B14F-4D97-AF65-F5344CB8AC3E}">
        <p14:creationId xmlns:p14="http://schemas.microsoft.com/office/powerpoint/2010/main" val="304435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70F8211-FF3D-7568-0DFA-60025B255995}"/>
              </a:ext>
            </a:extLst>
          </p:cNvPr>
          <p:cNvSpPr txBox="1">
            <a:spLocks/>
          </p:cNvSpPr>
          <p:nvPr/>
        </p:nvSpPr>
        <p:spPr>
          <a:xfrm>
            <a:off x="990600" y="1713865"/>
            <a:ext cx="932688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Inter"/>
              </a:rPr>
              <a:t>LA Stop Smoking provision</a:t>
            </a:r>
          </a:p>
          <a:p>
            <a:pPr lvl="1"/>
            <a:r>
              <a:rPr lang="en-GB" dirty="0">
                <a:latin typeface="Inter"/>
              </a:rPr>
              <a:t>X</a:t>
            </a:r>
          </a:p>
          <a:p>
            <a:r>
              <a:rPr lang="en-GB" dirty="0">
                <a:latin typeface="Inter"/>
              </a:rPr>
              <a:t>NHS Tobacco Dependency Treatment Services (TDTS)</a:t>
            </a:r>
          </a:p>
          <a:p>
            <a:pPr lvl="1"/>
            <a:r>
              <a:rPr lang="en-GB" dirty="0">
                <a:latin typeface="Inter"/>
              </a:rPr>
              <a:t>X Acute Inpatient TDTS established</a:t>
            </a:r>
          </a:p>
          <a:p>
            <a:pPr lvl="1"/>
            <a:r>
              <a:rPr lang="en-GB" dirty="0">
                <a:latin typeface="Inter"/>
              </a:rPr>
              <a:t>X Maternity TDTS established</a:t>
            </a:r>
          </a:p>
          <a:p>
            <a:pPr lvl="1"/>
            <a:r>
              <a:rPr lang="en-GB" dirty="0">
                <a:latin typeface="Inter"/>
              </a:rPr>
              <a:t>X Mental Health Inpatient TDTS established</a:t>
            </a:r>
          </a:p>
          <a:p>
            <a:r>
              <a:rPr lang="en-GB" dirty="0">
                <a:latin typeface="Inter"/>
              </a:rPr>
              <a:t>X Community Pharmacy’s registered to delivery Pharmacy Smoking Cessation Service post discharge</a:t>
            </a:r>
          </a:p>
          <a:p>
            <a:r>
              <a:rPr lang="en-GB" dirty="0">
                <a:latin typeface="Inter"/>
              </a:rPr>
              <a:t>Tobacco Alliance?</a:t>
            </a:r>
          </a:p>
          <a:p>
            <a:r>
              <a:rPr lang="en-GB" dirty="0">
                <a:latin typeface="Inter"/>
              </a:rPr>
              <a:t>Use </a:t>
            </a:r>
            <a:r>
              <a:rPr lang="en-US" i="1" u="sng" dirty="0">
                <a:solidFill>
                  <a:srgbClr val="0000FF"/>
                </a:solidFill>
                <a:latin typeface="Inter"/>
                <a:hlinkClick r:id="rId3"/>
              </a:rPr>
              <a:t>Local-authority-mapping-template.docx (live.com)</a:t>
            </a:r>
            <a:r>
              <a:rPr lang="en-GB" dirty="0">
                <a:latin typeface="Inter"/>
              </a:rPr>
              <a:t> to complete this slide</a:t>
            </a:r>
            <a:endParaRPr lang="en-US" dirty="0">
              <a:latin typeface="Inter"/>
            </a:endParaRPr>
          </a:p>
        </p:txBody>
      </p:sp>
      <p:sp>
        <p:nvSpPr>
          <p:cNvPr id="9" name="Title 1">
            <a:extLst>
              <a:ext uri="{FF2B5EF4-FFF2-40B4-BE49-F238E27FC236}">
                <a16:creationId xmlns:a16="http://schemas.microsoft.com/office/drawing/2014/main" id="{49457D60-BAE5-3453-5286-21B42F666498}"/>
              </a:ext>
            </a:extLst>
          </p:cNvPr>
          <p:cNvSpPr txBox="1">
            <a:spLocks/>
          </p:cNvSpPr>
          <p:nvPr/>
        </p:nvSpPr>
        <p:spPr>
          <a:xfrm>
            <a:off x="990600" y="3956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a:latin typeface="Inter"/>
                <a:cs typeface="Arial" panose="020B0604020202020204" pitchFamily="34" charset="0"/>
              </a:rPr>
              <a:t>Tobacco Control in X ICS</a:t>
            </a:r>
          </a:p>
        </p:txBody>
      </p:sp>
    </p:spTree>
    <p:extLst>
      <p:ext uri="{BB962C8B-B14F-4D97-AF65-F5344CB8AC3E}">
        <p14:creationId xmlns:p14="http://schemas.microsoft.com/office/powerpoint/2010/main" val="169406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6350B-A581-8FBE-CCAE-6065DBDFB7FC}"/>
              </a:ext>
            </a:extLst>
          </p:cNvPr>
          <p:cNvSpPr>
            <a:spLocks noGrp="1"/>
          </p:cNvSpPr>
          <p:nvPr>
            <p:ph idx="1"/>
          </p:nvPr>
        </p:nvSpPr>
        <p:spPr>
          <a:xfrm>
            <a:off x="828040" y="1713865"/>
            <a:ext cx="10515600" cy="4351338"/>
          </a:xfrm>
        </p:spPr>
        <p:txBody>
          <a:bodyPr vert="horz" lIns="91440" tIns="45720" rIns="91440" bIns="45720" rtlCol="0" anchor="t">
            <a:noAutofit/>
          </a:bodyPr>
          <a:lstStyle/>
          <a:p>
            <a:r>
              <a:rPr lang="en-GB" sz="2300" dirty="0">
                <a:latin typeface="Inter"/>
                <a:cs typeface="Arial"/>
              </a:rPr>
              <a:t>The </a:t>
            </a:r>
            <a:r>
              <a:rPr lang="en-GB" sz="2300" dirty="0">
                <a:latin typeface="Inter"/>
                <a:cs typeface="Arial"/>
                <a:hlinkClick r:id="rId3"/>
              </a:rPr>
              <a:t>10 Year Health Plan for England </a:t>
            </a:r>
            <a:r>
              <a:rPr lang="en-GB" sz="2300" dirty="0">
                <a:latin typeface="Inter"/>
                <a:cs typeface="Arial"/>
              </a:rPr>
              <a:t>commits to integrate opt-out smoking cessation interventions in all routine care within hospitals and to doing more to encourage people who smoke to quit ahead of surgery.</a:t>
            </a:r>
          </a:p>
          <a:p>
            <a:r>
              <a:rPr lang="en-US" sz="2300" dirty="0">
                <a:latin typeface="Inter"/>
                <a:cs typeface="Arial"/>
              </a:rPr>
              <a:t>Funding for TDTS has been previously provided to ICBs through Service Development Funding (SDF). For 2025/6 this has been rolled into core allocations.</a:t>
            </a:r>
          </a:p>
          <a:p>
            <a:pPr lvl="1"/>
            <a:r>
              <a:rPr lang="en-US" sz="2300" dirty="0">
                <a:latin typeface="Inter"/>
                <a:cs typeface="Arial"/>
              </a:rPr>
              <a:t>NHSE have indicated that these services should continue to be funded by ICBs through core allocation funding</a:t>
            </a:r>
          </a:p>
          <a:p>
            <a:r>
              <a:rPr lang="en-US" sz="2300" dirty="0">
                <a:latin typeface="Inter"/>
                <a:cs typeface="Arial"/>
              </a:rPr>
              <a:t>NHS TDTS delivered in addition to LA Stop Smoking Services</a:t>
            </a:r>
          </a:p>
          <a:p>
            <a:r>
              <a:rPr lang="en-US" sz="2300" dirty="0">
                <a:latin typeface="Inter"/>
                <a:cs typeface="Arial"/>
              </a:rPr>
              <a:t>Supporting resources include </a:t>
            </a:r>
            <a:r>
              <a:rPr lang="en-US" sz="2300" dirty="0">
                <a:latin typeface="Inter"/>
                <a:cs typeface="Arial"/>
                <a:hlinkClick r:id="rId4"/>
              </a:rPr>
              <a:t>Delivery Models</a:t>
            </a:r>
            <a:r>
              <a:rPr lang="en-US" sz="2300" dirty="0">
                <a:latin typeface="Inter"/>
                <a:cs typeface="Arial"/>
              </a:rPr>
              <a:t>, </a:t>
            </a:r>
            <a:r>
              <a:rPr lang="en-US" sz="2300" dirty="0">
                <a:latin typeface="Inter"/>
                <a:cs typeface="Arial"/>
                <a:hlinkClick r:id="rId5"/>
              </a:rPr>
              <a:t>Standard Treatment Plans </a:t>
            </a:r>
            <a:r>
              <a:rPr lang="en-US" sz="2300" dirty="0">
                <a:latin typeface="Inter"/>
                <a:cs typeface="Arial"/>
              </a:rPr>
              <a:t>and </a:t>
            </a:r>
            <a:r>
              <a:rPr lang="en-US" sz="2300" dirty="0">
                <a:latin typeface="Inter"/>
                <a:cs typeface="Arial"/>
                <a:hlinkClick r:id="rId6"/>
              </a:rPr>
              <a:t>Inpatient Training </a:t>
            </a:r>
            <a:endParaRPr lang="en-US" sz="23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1697823-7742-16D2-03DE-DD04A32421A7}"/>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dirty="0">
                <a:latin typeface="Inter"/>
                <a:cs typeface="Arial"/>
              </a:rPr>
              <a:t>NHS Tobacco Dependence Treatment Services</a:t>
            </a:r>
          </a:p>
        </p:txBody>
      </p:sp>
    </p:spTree>
    <p:extLst>
      <p:ext uri="{BB962C8B-B14F-4D97-AF65-F5344CB8AC3E}">
        <p14:creationId xmlns:p14="http://schemas.microsoft.com/office/powerpoint/2010/main" val="168991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A7869A-BC48-0D20-4068-F032DE906E0A}"/>
              </a:ext>
            </a:extLst>
          </p:cNvPr>
          <p:cNvSpPr txBox="1"/>
          <p:nvPr/>
        </p:nvSpPr>
        <p:spPr>
          <a:xfrm>
            <a:off x="1361440" y="2458720"/>
            <a:ext cx="874776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a:solidFill>
                  <a:srgbClr val="FF9933"/>
                </a:solidFill>
                <a:latin typeface="Inter"/>
              </a:rPr>
              <a:t>Accelerating progress across ICS</a:t>
            </a:r>
            <a:r>
              <a:rPr lang="en-US" sz="6000">
                <a:latin typeface="Inter"/>
              </a:rPr>
              <a:t>​</a:t>
            </a:r>
            <a:endParaRPr lang="en-US"/>
          </a:p>
        </p:txBody>
      </p:sp>
    </p:spTree>
    <p:extLst>
      <p:ext uri="{BB962C8B-B14F-4D97-AF65-F5344CB8AC3E}">
        <p14:creationId xmlns:p14="http://schemas.microsoft.com/office/powerpoint/2010/main" val="249121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DC15DFD-ABB3-6182-7F12-532D2EEB0814}"/>
              </a:ext>
            </a:extLst>
          </p:cNvPr>
          <p:cNvSpPr>
            <a:spLocks noGrp="1"/>
          </p:cNvSpPr>
          <p:nvPr>
            <p:ph idx="1"/>
          </p:nvPr>
        </p:nvSpPr>
        <p:spPr>
          <a:xfrm>
            <a:off x="838200" y="1825625"/>
            <a:ext cx="10515600" cy="4351338"/>
          </a:xfrm>
        </p:spPr>
        <p:txBody>
          <a:bodyPr>
            <a:normAutofit fontScale="85000" lnSpcReduction="10000"/>
          </a:bodyPr>
          <a:lstStyle/>
          <a:p>
            <a:pPr marL="0" indent="0">
              <a:buNone/>
            </a:pPr>
            <a:r>
              <a:rPr lang="en-US" dirty="0">
                <a:latin typeface="Inter"/>
                <a:cs typeface="Arial" panose="020B0604020202020204" pitchFamily="34" charset="0"/>
              </a:rPr>
              <a:t>ICBs who want to accelerate their progress on smoking can implement wider support to smokers. Priority areas for action include:</a:t>
            </a:r>
          </a:p>
          <a:p>
            <a:r>
              <a:rPr lang="en-US" dirty="0">
                <a:latin typeface="Inter"/>
                <a:cs typeface="Arial" panose="020B0604020202020204" pitchFamily="34" charset="0"/>
              </a:rPr>
              <a:t>Embedded support to smokers within Targeted Lung Health Checks</a:t>
            </a:r>
          </a:p>
          <a:p>
            <a:r>
              <a:rPr lang="en-US" dirty="0">
                <a:latin typeface="Inter"/>
                <a:cs typeface="Arial" panose="020B0604020202020204" pitchFamily="34" charset="0"/>
              </a:rPr>
              <a:t>Increasing support to smokers in IAPT provision beyond signposting</a:t>
            </a:r>
          </a:p>
          <a:p>
            <a:r>
              <a:rPr lang="en-US" dirty="0">
                <a:latin typeface="Inter"/>
                <a:cs typeface="Arial" panose="020B0604020202020204" pitchFamily="34" charset="0"/>
              </a:rPr>
              <a:t>Extending inpatient tobacco dependency treatment services to key outpatient populations including CVD, cancer, and COPD.</a:t>
            </a:r>
            <a:endParaRPr lang="en-GB" dirty="0">
              <a:latin typeface="Inter"/>
              <a:cs typeface="Arial" panose="020B0604020202020204" pitchFamily="34" charset="0"/>
            </a:endParaRPr>
          </a:p>
          <a:p>
            <a:r>
              <a:rPr lang="en-US" dirty="0">
                <a:latin typeface="Inter"/>
                <a:cs typeface="Arial" panose="020B0604020202020204" pitchFamily="34" charset="0"/>
              </a:rPr>
              <a:t>Plans to reduce waiting lists and improve surgical outcomes should build in access to high quality smoking cessation support</a:t>
            </a:r>
          </a:p>
          <a:p>
            <a:r>
              <a:rPr lang="en-GB" dirty="0">
                <a:latin typeface="Inter"/>
                <a:cs typeface="Arial" panose="020B0604020202020204" pitchFamily="34" charset="0"/>
              </a:rPr>
              <a:t>Embedding treating tobacco dependency into winter plans to increase capacity and relieve winter pressures</a:t>
            </a:r>
          </a:p>
          <a:p>
            <a:r>
              <a:rPr lang="en-GB" dirty="0">
                <a:latin typeface="Inter"/>
                <a:cs typeface="Arial" panose="020B0604020202020204" pitchFamily="34" charset="0"/>
              </a:rPr>
              <a:t>Offering NHS staff support to quit smoking</a:t>
            </a:r>
          </a:p>
        </p:txBody>
      </p:sp>
      <p:sp>
        <p:nvSpPr>
          <p:cNvPr id="10" name="Title 1">
            <a:extLst>
              <a:ext uri="{FF2B5EF4-FFF2-40B4-BE49-F238E27FC236}">
                <a16:creationId xmlns:a16="http://schemas.microsoft.com/office/drawing/2014/main" id="{227280E8-03C3-CE85-8912-E73FD421658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a:latin typeface="Inter"/>
                <a:cs typeface="Arial" panose="020B0604020202020204" pitchFamily="34" charset="0"/>
              </a:rPr>
              <a:t>Accelerating progress</a:t>
            </a:r>
          </a:p>
        </p:txBody>
      </p:sp>
    </p:spTree>
    <p:extLst>
      <p:ext uri="{BB962C8B-B14F-4D97-AF65-F5344CB8AC3E}">
        <p14:creationId xmlns:p14="http://schemas.microsoft.com/office/powerpoint/2010/main" val="3269998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8159DCF-F839-C4AB-2DA0-7CF73BDEEA0B}"/>
              </a:ext>
            </a:extLst>
          </p:cNvPr>
          <p:cNvSpPr txBox="1">
            <a:spLocks/>
          </p:cNvSpPr>
          <p:nvPr/>
        </p:nvSpPr>
        <p:spPr>
          <a:xfrm>
            <a:off x="838200" y="1731880"/>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Inter"/>
                <a:cs typeface="Arial"/>
              </a:rPr>
              <a:t>Smoking is the cause of &gt;70% of lung cancer in UK</a:t>
            </a:r>
          </a:p>
          <a:p>
            <a:r>
              <a:rPr lang="en-GB" sz="2200" dirty="0">
                <a:latin typeface="Inter"/>
                <a:cs typeface="Arial"/>
              </a:rPr>
              <a:t>The NHS Lung Cancer Screening programme is being rolled out to people aged 55-74 who smoke or have ever smoked. </a:t>
            </a:r>
          </a:p>
          <a:p>
            <a:r>
              <a:rPr lang="en-GB" sz="2200" dirty="0">
                <a:latin typeface="Inter"/>
                <a:cs typeface="Arial"/>
              </a:rPr>
              <a:t>Smoking cessation is the most effective way to reduce risk from lung cancer</a:t>
            </a:r>
          </a:p>
          <a:p>
            <a:r>
              <a:rPr lang="en-GB" sz="2200" dirty="0">
                <a:latin typeface="Inter"/>
                <a:cs typeface="Arial"/>
              </a:rPr>
              <a:t>For 65yr olds, quitting between the age of 55-59 halves the risk of lung cancer death compared to current smokers</a:t>
            </a:r>
          </a:p>
          <a:p>
            <a:r>
              <a:rPr lang="en-GB" sz="2200" dirty="0">
                <a:latin typeface="Inter"/>
                <a:cs typeface="Arial"/>
              </a:rPr>
              <a:t>The survival time for those diagnosed with non-small cell lung cancer who have quit is 21.6 months longer than those who continued smoking</a:t>
            </a:r>
          </a:p>
          <a:p>
            <a:r>
              <a:rPr lang="en-GB" sz="2200" dirty="0">
                <a:latin typeface="Inter"/>
                <a:cs typeface="Arial"/>
              </a:rPr>
              <a:t>Opportunities to expand the NHS Lung Cancer Screening Programme and opt out provision of smoking cessation will result in health benefits beyond lung cancer</a:t>
            </a:r>
          </a:p>
        </p:txBody>
      </p:sp>
      <p:sp>
        <p:nvSpPr>
          <p:cNvPr id="8" name="Title 1">
            <a:extLst>
              <a:ext uri="{FF2B5EF4-FFF2-40B4-BE49-F238E27FC236}">
                <a16:creationId xmlns:a16="http://schemas.microsoft.com/office/drawing/2014/main" id="{A4ECFF9A-B08A-1F68-4DBE-7E9B4B803C0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dirty="0">
                <a:latin typeface="Inter"/>
                <a:cs typeface="Arial" panose="020B0604020202020204" pitchFamily="34" charset="0"/>
              </a:rPr>
              <a:t>NHS Lung Cancer Screening Programme</a:t>
            </a:r>
          </a:p>
        </p:txBody>
      </p:sp>
    </p:spTree>
    <p:extLst>
      <p:ext uri="{BB962C8B-B14F-4D97-AF65-F5344CB8AC3E}">
        <p14:creationId xmlns:p14="http://schemas.microsoft.com/office/powerpoint/2010/main" val="361068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FBBEC-B477-A436-2A35-E10A1B20FDFD}"/>
              </a:ext>
            </a:extLst>
          </p:cNvPr>
          <p:cNvSpPr>
            <a:spLocks noGrp="1"/>
          </p:cNvSpPr>
          <p:nvPr>
            <p:ph idx="1"/>
          </p:nvPr>
        </p:nvSpPr>
        <p:spPr>
          <a:xfrm>
            <a:off x="1029677" y="1364230"/>
            <a:ext cx="10322560" cy="5174901"/>
          </a:xfrm>
        </p:spPr>
        <p:txBody>
          <a:bodyPr vert="horz" lIns="91440" tIns="45720" rIns="91440" bIns="45720" rtlCol="0" anchor="t">
            <a:noAutofit/>
          </a:bodyPr>
          <a:lstStyle/>
          <a:p>
            <a:r>
              <a:rPr lang="en-US" sz="1800" dirty="0">
                <a:latin typeface="Inter"/>
                <a:cs typeface="Arial"/>
              </a:rPr>
              <a:t>Smokers are more likely to suffer complications before, during and after surgery</a:t>
            </a:r>
          </a:p>
          <a:p>
            <a:r>
              <a:rPr lang="en-US" sz="1800" dirty="0">
                <a:latin typeface="Inter"/>
                <a:cs typeface="Arial"/>
              </a:rPr>
              <a:t>Smokers need higher doses of </a:t>
            </a:r>
            <a:r>
              <a:rPr lang="en-US" sz="1800" dirty="0" err="1">
                <a:latin typeface="Inter"/>
                <a:cs typeface="Arial"/>
              </a:rPr>
              <a:t>anaesthesia</a:t>
            </a:r>
            <a:r>
              <a:rPr lang="en-US" sz="1800" dirty="0">
                <a:latin typeface="Inter"/>
                <a:cs typeface="Arial"/>
              </a:rPr>
              <a:t> resulting in increased need of oxygen therapy</a:t>
            </a:r>
          </a:p>
          <a:p>
            <a:r>
              <a:rPr lang="en-GB" sz="1800" dirty="0">
                <a:latin typeface="Inter"/>
                <a:cs typeface="Arial"/>
              </a:rPr>
              <a:t>Quitting smoking 4 weeks before surgery reduces the risk of post-surgical complications, increases wound healing and reduces length of stay in hospital</a:t>
            </a:r>
          </a:p>
          <a:p>
            <a:r>
              <a:rPr lang="en-GB" sz="1800" dirty="0">
                <a:latin typeface="Inter"/>
                <a:cs typeface="Arial"/>
              </a:rPr>
              <a:t>Smoking cessation improves pain thresholds and mental health post-surgery</a:t>
            </a:r>
          </a:p>
          <a:p>
            <a:r>
              <a:rPr lang="en-US" sz="1800" dirty="0">
                <a:latin typeface="Inter"/>
                <a:cs typeface="Arial"/>
              </a:rPr>
              <a:t>Effective intervention can reduce smoking rates by surgery to half</a:t>
            </a:r>
            <a:endParaRPr lang="en-GB" sz="1800" dirty="0">
              <a:latin typeface="Inter"/>
              <a:cs typeface="Arial"/>
              <a:hlinkClick r:id="rId3"/>
            </a:endParaRPr>
          </a:p>
          <a:p>
            <a:r>
              <a:rPr lang="en-US" sz="1800" dirty="0">
                <a:latin typeface="Inter"/>
                <a:cs typeface="Arial"/>
              </a:rPr>
              <a:t>At a time of acute pressure on the NHS surgical capacity, supporting more smokers to quit ahead of surgery will reduce the burden on the NHS and provide cost savings</a:t>
            </a:r>
          </a:p>
          <a:p>
            <a:r>
              <a:rPr lang="en-US" sz="1800" dirty="0">
                <a:latin typeface="Inter"/>
                <a:cs typeface="Arial"/>
              </a:rPr>
              <a:t>Plans to reduce waiting lists and improve surgical outcomes should build in access to high quality smoking cessation support.</a:t>
            </a:r>
            <a:endParaRPr lang="en-GB" sz="1800" dirty="0">
              <a:latin typeface="Inter"/>
              <a:cs typeface="Arial"/>
            </a:endParaRPr>
          </a:p>
          <a:p>
            <a:r>
              <a:rPr lang="en-GB" sz="1800" dirty="0">
                <a:latin typeface="Inter"/>
                <a:cs typeface="Arial"/>
                <a:hlinkClick r:id="rId3"/>
              </a:rPr>
              <a:t>ASH Surgery &amp; smoking briefing</a:t>
            </a:r>
            <a:r>
              <a:rPr lang="en-GB" sz="1800" dirty="0">
                <a:latin typeface="Inter"/>
                <a:cs typeface="Arial"/>
              </a:rPr>
              <a:t>:</a:t>
            </a:r>
          </a:p>
          <a:p>
            <a:pPr lvl="1"/>
            <a:r>
              <a:rPr lang="en-US" sz="1800" dirty="0">
                <a:latin typeface="Inter"/>
                <a:cs typeface="Arial"/>
              </a:rPr>
              <a:t>endorsed by the Royal College of Surgeons of England and Edinburgh, the Royal College of Physicians, The Royal College of </a:t>
            </a:r>
            <a:r>
              <a:rPr lang="en-US" sz="1800" dirty="0" err="1">
                <a:latin typeface="Inter"/>
                <a:cs typeface="Arial"/>
              </a:rPr>
              <a:t>Anaesthetists</a:t>
            </a:r>
            <a:r>
              <a:rPr lang="en-US" sz="1800" dirty="0">
                <a:latin typeface="Inter"/>
                <a:cs typeface="Arial"/>
              </a:rPr>
              <a:t> and the Centre for Perioperative Care.</a:t>
            </a:r>
          </a:p>
        </p:txBody>
      </p:sp>
      <p:sp>
        <p:nvSpPr>
          <p:cNvPr id="6" name="Title 1">
            <a:extLst>
              <a:ext uri="{FF2B5EF4-FFF2-40B4-BE49-F238E27FC236}">
                <a16:creationId xmlns:a16="http://schemas.microsoft.com/office/drawing/2014/main" id="{770FBE59-B6BC-67F4-8C89-6BAFDD2B4172}"/>
              </a:ext>
            </a:extLst>
          </p:cNvPr>
          <p:cNvSpPr txBox="1">
            <a:spLocks/>
          </p:cNvSpPr>
          <p:nvPr/>
        </p:nvSpPr>
        <p:spPr>
          <a:xfrm>
            <a:off x="837195" y="2848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FF9933"/>
                </a:solidFill>
                <a:effectLst/>
                <a:uLnTx/>
                <a:uFillTx/>
                <a:latin typeface="Inter"/>
                <a:cs typeface="Arial"/>
              </a:rPr>
              <a:t>Elective care</a:t>
            </a:r>
            <a:endParaRPr lang="en-GB" sz="4400" b="1" i="0" u="none" strike="noStrike" kern="1200" cap="none" spc="0" normalizeH="0" baseline="0" noProof="0">
              <a:ln>
                <a:noFill/>
              </a:ln>
              <a:solidFill>
                <a:srgbClr val="FF9933"/>
              </a:solidFill>
              <a:effectLst/>
              <a:uLnTx/>
              <a:uFillTx/>
              <a:latin typeface="Inter"/>
              <a:cs typeface="Arial"/>
            </a:endParaRPr>
          </a:p>
        </p:txBody>
      </p:sp>
    </p:spTree>
    <p:extLst>
      <p:ext uri="{BB962C8B-B14F-4D97-AF65-F5344CB8AC3E}">
        <p14:creationId xmlns:p14="http://schemas.microsoft.com/office/powerpoint/2010/main" val="369133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A712A20-0FFF-B171-B277-0B55AA415E64}"/>
              </a:ext>
            </a:extLst>
          </p:cNvPr>
          <p:cNvSpPr>
            <a:spLocks noGrp="1"/>
          </p:cNvSpPr>
          <p:nvPr>
            <p:ph idx="1"/>
          </p:nvPr>
        </p:nvSpPr>
        <p:spPr>
          <a:xfrm>
            <a:off x="838200" y="1602105"/>
            <a:ext cx="10515600" cy="4351338"/>
          </a:xfrm>
        </p:spPr>
        <p:txBody>
          <a:bodyPr>
            <a:normAutofit fontScale="92500"/>
          </a:bodyPr>
          <a:lstStyle/>
          <a:p>
            <a:r>
              <a:rPr lang="en-US" dirty="0">
                <a:latin typeface="Inter"/>
                <a:cs typeface="Arial" panose="020B0604020202020204" pitchFamily="34" charset="0"/>
              </a:rPr>
              <a:t>Smoking is the main cause of the three top reasons of hospital admission of people under 75 years of age (cancer, COPD, CVD)</a:t>
            </a:r>
          </a:p>
          <a:p>
            <a:r>
              <a:rPr lang="en-US" dirty="0">
                <a:latin typeface="Inter"/>
                <a:cs typeface="Arial" panose="020B0604020202020204" pitchFamily="34" charset="0"/>
              </a:rPr>
              <a:t>Smokers are 36% more likely to be admitted to hospital than non-smokers </a:t>
            </a:r>
          </a:p>
          <a:p>
            <a:r>
              <a:rPr lang="en-US" dirty="0">
                <a:latin typeface="Inter"/>
                <a:cs typeface="Arial" panose="020B0604020202020204" pitchFamily="34" charset="0"/>
              </a:rPr>
              <a:t>Benefits of smoking cessation include reduced length of future hospital stays, reduced risk of future admissions / readmission, improved treatment efficacy and reduced complications</a:t>
            </a:r>
            <a:endParaRPr lang="en-GB" dirty="0">
              <a:latin typeface="Inter"/>
              <a:cs typeface="Arial" panose="020B0604020202020204" pitchFamily="34" charset="0"/>
            </a:endParaRPr>
          </a:p>
          <a:p>
            <a:r>
              <a:rPr lang="en-US" dirty="0">
                <a:latin typeface="Inter"/>
                <a:cs typeface="Arial" panose="020B0604020202020204" pitchFamily="34" charset="0"/>
              </a:rPr>
              <a:t>Effectiveness of winter communications in reducing demand on the system can be increased by including stop smoking messages</a:t>
            </a:r>
          </a:p>
          <a:p>
            <a:endParaRPr lang="en-GB" dirty="0">
              <a:latin typeface="Inter"/>
              <a:cs typeface="Arial" panose="020B0604020202020204" pitchFamily="34" charset="0"/>
            </a:endParaRPr>
          </a:p>
        </p:txBody>
      </p:sp>
      <p:sp>
        <p:nvSpPr>
          <p:cNvPr id="13" name="Title 1">
            <a:extLst>
              <a:ext uri="{FF2B5EF4-FFF2-40B4-BE49-F238E27FC236}">
                <a16:creationId xmlns:a16="http://schemas.microsoft.com/office/drawing/2014/main" id="{8123B4B9-CA27-A3AD-5BFD-D0B97F9FE06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a:latin typeface="Inter"/>
                <a:cs typeface="Arial" panose="020B0604020202020204" pitchFamily="34" charset="0"/>
              </a:rPr>
              <a:t>Winter pressures</a:t>
            </a:r>
          </a:p>
        </p:txBody>
      </p:sp>
    </p:spTree>
    <p:extLst>
      <p:ext uri="{BB962C8B-B14F-4D97-AF65-F5344CB8AC3E}">
        <p14:creationId xmlns:p14="http://schemas.microsoft.com/office/powerpoint/2010/main" val="179021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E5B87C-9C1A-894F-9A73-93BCF720D265}"/>
              </a:ext>
            </a:extLst>
          </p:cNvPr>
          <p:cNvSpPr txBox="1">
            <a:spLocks/>
          </p:cNvSpPr>
          <p:nvPr/>
        </p:nvSpPr>
        <p:spPr>
          <a:xfrm>
            <a:off x="639840" y="1322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a:latin typeface="Inter"/>
                <a:cs typeface="Arial"/>
              </a:rPr>
              <a:t>Overview</a:t>
            </a:r>
          </a:p>
        </p:txBody>
      </p:sp>
      <p:sp>
        <p:nvSpPr>
          <p:cNvPr id="10" name="Content Placeholder 2">
            <a:extLst>
              <a:ext uri="{FF2B5EF4-FFF2-40B4-BE49-F238E27FC236}">
                <a16:creationId xmlns:a16="http://schemas.microsoft.com/office/drawing/2014/main" id="{89529738-6922-0437-2AD3-4FA679B4FBE8}"/>
              </a:ext>
            </a:extLst>
          </p:cNvPr>
          <p:cNvSpPr>
            <a:spLocks noGrp="1"/>
          </p:cNvSpPr>
          <p:nvPr>
            <p:ph idx="1"/>
          </p:nvPr>
        </p:nvSpPr>
        <p:spPr>
          <a:xfrm>
            <a:off x="840279" y="1450616"/>
            <a:ext cx="10515600" cy="4351338"/>
          </a:xfrm>
        </p:spPr>
        <p:txBody>
          <a:bodyPr vert="horz" lIns="91440" tIns="45720" rIns="91440" bIns="45720" rtlCol="0" anchor="t">
            <a:normAutofit/>
          </a:bodyPr>
          <a:lstStyle/>
          <a:p>
            <a:r>
              <a:rPr lang="en-GB" sz="2600" dirty="0">
                <a:latin typeface="Inter"/>
                <a:cs typeface="Arial"/>
              </a:rPr>
              <a:t>Smoking in </a:t>
            </a:r>
            <a:r>
              <a:rPr lang="en-GB" sz="2600" dirty="0">
                <a:solidFill>
                  <a:schemeClr val="bg1">
                    <a:lumMod val="75000"/>
                  </a:schemeClr>
                </a:solidFill>
                <a:latin typeface="Inter"/>
                <a:cs typeface="Arial"/>
              </a:rPr>
              <a:t>[ICS]</a:t>
            </a:r>
          </a:p>
          <a:p>
            <a:r>
              <a:rPr lang="en-GB" sz="2600" dirty="0">
                <a:latin typeface="Inter"/>
                <a:cs typeface="Arial"/>
              </a:rPr>
              <a:t>Progress to a smokefree country</a:t>
            </a:r>
          </a:p>
          <a:p>
            <a:r>
              <a:rPr lang="en-GB" sz="2600" dirty="0">
                <a:latin typeface="Inter"/>
                <a:cs typeface="Arial"/>
              </a:rPr>
              <a:t>Tobacco control in </a:t>
            </a:r>
            <a:r>
              <a:rPr lang="en-GB" sz="2600" dirty="0">
                <a:solidFill>
                  <a:schemeClr val="bg1">
                    <a:lumMod val="75000"/>
                  </a:schemeClr>
                </a:solidFill>
                <a:latin typeface="Inter"/>
                <a:cs typeface="Arial"/>
              </a:rPr>
              <a:t>[ICS]</a:t>
            </a:r>
          </a:p>
          <a:p>
            <a:r>
              <a:rPr lang="en-GB" sz="2600" dirty="0">
                <a:latin typeface="Inter"/>
                <a:cs typeface="Arial"/>
              </a:rPr>
              <a:t>Accelerating progress across ICS </a:t>
            </a:r>
          </a:p>
          <a:p>
            <a:r>
              <a:rPr lang="en-GB" sz="2600" dirty="0">
                <a:latin typeface="Inter"/>
                <a:cs typeface="Arial"/>
              </a:rPr>
              <a:t>Why Integrated Care System (ICS) level action matters </a:t>
            </a:r>
            <a:endParaRPr lang="en-GB" sz="2600" dirty="0">
              <a:latin typeface="Inter"/>
              <a:cs typeface="Arial" panose="020B0604020202020204" pitchFamily="34" charset="0"/>
            </a:endParaRPr>
          </a:p>
          <a:p>
            <a:r>
              <a:rPr lang="en-GB" sz="2600" dirty="0">
                <a:latin typeface="Inter"/>
                <a:cs typeface="Arial"/>
              </a:rPr>
              <a:t>Effective ICB programme</a:t>
            </a:r>
          </a:p>
          <a:p>
            <a:r>
              <a:rPr lang="en-GB" sz="2600" dirty="0">
                <a:latin typeface="Inter"/>
                <a:cs typeface="Arial"/>
              </a:rPr>
              <a:t>Supporting resources</a:t>
            </a:r>
          </a:p>
          <a:p>
            <a:r>
              <a:rPr lang="en-GB" sz="2600" dirty="0">
                <a:latin typeface="Inter"/>
                <a:cs typeface="Arial"/>
              </a:rPr>
              <a:t>Appendix</a:t>
            </a:r>
          </a:p>
          <a:p>
            <a:endParaRPr lang="en-GB" dirty="0"/>
          </a:p>
        </p:txBody>
      </p:sp>
    </p:spTree>
    <p:extLst>
      <p:ext uri="{BB962C8B-B14F-4D97-AF65-F5344CB8AC3E}">
        <p14:creationId xmlns:p14="http://schemas.microsoft.com/office/powerpoint/2010/main" val="246272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A4D030E-B1D4-167F-A829-AE7006F3A392}"/>
              </a:ext>
            </a:extLst>
          </p:cNvPr>
          <p:cNvSpPr>
            <a:spLocks noGrp="1"/>
          </p:cNvSpPr>
          <p:nvPr>
            <p:ph idx="1"/>
          </p:nvPr>
        </p:nvSpPr>
        <p:spPr>
          <a:xfrm>
            <a:off x="838200" y="1490345"/>
            <a:ext cx="10139680" cy="4351338"/>
          </a:xfrm>
        </p:spPr>
        <p:txBody>
          <a:bodyPr vert="horz" lIns="91440" tIns="45720" rIns="91440" bIns="45720" rtlCol="0" anchor="t">
            <a:normAutofit/>
          </a:bodyPr>
          <a:lstStyle/>
          <a:p>
            <a:r>
              <a:rPr lang="en-GB" sz="2400" dirty="0">
                <a:latin typeface="Inter"/>
                <a:cs typeface="Arial"/>
              </a:rPr>
              <a:t>RCP estimates that 90,000 NHS staff smoke, the majority in support roles</a:t>
            </a:r>
          </a:p>
          <a:p>
            <a:r>
              <a:rPr lang="en-GB" sz="2400" dirty="0">
                <a:latin typeface="Inter"/>
                <a:cs typeface="Arial"/>
              </a:rPr>
              <a:t>Estimate cost of NHS Staff smoking is £206 million per annum</a:t>
            </a:r>
          </a:p>
          <a:p>
            <a:r>
              <a:rPr lang="en-GB" sz="2400" dirty="0">
                <a:latin typeface="Inter"/>
                <a:cs typeface="Arial"/>
              </a:rPr>
              <a:t>Maintaining the health and productivity of NHS staff is vitally important</a:t>
            </a:r>
          </a:p>
          <a:p>
            <a:r>
              <a:rPr lang="en-GB" sz="2400" dirty="0">
                <a:latin typeface="Inter"/>
                <a:cs typeface="Arial"/>
                <a:hlinkClick r:id="rId3"/>
              </a:rPr>
              <a:t>NICE</a:t>
            </a:r>
            <a:r>
              <a:rPr lang="en-GB" sz="2400" dirty="0">
                <a:latin typeface="Inter"/>
                <a:cs typeface="Arial"/>
              </a:rPr>
              <a:t> recommends that staff should be supported to stop smoking</a:t>
            </a:r>
          </a:p>
          <a:p>
            <a:r>
              <a:rPr lang="en-GB" sz="2400" dirty="0">
                <a:latin typeface="Inter"/>
                <a:cs typeface="Arial"/>
              </a:rPr>
              <a:t>A Tobacco Dependence service for NHS staff will address </a:t>
            </a:r>
            <a:r>
              <a:rPr lang="en-US" sz="2400" dirty="0">
                <a:latin typeface="Inter"/>
                <a:cs typeface="Arial"/>
              </a:rPr>
              <a:t>health inequalities in the NHS workforce</a:t>
            </a:r>
          </a:p>
          <a:p>
            <a:r>
              <a:rPr lang="en-US" sz="2400" dirty="0">
                <a:latin typeface="Inter"/>
                <a:cs typeface="Arial"/>
              </a:rPr>
              <a:t>North East &amp; North Cumbria piloted </a:t>
            </a:r>
            <a:r>
              <a:rPr lang="en-US" sz="2400" dirty="0">
                <a:latin typeface="Inter"/>
                <a:cs typeface="Arial"/>
                <a:hlinkClick r:id="rId4"/>
              </a:rPr>
              <a:t>NHS Staff Tobacco Dependence Service</a:t>
            </a:r>
            <a:r>
              <a:rPr lang="en-US" sz="2400" dirty="0">
                <a:latin typeface="Inter"/>
                <a:cs typeface="Arial"/>
              </a:rPr>
              <a:t> which saw 1800 quit attempts in the first 6 months with 48% quit rate</a:t>
            </a:r>
            <a:endParaRPr lang="en-GB" sz="2400" dirty="0">
              <a:latin typeface="Inter"/>
              <a:cs typeface="Arial"/>
            </a:endParaRPr>
          </a:p>
        </p:txBody>
      </p:sp>
      <p:sp>
        <p:nvSpPr>
          <p:cNvPr id="7" name="Title 1">
            <a:extLst>
              <a:ext uri="{FF2B5EF4-FFF2-40B4-BE49-F238E27FC236}">
                <a16:creationId xmlns:a16="http://schemas.microsoft.com/office/drawing/2014/main" id="{45B0DAB8-B047-D3B6-2B4F-29721AB827E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a:latin typeface="Inter"/>
                <a:cs typeface="Arial"/>
              </a:rPr>
              <a:t>NHS Staff support</a:t>
            </a:r>
          </a:p>
        </p:txBody>
      </p:sp>
    </p:spTree>
    <p:extLst>
      <p:ext uri="{BB962C8B-B14F-4D97-AF65-F5344CB8AC3E}">
        <p14:creationId xmlns:p14="http://schemas.microsoft.com/office/powerpoint/2010/main" val="117237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221978A-BD08-1D4C-2161-486AC58AB137}"/>
              </a:ext>
            </a:extLst>
          </p:cNvPr>
          <p:cNvSpPr/>
          <p:nvPr/>
        </p:nvSpPr>
        <p:spPr>
          <a:xfrm>
            <a:off x="9654639" y="5037936"/>
            <a:ext cx="2537361" cy="1834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6B66DAF9-E4C7-4DC7-C68E-00F998BB6FB1}"/>
              </a:ext>
            </a:extLst>
          </p:cNvPr>
          <p:cNvSpPr>
            <a:spLocks noGrp="1"/>
          </p:cNvSpPr>
          <p:nvPr>
            <p:ph type="title"/>
          </p:nvPr>
        </p:nvSpPr>
        <p:spPr>
          <a:xfrm>
            <a:off x="287938" y="137666"/>
            <a:ext cx="10515600" cy="1325563"/>
          </a:xfrm>
        </p:spPr>
        <p:txBody>
          <a:bodyPr/>
          <a:lstStyle/>
          <a:p>
            <a:r>
              <a:rPr lang="en-US">
                <a:latin typeface="Inter"/>
                <a:cs typeface="Arial" panose="020B0604020202020204" pitchFamily="34" charset="0"/>
              </a:rPr>
              <a:t>Activity that can drive progress</a:t>
            </a:r>
            <a:endParaRPr lang="en-GB">
              <a:latin typeface="Inter"/>
              <a:cs typeface="Arial" panose="020B0604020202020204" pitchFamily="34" charset="0"/>
            </a:endParaRPr>
          </a:p>
        </p:txBody>
      </p:sp>
      <p:graphicFrame>
        <p:nvGraphicFramePr>
          <p:cNvPr id="3" name="Table 4">
            <a:extLst>
              <a:ext uri="{FF2B5EF4-FFF2-40B4-BE49-F238E27FC236}">
                <a16:creationId xmlns:a16="http://schemas.microsoft.com/office/drawing/2014/main" id="{7F5D345D-A34D-908C-23B4-03DDAE0228E8}"/>
              </a:ext>
            </a:extLst>
          </p:cNvPr>
          <p:cNvGraphicFramePr>
            <a:graphicFrameLocks noGrp="1"/>
          </p:cNvGraphicFramePr>
          <p:nvPr>
            <p:ph idx="1"/>
          </p:nvPr>
        </p:nvGraphicFramePr>
        <p:xfrm>
          <a:off x="638120" y="1263282"/>
          <a:ext cx="10732901" cy="5455920"/>
        </p:xfrm>
        <a:graphic>
          <a:graphicData uri="http://schemas.openxmlformats.org/drawingml/2006/table">
            <a:tbl>
              <a:tblPr firstRow="1" bandRow="1">
                <a:tableStyleId>{00A15C55-8517-42AA-B614-E9B94910E393}</a:tableStyleId>
              </a:tblPr>
              <a:tblGrid>
                <a:gridCol w="2551814">
                  <a:extLst>
                    <a:ext uri="{9D8B030D-6E8A-4147-A177-3AD203B41FA5}">
                      <a16:colId xmlns:a16="http://schemas.microsoft.com/office/drawing/2014/main" val="2521910039"/>
                    </a:ext>
                  </a:extLst>
                </a:gridCol>
                <a:gridCol w="2296466">
                  <a:extLst>
                    <a:ext uri="{9D8B030D-6E8A-4147-A177-3AD203B41FA5}">
                      <a16:colId xmlns:a16="http://schemas.microsoft.com/office/drawing/2014/main" val="79840729"/>
                    </a:ext>
                  </a:extLst>
                </a:gridCol>
                <a:gridCol w="2156625">
                  <a:extLst>
                    <a:ext uri="{9D8B030D-6E8A-4147-A177-3AD203B41FA5}">
                      <a16:colId xmlns:a16="http://schemas.microsoft.com/office/drawing/2014/main" val="359440189"/>
                    </a:ext>
                  </a:extLst>
                </a:gridCol>
                <a:gridCol w="2011338">
                  <a:extLst>
                    <a:ext uri="{9D8B030D-6E8A-4147-A177-3AD203B41FA5}">
                      <a16:colId xmlns:a16="http://schemas.microsoft.com/office/drawing/2014/main" val="1825061928"/>
                    </a:ext>
                  </a:extLst>
                </a:gridCol>
                <a:gridCol w="1716658">
                  <a:extLst>
                    <a:ext uri="{9D8B030D-6E8A-4147-A177-3AD203B41FA5}">
                      <a16:colId xmlns:a16="http://schemas.microsoft.com/office/drawing/2014/main" val="1437952903"/>
                    </a:ext>
                  </a:extLst>
                </a:gridCol>
              </a:tblGrid>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chemeClr val="bg1"/>
                          </a:solidFill>
                          <a:latin typeface="Arial" panose="020B0604020202020204" pitchFamily="34" charset="0"/>
                          <a:cs typeface="Arial" panose="020B0604020202020204" pitchFamily="34" charset="0"/>
                        </a:rPr>
                        <a:t>Area of activity</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FA822"/>
                    </a:solidFill>
                  </a:tcPr>
                </a:tc>
                <a:tc gridSpan="4">
                  <a:txBody>
                    <a:bodyPr/>
                    <a:lstStyle/>
                    <a:p>
                      <a:pPr algn="ctr"/>
                      <a:r>
                        <a:rPr lang="en-GB" sz="2400">
                          <a:latin typeface="Arial" panose="020B0604020202020204" pitchFamily="34" charset="0"/>
                          <a:cs typeface="Arial" panose="020B0604020202020204" pitchFamily="34" charset="0"/>
                        </a:rPr>
                        <a:t>How it will impact on smoking rates</a:t>
                      </a:r>
                    </a:p>
                  </a:txBody>
                  <a:tcPr>
                    <a:lnL w="38100"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rgbClr val="FFA822"/>
                    </a:solidFill>
                  </a:tcPr>
                </a:tc>
                <a:tc hMerge="1">
                  <a:txBody>
                    <a:bodyPr/>
                    <a:lstStyle/>
                    <a:p>
                      <a:endParaRPr lang="en-GB" sz="2000">
                        <a:latin typeface="Arial" panose="020B0604020202020204" pitchFamily="34" charset="0"/>
                        <a:cs typeface="Arial" panose="020B0604020202020204" pitchFamily="34" charset="0"/>
                      </a:endParaRPr>
                    </a:p>
                  </a:txBody>
                  <a:tcPr>
                    <a:solidFill>
                      <a:srgbClr val="FFA822"/>
                    </a:solidFill>
                  </a:tcPr>
                </a:tc>
                <a:tc hMerge="1">
                  <a:txBody>
                    <a:bodyPr/>
                    <a:lstStyle/>
                    <a:p>
                      <a:endParaRPr lang="en-GB" sz="2000">
                        <a:latin typeface="Arial" panose="020B0604020202020204" pitchFamily="34" charset="0"/>
                        <a:cs typeface="Arial" panose="020B0604020202020204" pitchFamily="34" charset="0"/>
                      </a:endParaRPr>
                    </a:p>
                  </a:txBody>
                  <a:tcPr>
                    <a:solidFill>
                      <a:srgbClr val="FFA822"/>
                    </a:solidFill>
                  </a:tcPr>
                </a:tc>
                <a:tc hMerge="1">
                  <a:txBody>
                    <a:bodyPr/>
                    <a:lstStyle/>
                    <a:p>
                      <a:endParaRPr lang="en-GB" sz="2000">
                        <a:latin typeface="Arial" panose="020B0604020202020204" pitchFamily="34" charset="0"/>
                        <a:cs typeface="Arial" panose="020B0604020202020204" pitchFamily="34" charset="0"/>
                      </a:endParaRPr>
                    </a:p>
                  </a:txBody>
                  <a:tcPr>
                    <a:solidFill>
                      <a:srgbClr val="FFA822"/>
                    </a:solidFill>
                  </a:tcPr>
                </a:tc>
                <a:extLst>
                  <a:ext uri="{0D108BD9-81ED-4DB2-BD59-A6C34878D82A}">
                    <a16:rowId xmlns:a16="http://schemas.microsoft.com/office/drawing/2014/main" val="820915343"/>
                  </a:ext>
                </a:extLst>
              </a:tr>
              <a:tr h="370840">
                <a:tc vMerge="1">
                  <a:txBody>
                    <a:bodyPr/>
                    <a:lstStyle/>
                    <a:p>
                      <a:endParaRPr lang="en-GB" sz="200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A822"/>
                    </a:solidFill>
                  </a:tcPr>
                </a:tc>
                <a:tc>
                  <a:txBody>
                    <a:bodyPr/>
                    <a:lstStyle/>
                    <a:p>
                      <a:pPr algn="ctr"/>
                      <a:r>
                        <a:rPr lang="en-US" sz="2000">
                          <a:latin typeface="Arial" panose="020B0604020202020204" pitchFamily="34" charset="0"/>
                          <a:cs typeface="Arial" panose="020B0604020202020204" pitchFamily="34" charset="0"/>
                        </a:rPr>
                        <a:t>Improve quit success</a:t>
                      </a:r>
                      <a:endParaRPr lang="en-GB" sz="2000">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A822"/>
                    </a:solidFill>
                  </a:tcPr>
                </a:tc>
                <a:tc>
                  <a:txBody>
                    <a:bodyPr/>
                    <a:lstStyle/>
                    <a:p>
                      <a:pPr algn="ctr"/>
                      <a:r>
                        <a:rPr lang="en-US" sz="2000">
                          <a:latin typeface="Arial" panose="020B0604020202020204" pitchFamily="34" charset="0"/>
                          <a:cs typeface="Arial" panose="020B0604020202020204" pitchFamily="34" charset="0"/>
                        </a:rPr>
                        <a:t>Increase quit attempts</a:t>
                      </a:r>
                      <a:endParaRPr lang="en-GB" sz="200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A822"/>
                    </a:solidFill>
                  </a:tcPr>
                </a:tc>
                <a:tc>
                  <a:txBody>
                    <a:bodyPr/>
                    <a:lstStyle/>
                    <a:p>
                      <a:pPr algn="ctr"/>
                      <a:r>
                        <a:rPr lang="en-US" sz="2000">
                          <a:latin typeface="Arial" panose="020B0604020202020204" pitchFamily="34" charset="0"/>
                          <a:cs typeface="Arial" panose="020B0604020202020204" pitchFamily="34" charset="0"/>
                        </a:rPr>
                        <a:t>Prevent relapse</a:t>
                      </a:r>
                      <a:endParaRPr lang="en-GB" sz="200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A822"/>
                    </a:solidFill>
                  </a:tcPr>
                </a:tc>
                <a:tc>
                  <a:txBody>
                    <a:bodyPr/>
                    <a:lstStyle/>
                    <a:p>
                      <a:pPr algn="ctr"/>
                      <a:r>
                        <a:rPr lang="en-US" sz="2000">
                          <a:latin typeface="Arial" panose="020B0604020202020204" pitchFamily="34" charset="0"/>
                          <a:cs typeface="Arial" panose="020B0604020202020204" pitchFamily="34" charset="0"/>
                        </a:rPr>
                        <a:t>Prevent uptake</a:t>
                      </a:r>
                      <a:endParaRPr lang="en-GB" sz="2000">
                        <a:latin typeface="Arial" panose="020B0604020202020204" pitchFamily="34" charset="0"/>
                        <a:cs typeface="Arial" panose="020B0604020202020204" pitchFamily="34" charset="0"/>
                      </a:endParaRPr>
                    </a:p>
                  </a:txBody>
                  <a:tcPr>
                    <a:lnT w="31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A822"/>
                    </a:solidFill>
                  </a:tcPr>
                </a:tc>
                <a:extLst>
                  <a:ext uri="{0D108BD9-81ED-4DB2-BD59-A6C34878D82A}">
                    <a16:rowId xmlns:a16="http://schemas.microsoft.com/office/drawing/2014/main" val="3195579639"/>
                  </a:ext>
                </a:extLst>
              </a:tr>
              <a:tr h="370840">
                <a:tc>
                  <a:txBody>
                    <a:bodyPr/>
                    <a:lstStyle/>
                    <a:p>
                      <a:r>
                        <a:rPr lang="en-US" sz="2000">
                          <a:latin typeface="Arial" panose="020B0604020202020204" pitchFamily="34" charset="0"/>
                          <a:cs typeface="Arial" panose="020B0604020202020204" pitchFamily="34" charset="0"/>
                        </a:rPr>
                        <a:t>Invest in quit support</a:t>
                      </a:r>
                      <a:endParaRPr lang="en-GB" sz="200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endParaRPr lang="en-GB">
                        <a:solidFill>
                          <a:schemeClr val="tx1"/>
                        </a:solidFill>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endParaRPr lang="en-GB">
                        <a:solidFill>
                          <a:schemeClr val="tx1"/>
                        </a:solidFill>
                      </a:endParaRPr>
                    </a:p>
                  </a:txBody>
                  <a:tcPr>
                    <a:lnT w="38100" cap="flat" cmpd="sng" algn="ctr">
                      <a:solidFill>
                        <a:schemeClr val="bg1"/>
                      </a:solidFill>
                      <a:prstDash val="solid"/>
                      <a:round/>
                      <a:headEnd type="none" w="med" len="med"/>
                      <a:tailEnd type="none" w="med" len="med"/>
                    </a:lnT>
                  </a:tcPr>
                </a:tc>
                <a:tc>
                  <a:txBody>
                    <a:bodyPr/>
                    <a:lstStyle/>
                    <a:p>
                      <a:endParaRPr lang="en-GB">
                        <a:solidFill>
                          <a:schemeClr val="tx1"/>
                        </a:solidFill>
                      </a:endParaRPr>
                    </a:p>
                  </a:txBody>
                  <a:tcPr>
                    <a:lnT w="38100" cap="flat" cmpd="sng" algn="ctr">
                      <a:solidFill>
                        <a:schemeClr val="bg1"/>
                      </a:solidFill>
                      <a:prstDash val="solid"/>
                      <a:round/>
                      <a:headEnd type="none" w="med" len="med"/>
                      <a:tailEnd type="none" w="med" len="med"/>
                    </a:lnT>
                  </a:tcPr>
                </a:tc>
                <a:tc>
                  <a:txBody>
                    <a:bodyPr/>
                    <a:lstStyle/>
                    <a:p>
                      <a:endParaRPr lang="en-GB">
                        <a:solidFill>
                          <a:schemeClr val="tx1"/>
                        </a:solidFill>
                      </a:endParaRP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91947584"/>
                  </a:ext>
                </a:extLst>
              </a:tr>
              <a:tr h="370840">
                <a:tc>
                  <a:txBody>
                    <a:bodyPr/>
                    <a:lstStyle/>
                    <a:p>
                      <a:r>
                        <a:rPr lang="en-US" sz="2000">
                          <a:latin typeface="Arial" panose="020B0604020202020204" pitchFamily="34" charset="0"/>
                          <a:cs typeface="Arial" panose="020B0604020202020204" pitchFamily="34" charset="0"/>
                        </a:rPr>
                        <a:t>Increase access to evidence-based aids</a:t>
                      </a:r>
                      <a:endParaRPr lang="en-GB" sz="200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tcPr>
                </a:tc>
                <a:tc>
                  <a:txBody>
                    <a:bodyPr/>
                    <a:lstStyle/>
                    <a:p>
                      <a:endParaRPr lang="en-GB">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2436983465"/>
                  </a:ext>
                </a:extLst>
              </a:tr>
              <a:tr h="370840">
                <a:tc>
                  <a:txBody>
                    <a:bodyPr/>
                    <a:lstStyle/>
                    <a:p>
                      <a:r>
                        <a:rPr lang="en-US" sz="2000">
                          <a:latin typeface="Arial" panose="020B0604020202020204" pitchFamily="34" charset="0"/>
                          <a:cs typeface="Arial" panose="020B0604020202020204" pitchFamily="34" charset="0"/>
                        </a:rPr>
                        <a:t>Communications strategy</a:t>
                      </a:r>
                      <a:endParaRPr lang="en-GB" sz="200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tcPr>
                </a:tc>
                <a:tc>
                  <a:txBody>
                    <a:bodyPr/>
                    <a:lstStyle/>
                    <a:p>
                      <a:endParaRPr lang="en-GB">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337891061"/>
                  </a:ext>
                </a:extLst>
              </a:tr>
              <a:tr h="370840">
                <a:tc>
                  <a:txBody>
                    <a:bodyPr/>
                    <a:lstStyle/>
                    <a:p>
                      <a:r>
                        <a:rPr lang="en-US" sz="2000">
                          <a:latin typeface="Arial" panose="020B0604020202020204" pitchFamily="34" charset="0"/>
                          <a:cs typeface="Arial" panose="020B0604020202020204" pitchFamily="34" charset="0"/>
                        </a:rPr>
                        <a:t>Enforce regulations</a:t>
                      </a:r>
                      <a:endParaRPr lang="en-GB" sz="200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tcPr>
                </a:tc>
                <a:tc>
                  <a:txBody>
                    <a:bodyPr/>
                    <a:lstStyle/>
                    <a:p>
                      <a:endParaRPr lang="en-GB">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1943132019"/>
                  </a:ext>
                </a:extLst>
              </a:tr>
              <a:tr h="370840">
                <a:tc>
                  <a:txBody>
                    <a:bodyPr/>
                    <a:lstStyle/>
                    <a:p>
                      <a:r>
                        <a:rPr lang="en-US" sz="2000">
                          <a:latin typeface="Arial" panose="020B0604020202020204" pitchFamily="34" charset="0"/>
                          <a:cs typeface="Arial" panose="020B0604020202020204" pitchFamily="34" charset="0"/>
                        </a:rPr>
                        <a:t>Expand Very Brief Advice (VBA)</a:t>
                      </a:r>
                      <a:endParaRPr lang="en-GB" sz="200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tcPr>
                </a:tc>
                <a:tc>
                  <a:txBody>
                    <a:bodyPr/>
                    <a:lstStyle/>
                    <a:p>
                      <a:endParaRPr lang="en-GB">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1861990641"/>
                  </a:ext>
                </a:extLst>
              </a:tr>
              <a:tr h="370840">
                <a:tc>
                  <a:txBody>
                    <a:bodyPr/>
                    <a:lstStyle/>
                    <a:p>
                      <a:r>
                        <a:rPr lang="en-US" sz="2000">
                          <a:latin typeface="Arial" panose="020B0604020202020204" pitchFamily="34" charset="0"/>
                          <a:cs typeface="Arial" panose="020B0604020202020204" pitchFamily="34" charset="0"/>
                        </a:rPr>
                        <a:t>De-</a:t>
                      </a:r>
                      <a:r>
                        <a:rPr lang="en-US" sz="2000" err="1">
                          <a:latin typeface="Arial" panose="020B0604020202020204" pitchFamily="34" charset="0"/>
                          <a:cs typeface="Arial" panose="020B0604020202020204" pitchFamily="34" charset="0"/>
                        </a:rPr>
                        <a:t>normalise</a:t>
                      </a:r>
                      <a:r>
                        <a:rPr lang="en-US" sz="2000">
                          <a:latin typeface="Arial" panose="020B0604020202020204" pitchFamily="34" charset="0"/>
                          <a:cs typeface="Arial" panose="020B0604020202020204" pitchFamily="34" charset="0"/>
                        </a:rPr>
                        <a:t> smoking</a:t>
                      </a:r>
                      <a:endParaRPr lang="en-GB" sz="2000">
                        <a:latin typeface="Arial" panose="020B0604020202020204" pitchFamily="34" charset="0"/>
                        <a:cs typeface="Arial" panose="020B0604020202020204" pitchFamily="34" charset="0"/>
                      </a:endParaRPr>
                    </a:p>
                  </a:txBody>
                  <a:tcPr>
                    <a:lnR w="38100" cap="flat" cmpd="sng" algn="ctr">
                      <a:solidFill>
                        <a:schemeClr val="bg1"/>
                      </a:solidFill>
                      <a:prstDash val="solid"/>
                      <a:round/>
                      <a:headEnd type="none" w="med" len="med"/>
                      <a:tailEnd type="none" w="med" len="med"/>
                    </a:lnR>
                  </a:tcPr>
                </a:tc>
                <a:tc>
                  <a:txBody>
                    <a:bodyPr/>
                    <a:lstStyle/>
                    <a:p>
                      <a:endParaRPr lang="en-GB">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1526015834"/>
                  </a:ext>
                </a:extLst>
              </a:tr>
              <a:tr h="370840">
                <a:tc>
                  <a:txBody>
                    <a:bodyPr/>
                    <a:lstStyle/>
                    <a:p>
                      <a:r>
                        <a:rPr lang="en-GB" sz="2000">
                          <a:latin typeface="Arial" panose="020B0604020202020204" pitchFamily="34" charset="0"/>
                          <a:cs typeface="Arial" panose="020B0604020202020204" pitchFamily="34" charset="0"/>
                        </a:rPr>
                        <a:t>Advocating for national policy </a:t>
                      </a:r>
                    </a:p>
                  </a:txBody>
                  <a:tcPr>
                    <a:lnR w="38100" cap="flat" cmpd="sng" algn="ctr">
                      <a:solidFill>
                        <a:schemeClr val="bg1"/>
                      </a:solidFill>
                      <a:prstDash val="solid"/>
                      <a:round/>
                      <a:headEnd type="none" w="med" len="med"/>
                      <a:tailEnd type="none" w="med" len="med"/>
                    </a:lnR>
                  </a:tcPr>
                </a:tc>
                <a:tc>
                  <a:txBody>
                    <a:bodyPr/>
                    <a:lstStyle/>
                    <a:p>
                      <a:endParaRPr lang="en-GB">
                        <a:solidFill>
                          <a:schemeClr val="tx1"/>
                        </a:solidFill>
                      </a:endParaRPr>
                    </a:p>
                  </a:txBody>
                  <a:tcPr>
                    <a:lnL w="38100" cap="flat" cmpd="sng" algn="ctr">
                      <a:solidFill>
                        <a:schemeClr val="bg1"/>
                      </a:solidFill>
                      <a:prstDash val="solid"/>
                      <a:round/>
                      <a:headEnd type="none" w="med" len="med"/>
                      <a:tailEnd type="none" w="med" len="med"/>
                    </a:lnL>
                  </a:tcPr>
                </a:tc>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1863103031"/>
                  </a:ext>
                </a:extLst>
              </a:tr>
            </a:tbl>
          </a:graphicData>
        </a:graphic>
      </p:graphicFrame>
      <p:pic>
        <p:nvPicPr>
          <p:cNvPr id="4" name="Graphic 3" descr="Checkmark with solid fill">
            <a:extLst>
              <a:ext uri="{FF2B5EF4-FFF2-40B4-BE49-F238E27FC236}">
                <a16:creationId xmlns:a16="http://schemas.microsoft.com/office/drawing/2014/main" id="{A444D146-1A00-D3D6-25EC-2791FF132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7236" y="2417713"/>
            <a:ext cx="346435" cy="346435"/>
          </a:xfrm>
          <a:prstGeom prst="rect">
            <a:avLst/>
          </a:prstGeom>
        </p:spPr>
      </p:pic>
      <p:pic>
        <p:nvPicPr>
          <p:cNvPr id="5" name="Graphic 4" descr="Checkmark with solid fill">
            <a:extLst>
              <a:ext uri="{FF2B5EF4-FFF2-40B4-BE49-F238E27FC236}">
                <a16:creationId xmlns:a16="http://schemas.microsoft.com/office/drawing/2014/main" id="{455D1724-976C-1743-0818-B5F31E9BE8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1690" y="2406674"/>
            <a:ext cx="346435" cy="388070"/>
          </a:xfrm>
          <a:prstGeom prst="rect">
            <a:avLst/>
          </a:prstGeom>
        </p:spPr>
      </p:pic>
      <p:pic>
        <p:nvPicPr>
          <p:cNvPr id="6" name="Graphic 5" descr="Checkmark with solid fill">
            <a:extLst>
              <a:ext uri="{FF2B5EF4-FFF2-40B4-BE49-F238E27FC236}">
                <a16:creationId xmlns:a16="http://schemas.microsoft.com/office/drawing/2014/main" id="{2DB7C0FE-93CF-A05F-2A8A-4F4611655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2195" y="3025955"/>
            <a:ext cx="346435" cy="346435"/>
          </a:xfrm>
          <a:prstGeom prst="rect">
            <a:avLst/>
          </a:prstGeom>
        </p:spPr>
      </p:pic>
      <p:pic>
        <p:nvPicPr>
          <p:cNvPr id="7" name="Graphic 6" descr="Checkmark with solid fill">
            <a:extLst>
              <a:ext uri="{FF2B5EF4-FFF2-40B4-BE49-F238E27FC236}">
                <a16:creationId xmlns:a16="http://schemas.microsoft.com/office/drawing/2014/main" id="{513AF7A7-6B58-05CC-32B0-B3EE0A1A0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1692" y="3110339"/>
            <a:ext cx="346435" cy="346435"/>
          </a:xfrm>
          <a:prstGeom prst="rect">
            <a:avLst/>
          </a:prstGeom>
        </p:spPr>
      </p:pic>
      <p:pic>
        <p:nvPicPr>
          <p:cNvPr id="8" name="Graphic 7" descr="Checkmark with solid fill">
            <a:extLst>
              <a:ext uri="{FF2B5EF4-FFF2-40B4-BE49-F238E27FC236}">
                <a16:creationId xmlns:a16="http://schemas.microsoft.com/office/drawing/2014/main" id="{897B5224-5E41-BED2-865B-2597B4799D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7237" y="3746880"/>
            <a:ext cx="346435" cy="346435"/>
          </a:xfrm>
          <a:prstGeom prst="rect">
            <a:avLst/>
          </a:prstGeom>
        </p:spPr>
      </p:pic>
      <p:pic>
        <p:nvPicPr>
          <p:cNvPr id="9" name="Graphic 8" descr="Checkmark with solid fill">
            <a:extLst>
              <a:ext uri="{FF2B5EF4-FFF2-40B4-BE49-F238E27FC236}">
                <a16:creationId xmlns:a16="http://schemas.microsoft.com/office/drawing/2014/main" id="{90E5C69C-424C-A532-142C-1325192E88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2417" y="3777695"/>
            <a:ext cx="346435" cy="346435"/>
          </a:xfrm>
          <a:prstGeom prst="rect">
            <a:avLst/>
          </a:prstGeom>
        </p:spPr>
      </p:pic>
      <p:pic>
        <p:nvPicPr>
          <p:cNvPr id="12" name="Graphic 11" descr="Checkmark with solid fill">
            <a:extLst>
              <a:ext uri="{FF2B5EF4-FFF2-40B4-BE49-F238E27FC236}">
                <a16:creationId xmlns:a16="http://schemas.microsoft.com/office/drawing/2014/main" id="{920080F7-487F-3775-29D5-42532F10EA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1693" y="3777694"/>
            <a:ext cx="346435" cy="346435"/>
          </a:xfrm>
          <a:prstGeom prst="rect">
            <a:avLst/>
          </a:prstGeom>
        </p:spPr>
      </p:pic>
      <p:pic>
        <p:nvPicPr>
          <p:cNvPr id="13" name="Graphic 12" descr="Checkmark with solid fill">
            <a:extLst>
              <a:ext uri="{FF2B5EF4-FFF2-40B4-BE49-F238E27FC236}">
                <a16:creationId xmlns:a16="http://schemas.microsoft.com/office/drawing/2014/main" id="{F6A9D722-E088-3D70-35AF-05D418DA96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0522" y="3777693"/>
            <a:ext cx="346435" cy="346435"/>
          </a:xfrm>
          <a:prstGeom prst="rect">
            <a:avLst/>
          </a:prstGeom>
        </p:spPr>
      </p:pic>
      <p:pic>
        <p:nvPicPr>
          <p:cNvPr id="14" name="Graphic 13" descr="Checkmark with solid fill">
            <a:extLst>
              <a:ext uri="{FF2B5EF4-FFF2-40B4-BE49-F238E27FC236}">
                <a16:creationId xmlns:a16="http://schemas.microsoft.com/office/drawing/2014/main" id="{BD48EC23-4EA7-CD69-AD34-D1D8F9D6B4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983" y="4271204"/>
            <a:ext cx="346435" cy="346435"/>
          </a:xfrm>
          <a:prstGeom prst="rect">
            <a:avLst/>
          </a:prstGeom>
        </p:spPr>
      </p:pic>
      <p:pic>
        <p:nvPicPr>
          <p:cNvPr id="15" name="Graphic 14" descr="Checkmark with solid fill">
            <a:extLst>
              <a:ext uri="{FF2B5EF4-FFF2-40B4-BE49-F238E27FC236}">
                <a16:creationId xmlns:a16="http://schemas.microsoft.com/office/drawing/2014/main" id="{0852774B-35EB-688E-E55D-28B4DB8114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3445" y="4239545"/>
            <a:ext cx="346435" cy="346435"/>
          </a:xfrm>
          <a:prstGeom prst="rect">
            <a:avLst/>
          </a:prstGeom>
        </p:spPr>
      </p:pic>
      <p:pic>
        <p:nvPicPr>
          <p:cNvPr id="16" name="Graphic 15" descr="Checkmark with solid fill">
            <a:extLst>
              <a:ext uri="{FF2B5EF4-FFF2-40B4-BE49-F238E27FC236}">
                <a16:creationId xmlns:a16="http://schemas.microsoft.com/office/drawing/2014/main" id="{2730B4C4-9346-7BB0-0A89-C2884B0CDD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0522" y="4293678"/>
            <a:ext cx="346435" cy="346435"/>
          </a:xfrm>
          <a:prstGeom prst="rect">
            <a:avLst/>
          </a:prstGeom>
        </p:spPr>
      </p:pic>
      <p:pic>
        <p:nvPicPr>
          <p:cNvPr id="17" name="Graphic 16" descr="Checkmark with solid fill">
            <a:extLst>
              <a:ext uri="{FF2B5EF4-FFF2-40B4-BE49-F238E27FC236}">
                <a16:creationId xmlns:a16="http://schemas.microsoft.com/office/drawing/2014/main" id="{065C107A-F9F7-ADA7-8288-1934B0473C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984" y="4687662"/>
            <a:ext cx="346435" cy="346435"/>
          </a:xfrm>
          <a:prstGeom prst="rect">
            <a:avLst/>
          </a:prstGeom>
        </p:spPr>
      </p:pic>
      <p:pic>
        <p:nvPicPr>
          <p:cNvPr id="18" name="Graphic 17" descr="Checkmark with solid fill">
            <a:extLst>
              <a:ext uri="{FF2B5EF4-FFF2-40B4-BE49-F238E27FC236}">
                <a16:creationId xmlns:a16="http://schemas.microsoft.com/office/drawing/2014/main" id="{0486BE82-5817-EBEA-F495-EF0A40258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4984" y="5312078"/>
            <a:ext cx="346435" cy="346435"/>
          </a:xfrm>
          <a:prstGeom prst="rect">
            <a:avLst/>
          </a:prstGeom>
        </p:spPr>
      </p:pic>
      <p:pic>
        <p:nvPicPr>
          <p:cNvPr id="20" name="Graphic 19" descr="Checkmark with solid fill">
            <a:extLst>
              <a:ext uri="{FF2B5EF4-FFF2-40B4-BE49-F238E27FC236}">
                <a16:creationId xmlns:a16="http://schemas.microsoft.com/office/drawing/2014/main" id="{E23C1F74-6ACF-8588-8196-24715B783F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8118" y="5254009"/>
            <a:ext cx="346435" cy="346435"/>
          </a:xfrm>
          <a:prstGeom prst="rect">
            <a:avLst/>
          </a:prstGeom>
        </p:spPr>
      </p:pic>
      <p:pic>
        <p:nvPicPr>
          <p:cNvPr id="11" name="Graphic 10" descr="Checkmark with solid fill">
            <a:extLst>
              <a:ext uri="{FF2B5EF4-FFF2-40B4-BE49-F238E27FC236}">
                <a16:creationId xmlns:a16="http://schemas.microsoft.com/office/drawing/2014/main" id="{B4AD9E0D-140C-0756-D34C-0329C5156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3445" y="5265690"/>
            <a:ext cx="346435" cy="346435"/>
          </a:xfrm>
          <a:prstGeom prst="rect">
            <a:avLst/>
          </a:prstGeom>
        </p:spPr>
      </p:pic>
      <p:pic>
        <p:nvPicPr>
          <p:cNvPr id="19" name="Graphic 18" descr="Checkmark with solid fill">
            <a:extLst>
              <a:ext uri="{FF2B5EF4-FFF2-40B4-BE49-F238E27FC236}">
                <a16:creationId xmlns:a16="http://schemas.microsoft.com/office/drawing/2014/main" id="{BFE16703-2E0D-952B-4AAB-D162679AF9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2417" y="5925053"/>
            <a:ext cx="346435" cy="346435"/>
          </a:xfrm>
          <a:prstGeom prst="rect">
            <a:avLst/>
          </a:prstGeom>
        </p:spPr>
      </p:pic>
      <p:pic>
        <p:nvPicPr>
          <p:cNvPr id="22" name="Graphic 21" descr="Checkmark with solid fill">
            <a:extLst>
              <a:ext uri="{FF2B5EF4-FFF2-40B4-BE49-F238E27FC236}">
                <a16:creationId xmlns:a16="http://schemas.microsoft.com/office/drawing/2014/main" id="{FA47A29C-D38E-A58D-8C32-81D151E55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7236" y="5915513"/>
            <a:ext cx="346435" cy="346435"/>
          </a:xfrm>
          <a:prstGeom prst="rect">
            <a:avLst/>
          </a:prstGeom>
        </p:spPr>
      </p:pic>
      <p:pic>
        <p:nvPicPr>
          <p:cNvPr id="23" name="Graphic 22" descr="Checkmark with solid fill">
            <a:extLst>
              <a:ext uri="{FF2B5EF4-FFF2-40B4-BE49-F238E27FC236}">
                <a16:creationId xmlns:a16="http://schemas.microsoft.com/office/drawing/2014/main" id="{248193E0-D7D7-6D15-BEFF-A0479BA721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3444" y="5915512"/>
            <a:ext cx="346435" cy="346435"/>
          </a:xfrm>
          <a:prstGeom prst="rect">
            <a:avLst/>
          </a:prstGeom>
        </p:spPr>
      </p:pic>
      <p:pic>
        <p:nvPicPr>
          <p:cNvPr id="24" name="Graphic 23" descr="Checkmark with solid fill">
            <a:extLst>
              <a:ext uri="{FF2B5EF4-FFF2-40B4-BE49-F238E27FC236}">
                <a16:creationId xmlns:a16="http://schemas.microsoft.com/office/drawing/2014/main" id="{E74693FB-3B7A-2F30-EAF8-6AB183E7B4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8118" y="5909348"/>
            <a:ext cx="346435" cy="346435"/>
          </a:xfrm>
          <a:prstGeom prst="rect">
            <a:avLst/>
          </a:prstGeom>
        </p:spPr>
      </p:pic>
    </p:spTree>
    <p:extLst>
      <p:ext uri="{BB962C8B-B14F-4D97-AF65-F5344CB8AC3E}">
        <p14:creationId xmlns:p14="http://schemas.microsoft.com/office/powerpoint/2010/main" val="18010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D66356-B4E0-9E00-0592-DC6C1E8E04C0}"/>
              </a:ext>
            </a:extLst>
          </p:cNvPr>
          <p:cNvSpPr>
            <a:spLocks noGrp="1"/>
          </p:cNvSpPr>
          <p:nvPr/>
        </p:nvSpPr>
        <p:spPr>
          <a:xfrm>
            <a:off x="831850" y="2628900"/>
            <a:ext cx="10515600" cy="11334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FF9933"/>
                </a:solidFill>
                <a:latin typeface="+mj-lt"/>
                <a:ea typeface="+mj-ea"/>
                <a:cs typeface="+mj-cs"/>
              </a:defRPr>
            </a:lvl1pPr>
          </a:lstStyle>
          <a:p>
            <a:r>
              <a:rPr lang="en-GB" dirty="0">
                <a:latin typeface="Inter"/>
                <a:cs typeface="Arial"/>
              </a:rPr>
              <a:t>Why does ICS action matter</a:t>
            </a:r>
          </a:p>
        </p:txBody>
      </p:sp>
    </p:spTree>
    <p:extLst>
      <p:ext uri="{BB962C8B-B14F-4D97-AF65-F5344CB8AC3E}">
        <p14:creationId xmlns:p14="http://schemas.microsoft.com/office/powerpoint/2010/main" val="238345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E60268-D2BF-6369-C666-08104F193D35}"/>
              </a:ext>
            </a:extLst>
          </p:cNvPr>
          <p:cNvSpPr>
            <a:spLocks noGrp="1"/>
          </p:cNvSpPr>
          <p:nvPr>
            <p:ph idx="1"/>
          </p:nvPr>
        </p:nvSpPr>
        <p:spPr>
          <a:xfrm>
            <a:off x="3629152" y="1586652"/>
            <a:ext cx="7739888" cy="5041933"/>
          </a:xfrm>
        </p:spPr>
        <p:txBody>
          <a:bodyPr vert="horz" lIns="91440" tIns="45720" rIns="91440" bIns="45720" rtlCol="0" anchor="t">
            <a:normAutofit/>
          </a:bodyPr>
          <a:lstStyle/>
          <a:p>
            <a:r>
              <a:rPr lang="en-US" sz="1800" dirty="0">
                <a:latin typeface="Inter"/>
                <a:cs typeface="Arial"/>
              </a:rPr>
              <a:t>The </a:t>
            </a:r>
            <a:r>
              <a:rPr lang="en-US" sz="1800" dirty="0">
                <a:latin typeface="Inter" panose="02000503000000020004" pitchFamily="2" charset="0"/>
                <a:ea typeface="Inter" panose="02000503000000020004" pitchFamily="2" charset="0"/>
                <a:cs typeface="Arial"/>
              </a:rPr>
              <a:t>10-year health plan for England</a:t>
            </a:r>
            <a:r>
              <a:rPr lang="en-GB" sz="1800" dirty="0">
                <a:latin typeface="Inter" panose="02000503000000020004" pitchFamily="2" charset="0"/>
                <a:ea typeface="Inter" panose="02000503000000020004" pitchFamily="2" charset="0"/>
              </a:rPr>
              <a:t> commits to:</a:t>
            </a:r>
          </a:p>
          <a:p>
            <a:pPr lvl="1"/>
            <a:r>
              <a:rPr lang="en-GB" sz="1600" dirty="0">
                <a:latin typeface="Inter" panose="02000503000000020004" pitchFamily="2" charset="0"/>
                <a:ea typeface="Inter" panose="02000503000000020004" pitchFamily="2" charset="0"/>
              </a:rPr>
              <a:t>Create a smokefree UK</a:t>
            </a:r>
          </a:p>
          <a:p>
            <a:pPr lvl="1"/>
            <a:r>
              <a:rPr lang="en-GB" sz="1600" dirty="0">
                <a:latin typeface="Inter" panose="02000503000000020004" pitchFamily="2" charset="0"/>
                <a:ea typeface="Inter" panose="02000503000000020004" pitchFamily="2" charset="0"/>
              </a:rPr>
              <a:t>Shift the NHS from treatment to prevention </a:t>
            </a:r>
          </a:p>
          <a:p>
            <a:pPr lvl="1"/>
            <a:r>
              <a:rPr lang="en-US" sz="1600" dirty="0">
                <a:latin typeface="Inter" panose="02000503000000020004" pitchFamily="2" charset="0"/>
                <a:ea typeface="Inter" panose="02000503000000020004" pitchFamily="2" charset="0"/>
              </a:rPr>
              <a:t>Integrate opt-out smoking cessation interventions in all routine care within hospitals</a:t>
            </a:r>
            <a:endParaRPr lang="en-GB" sz="1600" dirty="0">
              <a:latin typeface="Inter" panose="02000503000000020004" pitchFamily="2" charset="0"/>
              <a:ea typeface="Inter" panose="02000503000000020004" pitchFamily="2" charset="0"/>
            </a:endParaRPr>
          </a:p>
          <a:p>
            <a:pPr lvl="1"/>
            <a:r>
              <a:rPr lang="en-GB" sz="1600" dirty="0">
                <a:latin typeface="Inter" panose="02000503000000020004" pitchFamily="2" charset="0"/>
                <a:ea typeface="Inter" panose="02000503000000020004" pitchFamily="2" charset="0"/>
              </a:rPr>
              <a:t>Halve the gap in healthy life expectancy between the richest and poorest regions in England </a:t>
            </a:r>
          </a:p>
          <a:p>
            <a:r>
              <a:rPr lang="en-US" sz="1800" dirty="0">
                <a:latin typeface="Inter"/>
                <a:cs typeface="Arial"/>
              </a:rPr>
              <a:t>These commitments can be delivered through a collective approach at Integrated Care Board (ICB) level </a:t>
            </a:r>
            <a:endParaRPr lang="en-US" sz="1800" dirty="0">
              <a:latin typeface="Inter"/>
              <a:cs typeface="Arial" panose="020B0604020202020204" pitchFamily="34" charset="0"/>
            </a:endParaRPr>
          </a:p>
          <a:p>
            <a:r>
              <a:rPr lang="en-GB" sz="1800" dirty="0">
                <a:latin typeface="Inter"/>
                <a:cs typeface="Arial"/>
              </a:rPr>
              <a:t>Reducing smoking requires interlocking actions that target demand and supply at many different levels </a:t>
            </a:r>
            <a:endParaRPr lang="en-GB" sz="1800" dirty="0">
              <a:latin typeface="Inter"/>
              <a:cs typeface="Arial" panose="020B0604020202020204" pitchFamily="34" charset="0"/>
            </a:endParaRPr>
          </a:p>
          <a:p>
            <a:r>
              <a:rPr lang="en-GB" sz="1800" dirty="0">
                <a:latin typeface="Inter"/>
                <a:cs typeface="Arial"/>
              </a:rPr>
              <a:t>Doing these things together will drive change at pace and scale</a:t>
            </a:r>
            <a:endParaRPr lang="en-US" sz="1800" dirty="0">
              <a:latin typeface="Inter"/>
              <a:cs typeface="Arial"/>
            </a:endParaRPr>
          </a:p>
        </p:txBody>
      </p:sp>
      <p:sp>
        <p:nvSpPr>
          <p:cNvPr id="7" name="Title 1">
            <a:extLst>
              <a:ext uri="{FF2B5EF4-FFF2-40B4-BE49-F238E27FC236}">
                <a16:creationId xmlns:a16="http://schemas.microsoft.com/office/drawing/2014/main" id="{15FB424C-9D2B-8354-949B-15BAB8DF5287}"/>
              </a:ext>
            </a:extLst>
          </p:cNvPr>
          <p:cNvSpPr>
            <a:spLocks noGrp="1"/>
          </p:cNvSpPr>
          <p:nvPr>
            <p:ph type="title"/>
          </p:nvPr>
        </p:nvSpPr>
        <p:spPr>
          <a:xfrm>
            <a:off x="304800" y="341175"/>
            <a:ext cx="10515600" cy="1325563"/>
          </a:xfrm>
        </p:spPr>
        <p:txBody>
          <a:bodyPr>
            <a:normAutofit/>
          </a:bodyPr>
          <a:lstStyle/>
          <a:p>
            <a:r>
              <a:rPr lang="en-US" dirty="0">
                <a:latin typeface="Inter"/>
                <a:cs typeface="Arial" panose="020B0604020202020204" pitchFamily="34" charset="0"/>
              </a:rPr>
              <a:t>Why does ICS action matter?</a:t>
            </a:r>
            <a:endParaRPr lang="en-GB" dirty="0">
              <a:latin typeface="Inter"/>
              <a:cs typeface="Arial" panose="020B0604020202020204" pitchFamily="34" charset="0"/>
            </a:endParaRPr>
          </a:p>
        </p:txBody>
      </p:sp>
      <p:pic>
        <p:nvPicPr>
          <p:cNvPr id="3" name="Picture 2">
            <a:extLst>
              <a:ext uri="{FF2B5EF4-FFF2-40B4-BE49-F238E27FC236}">
                <a16:creationId xmlns:a16="http://schemas.microsoft.com/office/drawing/2014/main" id="{38F66937-0122-95FC-19BF-8A270E3D8F13}"/>
              </a:ext>
            </a:extLst>
          </p:cNvPr>
          <p:cNvPicPr>
            <a:picLocks noChangeAspect="1"/>
          </p:cNvPicPr>
          <p:nvPr/>
        </p:nvPicPr>
        <p:blipFill>
          <a:blip r:embed="rId3"/>
          <a:stretch>
            <a:fillRect/>
          </a:stretch>
        </p:blipFill>
        <p:spPr>
          <a:xfrm>
            <a:off x="434023" y="1586652"/>
            <a:ext cx="3030317" cy="4322658"/>
          </a:xfrm>
          <a:prstGeom prst="rect">
            <a:avLst/>
          </a:prstGeom>
        </p:spPr>
      </p:pic>
    </p:spTree>
    <p:extLst>
      <p:ext uri="{BB962C8B-B14F-4D97-AF65-F5344CB8AC3E}">
        <p14:creationId xmlns:p14="http://schemas.microsoft.com/office/powerpoint/2010/main" val="371374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37DB37F2-126E-BF8B-0621-5298F82D5AFE}"/>
              </a:ext>
            </a:extLst>
          </p:cNvPr>
          <p:cNvSpPr txBox="1">
            <a:spLocks/>
          </p:cNvSpPr>
          <p:nvPr/>
        </p:nvSpPr>
        <p:spPr>
          <a:xfrm>
            <a:off x="304800" y="1840653"/>
            <a:ext cx="10614212" cy="45601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Inter"/>
                <a:cs typeface="Arial"/>
              </a:rPr>
              <a:t>Reducing smoking will help ICBs contribute to the government's health mission, particularly the shift from treatment to prevention. The </a:t>
            </a:r>
            <a:r>
              <a:rPr lang="en-GB" sz="2000" dirty="0">
                <a:latin typeface="Inter"/>
                <a:cs typeface="Arial"/>
                <a:hlinkClick r:id="rId3"/>
              </a:rPr>
              <a:t>Model ICB Blueprint </a:t>
            </a:r>
            <a:r>
              <a:rPr lang="en-GB" sz="2000" dirty="0">
                <a:latin typeface="Inter"/>
                <a:cs typeface="Arial"/>
              </a:rPr>
              <a:t>sets out that ICBs role in the system is to undertake strategic commissioning around 3 key purposes as set out below.</a:t>
            </a:r>
            <a:endParaRPr lang="en-GB" sz="2000" dirty="0">
              <a:latin typeface="Inter"/>
              <a:cs typeface="Arial" panose="020B0604020202020204" pitchFamily="34" charset="0"/>
            </a:endParaRPr>
          </a:p>
          <a:p>
            <a:endParaRPr lang="en-GB" sz="2000" dirty="0">
              <a:latin typeface="Inter"/>
              <a:cs typeface="Arial" panose="020B0604020202020204" pitchFamily="34" charset="0"/>
            </a:endParaRPr>
          </a:p>
          <a:p>
            <a:endParaRPr lang="en-GB" sz="2000" dirty="0">
              <a:latin typeface="Inter"/>
              <a:cs typeface="Arial" panose="020B0604020202020204" pitchFamily="34" charset="0"/>
            </a:endParaRPr>
          </a:p>
          <a:p>
            <a:endParaRPr lang="en-GB" sz="2000" dirty="0">
              <a:latin typeface="Inter"/>
              <a:cs typeface="Arial" panose="020B0604020202020204" pitchFamily="34" charset="0"/>
            </a:endParaRPr>
          </a:p>
          <a:p>
            <a:endParaRPr lang="en-GB" sz="2000" dirty="0">
              <a:latin typeface="Inter"/>
              <a:cs typeface="Arial" panose="020B0604020202020204" pitchFamily="34" charset="0"/>
            </a:endParaRPr>
          </a:p>
          <a:p>
            <a:endParaRPr lang="en-GB" sz="2000" dirty="0">
              <a:latin typeface="Inter"/>
              <a:cs typeface="Arial" panose="020B0604020202020204" pitchFamily="34" charset="0"/>
            </a:endParaRPr>
          </a:p>
          <a:p>
            <a:endParaRPr lang="en-GB" sz="2000" dirty="0">
              <a:latin typeface="Inter"/>
              <a:cs typeface="Arial" panose="020B0604020202020204" pitchFamily="34" charset="0"/>
            </a:endParaRPr>
          </a:p>
          <a:p>
            <a:endParaRPr lang="en-GB" dirty="0">
              <a:latin typeface="Inter"/>
              <a:cs typeface="Arial" panose="020B0604020202020204" pitchFamily="34" charset="0"/>
            </a:endParaRPr>
          </a:p>
        </p:txBody>
      </p:sp>
      <p:sp>
        <p:nvSpPr>
          <p:cNvPr id="13" name="Title 1">
            <a:extLst>
              <a:ext uri="{FF2B5EF4-FFF2-40B4-BE49-F238E27FC236}">
                <a16:creationId xmlns:a16="http://schemas.microsoft.com/office/drawing/2014/main" id="{F5828BA7-65F5-C18A-2C76-31A8553CC5BB}"/>
              </a:ext>
            </a:extLst>
          </p:cNvPr>
          <p:cNvSpPr txBox="1">
            <a:spLocks/>
          </p:cNvSpPr>
          <p:nvPr/>
        </p:nvSpPr>
        <p:spPr>
          <a:xfrm>
            <a:off x="304800" y="341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US" dirty="0">
                <a:latin typeface="Inter"/>
                <a:cs typeface="Arial" panose="020B0604020202020204" pitchFamily="34" charset="0"/>
              </a:rPr>
              <a:t>Tobacco control is necessary to meet key aims of ICBs</a:t>
            </a:r>
            <a:endParaRPr lang="en-GB" dirty="0">
              <a:latin typeface="Inter"/>
              <a:cs typeface="Arial" panose="020B0604020202020204" pitchFamily="34" charset="0"/>
            </a:endParaRPr>
          </a:p>
        </p:txBody>
      </p:sp>
      <p:graphicFrame>
        <p:nvGraphicFramePr>
          <p:cNvPr id="21" name="Table 20">
            <a:extLst>
              <a:ext uri="{FF2B5EF4-FFF2-40B4-BE49-F238E27FC236}">
                <a16:creationId xmlns:a16="http://schemas.microsoft.com/office/drawing/2014/main" id="{B7A289C2-4D5B-CB10-4ADD-099518AD6407}"/>
              </a:ext>
            </a:extLst>
          </p:cNvPr>
          <p:cNvGraphicFramePr>
            <a:graphicFrameLocks noGrp="1"/>
          </p:cNvGraphicFramePr>
          <p:nvPr>
            <p:extLst>
              <p:ext uri="{D42A27DB-BD31-4B8C-83A1-F6EECF244321}">
                <p14:modId xmlns:p14="http://schemas.microsoft.com/office/powerpoint/2010/main" val="742347150"/>
              </p:ext>
            </p:extLst>
          </p:nvPr>
        </p:nvGraphicFramePr>
        <p:xfrm>
          <a:off x="545993" y="3017199"/>
          <a:ext cx="9060586" cy="3718560"/>
        </p:xfrm>
        <a:graphic>
          <a:graphicData uri="http://schemas.openxmlformats.org/drawingml/2006/table">
            <a:tbl>
              <a:tblPr firstRow="1" bandRow="1">
                <a:tableStyleId>{21E4AEA4-8DFA-4A89-87EB-49C32662AFE0}</a:tableStyleId>
              </a:tblPr>
              <a:tblGrid>
                <a:gridCol w="3081056">
                  <a:extLst>
                    <a:ext uri="{9D8B030D-6E8A-4147-A177-3AD203B41FA5}">
                      <a16:colId xmlns:a16="http://schemas.microsoft.com/office/drawing/2014/main" val="820553489"/>
                    </a:ext>
                  </a:extLst>
                </a:gridCol>
                <a:gridCol w="5979530">
                  <a:extLst>
                    <a:ext uri="{9D8B030D-6E8A-4147-A177-3AD203B41FA5}">
                      <a16:colId xmlns:a16="http://schemas.microsoft.com/office/drawing/2014/main" val="828570222"/>
                    </a:ext>
                  </a:extLst>
                </a:gridCol>
              </a:tblGrid>
              <a:tr h="329760">
                <a:tc>
                  <a:txBody>
                    <a:bodyPr/>
                    <a:lstStyle/>
                    <a:p>
                      <a:r>
                        <a:rPr lang="en-GB" sz="2000" dirty="0">
                          <a:latin typeface="Inter"/>
                        </a:rPr>
                        <a:t>Purpose</a:t>
                      </a:r>
                      <a:endParaRPr lang="en-US" sz="2000" dirty="0">
                        <a:latin typeface="Inter"/>
                      </a:endParaRPr>
                    </a:p>
                  </a:txBody>
                  <a:tcPr/>
                </a:tc>
                <a:tc>
                  <a:txBody>
                    <a:bodyPr/>
                    <a:lstStyle/>
                    <a:p>
                      <a:r>
                        <a:rPr lang="en-US" sz="2000" dirty="0">
                          <a:latin typeface="Inter"/>
                        </a:rPr>
                        <a:t>Reductions in smoking contribute</a:t>
                      </a:r>
                    </a:p>
                  </a:txBody>
                  <a:tcPr/>
                </a:tc>
                <a:extLst>
                  <a:ext uri="{0D108BD9-81ED-4DB2-BD59-A6C34878D82A}">
                    <a16:rowId xmlns:a16="http://schemas.microsoft.com/office/drawing/2014/main" val="2193139670"/>
                  </a:ext>
                </a:extLst>
              </a:tr>
              <a:tr h="509629">
                <a:tc>
                  <a:txBody>
                    <a:bodyPr/>
                    <a:lstStyle/>
                    <a:p>
                      <a:r>
                        <a:rPr lang="en-US" sz="2000" dirty="0">
                          <a:latin typeface="Inter"/>
                        </a:rPr>
                        <a:t>Improve population health</a:t>
                      </a:r>
                    </a:p>
                  </a:txBody>
                  <a:tcPr/>
                </a:tc>
                <a:tc>
                  <a:txBody>
                    <a:bodyPr/>
                    <a:lstStyle/>
                    <a:p>
                      <a:r>
                        <a:rPr lang="en-US" sz="2000" dirty="0">
                          <a:latin typeface="Inter"/>
                        </a:rPr>
                        <a:t>Smoking is the leading cause of preventable </a:t>
                      </a:r>
                      <a:r>
                        <a:rPr lang="en-US" sz="2000" dirty="0">
                          <a:latin typeface="Inter"/>
                          <a:hlinkClick r:id="rId4"/>
                        </a:rPr>
                        <a:t>death</a:t>
                      </a:r>
                      <a:r>
                        <a:rPr lang="en-US" sz="2000" dirty="0">
                          <a:latin typeface="Inter"/>
                        </a:rPr>
                        <a:t> and </a:t>
                      </a:r>
                      <a:r>
                        <a:rPr lang="en-US" sz="2000" dirty="0">
                          <a:latin typeface="Inter"/>
                          <a:hlinkClick r:id="rId5"/>
                        </a:rPr>
                        <a:t>disease</a:t>
                      </a:r>
                      <a:r>
                        <a:rPr lang="en-US" sz="2000" dirty="0">
                          <a:latin typeface="Inter"/>
                        </a:rPr>
                        <a:t>. Those who </a:t>
                      </a:r>
                      <a:r>
                        <a:rPr lang="en-US" sz="2000" dirty="0">
                          <a:latin typeface="Inter"/>
                          <a:hlinkClick r:id="rId6"/>
                        </a:rPr>
                        <a:t>stop smoking avoid illness</a:t>
                      </a:r>
                      <a:r>
                        <a:rPr lang="en-US" sz="2000" dirty="0">
                          <a:latin typeface="Inter"/>
                        </a:rPr>
                        <a:t>, with those who quit sooner experiencing the biggest benefits.</a:t>
                      </a:r>
                    </a:p>
                  </a:txBody>
                  <a:tcPr/>
                </a:tc>
                <a:extLst>
                  <a:ext uri="{0D108BD9-81ED-4DB2-BD59-A6C34878D82A}">
                    <a16:rowId xmlns:a16="http://schemas.microsoft.com/office/drawing/2014/main" val="270198347"/>
                  </a:ext>
                </a:extLst>
              </a:tr>
              <a:tr h="509629">
                <a:tc>
                  <a:txBody>
                    <a:bodyPr/>
                    <a:lstStyle/>
                    <a:p>
                      <a:r>
                        <a:rPr lang="en-US" sz="2000" dirty="0">
                          <a:latin typeface="Inter"/>
                        </a:rPr>
                        <a:t>Reduce inequalities</a:t>
                      </a:r>
                    </a:p>
                  </a:txBody>
                  <a:tcPr/>
                </a:tc>
                <a:tc>
                  <a:txBody>
                    <a:bodyPr/>
                    <a:lstStyle/>
                    <a:p>
                      <a:r>
                        <a:rPr lang="en-US" sz="2000" dirty="0">
                          <a:latin typeface="Inter"/>
                        </a:rPr>
                        <a:t>Smoking contributes </a:t>
                      </a:r>
                      <a:r>
                        <a:rPr lang="en-US" sz="2000" dirty="0">
                          <a:latin typeface="Inter"/>
                          <a:hlinkClick r:id="rId7"/>
                        </a:rPr>
                        <a:t>half the difference in healthy life expectancy</a:t>
                      </a:r>
                      <a:r>
                        <a:rPr lang="en-US" sz="2000" dirty="0">
                          <a:latin typeface="Inter"/>
                        </a:rPr>
                        <a:t> between rich and poor.</a:t>
                      </a:r>
                    </a:p>
                  </a:txBody>
                  <a:tcPr/>
                </a:tc>
                <a:extLst>
                  <a:ext uri="{0D108BD9-81ED-4DB2-BD59-A6C34878D82A}">
                    <a16:rowId xmlns:a16="http://schemas.microsoft.com/office/drawing/2014/main" val="67797469"/>
                  </a:ext>
                </a:extLst>
              </a:tr>
              <a:tr h="509629">
                <a:tc>
                  <a:txBody>
                    <a:bodyPr/>
                    <a:lstStyle/>
                    <a:p>
                      <a:r>
                        <a:rPr lang="en-US" sz="2000" dirty="0">
                          <a:latin typeface="Inter"/>
                        </a:rPr>
                        <a:t>Ensure access to consistently high quality and efficient care</a:t>
                      </a:r>
                    </a:p>
                  </a:txBody>
                  <a:tcPr/>
                </a:tc>
                <a:tc>
                  <a:txBody>
                    <a:bodyPr/>
                    <a:lstStyle/>
                    <a:p>
                      <a:r>
                        <a:rPr lang="en-US" sz="2000" dirty="0">
                          <a:latin typeface="Inter"/>
                        </a:rPr>
                        <a:t>Smokers have </a:t>
                      </a:r>
                      <a:r>
                        <a:rPr lang="en-US" sz="2000" dirty="0">
                          <a:latin typeface="Inter"/>
                          <a:hlinkClick r:id="rId8"/>
                        </a:rPr>
                        <a:t>poorer treatment outcomes </a:t>
                      </a:r>
                      <a:r>
                        <a:rPr lang="en-US" sz="2000" dirty="0">
                          <a:latin typeface="Inter"/>
                        </a:rPr>
                        <a:t>across many areas including surgery, cancer and CVD. Ensuring access to TDTS will improve outcomes and efficiency of care. </a:t>
                      </a:r>
                    </a:p>
                  </a:txBody>
                  <a:tcPr/>
                </a:tc>
                <a:extLst>
                  <a:ext uri="{0D108BD9-81ED-4DB2-BD59-A6C34878D82A}">
                    <a16:rowId xmlns:a16="http://schemas.microsoft.com/office/drawing/2014/main" val="1568986099"/>
                  </a:ext>
                </a:extLst>
              </a:tr>
            </a:tbl>
          </a:graphicData>
        </a:graphic>
      </p:graphicFrame>
    </p:spTree>
    <p:extLst>
      <p:ext uri="{BB962C8B-B14F-4D97-AF65-F5344CB8AC3E}">
        <p14:creationId xmlns:p14="http://schemas.microsoft.com/office/powerpoint/2010/main" val="120076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1315-718B-77D9-EAEA-C33B6FD67CE9}"/>
              </a:ext>
            </a:extLst>
          </p:cNvPr>
          <p:cNvSpPr>
            <a:spLocks noGrp="1"/>
          </p:cNvSpPr>
          <p:nvPr>
            <p:ph type="title"/>
          </p:nvPr>
        </p:nvSpPr>
        <p:spPr/>
        <p:txBody>
          <a:bodyPr/>
          <a:lstStyle/>
          <a:p>
            <a:r>
              <a:rPr lang="en-GB">
                <a:latin typeface="Inter"/>
              </a:rPr>
              <a:t>[ICB POLICY DOCS]</a:t>
            </a:r>
          </a:p>
        </p:txBody>
      </p:sp>
      <p:sp>
        <p:nvSpPr>
          <p:cNvPr id="3" name="Content Placeholder 2">
            <a:extLst>
              <a:ext uri="{FF2B5EF4-FFF2-40B4-BE49-F238E27FC236}">
                <a16:creationId xmlns:a16="http://schemas.microsoft.com/office/drawing/2014/main" id="{5880F08E-8AA7-7C8C-4265-7DF3C5A04457}"/>
              </a:ext>
            </a:extLst>
          </p:cNvPr>
          <p:cNvSpPr>
            <a:spLocks noGrp="1"/>
          </p:cNvSpPr>
          <p:nvPr>
            <p:ph idx="1"/>
          </p:nvPr>
        </p:nvSpPr>
        <p:spPr/>
        <p:txBody>
          <a:bodyPr vert="horz" lIns="91440" tIns="45720" rIns="91440" bIns="45720" rtlCol="0" anchor="t">
            <a:normAutofit/>
          </a:bodyPr>
          <a:lstStyle/>
          <a:p>
            <a:r>
              <a:rPr lang="en-GB" dirty="0">
                <a:latin typeface="Inter"/>
              </a:rPr>
              <a:t>Priorities</a:t>
            </a:r>
          </a:p>
          <a:p>
            <a:r>
              <a:rPr lang="en-GB" dirty="0">
                <a:latin typeface="Inter"/>
              </a:rPr>
              <a:t>Joint Forward Plan commitments</a:t>
            </a:r>
          </a:p>
          <a:p>
            <a:pPr lvl="1"/>
            <a:r>
              <a:rPr lang="en-GB" dirty="0">
                <a:latin typeface="Inter"/>
              </a:rPr>
              <a:t>Benchmark with other ICBs</a:t>
            </a:r>
          </a:p>
          <a:p>
            <a:pPr lvl="1"/>
            <a:r>
              <a:rPr lang="en-GB" dirty="0">
                <a:latin typeface="Inter"/>
              </a:rPr>
              <a:t>Link to JFPs</a:t>
            </a:r>
          </a:p>
        </p:txBody>
      </p:sp>
    </p:spTree>
    <p:extLst>
      <p:ext uri="{BB962C8B-B14F-4D97-AF65-F5344CB8AC3E}">
        <p14:creationId xmlns:p14="http://schemas.microsoft.com/office/powerpoint/2010/main" val="3890306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AF51-11DC-342B-3745-9742FDF8A387}"/>
              </a:ext>
            </a:extLst>
          </p:cNvPr>
          <p:cNvSpPr>
            <a:spLocks noGrp="1"/>
          </p:cNvSpPr>
          <p:nvPr>
            <p:ph type="title"/>
          </p:nvPr>
        </p:nvSpPr>
        <p:spPr>
          <a:xfrm>
            <a:off x="304800" y="341175"/>
            <a:ext cx="10515600" cy="1325563"/>
          </a:xfrm>
        </p:spPr>
        <p:txBody>
          <a:bodyPr>
            <a:normAutofit/>
          </a:bodyPr>
          <a:lstStyle/>
          <a:p>
            <a:r>
              <a:rPr lang="en-US">
                <a:latin typeface="Arial" panose="020B0604020202020204" pitchFamily="34" charset="0"/>
                <a:cs typeface="Arial" panose="020B0604020202020204" pitchFamily="34" charset="0"/>
              </a:rPr>
              <a:t>Tackling Health Inequalities using the Core20PLUS5 approach</a:t>
            </a:r>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54FA774-22C2-75A5-7605-37F6DB8C4346}"/>
              </a:ext>
            </a:extLst>
          </p:cNvPr>
          <p:cNvSpPr txBox="1"/>
          <p:nvPr/>
        </p:nvSpPr>
        <p:spPr>
          <a:xfrm>
            <a:off x="0" y="6550223"/>
            <a:ext cx="10190480" cy="307777"/>
          </a:xfrm>
          <a:prstGeom prst="rect">
            <a:avLst/>
          </a:prstGeom>
          <a:noFill/>
        </p:spPr>
        <p:txBody>
          <a:bodyPr wrap="square" lIns="91440" tIns="45720" rIns="91440" bIns="45720" anchor="t">
            <a:spAutoFit/>
          </a:bodyPr>
          <a:lstStyle/>
          <a:p>
            <a:r>
              <a:rPr lang="en-GB" sz="1400" dirty="0">
                <a:solidFill>
                  <a:prstClr val="white">
                    <a:lumMod val="50000"/>
                  </a:prstClr>
                </a:solidFill>
                <a:latin typeface="Inter"/>
              </a:rPr>
              <a:t>https://www.england.nhs.uk/about/equality/equality-hub/national-healthcare-inequalities-improvement-programme/core20plus5/</a:t>
            </a:r>
          </a:p>
        </p:txBody>
      </p:sp>
      <p:sp>
        <p:nvSpPr>
          <p:cNvPr id="4" name="Content Placeholder 3">
            <a:extLst>
              <a:ext uri="{FF2B5EF4-FFF2-40B4-BE49-F238E27FC236}">
                <a16:creationId xmlns:a16="http://schemas.microsoft.com/office/drawing/2014/main" id="{00ADF6C9-5419-EA65-755D-0A92127654E4}"/>
              </a:ext>
            </a:extLst>
          </p:cNvPr>
          <p:cNvSpPr>
            <a:spLocks noGrp="1"/>
          </p:cNvSpPr>
          <p:nvPr>
            <p:ph idx="1"/>
          </p:nvPr>
        </p:nvSpPr>
        <p:spPr>
          <a:xfrm>
            <a:off x="8287965" y="2124257"/>
            <a:ext cx="3406157" cy="3720553"/>
          </a:xfrm>
        </p:spPr>
        <p:txBody>
          <a:bodyPr>
            <a:normAutofit/>
          </a:bodyPr>
          <a:lstStyle/>
          <a:p>
            <a:r>
              <a:rPr lang="en-GB" dirty="0">
                <a:latin typeface="Arial" panose="020B0604020202020204" pitchFamily="34" charset="0"/>
                <a:cs typeface="Arial" panose="020B0604020202020204" pitchFamily="34" charset="0"/>
              </a:rPr>
              <a:t>Smoking worsens all Core20PLUS5 conditions and is a major cause of health inequalities in all Core20PLUS5 populations</a:t>
            </a:r>
          </a:p>
        </p:txBody>
      </p:sp>
      <p:pic>
        <p:nvPicPr>
          <p:cNvPr id="1026" name="Picture 2" descr="Reducing healthcare inequalities - Core20PLUS infographic">
            <a:extLst>
              <a:ext uri="{FF2B5EF4-FFF2-40B4-BE49-F238E27FC236}">
                <a16:creationId xmlns:a16="http://schemas.microsoft.com/office/drawing/2014/main" id="{28438316-F8B6-A8AD-BE1F-D7551F8B2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95" y="1892625"/>
            <a:ext cx="7340649" cy="41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2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F813A68-6E3A-A74C-0285-73B0CE5FE1C0}"/>
              </a:ext>
            </a:extLst>
          </p:cNvPr>
          <p:cNvSpPr txBox="1">
            <a:spLocks/>
          </p:cNvSpPr>
          <p:nvPr/>
        </p:nvSpPr>
        <p:spPr>
          <a:xfrm>
            <a:off x="828040" y="3790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US">
                <a:latin typeface="Inter"/>
                <a:cs typeface="Arial"/>
              </a:rPr>
              <a:t>Smoking and the Core20PLUS populations</a:t>
            </a:r>
            <a:endParaRPr lang="en-GB">
              <a:latin typeface="Inter"/>
              <a:cs typeface="Arial"/>
            </a:endParaRPr>
          </a:p>
        </p:txBody>
      </p:sp>
      <p:pic>
        <p:nvPicPr>
          <p:cNvPr id="13" name="Picture 12" descr="Screens screenshot of a computer&#10;&#10;Description automatically generated">
            <a:extLst>
              <a:ext uri="{FF2B5EF4-FFF2-40B4-BE49-F238E27FC236}">
                <a16:creationId xmlns:a16="http://schemas.microsoft.com/office/drawing/2014/main" id="{EF01BF5B-3911-0F99-42DD-76571F4CECD9}"/>
              </a:ext>
            </a:extLst>
          </p:cNvPr>
          <p:cNvPicPr>
            <a:picLocks noChangeAspect="1"/>
          </p:cNvPicPr>
          <p:nvPr/>
        </p:nvPicPr>
        <p:blipFill rotWithShape="1">
          <a:blip r:embed="rId3"/>
          <a:srcRect l="50246" t="16647" r="590" b="21254"/>
          <a:stretch/>
        </p:blipFill>
        <p:spPr>
          <a:xfrm>
            <a:off x="1188720" y="1709985"/>
            <a:ext cx="10163138" cy="3624288"/>
          </a:xfrm>
          <a:prstGeom prst="rect">
            <a:avLst/>
          </a:prstGeom>
        </p:spPr>
      </p:pic>
    </p:spTree>
    <p:extLst>
      <p:ext uri="{BB962C8B-B14F-4D97-AF65-F5344CB8AC3E}">
        <p14:creationId xmlns:p14="http://schemas.microsoft.com/office/powerpoint/2010/main" val="197953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AF51-11DC-342B-3745-9742FDF8A387}"/>
              </a:ext>
            </a:extLst>
          </p:cNvPr>
          <p:cNvSpPr>
            <a:spLocks noGrp="1"/>
          </p:cNvSpPr>
          <p:nvPr>
            <p:ph type="title"/>
          </p:nvPr>
        </p:nvSpPr>
        <p:spPr/>
        <p:txBody>
          <a:bodyPr>
            <a:normAutofit/>
          </a:bodyPr>
          <a:lstStyle/>
          <a:p>
            <a:r>
              <a:rPr lang="en-US" b="1">
                <a:solidFill>
                  <a:srgbClr val="FF9933"/>
                </a:solidFill>
                <a:latin typeface="Inter"/>
                <a:cs typeface="Arial"/>
              </a:rPr>
              <a:t>Smoking and the 5 clinical areas of focus</a:t>
            </a:r>
            <a:endParaRPr lang="en-GB" b="1">
              <a:solidFill>
                <a:srgbClr val="FF9933"/>
              </a:solidFill>
              <a:latin typeface="Inter"/>
              <a:cs typeface="Arial"/>
            </a:endParaRPr>
          </a:p>
        </p:txBody>
      </p:sp>
      <p:sp>
        <p:nvSpPr>
          <p:cNvPr id="6" name="TextBox 5">
            <a:extLst>
              <a:ext uri="{FF2B5EF4-FFF2-40B4-BE49-F238E27FC236}">
                <a16:creationId xmlns:a16="http://schemas.microsoft.com/office/drawing/2014/main" id="{5D698A93-2ED8-B7DB-28A4-B99B1E13A66F}"/>
              </a:ext>
            </a:extLst>
          </p:cNvPr>
          <p:cNvSpPr txBox="1"/>
          <p:nvPr/>
        </p:nvSpPr>
        <p:spPr>
          <a:xfrm>
            <a:off x="507731" y="6320178"/>
            <a:ext cx="11177337" cy="369332"/>
          </a:xfrm>
          <a:prstGeom prst="rect">
            <a:avLst/>
          </a:prstGeom>
          <a:noFill/>
        </p:spPr>
        <p:txBody>
          <a:bodyPr wrap="square" lIns="91440" tIns="45720" rIns="91440" bIns="45720" anchor="t">
            <a:spAutoFit/>
          </a:bodyPr>
          <a:lstStyle/>
          <a:p>
            <a:r>
              <a:rPr lang="en-US">
                <a:latin typeface="Inter"/>
              </a:rPr>
              <a:t>To take action on smoking visit </a:t>
            </a:r>
            <a:r>
              <a:rPr lang="en-US">
                <a:latin typeface="Inter"/>
                <a:hlinkClick r:id="rId3"/>
              </a:rPr>
              <a:t>ASH’s ICB page </a:t>
            </a:r>
            <a:r>
              <a:rPr lang="en-US">
                <a:latin typeface="Inter"/>
              </a:rPr>
              <a:t>or email </a:t>
            </a:r>
            <a:r>
              <a:rPr lang="en-US">
                <a:latin typeface="Inter"/>
                <a:hlinkClick r:id="rId4"/>
              </a:rPr>
              <a:t>admin@smokefreeaction.org.uk</a:t>
            </a:r>
            <a:r>
              <a:rPr lang="en-US">
                <a:latin typeface="Inter"/>
              </a:rPr>
              <a:t> </a:t>
            </a:r>
            <a:endParaRPr lang="en-US"/>
          </a:p>
        </p:txBody>
      </p:sp>
      <p:pic>
        <p:nvPicPr>
          <p:cNvPr id="5" name="Picture 4" descr="Screens screenshot of a computer&#10;&#10;Description automatically generated">
            <a:extLst>
              <a:ext uri="{FF2B5EF4-FFF2-40B4-BE49-F238E27FC236}">
                <a16:creationId xmlns:a16="http://schemas.microsoft.com/office/drawing/2014/main" id="{20F13C42-8D2C-C935-FE69-EDB4AF1CF281}"/>
              </a:ext>
            </a:extLst>
          </p:cNvPr>
          <p:cNvPicPr>
            <a:picLocks noChangeAspect="1"/>
          </p:cNvPicPr>
          <p:nvPr/>
        </p:nvPicPr>
        <p:blipFill rotWithShape="1">
          <a:blip r:embed="rId5"/>
          <a:srcRect l="50433" t="23189" r="563" b="19120"/>
          <a:stretch/>
        </p:blipFill>
        <p:spPr>
          <a:xfrm>
            <a:off x="1229360" y="1856740"/>
            <a:ext cx="10134342" cy="3454253"/>
          </a:xfrm>
          <a:prstGeom prst="rect">
            <a:avLst/>
          </a:prstGeom>
        </p:spPr>
      </p:pic>
    </p:spTree>
    <p:extLst>
      <p:ext uri="{BB962C8B-B14F-4D97-AF65-F5344CB8AC3E}">
        <p14:creationId xmlns:p14="http://schemas.microsoft.com/office/powerpoint/2010/main" val="2198694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D31F4F-4667-95C8-3062-1D4EF2B9B8BE}"/>
              </a:ext>
            </a:extLst>
          </p:cNvPr>
          <p:cNvSpPr>
            <a:spLocks noGrp="1"/>
          </p:cNvSpPr>
          <p:nvPr>
            <p:ph type="title"/>
          </p:nvPr>
        </p:nvSpPr>
        <p:spPr>
          <a:xfrm>
            <a:off x="838200" y="365125"/>
            <a:ext cx="10515600" cy="1325563"/>
          </a:xfrm>
        </p:spPr>
        <p:txBody>
          <a:bodyPr/>
          <a:lstStyle/>
          <a:p>
            <a:r>
              <a:rPr lang="en-GB" b="1">
                <a:solidFill>
                  <a:srgbClr val="FF9933"/>
                </a:solidFill>
                <a:latin typeface="Inter"/>
              </a:rPr>
              <a:t>Additional NHSE Drivers</a:t>
            </a:r>
            <a:endParaRPr lang="en-US" b="1">
              <a:solidFill>
                <a:srgbClr val="FF9933"/>
              </a:solidFill>
              <a:latin typeface="Inter"/>
            </a:endParaRPr>
          </a:p>
        </p:txBody>
      </p:sp>
      <p:sp>
        <p:nvSpPr>
          <p:cNvPr id="5" name="Content Placeholder 2">
            <a:extLst>
              <a:ext uri="{FF2B5EF4-FFF2-40B4-BE49-F238E27FC236}">
                <a16:creationId xmlns:a16="http://schemas.microsoft.com/office/drawing/2014/main" id="{9EF8C442-9B1A-1329-E8A2-3AF4DEECBE13}"/>
              </a:ext>
            </a:extLst>
          </p:cNvPr>
          <p:cNvSpPr>
            <a:spLocks noGrp="1"/>
          </p:cNvSpPr>
          <p:nvPr>
            <p:ph idx="1"/>
          </p:nvPr>
        </p:nvSpPr>
        <p:spPr>
          <a:xfrm>
            <a:off x="838200" y="1490345"/>
            <a:ext cx="9855200" cy="4351338"/>
          </a:xfrm>
        </p:spPr>
        <p:txBody>
          <a:bodyPr vert="horz" lIns="91440" tIns="45720" rIns="91440" bIns="45720" rtlCol="0" anchor="t">
            <a:normAutofit/>
          </a:bodyPr>
          <a:lstStyle/>
          <a:p>
            <a:r>
              <a:rPr lang="en-GB" sz="1800" dirty="0">
                <a:latin typeface="Inter"/>
                <a:hlinkClick r:id="rId3"/>
              </a:rPr>
              <a:t>Modifiable risk factors: High Impact Interventions</a:t>
            </a:r>
            <a:endParaRPr lang="en-GB" sz="1800" dirty="0">
              <a:latin typeface="Inter"/>
            </a:endParaRPr>
          </a:p>
          <a:p>
            <a:pPr marL="457200" lvl="1" indent="0">
              <a:buNone/>
            </a:pPr>
            <a:r>
              <a:rPr lang="en-US" sz="1800" i="1" dirty="0">
                <a:latin typeface="Inter"/>
              </a:rPr>
              <a:t>Tobacco dependence identification and treatment in secondary care Identification of smokers in inpatient hospital settings and maternity services, providing advice and treatment</a:t>
            </a:r>
          </a:p>
          <a:p>
            <a:r>
              <a:rPr lang="en-US" sz="1800" dirty="0">
                <a:latin typeface="Inter"/>
                <a:hlinkClick r:id="rId4"/>
              </a:rPr>
              <a:t>2025/26 Priorities &amp; Operational planning guidance</a:t>
            </a:r>
            <a:endParaRPr lang="en-US" sz="1800" dirty="0">
              <a:latin typeface="Inter"/>
            </a:endParaRPr>
          </a:p>
          <a:p>
            <a:pPr marL="457200" lvl="1" indent="0">
              <a:buNone/>
            </a:pPr>
            <a:r>
              <a:rPr lang="en-US" sz="1800" i="1" dirty="0">
                <a:latin typeface="Inter"/>
              </a:rPr>
              <a:t>The shift to prevention forms a clear part of the priorities and operational planning guidance for 2025-26</a:t>
            </a:r>
          </a:p>
          <a:p>
            <a:r>
              <a:rPr lang="en-GB" sz="1800" dirty="0">
                <a:latin typeface="Inter"/>
                <a:hlinkClick r:id="rId5"/>
              </a:rPr>
              <a:t>2025/26 NHS Standard Contract </a:t>
            </a:r>
            <a:r>
              <a:rPr lang="en-GB" sz="1800" dirty="0">
                <a:latin typeface="Inter"/>
              </a:rPr>
              <a:t>(SC8.7)</a:t>
            </a:r>
          </a:p>
          <a:p>
            <a:pPr marL="457200" lvl="1" indent="0">
              <a:buNone/>
            </a:pPr>
            <a:r>
              <a:rPr lang="en-US" sz="1800" i="1" dirty="0">
                <a:latin typeface="Inter"/>
              </a:rPr>
              <a:t>Provider must screen inpatient Service Users for alcohol and tobacco use and offer brief advice or interventions, refer the Service User to an appropriate NHS Smoking Cessation Service and refer to smoking cessation services provided by the relevant Local Authority</a:t>
            </a:r>
          </a:p>
          <a:p>
            <a:endParaRPr lang="en-US" dirty="0"/>
          </a:p>
        </p:txBody>
      </p:sp>
    </p:spTree>
    <p:extLst>
      <p:ext uri="{BB962C8B-B14F-4D97-AF65-F5344CB8AC3E}">
        <p14:creationId xmlns:p14="http://schemas.microsoft.com/office/powerpoint/2010/main" val="83556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44854E-A629-3E66-CCE6-E9031483F675}"/>
              </a:ext>
            </a:extLst>
          </p:cNvPr>
          <p:cNvSpPr>
            <a:spLocks noGrp="1"/>
          </p:cNvSpPr>
          <p:nvPr>
            <p:ph type="title"/>
          </p:nvPr>
        </p:nvSpPr>
        <p:spPr>
          <a:xfrm>
            <a:off x="831850" y="1709738"/>
            <a:ext cx="10515600" cy="2852737"/>
          </a:xfrm>
        </p:spPr>
        <p:txBody>
          <a:bodyPr/>
          <a:lstStyle/>
          <a:p>
            <a:r>
              <a:rPr lang="en-GB" sz="6000">
                <a:latin typeface="Inter"/>
                <a:cs typeface="Arial"/>
              </a:rPr>
              <a:t>Smoking in </a:t>
            </a:r>
            <a:r>
              <a:rPr lang="en-GB" sz="6000">
                <a:solidFill>
                  <a:srgbClr val="F9991C"/>
                </a:solidFill>
                <a:latin typeface="Inter"/>
                <a:cs typeface="Arial"/>
              </a:rPr>
              <a:t>[ICS region]</a:t>
            </a:r>
          </a:p>
        </p:txBody>
      </p:sp>
    </p:spTree>
    <p:extLst>
      <p:ext uri="{BB962C8B-B14F-4D97-AF65-F5344CB8AC3E}">
        <p14:creationId xmlns:p14="http://schemas.microsoft.com/office/powerpoint/2010/main" val="1052054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DD7656-824C-9B31-BEF8-ECBF0B7D44D3}"/>
              </a:ext>
            </a:extLst>
          </p:cNvPr>
          <p:cNvSpPr>
            <a:spLocks noGrp="1"/>
          </p:cNvSpPr>
          <p:nvPr>
            <p:ph type="title"/>
          </p:nvPr>
        </p:nvSpPr>
        <p:spPr>
          <a:xfrm>
            <a:off x="831850" y="1709738"/>
            <a:ext cx="10515600" cy="2852737"/>
          </a:xfrm>
        </p:spPr>
        <p:txBody>
          <a:bodyPr>
            <a:normAutofit/>
          </a:bodyPr>
          <a:lstStyle/>
          <a:p>
            <a:r>
              <a:rPr lang="en-GB" sz="6000">
                <a:latin typeface="Inter"/>
                <a:cs typeface="Arial"/>
              </a:rPr>
              <a:t>Effective ICB programme</a:t>
            </a:r>
          </a:p>
        </p:txBody>
      </p:sp>
    </p:spTree>
    <p:extLst>
      <p:ext uri="{BB962C8B-B14F-4D97-AF65-F5344CB8AC3E}">
        <p14:creationId xmlns:p14="http://schemas.microsoft.com/office/powerpoint/2010/main" val="185198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B3EB68-4805-0386-019B-E7C050764032}"/>
              </a:ext>
            </a:extLst>
          </p:cNvPr>
          <p:cNvSpPr txBox="1">
            <a:spLocks/>
          </p:cNvSpPr>
          <p:nvPr/>
        </p:nvSpPr>
        <p:spPr>
          <a:xfrm>
            <a:off x="522514" y="4351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US">
                <a:latin typeface="Inter"/>
                <a:cs typeface="Arial" panose="020B0604020202020204" pitchFamily="34" charset="0"/>
              </a:rPr>
              <a:t>An effective ICB </a:t>
            </a:r>
            <a:r>
              <a:rPr lang="en-US" err="1">
                <a:latin typeface="Inter"/>
                <a:cs typeface="Arial" panose="020B0604020202020204" pitchFamily="34" charset="0"/>
              </a:rPr>
              <a:t>programme</a:t>
            </a:r>
            <a:r>
              <a:rPr lang="en-US">
                <a:latin typeface="Inter"/>
                <a:cs typeface="Arial" panose="020B0604020202020204" pitchFamily="34" charset="0"/>
              </a:rPr>
              <a:t> can:</a:t>
            </a:r>
            <a:endParaRPr lang="en-GB">
              <a:latin typeface="Inter"/>
              <a:cs typeface="Arial" panose="020B0604020202020204" pitchFamily="34" charset="0"/>
            </a:endParaRPr>
          </a:p>
        </p:txBody>
      </p:sp>
      <p:sp>
        <p:nvSpPr>
          <p:cNvPr id="8" name="Content Placeholder 2">
            <a:extLst>
              <a:ext uri="{FF2B5EF4-FFF2-40B4-BE49-F238E27FC236}">
                <a16:creationId xmlns:a16="http://schemas.microsoft.com/office/drawing/2014/main" id="{8E0A9A1F-20F5-9430-CC45-976D34072041}"/>
              </a:ext>
            </a:extLst>
          </p:cNvPr>
          <p:cNvSpPr txBox="1">
            <a:spLocks/>
          </p:cNvSpPr>
          <p:nvPr/>
        </p:nvSpPr>
        <p:spPr>
          <a:xfrm>
            <a:off x="674914" y="1753659"/>
            <a:ext cx="10831286" cy="3897093"/>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Inter"/>
                <a:ea typeface="Calibri" panose="020F0502020204030204" pitchFamily="34" charset="0"/>
                <a:cs typeface="Arial"/>
              </a:rPr>
              <a:t>Achieve economies of scale through investment in activity less effective/ not possible at local level</a:t>
            </a: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Inter"/>
                <a:ea typeface="Calibri" panose="020F0502020204030204" pitchFamily="34" charset="0"/>
                <a:cs typeface="Arial"/>
              </a:rPr>
              <a:t>Adds to local action to grow the level of impact across the system</a:t>
            </a: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Inter"/>
                <a:ea typeface="Calibri" panose="020F0502020204030204" pitchFamily="34" charset="0"/>
                <a:cs typeface="Arial"/>
              </a:rPr>
              <a:t>Concentrates expertise to provide hub to support local policy development</a:t>
            </a: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Inter"/>
                <a:ea typeface="Calibri" panose="020F0502020204030204" pitchFamily="34" charset="0"/>
                <a:cs typeface="Arial"/>
              </a:rPr>
              <a:t>Take a targeted approach to accelerate reductions in Core20PLUS5 populations</a:t>
            </a: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black"/>
                </a:solidFill>
                <a:effectLst/>
                <a:uLnTx/>
                <a:uFillTx/>
                <a:latin typeface="Inter"/>
                <a:ea typeface="Calibri" panose="020F0502020204030204" pitchFamily="34" charset="0"/>
                <a:cs typeface="Arial"/>
              </a:rPr>
              <a:t>Collectivise</a:t>
            </a:r>
            <a:r>
              <a:rPr kumimoji="0" lang="en-US" sz="4000" b="0" i="0" u="none" strike="noStrike" kern="1200" cap="none" spc="0" normalizeH="0" baseline="0" noProof="0" dirty="0">
                <a:ln>
                  <a:noFill/>
                </a:ln>
                <a:solidFill>
                  <a:prstClr val="black"/>
                </a:solidFill>
                <a:effectLst/>
                <a:uLnTx/>
                <a:uFillTx/>
                <a:latin typeface="Inter"/>
                <a:ea typeface="Calibri" panose="020F0502020204030204" pitchFamily="34" charset="0"/>
                <a:cs typeface="Arial"/>
              </a:rPr>
              <a:t> risk – </a:t>
            </a:r>
            <a:r>
              <a:rPr kumimoji="0" lang="en-US" sz="4000" b="0" i="0" u="none" strike="noStrike" kern="1200" cap="none" spc="0" normalizeH="0" baseline="0" noProof="0" dirty="0" err="1">
                <a:ln>
                  <a:noFill/>
                </a:ln>
                <a:solidFill>
                  <a:prstClr val="black"/>
                </a:solidFill>
                <a:effectLst/>
                <a:uLnTx/>
                <a:uFillTx/>
                <a:latin typeface="Inter"/>
                <a:ea typeface="Calibri" panose="020F0502020204030204" pitchFamily="34" charset="0"/>
                <a:cs typeface="Arial"/>
              </a:rPr>
              <a:t>co-ordinating</a:t>
            </a:r>
            <a:r>
              <a:rPr kumimoji="0" lang="en-US" sz="4000" b="0" i="0" u="none" strike="noStrike" kern="1200" cap="none" spc="0" normalizeH="0" baseline="0" noProof="0" dirty="0">
                <a:ln>
                  <a:noFill/>
                </a:ln>
                <a:solidFill>
                  <a:prstClr val="black"/>
                </a:solidFill>
                <a:effectLst/>
                <a:uLnTx/>
                <a:uFillTx/>
                <a:latin typeface="Inter"/>
                <a:ea typeface="Calibri" panose="020F0502020204030204" pitchFamily="34" charset="0"/>
                <a:cs typeface="Arial"/>
              </a:rPr>
              <a:t> activity across </a:t>
            </a:r>
            <a:r>
              <a:rPr kumimoji="0" lang="en-US" sz="4000" b="0" i="0" u="none" strike="noStrike" kern="1200" cap="none" spc="0" normalizeH="0" baseline="0" noProof="0" dirty="0" err="1">
                <a:ln>
                  <a:noFill/>
                </a:ln>
                <a:solidFill>
                  <a:prstClr val="black"/>
                </a:solidFill>
                <a:effectLst/>
                <a:uLnTx/>
                <a:uFillTx/>
                <a:latin typeface="Inter"/>
                <a:ea typeface="Calibri" panose="020F0502020204030204" pitchFamily="34" charset="0"/>
                <a:cs typeface="Arial"/>
              </a:rPr>
              <a:t>organisations</a:t>
            </a:r>
            <a:r>
              <a:rPr kumimoji="0" lang="en-US" sz="4000" b="0" i="0" u="none" strike="noStrike" kern="1200" cap="none" spc="0" normalizeH="0" baseline="0" noProof="0" dirty="0">
                <a:ln>
                  <a:noFill/>
                </a:ln>
                <a:solidFill>
                  <a:prstClr val="black"/>
                </a:solidFill>
                <a:effectLst/>
                <a:uLnTx/>
                <a:uFillTx/>
                <a:latin typeface="Inter"/>
                <a:ea typeface="Calibri" panose="020F0502020204030204" pitchFamily="34" charset="0"/>
                <a:cs typeface="Arial"/>
              </a:rPr>
              <a:t> that might face barriers to being taken forward individually </a:t>
            </a: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endParaRPr kumimoji="0" lang="en-GB" sz="4000" b="0" i="0" u="none" strike="noStrike" kern="1200" cap="none" spc="0" normalizeH="0" baseline="0" noProof="0" dirty="0">
              <a:ln>
                <a:noFill/>
              </a:ln>
              <a:solidFill>
                <a:prstClr val="black"/>
              </a:solidFill>
              <a:effectLst/>
              <a:uLnTx/>
              <a:uFillTx/>
              <a:latin typeface="Inter"/>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257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858E1F-CA1D-2110-89FC-543D0A7FD8BA}"/>
              </a:ext>
            </a:extLst>
          </p:cNvPr>
          <p:cNvSpPr/>
          <p:nvPr/>
        </p:nvSpPr>
        <p:spPr>
          <a:xfrm>
            <a:off x="9654639" y="5023262"/>
            <a:ext cx="2537361" cy="1834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66DAF9-E4C7-4DC7-C68E-00F998BB6FB1}"/>
              </a:ext>
            </a:extLst>
          </p:cNvPr>
          <p:cNvSpPr>
            <a:spLocks noGrp="1"/>
          </p:cNvSpPr>
          <p:nvPr>
            <p:ph type="title"/>
          </p:nvPr>
        </p:nvSpPr>
        <p:spPr>
          <a:xfrm>
            <a:off x="1002384" y="264170"/>
            <a:ext cx="9927616" cy="1325563"/>
          </a:xfrm>
        </p:spPr>
        <p:txBody>
          <a:bodyPr/>
          <a:lstStyle/>
          <a:p>
            <a:r>
              <a:rPr lang="en-US">
                <a:latin typeface="Inter"/>
                <a:cs typeface="Arial" panose="020B0604020202020204" pitchFamily="34" charset="0"/>
              </a:rPr>
              <a:t>What might this mean in practice?</a:t>
            </a:r>
            <a:endParaRPr lang="en-GB">
              <a:latin typeface="Inter"/>
              <a:cs typeface="Arial" panose="020B0604020202020204" pitchFamily="34" charset="0"/>
            </a:endParaRPr>
          </a:p>
        </p:txBody>
      </p:sp>
      <p:sp>
        <p:nvSpPr>
          <p:cNvPr id="3" name="Content Placeholder 2">
            <a:extLst>
              <a:ext uri="{FF2B5EF4-FFF2-40B4-BE49-F238E27FC236}">
                <a16:creationId xmlns:a16="http://schemas.microsoft.com/office/drawing/2014/main" id="{3BCAF03E-0030-25F3-4DBF-FD01036980C6}"/>
              </a:ext>
            </a:extLst>
          </p:cNvPr>
          <p:cNvSpPr>
            <a:spLocks noGrp="1"/>
          </p:cNvSpPr>
          <p:nvPr>
            <p:ph idx="1"/>
          </p:nvPr>
        </p:nvSpPr>
        <p:spPr>
          <a:xfrm>
            <a:off x="845046" y="1622245"/>
            <a:ext cx="10515600" cy="4351338"/>
          </a:xfrm>
        </p:spPr>
        <p:txBody>
          <a:bodyPr>
            <a:normAutofit/>
          </a:bodyPr>
          <a:lstStyle/>
          <a:p>
            <a:pPr marL="0" indent="0">
              <a:buNone/>
            </a:pPr>
            <a:endParaRPr lang="en-US"/>
          </a:p>
          <a:p>
            <a:pPr lvl="1"/>
            <a:endParaRPr lang="en-GB"/>
          </a:p>
        </p:txBody>
      </p:sp>
      <p:graphicFrame>
        <p:nvGraphicFramePr>
          <p:cNvPr id="4" name="Table 6">
            <a:extLst>
              <a:ext uri="{FF2B5EF4-FFF2-40B4-BE49-F238E27FC236}">
                <a16:creationId xmlns:a16="http://schemas.microsoft.com/office/drawing/2014/main" id="{2507DB51-F926-8258-386B-431A6DA03617}"/>
              </a:ext>
            </a:extLst>
          </p:cNvPr>
          <p:cNvGraphicFramePr>
            <a:graphicFrameLocks noGrp="1"/>
          </p:cNvGraphicFramePr>
          <p:nvPr>
            <p:extLst>
              <p:ext uri="{D42A27DB-BD31-4B8C-83A1-F6EECF244321}">
                <p14:modId xmlns:p14="http://schemas.microsoft.com/office/powerpoint/2010/main" val="3212874007"/>
              </p:ext>
            </p:extLst>
          </p:nvPr>
        </p:nvGraphicFramePr>
        <p:xfrm>
          <a:off x="999138" y="1580790"/>
          <a:ext cx="3277590" cy="4811258"/>
        </p:xfrm>
        <a:graphic>
          <a:graphicData uri="http://schemas.openxmlformats.org/drawingml/2006/table">
            <a:tbl>
              <a:tblPr firstRow="1" bandRow="1">
                <a:tableStyleId>{00A15C55-8517-42AA-B614-E9B94910E393}</a:tableStyleId>
              </a:tblPr>
              <a:tblGrid>
                <a:gridCol w="3277590">
                  <a:extLst>
                    <a:ext uri="{9D8B030D-6E8A-4147-A177-3AD203B41FA5}">
                      <a16:colId xmlns:a16="http://schemas.microsoft.com/office/drawing/2014/main" val="826304562"/>
                    </a:ext>
                  </a:extLst>
                </a:gridCol>
              </a:tblGrid>
              <a:tr h="1202815">
                <a:tc>
                  <a:txBody>
                    <a:bodyPr/>
                    <a:lstStyle/>
                    <a:p>
                      <a:pPr algn="ctr"/>
                      <a:r>
                        <a:rPr lang="en-US" sz="2800">
                          <a:latin typeface="Inter"/>
                          <a:cs typeface="Arial"/>
                        </a:rPr>
                        <a:t>Co-ordination across ICB</a:t>
                      </a:r>
                      <a:endParaRPr lang="en-GB" sz="2800">
                        <a:latin typeface="Inter"/>
                        <a:cs typeface="Arial"/>
                      </a:endParaRPr>
                    </a:p>
                  </a:txBody>
                  <a:tcPr>
                    <a:solidFill>
                      <a:srgbClr val="FFA822"/>
                    </a:solidFill>
                  </a:tcPr>
                </a:tc>
                <a:extLst>
                  <a:ext uri="{0D108BD9-81ED-4DB2-BD59-A6C34878D82A}">
                    <a16:rowId xmlns:a16="http://schemas.microsoft.com/office/drawing/2014/main" val="3608653304"/>
                  </a:ext>
                </a:extLst>
              </a:tr>
              <a:tr h="3608443">
                <a:tc>
                  <a:txBody>
                    <a:bodyPr/>
                    <a:lstStyle/>
                    <a:p>
                      <a:pPr marL="285750" lvl="0" indent="-285750">
                        <a:buFont typeface="Arial" panose="020B0604020202020204" pitchFamily="34" charset="0"/>
                        <a:buChar char="•"/>
                      </a:pPr>
                      <a:r>
                        <a:rPr lang="en-US" sz="2000" dirty="0">
                          <a:latin typeface="Inter"/>
                          <a:cs typeface="Arial"/>
                        </a:rPr>
                        <a:t>Supported network across NHS, Local Authority (LA) public health, LA other functions, police, fire, HMRC etc.</a:t>
                      </a:r>
                    </a:p>
                    <a:p>
                      <a:pPr marL="285750" lvl="0" indent="-285750">
                        <a:buFont typeface="Arial" panose="020B0604020202020204" pitchFamily="34" charset="0"/>
                        <a:buChar char="•"/>
                      </a:pPr>
                      <a:r>
                        <a:rPr lang="en-US" sz="2000" dirty="0">
                          <a:latin typeface="Inter"/>
                          <a:cs typeface="Arial"/>
                        </a:rPr>
                        <a:t>Shared priorities</a:t>
                      </a:r>
                    </a:p>
                    <a:p>
                      <a:pPr marL="285750" lvl="0" indent="-285750">
                        <a:buFont typeface="Arial" panose="020B0604020202020204" pitchFamily="34" charset="0"/>
                        <a:buChar char="•"/>
                      </a:pPr>
                      <a:r>
                        <a:rPr lang="en-US" sz="2000" dirty="0">
                          <a:latin typeface="Inter"/>
                          <a:cs typeface="Arial"/>
                        </a:rPr>
                        <a:t>Action at place </a:t>
                      </a:r>
                      <a:r>
                        <a:rPr lang="en-US" sz="2000" dirty="0" err="1">
                          <a:latin typeface="Inter"/>
                          <a:cs typeface="Arial"/>
                        </a:rPr>
                        <a:t>co-ordinated</a:t>
                      </a:r>
                      <a:r>
                        <a:rPr lang="en-US" sz="2000" dirty="0">
                          <a:latin typeface="Inter"/>
                          <a:cs typeface="Arial"/>
                        </a:rPr>
                        <a:t> and amplified across system</a:t>
                      </a:r>
                      <a:endParaRPr lang="en-GB" sz="1600" dirty="0">
                        <a:latin typeface="Inter"/>
                        <a:cs typeface="Arial"/>
                      </a:endParaRPr>
                    </a:p>
                  </a:txBody>
                  <a:tcPr/>
                </a:tc>
                <a:extLst>
                  <a:ext uri="{0D108BD9-81ED-4DB2-BD59-A6C34878D82A}">
                    <a16:rowId xmlns:a16="http://schemas.microsoft.com/office/drawing/2014/main" val="3413475692"/>
                  </a:ext>
                </a:extLst>
              </a:tr>
            </a:tbl>
          </a:graphicData>
        </a:graphic>
      </p:graphicFrame>
      <p:graphicFrame>
        <p:nvGraphicFramePr>
          <p:cNvPr id="8" name="Table 7">
            <a:extLst>
              <a:ext uri="{FF2B5EF4-FFF2-40B4-BE49-F238E27FC236}">
                <a16:creationId xmlns:a16="http://schemas.microsoft.com/office/drawing/2014/main" id="{477AFF35-8CAA-B82B-9E7B-DF98ED39C0C9}"/>
              </a:ext>
            </a:extLst>
          </p:cNvPr>
          <p:cNvGraphicFramePr>
            <a:graphicFrameLocks noGrp="1"/>
          </p:cNvGraphicFramePr>
          <p:nvPr>
            <p:extLst>
              <p:ext uri="{D42A27DB-BD31-4B8C-83A1-F6EECF244321}">
                <p14:modId xmlns:p14="http://schemas.microsoft.com/office/powerpoint/2010/main" val="2082315729"/>
              </p:ext>
            </p:extLst>
          </p:nvPr>
        </p:nvGraphicFramePr>
        <p:xfrm>
          <a:off x="4555797" y="1596665"/>
          <a:ext cx="3277590" cy="4795383"/>
        </p:xfrm>
        <a:graphic>
          <a:graphicData uri="http://schemas.openxmlformats.org/drawingml/2006/table">
            <a:tbl>
              <a:tblPr firstRow="1" bandRow="1">
                <a:tableStyleId>{00A15C55-8517-42AA-B614-E9B94910E393}</a:tableStyleId>
              </a:tblPr>
              <a:tblGrid>
                <a:gridCol w="3277590">
                  <a:extLst>
                    <a:ext uri="{9D8B030D-6E8A-4147-A177-3AD203B41FA5}">
                      <a16:colId xmlns:a16="http://schemas.microsoft.com/office/drawing/2014/main" val="125520379"/>
                    </a:ext>
                  </a:extLst>
                </a:gridCol>
              </a:tblGrid>
              <a:tr h="11783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Inter"/>
                          <a:cs typeface="Arial"/>
                        </a:rPr>
                        <a:t>Effective delivery</a:t>
                      </a:r>
                    </a:p>
                  </a:txBody>
                  <a:tcPr>
                    <a:solidFill>
                      <a:srgbClr val="FFA822"/>
                    </a:solidFill>
                  </a:tcPr>
                </a:tc>
                <a:extLst>
                  <a:ext uri="{0D108BD9-81ED-4DB2-BD59-A6C34878D82A}">
                    <a16:rowId xmlns:a16="http://schemas.microsoft.com/office/drawing/2014/main" val="1568996686"/>
                  </a:ext>
                </a:extLst>
              </a:tr>
              <a:tr h="3617041">
                <a:tc>
                  <a:txBody>
                    <a:bodyPr/>
                    <a:lstStyle/>
                    <a:p>
                      <a:pPr marL="285750" lvl="0" indent="-285750">
                        <a:buFont typeface="Arial" panose="020B0604020202020204" pitchFamily="34" charset="0"/>
                        <a:buChar char="•"/>
                      </a:pPr>
                      <a:r>
                        <a:rPr lang="en-US" sz="2000" dirty="0">
                          <a:latin typeface="Inter"/>
                          <a:cs typeface="Arial"/>
                        </a:rPr>
                        <a:t>Agreed set of functions to be delivered across ICS (with scope for wider partnership across region)</a:t>
                      </a:r>
                    </a:p>
                    <a:p>
                      <a:pPr marL="285750" lvl="0" indent="-285750">
                        <a:buFont typeface="Arial" panose="020B0604020202020204" pitchFamily="34" charset="0"/>
                        <a:buChar char="•"/>
                      </a:pPr>
                      <a:r>
                        <a:rPr lang="en-US" sz="2000" dirty="0">
                          <a:latin typeface="Inter"/>
                          <a:cs typeface="Arial"/>
                        </a:rPr>
                        <a:t>Functions will deliver economies of scale</a:t>
                      </a:r>
                    </a:p>
                    <a:p>
                      <a:pPr marL="285750" lvl="0" indent="-285750">
                        <a:buFont typeface="Arial" panose="020B0604020202020204" pitchFamily="34" charset="0"/>
                        <a:buChar char="•"/>
                      </a:pPr>
                      <a:r>
                        <a:rPr lang="en-US" sz="2000" dirty="0">
                          <a:latin typeface="Inter"/>
                          <a:cs typeface="Arial"/>
                        </a:rPr>
                        <a:t>Amplification locally but not replicated</a:t>
                      </a:r>
                      <a:endParaRPr lang="en-GB" sz="1600" dirty="0">
                        <a:latin typeface="Inter"/>
                        <a:cs typeface="Arial"/>
                      </a:endParaRPr>
                    </a:p>
                  </a:txBody>
                  <a:tcPr/>
                </a:tc>
                <a:extLst>
                  <a:ext uri="{0D108BD9-81ED-4DB2-BD59-A6C34878D82A}">
                    <a16:rowId xmlns:a16="http://schemas.microsoft.com/office/drawing/2014/main" val="1587998055"/>
                  </a:ext>
                </a:extLst>
              </a:tr>
            </a:tbl>
          </a:graphicData>
        </a:graphic>
      </p:graphicFrame>
      <p:graphicFrame>
        <p:nvGraphicFramePr>
          <p:cNvPr id="9" name="Table 7">
            <a:extLst>
              <a:ext uri="{FF2B5EF4-FFF2-40B4-BE49-F238E27FC236}">
                <a16:creationId xmlns:a16="http://schemas.microsoft.com/office/drawing/2014/main" id="{9FCE15F2-7110-9C93-C4E5-74C93B8FA5C9}"/>
              </a:ext>
            </a:extLst>
          </p:cNvPr>
          <p:cNvGraphicFramePr>
            <a:graphicFrameLocks noGrp="1"/>
          </p:cNvGraphicFramePr>
          <p:nvPr>
            <p:extLst>
              <p:ext uri="{D42A27DB-BD31-4B8C-83A1-F6EECF244321}">
                <p14:modId xmlns:p14="http://schemas.microsoft.com/office/powerpoint/2010/main" val="2984039161"/>
              </p:ext>
            </p:extLst>
          </p:nvPr>
        </p:nvGraphicFramePr>
        <p:xfrm>
          <a:off x="8112456" y="1585374"/>
          <a:ext cx="3277590" cy="4795384"/>
        </p:xfrm>
        <a:graphic>
          <a:graphicData uri="http://schemas.openxmlformats.org/drawingml/2006/table">
            <a:tbl>
              <a:tblPr firstRow="1" bandRow="1">
                <a:tableStyleId>{00A15C55-8517-42AA-B614-E9B94910E393}</a:tableStyleId>
              </a:tblPr>
              <a:tblGrid>
                <a:gridCol w="3277590">
                  <a:extLst>
                    <a:ext uri="{9D8B030D-6E8A-4147-A177-3AD203B41FA5}">
                      <a16:colId xmlns:a16="http://schemas.microsoft.com/office/drawing/2014/main" val="125520379"/>
                    </a:ext>
                  </a:extLst>
                </a:gridCol>
              </a:tblGrid>
              <a:tr h="1187042">
                <a:tc>
                  <a:txBody>
                    <a:bodyPr/>
                    <a:lstStyle/>
                    <a:p>
                      <a:pPr algn="ctr"/>
                      <a:r>
                        <a:rPr lang="en-US" sz="2800">
                          <a:latin typeface="Inter"/>
                          <a:cs typeface="Arial"/>
                        </a:rPr>
                        <a:t>Inspire change</a:t>
                      </a:r>
                    </a:p>
                  </a:txBody>
                  <a:tcPr>
                    <a:solidFill>
                      <a:srgbClr val="FFA822"/>
                    </a:solidFill>
                  </a:tcPr>
                </a:tc>
                <a:extLst>
                  <a:ext uri="{0D108BD9-81ED-4DB2-BD59-A6C34878D82A}">
                    <a16:rowId xmlns:a16="http://schemas.microsoft.com/office/drawing/2014/main" val="1568996686"/>
                  </a:ext>
                </a:extLst>
              </a:tr>
              <a:tr h="3608342">
                <a:tc>
                  <a:txBody>
                    <a:bodyPr/>
                    <a:lstStyle/>
                    <a:p>
                      <a:pPr marL="285750" lvl="0" indent="-285750">
                        <a:buFont typeface="Arial" panose="020B0604020202020204" pitchFamily="34" charset="0"/>
                        <a:buChar char="•"/>
                      </a:pPr>
                      <a:r>
                        <a:rPr lang="en-US" sz="2000" dirty="0">
                          <a:latin typeface="Inter"/>
                          <a:cs typeface="Arial"/>
                        </a:rPr>
                        <a:t>Give leaders a voice to champion action across system</a:t>
                      </a:r>
                    </a:p>
                    <a:p>
                      <a:pPr marL="285750" lvl="0" indent="-285750">
                        <a:buFont typeface="Arial" panose="020B0604020202020204" pitchFamily="34" charset="0"/>
                        <a:buChar char="•"/>
                      </a:pPr>
                      <a:r>
                        <a:rPr lang="en-US" sz="2000" dirty="0">
                          <a:latin typeface="Inter"/>
                          <a:cs typeface="Arial"/>
                        </a:rPr>
                        <a:t>Champion action needed nationally </a:t>
                      </a:r>
                    </a:p>
                    <a:p>
                      <a:pPr marL="285750" lvl="0" indent="-285750">
                        <a:buFont typeface="Arial" panose="020B0604020202020204" pitchFamily="34" charset="0"/>
                        <a:buChar char="•"/>
                      </a:pPr>
                      <a:r>
                        <a:rPr lang="en-US" sz="2000" dirty="0">
                          <a:latin typeface="Inter"/>
                          <a:cs typeface="Arial"/>
                        </a:rPr>
                        <a:t>Empower local communities through engagement with smokers </a:t>
                      </a:r>
                    </a:p>
                    <a:p>
                      <a:endParaRPr lang="en-GB" sz="1600" dirty="0">
                        <a:latin typeface="Inter"/>
                        <a:cs typeface="Arial"/>
                      </a:endParaRPr>
                    </a:p>
                  </a:txBody>
                  <a:tcPr/>
                </a:tc>
                <a:extLst>
                  <a:ext uri="{0D108BD9-81ED-4DB2-BD59-A6C34878D82A}">
                    <a16:rowId xmlns:a16="http://schemas.microsoft.com/office/drawing/2014/main" val="1587998055"/>
                  </a:ext>
                </a:extLst>
              </a:tr>
            </a:tbl>
          </a:graphicData>
        </a:graphic>
      </p:graphicFrame>
    </p:spTree>
    <p:extLst>
      <p:ext uri="{BB962C8B-B14F-4D97-AF65-F5344CB8AC3E}">
        <p14:creationId xmlns:p14="http://schemas.microsoft.com/office/powerpoint/2010/main" val="1040777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32028D-9A8B-562A-264C-2A2A82E0D877}"/>
              </a:ext>
            </a:extLst>
          </p:cNvPr>
          <p:cNvSpPr>
            <a:spLocks noGrp="1"/>
          </p:cNvSpPr>
          <p:nvPr>
            <p:ph type="title"/>
          </p:nvPr>
        </p:nvSpPr>
        <p:spPr>
          <a:xfrm>
            <a:off x="724395" y="203200"/>
            <a:ext cx="9435605" cy="1325563"/>
          </a:xfrm>
        </p:spPr>
        <p:txBody>
          <a:bodyPr>
            <a:normAutofit/>
          </a:bodyPr>
          <a:lstStyle/>
          <a:p>
            <a:r>
              <a:rPr lang="en-US">
                <a:latin typeface="Inter"/>
                <a:cs typeface="Arial" panose="020B0604020202020204" pitchFamily="34" charset="0"/>
              </a:rPr>
              <a:t>Benefits of reducing smoking</a:t>
            </a:r>
            <a:endParaRPr lang="en-GB">
              <a:latin typeface="Inter"/>
              <a:cs typeface="Arial" panose="020B0604020202020204" pitchFamily="34" charset="0"/>
            </a:endParaRPr>
          </a:p>
        </p:txBody>
      </p:sp>
      <p:sp>
        <p:nvSpPr>
          <p:cNvPr id="5" name="Content Placeholder 2">
            <a:extLst>
              <a:ext uri="{FF2B5EF4-FFF2-40B4-BE49-F238E27FC236}">
                <a16:creationId xmlns:a16="http://schemas.microsoft.com/office/drawing/2014/main" id="{651C75B4-0252-3A8A-B839-FCFBF32D5562}"/>
              </a:ext>
            </a:extLst>
          </p:cNvPr>
          <p:cNvSpPr>
            <a:spLocks noGrp="1"/>
          </p:cNvSpPr>
          <p:nvPr>
            <p:ph idx="1"/>
          </p:nvPr>
        </p:nvSpPr>
        <p:spPr>
          <a:xfrm>
            <a:off x="839012" y="1524955"/>
            <a:ext cx="10515600" cy="4351338"/>
          </a:xfrm>
        </p:spPr>
        <p:txBody>
          <a:bodyPr vert="horz" lIns="91440" tIns="45720" rIns="91440" bIns="45720" rtlCol="0" anchor="t">
            <a:normAutofit/>
          </a:bodyPr>
          <a:lstStyle/>
          <a:p>
            <a:r>
              <a:rPr lang="en-GB" sz="2600">
                <a:effectLst/>
                <a:latin typeface="Inter"/>
                <a:cs typeface="Arial"/>
              </a:rPr>
              <a:t>An effective, coordinated tobacco control strategy for [ICS] could:</a:t>
            </a:r>
            <a:r>
              <a:rPr lang="en-GB" sz="2600">
                <a:latin typeface="Inter"/>
                <a:cs typeface="Arial"/>
              </a:rPr>
              <a:t> </a:t>
            </a:r>
            <a:endParaRPr lang="en-GB" sz="2600">
              <a:effectLst/>
              <a:latin typeface="Inter"/>
              <a:cs typeface="Arial" panose="020B0604020202020204" pitchFamily="34" charset="0"/>
            </a:endParaRPr>
          </a:p>
          <a:p>
            <a:pPr lvl="1"/>
            <a:r>
              <a:rPr lang="en-GB" sz="2600">
                <a:latin typeface="Inter"/>
                <a:cs typeface="Arial"/>
              </a:rPr>
              <a:t>save hundreds of lives each year</a:t>
            </a:r>
          </a:p>
          <a:p>
            <a:pPr lvl="1"/>
            <a:r>
              <a:rPr lang="en-GB" sz="2600">
                <a:latin typeface="Inter"/>
                <a:cs typeface="Arial"/>
              </a:rPr>
              <a:t>reduce inequalities </a:t>
            </a:r>
          </a:p>
          <a:p>
            <a:pPr lvl="1"/>
            <a:r>
              <a:rPr lang="en-GB" sz="2600">
                <a:latin typeface="Inter"/>
                <a:cs typeface="Arial"/>
              </a:rPr>
              <a:t>reduce burden on the NHS</a:t>
            </a:r>
          </a:p>
          <a:p>
            <a:pPr lvl="1"/>
            <a:r>
              <a:rPr lang="en-GB" sz="2600">
                <a:latin typeface="Inter"/>
                <a:cs typeface="Arial"/>
              </a:rPr>
              <a:t>improve quality of life </a:t>
            </a:r>
          </a:p>
          <a:p>
            <a:pPr lvl="1"/>
            <a:r>
              <a:rPr lang="en-GB" sz="2600">
                <a:latin typeface="Inter"/>
                <a:cs typeface="Arial"/>
              </a:rPr>
              <a:t>protect children from harm</a:t>
            </a:r>
          </a:p>
          <a:p>
            <a:pPr lvl="1"/>
            <a:r>
              <a:rPr lang="en-GB" sz="2600">
                <a:effectLst/>
                <a:latin typeface="Inter"/>
                <a:cs typeface="Arial"/>
              </a:rPr>
              <a:t>lift households out of poverty</a:t>
            </a:r>
            <a:endParaRPr lang="en-GB" sz="2600">
              <a:latin typeface="Inter"/>
              <a:cs typeface="Arial"/>
            </a:endParaRPr>
          </a:p>
          <a:p>
            <a:pPr lvl="1"/>
            <a:r>
              <a:rPr lang="en-GB" sz="2600">
                <a:effectLst/>
                <a:latin typeface="Inter"/>
                <a:cs typeface="Arial"/>
              </a:rPr>
              <a:t>increase local productivity and economic prosperity</a:t>
            </a:r>
            <a:r>
              <a:rPr lang="en-GB" sz="2600">
                <a:latin typeface="Inter"/>
                <a:cs typeface="Arial"/>
              </a:rPr>
              <a:t> </a:t>
            </a:r>
          </a:p>
          <a:p>
            <a:pPr lvl="1"/>
            <a:r>
              <a:rPr lang="en-GB" sz="2600">
                <a:latin typeface="Inter"/>
                <a:cs typeface="Arial"/>
              </a:rPr>
              <a:t>d</a:t>
            </a:r>
            <a:r>
              <a:rPr lang="en-GB" sz="2600">
                <a:effectLst/>
                <a:latin typeface="Inter"/>
                <a:cs typeface="Arial"/>
              </a:rPr>
              <a:t>ecrease criminality</a:t>
            </a:r>
          </a:p>
          <a:p>
            <a:pPr marL="457200" lvl="1" indent="0">
              <a:buNone/>
            </a:pPr>
            <a:endParaRPr lang="en-GB" sz="2800">
              <a:effectLst/>
              <a:latin typeface="Inter"/>
              <a:cs typeface="Arial"/>
            </a:endParaRPr>
          </a:p>
          <a:p>
            <a:pPr marL="457200" lvl="1" indent="0">
              <a:buNone/>
            </a:pPr>
            <a:endParaRPr lang="en-GB">
              <a:effectLst/>
              <a:latin typeface="Inter"/>
              <a:cs typeface="Arial"/>
            </a:endParaRPr>
          </a:p>
          <a:p>
            <a:endParaRPr lang="en-GB">
              <a:latin typeface="Inter"/>
              <a:cs typeface="Calibri" panose="020F0502020204030204"/>
            </a:endParaRPr>
          </a:p>
        </p:txBody>
      </p:sp>
      <p:sp>
        <p:nvSpPr>
          <p:cNvPr id="9" name="TextBox 8">
            <a:extLst>
              <a:ext uri="{FF2B5EF4-FFF2-40B4-BE49-F238E27FC236}">
                <a16:creationId xmlns:a16="http://schemas.microsoft.com/office/drawing/2014/main" id="{6658FEA8-02D8-09E6-B45C-6171E4F0F814}"/>
              </a:ext>
            </a:extLst>
          </p:cNvPr>
          <p:cNvSpPr txBox="1"/>
          <p:nvPr/>
        </p:nvSpPr>
        <p:spPr>
          <a:xfrm>
            <a:off x="114795" y="6378127"/>
            <a:ext cx="3168816" cy="369332"/>
          </a:xfrm>
          <a:prstGeom prst="rect">
            <a:avLst/>
          </a:prstGeom>
          <a:noFill/>
        </p:spPr>
        <p:txBody>
          <a:bodyPr wrap="none" lIns="91440" tIns="45720" rIns="91440" bIns="45720" rtlCol="0" anchor="t">
            <a:spAutoFit/>
          </a:bodyPr>
          <a:lstStyle/>
          <a:p>
            <a:pPr>
              <a:defRPr/>
            </a:pPr>
            <a:r>
              <a:rPr kumimoji="0" lang="en-GB" sz="1800" b="0" i="0" u="none" strike="noStrike" kern="1200" cap="none" spc="0" normalizeH="0" baseline="0" noProof="0">
                <a:ln>
                  <a:noFill/>
                </a:ln>
                <a:solidFill>
                  <a:prstClr val="white">
                    <a:lumMod val="65000"/>
                  </a:prstClr>
                </a:solidFill>
                <a:effectLst/>
                <a:uLnTx/>
                <a:uFillTx/>
                <a:latin typeface="Inter"/>
              </a:rPr>
              <a:t>ASH, The End of Smoking, 2022</a:t>
            </a:r>
            <a:r>
              <a:rPr lang="en-GB">
                <a:solidFill>
                  <a:prstClr val="white">
                    <a:lumMod val="65000"/>
                  </a:prstClr>
                </a:solidFill>
                <a:latin typeface="Inter"/>
              </a:rPr>
              <a:t> </a:t>
            </a:r>
            <a:endParaRPr lang="en-GB" sz="1800" b="0" i="0" u="none" strike="noStrike" kern="1200" cap="none" spc="0" normalizeH="0" baseline="0" noProof="0">
              <a:ln>
                <a:noFill/>
              </a:ln>
              <a:solidFill>
                <a:prstClr val="white">
                  <a:lumMod val="65000"/>
                </a:prstClr>
              </a:solidFill>
              <a:effectLst/>
              <a:uLnTx/>
              <a:uFillTx/>
              <a:latin typeface="Inter"/>
            </a:endParaRPr>
          </a:p>
        </p:txBody>
      </p:sp>
    </p:spTree>
    <p:extLst>
      <p:ext uri="{BB962C8B-B14F-4D97-AF65-F5344CB8AC3E}">
        <p14:creationId xmlns:p14="http://schemas.microsoft.com/office/powerpoint/2010/main" val="3498191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1890-6175-427A-E20B-F0A1657BBD12}"/>
              </a:ext>
            </a:extLst>
          </p:cNvPr>
          <p:cNvSpPr>
            <a:spLocks noGrp="1"/>
          </p:cNvSpPr>
          <p:nvPr>
            <p:ph type="title"/>
          </p:nvPr>
        </p:nvSpPr>
        <p:spPr/>
        <p:txBody>
          <a:bodyPr/>
          <a:lstStyle/>
          <a:p>
            <a:r>
              <a:rPr lang="en-GB">
                <a:latin typeface="Inter"/>
                <a:cs typeface="Arial" panose="020B0604020202020204" pitchFamily="34" charset="0"/>
              </a:rPr>
              <a:t>What are other ICBs doing?</a:t>
            </a:r>
          </a:p>
        </p:txBody>
      </p:sp>
      <p:sp>
        <p:nvSpPr>
          <p:cNvPr id="3" name="Content Placeholder 2">
            <a:extLst>
              <a:ext uri="{FF2B5EF4-FFF2-40B4-BE49-F238E27FC236}">
                <a16:creationId xmlns:a16="http://schemas.microsoft.com/office/drawing/2014/main" id="{F380BCDB-B10E-6AB4-ECFE-0BD3C2F153F7}"/>
              </a:ext>
            </a:extLst>
          </p:cNvPr>
          <p:cNvSpPr>
            <a:spLocks noGrp="1"/>
          </p:cNvSpPr>
          <p:nvPr>
            <p:ph idx="1"/>
          </p:nvPr>
        </p:nvSpPr>
        <p:spPr/>
        <p:txBody>
          <a:bodyPr vert="horz" lIns="91440" tIns="45720" rIns="91440" bIns="45720" rtlCol="0" anchor="t">
            <a:normAutofit/>
          </a:bodyPr>
          <a:lstStyle/>
          <a:p>
            <a:pPr marL="0" indent="0">
              <a:buNone/>
            </a:pPr>
            <a:r>
              <a:rPr lang="en-GB" sz="2600" dirty="0">
                <a:latin typeface="Inter"/>
                <a:cs typeface="Arial"/>
              </a:rPr>
              <a:t>Insight from 2025 ICB &amp; Tobacco Control </a:t>
            </a:r>
            <a:r>
              <a:rPr lang="en-GB" sz="2600">
                <a:latin typeface="Inter"/>
                <a:cs typeface="Arial"/>
              </a:rPr>
              <a:t>Survey (76</a:t>
            </a:r>
            <a:r>
              <a:rPr lang="en-GB" sz="2600" dirty="0">
                <a:latin typeface="Inter"/>
                <a:cs typeface="Arial"/>
              </a:rPr>
              <a:t>% response rate):</a:t>
            </a:r>
          </a:p>
          <a:p>
            <a:r>
              <a:rPr lang="en-GB" sz="2600" dirty="0">
                <a:latin typeface="Inter"/>
                <a:cs typeface="Arial"/>
              </a:rPr>
              <a:t>TDTS fully implemented in different trusts as follows:</a:t>
            </a:r>
          </a:p>
          <a:p>
            <a:pPr lvl="1"/>
            <a:r>
              <a:rPr lang="en-GB" sz="2200" dirty="0">
                <a:latin typeface="Inter"/>
                <a:cs typeface="Arial"/>
              </a:rPr>
              <a:t>80% for secondary care</a:t>
            </a:r>
          </a:p>
          <a:p>
            <a:pPr lvl="1"/>
            <a:r>
              <a:rPr lang="en-GB" sz="2200" dirty="0">
                <a:latin typeface="Inter"/>
                <a:cs typeface="Arial"/>
              </a:rPr>
              <a:t>71% for mental health inpatients</a:t>
            </a:r>
          </a:p>
          <a:p>
            <a:pPr lvl="1"/>
            <a:r>
              <a:rPr lang="en-GB" sz="2200" dirty="0">
                <a:latin typeface="Inter"/>
                <a:cs typeface="Arial"/>
              </a:rPr>
              <a:t>91% for maternity services</a:t>
            </a:r>
          </a:p>
          <a:p>
            <a:r>
              <a:rPr lang="en-GB" sz="2600" dirty="0">
                <a:latin typeface="Inter"/>
                <a:cs typeface="Arial"/>
              </a:rPr>
              <a:t>TDTS for secondary case has been decommissioned in 5% of the trusts surveyed</a:t>
            </a:r>
          </a:p>
          <a:p>
            <a:r>
              <a:rPr lang="en-GB" sz="2600" dirty="0">
                <a:latin typeface="Inter"/>
                <a:cs typeface="Arial"/>
              </a:rPr>
              <a:t>There is uncertainty in the system due to system changes</a:t>
            </a:r>
          </a:p>
          <a:p>
            <a:endParaRPr lang="en-GB" dirty="0">
              <a:latin typeface="Inter"/>
              <a:cs typeface="Arial" panose="020B0604020202020204" pitchFamily="34" charset="0"/>
            </a:endParaRPr>
          </a:p>
        </p:txBody>
      </p:sp>
    </p:spTree>
    <p:extLst>
      <p:ext uri="{BB962C8B-B14F-4D97-AF65-F5344CB8AC3E}">
        <p14:creationId xmlns:p14="http://schemas.microsoft.com/office/powerpoint/2010/main" val="1685580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E66A-D253-9344-0A31-302D1B56A9AD}"/>
              </a:ext>
            </a:extLst>
          </p:cNvPr>
          <p:cNvSpPr>
            <a:spLocks noGrp="1"/>
          </p:cNvSpPr>
          <p:nvPr>
            <p:ph type="title"/>
          </p:nvPr>
        </p:nvSpPr>
        <p:spPr>
          <a:xfrm>
            <a:off x="838200" y="365125"/>
            <a:ext cx="10702160" cy="1325563"/>
          </a:xfrm>
        </p:spPr>
        <p:txBody>
          <a:bodyPr/>
          <a:lstStyle/>
          <a:p>
            <a:r>
              <a:rPr lang="en-GB">
                <a:latin typeface="Inter"/>
                <a:cs typeface="Arial" panose="020B0604020202020204" pitchFamily="34" charset="0"/>
              </a:rPr>
              <a:t>Examples of JFPs</a:t>
            </a:r>
          </a:p>
        </p:txBody>
      </p:sp>
      <p:sp>
        <p:nvSpPr>
          <p:cNvPr id="3" name="Content Placeholder 2">
            <a:extLst>
              <a:ext uri="{FF2B5EF4-FFF2-40B4-BE49-F238E27FC236}">
                <a16:creationId xmlns:a16="http://schemas.microsoft.com/office/drawing/2014/main" id="{2324E211-8539-7961-2CD7-08875B2352D6}"/>
              </a:ext>
            </a:extLst>
          </p:cNvPr>
          <p:cNvSpPr>
            <a:spLocks noGrp="1"/>
          </p:cNvSpPr>
          <p:nvPr>
            <p:ph idx="1"/>
          </p:nvPr>
        </p:nvSpPr>
        <p:spPr>
          <a:xfrm>
            <a:off x="838200" y="1825625"/>
            <a:ext cx="10345615" cy="4351338"/>
          </a:xfrm>
        </p:spPr>
        <p:txBody>
          <a:bodyPr>
            <a:normAutofit lnSpcReduction="10000"/>
          </a:bodyPr>
          <a:lstStyle/>
          <a:p>
            <a:pPr>
              <a:spcBef>
                <a:spcPts val="600"/>
              </a:spcBef>
              <a:spcAft>
                <a:spcPts val="600"/>
              </a:spcAft>
            </a:pPr>
            <a:r>
              <a:rPr lang="en-GB" sz="2000" b="1" dirty="0">
                <a:effectLst/>
                <a:latin typeface="Inter"/>
                <a:ea typeface="Aptos" panose="020B0004020202020204" pitchFamily="34" charset="0"/>
                <a:cs typeface="Arial" panose="020B0604020202020204" pitchFamily="34" charset="0"/>
                <a:hlinkClick r:id="rId3"/>
              </a:rPr>
              <a:t>Humber and North Yorkshire</a:t>
            </a:r>
            <a:r>
              <a:rPr lang="en-GB" sz="2000" b="1" dirty="0">
                <a:effectLst/>
                <a:latin typeface="Inter"/>
                <a:ea typeface="Aptos" panose="020B0004020202020204" pitchFamily="34" charset="0"/>
                <a:cs typeface="Arial" panose="020B0604020202020204" pitchFamily="34" charset="0"/>
              </a:rPr>
              <a:t>:  </a:t>
            </a:r>
            <a:r>
              <a:rPr lang="en-GB" sz="2000" dirty="0">
                <a:effectLst/>
                <a:latin typeface="Inter"/>
                <a:ea typeface="Aptos" panose="020B0004020202020204" pitchFamily="34" charset="0"/>
                <a:cs typeface="Arial" panose="020B0604020202020204" pitchFamily="34" charset="0"/>
              </a:rPr>
              <a:t>Includes high-level strategic outcome on smoking and extensive plans for wider tobacco control including their Centre of Excellence, with a specific section on tobacco control.</a:t>
            </a:r>
          </a:p>
          <a:p>
            <a:pPr>
              <a:spcBef>
                <a:spcPts val="600"/>
              </a:spcBef>
              <a:spcAft>
                <a:spcPts val="600"/>
              </a:spcAft>
            </a:pPr>
            <a:r>
              <a:rPr lang="en-GB" sz="2000" b="1" dirty="0">
                <a:latin typeface="Inter"/>
                <a:ea typeface="Aptos" panose="020B0004020202020204" pitchFamily="34" charset="0"/>
                <a:cs typeface="Arial" panose="020B0604020202020204" pitchFamily="34" charset="0"/>
                <a:hlinkClick r:id="rId4"/>
              </a:rPr>
              <a:t>Bath and North East Somerset, Swindon and Wiltshire</a:t>
            </a:r>
            <a:r>
              <a:rPr lang="en-GB" sz="2000" b="1" dirty="0">
                <a:latin typeface="Inter"/>
                <a:ea typeface="Aptos" panose="020B0004020202020204" pitchFamily="34" charset="0"/>
                <a:cs typeface="Arial" panose="020B0604020202020204" pitchFamily="34" charset="0"/>
              </a:rPr>
              <a:t>:  </a:t>
            </a:r>
            <a:r>
              <a:rPr lang="en-GB" sz="2000" dirty="0">
                <a:latin typeface="Inter"/>
                <a:ea typeface="Aptos" panose="020B0004020202020204" pitchFamily="34" charset="0"/>
                <a:cs typeface="Arial" panose="020B0604020202020204" pitchFamily="34" charset="0"/>
              </a:rPr>
              <a:t>Includes smoking as a major strategic focus and integrates with local authority health and wellbeing plans.</a:t>
            </a:r>
          </a:p>
          <a:p>
            <a:pPr marL="0" indent="0">
              <a:spcBef>
                <a:spcPts val="600"/>
              </a:spcBef>
              <a:spcAft>
                <a:spcPts val="600"/>
              </a:spcAft>
              <a:buNone/>
            </a:pPr>
            <a:endParaRPr lang="en-GB" sz="2000" dirty="0">
              <a:effectLst/>
              <a:latin typeface="Inter"/>
              <a:ea typeface="Aptos" panose="020B0004020202020204" pitchFamily="34" charset="0"/>
              <a:cs typeface="Arial" panose="020B0604020202020204" pitchFamily="34" charset="0"/>
            </a:endParaRPr>
          </a:p>
          <a:p>
            <a:pPr marL="0" indent="0">
              <a:spcBef>
                <a:spcPts val="600"/>
              </a:spcBef>
              <a:spcAft>
                <a:spcPts val="600"/>
              </a:spcAft>
              <a:buNone/>
            </a:pPr>
            <a:r>
              <a:rPr lang="en-GB" sz="2000" dirty="0">
                <a:effectLst/>
                <a:latin typeface="Inter"/>
                <a:ea typeface="Aptos" panose="020B0004020202020204" pitchFamily="34" charset="0"/>
                <a:cs typeface="Arial" panose="020B0604020202020204" pitchFamily="34" charset="0"/>
              </a:rPr>
              <a:t>JFPs where smoking </a:t>
            </a:r>
            <a:r>
              <a:rPr lang="en-GB" sz="2000" dirty="0">
                <a:latin typeface="Inter"/>
                <a:ea typeface="Aptos" panose="020B0004020202020204" pitchFamily="34" charset="0"/>
                <a:cs typeface="Arial" panose="020B0604020202020204" pitchFamily="34" charset="0"/>
              </a:rPr>
              <a:t>is included </a:t>
            </a:r>
            <a:r>
              <a:rPr lang="en-GB" sz="2000" dirty="0">
                <a:effectLst/>
                <a:latin typeface="Inter"/>
                <a:ea typeface="Aptos" panose="020B0004020202020204" pitchFamily="34" charset="0"/>
                <a:cs typeface="Arial" panose="020B0604020202020204" pitchFamily="34" charset="0"/>
              </a:rPr>
              <a:t>in high-level outcome goals</a:t>
            </a:r>
            <a:endParaRPr lang="en-GB" sz="2000" dirty="0">
              <a:latin typeface="Inter"/>
              <a:ea typeface="Aptos" panose="020B0004020202020204" pitchFamily="34" charset="0"/>
              <a:cs typeface="Arial" panose="020B0604020202020204" pitchFamily="34" charset="0"/>
            </a:endParaRPr>
          </a:p>
          <a:p>
            <a:pPr>
              <a:spcBef>
                <a:spcPts val="600"/>
              </a:spcBef>
              <a:spcAft>
                <a:spcPts val="600"/>
              </a:spcAft>
            </a:pPr>
            <a:r>
              <a:rPr lang="en-GB" sz="2000" dirty="0">
                <a:effectLst/>
                <a:latin typeface="Inter"/>
                <a:ea typeface="Aptos" panose="020B0004020202020204" pitchFamily="34" charset="0"/>
                <a:cs typeface="Arial" panose="020B0604020202020204" pitchFamily="34" charset="0"/>
                <a:hlinkClick r:id="rId5"/>
              </a:rPr>
              <a:t>Suffolk and North East Essex</a:t>
            </a:r>
            <a:endParaRPr lang="en-GB" sz="2000" dirty="0">
              <a:effectLst/>
              <a:latin typeface="Inter"/>
              <a:ea typeface="Aptos" panose="020B0004020202020204" pitchFamily="34" charset="0"/>
              <a:cs typeface="Arial" panose="020B0604020202020204" pitchFamily="34" charset="0"/>
            </a:endParaRPr>
          </a:p>
          <a:p>
            <a:pPr>
              <a:spcBef>
                <a:spcPts val="600"/>
              </a:spcBef>
              <a:spcAft>
                <a:spcPts val="600"/>
              </a:spcAft>
            </a:pPr>
            <a:r>
              <a:rPr lang="en-GB" sz="2000" dirty="0">
                <a:effectLst/>
                <a:latin typeface="Inter"/>
                <a:ea typeface="Aptos" panose="020B0004020202020204" pitchFamily="34" charset="0"/>
                <a:cs typeface="Arial" panose="020B0604020202020204" pitchFamily="34" charset="0"/>
                <a:hlinkClick r:id="rId6"/>
              </a:rPr>
              <a:t>South West London</a:t>
            </a:r>
            <a:endParaRPr lang="en-GB" sz="2000" dirty="0">
              <a:effectLst/>
              <a:latin typeface="Inter"/>
              <a:ea typeface="Aptos" panose="020B0004020202020204" pitchFamily="34" charset="0"/>
              <a:cs typeface="Arial" panose="020B0604020202020204" pitchFamily="34" charset="0"/>
            </a:endParaRPr>
          </a:p>
          <a:p>
            <a:pPr>
              <a:spcBef>
                <a:spcPts val="600"/>
              </a:spcBef>
              <a:spcAft>
                <a:spcPts val="600"/>
              </a:spcAft>
            </a:pPr>
            <a:r>
              <a:rPr lang="en-GB" sz="2000" dirty="0">
                <a:effectLst/>
                <a:latin typeface="Inter"/>
                <a:ea typeface="Aptos" panose="020B0004020202020204" pitchFamily="34" charset="0"/>
                <a:cs typeface="Arial" panose="020B0604020202020204" pitchFamily="34" charset="0"/>
                <a:hlinkClick r:id="rId7"/>
              </a:rPr>
              <a:t>South Yorkshire</a:t>
            </a:r>
            <a:endParaRPr lang="en-GB" sz="2000" dirty="0">
              <a:effectLst/>
              <a:latin typeface="Inter"/>
              <a:ea typeface="Aptos" panose="020B0004020202020204" pitchFamily="34" charset="0"/>
              <a:cs typeface="Arial" panose="020B0604020202020204" pitchFamily="34" charset="0"/>
            </a:endParaRPr>
          </a:p>
          <a:p>
            <a:pPr>
              <a:spcBef>
                <a:spcPts val="600"/>
              </a:spcBef>
              <a:spcAft>
                <a:spcPts val="600"/>
              </a:spcAft>
            </a:pPr>
            <a:r>
              <a:rPr lang="en-GB" sz="2000" dirty="0">
                <a:effectLst/>
                <a:latin typeface="Inter"/>
                <a:ea typeface="Aptos" panose="020B0004020202020204" pitchFamily="34" charset="0"/>
                <a:cs typeface="Arial" panose="020B0604020202020204" pitchFamily="34" charset="0"/>
                <a:hlinkClick r:id="rId8"/>
              </a:rPr>
              <a:t>West Yorkshire</a:t>
            </a:r>
            <a:endParaRPr lang="en-GB" sz="2000" dirty="0">
              <a:effectLst/>
              <a:latin typeface="Inter"/>
              <a:ea typeface="Aptos" panose="020B0004020202020204" pitchFamily="34" charset="0"/>
              <a:cs typeface="Arial" panose="020B0604020202020204" pitchFamily="34" charset="0"/>
            </a:endParaRPr>
          </a:p>
          <a:p>
            <a:pPr marL="0" indent="0">
              <a:spcBef>
                <a:spcPts val="600"/>
              </a:spcBef>
              <a:spcAft>
                <a:spcPts val="600"/>
              </a:spcAft>
              <a:buNone/>
            </a:pPr>
            <a:endParaRPr lang="en-GB" dirty="0">
              <a:latin typeface="Inter"/>
              <a:cs typeface="Arial" panose="020B0604020202020204" pitchFamily="34" charset="0"/>
            </a:endParaRPr>
          </a:p>
        </p:txBody>
      </p:sp>
    </p:spTree>
    <p:extLst>
      <p:ext uri="{BB962C8B-B14F-4D97-AF65-F5344CB8AC3E}">
        <p14:creationId xmlns:p14="http://schemas.microsoft.com/office/powerpoint/2010/main" val="2610509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DA1C746-7633-9E19-27CA-16536E2BAF7D}"/>
              </a:ext>
            </a:extLst>
          </p:cNvPr>
          <p:cNvSpPr txBox="1">
            <a:spLocks/>
          </p:cNvSpPr>
          <p:nvPr/>
        </p:nvSpPr>
        <p:spPr>
          <a:xfrm>
            <a:off x="831850" y="1709738"/>
            <a:ext cx="105156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sz="6000">
                <a:latin typeface="Inter"/>
                <a:cs typeface="Arial"/>
              </a:rPr>
              <a:t>Supporting Resources</a:t>
            </a:r>
          </a:p>
        </p:txBody>
      </p:sp>
    </p:spTree>
    <p:extLst>
      <p:ext uri="{BB962C8B-B14F-4D97-AF65-F5344CB8AC3E}">
        <p14:creationId xmlns:p14="http://schemas.microsoft.com/office/powerpoint/2010/main" val="4120187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38C-77EC-A0D9-65AD-97F590755377}"/>
              </a:ext>
            </a:extLst>
          </p:cNvPr>
          <p:cNvSpPr>
            <a:spLocks noGrp="1"/>
          </p:cNvSpPr>
          <p:nvPr>
            <p:ph type="title"/>
          </p:nvPr>
        </p:nvSpPr>
        <p:spPr/>
        <p:txBody>
          <a:bodyPr/>
          <a:lstStyle/>
          <a:p>
            <a:r>
              <a:rPr lang="en-GB">
                <a:latin typeface="Inter"/>
                <a:cs typeface="Arial" panose="020B0604020202020204" pitchFamily="34" charset="0"/>
              </a:rPr>
              <a:t>Resources</a:t>
            </a:r>
          </a:p>
        </p:txBody>
      </p:sp>
      <p:sp>
        <p:nvSpPr>
          <p:cNvPr id="3" name="Content Placeholder 2">
            <a:extLst>
              <a:ext uri="{FF2B5EF4-FFF2-40B4-BE49-F238E27FC236}">
                <a16:creationId xmlns:a16="http://schemas.microsoft.com/office/drawing/2014/main" id="{DC33BE66-CF6D-2A07-992F-61D201511289}"/>
              </a:ext>
            </a:extLst>
          </p:cNvPr>
          <p:cNvSpPr>
            <a:spLocks noGrp="1"/>
          </p:cNvSpPr>
          <p:nvPr>
            <p:ph idx="1"/>
          </p:nvPr>
        </p:nvSpPr>
        <p:spPr/>
        <p:txBody>
          <a:bodyPr vert="horz" lIns="91440" tIns="45720" rIns="91440" bIns="45720" rtlCol="0" anchor="t">
            <a:normAutofit lnSpcReduction="10000"/>
          </a:bodyPr>
          <a:lstStyle/>
          <a:p>
            <a:r>
              <a:rPr lang="en-GB" dirty="0">
                <a:latin typeface="Inter"/>
                <a:cs typeface="Arial"/>
                <a:hlinkClick r:id="rId2"/>
              </a:rPr>
              <a:t>ASH resources for the ICS</a:t>
            </a:r>
            <a:endParaRPr lang="en-GB" dirty="0">
              <a:latin typeface="Inter"/>
              <a:cs typeface="Arial"/>
            </a:endParaRPr>
          </a:p>
          <a:p>
            <a:pPr lvl="1"/>
            <a:r>
              <a:rPr lang="en-GB" dirty="0">
                <a:latin typeface="Inter"/>
                <a:cs typeface="Arial"/>
                <a:hlinkClick r:id="rId3"/>
              </a:rPr>
              <a:t>Core20PLUS5</a:t>
            </a:r>
            <a:r>
              <a:rPr lang="en-GB" dirty="0">
                <a:latin typeface="Inter"/>
                <a:cs typeface="Arial"/>
              </a:rPr>
              <a:t> ICS briefings</a:t>
            </a:r>
          </a:p>
          <a:p>
            <a:pPr lvl="1"/>
            <a:r>
              <a:rPr lang="en-GB" dirty="0">
                <a:latin typeface="Inter"/>
                <a:cs typeface="Arial"/>
              </a:rPr>
              <a:t>Developing a system-wide tobacco control programme </a:t>
            </a:r>
            <a:r>
              <a:rPr lang="en-GB" dirty="0">
                <a:latin typeface="Inter"/>
                <a:cs typeface="Arial"/>
                <a:hlinkClick r:id="rId4"/>
              </a:rPr>
              <a:t>toolkit</a:t>
            </a:r>
            <a:endParaRPr lang="en-GB" dirty="0">
              <a:latin typeface="Inter"/>
              <a:cs typeface="Arial" panose="020B0604020202020204" pitchFamily="34" charset="0"/>
              <a:hlinkClick r:id="rId4"/>
            </a:endParaRPr>
          </a:p>
          <a:p>
            <a:pPr lvl="1"/>
            <a:r>
              <a:rPr lang="en-GB" dirty="0">
                <a:latin typeface="Inter"/>
                <a:cs typeface="Arial"/>
              </a:rPr>
              <a:t>ICB </a:t>
            </a:r>
            <a:r>
              <a:rPr lang="en-GB" dirty="0">
                <a:latin typeface="Inter"/>
                <a:cs typeface="Arial"/>
                <a:hlinkClick r:id="rId5"/>
              </a:rPr>
              <a:t>briefing</a:t>
            </a:r>
            <a:r>
              <a:rPr lang="en-GB" dirty="0">
                <a:latin typeface="Inter"/>
                <a:cs typeface="Arial"/>
              </a:rPr>
              <a:t> for Joint Forward Plans</a:t>
            </a:r>
          </a:p>
          <a:p>
            <a:pPr lvl="1"/>
            <a:r>
              <a:rPr lang="en-GB" dirty="0">
                <a:latin typeface="Inter"/>
                <a:cs typeface="Arial"/>
              </a:rPr>
              <a:t>Addressing winter pressures through treating tobacco dependency </a:t>
            </a:r>
            <a:r>
              <a:rPr lang="en-GB" dirty="0">
                <a:latin typeface="Inter"/>
                <a:cs typeface="Arial"/>
                <a:hlinkClick r:id="rId6"/>
              </a:rPr>
              <a:t>briefing</a:t>
            </a:r>
            <a:endParaRPr lang="en-GB" dirty="0">
              <a:latin typeface="Inter"/>
              <a:cs typeface="Arial"/>
            </a:endParaRPr>
          </a:p>
          <a:p>
            <a:pPr lvl="1"/>
            <a:r>
              <a:rPr lang="en-US" dirty="0">
                <a:latin typeface="Inter"/>
                <a:cs typeface="Arial" panose="020B0604020202020204" pitchFamily="34" charset="0"/>
                <a:hlinkClick r:id="rId7"/>
              </a:rPr>
              <a:t>NHS Long Term Plan tobacco treatment hub</a:t>
            </a:r>
            <a:endParaRPr lang="en-GB" dirty="0">
              <a:latin typeface="Inter"/>
              <a:cs typeface="Arial" panose="020B0604020202020204" pitchFamily="34" charset="0"/>
              <a:hlinkClick r:id="rId6"/>
            </a:endParaRPr>
          </a:p>
          <a:p>
            <a:r>
              <a:rPr lang="en-GB" dirty="0">
                <a:latin typeface="Inter"/>
                <a:cs typeface="Arial"/>
                <a:hlinkClick r:id="rId8"/>
              </a:rPr>
              <a:t>HFMA Health inequalities and prevention resources</a:t>
            </a:r>
            <a:endParaRPr lang="en-GB" dirty="0">
              <a:latin typeface="Inter"/>
              <a:cs typeface="Arial"/>
            </a:endParaRPr>
          </a:p>
          <a:p>
            <a:pPr lvl="1"/>
            <a:r>
              <a:rPr lang="en-GB" dirty="0">
                <a:latin typeface="Inter"/>
                <a:cs typeface="Arial"/>
              </a:rPr>
              <a:t>Investing to reduce tobacco usage and tackle associated health inequalities </a:t>
            </a:r>
            <a:r>
              <a:rPr lang="en-GB" dirty="0">
                <a:latin typeface="Inter"/>
                <a:cs typeface="Arial"/>
                <a:hlinkClick r:id="rId9"/>
              </a:rPr>
              <a:t>briefing</a:t>
            </a:r>
            <a:endParaRPr lang="en-GB" dirty="0">
              <a:latin typeface="Inter"/>
              <a:cs typeface="Arial" panose="020B0604020202020204" pitchFamily="34" charset="0"/>
              <a:hlinkClick r:id="rId9"/>
            </a:endParaRPr>
          </a:p>
          <a:p>
            <a:pPr lvl="1"/>
            <a:r>
              <a:rPr lang="en-GB" dirty="0">
                <a:latin typeface="Inter"/>
                <a:cs typeface="Arial"/>
              </a:rPr>
              <a:t>Commissioning to reduce health inequalities </a:t>
            </a:r>
            <a:r>
              <a:rPr lang="en-GB" dirty="0">
                <a:latin typeface="Inter"/>
                <a:cs typeface="Arial"/>
                <a:hlinkClick r:id="rId10"/>
              </a:rPr>
              <a:t>briefing</a:t>
            </a:r>
            <a:endParaRPr lang="en-GB" dirty="0">
              <a:latin typeface="Inter"/>
              <a:cs typeface="Arial" panose="020B0604020202020204" pitchFamily="34" charset="0"/>
            </a:endParaRPr>
          </a:p>
        </p:txBody>
      </p:sp>
    </p:spTree>
    <p:extLst>
      <p:ext uri="{BB962C8B-B14F-4D97-AF65-F5344CB8AC3E}">
        <p14:creationId xmlns:p14="http://schemas.microsoft.com/office/powerpoint/2010/main" val="2676461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85B4-ED49-1CB9-9887-96A777ED9BCC}"/>
              </a:ext>
            </a:extLst>
          </p:cNvPr>
          <p:cNvSpPr>
            <a:spLocks noGrp="1"/>
          </p:cNvSpPr>
          <p:nvPr>
            <p:ph type="title"/>
          </p:nvPr>
        </p:nvSpPr>
        <p:spPr>
          <a:xfrm>
            <a:off x="7848600" y="1723886"/>
            <a:ext cx="4267200" cy="1325563"/>
          </a:xfrm>
        </p:spPr>
        <p:txBody>
          <a:bodyPr/>
          <a:lstStyle/>
          <a:p>
            <a:r>
              <a:rPr lang="en-GB">
                <a:latin typeface="Inter"/>
              </a:rPr>
              <a:t>Ready reckoner</a:t>
            </a:r>
          </a:p>
        </p:txBody>
      </p:sp>
      <p:sp>
        <p:nvSpPr>
          <p:cNvPr id="3" name="Content Placeholder 2">
            <a:extLst>
              <a:ext uri="{FF2B5EF4-FFF2-40B4-BE49-F238E27FC236}">
                <a16:creationId xmlns:a16="http://schemas.microsoft.com/office/drawing/2014/main" id="{D2421959-21BD-A9DF-52D6-A77FB458A4BC}"/>
              </a:ext>
            </a:extLst>
          </p:cNvPr>
          <p:cNvSpPr>
            <a:spLocks noGrp="1"/>
          </p:cNvSpPr>
          <p:nvPr>
            <p:ph idx="1"/>
          </p:nvPr>
        </p:nvSpPr>
        <p:spPr>
          <a:xfrm>
            <a:off x="7838440" y="3257451"/>
            <a:ext cx="3874476" cy="1215851"/>
          </a:xfrm>
        </p:spPr>
        <p:txBody>
          <a:bodyPr>
            <a:normAutofit/>
          </a:bodyPr>
          <a:lstStyle/>
          <a:p>
            <a:pPr marL="0" indent="0">
              <a:buNone/>
            </a:pPr>
            <a:r>
              <a:rPr lang="en-GB" sz="2400">
                <a:latin typeface="Inter"/>
                <a:hlinkClick r:id="rId2"/>
              </a:rPr>
              <a:t>https://ash.org.uk/resources/view/ash-ready-reckoner</a:t>
            </a:r>
            <a:r>
              <a:rPr lang="en-GB" sz="2400">
                <a:latin typeface="Inter"/>
              </a:rPr>
              <a:t> </a:t>
            </a:r>
          </a:p>
        </p:txBody>
      </p:sp>
      <p:pic>
        <p:nvPicPr>
          <p:cNvPr id="5" name="Picture 4">
            <a:extLst>
              <a:ext uri="{FF2B5EF4-FFF2-40B4-BE49-F238E27FC236}">
                <a16:creationId xmlns:a16="http://schemas.microsoft.com/office/drawing/2014/main" id="{B09BFE7D-FD1A-4764-CA3C-54A6192838EC}"/>
              </a:ext>
            </a:extLst>
          </p:cNvPr>
          <p:cNvPicPr>
            <a:picLocks noChangeAspect="1"/>
          </p:cNvPicPr>
          <p:nvPr/>
        </p:nvPicPr>
        <p:blipFill>
          <a:blip r:embed="rId3"/>
          <a:stretch>
            <a:fillRect/>
          </a:stretch>
        </p:blipFill>
        <p:spPr>
          <a:xfrm>
            <a:off x="171156" y="438852"/>
            <a:ext cx="7479323" cy="5972107"/>
          </a:xfrm>
          <a:prstGeom prst="rect">
            <a:avLst/>
          </a:prstGeom>
        </p:spPr>
      </p:pic>
    </p:spTree>
    <p:extLst>
      <p:ext uri="{BB962C8B-B14F-4D97-AF65-F5344CB8AC3E}">
        <p14:creationId xmlns:p14="http://schemas.microsoft.com/office/powerpoint/2010/main" val="2698179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36F1-A764-FC9A-A608-6232CB0BDFA0}"/>
              </a:ext>
            </a:extLst>
          </p:cNvPr>
          <p:cNvSpPr>
            <a:spLocks noGrp="1"/>
          </p:cNvSpPr>
          <p:nvPr>
            <p:ph type="title"/>
          </p:nvPr>
        </p:nvSpPr>
        <p:spPr>
          <a:xfrm>
            <a:off x="7513320" y="1211105"/>
            <a:ext cx="4287520" cy="1325563"/>
          </a:xfrm>
        </p:spPr>
        <p:txBody>
          <a:bodyPr/>
          <a:lstStyle/>
          <a:p>
            <a:r>
              <a:rPr lang="en-GB" err="1">
                <a:latin typeface="Inter"/>
              </a:rPr>
              <a:t>RoI</a:t>
            </a:r>
            <a:r>
              <a:rPr lang="en-GB">
                <a:latin typeface="Inter"/>
              </a:rPr>
              <a:t> calculator</a:t>
            </a:r>
          </a:p>
        </p:txBody>
      </p:sp>
      <p:sp>
        <p:nvSpPr>
          <p:cNvPr id="3" name="Content Placeholder 2">
            <a:extLst>
              <a:ext uri="{FF2B5EF4-FFF2-40B4-BE49-F238E27FC236}">
                <a16:creationId xmlns:a16="http://schemas.microsoft.com/office/drawing/2014/main" id="{E1526517-BF89-CEC4-7375-E15EA65A6EDF}"/>
              </a:ext>
            </a:extLst>
          </p:cNvPr>
          <p:cNvSpPr>
            <a:spLocks noGrp="1"/>
          </p:cNvSpPr>
          <p:nvPr>
            <p:ph idx="1"/>
          </p:nvPr>
        </p:nvSpPr>
        <p:spPr>
          <a:xfrm>
            <a:off x="7503160" y="2936239"/>
            <a:ext cx="4185976" cy="3433763"/>
          </a:xfrm>
        </p:spPr>
        <p:txBody>
          <a:bodyPr/>
          <a:lstStyle/>
          <a:p>
            <a:pPr marL="0" indent="0">
              <a:buNone/>
            </a:pPr>
            <a:r>
              <a:rPr lang="en-GB">
                <a:latin typeface="Inter"/>
                <a:hlinkClick r:id="rId2"/>
              </a:rPr>
              <a:t>https://ash.org.uk/resources/view/tobacco-dependence-treatment-service-roi-calculator</a:t>
            </a:r>
            <a:r>
              <a:rPr lang="en-GB">
                <a:latin typeface="Inter"/>
              </a:rPr>
              <a:t>  </a:t>
            </a:r>
          </a:p>
        </p:txBody>
      </p:sp>
      <p:pic>
        <p:nvPicPr>
          <p:cNvPr id="5" name="Picture 4">
            <a:extLst>
              <a:ext uri="{FF2B5EF4-FFF2-40B4-BE49-F238E27FC236}">
                <a16:creationId xmlns:a16="http://schemas.microsoft.com/office/drawing/2014/main" id="{1020D263-FEBA-7C1A-C657-89A64441372D}"/>
              </a:ext>
            </a:extLst>
          </p:cNvPr>
          <p:cNvPicPr>
            <a:picLocks noChangeAspect="1"/>
          </p:cNvPicPr>
          <p:nvPr/>
        </p:nvPicPr>
        <p:blipFill>
          <a:blip r:embed="rId3"/>
          <a:stretch>
            <a:fillRect/>
          </a:stretch>
        </p:blipFill>
        <p:spPr>
          <a:xfrm>
            <a:off x="116896" y="303533"/>
            <a:ext cx="7167824" cy="6254990"/>
          </a:xfrm>
          <a:prstGeom prst="rect">
            <a:avLst/>
          </a:prstGeom>
        </p:spPr>
      </p:pic>
    </p:spTree>
    <p:extLst>
      <p:ext uri="{BB962C8B-B14F-4D97-AF65-F5344CB8AC3E}">
        <p14:creationId xmlns:p14="http://schemas.microsoft.com/office/powerpoint/2010/main" val="427729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B11080-BD81-71CC-D400-C80AD8C4F2BA}"/>
              </a:ext>
            </a:extLst>
          </p:cNvPr>
          <p:cNvSpPr txBox="1">
            <a:spLocks/>
          </p:cNvSpPr>
          <p:nvPr/>
        </p:nvSpPr>
        <p:spPr>
          <a:xfrm>
            <a:off x="542051" y="249973"/>
            <a:ext cx="111072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US">
                <a:latin typeface="Inter"/>
                <a:cs typeface="Arial" panose="020B0604020202020204" pitchFamily="34" charset="0"/>
              </a:rPr>
              <a:t>Smoking drives health inequalities in </a:t>
            </a:r>
            <a:r>
              <a:rPr lang="en-US">
                <a:solidFill>
                  <a:srgbClr val="F9991C"/>
                </a:solidFill>
                <a:latin typeface="Inter"/>
                <a:cs typeface="Arial" panose="020B0604020202020204" pitchFamily="34" charset="0"/>
              </a:rPr>
              <a:t>[ICS]</a:t>
            </a:r>
            <a:endParaRPr lang="en-GB">
              <a:solidFill>
                <a:srgbClr val="F9991C"/>
              </a:solidFill>
              <a:latin typeface="Inter"/>
              <a:cs typeface="Arial" panose="020B0604020202020204" pitchFamily="34" charset="0"/>
            </a:endParaRPr>
          </a:p>
        </p:txBody>
      </p:sp>
      <p:sp>
        <p:nvSpPr>
          <p:cNvPr id="9" name="TextBox 8">
            <a:extLst>
              <a:ext uri="{FF2B5EF4-FFF2-40B4-BE49-F238E27FC236}">
                <a16:creationId xmlns:a16="http://schemas.microsoft.com/office/drawing/2014/main" id="{EB82B396-2BD8-A1BF-E592-02468727BF3D}"/>
              </a:ext>
            </a:extLst>
          </p:cNvPr>
          <p:cNvSpPr txBox="1"/>
          <p:nvPr/>
        </p:nvSpPr>
        <p:spPr>
          <a:xfrm>
            <a:off x="806210" y="1714839"/>
            <a:ext cx="10225448" cy="387798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Inter"/>
                <a:cs typeface="Arial"/>
              </a:rPr>
              <a:t>There are at least </a:t>
            </a:r>
            <a:r>
              <a:rPr kumimoji="0" lang="en-GB" sz="2600" b="1" i="0" u="none" strike="noStrike" kern="1200" cap="none" spc="0" normalizeH="0" baseline="0" noProof="0" dirty="0">
                <a:ln>
                  <a:noFill/>
                </a:ln>
                <a:solidFill>
                  <a:srgbClr val="F9991C"/>
                </a:solidFill>
                <a:effectLst/>
                <a:uLnTx/>
                <a:uFillTx/>
                <a:latin typeface="Inter"/>
                <a:cs typeface="Arial"/>
              </a:rPr>
              <a:t>[x use </a:t>
            </a:r>
            <a:r>
              <a:rPr kumimoji="0" lang="en-GB" sz="2600" b="1" i="0" u="none" strike="noStrike" kern="1200" cap="none" spc="0" normalizeH="0" baseline="0" noProof="0" dirty="0">
                <a:ln>
                  <a:noFill/>
                </a:ln>
                <a:solidFill>
                  <a:srgbClr val="F9991C"/>
                </a:solidFill>
                <a:effectLst/>
                <a:uLnTx/>
                <a:uFillTx/>
                <a:latin typeface="Inter"/>
                <a:cs typeface="Arial"/>
                <a:hlinkClick r:id="rId3"/>
              </a:rPr>
              <a:t>supporting spreadsheet</a:t>
            </a:r>
            <a:r>
              <a:rPr kumimoji="0" lang="en-GB" sz="2600" b="1" i="0" u="none" strike="noStrike" kern="1200" cap="none" spc="0" normalizeH="0" baseline="0" noProof="0" dirty="0">
                <a:ln>
                  <a:noFill/>
                </a:ln>
                <a:solidFill>
                  <a:srgbClr val="F9991C"/>
                </a:solidFill>
                <a:effectLst/>
                <a:uLnTx/>
                <a:uFillTx/>
                <a:latin typeface="Inter"/>
                <a:cs typeface="Arial"/>
              </a:rPr>
              <a:t>] adults who smoke </a:t>
            </a:r>
            <a:r>
              <a:rPr kumimoji="0" lang="en-GB" sz="2600" b="0" i="0" u="none" strike="noStrike" kern="1200" cap="none" spc="0" normalizeH="0" baseline="0" noProof="0" dirty="0">
                <a:ln>
                  <a:noFill/>
                </a:ln>
                <a:solidFill>
                  <a:prstClr val="black"/>
                </a:solidFill>
                <a:effectLst/>
                <a:uLnTx/>
                <a:uFillTx/>
                <a:latin typeface="Inter"/>
                <a:cs typeface="Arial"/>
              </a:rPr>
              <a:t>in [region]</a:t>
            </a:r>
            <a:endParaRPr lang="en-GB" sz="2600" b="0" i="0" u="none" strike="noStrike" kern="1200" cap="none" spc="0" normalizeH="0" baseline="0" noProof="0" dirty="0">
              <a:ln>
                <a:noFill/>
              </a:ln>
              <a:solidFill>
                <a:prstClr val="black"/>
              </a:solidFill>
              <a:effectLst/>
              <a:uLnTx/>
              <a:uFillTx/>
              <a:latin typeface="Inter"/>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Inter"/>
                <a:cs typeface="Arial"/>
              </a:rPr>
              <a:t>This represents a </a:t>
            </a:r>
            <a:r>
              <a:rPr kumimoji="0" lang="en-GB" sz="2600" b="1" i="0" u="none" strike="noStrike" kern="1200" cap="none" spc="0" normalizeH="0" baseline="0" noProof="0" dirty="0">
                <a:ln>
                  <a:noFill/>
                </a:ln>
                <a:solidFill>
                  <a:srgbClr val="F9991C"/>
                </a:solidFill>
                <a:effectLst/>
                <a:uLnTx/>
                <a:uFillTx/>
                <a:latin typeface="Inter"/>
                <a:cs typeface="Arial"/>
              </a:rPr>
              <a:t>[x% use </a:t>
            </a:r>
            <a:r>
              <a:rPr kumimoji="0" lang="en-GB" sz="2600" b="1" i="0" u="none" strike="noStrike" kern="1200" cap="none" spc="0" normalizeH="0" baseline="0" noProof="0" dirty="0">
                <a:ln>
                  <a:noFill/>
                </a:ln>
                <a:solidFill>
                  <a:srgbClr val="F9991C"/>
                </a:solidFill>
                <a:effectLst/>
                <a:uLnTx/>
                <a:uFillTx/>
                <a:latin typeface="Inter"/>
                <a:cs typeface="Arial"/>
                <a:hlinkClick r:id="rId3"/>
              </a:rPr>
              <a:t>supporting spreadsheet</a:t>
            </a:r>
            <a:r>
              <a:rPr kumimoji="0" lang="en-GB" sz="2600" b="1" i="0" u="none" strike="noStrike" kern="1200" cap="none" spc="0" normalizeH="0" baseline="0" noProof="0" dirty="0">
                <a:ln>
                  <a:noFill/>
                </a:ln>
                <a:solidFill>
                  <a:srgbClr val="F9991C"/>
                </a:solidFill>
                <a:effectLst/>
                <a:uLnTx/>
                <a:uFillTx/>
                <a:latin typeface="Inter"/>
                <a:cs typeface="Arial"/>
              </a:rPr>
              <a:t>] prevalence </a:t>
            </a:r>
            <a:r>
              <a:rPr kumimoji="0" lang="en-GB" sz="2600" b="0" i="0" u="none" strike="noStrike" kern="1200" cap="none" spc="0" normalizeH="0" baseline="0" noProof="0" dirty="0">
                <a:ln>
                  <a:noFill/>
                </a:ln>
                <a:solidFill>
                  <a:prstClr val="black"/>
                </a:solidFill>
                <a:effectLst/>
                <a:uLnTx/>
                <a:uFillTx/>
                <a:latin typeface="Inter"/>
                <a:cs typeface="Arial"/>
              </a:rPr>
              <a:t>– [the same as/higher than/lower than] the national average</a:t>
            </a:r>
            <a:endParaRPr lang="en-GB" sz="2600" b="0" i="0" u="none" strike="noStrike" kern="1200" cap="none" spc="0" normalizeH="0" baseline="0" noProof="0" dirty="0">
              <a:ln>
                <a:noFill/>
              </a:ln>
              <a:solidFill>
                <a:prstClr val="black"/>
              </a:solidFill>
              <a:effectLst/>
              <a:uLnTx/>
              <a:uFillTx/>
              <a:latin typeface="Inter"/>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Inter"/>
                <a:cs typeface="Arial"/>
              </a:rPr>
              <a:t>There are </a:t>
            </a:r>
            <a:r>
              <a:rPr kumimoji="0" lang="en-GB" sz="2600" b="1" i="0" u="none" strike="noStrike" kern="1200" cap="none" spc="0" normalizeH="0" baseline="0" noProof="0" dirty="0">
                <a:ln>
                  <a:noFill/>
                </a:ln>
                <a:solidFill>
                  <a:srgbClr val="F9991C"/>
                </a:solidFill>
                <a:effectLst/>
                <a:uLnTx/>
                <a:uFillTx/>
                <a:latin typeface="Inter"/>
                <a:cs typeface="Arial"/>
              </a:rPr>
              <a:t>inequalities </a:t>
            </a:r>
            <a:r>
              <a:rPr kumimoji="0" lang="en-GB" sz="2600" b="0" i="0" u="none" strike="noStrike" kern="1200" cap="none" spc="0" normalizeH="0" baseline="0" noProof="0" dirty="0">
                <a:ln>
                  <a:noFill/>
                </a:ln>
                <a:solidFill>
                  <a:prstClr val="black"/>
                </a:solidFill>
                <a:effectLst/>
                <a:uLnTx/>
                <a:uFillTx/>
                <a:latin typeface="Inter"/>
                <a:cs typeface="Arial"/>
              </a:rPr>
              <a:t>in the region:</a:t>
            </a:r>
            <a:endParaRPr lang="en-GB" sz="2600" b="0" i="0" u="none" strike="noStrike" kern="1200" cap="none" spc="0" normalizeH="0" baseline="0" noProof="0" dirty="0">
              <a:ln>
                <a:noFill/>
              </a:ln>
              <a:solidFill>
                <a:prstClr val="black"/>
              </a:solidFill>
              <a:effectLst/>
              <a:uLnTx/>
              <a:uFillTx/>
              <a:latin typeface="Inter"/>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Inter"/>
                <a:cs typeface="Arial"/>
              </a:rPr>
              <a:t>[insert geographical inequalities]</a:t>
            </a:r>
            <a:endParaRPr lang="en-GB" sz="2600" b="0" i="0" u="none" strike="noStrike" kern="1200" cap="none" spc="0" normalizeH="0" baseline="0" noProof="0" dirty="0">
              <a:ln>
                <a:noFill/>
              </a:ln>
              <a:solidFill>
                <a:prstClr val="black"/>
              </a:solidFill>
              <a:effectLst/>
              <a:uLnTx/>
              <a:uFillTx/>
              <a:latin typeface="Inter"/>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F9991C"/>
                </a:solidFill>
                <a:effectLst/>
                <a:uLnTx/>
                <a:uFillTx/>
                <a:latin typeface="Inter"/>
                <a:cs typeface="Arial"/>
              </a:rPr>
              <a:t>[x% use </a:t>
            </a:r>
            <a:r>
              <a:rPr kumimoji="0" lang="en-GB" sz="2600" b="1" i="0" u="none" strike="noStrike" kern="1200" cap="none" spc="0" normalizeH="0" baseline="0" noProof="0" dirty="0">
                <a:ln>
                  <a:noFill/>
                </a:ln>
                <a:solidFill>
                  <a:srgbClr val="F9991C"/>
                </a:solidFill>
                <a:effectLst/>
                <a:uLnTx/>
                <a:uFillTx/>
                <a:latin typeface="Inter"/>
                <a:cs typeface="Arial"/>
                <a:hlinkClick r:id="rId3"/>
              </a:rPr>
              <a:t>supporting spreadsheet</a:t>
            </a:r>
            <a:r>
              <a:rPr kumimoji="0" lang="en-GB" sz="2600" b="1" i="0" u="none" strike="noStrike" kern="1200" cap="none" spc="0" normalizeH="0" baseline="0" noProof="0" dirty="0">
                <a:ln>
                  <a:noFill/>
                </a:ln>
                <a:solidFill>
                  <a:srgbClr val="F9991C"/>
                </a:solidFill>
                <a:effectLst/>
                <a:uLnTx/>
                <a:uFillTx/>
                <a:latin typeface="Inter"/>
                <a:cs typeface="Arial"/>
              </a:rPr>
              <a:t>] of people in routine and manual occupations </a:t>
            </a:r>
            <a:r>
              <a:rPr kumimoji="0" lang="en-GB" sz="2600" b="0" i="0" u="none" strike="noStrike" kern="1200" cap="none" spc="0" normalizeH="0" baseline="0" noProof="0" dirty="0">
                <a:ln>
                  <a:noFill/>
                </a:ln>
                <a:solidFill>
                  <a:prstClr val="black"/>
                </a:solidFill>
                <a:effectLst/>
                <a:uLnTx/>
                <a:uFillTx/>
                <a:latin typeface="Inter"/>
                <a:cs typeface="Arial"/>
              </a:rPr>
              <a:t>in [ICS] smoke</a:t>
            </a:r>
            <a:endParaRPr lang="en-GB" sz="2600" b="0" i="0" u="none" strike="noStrike" kern="1200" cap="none" spc="0" normalizeH="0" baseline="0" noProof="0" dirty="0">
              <a:ln>
                <a:noFill/>
              </a:ln>
              <a:solidFill>
                <a:prstClr val="black"/>
              </a:solidFill>
              <a:effectLst/>
              <a:uLnTx/>
              <a:uFillTx/>
              <a:latin typeface="Inter"/>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Inter"/>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Inter"/>
            </a:endParaRPr>
          </a:p>
        </p:txBody>
      </p:sp>
      <p:sp>
        <p:nvSpPr>
          <p:cNvPr id="11" name="TextBox 10">
            <a:extLst>
              <a:ext uri="{FF2B5EF4-FFF2-40B4-BE49-F238E27FC236}">
                <a16:creationId xmlns:a16="http://schemas.microsoft.com/office/drawing/2014/main" id="{A553917F-37FA-2A5B-3CC3-7A554583EB11}"/>
              </a:ext>
            </a:extLst>
          </p:cNvPr>
          <p:cNvSpPr txBox="1"/>
          <p:nvPr/>
        </p:nvSpPr>
        <p:spPr>
          <a:xfrm>
            <a:off x="0" y="6334780"/>
            <a:ext cx="83581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Inter"/>
              </a:rPr>
              <a:t>APS 2023; 2023 population estimates; DHSC, Smoking profiles, 2025; </a:t>
            </a:r>
            <a:r>
              <a:rPr kumimoji="0" lang="en-GB" sz="1400" b="0" i="0" u="none" strike="noStrike" kern="1200" cap="none" spc="0" normalizeH="0" baseline="0" noProof="0" dirty="0">
                <a:ln>
                  <a:noFill/>
                </a:ln>
                <a:solidFill>
                  <a:srgbClr val="767676"/>
                </a:solidFill>
                <a:effectLst/>
                <a:uLnTx/>
                <a:uFillTx/>
                <a:latin typeface="Inter"/>
              </a:rPr>
              <a:t>ASH, Economic and Inequalities Dashboard, 2025; </a:t>
            </a:r>
            <a:endParaRPr kumimoji="0" lang="en-GB" sz="1400" b="0" i="0" u="none" strike="noStrike" kern="1200" cap="none" spc="0" normalizeH="0" baseline="0" noProof="0" dirty="0">
              <a:ln>
                <a:noFill/>
              </a:ln>
              <a:solidFill>
                <a:prstClr val="black"/>
              </a:solidFill>
              <a:effectLst/>
              <a:uLnTx/>
              <a:uFillTx/>
              <a:latin typeface="Inter"/>
            </a:endParaRPr>
          </a:p>
        </p:txBody>
      </p:sp>
    </p:spTree>
    <p:extLst>
      <p:ext uri="{BB962C8B-B14F-4D97-AF65-F5344CB8AC3E}">
        <p14:creationId xmlns:p14="http://schemas.microsoft.com/office/powerpoint/2010/main" val="285039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484A81C-903E-F9EE-2D40-8C6CA3A649E5}"/>
              </a:ext>
            </a:extLst>
          </p:cNvPr>
          <p:cNvSpPr>
            <a:spLocks noGrp="1"/>
          </p:cNvSpPr>
          <p:nvPr>
            <p:ph type="title"/>
          </p:nvPr>
        </p:nvSpPr>
        <p:spPr>
          <a:xfrm>
            <a:off x="704610" y="280453"/>
            <a:ext cx="10788239" cy="1325563"/>
          </a:xfrm>
        </p:spPr>
        <p:txBody>
          <a:bodyPr>
            <a:normAutofit/>
          </a:bodyPr>
          <a:lstStyle/>
          <a:p>
            <a:r>
              <a:rPr lang="en-US">
                <a:latin typeface="Inter"/>
                <a:cs typeface="Arial" panose="020B0604020202020204" pitchFamily="34" charset="0"/>
              </a:rPr>
              <a:t>Smoking drives health inequalities in [ICS]</a:t>
            </a:r>
            <a:endParaRPr lang="en-GB">
              <a:latin typeface="Inter"/>
              <a:cs typeface="Arial" panose="020B0604020202020204" pitchFamily="34" charset="0"/>
            </a:endParaRPr>
          </a:p>
        </p:txBody>
      </p:sp>
      <p:sp>
        <p:nvSpPr>
          <p:cNvPr id="10" name="TextBox 9">
            <a:extLst>
              <a:ext uri="{FF2B5EF4-FFF2-40B4-BE49-F238E27FC236}">
                <a16:creationId xmlns:a16="http://schemas.microsoft.com/office/drawing/2014/main" id="{0309AE19-4AC1-86B5-AB58-A2FF27E60B70}"/>
              </a:ext>
            </a:extLst>
          </p:cNvPr>
          <p:cNvSpPr txBox="1"/>
          <p:nvPr/>
        </p:nvSpPr>
        <p:spPr>
          <a:xfrm>
            <a:off x="704611" y="1846919"/>
            <a:ext cx="10787173"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kumimoji="0" lang="en-GB" sz="2600" b="0" i="0" u="none" strike="noStrike" kern="1200" cap="none" spc="0" normalizeH="0" baseline="0" noProof="0">
                <a:ln>
                  <a:noFill/>
                </a:ln>
                <a:solidFill>
                  <a:prstClr val="black"/>
                </a:solidFill>
                <a:effectLst/>
                <a:uLnTx/>
                <a:uFillTx/>
                <a:latin typeface="Inter"/>
                <a:ea typeface="Calibri"/>
                <a:cs typeface="Arial"/>
              </a:rPr>
              <a:t>Smoking is responsible for </a:t>
            </a:r>
            <a:r>
              <a:rPr kumimoji="0" lang="en-GB" sz="2600" b="1" i="0" u="none" strike="noStrike" kern="1200" cap="none" spc="0" normalizeH="0" baseline="0" noProof="0">
                <a:ln>
                  <a:noFill/>
                </a:ln>
                <a:solidFill>
                  <a:srgbClr val="F9991C"/>
                </a:solidFill>
                <a:effectLst/>
                <a:uLnTx/>
                <a:uFillTx/>
                <a:latin typeface="Inter"/>
                <a:ea typeface="Calibri"/>
                <a:cs typeface="Arial"/>
              </a:rPr>
              <a:t>half of the difference in life expectancy </a:t>
            </a:r>
            <a:r>
              <a:rPr kumimoji="0" lang="en-GB" sz="2600" b="0" i="0" u="none" strike="noStrike" kern="1200" cap="none" spc="0" normalizeH="0" baseline="0" noProof="0">
                <a:ln>
                  <a:noFill/>
                </a:ln>
                <a:solidFill>
                  <a:prstClr val="black"/>
                </a:solidFill>
                <a:effectLst/>
                <a:uLnTx/>
                <a:uFillTx/>
                <a:latin typeface="Inter"/>
                <a:ea typeface="Calibri"/>
                <a:cs typeface="Arial"/>
              </a:rPr>
              <a:t>between the least and most deprived.</a:t>
            </a:r>
            <a:r>
              <a:rPr lang="en-GB" sz="2600">
                <a:solidFill>
                  <a:prstClr val="black"/>
                </a:solidFill>
                <a:latin typeface="Inter"/>
                <a:ea typeface="Calibri"/>
                <a:cs typeface="Arial"/>
              </a:rPr>
              <a:t> </a:t>
            </a:r>
            <a:endParaRPr lang="en-GB" sz="2600" b="0" i="0" u="none" strike="noStrike" kern="1200" cap="none" spc="0" normalizeH="0" baseline="0" noProof="0">
              <a:ln>
                <a:noFill/>
              </a:ln>
              <a:solidFill>
                <a:prstClr val="black"/>
              </a:solidFill>
              <a:effectLst/>
              <a:uLnTx/>
              <a:uFillTx/>
              <a:latin typeface="Inter"/>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kumimoji="0" lang="en-GB" sz="2600" b="0" i="0" u="none" strike="noStrike" kern="1200" cap="none" spc="0" normalizeH="0" baseline="0" noProof="0">
                <a:ln>
                  <a:noFill/>
                </a:ln>
                <a:solidFill>
                  <a:prstClr val="black"/>
                </a:solidFill>
                <a:effectLst/>
                <a:uLnTx/>
                <a:uFillTx/>
                <a:latin typeface="Inter"/>
                <a:ea typeface="Calibri"/>
                <a:cs typeface="Arial"/>
              </a:rPr>
              <a:t>Nationally, smoking rates are </a:t>
            </a:r>
            <a:r>
              <a:rPr kumimoji="0" lang="en-GB" sz="2600" b="1" i="0" u="none" strike="noStrike" kern="1200" cap="none" spc="0" normalizeH="0" baseline="0" noProof="0">
                <a:ln>
                  <a:noFill/>
                </a:ln>
                <a:solidFill>
                  <a:srgbClr val="F9991C"/>
                </a:solidFill>
                <a:effectLst/>
                <a:uLnTx/>
                <a:uFillTx/>
                <a:latin typeface="Inter"/>
                <a:ea typeface="Calibri"/>
                <a:cs typeface="Arial"/>
              </a:rPr>
              <a:t>more than 3 times higher in the most deprived decile </a:t>
            </a:r>
            <a:r>
              <a:rPr kumimoji="0" lang="en-GB" sz="2600" b="0" i="0" u="none" strike="noStrike" kern="1200" cap="none" spc="0" normalizeH="0" baseline="0" noProof="0">
                <a:ln>
                  <a:noFill/>
                </a:ln>
                <a:solidFill>
                  <a:prstClr val="black"/>
                </a:solidFill>
                <a:effectLst/>
                <a:uLnTx/>
                <a:uFillTx/>
                <a:latin typeface="Inter"/>
                <a:ea typeface="Calibri"/>
                <a:cs typeface="Arial"/>
              </a:rPr>
              <a:t>compared to the least deprived</a:t>
            </a:r>
            <a:r>
              <a:rPr lang="en-GB" sz="2600">
                <a:solidFill>
                  <a:prstClr val="black"/>
                </a:solidFill>
                <a:latin typeface="Inter"/>
                <a:ea typeface="Calibri"/>
                <a:cs typeface="Arial"/>
              </a:rPr>
              <a:t> </a:t>
            </a:r>
            <a:endParaRPr lang="en-GB" sz="2600" b="0" i="0" u="none" strike="noStrike" kern="1200" cap="none" spc="0" normalizeH="0" baseline="0" noProof="0">
              <a:ln>
                <a:noFill/>
              </a:ln>
              <a:solidFill>
                <a:prstClr val="black"/>
              </a:solidFill>
              <a:effectLst/>
              <a:uLnTx/>
              <a:uFillTx/>
              <a:latin typeface="Inter"/>
              <a:ea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kumimoji="0" lang="en-GB" sz="2600" b="0" i="0" u="none" strike="noStrike" kern="1200" cap="none" spc="0" normalizeH="0" baseline="0" noProof="0">
                <a:ln>
                  <a:noFill/>
                </a:ln>
                <a:solidFill>
                  <a:prstClr val="black"/>
                </a:solidFill>
                <a:effectLst/>
                <a:uLnTx/>
                <a:uFillTx/>
                <a:latin typeface="Inter"/>
                <a:cs typeface="Arial"/>
              </a:rPr>
              <a:t>There are at least </a:t>
            </a:r>
            <a:r>
              <a:rPr kumimoji="0" lang="en-GB" sz="2600" b="1" i="0" u="none" strike="noStrike" kern="1200" cap="none" spc="0" normalizeH="0" baseline="0" noProof="0">
                <a:ln>
                  <a:noFill/>
                </a:ln>
                <a:solidFill>
                  <a:srgbClr val="F9991C"/>
                </a:solidFill>
                <a:effectLst/>
                <a:uLnTx/>
                <a:uFillTx/>
                <a:latin typeface="Inter"/>
                <a:cs typeface="Arial"/>
              </a:rPr>
              <a:t>[x - </a:t>
            </a:r>
            <a:r>
              <a:rPr kumimoji="0" lang="en-GB" sz="2600" b="1" i="0" u="none" strike="noStrike" kern="1200" cap="none" spc="0" normalizeH="0" baseline="0" noProof="0">
                <a:ln>
                  <a:noFill/>
                </a:ln>
                <a:solidFill>
                  <a:srgbClr val="F9991C"/>
                </a:solidFill>
                <a:effectLst/>
                <a:uLnTx/>
                <a:uFillTx/>
                <a:latin typeface="Inter"/>
                <a:cs typeface="Arial"/>
                <a:hlinkClick r:id="rId3"/>
              </a:rPr>
              <a:t>use supporting spreadsheet</a:t>
            </a:r>
            <a:r>
              <a:rPr kumimoji="0" lang="en-GB" sz="2600" b="1" i="0" u="none" strike="noStrike" kern="1200" cap="none" spc="0" normalizeH="0" baseline="0" noProof="0">
                <a:ln>
                  <a:noFill/>
                </a:ln>
                <a:solidFill>
                  <a:srgbClr val="F9991C"/>
                </a:solidFill>
                <a:effectLst/>
                <a:uLnTx/>
                <a:uFillTx/>
                <a:latin typeface="Inter"/>
                <a:cs typeface="Arial"/>
              </a:rPr>
              <a:t>] hospital admissions </a:t>
            </a:r>
            <a:r>
              <a:rPr kumimoji="0" lang="en-GB" sz="2600" b="0" i="0" u="none" strike="noStrike" kern="1200" cap="none" spc="0" normalizeH="0" baseline="0" noProof="0">
                <a:ln>
                  <a:noFill/>
                </a:ln>
                <a:solidFill>
                  <a:prstClr val="black"/>
                </a:solidFill>
                <a:effectLst/>
                <a:uLnTx/>
                <a:uFillTx/>
                <a:latin typeface="Inter"/>
                <a:cs typeface="Arial"/>
              </a:rPr>
              <a:t>due to smoking in [ICS] each year</a:t>
            </a:r>
            <a:r>
              <a:rPr lang="en-GB" sz="2600">
                <a:solidFill>
                  <a:prstClr val="black"/>
                </a:solidFill>
                <a:latin typeface="Inter"/>
                <a:cs typeface="Arial"/>
              </a:rPr>
              <a:t> </a:t>
            </a:r>
            <a:endParaRPr lang="en-GB" sz="2600" b="0" i="0" u="none" strike="noStrike" kern="1200" cap="none" spc="0" normalizeH="0" baseline="0" noProof="0">
              <a:ln>
                <a:noFill/>
              </a:ln>
              <a:solidFill>
                <a:prstClr val="black"/>
              </a:solidFill>
              <a:effectLst/>
              <a:uLnTx/>
              <a:uFillTx/>
              <a:latin typeface="Inter"/>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prstClr val="black"/>
                </a:solidFill>
                <a:effectLst/>
                <a:uLnTx/>
                <a:uFillTx/>
                <a:latin typeface="Inter"/>
                <a:cs typeface="Arial"/>
              </a:rPr>
              <a:t>Smoking causes around </a:t>
            </a:r>
            <a:r>
              <a:rPr kumimoji="0" lang="en-GB" sz="2600" b="1" i="0" u="none" strike="noStrike" kern="1200" cap="none" spc="0" normalizeH="0" baseline="0" noProof="0">
                <a:ln>
                  <a:noFill/>
                </a:ln>
                <a:solidFill>
                  <a:srgbClr val="F9991C"/>
                </a:solidFill>
                <a:effectLst/>
                <a:uLnTx/>
                <a:uFillTx/>
                <a:latin typeface="Inter"/>
                <a:cs typeface="Arial"/>
              </a:rPr>
              <a:t>[x - use </a:t>
            </a:r>
            <a:r>
              <a:rPr kumimoji="0" lang="en-GB" sz="2600" b="1" i="0" u="none" strike="noStrike" kern="1200" cap="none" spc="0" normalizeH="0" baseline="0" noProof="0">
                <a:ln>
                  <a:noFill/>
                </a:ln>
                <a:solidFill>
                  <a:srgbClr val="F9991C"/>
                </a:solidFill>
                <a:effectLst/>
                <a:uLnTx/>
                <a:uFillTx/>
                <a:latin typeface="Inter"/>
                <a:cs typeface="Arial"/>
                <a:hlinkClick r:id="rId3"/>
              </a:rPr>
              <a:t>supporting spreadsheet</a:t>
            </a:r>
            <a:r>
              <a:rPr kumimoji="0" lang="en-GB" sz="2600" b="1" i="0" u="none" strike="noStrike" kern="1200" cap="none" spc="0" normalizeH="0" baseline="0" noProof="0">
                <a:ln>
                  <a:noFill/>
                </a:ln>
                <a:solidFill>
                  <a:srgbClr val="F9991C"/>
                </a:solidFill>
                <a:effectLst/>
                <a:uLnTx/>
                <a:uFillTx/>
                <a:latin typeface="Inter"/>
                <a:cs typeface="Arial"/>
              </a:rPr>
              <a:t>] deaths </a:t>
            </a:r>
            <a:r>
              <a:rPr kumimoji="0" lang="en-GB" sz="2600" b="0" i="0" u="none" strike="noStrike" kern="1200" cap="none" spc="0" normalizeH="0" baseline="0" noProof="0">
                <a:ln>
                  <a:noFill/>
                </a:ln>
                <a:solidFill>
                  <a:prstClr val="black"/>
                </a:solidFill>
                <a:effectLst/>
                <a:uLnTx/>
                <a:uFillTx/>
                <a:latin typeface="Inter"/>
                <a:cs typeface="Arial"/>
              </a:rPr>
              <a:t>in [ICS] per year</a:t>
            </a:r>
            <a:endParaRPr lang="en-GB" sz="2600" b="0" i="0" u="none" strike="noStrike" kern="1200" cap="none" spc="0" normalizeH="0" baseline="0" noProof="0">
              <a:ln>
                <a:noFill/>
              </a:ln>
              <a:solidFill>
                <a:prstClr val="black"/>
              </a:solidFill>
              <a:effectLst/>
              <a:uLnTx/>
              <a:uFillTx/>
              <a:latin typeface="Inter"/>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Inter"/>
            </a:endParaRPr>
          </a:p>
        </p:txBody>
      </p:sp>
      <p:sp>
        <p:nvSpPr>
          <p:cNvPr id="12" name="TextBox 11">
            <a:extLst>
              <a:ext uri="{FF2B5EF4-FFF2-40B4-BE49-F238E27FC236}">
                <a16:creationId xmlns:a16="http://schemas.microsoft.com/office/drawing/2014/main" id="{628E2B50-2FF4-80A3-65AC-B9AF5F44918A}"/>
              </a:ext>
            </a:extLst>
          </p:cNvPr>
          <p:cNvSpPr txBox="1"/>
          <p:nvPr/>
        </p:nvSpPr>
        <p:spPr>
          <a:xfrm>
            <a:off x="0" y="6192826"/>
            <a:ext cx="887411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latin typeface="Inter"/>
              </a:rPr>
              <a:t>DHSC, Smoking profiles, 2025; ASH, Economic and Inequalities Dashboard,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latin typeface="Inter"/>
              </a:rPr>
              <a:t>ONS, Deprivation and the impact on smoking prevalence, England and Wales: 2017 to 2021.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Inter"/>
            </a:endParaRPr>
          </a:p>
        </p:txBody>
      </p:sp>
    </p:spTree>
    <p:extLst>
      <p:ext uri="{BB962C8B-B14F-4D97-AF65-F5344CB8AC3E}">
        <p14:creationId xmlns:p14="http://schemas.microsoft.com/office/powerpoint/2010/main" val="336132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14D068-C0A2-8F77-835E-BEF0400E86E9}"/>
              </a:ext>
            </a:extLst>
          </p:cNvPr>
          <p:cNvSpPr txBox="1">
            <a:spLocks/>
          </p:cNvSpPr>
          <p:nvPr/>
        </p:nvSpPr>
        <p:spPr>
          <a:xfrm>
            <a:off x="568960" y="171133"/>
            <a:ext cx="11563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a:latin typeface="Inter"/>
                <a:cs typeface="Arial" panose="020B0604020202020204" pitchFamily="34" charset="0"/>
              </a:rPr>
              <a:t>Smoking increases social care needs</a:t>
            </a:r>
          </a:p>
        </p:txBody>
      </p:sp>
      <p:sp>
        <p:nvSpPr>
          <p:cNvPr id="10" name="Content Placeholder 2">
            <a:extLst>
              <a:ext uri="{FF2B5EF4-FFF2-40B4-BE49-F238E27FC236}">
                <a16:creationId xmlns:a16="http://schemas.microsoft.com/office/drawing/2014/main" id="{CB135C98-98C9-31AC-5F7D-7BABFC7D84CB}"/>
              </a:ext>
            </a:extLst>
          </p:cNvPr>
          <p:cNvSpPr>
            <a:spLocks noGrp="1"/>
          </p:cNvSpPr>
          <p:nvPr>
            <p:ph idx="1"/>
          </p:nvPr>
        </p:nvSpPr>
        <p:spPr>
          <a:xfrm>
            <a:off x="876618" y="1638936"/>
            <a:ext cx="10441940" cy="4351338"/>
          </a:xfrm>
        </p:spPr>
        <p:txBody>
          <a:bodyPr vert="horz" lIns="91440" tIns="45720" rIns="91440" bIns="45720" rtlCol="0" anchor="t">
            <a:normAutofit/>
          </a:bodyPr>
          <a:lstStyle/>
          <a:p>
            <a:r>
              <a:rPr lang="en-GB" sz="2600" dirty="0">
                <a:latin typeface="Inter"/>
                <a:cs typeface="Arial"/>
              </a:rPr>
              <a:t>Smokers are 2.5 times more likely to need social care and on average need care </a:t>
            </a:r>
            <a:r>
              <a:rPr lang="en-GB" sz="2600" b="1" dirty="0">
                <a:solidFill>
                  <a:srgbClr val="F9991C"/>
                </a:solidFill>
                <a:latin typeface="Inter"/>
                <a:cs typeface="Arial"/>
              </a:rPr>
              <a:t>10 years earlier than non-smokers</a:t>
            </a:r>
            <a:r>
              <a:rPr lang="en-GB" sz="2600" dirty="0">
                <a:latin typeface="Inter"/>
                <a:cs typeface="Arial"/>
              </a:rPr>
              <a:t>. </a:t>
            </a:r>
            <a:endParaRPr lang="en-GB" sz="2600" dirty="0">
              <a:latin typeface="Inter"/>
              <a:cs typeface="Arial" panose="020B0604020202020204" pitchFamily="34" charset="0"/>
            </a:endParaRPr>
          </a:p>
          <a:p>
            <a:r>
              <a:rPr lang="en-GB" sz="2600" dirty="0">
                <a:latin typeface="Inter"/>
                <a:cs typeface="Arial"/>
              </a:rPr>
              <a:t>Due to smoking [ICS]:</a:t>
            </a:r>
          </a:p>
          <a:p>
            <a:pPr lvl="1"/>
            <a:r>
              <a:rPr lang="en-GB" sz="2600" dirty="0">
                <a:latin typeface="Inter"/>
                <a:cs typeface="Arial"/>
              </a:rPr>
              <a:t>The cost of </a:t>
            </a:r>
            <a:r>
              <a:rPr lang="en-GB" sz="2600" b="1" dirty="0">
                <a:solidFill>
                  <a:srgbClr val="F9991C"/>
                </a:solidFill>
                <a:latin typeface="Inter"/>
                <a:cs typeface="Arial"/>
              </a:rPr>
              <a:t>residential/ domiciliary care</a:t>
            </a:r>
            <a:r>
              <a:rPr lang="en-GB" sz="2600" dirty="0">
                <a:latin typeface="Inter"/>
                <a:cs typeface="Arial"/>
              </a:rPr>
              <a:t> to [ICS] is </a:t>
            </a:r>
            <a:r>
              <a:rPr lang="en-GB" sz="2600" b="1" dirty="0">
                <a:solidFill>
                  <a:srgbClr val="F9991C"/>
                </a:solidFill>
                <a:latin typeface="Inter"/>
                <a:cs typeface="Arial"/>
              </a:rPr>
              <a:t>[£x – </a:t>
            </a:r>
            <a:r>
              <a:rPr lang="en-GB" sz="2600" b="1" dirty="0">
                <a:solidFill>
                  <a:srgbClr val="F9991C"/>
                </a:solidFill>
                <a:latin typeface="Inter"/>
                <a:cs typeface="Arial"/>
                <a:hlinkClick r:id="rId3"/>
              </a:rPr>
              <a:t>use supporting spreadsheet</a:t>
            </a:r>
            <a:r>
              <a:rPr lang="en-GB" sz="2600" b="1" dirty="0">
                <a:solidFill>
                  <a:srgbClr val="F9991C"/>
                </a:solidFill>
                <a:latin typeface="Inter"/>
                <a:cs typeface="Arial"/>
              </a:rPr>
              <a:t>] </a:t>
            </a:r>
            <a:endParaRPr lang="en-GB" sz="2600" b="1" dirty="0">
              <a:solidFill>
                <a:srgbClr val="F9991C"/>
              </a:solidFill>
              <a:latin typeface="Inter"/>
              <a:cs typeface="Arial" panose="020B0604020202020204" pitchFamily="34" charset="0"/>
            </a:endParaRPr>
          </a:p>
          <a:p>
            <a:pPr lvl="1"/>
            <a:r>
              <a:rPr lang="en-GB" sz="2600" dirty="0">
                <a:latin typeface="Inter"/>
                <a:cs typeface="Arial"/>
              </a:rPr>
              <a:t>There are </a:t>
            </a:r>
            <a:r>
              <a:rPr lang="en-GB" sz="2600" b="1" dirty="0">
                <a:solidFill>
                  <a:srgbClr val="F9991C"/>
                </a:solidFill>
                <a:latin typeface="Inter"/>
                <a:cs typeface="Arial"/>
              </a:rPr>
              <a:t>[x – use </a:t>
            </a:r>
            <a:r>
              <a:rPr lang="en-GB" sz="2600" b="1" dirty="0">
                <a:solidFill>
                  <a:srgbClr val="F9991C"/>
                </a:solidFill>
                <a:latin typeface="Inter"/>
                <a:cs typeface="Arial"/>
                <a:hlinkClick r:id="rId3"/>
              </a:rPr>
              <a:t>supporting spreadsheet</a:t>
            </a:r>
            <a:r>
              <a:rPr lang="en-GB" sz="2600" b="1" dirty="0">
                <a:solidFill>
                  <a:srgbClr val="F9991C"/>
                </a:solidFill>
                <a:latin typeface="Inter"/>
                <a:cs typeface="Arial"/>
              </a:rPr>
              <a:t>] people receiving informal care </a:t>
            </a:r>
            <a:r>
              <a:rPr lang="en-GB" sz="2600" dirty="0">
                <a:latin typeface="Inter"/>
                <a:cs typeface="Arial"/>
              </a:rPr>
              <a:t>from family and friends</a:t>
            </a:r>
          </a:p>
          <a:p>
            <a:pPr lvl="1"/>
            <a:r>
              <a:rPr lang="en-GB" sz="2600" dirty="0">
                <a:latin typeface="Inter"/>
                <a:cs typeface="Arial"/>
              </a:rPr>
              <a:t>An estimated </a:t>
            </a:r>
            <a:r>
              <a:rPr lang="en-GB" sz="2600" b="1" dirty="0">
                <a:solidFill>
                  <a:srgbClr val="F9991C"/>
                </a:solidFill>
                <a:latin typeface="Inter"/>
                <a:cs typeface="Arial"/>
              </a:rPr>
              <a:t>[x – </a:t>
            </a:r>
            <a:r>
              <a:rPr lang="en-GB" sz="2600" b="1" dirty="0">
                <a:solidFill>
                  <a:srgbClr val="F9991C"/>
                </a:solidFill>
                <a:latin typeface="Inter"/>
                <a:cs typeface="Arial"/>
                <a:hlinkClick r:id="rId3"/>
              </a:rPr>
              <a:t>use supporting spreadsheet</a:t>
            </a:r>
            <a:r>
              <a:rPr lang="en-GB" sz="2600" b="1" dirty="0">
                <a:solidFill>
                  <a:srgbClr val="F9991C"/>
                </a:solidFill>
                <a:latin typeface="Inter"/>
                <a:cs typeface="Arial"/>
              </a:rPr>
              <a:t>] </a:t>
            </a:r>
            <a:r>
              <a:rPr lang="en-GB" sz="2600" dirty="0">
                <a:latin typeface="Inter"/>
                <a:cs typeface="Arial"/>
              </a:rPr>
              <a:t>people </a:t>
            </a:r>
            <a:r>
              <a:rPr lang="en-GB" sz="2600" b="1" dirty="0">
                <a:solidFill>
                  <a:srgbClr val="F9991C"/>
                </a:solidFill>
                <a:latin typeface="Inter"/>
                <a:cs typeface="Arial"/>
              </a:rPr>
              <a:t>with unmet social care needs</a:t>
            </a:r>
            <a:endParaRPr lang="en-GB" sz="2600" dirty="0">
              <a:latin typeface="Inter"/>
            </a:endParaRPr>
          </a:p>
          <a:p>
            <a:endParaRPr lang="en-GB" sz="2600" dirty="0">
              <a:latin typeface="Inter"/>
            </a:endParaRPr>
          </a:p>
        </p:txBody>
      </p:sp>
      <p:sp>
        <p:nvSpPr>
          <p:cNvPr id="12" name="TextBox 11">
            <a:extLst>
              <a:ext uri="{FF2B5EF4-FFF2-40B4-BE49-F238E27FC236}">
                <a16:creationId xmlns:a16="http://schemas.microsoft.com/office/drawing/2014/main" id="{51F80F62-25CF-E919-B6C8-5F066B3A30B0}"/>
              </a:ext>
            </a:extLst>
          </p:cNvPr>
          <p:cNvSpPr txBox="1"/>
          <p:nvPr/>
        </p:nvSpPr>
        <p:spPr>
          <a:xfrm>
            <a:off x="0" y="6550223"/>
            <a:ext cx="61243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latin typeface="Inter"/>
              </a:rPr>
              <a:t>ASH, Economic and Inequalities Dashboard, 2025</a:t>
            </a:r>
          </a:p>
        </p:txBody>
      </p:sp>
    </p:spTree>
    <p:extLst>
      <p:ext uri="{BB962C8B-B14F-4D97-AF65-F5344CB8AC3E}">
        <p14:creationId xmlns:p14="http://schemas.microsoft.com/office/powerpoint/2010/main" val="110956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66C8E9B-D1AA-C463-A2F4-F91E26109560}"/>
              </a:ext>
            </a:extLst>
          </p:cNvPr>
          <p:cNvSpPr txBox="1">
            <a:spLocks/>
          </p:cNvSpPr>
          <p:nvPr/>
        </p:nvSpPr>
        <p:spPr>
          <a:xfrm>
            <a:off x="907810" y="260133"/>
            <a:ext cx="94356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US">
                <a:latin typeface="Inter"/>
                <a:cs typeface="Arial"/>
              </a:rPr>
              <a:t>Smoking undermines prosperity </a:t>
            </a:r>
          </a:p>
        </p:txBody>
      </p:sp>
      <p:sp>
        <p:nvSpPr>
          <p:cNvPr id="12" name="TextBox 11">
            <a:extLst>
              <a:ext uri="{FF2B5EF4-FFF2-40B4-BE49-F238E27FC236}">
                <a16:creationId xmlns:a16="http://schemas.microsoft.com/office/drawing/2014/main" id="{BF155E3B-ADA4-21BA-4F29-748D4FA66CD9}"/>
              </a:ext>
            </a:extLst>
          </p:cNvPr>
          <p:cNvSpPr txBox="1"/>
          <p:nvPr/>
        </p:nvSpPr>
        <p:spPr>
          <a:xfrm>
            <a:off x="1097948" y="1583268"/>
            <a:ext cx="9993915" cy="329320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Inter"/>
                <a:cs typeface="Arial"/>
              </a:rPr>
              <a:t>The average smoker spends around </a:t>
            </a:r>
            <a:r>
              <a:rPr kumimoji="0" lang="en-GB" sz="2600" b="1" i="0" u="none" strike="noStrike" kern="1200" cap="none" spc="0" normalizeH="0" baseline="0" noProof="0" dirty="0">
                <a:ln>
                  <a:noFill/>
                </a:ln>
                <a:solidFill>
                  <a:srgbClr val="F9991C"/>
                </a:solidFill>
                <a:effectLst/>
                <a:uLnTx/>
                <a:uFillTx/>
                <a:latin typeface="Inter"/>
                <a:cs typeface="Arial"/>
              </a:rPr>
              <a:t>£2,500 a year </a:t>
            </a:r>
            <a:r>
              <a:rPr kumimoji="0" lang="en-GB" sz="2600" b="0" i="0" u="none" strike="noStrike" kern="1200" cap="none" spc="0" normalizeH="0" baseline="0" noProof="0" dirty="0">
                <a:ln>
                  <a:noFill/>
                </a:ln>
                <a:solidFill>
                  <a:prstClr val="black"/>
                </a:solidFill>
                <a:effectLst/>
                <a:uLnTx/>
                <a:uFillTx/>
                <a:latin typeface="Inter"/>
                <a:cs typeface="Arial"/>
              </a:rPr>
              <a:t>on smoking, the same as the average energy bill </a:t>
            </a:r>
            <a:endParaRPr lang="en-GB" sz="2600" b="0" i="0" u="none" strike="noStrike" kern="1200" cap="none" spc="0" normalizeH="0" baseline="0" noProof="0" dirty="0">
              <a:ln>
                <a:noFill/>
              </a:ln>
              <a:solidFill>
                <a:prstClr val="black"/>
              </a:solidFill>
              <a:effectLst/>
              <a:uLnTx/>
              <a:uFillTx/>
              <a:latin typeface="Inter"/>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Inter"/>
                <a:cs typeface="Arial"/>
              </a:rPr>
              <a:t>In [wider region], </a:t>
            </a:r>
            <a:r>
              <a:rPr kumimoji="0" lang="en-GB" sz="2600" b="1" i="0" u="none" strike="noStrike" kern="1200" cap="none" spc="0" normalizeH="0" baseline="0" noProof="0" dirty="0">
                <a:ln>
                  <a:noFill/>
                </a:ln>
                <a:solidFill>
                  <a:srgbClr val="F9991C"/>
                </a:solidFill>
                <a:effectLst/>
                <a:uLnTx/>
                <a:uFillTx/>
                <a:latin typeface="Inter"/>
                <a:cs typeface="Arial"/>
              </a:rPr>
              <a:t>[x – </a:t>
            </a:r>
            <a:r>
              <a:rPr kumimoji="0" lang="en-GB" sz="2600" b="1" i="0" u="none" strike="noStrike" kern="1200" cap="none" spc="0" normalizeH="0" baseline="0" noProof="0" dirty="0">
                <a:ln>
                  <a:noFill/>
                </a:ln>
                <a:solidFill>
                  <a:srgbClr val="F9991C"/>
                </a:solidFill>
                <a:effectLst/>
                <a:uLnTx/>
                <a:uFillTx/>
                <a:latin typeface="Inter"/>
                <a:cs typeface="Arial"/>
                <a:hlinkClick r:id="rId3"/>
              </a:rPr>
              <a:t>use supporting spreadsheet </a:t>
            </a:r>
            <a:r>
              <a:rPr kumimoji="0" lang="en-GB" sz="2600" b="1" i="0" u="none" strike="noStrike" kern="1200" cap="none" spc="0" normalizeH="0" baseline="0" noProof="0" dirty="0">
                <a:ln>
                  <a:noFill/>
                </a:ln>
                <a:solidFill>
                  <a:srgbClr val="F9991C"/>
                </a:solidFill>
                <a:effectLst/>
                <a:uLnTx/>
                <a:uFillTx/>
                <a:latin typeface="Inter"/>
                <a:cs typeface="Arial"/>
              </a:rPr>
              <a:t>%] of households containing smokers live in poverty </a:t>
            </a:r>
            <a:r>
              <a:rPr kumimoji="0" lang="en-GB" sz="2600" b="0" i="0" u="none" strike="noStrike" kern="1200" cap="none" spc="0" normalizeH="0" baseline="0" noProof="0" dirty="0">
                <a:ln>
                  <a:noFill/>
                </a:ln>
                <a:solidFill>
                  <a:prstClr val="black"/>
                </a:solidFill>
                <a:effectLst/>
                <a:uLnTx/>
                <a:uFillTx/>
                <a:latin typeface="Inter"/>
                <a:cs typeface="Arial"/>
              </a:rPr>
              <a:t>once spend on smoking is taken into account</a:t>
            </a:r>
            <a:endParaRPr lang="en-GB" sz="2600" b="0" i="0" u="none" strike="noStrike" kern="1200" cap="none" spc="0" normalizeH="0" baseline="0" noProof="0" dirty="0">
              <a:ln>
                <a:noFill/>
              </a:ln>
              <a:solidFill>
                <a:prstClr val="black"/>
              </a:solidFill>
              <a:effectLst/>
              <a:uLnTx/>
              <a:uFillTx/>
              <a:latin typeface="Inter"/>
              <a:cs typeface="Arial"/>
            </a:endParaRPr>
          </a:p>
          <a:p>
            <a:pPr marL="285750" indent="-285750">
              <a:buFont typeface="Arial" panose="020B0604020202020204" pitchFamily="34" charset="0"/>
              <a:buChar char="•"/>
              <a:defRPr/>
            </a:pPr>
            <a:r>
              <a:rPr kumimoji="0" lang="en-GB" sz="2600" b="0" i="0" u="none" strike="noStrike" kern="1200" cap="none" spc="0" normalizeH="0" baseline="0" noProof="0" dirty="0">
                <a:ln>
                  <a:noFill/>
                </a:ln>
                <a:solidFill>
                  <a:prstClr val="black"/>
                </a:solidFill>
                <a:effectLst/>
                <a:uLnTx/>
                <a:uFillTx/>
                <a:latin typeface="Inter"/>
                <a:cs typeface="Arial"/>
              </a:rPr>
              <a:t>That’s</a:t>
            </a:r>
            <a:r>
              <a:rPr kumimoji="0" lang="en-GB" sz="2600" b="1" i="0" u="none" strike="noStrike" kern="1200" cap="none" spc="0" normalizeH="0" baseline="0" noProof="0" dirty="0">
                <a:ln>
                  <a:noFill/>
                </a:ln>
                <a:solidFill>
                  <a:srgbClr val="F9991C"/>
                </a:solidFill>
                <a:effectLst/>
                <a:uLnTx/>
                <a:uFillTx/>
                <a:latin typeface="Inter"/>
                <a:cs typeface="Arial"/>
              </a:rPr>
              <a:t> [x – </a:t>
            </a:r>
            <a:r>
              <a:rPr kumimoji="0" lang="en-GB" sz="2600" b="1" i="0" u="none" strike="noStrike" kern="1200" cap="none" spc="0" normalizeH="0" baseline="0" noProof="0" dirty="0">
                <a:ln>
                  <a:noFill/>
                </a:ln>
                <a:solidFill>
                  <a:srgbClr val="F9991C"/>
                </a:solidFill>
                <a:effectLst/>
                <a:uLnTx/>
                <a:uFillTx/>
                <a:latin typeface="Inter"/>
                <a:cs typeface="Arial"/>
                <a:hlinkClick r:id="rId3"/>
              </a:rPr>
              <a:t>use supporting spreadsheet </a:t>
            </a:r>
            <a:r>
              <a:rPr kumimoji="0" lang="en-GB" sz="2600" b="1" i="0" u="none" strike="noStrike" kern="1200" cap="none" spc="0" normalizeH="0" baseline="0" noProof="0" dirty="0">
                <a:ln>
                  <a:noFill/>
                </a:ln>
                <a:solidFill>
                  <a:srgbClr val="F9991C"/>
                </a:solidFill>
                <a:effectLst/>
                <a:uLnTx/>
                <a:uFillTx/>
                <a:latin typeface="Inter"/>
                <a:cs typeface="Arial"/>
              </a:rPr>
              <a:t>]</a:t>
            </a:r>
            <a:r>
              <a:rPr kumimoji="0" lang="en-GB" sz="2600" b="0" i="0" u="none" strike="noStrike" kern="1200" cap="none" spc="0" normalizeH="0" baseline="0" noProof="0" dirty="0">
                <a:ln>
                  <a:noFill/>
                </a:ln>
                <a:solidFill>
                  <a:prstClr val="black"/>
                </a:solidFill>
                <a:effectLst/>
                <a:uLnTx/>
                <a:uFillTx/>
                <a:latin typeface="Inter"/>
                <a:cs typeface="Arial"/>
              </a:rPr>
              <a:t> </a:t>
            </a:r>
            <a:r>
              <a:rPr kumimoji="0" lang="en-GB" sz="2600" b="1" i="0" u="none" strike="noStrike" kern="1200" cap="none" spc="0" normalizeH="0" baseline="0" noProof="0" dirty="0">
                <a:ln>
                  <a:noFill/>
                </a:ln>
                <a:solidFill>
                  <a:srgbClr val="F9991C"/>
                </a:solidFill>
                <a:effectLst/>
                <a:uLnTx/>
                <a:uFillTx/>
                <a:latin typeface="Inter"/>
                <a:cs typeface="Arial"/>
              </a:rPr>
              <a:t>households</a:t>
            </a:r>
            <a:r>
              <a:rPr kumimoji="0" lang="en-GB" sz="2600" b="0" i="0" u="none" strike="noStrike" kern="1200" cap="none" spc="0" normalizeH="0" baseline="0" noProof="0" dirty="0">
                <a:ln>
                  <a:noFill/>
                </a:ln>
                <a:solidFill>
                  <a:prstClr val="black"/>
                </a:solidFill>
                <a:effectLst/>
                <a:uLnTx/>
                <a:uFillTx/>
                <a:latin typeface="Inter"/>
                <a:cs typeface="Arial"/>
              </a:rPr>
              <a:t> in [ICS]</a:t>
            </a:r>
            <a:r>
              <a:rPr lang="en-GB" sz="2600" dirty="0">
                <a:solidFill>
                  <a:prstClr val="black"/>
                </a:solidFill>
                <a:latin typeface="Inter"/>
                <a:cs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Inter"/>
                <a:cs typeface="Arial"/>
              </a:rPr>
              <a:t>In [ICS] there are around</a:t>
            </a:r>
            <a:r>
              <a:rPr lang="en-GB" sz="2600" dirty="0">
                <a:solidFill>
                  <a:prstClr val="black"/>
                </a:solidFill>
                <a:latin typeface="Inter"/>
                <a:cs typeface="Arial"/>
              </a:rPr>
              <a:t> </a:t>
            </a:r>
            <a:r>
              <a:rPr kumimoji="0" lang="en-GB" sz="2600" b="0" i="0" u="none" strike="noStrike" kern="1200" cap="none" spc="0" normalizeH="0" baseline="0" noProof="0" dirty="0">
                <a:ln>
                  <a:noFill/>
                </a:ln>
                <a:solidFill>
                  <a:prstClr val="black"/>
                </a:solidFill>
                <a:effectLst/>
                <a:uLnTx/>
                <a:uFillTx/>
                <a:latin typeface="Inter"/>
                <a:cs typeface="Arial"/>
              </a:rPr>
              <a:t> </a:t>
            </a:r>
            <a:r>
              <a:rPr kumimoji="0" lang="en-GB" sz="2600" b="1" i="0" u="none" strike="noStrike" kern="1200" cap="none" spc="0" normalizeH="0" baseline="0" noProof="0" dirty="0">
                <a:ln>
                  <a:noFill/>
                </a:ln>
                <a:solidFill>
                  <a:srgbClr val="F9991C"/>
                </a:solidFill>
                <a:effectLst/>
                <a:uLnTx/>
                <a:uFillTx/>
                <a:latin typeface="Inter"/>
                <a:cs typeface="Arial"/>
              </a:rPr>
              <a:t>[</a:t>
            </a:r>
            <a:r>
              <a:rPr kumimoji="0" lang="en-GB" sz="2600" b="1" i="0" u="none" strike="noStrike" kern="1200" cap="none" spc="0" normalizeH="0" baseline="0" noProof="0" dirty="0">
                <a:ln>
                  <a:noFill/>
                </a:ln>
                <a:solidFill>
                  <a:srgbClr val="F9991C"/>
                </a:solidFill>
                <a:effectLst/>
                <a:uLnTx/>
                <a:uFillTx/>
                <a:latin typeface="Inter"/>
                <a:cs typeface="Arial"/>
                <a:hlinkClick r:id="rId3"/>
              </a:rPr>
              <a:t>use supporting spreadsheet </a:t>
            </a:r>
            <a:r>
              <a:rPr kumimoji="0" lang="en-GB" sz="2600" b="1" i="0" u="none" strike="noStrike" kern="1200" cap="none" spc="0" normalizeH="0" baseline="0" noProof="0" dirty="0">
                <a:ln>
                  <a:noFill/>
                </a:ln>
                <a:solidFill>
                  <a:srgbClr val="F9991C"/>
                </a:solidFill>
                <a:effectLst/>
                <a:uLnTx/>
                <a:uFillTx/>
                <a:latin typeface="Inter"/>
                <a:cs typeface="Arial"/>
              </a:rPr>
              <a:t>] people out of work due to smoking </a:t>
            </a:r>
            <a:endParaRPr lang="en-GB" sz="2600" b="1" i="0" u="none" strike="noStrike" kern="1200" cap="none" spc="0" normalizeH="0" baseline="0" noProof="0" dirty="0">
              <a:ln>
                <a:noFill/>
              </a:ln>
              <a:solidFill>
                <a:srgbClr val="F9991C"/>
              </a:solidFill>
              <a:effectLst/>
              <a:uLnTx/>
              <a:uFillTx/>
              <a:latin typeface="Inter"/>
              <a:cs typeface="Arial" panose="020B0604020202020204" pitchFamily="34" charset="0"/>
            </a:endParaRPr>
          </a:p>
        </p:txBody>
      </p:sp>
      <p:sp>
        <p:nvSpPr>
          <p:cNvPr id="14" name="TextBox 13">
            <a:extLst>
              <a:ext uri="{FF2B5EF4-FFF2-40B4-BE49-F238E27FC236}">
                <a16:creationId xmlns:a16="http://schemas.microsoft.com/office/drawing/2014/main" id="{04A2F9C7-CF2D-DCA5-BD04-189A4952118A}"/>
              </a:ext>
            </a:extLst>
          </p:cNvPr>
          <p:cNvSpPr txBox="1"/>
          <p:nvPr/>
        </p:nvSpPr>
        <p:spPr>
          <a:xfrm>
            <a:off x="0" y="6550223"/>
            <a:ext cx="61243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latin typeface="Inter"/>
              </a:rPr>
              <a:t>ASH, Economic and Inequalities Dashboard, 2025</a:t>
            </a:r>
          </a:p>
        </p:txBody>
      </p:sp>
    </p:spTree>
    <p:extLst>
      <p:ext uri="{BB962C8B-B14F-4D97-AF65-F5344CB8AC3E}">
        <p14:creationId xmlns:p14="http://schemas.microsoft.com/office/powerpoint/2010/main" val="116350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A2D4E3-644A-127A-16B7-7871A3A7C491}"/>
              </a:ext>
            </a:extLst>
          </p:cNvPr>
          <p:cNvSpPr>
            <a:spLocks noGrp="1"/>
          </p:cNvSpPr>
          <p:nvPr>
            <p:ph type="title"/>
          </p:nvPr>
        </p:nvSpPr>
        <p:spPr/>
        <p:txBody>
          <a:bodyPr/>
          <a:lstStyle/>
          <a:p>
            <a:endParaRPr lang="en-US"/>
          </a:p>
        </p:txBody>
      </p:sp>
      <p:sp>
        <p:nvSpPr>
          <p:cNvPr id="8" name="Title 1">
            <a:extLst>
              <a:ext uri="{FF2B5EF4-FFF2-40B4-BE49-F238E27FC236}">
                <a16:creationId xmlns:a16="http://schemas.microsoft.com/office/drawing/2014/main" id="{58ABBAEA-82AE-3376-9713-3562B89B71A5}"/>
              </a:ext>
            </a:extLst>
          </p:cNvPr>
          <p:cNvSpPr txBox="1">
            <a:spLocks/>
          </p:cNvSpPr>
          <p:nvPr/>
        </p:nvSpPr>
        <p:spPr>
          <a:xfrm>
            <a:off x="831850" y="1709738"/>
            <a:ext cx="105156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9933"/>
                </a:solidFill>
                <a:latin typeface="+mj-lt"/>
                <a:ea typeface="+mj-ea"/>
                <a:cs typeface="+mj-cs"/>
              </a:defRPr>
            </a:lvl1pPr>
          </a:lstStyle>
          <a:p>
            <a:r>
              <a:rPr lang="en-GB" sz="6000" dirty="0">
                <a:latin typeface="Inter"/>
                <a:cs typeface="Arial"/>
              </a:rPr>
              <a:t>Progress towards a smokefree country</a:t>
            </a:r>
          </a:p>
        </p:txBody>
      </p:sp>
    </p:spTree>
    <p:extLst>
      <p:ext uri="{BB962C8B-B14F-4D97-AF65-F5344CB8AC3E}">
        <p14:creationId xmlns:p14="http://schemas.microsoft.com/office/powerpoint/2010/main" val="334213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AEAC-CE62-9952-D990-552C3121198A}"/>
              </a:ext>
            </a:extLst>
          </p:cNvPr>
          <p:cNvSpPr>
            <a:spLocks noGrp="1"/>
          </p:cNvSpPr>
          <p:nvPr>
            <p:ph type="title"/>
          </p:nvPr>
        </p:nvSpPr>
        <p:spPr/>
        <p:txBody>
          <a:bodyPr/>
          <a:lstStyle/>
          <a:p>
            <a:r>
              <a:rPr lang="en-GB" dirty="0">
                <a:latin typeface="Inter"/>
              </a:rPr>
              <a:t>Projected smoking prevalence</a:t>
            </a:r>
            <a:endParaRPr lang="en-GB" dirty="0"/>
          </a:p>
        </p:txBody>
      </p:sp>
      <p:pic>
        <p:nvPicPr>
          <p:cNvPr id="4" name="Picture 3">
            <a:extLst>
              <a:ext uri="{FF2B5EF4-FFF2-40B4-BE49-F238E27FC236}">
                <a16:creationId xmlns:a16="http://schemas.microsoft.com/office/drawing/2014/main" id="{BACCF11D-F821-E7F2-08EC-D8DD15927EF4}"/>
              </a:ext>
            </a:extLst>
          </p:cNvPr>
          <p:cNvPicPr>
            <a:picLocks noChangeAspect="1"/>
          </p:cNvPicPr>
          <p:nvPr/>
        </p:nvPicPr>
        <p:blipFill>
          <a:blip r:embed="rId3"/>
          <a:stretch>
            <a:fillRect/>
          </a:stretch>
        </p:blipFill>
        <p:spPr>
          <a:xfrm>
            <a:off x="350060" y="1528860"/>
            <a:ext cx="8402223" cy="4620270"/>
          </a:xfrm>
          <a:prstGeom prst="rect">
            <a:avLst/>
          </a:prstGeom>
        </p:spPr>
      </p:pic>
      <p:sp>
        <p:nvSpPr>
          <p:cNvPr id="5" name="TextBox 4">
            <a:extLst>
              <a:ext uri="{FF2B5EF4-FFF2-40B4-BE49-F238E27FC236}">
                <a16:creationId xmlns:a16="http://schemas.microsoft.com/office/drawing/2014/main" id="{CDD097C6-81D2-0588-9B21-F3F057F3E17F}"/>
              </a:ext>
            </a:extLst>
          </p:cNvPr>
          <p:cNvSpPr txBox="1"/>
          <p:nvPr/>
        </p:nvSpPr>
        <p:spPr>
          <a:xfrm>
            <a:off x="8517109" y="3802930"/>
            <a:ext cx="3777319" cy="1200329"/>
          </a:xfrm>
          <a:prstGeom prst="rect">
            <a:avLst/>
          </a:prstGeom>
          <a:noFill/>
        </p:spPr>
        <p:txBody>
          <a:bodyPr wrap="square" rtlCol="0">
            <a:spAutoFit/>
          </a:bodyPr>
          <a:lstStyle/>
          <a:p>
            <a:pPr marL="179388" marR="0" lvl="0" indent="-17938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rPr>
              <a:t>Points represent raw (observed) annual prevalence</a:t>
            </a:r>
          </a:p>
          <a:p>
            <a:pPr marL="179388" marR="0" lvl="0" indent="-17938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400" b="0" i="0" u="none" strike="noStrike" kern="1200" cap="none" spc="0" normalizeH="0" baseline="0" noProof="0" dirty="0">
              <a:ln>
                <a:noFill/>
              </a:ln>
              <a:solidFill>
                <a:prstClr val="black"/>
              </a:solidFill>
              <a:effectLst/>
              <a:uLnTx/>
              <a:uFillTx/>
              <a:latin typeface="Inter"/>
            </a:endParaRPr>
          </a:p>
          <a:p>
            <a:pPr marL="179388" marR="0" lvl="0" indent="-179388"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rPr>
              <a:t>Lines represent projected prevalence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Inter"/>
            </a:endParaRPr>
          </a:p>
        </p:txBody>
      </p:sp>
      <p:sp>
        <p:nvSpPr>
          <p:cNvPr id="6" name="Rounded Rectangle 3">
            <a:extLst>
              <a:ext uri="{FF2B5EF4-FFF2-40B4-BE49-F238E27FC236}">
                <a16:creationId xmlns:a16="http://schemas.microsoft.com/office/drawing/2014/main" id="{93172BA9-E4C8-E085-F06F-4D945FD4FDD1}"/>
              </a:ext>
            </a:extLst>
          </p:cNvPr>
          <p:cNvSpPr/>
          <p:nvPr/>
        </p:nvSpPr>
        <p:spPr>
          <a:xfrm>
            <a:off x="8642839" y="2335819"/>
            <a:ext cx="3324831" cy="1409580"/>
          </a:xfrm>
          <a:prstGeom prst="roundRect">
            <a:avLst>
              <a:gd name="adj" fmla="val 714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Inter"/>
              </a:rPr>
              <a:t>Smokefree 2030 target </a:t>
            </a:r>
            <a:r>
              <a:rPr kumimoji="0" lang="en-GB" sz="1600" b="0" i="0" u="none" strike="noStrike" kern="1200" cap="none" spc="0" normalizeH="0" baseline="0" noProof="0" dirty="0">
                <a:ln>
                  <a:noFill/>
                </a:ln>
                <a:solidFill>
                  <a:prstClr val="black"/>
                </a:solidFill>
                <a:effectLst/>
                <a:uLnTx/>
                <a:uFillTx/>
                <a:latin typeface="Inter"/>
              </a:rPr>
              <a:t>(5% smoking prevalence) </a:t>
            </a:r>
            <a:r>
              <a:rPr kumimoji="0" lang="en-GB" sz="1600" b="1" i="0" u="none" strike="noStrike" kern="1200" cap="none" spc="0" normalizeH="0" baseline="0" noProof="0" dirty="0">
                <a:ln>
                  <a:noFill/>
                </a:ln>
                <a:solidFill>
                  <a:prstClr val="black"/>
                </a:solidFill>
                <a:effectLst/>
                <a:uLnTx/>
                <a:uFillTx/>
                <a:latin typeface="Inter"/>
              </a:rPr>
              <a:t>will be missed by ~9 years</a:t>
            </a:r>
            <a:r>
              <a:rPr lang="en-GB" sz="1600" dirty="0">
                <a:solidFill>
                  <a:prstClr val="black"/>
                </a:solidFill>
                <a:latin typeface="Inter"/>
              </a:rPr>
              <a:t>. Adults in most deprived decile will not be smokefree </a:t>
            </a:r>
            <a:r>
              <a:rPr lang="en-GB" sz="1600" b="1" dirty="0">
                <a:solidFill>
                  <a:prstClr val="black"/>
                </a:solidFill>
                <a:latin typeface="Inter"/>
              </a:rPr>
              <a:t>until after 2050.</a:t>
            </a:r>
            <a:endParaRPr kumimoji="0" lang="en-GB" sz="1600" b="1" i="0" u="none" strike="noStrike" kern="1200" cap="none" spc="0" normalizeH="0" baseline="0" noProof="0" dirty="0">
              <a:ln>
                <a:noFill/>
              </a:ln>
              <a:solidFill>
                <a:prstClr val="black"/>
              </a:solidFill>
              <a:effectLst/>
              <a:uLnTx/>
              <a:uFillTx/>
              <a:latin typeface="Inter"/>
            </a:endParaRPr>
          </a:p>
        </p:txBody>
      </p:sp>
      <p:sp>
        <p:nvSpPr>
          <p:cNvPr id="7" name="Left Brace 6">
            <a:extLst>
              <a:ext uri="{FF2B5EF4-FFF2-40B4-BE49-F238E27FC236}">
                <a16:creationId xmlns:a16="http://schemas.microsoft.com/office/drawing/2014/main" id="{587EA7A3-7892-A1BB-D82B-05840D84A18D}"/>
              </a:ext>
            </a:extLst>
          </p:cNvPr>
          <p:cNvSpPr/>
          <p:nvPr/>
        </p:nvSpPr>
        <p:spPr>
          <a:xfrm rot="16200000">
            <a:off x="5445247" y="3774529"/>
            <a:ext cx="100129" cy="184509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Inter"/>
            </a:endParaRPr>
          </a:p>
        </p:txBody>
      </p:sp>
      <p:sp>
        <p:nvSpPr>
          <p:cNvPr id="8" name="TextBox 7">
            <a:extLst>
              <a:ext uri="{FF2B5EF4-FFF2-40B4-BE49-F238E27FC236}">
                <a16:creationId xmlns:a16="http://schemas.microsoft.com/office/drawing/2014/main" id="{0111BD0D-BAB3-6BD5-9D2C-E9B05388679C}"/>
              </a:ext>
            </a:extLst>
          </p:cNvPr>
          <p:cNvSpPr txBox="1"/>
          <p:nvPr/>
        </p:nvSpPr>
        <p:spPr>
          <a:xfrm>
            <a:off x="4624677" y="4745707"/>
            <a:ext cx="188887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Inter"/>
              </a:rPr>
              <a:t>Target missed by ~9 years</a:t>
            </a:r>
          </a:p>
        </p:txBody>
      </p:sp>
      <p:sp>
        <p:nvSpPr>
          <p:cNvPr id="9" name="Rounded Rectangle 11">
            <a:extLst>
              <a:ext uri="{FF2B5EF4-FFF2-40B4-BE49-F238E27FC236}">
                <a16:creationId xmlns:a16="http://schemas.microsoft.com/office/drawing/2014/main" id="{D2E74989-32B5-0299-17F2-ECB791147C20}"/>
              </a:ext>
            </a:extLst>
          </p:cNvPr>
          <p:cNvSpPr/>
          <p:nvPr/>
        </p:nvSpPr>
        <p:spPr>
          <a:xfrm>
            <a:off x="4836728" y="2802154"/>
            <a:ext cx="1833778" cy="296988"/>
          </a:xfrm>
          <a:prstGeom prst="roundRect">
            <a:avLst>
              <a:gd name="adj" fmla="val 714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Inter"/>
              </a:rPr>
              <a:t>Smokefree 2030 target</a:t>
            </a:r>
          </a:p>
        </p:txBody>
      </p:sp>
      <p:cxnSp>
        <p:nvCxnSpPr>
          <p:cNvPr id="10" name="Straight Arrow Connector 9">
            <a:extLst>
              <a:ext uri="{FF2B5EF4-FFF2-40B4-BE49-F238E27FC236}">
                <a16:creationId xmlns:a16="http://schemas.microsoft.com/office/drawing/2014/main" id="{16336782-B581-5209-A04A-DAD6DFC875A1}"/>
              </a:ext>
            </a:extLst>
          </p:cNvPr>
          <p:cNvCxnSpPr>
            <a:cxnSpLocks/>
          </p:cNvCxnSpPr>
          <p:nvPr/>
        </p:nvCxnSpPr>
        <p:spPr>
          <a:xfrm flipH="1">
            <a:off x="4572763" y="3099142"/>
            <a:ext cx="527931" cy="6464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150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f7b454b-5578-4b92-ad2d-05626e091018">
      <UserInfo>
        <DisplayName>Olivia Bush</DisplayName>
        <AccountId>301</AccountId>
        <AccountType/>
      </UserInfo>
      <UserInfo>
        <DisplayName>Hazel Cheeseman</DisplayName>
        <AccountId>13</AccountId>
        <AccountType/>
      </UserInfo>
      <UserInfo>
        <DisplayName>Claire Wells</DisplayName>
        <AccountId>535</AccountId>
        <AccountType/>
      </UserInfo>
      <UserInfo>
        <DisplayName>Joanna Feeney</DisplayName>
        <AccountId>957</AccountId>
        <AccountType/>
      </UserInfo>
    </SharedWithUsers>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8" ma:contentTypeDescription="Create a new document." ma:contentTypeScope="" ma:versionID="8b33c38a0e226c53622aeb70fe150581">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58f030107127aa6bb1f50f09fa2b205f"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6B395D-4B1E-45D5-BE2A-616159DF2F37}">
  <ds:schemaRefs>
    <ds:schemaRef ds:uri="3a4543a0-6766-456e-a2ee-4414459d9a0a"/>
    <ds:schemaRef ds:uri="af7b454b-5578-4b92-ad2d-05626e0910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6A9228A-1D41-4206-A5FF-81F64E913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1212A5-2F97-43EA-BB6F-280164A919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2996</Words>
  <Application>Microsoft Office PowerPoint</Application>
  <PresentationFormat>Widescreen</PresentationFormat>
  <Paragraphs>300</Paragraphs>
  <Slides>39</Slides>
  <Notes>33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Aptos</vt:lpstr>
      <vt:lpstr>Aptos Display</vt:lpstr>
      <vt:lpstr>Arial</vt:lpstr>
      <vt:lpstr>Calibri</vt:lpstr>
      <vt:lpstr>Calibri Light</vt:lpstr>
      <vt:lpstr>Inter</vt:lpstr>
      <vt:lpstr>Office Theme</vt:lpstr>
      <vt:lpstr>1_Office Theme</vt:lpstr>
      <vt:lpstr>2_Office Theme</vt:lpstr>
      <vt:lpstr>Engaging ICBs on tobacco control</vt:lpstr>
      <vt:lpstr>PowerPoint Presentation</vt:lpstr>
      <vt:lpstr>Smoking in [ICS region]</vt:lpstr>
      <vt:lpstr>PowerPoint Presentation</vt:lpstr>
      <vt:lpstr>Smoking drives health inequalities in [ICS]</vt:lpstr>
      <vt:lpstr>PowerPoint Presentation</vt:lpstr>
      <vt:lpstr>PowerPoint Presentation</vt:lpstr>
      <vt:lpstr>PowerPoint Presentation</vt:lpstr>
      <vt:lpstr>Projected smoking prevalence</vt:lpstr>
      <vt:lpstr>Quitting smoking</vt:lpstr>
      <vt:lpstr>PowerPoint Presentation</vt:lpstr>
      <vt:lpstr>Tobacco control in [ICS]</vt:lpstr>
      <vt:lpstr>PowerPoint Presentation</vt:lpstr>
      <vt:lpstr>NHS Tobacco Dependence Treatment Services</vt:lpstr>
      <vt:lpstr>PowerPoint Presentation</vt:lpstr>
      <vt:lpstr>PowerPoint Presentation</vt:lpstr>
      <vt:lpstr>PowerPoint Presentation</vt:lpstr>
      <vt:lpstr>PowerPoint Presentation</vt:lpstr>
      <vt:lpstr>PowerPoint Presentation</vt:lpstr>
      <vt:lpstr>PowerPoint Presentation</vt:lpstr>
      <vt:lpstr>Activity that can drive progress</vt:lpstr>
      <vt:lpstr>PowerPoint Presentation</vt:lpstr>
      <vt:lpstr>Why does ICS action matter?</vt:lpstr>
      <vt:lpstr>PowerPoint Presentation</vt:lpstr>
      <vt:lpstr>[ICB POLICY DOCS]</vt:lpstr>
      <vt:lpstr>Tackling Health Inequalities using the Core20PLUS5 approach</vt:lpstr>
      <vt:lpstr>PowerPoint Presentation</vt:lpstr>
      <vt:lpstr>Smoking and the 5 clinical areas of focus</vt:lpstr>
      <vt:lpstr>Additional NHSE Drivers</vt:lpstr>
      <vt:lpstr>Effective ICB programme</vt:lpstr>
      <vt:lpstr>PowerPoint Presentation</vt:lpstr>
      <vt:lpstr>What might this mean in practice?</vt:lpstr>
      <vt:lpstr>Benefits of reducing smoking</vt:lpstr>
      <vt:lpstr>What are other ICBs doing?</vt:lpstr>
      <vt:lpstr>Examples of JFPs</vt:lpstr>
      <vt:lpstr>PowerPoint Presentation</vt:lpstr>
      <vt:lpstr>Resources</vt:lpstr>
      <vt:lpstr>Ready reckoner</vt:lpstr>
      <vt:lpstr>RoI calculator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DPH slideset for convos with ICBS</dc:title>
  <dc:creator>Olivia Bush</dc:creator>
  <cp:lastModifiedBy>John Waldron</cp:lastModifiedBy>
  <cp:revision>3</cp:revision>
  <dcterms:created xsi:type="dcterms:W3CDTF">2024-05-02T15:14:34Z</dcterms:created>
  <dcterms:modified xsi:type="dcterms:W3CDTF">2025-07-25T15:26:06Z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0x0101008924553EA454694B8CD2AA52A00C529E</vt:lpwstr>
  </property>
</Properties>
</file>