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22"/>
  </p:notesMasterIdLst>
  <p:handoutMasterIdLst>
    <p:handoutMasterId r:id="rId23"/>
  </p:handoutMasterIdLst>
  <p:sldIdLst>
    <p:sldId id="256" r:id="rId2"/>
    <p:sldId id="257" r:id="rId3"/>
    <p:sldId id="274" r:id="rId4"/>
    <p:sldId id="258" r:id="rId5"/>
    <p:sldId id="271" r:id="rId6"/>
    <p:sldId id="259" r:id="rId7"/>
    <p:sldId id="275" r:id="rId8"/>
    <p:sldId id="268" r:id="rId9"/>
    <p:sldId id="277" r:id="rId10"/>
    <p:sldId id="276" r:id="rId11"/>
    <p:sldId id="260" r:id="rId12"/>
    <p:sldId id="261" r:id="rId13"/>
    <p:sldId id="262" r:id="rId14"/>
    <p:sldId id="263" r:id="rId15"/>
    <p:sldId id="264" r:id="rId16"/>
    <p:sldId id="265" r:id="rId17"/>
    <p:sldId id="269" r:id="rId18"/>
    <p:sldId id="267" r:id="rId19"/>
    <p:sldId id="273" r:id="rId20"/>
    <p:sldId id="27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5A"/>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E7DBC-F725-46E3-86D1-62FC6875987A}" v="192" dt="2025-01-14T13:18:12.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8814" autoAdjust="0"/>
  </p:normalViewPr>
  <p:slideViewPr>
    <p:cSldViewPr snapToGrid="0" snapToObjects="1">
      <p:cViewPr varScale="1">
        <p:scale>
          <a:sx n="65" d="100"/>
          <a:sy n="65" d="100"/>
        </p:scale>
        <p:origin x="1339" y="58"/>
      </p:cViewPr>
      <p:guideLst/>
    </p:cSldViewPr>
  </p:slideViewPr>
  <p:outlineViewPr>
    <p:cViewPr>
      <p:scale>
        <a:sx n="33" d="100"/>
        <a:sy n="33" d="100"/>
      </p:scale>
      <p:origin x="0" y="0"/>
    </p:cViewPr>
  </p:outlineViewPr>
  <p:notesTextViewPr>
    <p:cViewPr>
      <p:scale>
        <a:sx n="87" d="100"/>
        <a:sy n="87"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ard" userId="ec4ed8b4f4980fdb" providerId="LiveId" clId="{67BE7DBC-F725-46E3-86D1-62FC6875987A}"/>
    <pc:docChg chg="undo redo custSel addSld delSld modSld sldOrd modShowInfo">
      <pc:chgData name="emma beard" userId="ec4ed8b4f4980fdb" providerId="LiveId" clId="{67BE7DBC-F725-46E3-86D1-62FC6875987A}" dt="2025-01-14T13:18:12.827" v="10789" actId="478"/>
      <pc:docMkLst>
        <pc:docMk/>
      </pc:docMkLst>
      <pc:sldChg chg="modNotesTx">
        <pc:chgData name="emma beard" userId="ec4ed8b4f4980fdb" providerId="LiveId" clId="{67BE7DBC-F725-46E3-86D1-62FC6875987A}" dt="2025-01-14T12:40:08.454" v="9938" actId="20577"/>
        <pc:sldMkLst>
          <pc:docMk/>
          <pc:sldMk cId="1584577814" sldId="257"/>
        </pc:sldMkLst>
      </pc:sldChg>
      <pc:sldChg chg="addSp modSp mod modNotesTx">
        <pc:chgData name="emma beard" userId="ec4ed8b4f4980fdb" providerId="LiveId" clId="{67BE7DBC-F725-46E3-86D1-62FC6875987A}" dt="2025-01-14T11:08:47.994" v="5465" actId="313"/>
        <pc:sldMkLst>
          <pc:docMk/>
          <pc:sldMk cId="242822414" sldId="258"/>
        </pc:sldMkLst>
        <pc:spChg chg="add mod">
          <ac:chgData name="emma beard" userId="ec4ed8b4f4980fdb" providerId="LiveId" clId="{67BE7DBC-F725-46E3-86D1-62FC6875987A}" dt="2025-01-09T11:27:19.492" v="258" actId="1076"/>
          <ac:spMkLst>
            <pc:docMk/>
            <pc:sldMk cId="242822414" sldId="258"/>
            <ac:spMk id="4" creationId="{22C1DA89-EC8C-1904-DFCE-DF3A1A38F2C9}"/>
          </ac:spMkLst>
        </pc:spChg>
        <pc:spChg chg="mod">
          <ac:chgData name="emma beard" userId="ec4ed8b4f4980fdb" providerId="LiveId" clId="{67BE7DBC-F725-46E3-86D1-62FC6875987A}" dt="2025-01-09T11:27:48.150" v="277" actId="20577"/>
          <ac:spMkLst>
            <pc:docMk/>
            <pc:sldMk cId="242822414" sldId="258"/>
            <ac:spMk id="13" creationId="{00000000-0000-0000-0000-000000000000}"/>
          </ac:spMkLst>
        </pc:spChg>
        <pc:cxnChg chg="add mod">
          <ac:chgData name="emma beard" userId="ec4ed8b4f4980fdb" providerId="LiveId" clId="{67BE7DBC-F725-46E3-86D1-62FC6875987A}" dt="2025-01-09T11:27:24.812" v="259" actId="1582"/>
          <ac:cxnSpMkLst>
            <pc:docMk/>
            <pc:sldMk cId="242822414" sldId="258"/>
            <ac:cxnSpMk id="3" creationId="{7903EDD5-DB24-241C-8EC6-C9E240C1E937}"/>
          </ac:cxnSpMkLst>
        </pc:cxnChg>
      </pc:sldChg>
      <pc:sldChg chg="addSp delSp modSp new mod modNotesTx">
        <pc:chgData name="emma beard" userId="ec4ed8b4f4980fdb" providerId="LiveId" clId="{67BE7DBC-F725-46E3-86D1-62FC6875987A}" dt="2025-01-14T11:36:58.530" v="6559" actId="20577"/>
        <pc:sldMkLst>
          <pc:docMk/>
          <pc:sldMk cId="200897797" sldId="259"/>
        </pc:sldMkLst>
        <pc:spChg chg="mod">
          <ac:chgData name="emma beard" userId="ec4ed8b4f4980fdb" providerId="LiveId" clId="{67BE7DBC-F725-46E3-86D1-62FC6875987A}" dt="2025-01-09T11:27:56.893" v="299" actId="20577"/>
          <ac:spMkLst>
            <pc:docMk/>
            <pc:sldMk cId="200897797" sldId="259"/>
            <ac:spMk id="2" creationId="{5035D594-F693-E9E2-333E-F7D2A16E85AD}"/>
          </ac:spMkLst>
        </pc:spChg>
        <pc:spChg chg="add del mod">
          <ac:chgData name="emma beard" userId="ec4ed8b4f4980fdb" providerId="LiveId" clId="{67BE7DBC-F725-46E3-86D1-62FC6875987A}" dt="2025-01-14T11:26:38.626" v="5900" actId="20577"/>
          <ac:spMkLst>
            <pc:docMk/>
            <pc:sldMk cId="200897797" sldId="259"/>
            <ac:spMk id="3" creationId="{09724D89-6D2A-199C-2947-D1D94DB1D715}"/>
          </ac:spMkLst>
        </pc:spChg>
        <pc:picChg chg="add mod">
          <ac:chgData name="emma beard" userId="ec4ed8b4f4980fdb" providerId="LiveId" clId="{67BE7DBC-F725-46E3-86D1-62FC6875987A}" dt="2025-01-09T12:32:09.033" v="828" actId="27614"/>
          <ac:picMkLst>
            <pc:docMk/>
            <pc:sldMk cId="200897797" sldId="259"/>
            <ac:picMk id="7" creationId="{11781CBD-0ED6-9C31-4DB2-903C304B3034}"/>
          </ac:picMkLst>
        </pc:picChg>
      </pc:sldChg>
      <pc:sldChg chg="new del">
        <pc:chgData name="emma beard" userId="ec4ed8b4f4980fdb" providerId="LiveId" clId="{67BE7DBC-F725-46E3-86D1-62FC6875987A}" dt="2025-01-09T11:24:29.553" v="176" actId="680"/>
        <pc:sldMkLst>
          <pc:docMk/>
          <pc:sldMk cId="1895327487" sldId="259"/>
        </pc:sldMkLst>
      </pc:sldChg>
      <pc:sldChg chg="addSp delSp modSp add mod modClrScheme chgLayout modNotesTx">
        <pc:chgData name="emma beard" userId="ec4ed8b4f4980fdb" providerId="LiveId" clId="{67BE7DBC-F725-46E3-86D1-62FC6875987A}" dt="2025-01-14T11:40:19.383" v="6815" actId="20577"/>
        <pc:sldMkLst>
          <pc:docMk/>
          <pc:sldMk cId="2890011913" sldId="260"/>
        </pc:sldMkLst>
        <pc:spChg chg="mod">
          <ac:chgData name="emma beard" userId="ec4ed8b4f4980fdb" providerId="LiveId" clId="{67BE7DBC-F725-46E3-86D1-62FC6875987A}" dt="2025-01-09T12:34:48.381" v="893" actId="26606"/>
          <ac:spMkLst>
            <pc:docMk/>
            <pc:sldMk cId="2890011913" sldId="260"/>
            <ac:spMk id="2" creationId="{97FAD27E-E44B-F8CE-BBDC-A0DBEDF2E6AF}"/>
          </ac:spMkLst>
        </pc:spChg>
        <pc:graphicFrameChg chg="add mod modGraphic">
          <ac:chgData name="emma beard" userId="ec4ed8b4f4980fdb" providerId="LiveId" clId="{67BE7DBC-F725-46E3-86D1-62FC6875987A}" dt="2025-01-09T12:34:55.989" v="895" actId="207"/>
          <ac:graphicFrameMkLst>
            <pc:docMk/>
            <pc:sldMk cId="2890011913" sldId="260"/>
            <ac:graphicFrameMk id="5" creationId="{CE4479F8-0EF0-44FE-AFDC-14549EFB706A}"/>
          </ac:graphicFrameMkLst>
        </pc:graphicFrameChg>
      </pc:sldChg>
      <pc:sldChg chg="delSp modSp add del mod ord modNotesTx">
        <pc:chgData name="emma beard" userId="ec4ed8b4f4980fdb" providerId="LiveId" clId="{67BE7DBC-F725-46E3-86D1-62FC6875987A}" dt="2025-01-14T12:07:21.437" v="8719" actId="20577"/>
        <pc:sldMkLst>
          <pc:docMk/>
          <pc:sldMk cId="1896778931" sldId="261"/>
        </pc:sldMkLst>
        <pc:spChg chg="mod">
          <ac:chgData name="emma beard" userId="ec4ed8b4f4980fdb" providerId="LiveId" clId="{67BE7DBC-F725-46E3-86D1-62FC6875987A}" dt="2025-01-09T12:37:17.869" v="950" actId="20577"/>
          <ac:spMkLst>
            <pc:docMk/>
            <pc:sldMk cId="1896778931" sldId="261"/>
            <ac:spMk id="2" creationId="{A1042415-754F-4A65-DD10-CD0FCFB81F07}"/>
          </ac:spMkLst>
        </pc:spChg>
        <pc:spChg chg="mod">
          <ac:chgData name="emma beard" userId="ec4ed8b4f4980fdb" providerId="LiveId" clId="{67BE7DBC-F725-46E3-86D1-62FC6875987A}" dt="2025-01-09T12:37:30.333" v="953" actId="20577"/>
          <ac:spMkLst>
            <pc:docMk/>
            <pc:sldMk cId="1896778931" sldId="261"/>
            <ac:spMk id="3" creationId="{C6C765FF-B1BB-1137-E853-6167F07BE379}"/>
          </ac:spMkLst>
        </pc:spChg>
      </pc:sldChg>
      <pc:sldChg chg="addSp delSp modSp add mod modClrScheme chgLayout modNotesTx">
        <pc:chgData name="emma beard" userId="ec4ed8b4f4980fdb" providerId="LiveId" clId="{67BE7DBC-F725-46E3-86D1-62FC6875987A}" dt="2025-01-14T13:15:09.699" v="10560" actId="33524"/>
        <pc:sldMkLst>
          <pc:docMk/>
          <pc:sldMk cId="674338516" sldId="262"/>
        </pc:sldMkLst>
        <pc:spChg chg="mod">
          <ac:chgData name="emma beard" userId="ec4ed8b4f4980fdb" providerId="LiveId" clId="{67BE7DBC-F725-46E3-86D1-62FC6875987A}" dt="2025-01-09T12:43:03.279" v="1048" actId="20577"/>
          <ac:spMkLst>
            <pc:docMk/>
            <pc:sldMk cId="674338516" sldId="262"/>
            <ac:spMk id="2" creationId="{0021883C-A80E-EF9B-9A3C-5D198C2720D5}"/>
          </ac:spMkLst>
        </pc:spChg>
        <pc:spChg chg="mod">
          <ac:chgData name="emma beard" userId="ec4ed8b4f4980fdb" providerId="LiveId" clId="{67BE7DBC-F725-46E3-86D1-62FC6875987A}" dt="2025-01-09T12:39:16.609" v="1009" actId="26606"/>
          <ac:spMkLst>
            <pc:docMk/>
            <pc:sldMk cId="674338516" sldId="262"/>
            <ac:spMk id="3" creationId="{D802B15F-DA2A-0ABC-79FE-CF5CC69E1BF0}"/>
          </ac:spMkLst>
        </pc:spChg>
        <pc:spChg chg="add mod">
          <ac:chgData name="emma beard" userId="ec4ed8b4f4980fdb" providerId="LiveId" clId="{67BE7DBC-F725-46E3-86D1-62FC6875987A}" dt="2025-01-14T12:08:33.772" v="8864" actId="20577"/>
          <ac:spMkLst>
            <pc:docMk/>
            <pc:sldMk cId="674338516" sldId="262"/>
            <ac:spMk id="6" creationId="{426AF3BD-49BE-D93C-68D3-1683D217B705}"/>
          </ac:spMkLst>
        </pc:spChg>
        <pc:graphicFrameChg chg="add mod modGraphic">
          <ac:chgData name="emma beard" userId="ec4ed8b4f4980fdb" providerId="LiveId" clId="{67BE7DBC-F725-46E3-86D1-62FC6875987A}" dt="2025-01-14T13:15:09.699" v="10560" actId="33524"/>
          <ac:graphicFrameMkLst>
            <pc:docMk/>
            <pc:sldMk cId="674338516" sldId="262"/>
            <ac:graphicFrameMk id="9" creationId="{4EEAB0C1-2C7F-4E7A-C3E3-B503C174264E}"/>
          </ac:graphicFrameMkLst>
        </pc:graphicFrameChg>
      </pc:sldChg>
      <pc:sldChg chg="addSp delSp modSp add mod modNotesTx">
        <pc:chgData name="emma beard" userId="ec4ed8b4f4980fdb" providerId="LiveId" clId="{67BE7DBC-F725-46E3-86D1-62FC6875987A}" dt="2025-01-14T12:17:26.681" v="9126" actId="20577"/>
        <pc:sldMkLst>
          <pc:docMk/>
          <pc:sldMk cId="1322357542" sldId="263"/>
        </pc:sldMkLst>
        <pc:spChg chg="mod">
          <ac:chgData name="emma beard" userId="ec4ed8b4f4980fdb" providerId="LiveId" clId="{67BE7DBC-F725-46E3-86D1-62FC6875987A}" dt="2025-01-09T12:51:20.524" v="1439" actId="20577"/>
          <ac:spMkLst>
            <pc:docMk/>
            <pc:sldMk cId="1322357542" sldId="263"/>
            <ac:spMk id="2" creationId="{753898C2-70BE-629F-10D4-DBA7EA7CAA1F}"/>
          </ac:spMkLst>
        </pc:spChg>
        <pc:spChg chg="add mod">
          <ac:chgData name="emma beard" userId="ec4ed8b4f4980fdb" providerId="LiveId" clId="{67BE7DBC-F725-46E3-86D1-62FC6875987A}" dt="2025-01-09T12:46:30.923" v="1112" actId="1076"/>
          <ac:spMkLst>
            <pc:docMk/>
            <pc:sldMk cId="1322357542" sldId="263"/>
            <ac:spMk id="7" creationId="{53CFA5A4-E330-6B9C-0BA1-7818E1DD8129}"/>
          </ac:spMkLst>
        </pc:spChg>
        <pc:spChg chg="add mod">
          <ac:chgData name="emma beard" userId="ec4ed8b4f4980fdb" providerId="LiveId" clId="{67BE7DBC-F725-46E3-86D1-62FC6875987A}" dt="2025-01-09T12:50:58.492" v="1386" actId="1076"/>
          <ac:spMkLst>
            <pc:docMk/>
            <pc:sldMk cId="1322357542" sldId="263"/>
            <ac:spMk id="9" creationId="{1E63F0B0-0F53-D5A9-B472-141FDBEDE90A}"/>
          </ac:spMkLst>
        </pc:spChg>
        <pc:spChg chg="add mod">
          <ac:chgData name="emma beard" userId="ec4ed8b4f4980fdb" providerId="LiveId" clId="{67BE7DBC-F725-46E3-86D1-62FC6875987A}" dt="2025-01-09T12:50:06.263" v="1301" actId="20577"/>
          <ac:spMkLst>
            <pc:docMk/>
            <pc:sldMk cId="1322357542" sldId="263"/>
            <ac:spMk id="10" creationId="{AD7C0195-9F95-0EDC-CD19-C4F0FF8E72B1}"/>
          </ac:spMkLst>
        </pc:spChg>
        <pc:graphicFrameChg chg="add mod modGraphic">
          <ac:chgData name="emma beard" userId="ec4ed8b4f4980fdb" providerId="LiveId" clId="{67BE7DBC-F725-46E3-86D1-62FC6875987A}" dt="2025-01-09T12:46:30.923" v="1112" actId="1076"/>
          <ac:graphicFrameMkLst>
            <pc:docMk/>
            <pc:sldMk cId="1322357542" sldId="263"/>
            <ac:graphicFrameMk id="5" creationId="{08D188DA-C91C-5ACF-10C3-13BB77273C4E}"/>
          </ac:graphicFrameMkLst>
        </pc:graphicFrameChg>
        <pc:picChg chg="add mod">
          <ac:chgData name="emma beard" userId="ec4ed8b4f4980fdb" providerId="LiveId" clId="{67BE7DBC-F725-46E3-86D1-62FC6875987A}" dt="2025-01-09T16:45:08.719" v="4551" actId="1076"/>
          <ac:picMkLst>
            <pc:docMk/>
            <pc:sldMk cId="1322357542" sldId="263"/>
            <ac:picMk id="5123" creationId="{5EEA6B2A-2EF3-4179-D749-21DC2E52F740}"/>
          </ac:picMkLst>
        </pc:picChg>
      </pc:sldChg>
      <pc:sldChg chg="addSp delSp modSp add mod ord modNotesTx">
        <pc:chgData name="emma beard" userId="ec4ed8b4f4980fdb" providerId="LiveId" clId="{67BE7DBC-F725-46E3-86D1-62FC6875987A}" dt="2025-01-14T13:16:01.414" v="10767" actId="1076"/>
        <pc:sldMkLst>
          <pc:docMk/>
          <pc:sldMk cId="3126843608" sldId="264"/>
        </pc:sldMkLst>
        <pc:spChg chg="mod">
          <ac:chgData name="emma beard" userId="ec4ed8b4f4980fdb" providerId="LiveId" clId="{67BE7DBC-F725-46E3-86D1-62FC6875987A}" dt="2025-01-09T12:52:05.315" v="1541" actId="14100"/>
          <ac:spMkLst>
            <pc:docMk/>
            <pc:sldMk cId="3126843608" sldId="264"/>
            <ac:spMk id="2" creationId="{AC76C34E-9B33-01C0-CBBE-C399FFF3ACA6}"/>
          </ac:spMkLst>
        </pc:spChg>
        <pc:spChg chg="add mod">
          <ac:chgData name="emma beard" userId="ec4ed8b4f4980fdb" providerId="LiveId" clId="{67BE7DBC-F725-46E3-86D1-62FC6875987A}" dt="2025-01-14T13:15:46.680" v="10763" actId="1076"/>
          <ac:spMkLst>
            <pc:docMk/>
            <pc:sldMk cId="3126843608" sldId="264"/>
            <ac:spMk id="6" creationId="{C150A565-2E02-FF9B-6FAE-32E0054B3D14}"/>
          </ac:spMkLst>
        </pc:spChg>
        <pc:spChg chg="add mod ord">
          <ac:chgData name="emma beard" userId="ec4ed8b4f4980fdb" providerId="LiveId" clId="{67BE7DBC-F725-46E3-86D1-62FC6875987A}" dt="2025-01-14T13:16:01.414" v="10767" actId="1076"/>
          <ac:spMkLst>
            <pc:docMk/>
            <pc:sldMk cId="3126843608" sldId="264"/>
            <ac:spMk id="8" creationId="{861528F9-B816-52DB-2126-384132091AF8}"/>
          </ac:spMkLst>
        </pc:spChg>
        <pc:spChg chg="add mod">
          <ac:chgData name="emma beard" userId="ec4ed8b4f4980fdb" providerId="LiveId" clId="{67BE7DBC-F725-46E3-86D1-62FC6875987A}" dt="2025-01-14T13:15:54.040" v="10765" actId="1076"/>
          <ac:spMkLst>
            <pc:docMk/>
            <pc:sldMk cId="3126843608" sldId="264"/>
            <ac:spMk id="11" creationId="{662EDCC6-1CB7-A06F-F075-24DF10649123}"/>
          </ac:spMkLst>
        </pc:spChg>
        <pc:graphicFrameChg chg="add mod modGraphic">
          <ac:chgData name="emma beard" userId="ec4ed8b4f4980fdb" providerId="LiveId" clId="{67BE7DBC-F725-46E3-86D1-62FC6875987A}" dt="2025-01-14T13:15:46.680" v="10763" actId="1076"/>
          <ac:graphicFrameMkLst>
            <pc:docMk/>
            <pc:sldMk cId="3126843608" sldId="264"/>
            <ac:graphicFrameMk id="5" creationId="{CBD98CE8-5368-DC3F-D481-0534A4A4E5D0}"/>
          </ac:graphicFrameMkLst>
        </pc:graphicFrameChg>
      </pc:sldChg>
      <pc:sldChg chg="addSp delSp modSp add mod ord modClrScheme chgLayout modNotesTx">
        <pc:chgData name="emma beard" userId="ec4ed8b4f4980fdb" providerId="LiveId" clId="{67BE7DBC-F725-46E3-86D1-62FC6875987A}" dt="2025-01-14T12:22:10.609" v="9372" actId="20577"/>
        <pc:sldMkLst>
          <pc:docMk/>
          <pc:sldMk cId="197724081" sldId="265"/>
        </pc:sldMkLst>
        <pc:spChg chg="mod">
          <ac:chgData name="emma beard" userId="ec4ed8b4f4980fdb" providerId="LiveId" clId="{67BE7DBC-F725-46E3-86D1-62FC6875987A}" dt="2025-01-09T13:19:22.736" v="2139" actId="26606"/>
          <ac:spMkLst>
            <pc:docMk/>
            <pc:sldMk cId="197724081" sldId="265"/>
            <ac:spMk id="2" creationId="{668137C1-2CC7-B571-3FF4-B5B99E3A4881}"/>
          </ac:spMkLst>
        </pc:spChg>
        <pc:spChg chg="add mod">
          <ac:chgData name="emma beard" userId="ec4ed8b4f4980fdb" providerId="LiveId" clId="{67BE7DBC-F725-46E3-86D1-62FC6875987A}" dt="2025-01-09T14:30:32.928" v="3554" actId="20577"/>
          <ac:spMkLst>
            <pc:docMk/>
            <pc:sldMk cId="197724081" sldId="265"/>
            <ac:spMk id="12" creationId="{DA3E5324-E068-11D2-2AA9-E4DCDC63A2FB}"/>
          </ac:spMkLst>
        </pc:spChg>
        <pc:spChg chg="add mod">
          <ac:chgData name="emma beard" userId="ec4ed8b4f4980fdb" providerId="LiveId" clId="{67BE7DBC-F725-46E3-86D1-62FC6875987A}" dt="2025-01-09T13:58:44.984" v="2919" actId="20577"/>
          <ac:spMkLst>
            <pc:docMk/>
            <pc:sldMk cId="197724081" sldId="265"/>
            <ac:spMk id="17" creationId="{E28C24D3-F366-A569-B908-210AB7C07112}"/>
          </ac:spMkLst>
        </pc:spChg>
        <pc:graphicFrameChg chg="add mod ord modGraphic">
          <ac:chgData name="emma beard" userId="ec4ed8b4f4980fdb" providerId="LiveId" clId="{67BE7DBC-F725-46E3-86D1-62FC6875987A}" dt="2025-01-09T13:24:39.404" v="2254" actId="1076"/>
          <ac:graphicFrameMkLst>
            <pc:docMk/>
            <pc:sldMk cId="197724081" sldId="265"/>
            <ac:graphicFrameMk id="10" creationId="{998FFC0C-D38C-B356-F65E-A6FE883126AE}"/>
          </ac:graphicFrameMkLst>
        </pc:graphicFrameChg>
        <pc:graphicFrameChg chg="add mod">
          <ac:chgData name="emma beard" userId="ec4ed8b4f4980fdb" providerId="LiveId" clId="{67BE7DBC-F725-46E3-86D1-62FC6875987A}" dt="2025-01-09T13:47:04.740" v="2778" actId="1076"/>
          <ac:graphicFrameMkLst>
            <pc:docMk/>
            <pc:sldMk cId="197724081" sldId="265"/>
            <ac:graphicFrameMk id="16" creationId="{76C5D6C0-B740-B9DD-07F1-D4E7378C0400}"/>
          </ac:graphicFrameMkLst>
        </pc:graphicFrameChg>
      </pc:sldChg>
      <pc:sldChg chg="addSp delSp modSp add del mod modNotesTx">
        <pc:chgData name="emma beard" userId="ec4ed8b4f4980fdb" providerId="LiveId" clId="{67BE7DBC-F725-46E3-86D1-62FC6875987A}" dt="2025-01-09T13:47:12.764" v="2785" actId="47"/>
        <pc:sldMkLst>
          <pc:docMk/>
          <pc:sldMk cId="3969080428" sldId="266"/>
        </pc:sldMkLst>
      </pc:sldChg>
      <pc:sldChg chg="modSp add mod ord modNotesTx">
        <pc:chgData name="emma beard" userId="ec4ed8b4f4980fdb" providerId="LiveId" clId="{67BE7DBC-F725-46E3-86D1-62FC6875987A}" dt="2025-01-14T13:16:28.387" v="10768" actId="1076"/>
        <pc:sldMkLst>
          <pc:docMk/>
          <pc:sldMk cId="2175486387" sldId="267"/>
        </pc:sldMkLst>
        <pc:spChg chg="mod">
          <ac:chgData name="emma beard" userId="ec4ed8b4f4980fdb" providerId="LiveId" clId="{67BE7DBC-F725-46E3-86D1-62FC6875987A}" dt="2025-01-09T16:41:42.271" v="4543" actId="20577"/>
          <ac:spMkLst>
            <pc:docMk/>
            <pc:sldMk cId="2175486387" sldId="267"/>
            <ac:spMk id="2" creationId="{6ED34251-7713-3E38-21FA-CF9791A0D414}"/>
          </ac:spMkLst>
        </pc:spChg>
        <pc:spChg chg="mod">
          <ac:chgData name="emma beard" userId="ec4ed8b4f4980fdb" providerId="LiveId" clId="{67BE7DBC-F725-46E3-86D1-62FC6875987A}" dt="2025-01-14T13:16:28.387" v="10768" actId="1076"/>
          <ac:spMkLst>
            <pc:docMk/>
            <pc:sldMk cId="2175486387" sldId="267"/>
            <ac:spMk id="3" creationId="{659CFD8D-5D47-2020-F503-9E3CC11A798F}"/>
          </ac:spMkLst>
        </pc:spChg>
      </pc:sldChg>
      <pc:sldChg chg="addSp delSp modSp add mod ord modNotesTx">
        <pc:chgData name="emma beard" userId="ec4ed8b4f4980fdb" providerId="LiveId" clId="{67BE7DBC-F725-46E3-86D1-62FC6875987A}" dt="2025-01-14T11:39:13.773" v="6783" actId="20577"/>
        <pc:sldMkLst>
          <pc:docMk/>
          <pc:sldMk cId="3493728642" sldId="268"/>
        </pc:sldMkLst>
        <pc:spChg chg="mod">
          <ac:chgData name="emma beard" userId="ec4ed8b4f4980fdb" providerId="LiveId" clId="{67BE7DBC-F725-46E3-86D1-62FC6875987A}" dt="2025-01-09T14:12:17.917" v="3099" actId="14100"/>
          <ac:spMkLst>
            <pc:docMk/>
            <pc:sldMk cId="3493728642" sldId="268"/>
            <ac:spMk id="2" creationId="{3DF94DE3-8426-A5C0-C189-1CAA77584540}"/>
          </ac:spMkLst>
        </pc:spChg>
        <pc:spChg chg="mod">
          <ac:chgData name="emma beard" userId="ec4ed8b4f4980fdb" providerId="LiveId" clId="{67BE7DBC-F725-46E3-86D1-62FC6875987A}" dt="2025-01-09T14:17:21.417" v="3454" actId="20577"/>
          <ac:spMkLst>
            <pc:docMk/>
            <pc:sldMk cId="3493728642" sldId="268"/>
            <ac:spMk id="3" creationId="{0CCDC040-2A5D-F452-678D-AF9DAAD23698}"/>
          </ac:spMkLst>
        </pc:spChg>
        <pc:picChg chg="add mod">
          <ac:chgData name="emma beard" userId="ec4ed8b4f4980fdb" providerId="LiveId" clId="{67BE7DBC-F725-46E3-86D1-62FC6875987A}" dt="2025-01-09T14:14:40.837" v="3394" actId="1076"/>
          <ac:picMkLst>
            <pc:docMk/>
            <pc:sldMk cId="3493728642" sldId="268"/>
            <ac:picMk id="5" creationId="{FF897113-176B-43C8-8E7B-91A78163DCBA}"/>
          </ac:picMkLst>
        </pc:picChg>
        <pc:picChg chg="add del mod">
          <ac:chgData name="emma beard" userId="ec4ed8b4f4980fdb" providerId="LiveId" clId="{67BE7DBC-F725-46E3-86D1-62FC6875987A}" dt="2025-01-09T14:16:06.900" v="3420" actId="14100"/>
          <ac:picMkLst>
            <pc:docMk/>
            <pc:sldMk cId="3493728642" sldId="268"/>
            <ac:picMk id="7" creationId="{4BF60456-3146-AE02-5235-BD1AA84063C2}"/>
          </ac:picMkLst>
        </pc:picChg>
        <pc:picChg chg="add mod">
          <ac:chgData name="emma beard" userId="ec4ed8b4f4980fdb" providerId="LiveId" clId="{67BE7DBC-F725-46E3-86D1-62FC6875987A}" dt="2025-01-09T14:15:37.397" v="3412" actId="1076"/>
          <ac:picMkLst>
            <pc:docMk/>
            <pc:sldMk cId="3493728642" sldId="268"/>
            <ac:picMk id="10" creationId="{F8215C9D-48DF-365B-EEF0-9BF39C390D85}"/>
          </ac:picMkLst>
        </pc:picChg>
        <pc:picChg chg="add mod">
          <ac:chgData name="emma beard" userId="ec4ed8b4f4980fdb" providerId="LiveId" clId="{67BE7DBC-F725-46E3-86D1-62FC6875987A}" dt="2025-01-09T14:16:03.493" v="3419" actId="1076"/>
          <ac:picMkLst>
            <pc:docMk/>
            <pc:sldMk cId="3493728642" sldId="268"/>
            <ac:picMk id="13" creationId="{9223806D-1E8F-26BF-E1C0-3704F184FA15}"/>
          </ac:picMkLst>
        </pc:picChg>
      </pc:sldChg>
      <pc:sldChg chg="delSp add del mod">
        <pc:chgData name="emma beard" userId="ec4ed8b4f4980fdb" providerId="LiveId" clId="{67BE7DBC-F725-46E3-86D1-62FC6875987A}" dt="2025-01-09T14:03:37.617" v="2924" actId="47"/>
        <pc:sldMkLst>
          <pc:docMk/>
          <pc:sldMk cId="3948425047" sldId="268"/>
        </pc:sldMkLst>
      </pc:sldChg>
      <pc:sldChg chg="add del">
        <pc:chgData name="emma beard" userId="ec4ed8b4f4980fdb" providerId="LiveId" clId="{67BE7DBC-F725-46E3-86D1-62FC6875987A}" dt="2025-01-09T14:00:21.273" v="2921" actId="47"/>
        <pc:sldMkLst>
          <pc:docMk/>
          <pc:sldMk cId="4226279562" sldId="268"/>
        </pc:sldMkLst>
      </pc:sldChg>
      <pc:sldChg chg="add del ord">
        <pc:chgData name="emma beard" userId="ec4ed8b4f4980fdb" providerId="LiveId" clId="{67BE7DBC-F725-46E3-86D1-62FC6875987A}" dt="2025-01-09T14:18:10.226" v="3458" actId="47"/>
        <pc:sldMkLst>
          <pc:docMk/>
          <pc:sldMk cId="555042817" sldId="269"/>
        </pc:sldMkLst>
      </pc:sldChg>
      <pc:sldChg chg="modSp new del mod">
        <pc:chgData name="emma beard" userId="ec4ed8b4f4980fdb" providerId="LiveId" clId="{67BE7DBC-F725-46E3-86D1-62FC6875987A}" dt="2025-01-09T14:25:55.702" v="3528" actId="47"/>
        <pc:sldMkLst>
          <pc:docMk/>
          <pc:sldMk cId="2062563282" sldId="269"/>
        </pc:sldMkLst>
      </pc:sldChg>
      <pc:sldChg chg="addSp delSp modSp add mod modClrScheme modAnim chgLayout modNotesTx">
        <pc:chgData name="emma beard" userId="ec4ed8b4f4980fdb" providerId="LiveId" clId="{67BE7DBC-F725-46E3-86D1-62FC6875987A}" dt="2025-01-14T12:22:35.855" v="9374" actId="20577"/>
        <pc:sldMkLst>
          <pc:docMk/>
          <pc:sldMk cId="2334269920" sldId="269"/>
        </pc:sldMkLst>
        <pc:spChg chg="mod">
          <ac:chgData name="emma beard" userId="ec4ed8b4f4980fdb" providerId="LiveId" clId="{67BE7DBC-F725-46E3-86D1-62FC6875987A}" dt="2025-01-09T14:29:29.359" v="3540" actId="26606"/>
          <ac:spMkLst>
            <pc:docMk/>
            <pc:sldMk cId="2334269920" sldId="269"/>
            <ac:spMk id="2" creationId="{B3F48F03-B4FA-F1BC-A142-39A85CE41E14}"/>
          </ac:spMkLst>
        </pc:spChg>
        <pc:spChg chg="add mod">
          <ac:chgData name="emma beard" userId="ec4ed8b4f4980fdb" providerId="LiveId" clId="{67BE7DBC-F725-46E3-86D1-62FC6875987A}" dt="2025-01-09T14:30:13.398" v="3551" actId="20577"/>
          <ac:spMkLst>
            <pc:docMk/>
            <pc:sldMk cId="2334269920" sldId="269"/>
            <ac:spMk id="6" creationId="{82424362-DE08-9CE7-CC51-E727AC58A0AB}"/>
          </ac:spMkLst>
        </pc:spChg>
        <pc:graphicFrameChg chg="add mod ord modGraphic">
          <ac:chgData name="emma beard" userId="ec4ed8b4f4980fdb" providerId="LiveId" clId="{67BE7DBC-F725-46E3-86D1-62FC6875987A}" dt="2025-01-09T14:31:39.783" v="3562" actId="113"/>
          <ac:graphicFrameMkLst>
            <pc:docMk/>
            <pc:sldMk cId="2334269920" sldId="269"/>
            <ac:graphicFrameMk id="5" creationId="{CA616ED2-D326-399B-DAC1-BF2196F45F6C}"/>
          </ac:graphicFrameMkLst>
        </pc:graphicFrameChg>
      </pc:sldChg>
      <pc:sldChg chg="modSp new mod">
        <pc:chgData name="emma beard" userId="ec4ed8b4f4980fdb" providerId="LiveId" clId="{67BE7DBC-F725-46E3-86D1-62FC6875987A}" dt="2025-01-09T14:35:53.328" v="3653" actId="20577"/>
        <pc:sldMkLst>
          <pc:docMk/>
          <pc:sldMk cId="1287028114" sldId="270"/>
        </pc:sldMkLst>
        <pc:spChg chg="mod">
          <ac:chgData name="emma beard" userId="ec4ed8b4f4980fdb" providerId="LiveId" clId="{67BE7DBC-F725-46E3-86D1-62FC6875987A}" dt="2025-01-09T14:35:45.864" v="3629" actId="20577"/>
          <ac:spMkLst>
            <pc:docMk/>
            <pc:sldMk cId="1287028114" sldId="270"/>
            <ac:spMk id="2" creationId="{B95A2B14-CACB-255E-3BDD-A20297446952}"/>
          </ac:spMkLst>
        </pc:spChg>
        <pc:spChg chg="mod">
          <ac:chgData name="emma beard" userId="ec4ed8b4f4980fdb" providerId="LiveId" clId="{67BE7DBC-F725-46E3-86D1-62FC6875987A}" dt="2025-01-09T14:35:53.328" v="3653" actId="20577"/>
          <ac:spMkLst>
            <pc:docMk/>
            <pc:sldMk cId="1287028114" sldId="270"/>
            <ac:spMk id="3" creationId="{117939A4-FCCA-8273-56F1-EB60F5ADF177}"/>
          </ac:spMkLst>
        </pc:spChg>
      </pc:sldChg>
      <pc:sldChg chg="modSp add del mod">
        <pc:chgData name="emma beard" userId="ec4ed8b4f4980fdb" providerId="LiveId" clId="{67BE7DBC-F725-46E3-86D1-62FC6875987A}" dt="2025-01-09T14:28:13.346" v="3529" actId="47"/>
        <pc:sldMkLst>
          <pc:docMk/>
          <pc:sldMk cId="3874746564" sldId="270"/>
        </pc:sldMkLst>
      </pc:sldChg>
      <pc:sldChg chg="addSp delSp modSp add mod modNotesTx">
        <pc:chgData name="emma beard" userId="ec4ed8b4f4980fdb" providerId="LiveId" clId="{67BE7DBC-F725-46E3-86D1-62FC6875987A}" dt="2025-01-14T11:17:43.498" v="5599" actId="20577"/>
        <pc:sldMkLst>
          <pc:docMk/>
          <pc:sldMk cId="3953962397" sldId="271"/>
        </pc:sldMkLst>
        <pc:spChg chg="add mod">
          <ac:chgData name="emma beard" userId="ec4ed8b4f4980fdb" providerId="LiveId" clId="{67BE7DBC-F725-46E3-86D1-62FC6875987A}" dt="2025-01-14T11:15:53.263" v="5558" actId="11530"/>
          <ac:spMkLst>
            <pc:docMk/>
            <pc:sldMk cId="3953962397" sldId="271"/>
            <ac:spMk id="6" creationId="{1049F974-91F2-5DC5-F78A-280265ED54D9}"/>
          </ac:spMkLst>
        </pc:spChg>
        <pc:spChg chg="add mod">
          <ac:chgData name="emma beard" userId="ec4ed8b4f4980fdb" providerId="LiveId" clId="{67BE7DBC-F725-46E3-86D1-62FC6875987A}" dt="2025-01-14T11:16:18.327" v="5560" actId="14100"/>
          <ac:spMkLst>
            <pc:docMk/>
            <pc:sldMk cId="3953962397" sldId="271"/>
            <ac:spMk id="7" creationId="{613B613C-7C92-9B22-922B-9512734C2642}"/>
          </ac:spMkLst>
        </pc:spChg>
        <pc:spChg chg="add del mod">
          <ac:chgData name="emma beard" userId="ec4ed8b4f4980fdb" providerId="LiveId" clId="{67BE7DBC-F725-46E3-86D1-62FC6875987A}" dt="2025-01-14T11:13:57.755" v="5542" actId="478"/>
          <ac:spMkLst>
            <pc:docMk/>
            <pc:sldMk cId="3953962397" sldId="271"/>
            <ac:spMk id="8" creationId="{1E0220DD-9565-9A51-07F5-5654054C6152}"/>
          </ac:spMkLst>
        </pc:spChg>
        <pc:spChg chg="add mod">
          <ac:chgData name="emma beard" userId="ec4ed8b4f4980fdb" providerId="LiveId" clId="{67BE7DBC-F725-46E3-86D1-62FC6875987A}" dt="2025-01-09T16:18:13.382" v="4050" actId="1076"/>
          <ac:spMkLst>
            <pc:docMk/>
            <pc:sldMk cId="3953962397" sldId="271"/>
            <ac:spMk id="9" creationId="{55AFD155-0D8D-6665-2DFE-4C794D646464}"/>
          </ac:spMkLst>
        </pc:spChg>
        <pc:spChg chg="add del mod">
          <ac:chgData name="emma beard" userId="ec4ed8b4f4980fdb" providerId="LiveId" clId="{67BE7DBC-F725-46E3-86D1-62FC6875987A}" dt="2025-01-14T11:14:28.267" v="5554" actId="255"/>
          <ac:spMkLst>
            <pc:docMk/>
            <pc:sldMk cId="3953962397" sldId="271"/>
            <ac:spMk id="10" creationId="{27C62ECB-0416-889D-4654-7AB8907F336F}"/>
          </ac:spMkLst>
        </pc:spChg>
        <pc:spChg chg="mod">
          <ac:chgData name="emma beard" userId="ec4ed8b4f4980fdb" providerId="LiveId" clId="{67BE7DBC-F725-46E3-86D1-62FC6875987A}" dt="2025-01-09T14:37:58.040" v="3672" actId="20577"/>
          <ac:spMkLst>
            <pc:docMk/>
            <pc:sldMk cId="3953962397" sldId="271"/>
            <ac:spMk id="11" creationId="{0A7A7F9E-F7DA-C5D3-056B-CE44D61E544F}"/>
          </ac:spMkLst>
        </pc:spChg>
        <pc:spChg chg="add del">
          <ac:chgData name="emma beard" userId="ec4ed8b4f4980fdb" providerId="LiveId" clId="{67BE7DBC-F725-46E3-86D1-62FC6875987A}" dt="2025-01-14T11:11:24.083" v="5505" actId="478"/>
          <ac:spMkLst>
            <pc:docMk/>
            <pc:sldMk cId="3953962397" sldId="271"/>
            <ac:spMk id="13" creationId="{B21AF48C-83AC-FC7B-B6D1-708C6F60CCF9}"/>
          </ac:spMkLst>
        </pc:spChg>
        <pc:spChg chg="add mod ord">
          <ac:chgData name="emma beard" userId="ec4ed8b4f4980fdb" providerId="LiveId" clId="{67BE7DBC-F725-46E3-86D1-62FC6875987A}" dt="2025-01-14T11:17:14.726" v="5582" actId="170"/>
          <ac:spMkLst>
            <pc:docMk/>
            <pc:sldMk cId="3953962397" sldId="271"/>
            <ac:spMk id="14" creationId="{D97166E1-8CF6-8A36-1086-96510FF2B794}"/>
          </ac:spMkLst>
        </pc:spChg>
        <pc:spChg chg="add mod">
          <ac:chgData name="emma beard" userId="ec4ed8b4f4980fdb" providerId="LiveId" clId="{67BE7DBC-F725-46E3-86D1-62FC6875987A}" dt="2025-01-09T16:15:11.780" v="3848" actId="1582"/>
          <ac:spMkLst>
            <pc:docMk/>
            <pc:sldMk cId="3953962397" sldId="271"/>
            <ac:spMk id="15" creationId="{E097EF6A-8053-666D-32CA-04AE99149765}"/>
          </ac:spMkLst>
        </pc:spChg>
        <pc:spChg chg="add del mod">
          <ac:chgData name="emma beard" userId="ec4ed8b4f4980fdb" providerId="LiveId" clId="{67BE7DBC-F725-46E3-86D1-62FC6875987A}" dt="2025-01-14T11:13:02.940" v="5528" actId="478"/>
          <ac:spMkLst>
            <pc:docMk/>
            <pc:sldMk cId="3953962397" sldId="271"/>
            <ac:spMk id="16" creationId="{FE59B426-5225-E73C-9081-206D4ED0F9FD}"/>
          </ac:spMkLst>
        </pc:spChg>
        <pc:spChg chg="add mod">
          <ac:chgData name="emma beard" userId="ec4ed8b4f4980fdb" providerId="LiveId" clId="{67BE7DBC-F725-46E3-86D1-62FC6875987A}" dt="2025-01-14T11:14:28.267" v="5554" actId="255"/>
          <ac:spMkLst>
            <pc:docMk/>
            <pc:sldMk cId="3953962397" sldId="271"/>
            <ac:spMk id="18" creationId="{E2377C13-E0A1-DE98-2BBB-03FAA88DB088}"/>
          </ac:spMkLst>
        </pc:spChg>
        <pc:spChg chg="add del">
          <ac:chgData name="emma beard" userId="ec4ed8b4f4980fdb" providerId="LiveId" clId="{67BE7DBC-F725-46E3-86D1-62FC6875987A}" dt="2025-01-14T11:13:26.332" v="5530" actId="478"/>
          <ac:spMkLst>
            <pc:docMk/>
            <pc:sldMk cId="3953962397" sldId="271"/>
            <ac:spMk id="19" creationId="{2EDEEEE6-3891-34A4-DCC3-A0281F11CE3C}"/>
          </ac:spMkLst>
        </pc:spChg>
        <pc:spChg chg="add del mod">
          <ac:chgData name="emma beard" userId="ec4ed8b4f4980fdb" providerId="LiveId" clId="{67BE7DBC-F725-46E3-86D1-62FC6875987A}" dt="2025-01-14T11:16:44.167" v="5569" actId="478"/>
          <ac:spMkLst>
            <pc:docMk/>
            <pc:sldMk cId="3953962397" sldId="271"/>
            <ac:spMk id="20" creationId="{8A9FE3B9-4C84-9FED-65FE-16AF569F444F}"/>
          </ac:spMkLst>
        </pc:spChg>
        <pc:spChg chg="add mod">
          <ac:chgData name="emma beard" userId="ec4ed8b4f4980fdb" providerId="LiveId" clId="{67BE7DBC-F725-46E3-86D1-62FC6875987A}" dt="2025-01-14T11:17:20.319" v="5583" actId="207"/>
          <ac:spMkLst>
            <pc:docMk/>
            <pc:sldMk cId="3953962397" sldId="271"/>
            <ac:spMk id="21" creationId="{697975FF-BA2E-D5AA-DC78-C6FCF70574D7}"/>
          </ac:spMkLst>
        </pc:spChg>
        <pc:cxnChg chg="add del mod">
          <ac:chgData name="emma beard" userId="ec4ed8b4f4980fdb" providerId="LiveId" clId="{67BE7DBC-F725-46E3-86D1-62FC6875987A}" dt="2025-01-14T11:13:29.528" v="5532" actId="478"/>
          <ac:cxnSpMkLst>
            <pc:docMk/>
            <pc:sldMk cId="3953962397" sldId="271"/>
            <ac:cxnSpMk id="3" creationId="{0A93A29E-8925-1534-3971-D36518E5D621}"/>
          </ac:cxnSpMkLst>
        </pc:cxnChg>
        <pc:cxnChg chg="add del mod">
          <ac:chgData name="emma beard" userId="ec4ed8b4f4980fdb" providerId="LiveId" clId="{67BE7DBC-F725-46E3-86D1-62FC6875987A}" dt="2025-01-14T11:13:28.967" v="5531" actId="478"/>
          <ac:cxnSpMkLst>
            <pc:docMk/>
            <pc:sldMk cId="3953962397" sldId="271"/>
            <ac:cxnSpMk id="12" creationId="{8EFF11C0-DA4A-EF47-9315-702954720729}"/>
          </ac:cxnSpMkLst>
        </pc:cxnChg>
        <pc:cxnChg chg="add mod">
          <ac:chgData name="emma beard" userId="ec4ed8b4f4980fdb" providerId="LiveId" clId="{67BE7DBC-F725-46E3-86D1-62FC6875987A}" dt="2025-01-14T11:17:05.024" v="5579" actId="14100"/>
          <ac:cxnSpMkLst>
            <pc:docMk/>
            <pc:sldMk cId="3953962397" sldId="271"/>
            <ac:cxnSpMk id="17" creationId="{42BF5AA7-B5BE-7810-DD65-85A6790AB956}"/>
          </ac:cxnSpMkLst>
        </pc:cxnChg>
      </pc:sldChg>
      <pc:sldChg chg="modSp add del mod modNotesTx">
        <pc:chgData name="emma beard" userId="ec4ed8b4f4980fdb" providerId="LiveId" clId="{67BE7DBC-F725-46E3-86D1-62FC6875987A}" dt="2025-01-14T12:37:19.211" v="9936" actId="47"/>
        <pc:sldMkLst>
          <pc:docMk/>
          <pc:sldMk cId="4205925948" sldId="272"/>
        </pc:sldMkLst>
        <pc:spChg chg="mod">
          <ac:chgData name="emma beard" userId="ec4ed8b4f4980fdb" providerId="LiveId" clId="{67BE7DBC-F725-46E3-86D1-62FC6875987A}" dt="2025-01-14T12:36:32.502" v="9934" actId="5793"/>
          <ac:spMkLst>
            <pc:docMk/>
            <pc:sldMk cId="4205925948" sldId="272"/>
            <ac:spMk id="3" creationId="{522A369A-7D0E-0634-67FE-3DC17E2B1683}"/>
          </ac:spMkLst>
        </pc:spChg>
      </pc:sldChg>
      <pc:sldChg chg="addSp delSp modSp add mod modClrScheme chgLayout modNotesTx">
        <pc:chgData name="emma beard" userId="ec4ed8b4f4980fdb" providerId="LiveId" clId="{67BE7DBC-F725-46E3-86D1-62FC6875987A}" dt="2025-01-14T13:18:12.827" v="10789" actId="478"/>
        <pc:sldMkLst>
          <pc:docMk/>
          <pc:sldMk cId="577413893" sldId="273"/>
        </pc:sldMkLst>
        <pc:spChg chg="mod">
          <ac:chgData name="emma beard" userId="ec4ed8b4f4980fdb" providerId="LiveId" clId="{67BE7DBC-F725-46E3-86D1-62FC6875987A}" dt="2025-01-14T13:17:47.229" v="10787" actId="26606"/>
          <ac:spMkLst>
            <pc:docMk/>
            <pc:sldMk cId="577413893" sldId="273"/>
            <ac:spMk id="2" creationId="{280FD516-6C88-E474-4C99-E49E5052D32C}"/>
          </ac:spMkLst>
        </pc:spChg>
        <pc:spChg chg="del mod">
          <ac:chgData name="emma beard" userId="ec4ed8b4f4980fdb" providerId="LiveId" clId="{67BE7DBC-F725-46E3-86D1-62FC6875987A}" dt="2025-01-14T13:17:03.404" v="10769" actId="478"/>
          <ac:spMkLst>
            <pc:docMk/>
            <pc:sldMk cId="577413893" sldId="273"/>
            <ac:spMk id="3" creationId="{D3B4DE94-84B3-CB34-811E-F5F0746E81D7}"/>
          </ac:spMkLst>
        </pc:spChg>
        <pc:spChg chg="add del mod">
          <ac:chgData name="emma beard" userId="ec4ed8b4f4980fdb" providerId="LiveId" clId="{67BE7DBC-F725-46E3-86D1-62FC6875987A}" dt="2025-01-14T13:17:09.347" v="10772" actId="478"/>
          <ac:spMkLst>
            <pc:docMk/>
            <pc:sldMk cId="577413893" sldId="273"/>
            <ac:spMk id="4" creationId="{0565FABD-7D15-CC59-93FA-A567C32EFE5C}"/>
          </ac:spMkLst>
        </pc:spChg>
        <pc:spChg chg="add del mod">
          <ac:chgData name="emma beard" userId="ec4ed8b4f4980fdb" providerId="LiveId" clId="{67BE7DBC-F725-46E3-86D1-62FC6875987A}" dt="2025-01-14T13:17:07.417" v="10771" actId="478"/>
          <ac:spMkLst>
            <pc:docMk/>
            <pc:sldMk cId="577413893" sldId="273"/>
            <ac:spMk id="6" creationId="{697D9C90-D072-9A20-0E6E-402032F7CCB3}"/>
          </ac:spMkLst>
        </pc:spChg>
        <pc:spChg chg="add del mod">
          <ac:chgData name="emma beard" userId="ec4ed8b4f4980fdb" providerId="LiveId" clId="{67BE7DBC-F725-46E3-86D1-62FC6875987A}" dt="2025-01-14T13:17:41.635" v="10785" actId="26606"/>
          <ac:spMkLst>
            <pc:docMk/>
            <pc:sldMk cId="577413893" sldId="273"/>
            <ac:spMk id="7" creationId="{972079F5-CD6F-B91E-36C3-AFDBB2DC5E36}"/>
          </ac:spMkLst>
        </pc:spChg>
        <pc:spChg chg="add del mod">
          <ac:chgData name="emma beard" userId="ec4ed8b4f4980fdb" providerId="LiveId" clId="{67BE7DBC-F725-46E3-86D1-62FC6875987A}" dt="2025-01-14T13:18:12.827" v="10789" actId="478"/>
          <ac:spMkLst>
            <pc:docMk/>
            <pc:sldMk cId="577413893" sldId="273"/>
            <ac:spMk id="8" creationId="{B8223142-E13C-980B-B6FF-58509AB82E93}"/>
          </ac:spMkLst>
        </pc:spChg>
        <pc:spChg chg="add del mod">
          <ac:chgData name="emma beard" userId="ec4ed8b4f4980fdb" providerId="LiveId" clId="{67BE7DBC-F725-46E3-86D1-62FC6875987A}" dt="2025-01-14T13:17:17.051" v="10774" actId="478"/>
          <ac:spMkLst>
            <pc:docMk/>
            <pc:sldMk cId="577413893" sldId="273"/>
            <ac:spMk id="10" creationId="{A53F795F-0EBF-7004-11CB-C8F745F6E045}"/>
          </ac:spMkLst>
        </pc:spChg>
        <pc:spChg chg="add del">
          <ac:chgData name="emma beard" userId="ec4ed8b4f4980fdb" providerId="LiveId" clId="{67BE7DBC-F725-46E3-86D1-62FC6875987A}" dt="2025-01-14T13:17:34.694" v="10778" actId="26606"/>
          <ac:spMkLst>
            <pc:docMk/>
            <pc:sldMk cId="577413893" sldId="273"/>
            <ac:spMk id="12" creationId="{165D9AB7-60EB-3F11-DDA6-D2EAF3BD0A65}"/>
          </ac:spMkLst>
        </pc:spChg>
        <pc:spChg chg="add del">
          <ac:chgData name="emma beard" userId="ec4ed8b4f4980fdb" providerId="LiveId" clId="{67BE7DBC-F725-46E3-86D1-62FC6875987A}" dt="2025-01-14T13:17:35.926" v="10780" actId="26606"/>
          <ac:spMkLst>
            <pc:docMk/>
            <pc:sldMk cId="577413893" sldId="273"/>
            <ac:spMk id="14" creationId="{7D8DB207-E554-F3BC-E2DD-6E7CBAF4F6E0}"/>
          </ac:spMkLst>
        </pc:spChg>
        <pc:spChg chg="add del mod">
          <ac:chgData name="emma beard" userId="ec4ed8b4f4980fdb" providerId="LiveId" clId="{67BE7DBC-F725-46E3-86D1-62FC6875987A}" dt="2025-01-14T13:17:38.018" v="10782" actId="26606"/>
          <ac:spMkLst>
            <pc:docMk/>
            <pc:sldMk cId="577413893" sldId="273"/>
            <ac:spMk id="16" creationId="{ED3D3A36-6933-2B4A-6EBD-9B9AFF546CCF}"/>
          </ac:spMkLst>
        </pc:spChg>
        <pc:spChg chg="add del mod">
          <ac:chgData name="emma beard" userId="ec4ed8b4f4980fdb" providerId="LiveId" clId="{67BE7DBC-F725-46E3-86D1-62FC6875987A}" dt="2025-01-14T13:17:41.605" v="10784" actId="26606"/>
          <ac:spMkLst>
            <pc:docMk/>
            <pc:sldMk cId="577413893" sldId="273"/>
            <ac:spMk id="18" creationId="{90B01E5A-60FA-F925-7F96-E69230702A14}"/>
          </ac:spMkLst>
        </pc:spChg>
        <pc:spChg chg="add del mod">
          <ac:chgData name="emma beard" userId="ec4ed8b4f4980fdb" providerId="LiveId" clId="{67BE7DBC-F725-46E3-86D1-62FC6875987A}" dt="2025-01-14T13:17:43.417" v="10786" actId="478"/>
          <ac:spMkLst>
            <pc:docMk/>
            <pc:sldMk cId="577413893" sldId="273"/>
            <ac:spMk id="20" creationId="{ED3D3A36-6933-2B4A-6EBD-9B9AFF546CCF}"/>
          </ac:spMkLst>
        </pc:spChg>
        <pc:graphicFrameChg chg="add mod modGraphic">
          <ac:chgData name="emma beard" userId="ec4ed8b4f4980fdb" providerId="LiveId" clId="{67BE7DBC-F725-46E3-86D1-62FC6875987A}" dt="2025-01-14T13:18:10.070" v="10788" actId="21"/>
          <ac:graphicFrameMkLst>
            <pc:docMk/>
            <pc:sldMk cId="577413893" sldId="273"/>
            <ac:graphicFrameMk id="5" creationId="{9916AC14-E9CF-E216-7CFF-ED44AEDB71DD}"/>
          </ac:graphicFrameMkLst>
        </pc:graphicFrameChg>
      </pc:sldChg>
      <pc:sldChg chg="addSp delSp modSp add mod modNotesTx">
        <pc:chgData name="emma beard" userId="ec4ed8b4f4980fdb" providerId="LiveId" clId="{67BE7DBC-F725-46E3-86D1-62FC6875987A}" dt="2025-01-14T11:08:31.419" v="5449" actId="20577"/>
        <pc:sldMkLst>
          <pc:docMk/>
          <pc:sldMk cId="910819166" sldId="274"/>
        </pc:sldMkLst>
        <pc:spChg chg="del mod">
          <ac:chgData name="emma beard" userId="ec4ed8b4f4980fdb" providerId="LiveId" clId="{67BE7DBC-F725-46E3-86D1-62FC6875987A}" dt="2025-01-14T10:17:25.325" v="4993" actId="478"/>
          <ac:spMkLst>
            <pc:docMk/>
            <pc:sldMk cId="910819166" sldId="274"/>
            <ac:spMk id="2" creationId="{9E749E69-E59B-E301-7E1A-31E80665F439}"/>
          </ac:spMkLst>
        </pc:spChg>
        <pc:spChg chg="add">
          <ac:chgData name="emma beard" userId="ec4ed8b4f4980fdb" providerId="LiveId" clId="{67BE7DBC-F725-46E3-86D1-62FC6875987A}" dt="2025-01-14T10:16:45.562" v="4989"/>
          <ac:spMkLst>
            <pc:docMk/>
            <pc:sldMk cId="910819166" sldId="274"/>
            <ac:spMk id="3" creationId="{FA734455-001E-0178-94B3-914146148DF1}"/>
          </ac:spMkLst>
        </pc:spChg>
        <pc:spChg chg="mod">
          <ac:chgData name="emma beard" userId="ec4ed8b4f4980fdb" providerId="LiveId" clId="{67BE7DBC-F725-46E3-86D1-62FC6875987A}" dt="2025-01-14T10:12:56.048" v="4881" actId="20577"/>
          <ac:spMkLst>
            <pc:docMk/>
            <pc:sldMk cId="910819166" sldId="274"/>
            <ac:spMk id="4" creationId="{45D44D9B-BE23-B09B-83EC-869E159F65A1}"/>
          </ac:spMkLst>
        </pc:spChg>
        <pc:spChg chg="add mod">
          <ac:chgData name="emma beard" userId="ec4ed8b4f4980fdb" providerId="LiveId" clId="{67BE7DBC-F725-46E3-86D1-62FC6875987A}" dt="2025-01-14T11:08:31.419" v="5449" actId="20577"/>
          <ac:spMkLst>
            <pc:docMk/>
            <pc:sldMk cId="910819166" sldId="274"/>
            <ac:spMk id="5" creationId="{5D1B219E-64BF-8EAF-0217-906D7967B06D}"/>
          </ac:spMkLst>
        </pc:spChg>
        <pc:spChg chg="del">
          <ac:chgData name="emma beard" userId="ec4ed8b4f4980fdb" providerId="LiveId" clId="{67BE7DBC-F725-46E3-86D1-62FC6875987A}" dt="2025-01-14T10:13:05.031" v="4884" actId="478"/>
          <ac:spMkLst>
            <pc:docMk/>
            <pc:sldMk cId="910819166" sldId="274"/>
            <ac:spMk id="6" creationId="{0BDAC4DE-95A2-C0F8-9DB2-D2FBB080A6CF}"/>
          </ac:spMkLst>
        </pc:spChg>
        <pc:spChg chg="add del mod">
          <ac:chgData name="emma beard" userId="ec4ed8b4f4980fdb" providerId="LiveId" clId="{67BE7DBC-F725-46E3-86D1-62FC6875987A}" dt="2025-01-14T10:17:27.618" v="4994" actId="478"/>
          <ac:spMkLst>
            <pc:docMk/>
            <pc:sldMk cId="910819166" sldId="274"/>
            <ac:spMk id="7" creationId="{8ADC57BC-981C-3E3D-C9E7-3210E7D06CD7}"/>
          </ac:spMkLst>
        </pc:spChg>
        <pc:spChg chg="del">
          <ac:chgData name="emma beard" userId="ec4ed8b4f4980fdb" providerId="LiveId" clId="{67BE7DBC-F725-46E3-86D1-62FC6875987A}" dt="2025-01-14T10:13:05.031" v="4884" actId="478"/>
          <ac:spMkLst>
            <pc:docMk/>
            <pc:sldMk cId="910819166" sldId="274"/>
            <ac:spMk id="10" creationId="{F819EA10-9D9F-3F2E-B1AE-C6E47A274782}"/>
          </ac:spMkLst>
        </pc:spChg>
        <pc:graphicFrameChg chg="del">
          <ac:chgData name="emma beard" userId="ec4ed8b4f4980fdb" providerId="LiveId" clId="{67BE7DBC-F725-46E3-86D1-62FC6875987A}" dt="2025-01-14T10:13:05.031" v="4884" actId="478"/>
          <ac:graphicFrameMkLst>
            <pc:docMk/>
            <pc:sldMk cId="910819166" sldId="274"/>
            <ac:graphicFrameMk id="9" creationId="{DC3A3AD9-4F15-A336-6089-30BEA0A0193F}"/>
          </ac:graphicFrameMkLst>
        </pc:graphicFrameChg>
        <pc:picChg chg="add mod">
          <ac:chgData name="emma beard" userId="ec4ed8b4f4980fdb" providerId="LiveId" clId="{67BE7DBC-F725-46E3-86D1-62FC6875987A}" dt="2025-01-14T10:32:51.015" v="5194" actId="1076"/>
          <ac:picMkLst>
            <pc:docMk/>
            <pc:sldMk cId="910819166" sldId="274"/>
            <ac:picMk id="11" creationId="{C4500749-1046-04C9-B5F9-EACCA2B85F66}"/>
          </ac:picMkLst>
        </pc:picChg>
        <pc:picChg chg="add mod">
          <ac:chgData name="emma beard" userId="ec4ed8b4f4980fdb" providerId="LiveId" clId="{67BE7DBC-F725-46E3-86D1-62FC6875987A}" dt="2025-01-14T10:32:48.992" v="5193" actId="1076"/>
          <ac:picMkLst>
            <pc:docMk/>
            <pc:sldMk cId="910819166" sldId="274"/>
            <ac:picMk id="13" creationId="{3144A8BF-CF7D-9845-B8F5-6A0D10381F8A}"/>
          </ac:picMkLst>
        </pc:picChg>
        <pc:picChg chg="add del mod">
          <ac:chgData name="emma beard" userId="ec4ed8b4f4980fdb" providerId="LiveId" clId="{67BE7DBC-F725-46E3-86D1-62FC6875987A}" dt="2025-01-14T10:18:23.646" v="5029" actId="1076"/>
          <ac:picMkLst>
            <pc:docMk/>
            <pc:sldMk cId="910819166" sldId="274"/>
            <ac:picMk id="1026" creationId="{EC6BC3F6-755E-CFF1-AC7B-C660EDAD3463}"/>
          </ac:picMkLst>
        </pc:picChg>
      </pc:sldChg>
      <pc:sldChg chg="addSp delSp modSp add mod modNotesTx">
        <pc:chgData name="emma beard" userId="ec4ed8b4f4980fdb" providerId="LiveId" clId="{67BE7DBC-F725-46E3-86D1-62FC6875987A}" dt="2025-01-14T13:13:40.466" v="10544" actId="207"/>
        <pc:sldMkLst>
          <pc:docMk/>
          <pc:sldMk cId="3093759222" sldId="275"/>
        </pc:sldMkLst>
        <pc:spChg chg="mod">
          <ac:chgData name="emma beard" userId="ec4ed8b4f4980fdb" providerId="LiveId" clId="{67BE7DBC-F725-46E3-86D1-62FC6875987A}" dt="2025-01-14T11:31:29.990" v="5985" actId="20577"/>
          <ac:spMkLst>
            <pc:docMk/>
            <pc:sldMk cId="3093759222" sldId="275"/>
            <ac:spMk id="2" creationId="{064D5798-D62C-4211-407D-7732FDE52282}"/>
          </ac:spMkLst>
        </pc:spChg>
        <pc:spChg chg="del">
          <ac:chgData name="emma beard" userId="ec4ed8b4f4980fdb" providerId="LiveId" clId="{67BE7DBC-F725-46E3-86D1-62FC6875987A}" dt="2025-01-14T11:32:20.994" v="5988" actId="478"/>
          <ac:spMkLst>
            <pc:docMk/>
            <pc:sldMk cId="3093759222" sldId="275"/>
            <ac:spMk id="3" creationId="{E8573599-EA28-1B95-6537-6D3BBECF7C3A}"/>
          </ac:spMkLst>
        </pc:spChg>
        <pc:spChg chg="add">
          <ac:chgData name="emma beard" userId="ec4ed8b4f4980fdb" providerId="LiveId" clId="{67BE7DBC-F725-46E3-86D1-62FC6875987A}" dt="2025-01-14T11:31:38.236" v="5987"/>
          <ac:spMkLst>
            <pc:docMk/>
            <pc:sldMk cId="3093759222" sldId="275"/>
            <ac:spMk id="4" creationId="{1271AC66-3360-B619-B67B-2E12ED0C0623}"/>
          </ac:spMkLst>
        </pc:spChg>
        <pc:spChg chg="add mod">
          <ac:chgData name="emma beard" userId="ec4ed8b4f4980fdb" providerId="LiveId" clId="{67BE7DBC-F725-46E3-86D1-62FC6875987A}" dt="2025-01-14T13:13:40.466" v="10544" actId="207"/>
          <ac:spMkLst>
            <pc:docMk/>
            <pc:sldMk cId="3093759222" sldId="275"/>
            <ac:spMk id="5" creationId="{5FF60743-EFBC-4603-9D51-5AB47EFEB3EA}"/>
          </ac:spMkLst>
        </pc:spChg>
        <pc:spChg chg="add mod">
          <ac:chgData name="emma beard" userId="ec4ed8b4f4980fdb" providerId="LiveId" clId="{67BE7DBC-F725-46E3-86D1-62FC6875987A}" dt="2025-01-14T13:11:56.966" v="10510" actId="20577"/>
          <ac:spMkLst>
            <pc:docMk/>
            <pc:sldMk cId="3093759222" sldId="275"/>
            <ac:spMk id="6" creationId="{DCBA5101-A2B6-20AD-48BA-CC15B10B411C}"/>
          </ac:spMkLst>
        </pc:spChg>
        <pc:spChg chg="add">
          <ac:chgData name="emma beard" userId="ec4ed8b4f4980fdb" providerId="LiveId" clId="{67BE7DBC-F725-46E3-86D1-62FC6875987A}" dt="2025-01-14T11:32:35.153" v="5992"/>
          <ac:spMkLst>
            <pc:docMk/>
            <pc:sldMk cId="3093759222" sldId="275"/>
            <ac:spMk id="8" creationId="{1F03CA90-62DF-08AA-D91F-369360966404}"/>
          </ac:spMkLst>
        </pc:spChg>
        <pc:picChg chg="del">
          <ac:chgData name="emma beard" userId="ec4ed8b4f4980fdb" providerId="LiveId" clId="{67BE7DBC-F725-46E3-86D1-62FC6875987A}" dt="2025-01-14T11:31:32.216" v="5986" actId="478"/>
          <ac:picMkLst>
            <pc:docMk/>
            <pc:sldMk cId="3093759222" sldId="275"/>
            <ac:picMk id="7" creationId="{48B98CFA-E5D8-8BED-1D82-490CCB1C8CCF}"/>
          </ac:picMkLst>
        </pc:picChg>
      </pc:sldChg>
      <pc:sldChg chg="addSp delSp modSp add mod modNotesTx">
        <pc:chgData name="emma beard" userId="ec4ed8b4f4980fdb" providerId="LiveId" clId="{67BE7DBC-F725-46E3-86D1-62FC6875987A}" dt="2025-01-14T12:06:18.139" v="8666" actId="1076"/>
        <pc:sldMkLst>
          <pc:docMk/>
          <pc:sldMk cId="135042328" sldId="276"/>
        </pc:sldMkLst>
        <pc:spChg chg="mod">
          <ac:chgData name="emma beard" userId="ec4ed8b4f4980fdb" providerId="LiveId" clId="{67BE7DBC-F725-46E3-86D1-62FC6875987A}" dt="2025-01-14T12:03:48.923" v="8495" actId="20577"/>
          <ac:spMkLst>
            <pc:docMk/>
            <pc:sldMk cId="135042328" sldId="276"/>
            <ac:spMk id="2" creationId="{C69516E8-A16B-E3B2-8BF3-277E1DF4EB19}"/>
          </ac:spMkLst>
        </pc:spChg>
        <pc:spChg chg="mod">
          <ac:chgData name="emma beard" userId="ec4ed8b4f4980fdb" providerId="LiveId" clId="{67BE7DBC-F725-46E3-86D1-62FC6875987A}" dt="2025-01-14T12:05:14.835" v="8647" actId="21"/>
          <ac:spMkLst>
            <pc:docMk/>
            <pc:sldMk cId="135042328" sldId="276"/>
            <ac:spMk id="3" creationId="{1B618818-B9DE-D3C5-F387-D71D773B7DA4}"/>
          </ac:spMkLst>
        </pc:spChg>
        <pc:spChg chg="add mod">
          <ac:chgData name="emma beard" userId="ec4ed8b4f4980fdb" providerId="LiveId" clId="{67BE7DBC-F725-46E3-86D1-62FC6875987A}" dt="2025-01-14T12:06:18.139" v="8666" actId="1076"/>
          <ac:spMkLst>
            <pc:docMk/>
            <pc:sldMk cId="135042328" sldId="276"/>
            <ac:spMk id="6" creationId="{323D0F75-01E1-6F9E-B0AD-6C4CA5A7A82D}"/>
          </ac:spMkLst>
        </pc:spChg>
        <pc:picChg chg="del">
          <ac:chgData name="emma beard" userId="ec4ed8b4f4980fdb" providerId="LiveId" clId="{67BE7DBC-F725-46E3-86D1-62FC6875987A}" dt="2025-01-14T11:46:42.228" v="7600" actId="478"/>
          <ac:picMkLst>
            <pc:docMk/>
            <pc:sldMk cId="135042328" sldId="276"/>
            <ac:picMk id="5" creationId="{C661991B-3682-9659-0136-91731C51095B}"/>
          </ac:picMkLst>
        </pc:picChg>
        <pc:picChg chg="del mod">
          <ac:chgData name="emma beard" userId="ec4ed8b4f4980fdb" providerId="LiveId" clId="{67BE7DBC-F725-46E3-86D1-62FC6875987A}" dt="2025-01-14T11:46:42.228" v="7600" actId="478"/>
          <ac:picMkLst>
            <pc:docMk/>
            <pc:sldMk cId="135042328" sldId="276"/>
            <ac:picMk id="7" creationId="{21F1C1B2-65F7-8C42-BFF2-30F986F46E29}"/>
          </ac:picMkLst>
        </pc:picChg>
        <pc:picChg chg="del mod">
          <ac:chgData name="emma beard" userId="ec4ed8b4f4980fdb" providerId="LiveId" clId="{67BE7DBC-F725-46E3-86D1-62FC6875987A}" dt="2025-01-14T11:46:42.228" v="7600" actId="478"/>
          <ac:picMkLst>
            <pc:docMk/>
            <pc:sldMk cId="135042328" sldId="276"/>
            <ac:picMk id="10" creationId="{ABE6C416-6461-4D1D-95B8-C5BDFD82FFD4}"/>
          </ac:picMkLst>
        </pc:picChg>
        <pc:picChg chg="del mod">
          <ac:chgData name="emma beard" userId="ec4ed8b4f4980fdb" providerId="LiveId" clId="{67BE7DBC-F725-46E3-86D1-62FC6875987A}" dt="2025-01-14T11:46:42.228" v="7600" actId="478"/>
          <ac:picMkLst>
            <pc:docMk/>
            <pc:sldMk cId="135042328" sldId="276"/>
            <ac:picMk id="13" creationId="{257C058C-19B9-28C5-71F3-2DCA5EA41FC1}"/>
          </ac:picMkLst>
        </pc:picChg>
      </pc:sldChg>
      <pc:sldChg chg="delSp modSp add mod modNotesTx">
        <pc:chgData name="emma beard" userId="ec4ed8b4f4980fdb" providerId="LiveId" clId="{67BE7DBC-F725-46E3-86D1-62FC6875987A}" dt="2025-01-14T13:14:43.545" v="10559" actId="20577"/>
        <pc:sldMkLst>
          <pc:docMk/>
          <pc:sldMk cId="1220586333" sldId="277"/>
        </pc:sldMkLst>
        <pc:spChg chg="mod">
          <ac:chgData name="emma beard" userId="ec4ed8b4f4980fdb" providerId="LiveId" clId="{67BE7DBC-F725-46E3-86D1-62FC6875987A}" dt="2025-01-14T13:14:33.558" v="10555" actId="255"/>
          <ac:spMkLst>
            <pc:docMk/>
            <pc:sldMk cId="1220586333" sldId="277"/>
            <ac:spMk id="2" creationId="{935AD993-7E5A-B427-7816-F2A0CC3A435F}"/>
          </ac:spMkLst>
        </pc:spChg>
        <pc:spChg chg="mod">
          <ac:chgData name="emma beard" userId="ec4ed8b4f4980fdb" providerId="LiveId" clId="{67BE7DBC-F725-46E3-86D1-62FC6875987A}" dt="2025-01-14T13:14:43.545" v="10559" actId="20577"/>
          <ac:spMkLst>
            <pc:docMk/>
            <pc:sldMk cId="1220586333" sldId="277"/>
            <ac:spMk id="3" creationId="{24A42A73-A79F-43F4-5304-A084AA958DDD}"/>
          </ac:spMkLst>
        </pc:spChg>
        <pc:picChg chg="del">
          <ac:chgData name="emma beard" userId="ec4ed8b4f4980fdb" providerId="LiveId" clId="{67BE7DBC-F725-46E3-86D1-62FC6875987A}" dt="2025-01-14T11:54:49.915" v="8149" actId="478"/>
          <ac:picMkLst>
            <pc:docMk/>
            <pc:sldMk cId="1220586333" sldId="277"/>
            <ac:picMk id="5" creationId="{A4FD21DD-4693-7014-0C1D-1D52279EB252}"/>
          </ac:picMkLst>
        </pc:picChg>
        <pc:picChg chg="del">
          <ac:chgData name="emma beard" userId="ec4ed8b4f4980fdb" providerId="LiveId" clId="{67BE7DBC-F725-46E3-86D1-62FC6875987A}" dt="2025-01-14T11:54:50.519" v="8150" actId="478"/>
          <ac:picMkLst>
            <pc:docMk/>
            <pc:sldMk cId="1220586333" sldId="277"/>
            <ac:picMk id="7" creationId="{9F4BD26E-5F29-2D8C-C9B6-5259F8CE0E34}"/>
          </ac:picMkLst>
        </pc:picChg>
        <pc:picChg chg="del">
          <ac:chgData name="emma beard" userId="ec4ed8b4f4980fdb" providerId="LiveId" clId="{67BE7DBC-F725-46E3-86D1-62FC6875987A}" dt="2025-01-14T11:54:50.891" v="8151" actId="478"/>
          <ac:picMkLst>
            <pc:docMk/>
            <pc:sldMk cId="1220586333" sldId="277"/>
            <ac:picMk id="10" creationId="{3DCFD25B-1F0D-2281-0388-1CD2E746B76F}"/>
          </ac:picMkLst>
        </pc:picChg>
        <pc:picChg chg="del">
          <ac:chgData name="emma beard" userId="ec4ed8b4f4980fdb" providerId="LiveId" clId="{67BE7DBC-F725-46E3-86D1-62FC6875987A}" dt="2025-01-14T11:54:51.261" v="8152" actId="478"/>
          <ac:picMkLst>
            <pc:docMk/>
            <pc:sldMk cId="1220586333" sldId="277"/>
            <ac:picMk id="13" creationId="{10FF764D-E08E-D620-4A81-C86A286767B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bear\Downloads\datadownload%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'UK '!$A$10:$A$22</c:f>
              <c:strCach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strCache>
            </c:strRef>
          </c:cat>
          <c:val>
            <c:numRef>
              <c:f>'UK '!$B$10:$B$22</c:f>
              <c:numCache>
                <c:formatCode>General</c:formatCode>
                <c:ptCount val="13"/>
                <c:pt idx="0">
                  <c:v>20.2</c:v>
                </c:pt>
                <c:pt idx="1">
                  <c:v>19.600000000000001</c:v>
                </c:pt>
                <c:pt idx="2">
                  <c:v>18.8</c:v>
                </c:pt>
                <c:pt idx="3">
                  <c:v>18.100000000000001</c:v>
                </c:pt>
                <c:pt idx="4">
                  <c:v>17.2</c:v>
                </c:pt>
                <c:pt idx="5">
                  <c:v>15.8</c:v>
                </c:pt>
                <c:pt idx="6">
                  <c:v>15.1</c:v>
                </c:pt>
                <c:pt idx="7">
                  <c:v>14.7</c:v>
                </c:pt>
                <c:pt idx="8">
                  <c:v>14.1</c:v>
                </c:pt>
                <c:pt idx="9" formatCode="0.0">
                  <c:v>14</c:v>
                </c:pt>
                <c:pt idx="10">
                  <c:v>13.3</c:v>
                </c:pt>
                <c:pt idx="11">
                  <c:v>12.9</c:v>
                </c:pt>
                <c:pt idx="12">
                  <c:v>11.9</c:v>
                </c:pt>
              </c:numCache>
            </c:numRef>
          </c:val>
          <c:smooth val="0"/>
          <c:extLst>
            <c:ext xmlns:c16="http://schemas.microsoft.com/office/drawing/2014/chart" uri="{C3380CC4-5D6E-409C-BE32-E72D297353CC}">
              <c16:uniqueId val="{00000000-1E2F-4281-8B97-EB6792E5956C}"/>
            </c:ext>
          </c:extLst>
        </c:ser>
        <c:dLbls>
          <c:showLegendKey val="0"/>
          <c:showVal val="0"/>
          <c:showCatName val="0"/>
          <c:showSerName val="0"/>
          <c:showPercent val="0"/>
          <c:showBubbleSize val="0"/>
        </c:dLbls>
        <c:smooth val="0"/>
        <c:axId val="1087198896"/>
        <c:axId val="1087197456"/>
      </c:lineChart>
      <c:catAx>
        <c:axId val="108719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7197456"/>
        <c:crosses val="autoZero"/>
        <c:auto val="1"/>
        <c:lblAlgn val="ctr"/>
        <c:lblOffset val="100"/>
        <c:noMultiLvlLbl val="0"/>
      </c:catAx>
      <c:valAx>
        <c:axId val="108719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719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B173D-BDE1-334A-A54B-AB7416F08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A8520C-8460-0D42-86C9-D0794A4B3E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B85B03-F712-974C-A1D8-1F9A468F5B60}" type="datetimeFigureOut">
              <a:rPr lang="en-US" smtClean="0"/>
              <a:t>1/13/2025</a:t>
            </a:fld>
            <a:endParaRPr lang="en-US"/>
          </a:p>
        </p:txBody>
      </p:sp>
      <p:sp>
        <p:nvSpPr>
          <p:cNvPr id="4" name="Footer Placeholder 3">
            <a:extLst>
              <a:ext uri="{FF2B5EF4-FFF2-40B4-BE49-F238E27FC236}">
                <a16:creationId xmlns:a16="http://schemas.microsoft.com/office/drawing/2014/main" id="{CE5F3C87-CBF7-CC4C-8F0D-1EB8B06357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9DA787-5DE4-CD4A-B75E-AC89ED789C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074958-CA5E-0C46-B182-67DF590DF54A}" type="slidenum">
              <a:rPr lang="en-US" smtClean="0"/>
              <a:t>‹#›</a:t>
            </a:fld>
            <a:endParaRPr lang="en-US"/>
          </a:p>
        </p:txBody>
      </p:sp>
    </p:spTree>
    <p:extLst>
      <p:ext uri="{BB962C8B-B14F-4D97-AF65-F5344CB8AC3E}">
        <p14:creationId xmlns:p14="http://schemas.microsoft.com/office/powerpoint/2010/main" val="375046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3EF3F-35E2-3B43-BF81-CFC248C52316}"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03F89-1949-E64B-AC42-D3BE5974B6DB}" type="slidenum">
              <a:rPr lang="en-US" smtClean="0"/>
              <a:t>‹#›</a:t>
            </a:fld>
            <a:endParaRPr lang="en-US"/>
          </a:p>
        </p:txBody>
      </p:sp>
    </p:spTree>
    <p:extLst>
      <p:ext uri="{BB962C8B-B14F-4D97-AF65-F5344CB8AC3E}">
        <p14:creationId xmlns:p14="http://schemas.microsoft.com/office/powerpoint/2010/main" val="22272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little information on population surveys. Population surveys estimating smoking prevalence are essential for monitoring public health trends and guiding policy development. These surveys also facilitate the efficient allocation of resources by revealing high-prevalence groups. Additionally, these surveys enable </a:t>
            </a:r>
            <a:r>
              <a:rPr lang="en-US" b="1" dirty="0"/>
              <a:t>global comparisons</a:t>
            </a:r>
            <a:r>
              <a:rPr lang="en-US" dirty="0"/>
              <a:t>, which allows countries to assess smoking trends and develop strategies to meet international health targets. Finally, they play a crucial role in evaluating the impact of public health interventions, such as assessing the success of smoking bans or tobacco control programs. </a:t>
            </a:r>
          </a:p>
          <a:p>
            <a:endParaRPr lang="en-US" sz="2800" dirty="0"/>
          </a:p>
          <a:p>
            <a:r>
              <a:rPr lang="en-US" sz="2800" dirty="0"/>
              <a:t>The main survey for evaluating smoking prevalence in the UK is the </a:t>
            </a:r>
            <a:r>
              <a:rPr lang="en-US" sz="2800" b="1" dirty="0"/>
              <a:t>Annual Population Survey (APS)</a:t>
            </a:r>
            <a:r>
              <a:rPr lang="en-US" sz="2800" dirty="0"/>
              <a:t>, conducted by the </a:t>
            </a:r>
            <a:r>
              <a:rPr lang="en-US" sz="2800" b="1" dirty="0"/>
              <a:t>Office for National Statistics (ONS)</a:t>
            </a:r>
            <a:r>
              <a:rPr lang="en-US" sz="2800" dirty="0"/>
              <a:t>. This survey takes places annually on around 320,000 respondents and provides key indicators on smoking behavior.</a:t>
            </a:r>
          </a:p>
          <a:p>
            <a:endParaRPr lang="en-US" sz="2800" dirty="0"/>
          </a:p>
          <a:p>
            <a:r>
              <a:rPr lang="en-US" sz="2800" dirty="0"/>
              <a:t>In the APS, a smoker is defined as someone who currently smokes, either daily or occasionally. Over the years, the estimated proportion of people who smoke in the UK has been steadily declining, reflecting the success of public health campaigns, smoking cessation programs, and tobacco control policies, such as smoking bans in public places and increased tobacco taxes. This decline is evident in the data shown in the accompanying figure, where we can observe a consistent drop in smoking prevalence since the APS records began in 2011.</a:t>
            </a:r>
            <a:endParaRPr lang="en-GB" dirty="0"/>
          </a:p>
        </p:txBody>
      </p:sp>
      <p:sp>
        <p:nvSpPr>
          <p:cNvPr id="4" name="Slide Number Placeholder 3"/>
          <p:cNvSpPr>
            <a:spLocks noGrp="1"/>
          </p:cNvSpPr>
          <p:nvPr>
            <p:ph type="sldNum" sz="quarter" idx="5"/>
          </p:nvPr>
        </p:nvSpPr>
        <p:spPr/>
        <p:txBody>
          <a:bodyPr/>
          <a:lstStyle/>
          <a:p>
            <a:fld id="{5CC03F89-1949-E64B-AC42-D3BE5974B6DB}" type="slidenum">
              <a:rPr lang="en-US" smtClean="0"/>
              <a:t>2</a:t>
            </a:fld>
            <a:endParaRPr lang="en-US" dirty="0"/>
          </a:p>
        </p:txBody>
      </p:sp>
    </p:spTree>
    <p:extLst>
      <p:ext uri="{BB962C8B-B14F-4D97-AF65-F5344CB8AC3E}">
        <p14:creationId xmlns:p14="http://schemas.microsoft.com/office/powerpoint/2010/main" val="243928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FECF5-2935-F3A9-E526-28808A7DB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2063D-5833-EFC9-C99A-638616E89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F15F5-C055-4ABC-51CB-193B2CB5504C}"/>
              </a:ext>
            </a:extLst>
          </p:cNvPr>
          <p:cNvSpPr>
            <a:spLocks noGrp="1"/>
          </p:cNvSpPr>
          <p:nvPr>
            <p:ph type="body" idx="1"/>
          </p:nvPr>
        </p:nvSpPr>
        <p:spPr/>
        <p:txBody>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lang="en-GB" sz="1800" dirty="0">
                <a:effectLst/>
                <a:latin typeface="Arial" panose="020B0604020202020204" pitchFamily="34" charset="0"/>
                <a:ea typeface="Aptos" panose="020B0004020202020204" pitchFamily="34" charset="0"/>
                <a:cs typeface="Times New Roman" panose="02020603050405020304" pitchFamily="18" charset="0"/>
              </a:rPr>
              <a:t>What is the solution? </a:t>
            </a:r>
          </a:p>
          <a:p>
            <a:pPr marL="0" marR="0" lvl="0" indent="0" algn="just" defTabSz="914400" rtl="0" eaLnBrk="1" fontAlgn="auto" latinLnBrk="0" hangingPunct="1">
              <a:lnSpc>
                <a:spcPct val="200000"/>
              </a:lnSpc>
              <a:spcBef>
                <a:spcPts val="0"/>
              </a:spcBef>
              <a:spcAft>
                <a:spcPts val="800"/>
              </a:spcAft>
              <a:buClrTx/>
              <a:buSzTx/>
              <a:buFontTx/>
              <a:buNone/>
              <a:tabLst/>
              <a:defRPr/>
            </a:pPr>
            <a:endParaRPr lang="en-GB" sz="18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200000"/>
              </a:lnSpc>
              <a:spcBef>
                <a:spcPts val="0"/>
              </a:spcBef>
              <a:spcAft>
                <a:spcPts val="800"/>
              </a:spcAft>
              <a:buClrTx/>
              <a:buSzTx/>
              <a:buFontTx/>
              <a:buNone/>
              <a:tabLst/>
              <a:defRPr/>
            </a:pPr>
            <a:r>
              <a:rPr lang="en-GB" sz="1800" dirty="0">
                <a:effectLst/>
                <a:latin typeface="Arial" panose="020B0604020202020204" pitchFamily="34" charset="0"/>
                <a:ea typeface="Aptos" panose="020B0004020202020204" pitchFamily="34" charset="0"/>
                <a:cs typeface="Times New Roman" panose="02020603050405020304" pitchFamily="18" charset="0"/>
              </a:rPr>
              <a:t>One pragmatic and cost-effective approach to address the exclusion of the 'hidden population' from household surveys is deriving and applying a correction factor. This method involves adjusting collected survey data to account for the estimated ‘hidden population’. To ensure statistical robustness, the correction factor can also be applied to confidence intervals and must be regularly updated to maintain accuracy and relevance. Of course, the effectiveness of the correction factor approach is highly dependent on the quality and availability of auxiliary data. </a:t>
            </a:r>
          </a:p>
          <a:p>
            <a:pPr marL="0" marR="0" lvl="0" indent="0" algn="just" defTabSz="914400" rtl="0" eaLnBrk="1" fontAlgn="auto" latinLnBrk="0" hangingPunct="1">
              <a:lnSpc>
                <a:spcPct val="200000"/>
              </a:lnSpc>
              <a:spcBef>
                <a:spcPts val="0"/>
              </a:spcBef>
              <a:spcAft>
                <a:spcPts val="800"/>
              </a:spcAft>
              <a:buClrTx/>
              <a:buSzTx/>
              <a:buFontTx/>
              <a:buNone/>
              <a:tabLst/>
              <a:defRPr/>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en-GB" sz="1800" dirty="0">
                <a:effectLst/>
                <a:latin typeface="Arial" panose="020B0604020202020204" pitchFamily="34" charset="0"/>
                <a:ea typeface="Aptos" panose="020B0004020202020204" pitchFamily="34" charset="0"/>
                <a:cs typeface="Times New Roman" panose="02020603050405020304" pitchFamily="18" charset="0"/>
              </a:rPr>
              <a:t>An alternative approach is to enhance survey coverage by employing mixed modes of data collection, such as combining household surveys with action-based sampling among those using relevant homeless services. Including communal establishments in household surveys, leveraging census weighting, and adapting surveys to include temporary household residents are also options. However, these pose challenges for maintaining data integrity over time and are highly intensive. </a:t>
            </a:r>
          </a:p>
          <a:p>
            <a:pPr algn="just">
              <a:lnSpc>
                <a:spcPct val="200000"/>
              </a:lnSpc>
              <a:spcAft>
                <a:spcPts val="800"/>
              </a:spcAft>
            </a:pPr>
            <a:endParaRPr lang="en-GB" sz="18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200000"/>
              </a:lnSpc>
              <a:spcAft>
                <a:spcPts val="800"/>
              </a:spcAft>
            </a:pPr>
            <a:r>
              <a:rPr lang="en-GB" sz="1800" dirty="0">
                <a:effectLst/>
                <a:latin typeface="Arial" panose="020B0604020202020204" pitchFamily="34" charset="0"/>
                <a:ea typeface="Aptos" panose="020B0004020202020204" pitchFamily="34" charset="0"/>
                <a:cs typeface="Times New Roman" panose="02020603050405020304" pitchFamily="18" charset="0"/>
              </a:rPr>
              <a:t>A less intensive option involves collecting information on prior inclusion in a 'hidden population', such as asking respondents about past experiences like sofa surfing. Responses from individuals with such histories can be weighted more heavily to better reflect the 'hidden population'. This however would require complex weighting with a risk of overcompensation. Ensuring that the weighting appropriately reflects the proportion of the hidden population without exaggerating their numbers is difficult and requires careful calibration and validation.</a:t>
            </a:r>
          </a:p>
          <a:p>
            <a:pPr algn="just">
              <a:lnSpc>
                <a:spcPct val="200000"/>
              </a:lnSpc>
              <a:spcAft>
                <a:spcPts val="800"/>
              </a:spcAft>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4DE628-B157-D7FC-6D61-ED8971E087EF}"/>
              </a:ext>
            </a:extLst>
          </p:cNvPr>
          <p:cNvSpPr>
            <a:spLocks noGrp="1"/>
          </p:cNvSpPr>
          <p:nvPr>
            <p:ph type="sldNum" sz="quarter" idx="5"/>
          </p:nvPr>
        </p:nvSpPr>
        <p:spPr/>
        <p:txBody>
          <a:bodyPr/>
          <a:lstStyle/>
          <a:p>
            <a:fld id="{5CC03F89-1949-E64B-AC42-D3BE5974B6DB}" type="slidenum">
              <a:rPr lang="en-US" smtClean="0"/>
              <a:t>11</a:t>
            </a:fld>
            <a:endParaRPr lang="en-US" dirty="0"/>
          </a:p>
        </p:txBody>
      </p:sp>
    </p:spTree>
    <p:extLst>
      <p:ext uri="{BB962C8B-B14F-4D97-AF65-F5344CB8AC3E}">
        <p14:creationId xmlns:p14="http://schemas.microsoft.com/office/powerpoint/2010/main" val="239901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E068-6AF3-385F-59A3-882BED3D3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91780-659D-992E-3704-99DFB79B7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D98F14-0726-227E-9F54-18BF142537BC}"/>
              </a:ext>
            </a:extLst>
          </p:cNvPr>
          <p:cNvSpPr>
            <a:spLocks noGrp="1"/>
          </p:cNvSpPr>
          <p:nvPr>
            <p:ph type="body" idx="1"/>
          </p:nvPr>
        </p:nvSpPr>
        <p:spPr/>
        <p:txBody>
          <a:bodyPr/>
          <a:lstStyle/>
          <a:p>
            <a:pPr marL="228600" algn="just">
              <a:lnSpc>
                <a:spcPct val="200000"/>
              </a:lnSpc>
              <a:spcAft>
                <a:spcPts val="800"/>
              </a:spcAft>
            </a:pPr>
            <a:r>
              <a:rPr lang="en-US" sz="4800" dirty="0"/>
              <a:t>We therefore aimed to estimate the size of the 'hidden population' excluded from household surveys, assess the impact of their exclusion on smoking prevalence estimates, and develop a correction factor to adjust these estimates for greater accuracy. By identifying the number of individuals in groups such as those experiencing homelessness, those in temporary accommodation, and institutionalized populations, we </a:t>
            </a:r>
            <a:r>
              <a:rPr lang="en-US" sz="4800" dirty="0" err="1"/>
              <a:t>seeked</a:t>
            </a:r>
            <a:r>
              <a:rPr lang="en-US" sz="4800" dirty="0"/>
              <a:t> to quantify how their omission leads to underreporting of smoking rates. </a:t>
            </a:r>
            <a:endParaRPr lang="en-US" sz="3600" dirty="0"/>
          </a:p>
        </p:txBody>
      </p:sp>
      <p:sp>
        <p:nvSpPr>
          <p:cNvPr id="4" name="Slide Number Placeholder 3">
            <a:extLst>
              <a:ext uri="{FF2B5EF4-FFF2-40B4-BE49-F238E27FC236}">
                <a16:creationId xmlns:a16="http://schemas.microsoft.com/office/drawing/2014/main" id="{1163F880-0AEB-4051-C54D-C4F8F496BF41}"/>
              </a:ext>
            </a:extLst>
          </p:cNvPr>
          <p:cNvSpPr>
            <a:spLocks noGrp="1"/>
          </p:cNvSpPr>
          <p:nvPr>
            <p:ph type="sldNum" sz="quarter" idx="5"/>
          </p:nvPr>
        </p:nvSpPr>
        <p:spPr/>
        <p:txBody>
          <a:bodyPr/>
          <a:lstStyle/>
          <a:p>
            <a:fld id="{5CC03F89-1949-E64B-AC42-D3BE5974B6DB}" type="slidenum">
              <a:rPr lang="en-US" smtClean="0"/>
              <a:t>12</a:t>
            </a:fld>
            <a:endParaRPr lang="en-US"/>
          </a:p>
        </p:txBody>
      </p:sp>
    </p:spTree>
    <p:extLst>
      <p:ext uri="{BB962C8B-B14F-4D97-AF65-F5344CB8AC3E}">
        <p14:creationId xmlns:p14="http://schemas.microsoft.com/office/powerpoint/2010/main" val="364949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0E5BB-492D-E501-5E7A-B7D0761D6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61B2A-EE14-8864-8AC3-7F573036C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00ECA-3C40-B54C-7775-E21CB346B991}"/>
              </a:ext>
            </a:extLst>
          </p:cNvPr>
          <p:cNvSpPr>
            <a:spLocks noGrp="1"/>
          </p:cNvSpPr>
          <p:nvPr>
            <p:ph type="body" idx="1"/>
          </p:nvPr>
        </p:nvSpPr>
        <p:spPr/>
        <p:txBody>
          <a:bodyPr/>
          <a:lstStyle/>
          <a:p>
            <a:r>
              <a:rPr lang="en-US" sz="6600" b="0" i="0" dirty="0">
                <a:solidFill>
                  <a:srgbClr val="323132"/>
                </a:solidFill>
                <a:effectLst/>
                <a:latin typeface="Open Sans" panose="020B0606030504020204" pitchFamily="34" charset="0"/>
              </a:rPr>
              <a:t>The ONS non-private household definition was used. This </a:t>
            </a:r>
            <a:r>
              <a:rPr lang="en-US" sz="8800" b="0" i="0" dirty="0">
                <a:solidFill>
                  <a:srgbClr val="323132"/>
                </a:solidFill>
                <a:effectLst/>
                <a:latin typeface="Open Sans" panose="020B0606030504020204" pitchFamily="34" charset="0"/>
              </a:rPr>
              <a:t>includes people living in communal establishments, immigration detention centers, g</a:t>
            </a:r>
            <a:r>
              <a:rPr lang="en-US" sz="8800" b="0" dirty="0"/>
              <a:t>ypsy, Roma, and Travelling Communities, as </a:t>
            </a:r>
            <a:r>
              <a:rPr lang="en-US" sz="8800" b="0" dirty="0" err="1"/>
              <a:t>wel</a:t>
            </a:r>
            <a:r>
              <a:rPr lang="en-US" sz="8800" b="0" dirty="0"/>
              <a:t> as those in temporary accommodation, sleeping rough and sofa surfing. </a:t>
            </a:r>
          </a:p>
          <a:p>
            <a:endParaRPr lang="en-US" sz="4800" dirty="0"/>
          </a:p>
          <a:p>
            <a:r>
              <a:rPr lang="en-US" sz="4800" dirty="0"/>
              <a:t>Specific population counts for communal establishments (e.g., care homes, student accommodations, and other institutional settings) were obtained from official statistics, while estimates for more transient groups like those in temporary accommodation or sleeping rough were derived from surveys and reports from homelessness charities and local authorities. Data on Gypsy, Roma, and </a:t>
            </a:r>
            <a:r>
              <a:rPr lang="en-US" sz="4800" dirty="0" err="1"/>
              <a:t>Traveller</a:t>
            </a:r>
            <a:r>
              <a:rPr lang="en-US" sz="4800" dirty="0"/>
              <a:t> populations were accessed through community records and specific surveys targeting these populations, while information on immigration detention centers was gathered from government immigration records.</a:t>
            </a:r>
          </a:p>
          <a:p>
            <a:pPr marL="228600" algn="just">
              <a:lnSpc>
                <a:spcPct val="200000"/>
              </a:lnSpc>
              <a:spcAft>
                <a:spcPts val="800"/>
              </a:spcAft>
            </a:pPr>
            <a:endParaRPr lang="en-US" sz="3600" dirty="0"/>
          </a:p>
        </p:txBody>
      </p:sp>
      <p:sp>
        <p:nvSpPr>
          <p:cNvPr id="4" name="Slide Number Placeholder 3">
            <a:extLst>
              <a:ext uri="{FF2B5EF4-FFF2-40B4-BE49-F238E27FC236}">
                <a16:creationId xmlns:a16="http://schemas.microsoft.com/office/drawing/2014/main" id="{65E377BD-D49B-9F62-4F2A-332CD548D29C}"/>
              </a:ext>
            </a:extLst>
          </p:cNvPr>
          <p:cNvSpPr>
            <a:spLocks noGrp="1"/>
          </p:cNvSpPr>
          <p:nvPr>
            <p:ph type="sldNum" sz="quarter" idx="5"/>
          </p:nvPr>
        </p:nvSpPr>
        <p:spPr/>
        <p:txBody>
          <a:bodyPr/>
          <a:lstStyle/>
          <a:p>
            <a:fld id="{5CC03F89-1949-E64B-AC42-D3BE5974B6DB}" type="slidenum">
              <a:rPr lang="en-US" smtClean="0"/>
              <a:t>13</a:t>
            </a:fld>
            <a:endParaRPr lang="en-US"/>
          </a:p>
        </p:txBody>
      </p:sp>
    </p:spTree>
    <p:extLst>
      <p:ext uri="{BB962C8B-B14F-4D97-AF65-F5344CB8AC3E}">
        <p14:creationId xmlns:p14="http://schemas.microsoft.com/office/powerpoint/2010/main" val="2477286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BA42-63CB-7009-F07F-C1D2E1D30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D7513-1245-3153-57E8-335BED5AF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7A25D-D0E4-EDEB-CD3E-8A2452BC2558}"/>
              </a:ext>
            </a:extLst>
          </p:cNvPr>
          <p:cNvSpPr>
            <a:spLocks noGrp="1"/>
          </p:cNvSpPr>
          <p:nvPr>
            <p:ph type="body" idx="1"/>
          </p:nvPr>
        </p:nvSpPr>
        <p:spPr/>
        <p:txBody>
          <a:bodyPr/>
          <a:lstStyle/>
          <a:p>
            <a:pPr marL="228600" marR="0" lvl="0" indent="0" algn="just" defTabSz="914400" rtl="0" eaLnBrk="1" fontAlgn="auto" latinLnBrk="0" hangingPunct="1">
              <a:lnSpc>
                <a:spcPct val="200000"/>
              </a:lnSpc>
              <a:spcBef>
                <a:spcPts val="0"/>
              </a:spcBef>
              <a:spcAft>
                <a:spcPts val="800"/>
              </a:spcAft>
              <a:buClrTx/>
              <a:buSzTx/>
              <a:buFontTx/>
              <a:buNone/>
              <a:tabLst/>
              <a:defRPr/>
            </a:pP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We estimated that the size of the ‘hidden population’</a:t>
            </a:r>
            <a:r>
              <a:rPr lang="en-GB" sz="1800" u="sng" dirty="0">
                <a:solidFill>
                  <a:srgbClr val="008080"/>
                </a:solidFill>
                <a:effectLst/>
                <a:latin typeface="Arial" panose="020B0604020202020204" pitchFamily="34" charset="0"/>
                <a:ea typeface="Aptos" panose="020B0004020202020204" pitchFamily="34" charset="0"/>
                <a:cs typeface="Times New Roman" panose="02020603050405020304" pitchFamily="18" charset="0"/>
              </a:rPr>
              <a:t> aged 18+</a:t>
            </a: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in the UK is around 1.9 million, which reflects 3.5% of the total UK population. </a:t>
            </a:r>
            <a:r>
              <a:rPr lang="en-US" sz="2800" dirty="0"/>
              <a:t>This is comparable to the population of </a:t>
            </a:r>
            <a:r>
              <a:rPr lang="en-US" sz="2800" b="1" dirty="0"/>
              <a:t>Greater Manchester</a:t>
            </a:r>
            <a:r>
              <a:rPr lang="en-US" sz="2800" dirty="0"/>
              <a:t> and </a:t>
            </a:r>
            <a:r>
              <a:rPr lang="en-US" sz="2800" b="1" dirty="0"/>
              <a:t>Birmingham, </a:t>
            </a:r>
            <a:r>
              <a:rPr lang="en-US" sz="2800" dirty="0"/>
              <a:t>meaning that the hidden population in the UK is of a size similar to these large urban areas, highlighting the significant scale of individuals excluded from typical population surveys.</a:t>
            </a: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r>
              <a:rPr lang="en-GB" sz="18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Of course, this </a:t>
            </a:r>
            <a:r>
              <a:rPr lang="en-GB"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estimate may under- or over-estimate the true prevalence given biases in data collection. For example, </a:t>
            </a:r>
            <a:r>
              <a:rPr lang="en-US" sz="6600" dirty="0"/>
              <a:t>estimates of rough sleepers and Gypsy, Roma, and Traveler communities are more prone to bias, as these groups are harder to track due to their mobility, lack of stable housing, or underreporting in official surveys. </a:t>
            </a:r>
            <a:endParaRPr lang="en-US" sz="3600" dirty="0"/>
          </a:p>
        </p:txBody>
      </p:sp>
      <p:sp>
        <p:nvSpPr>
          <p:cNvPr id="4" name="Slide Number Placeholder 3">
            <a:extLst>
              <a:ext uri="{FF2B5EF4-FFF2-40B4-BE49-F238E27FC236}">
                <a16:creationId xmlns:a16="http://schemas.microsoft.com/office/drawing/2014/main" id="{4487AAC0-8DDD-D1AA-EADC-03F56FCB8285}"/>
              </a:ext>
            </a:extLst>
          </p:cNvPr>
          <p:cNvSpPr>
            <a:spLocks noGrp="1"/>
          </p:cNvSpPr>
          <p:nvPr>
            <p:ph type="sldNum" sz="quarter" idx="5"/>
          </p:nvPr>
        </p:nvSpPr>
        <p:spPr/>
        <p:txBody>
          <a:bodyPr/>
          <a:lstStyle/>
          <a:p>
            <a:fld id="{5CC03F89-1949-E64B-AC42-D3BE5974B6DB}" type="slidenum">
              <a:rPr lang="en-US" smtClean="0"/>
              <a:t>14</a:t>
            </a:fld>
            <a:endParaRPr lang="en-US"/>
          </a:p>
        </p:txBody>
      </p:sp>
    </p:spTree>
    <p:extLst>
      <p:ext uri="{BB962C8B-B14F-4D97-AF65-F5344CB8AC3E}">
        <p14:creationId xmlns:p14="http://schemas.microsoft.com/office/powerpoint/2010/main" val="263630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AB02F-38D1-5EFB-9509-F60BA8D22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94820-5D46-2A8B-1920-95ED8B618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488BF-87F0-DC19-5BA1-F81C6B271B15}"/>
              </a:ext>
            </a:extLst>
          </p:cNvPr>
          <p:cNvSpPr>
            <a:spLocks noGrp="1"/>
          </p:cNvSpPr>
          <p:nvPr>
            <p:ph type="body" idx="1"/>
          </p:nvPr>
        </p:nvSpPr>
        <p:spPr/>
        <p:txBody>
          <a:bodyPr/>
          <a:lstStyle/>
          <a:p>
            <a:pPr algn="just" fontAlgn="base">
              <a:lnSpc>
                <a:spcPct val="200000"/>
              </a:lnSpc>
              <a:spcAft>
                <a:spcPts val="800"/>
              </a:spcAft>
            </a:pP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Next we estimated the total proportion of the ‘hidden population’ who smoke as being somewhere between 58% and 66%. These two estimates were calculated by weighting the proportions of each sub-group who smoke derived from the previous literature by the contribution of the group of interest to the total population of hidden individuals. This would suggest that the number of smokers in the ‘hidden population’ is between approximately </a:t>
            </a:r>
            <a:r>
              <a:rPr lang="en-GB" sz="18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 and 1.2 million. Again, given biases in the data collection this could be an under or over-estimate.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algn="just" fontAlgn="base">
              <a:lnSpc>
                <a:spcPct val="200000"/>
              </a:lnSpc>
              <a:spcAft>
                <a:spcPts val="800"/>
              </a:spcAft>
            </a:pPr>
            <a:r>
              <a:rPr lang="en-GB" sz="18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228600" algn="just">
              <a:lnSpc>
                <a:spcPct val="200000"/>
              </a:lnSpc>
              <a:spcAft>
                <a:spcPts val="800"/>
              </a:spcAft>
            </a:pPr>
            <a:endParaRPr lang="en-US" sz="3600" dirty="0"/>
          </a:p>
        </p:txBody>
      </p:sp>
      <p:sp>
        <p:nvSpPr>
          <p:cNvPr id="4" name="Slide Number Placeholder 3">
            <a:extLst>
              <a:ext uri="{FF2B5EF4-FFF2-40B4-BE49-F238E27FC236}">
                <a16:creationId xmlns:a16="http://schemas.microsoft.com/office/drawing/2014/main" id="{19D30B06-86CB-B587-80D8-405884C1B6DB}"/>
              </a:ext>
            </a:extLst>
          </p:cNvPr>
          <p:cNvSpPr>
            <a:spLocks noGrp="1"/>
          </p:cNvSpPr>
          <p:nvPr>
            <p:ph type="sldNum" sz="quarter" idx="5"/>
          </p:nvPr>
        </p:nvSpPr>
        <p:spPr/>
        <p:txBody>
          <a:bodyPr/>
          <a:lstStyle/>
          <a:p>
            <a:fld id="{5CC03F89-1949-E64B-AC42-D3BE5974B6DB}" type="slidenum">
              <a:rPr lang="en-US" smtClean="0"/>
              <a:t>15</a:t>
            </a:fld>
            <a:endParaRPr lang="en-US"/>
          </a:p>
        </p:txBody>
      </p:sp>
    </p:spTree>
    <p:extLst>
      <p:ext uri="{BB962C8B-B14F-4D97-AF65-F5344CB8AC3E}">
        <p14:creationId xmlns:p14="http://schemas.microsoft.com/office/powerpoint/2010/main" val="250684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F634-789E-0742-9D39-3BC8732AD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C12D9-6F7D-A6DA-6E34-681696EDC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5E9C8-6995-70A1-5E15-53119C19ACFC}"/>
              </a:ext>
            </a:extLst>
          </p:cNvPr>
          <p:cNvSpPr>
            <a:spLocks noGrp="1"/>
          </p:cNvSpPr>
          <p:nvPr>
            <p:ph type="body" idx="1"/>
          </p:nvPr>
        </p:nvSpPr>
        <p:spPr/>
        <p:txBody>
          <a:bodyPr/>
          <a:lstStyle/>
          <a:p>
            <a:r>
              <a:rPr lang="en-US" sz="2800" dirty="0"/>
              <a:t>What is the impact of this? The </a:t>
            </a:r>
            <a:r>
              <a:rPr lang="en-US" sz="2800" b="1" dirty="0"/>
              <a:t>Annual Population Survey (APS)</a:t>
            </a:r>
            <a:r>
              <a:rPr lang="en-US" sz="2800" dirty="0"/>
              <a:t> estimated that in 2022, 12.9% of people aged 18 years and over living in households smoked cigarettes, equating to around </a:t>
            </a:r>
            <a:r>
              <a:rPr lang="en-US" sz="2800" b="1" dirty="0"/>
              <a:t>6.8 million individuals</a:t>
            </a:r>
            <a:r>
              <a:rPr lang="en-US" sz="2800" dirty="0"/>
              <a:t>. However, when accounting for the excluded ‘hidden population,’ the number of smokers could be between </a:t>
            </a:r>
            <a:r>
              <a:rPr lang="en-US" sz="2800" b="1" dirty="0"/>
              <a:t>7.8 and 8 million</a:t>
            </a:r>
            <a:r>
              <a:rPr lang="en-US" sz="2800" dirty="0"/>
              <a:t> individuals. This indicates an </a:t>
            </a:r>
            <a:r>
              <a:rPr lang="en-US" sz="2800" b="1" dirty="0"/>
              <a:t>absolute percentage increase</a:t>
            </a:r>
            <a:r>
              <a:rPr lang="en-US" sz="2800" dirty="0"/>
              <a:t> in smoking prevalence of between </a:t>
            </a:r>
            <a:r>
              <a:rPr lang="en-US" sz="2800" b="1" dirty="0"/>
              <a:t>1.6% to 1.9%</a:t>
            </a:r>
            <a:r>
              <a:rPr lang="en-US" sz="2800" dirty="0"/>
              <a:t>. The correction factor, which adjusts for the exclusion of these hidden populations, is estimated at a ratio of </a:t>
            </a:r>
            <a:r>
              <a:rPr lang="en-US" sz="2800" b="1" dirty="0"/>
              <a:t>1.12 to 1.15</a:t>
            </a:r>
            <a:r>
              <a:rPr lang="en-US" sz="2800" dirty="0"/>
              <a:t>, meaning that smoking prevalence estimates from the APS may be </a:t>
            </a:r>
            <a:r>
              <a:rPr lang="en-US" sz="2800" b="1" dirty="0"/>
              <a:t>underreported</a:t>
            </a:r>
            <a:r>
              <a:rPr lang="en-US" sz="2800" dirty="0"/>
              <a:t> by this amount.</a:t>
            </a:r>
          </a:p>
          <a:p>
            <a:endParaRPr lang="en-US" sz="2800" dirty="0"/>
          </a:p>
          <a:p>
            <a:r>
              <a:rPr lang="en-US" sz="2800" dirty="0"/>
              <a:t>This underestimation has significant implications, especially given the UK government's ambitious goal to achieve a </a:t>
            </a:r>
            <a:r>
              <a:rPr lang="en-US" sz="2800" b="1" dirty="0"/>
              <a:t>smokefree England by 2030</a:t>
            </a:r>
            <a:r>
              <a:rPr lang="en-US" sz="2800" dirty="0"/>
              <a:t>, with a target of reducing smoking prevalence to less than 5% for combustible tobacco. The delay in reaching this target is already projected to be </a:t>
            </a:r>
            <a:r>
              <a:rPr lang="en-US" sz="2800" b="1" dirty="0"/>
              <a:t>approximately eight years</a:t>
            </a:r>
            <a:r>
              <a:rPr lang="en-US" sz="2800" dirty="0"/>
              <a:t>, pushing the target date from 2030 to </a:t>
            </a:r>
            <a:r>
              <a:rPr lang="en-US" sz="2800" b="1" dirty="0"/>
              <a:t>2038</a:t>
            </a:r>
            <a:r>
              <a:rPr lang="en-US" sz="2800" dirty="0"/>
              <a:t> based on a projected decline in smoking prevalence of around </a:t>
            </a:r>
            <a:r>
              <a:rPr lang="en-US" sz="2800" b="1" dirty="0"/>
              <a:t>0.5 percentage points per year</a:t>
            </a:r>
            <a:r>
              <a:rPr lang="en-US" sz="2800" dirty="0"/>
              <a:t>. However, accounting for the hidden population's contribution to smoking rates suggests that the target may be delayed even further, potentially until </a:t>
            </a:r>
            <a:r>
              <a:rPr lang="en-US" sz="2800" b="1" dirty="0"/>
              <a:t>2042</a:t>
            </a:r>
            <a:r>
              <a:rPr lang="en-US" sz="2800" dirty="0"/>
              <a:t>. </a:t>
            </a:r>
          </a:p>
          <a:p>
            <a:pPr marL="228600" marR="0" lvl="0" indent="0" algn="just" defTabSz="914400" rtl="0" eaLnBrk="1" fontAlgn="auto" latinLnBrk="0" hangingPunct="1">
              <a:lnSpc>
                <a:spcPct val="200000"/>
              </a:lnSpc>
              <a:spcBef>
                <a:spcPts val="0"/>
              </a:spcBef>
              <a:spcAft>
                <a:spcPts val="800"/>
              </a:spcAft>
              <a:buClrTx/>
              <a:buSzTx/>
              <a:buFontTx/>
              <a:buNone/>
              <a:tabLst/>
              <a:defRPr/>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228600" algn="just">
              <a:lnSpc>
                <a:spcPct val="200000"/>
              </a:lnSpc>
              <a:spcAft>
                <a:spcPts val="800"/>
              </a:spcAft>
            </a:pPr>
            <a:endParaRPr lang="en-US" sz="3600" dirty="0"/>
          </a:p>
        </p:txBody>
      </p:sp>
      <p:sp>
        <p:nvSpPr>
          <p:cNvPr id="4" name="Slide Number Placeholder 3">
            <a:extLst>
              <a:ext uri="{FF2B5EF4-FFF2-40B4-BE49-F238E27FC236}">
                <a16:creationId xmlns:a16="http://schemas.microsoft.com/office/drawing/2014/main" id="{A8E15510-8270-7191-3E26-B94774397718}"/>
              </a:ext>
            </a:extLst>
          </p:cNvPr>
          <p:cNvSpPr>
            <a:spLocks noGrp="1"/>
          </p:cNvSpPr>
          <p:nvPr>
            <p:ph type="sldNum" sz="quarter" idx="5"/>
          </p:nvPr>
        </p:nvSpPr>
        <p:spPr/>
        <p:txBody>
          <a:bodyPr/>
          <a:lstStyle/>
          <a:p>
            <a:fld id="{5CC03F89-1949-E64B-AC42-D3BE5974B6DB}" type="slidenum">
              <a:rPr lang="en-US" smtClean="0"/>
              <a:t>16</a:t>
            </a:fld>
            <a:endParaRPr lang="en-US"/>
          </a:p>
        </p:txBody>
      </p:sp>
    </p:spTree>
    <p:extLst>
      <p:ext uri="{BB962C8B-B14F-4D97-AF65-F5344CB8AC3E}">
        <p14:creationId xmlns:p14="http://schemas.microsoft.com/office/powerpoint/2010/main" val="295471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821ED-8F55-B27E-D99C-145500CF7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23164-7F1B-35CD-1A11-5B877CFF8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B53F8-6EB5-F4EF-2797-C845E7C3F7D5}"/>
              </a:ext>
            </a:extLst>
          </p:cNvPr>
          <p:cNvSpPr>
            <a:spLocks noGrp="1"/>
          </p:cNvSpPr>
          <p:nvPr>
            <p:ph type="body" idx="1"/>
          </p:nvPr>
        </p:nvSpPr>
        <p:spPr/>
        <p:txBody>
          <a:bodyPr/>
          <a:lstStyle/>
          <a:p>
            <a:r>
              <a:rPr lang="en-US" sz="2800" b="1" dirty="0"/>
              <a:t>Table 4</a:t>
            </a:r>
            <a:r>
              <a:rPr lang="en-US" sz="2800" dirty="0"/>
              <a:t> presents smoking prevalence estimates for the UK, as derived from the </a:t>
            </a:r>
            <a:r>
              <a:rPr lang="en-US" sz="2800" b="1" dirty="0"/>
              <a:t>Annual Population Survey (APS)</a:t>
            </a:r>
            <a:r>
              <a:rPr lang="en-US" sz="2800" dirty="0"/>
              <a:t>, stratified by country, along with the corresponding </a:t>
            </a:r>
            <a:r>
              <a:rPr lang="en-US" sz="2800" b="1" dirty="0"/>
              <a:t>95% confidence intervals</a:t>
            </a:r>
            <a:r>
              <a:rPr lang="en-US" sz="2800" dirty="0"/>
              <a:t> and adjusted estimates that account for the hidden population using a </a:t>
            </a:r>
            <a:r>
              <a:rPr lang="en-US" sz="2800" b="1" dirty="0"/>
              <a:t>correction factor of 1.15</a:t>
            </a:r>
            <a:r>
              <a:rPr lang="en-US" sz="2800" dirty="0"/>
              <a:t>. The data reveal that the APS estimates for smoking prevalence in </a:t>
            </a:r>
            <a:r>
              <a:rPr lang="en-US" sz="2800" b="1" dirty="0"/>
              <a:t>England, Wales, Scotland, and Northern Ireland</a:t>
            </a:r>
            <a:r>
              <a:rPr lang="en-US" sz="2800" dirty="0"/>
              <a:t> do not overlap with the inflated estimates' confidence intervals. This discrepancy suggests a significant underestimation of smoking prevalence in the original APS data, reinforcing the idea that the exclusion of the hidden population is contributing to inaccurate national smoking statistics.</a:t>
            </a:r>
          </a:p>
          <a:p>
            <a:endParaRPr lang="en-US" sz="2800" dirty="0"/>
          </a:p>
          <a:p>
            <a:r>
              <a:rPr lang="en-US" sz="2800" dirty="0"/>
              <a:t>Further </a:t>
            </a:r>
            <a:r>
              <a:rPr lang="en-US" sz="2800" b="1" dirty="0"/>
              <a:t>sensitivity analyses</a:t>
            </a:r>
            <a:r>
              <a:rPr lang="en-US" sz="2800" dirty="0"/>
              <a:t> indicate that, for the hidden population not to affect smoking prevalence estimates, their size would need to be as small as </a:t>
            </a:r>
            <a:r>
              <a:rPr lang="en-US" sz="2800" b="1" dirty="0"/>
              <a:t>60,000 individuals</a:t>
            </a:r>
            <a:r>
              <a:rPr lang="en-US" sz="2800" dirty="0"/>
              <a:t> (assuming a smoking prevalence rate of 66% within this group). This would correspond to a </a:t>
            </a:r>
            <a:r>
              <a:rPr lang="en-US" sz="2800" b="1" dirty="0"/>
              <a:t>correction factor of 1</a:t>
            </a:r>
            <a:r>
              <a:rPr lang="en-US" sz="2800" dirty="0"/>
              <a:t>, meaning that even a relatively small hidden population would significantly impact the overall smoking estimates. This further emphasizes the substantial influence that the hidden population has on national smoking prevalence data.</a:t>
            </a:r>
          </a:p>
          <a:p>
            <a:pPr marL="228600" marR="0" lvl="0" indent="0" algn="just" defTabSz="914400" rtl="0" eaLnBrk="1" fontAlgn="auto" latinLnBrk="0" hangingPunct="1">
              <a:lnSpc>
                <a:spcPct val="200000"/>
              </a:lnSpc>
              <a:spcBef>
                <a:spcPts val="0"/>
              </a:spcBef>
              <a:spcAft>
                <a:spcPts val="800"/>
              </a:spcAft>
              <a:buClrTx/>
              <a:buSzTx/>
              <a:buFontTx/>
              <a:buNone/>
              <a:tabLst/>
              <a:defRPr/>
            </a:pPr>
            <a:endParaRPr lang="en-US" sz="3600" dirty="0"/>
          </a:p>
        </p:txBody>
      </p:sp>
      <p:sp>
        <p:nvSpPr>
          <p:cNvPr id="4" name="Slide Number Placeholder 3">
            <a:extLst>
              <a:ext uri="{FF2B5EF4-FFF2-40B4-BE49-F238E27FC236}">
                <a16:creationId xmlns:a16="http://schemas.microsoft.com/office/drawing/2014/main" id="{62A56A02-A444-F4E2-576E-16EA3510E27B}"/>
              </a:ext>
            </a:extLst>
          </p:cNvPr>
          <p:cNvSpPr>
            <a:spLocks noGrp="1"/>
          </p:cNvSpPr>
          <p:nvPr>
            <p:ph type="sldNum" sz="quarter" idx="5"/>
          </p:nvPr>
        </p:nvSpPr>
        <p:spPr/>
        <p:txBody>
          <a:bodyPr/>
          <a:lstStyle/>
          <a:p>
            <a:fld id="{5CC03F89-1949-E64B-AC42-D3BE5974B6DB}" type="slidenum">
              <a:rPr lang="en-US" smtClean="0"/>
              <a:t>17</a:t>
            </a:fld>
            <a:endParaRPr lang="en-US"/>
          </a:p>
        </p:txBody>
      </p:sp>
    </p:spTree>
    <p:extLst>
      <p:ext uri="{BB962C8B-B14F-4D97-AF65-F5344CB8AC3E}">
        <p14:creationId xmlns:p14="http://schemas.microsoft.com/office/powerpoint/2010/main" val="367457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60C4-EF5E-FC23-EAA3-042911B96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88772-AA8C-520B-E5E7-BA353FEC2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46AB6-79B0-97F4-BB8B-4D36CBDA8248}"/>
              </a:ext>
            </a:extLst>
          </p:cNvPr>
          <p:cNvSpPr>
            <a:spLocks noGrp="1"/>
          </p:cNvSpPr>
          <p:nvPr>
            <p:ph type="body" idx="1"/>
          </p:nvPr>
        </p:nvSpPr>
        <p:spPr/>
        <p:txBody>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lang="en-US" sz="1800" dirty="0">
                <a:effectLst/>
                <a:latin typeface="Arial" panose="020B0604020202020204" pitchFamily="34" charset="0"/>
                <a:ea typeface="Aptos" panose="020B0004020202020204" pitchFamily="34" charset="0"/>
                <a:cs typeface="Times New Roman" panose="02020603050405020304" pitchFamily="18" charset="0"/>
              </a:rPr>
              <a:t>Importantly, the goal of these findings is not to disrupt established time series or suggest a change in the methods of data collection that have proven valuable in monitoring smoking trends over time. Household surveys have been instrumental in providing consistent and comparable data on smoking prevalence, which is crucial for policy formulation and evaluation of public health interventions. Rather, this study is meant to provide a simple statistical tool in the correction factor that can be applied to historical timeseries to more accurately reflect actual smoking prevalence.</a:t>
            </a:r>
            <a:r>
              <a:rPr lang="en-GB"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rial" panose="020B0604020202020204" pitchFamily="34" charset="0"/>
                <a:ea typeface="Aptos" panose="020B0004020202020204" pitchFamily="34" charset="0"/>
                <a:cs typeface="Times New Roman" panose="02020603050405020304" pitchFamily="18" charset="0"/>
              </a:rPr>
              <a:t>Clearly there is a need for transparency in informing the public about the limitations of household surveys in capturing the full scope of smoking prevalence. The public’s statistical literacy has notably improved since the COVID pandemic and there is a growing awareness of the complexities involved in data collection methodologies. It is essential to openly address this by clearly stating that household surveys may not fully represent all segments of society. </a:t>
            </a:r>
            <a:endParaRPr lang="en-US" sz="3600" dirty="0"/>
          </a:p>
        </p:txBody>
      </p:sp>
      <p:sp>
        <p:nvSpPr>
          <p:cNvPr id="4" name="Slide Number Placeholder 3">
            <a:extLst>
              <a:ext uri="{FF2B5EF4-FFF2-40B4-BE49-F238E27FC236}">
                <a16:creationId xmlns:a16="http://schemas.microsoft.com/office/drawing/2014/main" id="{2D0A4913-ACFA-485A-4E9B-FE284C4486F4}"/>
              </a:ext>
            </a:extLst>
          </p:cNvPr>
          <p:cNvSpPr>
            <a:spLocks noGrp="1"/>
          </p:cNvSpPr>
          <p:nvPr>
            <p:ph type="sldNum" sz="quarter" idx="5"/>
          </p:nvPr>
        </p:nvSpPr>
        <p:spPr/>
        <p:txBody>
          <a:bodyPr/>
          <a:lstStyle/>
          <a:p>
            <a:fld id="{5CC03F89-1949-E64B-AC42-D3BE5974B6DB}" type="slidenum">
              <a:rPr lang="en-US" smtClean="0"/>
              <a:t>18</a:t>
            </a:fld>
            <a:endParaRPr lang="en-US"/>
          </a:p>
        </p:txBody>
      </p:sp>
    </p:spTree>
    <p:extLst>
      <p:ext uri="{BB962C8B-B14F-4D97-AF65-F5344CB8AC3E}">
        <p14:creationId xmlns:p14="http://schemas.microsoft.com/office/powerpoint/2010/main" val="376644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37AC4-1003-3B9B-0ABC-A8B6985A5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9742-16EE-AB76-223F-4F20439DB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D3AEA-94DD-B5E4-AC99-E127CC9BD1F9}"/>
              </a:ext>
            </a:extLst>
          </p:cNvPr>
          <p:cNvSpPr>
            <a:spLocks noGrp="1"/>
          </p:cNvSpPr>
          <p:nvPr>
            <p:ph type="body" idx="1"/>
          </p:nvPr>
        </p:nvSpPr>
        <p:spPr/>
        <p:txBody>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lang="en-US" sz="9600" dirty="0"/>
              <a:t>To advance research estimating the size of hidden populations, it’s essential to refine data collection methodologies, integrate data across various sectors like health, housing, and social services, and develop centralized systems for data sharing between government agencies and researchers. Incorporating alternative data collection methods such as </a:t>
            </a:r>
            <a:r>
              <a:rPr lang="en-US" sz="9600" b="1" dirty="0"/>
              <a:t>capture-recapture models</a:t>
            </a:r>
            <a:r>
              <a:rPr lang="en-US" sz="9600" dirty="0"/>
              <a:t> and leveraging big data sources like mobile phone data and social media can offer deeper insights into hidden populations. A collaborative approach involving governments, NGOs, and academic researchers is essential for building a comprehensive, interdisciplinary framework. Moreover, to maintain the accuracy and relevance of population estimates, it's critical to regularly update correction factors and refine estimations, potentially employing advanced mathematical models to improve precision and adapt to evolving data.</a:t>
            </a:r>
          </a:p>
          <a:p>
            <a:pPr marL="0" marR="0" lvl="0" indent="0" algn="just" defTabSz="914400" rtl="0" eaLnBrk="1" fontAlgn="auto" latinLnBrk="0" hangingPunct="1">
              <a:lnSpc>
                <a:spcPct val="200000"/>
              </a:lnSpc>
              <a:spcBef>
                <a:spcPts val="0"/>
              </a:spcBef>
              <a:spcAft>
                <a:spcPts val="800"/>
              </a:spcAft>
              <a:buClrTx/>
              <a:buSzTx/>
              <a:buFontTx/>
              <a:buNone/>
              <a:tabLst/>
              <a:defRPr/>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C61170A-A58B-E8FB-F5A0-289DF1BE65DB}"/>
              </a:ext>
            </a:extLst>
          </p:cNvPr>
          <p:cNvSpPr>
            <a:spLocks noGrp="1"/>
          </p:cNvSpPr>
          <p:nvPr>
            <p:ph type="sldNum" sz="quarter" idx="5"/>
          </p:nvPr>
        </p:nvSpPr>
        <p:spPr/>
        <p:txBody>
          <a:bodyPr/>
          <a:lstStyle/>
          <a:p>
            <a:fld id="{5CC03F89-1949-E64B-AC42-D3BE5974B6DB}" type="slidenum">
              <a:rPr lang="en-US" smtClean="0"/>
              <a:t>19</a:t>
            </a:fld>
            <a:endParaRPr lang="en-US"/>
          </a:p>
        </p:txBody>
      </p:sp>
    </p:spTree>
    <p:extLst>
      <p:ext uri="{BB962C8B-B14F-4D97-AF65-F5344CB8AC3E}">
        <p14:creationId xmlns:p14="http://schemas.microsoft.com/office/powerpoint/2010/main" val="54258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E6664-3517-6856-ACFE-735A2FD8E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69EB8-C9AA-8D99-5502-400DBB85D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D531E-4152-7FEE-E7DF-7185181379E4}"/>
              </a:ext>
            </a:extLst>
          </p:cNvPr>
          <p:cNvSpPr>
            <a:spLocks noGrp="1"/>
          </p:cNvSpPr>
          <p:nvPr>
            <p:ph type="body" idx="1"/>
          </p:nvPr>
        </p:nvSpPr>
        <p:spPr/>
        <p:txBody>
          <a:bodyPr/>
          <a:lstStyle/>
          <a:p>
            <a:r>
              <a:rPr lang="en-US" dirty="0"/>
              <a:t>This slide gives some examples of the impact of APS prevalence data on policies and public health research. For instance, it has been used to model the impact of several policies, including increasing the legal age of sale year on year. It has identified smoking as more prevalent among young adults (25–34) and individuals in lower socio-economic groups. Researchers have used this data to study the effectiveness of tools like nicotine patches and vaping. Additionally, it has shown cross-country differences, including stricter policies in Scotland and Wales contributing to sharper declines in smoking rates compared to England. Finally, it has demonstrated that campaigns like NHS Smokefree had notable success in encouraging smoking cessation.</a:t>
            </a:r>
            <a:endParaRPr lang="en-GB" dirty="0"/>
          </a:p>
        </p:txBody>
      </p:sp>
      <p:sp>
        <p:nvSpPr>
          <p:cNvPr id="4" name="Slide Number Placeholder 3">
            <a:extLst>
              <a:ext uri="{FF2B5EF4-FFF2-40B4-BE49-F238E27FC236}">
                <a16:creationId xmlns:a16="http://schemas.microsoft.com/office/drawing/2014/main" id="{C339E27A-D79F-1B0F-9D64-D3CA18BD6AE2}"/>
              </a:ext>
            </a:extLst>
          </p:cNvPr>
          <p:cNvSpPr>
            <a:spLocks noGrp="1"/>
          </p:cNvSpPr>
          <p:nvPr>
            <p:ph type="sldNum" sz="quarter" idx="5"/>
          </p:nvPr>
        </p:nvSpPr>
        <p:spPr/>
        <p:txBody>
          <a:bodyPr/>
          <a:lstStyle/>
          <a:p>
            <a:fld id="{5CC03F89-1949-E64B-AC42-D3BE5974B6DB}" type="slidenum">
              <a:rPr lang="en-US" smtClean="0"/>
              <a:t>3</a:t>
            </a:fld>
            <a:endParaRPr lang="en-US" dirty="0"/>
          </a:p>
        </p:txBody>
      </p:sp>
    </p:spTree>
    <p:extLst>
      <p:ext uri="{BB962C8B-B14F-4D97-AF65-F5344CB8AC3E}">
        <p14:creationId xmlns:p14="http://schemas.microsoft.com/office/powerpoint/2010/main" val="249167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However, concerns have been raised about the representativeness of the APS to the entire population. This is in part due to the under-recruitment of so-called ‘hard-to-reach’ groups. These groups, including vulnerable migrants and sex workers, may be difficult to reach due to physical or social barriers. Weighting adjustments are used to account for non-response among these groups, ensuring that participants reflect similar socio-demographic characteristics as non-respondents. However, effective bias reduction does rely on access to auxiliary information such as health indices and socio-demographic data. Another group, known as the 'hidden population', are entirely absent. This group lacks defined limits or sampling parameters, meaning there is no existing sampling frame for them. This is because the APS is a household surveys and so the probability sampling methods used typically exclude individuals in non-private households. Non-private households include communal establishments like care homes, long-stay hospitals, and some groups experiencing homelessness (such as those sleeping rough or those in temporary accommodations like bed and breakfasts). This category also encompasses communities like Gypsy, Roma, and Travellers, as well as students in halls of residence. Currently, the APS does not make adjustments for their exclusion and so this </a:t>
            </a:r>
            <a:r>
              <a:rPr lang="en-GB" sz="1800" kern="0" dirty="0">
                <a:solidFill>
                  <a:srgbClr val="000000"/>
                </a:solidFill>
                <a:effectLst/>
                <a:latin typeface="Arial" panose="020B0604020202020204" pitchFamily="34" charset="0"/>
                <a:ea typeface="Aptos" panose="020B0004020202020204" pitchFamily="34" charset="0"/>
              </a:rPr>
              <a:t>leads to noncoverage or coverage error, where the sampling frame does not match the target population.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CC03F89-1949-E64B-AC42-D3BE5974B6DB}" type="slidenum">
              <a:rPr lang="en-US" smtClean="0"/>
              <a:t>4</a:t>
            </a:fld>
            <a:endParaRPr lang="en-US"/>
          </a:p>
        </p:txBody>
      </p:sp>
    </p:spTree>
    <p:extLst>
      <p:ext uri="{BB962C8B-B14F-4D97-AF65-F5344CB8AC3E}">
        <p14:creationId xmlns:p14="http://schemas.microsoft.com/office/powerpoint/2010/main" val="21535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97292-1A68-9003-B4D6-8CB91F9FA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F33ED-45F8-DDD5-03FA-DC9547229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F3E5F-8014-FDF4-92A3-39791F851B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The diagram illustrates the concept of non-coverage error in sampling frames by showing the relationship between the target population, the sampling frame, and the groups excluded from the frame. The largest square represents the target population, encompassing all individuals for whom the survey aims to estimate smoking prevalence. Within this, a smaller overlapping square represents the sampling frame—the portion of the target population included in the survey, typically residents of private households. Outside the sampling frame, shaded areas represent excluded groups. These include hidden populations, such as individuals experiencing homelessness, those in prisons, or in temporary accommodations, as well as others omitted due to geographic, demographic, or technological barriers. The diagram highlights how these exclusions create non-coverage error, as the excluded groups may have characteristics, such as higher smoking rates, that differ significantly from the included population, leading to biased survey results.</a:t>
            </a:r>
            <a:endParaRPr lang="en-GB" dirty="0"/>
          </a:p>
        </p:txBody>
      </p:sp>
      <p:sp>
        <p:nvSpPr>
          <p:cNvPr id="4" name="Slide Number Placeholder 3">
            <a:extLst>
              <a:ext uri="{FF2B5EF4-FFF2-40B4-BE49-F238E27FC236}">
                <a16:creationId xmlns:a16="http://schemas.microsoft.com/office/drawing/2014/main" id="{102D42C7-2823-3738-D4B5-B5FECE1E19EE}"/>
              </a:ext>
            </a:extLst>
          </p:cNvPr>
          <p:cNvSpPr>
            <a:spLocks noGrp="1"/>
          </p:cNvSpPr>
          <p:nvPr>
            <p:ph type="sldNum" sz="quarter" idx="5"/>
          </p:nvPr>
        </p:nvSpPr>
        <p:spPr/>
        <p:txBody>
          <a:bodyPr/>
          <a:lstStyle/>
          <a:p>
            <a:fld id="{5CC03F89-1949-E64B-AC42-D3BE5974B6DB}" type="slidenum">
              <a:rPr lang="en-US" smtClean="0"/>
              <a:t>5</a:t>
            </a:fld>
            <a:endParaRPr lang="en-US"/>
          </a:p>
        </p:txBody>
      </p:sp>
    </p:spTree>
    <p:extLst>
      <p:ext uri="{BB962C8B-B14F-4D97-AF65-F5344CB8AC3E}">
        <p14:creationId xmlns:p14="http://schemas.microsoft.com/office/powerpoint/2010/main" val="272614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a:t>Why is this a problem? Hidden populations, such as those living in temporary housing, experiencing homelessness, or in institutional settings, make up a significant portion of the population. While these groups are often difficult to fully quantify, estimates suggest that the number of individuals living outside traditional household settings is substantial and growing. As these populations expand, surveys that only include individuals in stable housing become increasingly inadequate in capturing the full extent of smoking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Smoking rates within these hidden populations are also disproportionately high compared to the general population. Studies show that the prevalence of smoking in these groups is often 4 to 8 times greater than those living in households. These higher rates mean that excluding these populations from surveys leads to a significant underestimation of the actual prevalence of smoking in the UK.</a:t>
            </a:r>
            <a:endParaRPr lang="en-GB" dirty="0"/>
          </a:p>
        </p:txBody>
      </p:sp>
      <p:sp>
        <p:nvSpPr>
          <p:cNvPr id="4" name="Slide Number Placeholder 3"/>
          <p:cNvSpPr>
            <a:spLocks noGrp="1"/>
          </p:cNvSpPr>
          <p:nvPr>
            <p:ph type="sldNum" sz="quarter" idx="5"/>
          </p:nvPr>
        </p:nvSpPr>
        <p:spPr/>
        <p:txBody>
          <a:bodyPr/>
          <a:lstStyle/>
          <a:p>
            <a:fld id="{5CC03F89-1949-E64B-AC42-D3BE5974B6DB}" type="slidenum">
              <a:rPr lang="en-US" smtClean="0"/>
              <a:t>6</a:t>
            </a:fld>
            <a:endParaRPr lang="en-US"/>
          </a:p>
        </p:txBody>
      </p:sp>
    </p:spTree>
    <p:extLst>
      <p:ext uri="{BB962C8B-B14F-4D97-AF65-F5344CB8AC3E}">
        <p14:creationId xmlns:p14="http://schemas.microsoft.com/office/powerpoint/2010/main" val="216354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AF89B-AF29-8084-D37D-EB4D5F59F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57CB0-4CEC-3F61-85DA-BF32F06D5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8FFC5-CC32-CCEE-E0C0-C0703275A0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a scenario where the general population has a smoking rate of 15%, comprising 90% of the total population, and the hidden population, making up 10%, has a much higher smoking rate of 60%. When both groups are included in the total prevalence calculation, the overall smoking rate increases to 19.5%. This 4.5% increase emphasizes the significant impact that hidden populations can have on public health estimates, illustrating how excluding these groups can lead to an underestimation of the true prevalence.</a:t>
            </a:r>
            <a:endParaRPr lang="en-GB" dirty="0"/>
          </a:p>
        </p:txBody>
      </p:sp>
      <p:sp>
        <p:nvSpPr>
          <p:cNvPr id="4" name="Slide Number Placeholder 3">
            <a:extLst>
              <a:ext uri="{FF2B5EF4-FFF2-40B4-BE49-F238E27FC236}">
                <a16:creationId xmlns:a16="http://schemas.microsoft.com/office/drawing/2014/main" id="{45E59826-476E-5342-F935-6F9BE82748BF}"/>
              </a:ext>
            </a:extLst>
          </p:cNvPr>
          <p:cNvSpPr>
            <a:spLocks noGrp="1"/>
          </p:cNvSpPr>
          <p:nvPr>
            <p:ph type="sldNum" sz="quarter" idx="5"/>
          </p:nvPr>
        </p:nvSpPr>
        <p:spPr/>
        <p:txBody>
          <a:bodyPr/>
          <a:lstStyle/>
          <a:p>
            <a:fld id="{5CC03F89-1949-E64B-AC42-D3BE5974B6DB}" type="slidenum">
              <a:rPr lang="en-US" smtClean="0"/>
              <a:t>7</a:t>
            </a:fld>
            <a:endParaRPr lang="en-US"/>
          </a:p>
        </p:txBody>
      </p:sp>
    </p:spTree>
    <p:extLst>
      <p:ext uri="{BB962C8B-B14F-4D97-AF65-F5344CB8AC3E}">
        <p14:creationId xmlns:p14="http://schemas.microsoft.com/office/powerpoint/2010/main" val="149323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DFF77-9DA4-C2FE-BC22-DA620D3F0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C90BF-74DE-9F35-6CC3-C03148F34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91AC0-5212-8EEB-24DC-C48187205C99}"/>
              </a:ext>
            </a:extLst>
          </p:cNvPr>
          <p:cNvSpPr>
            <a:spLocks noGrp="1"/>
          </p:cNvSpPr>
          <p:nvPr>
            <p:ph type="body" idx="1"/>
          </p:nvPr>
        </p:nvSpPr>
        <p:spPr/>
        <p:txBody>
          <a:bodyPr/>
          <a:lstStyle/>
          <a:p>
            <a:r>
              <a:rPr lang="en-US" sz="8800" dirty="0"/>
              <a:t>Ignoring hidden populations is also a problem from an inequality's perspective. Hidden populations are disproportionately vulnerable and face significant social, economic, and health challenges. The hidden population, is defined by unstable housing and marginalization, is frequently overlooked in health research and policy development, leading to an incomplete understanding of the true scope of public health issues, such as smoking prevalence. These individuals are often more vulnerable to poor health outcomes due to factors like limited access to healthcare, higher exposure to stress, and poor living conditions. In addition to these challenges, many people within the hidden population face safety risks, including violence, exploitation, and insecurity in their living environments. Their limited autonomy, often exacerbated by dependency on external support systems (e.g., social services, shelters, or charities), further complicates their ability to access care or make decisions that could improve their health. Addressing the needs of these groups is essential to ensure that public health interventions are inclusive, equitable, and effective in reducing health disparities across all segments of society.</a:t>
            </a:r>
            <a:endParaRPr lang="en-US" sz="3600" dirty="0"/>
          </a:p>
        </p:txBody>
      </p:sp>
      <p:sp>
        <p:nvSpPr>
          <p:cNvPr id="4" name="Slide Number Placeholder 3">
            <a:extLst>
              <a:ext uri="{FF2B5EF4-FFF2-40B4-BE49-F238E27FC236}">
                <a16:creationId xmlns:a16="http://schemas.microsoft.com/office/drawing/2014/main" id="{E9D5B4F5-FD53-D8A9-6A28-95D2D9DBD65A}"/>
              </a:ext>
            </a:extLst>
          </p:cNvPr>
          <p:cNvSpPr>
            <a:spLocks noGrp="1"/>
          </p:cNvSpPr>
          <p:nvPr>
            <p:ph type="sldNum" sz="quarter" idx="5"/>
          </p:nvPr>
        </p:nvSpPr>
        <p:spPr/>
        <p:txBody>
          <a:bodyPr/>
          <a:lstStyle/>
          <a:p>
            <a:fld id="{5CC03F89-1949-E64B-AC42-D3BE5974B6DB}" type="slidenum">
              <a:rPr lang="en-US" smtClean="0"/>
              <a:t>8</a:t>
            </a:fld>
            <a:endParaRPr lang="en-US"/>
          </a:p>
        </p:txBody>
      </p:sp>
    </p:spTree>
    <p:extLst>
      <p:ext uri="{BB962C8B-B14F-4D97-AF65-F5344CB8AC3E}">
        <p14:creationId xmlns:p14="http://schemas.microsoft.com/office/powerpoint/2010/main" val="166635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6E6AD-4370-8C3A-BE20-D70F6CA12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A1DF0-E1A5-60B6-22E9-ECE8A49E9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7B43B-1A79-F4A2-F99A-531FD9707543}"/>
              </a:ext>
            </a:extLst>
          </p:cNvPr>
          <p:cNvSpPr>
            <a:spLocks noGrp="1"/>
          </p:cNvSpPr>
          <p:nvPr>
            <p:ph type="body" idx="1"/>
          </p:nvPr>
        </p:nvSpPr>
        <p:spPr/>
        <p:txBody>
          <a:bodyPr/>
          <a:lstStyle/>
          <a:p>
            <a:r>
              <a:rPr lang="en-US" sz="9600" dirty="0"/>
              <a:t>The Office for National Statistics has made several attempts to estimate the size of some sub-groups in the "hidden population” in the UK. These include undocumented migrants, individuals experiencing homelessness, and those sleeping rough. </a:t>
            </a:r>
            <a:r>
              <a:rPr lang="en-US" sz="4800" dirty="0"/>
              <a:t>ONS also conduct post-census coverage surveys to try to estimate the undercount of various populations, such as ethnic minorities and young adults. However, there is no single published figure for the total hidden population in the UK.</a:t>
            </a:r>
            <a:endParaRPr lang="en-US" sz="3600" dirty="0"/>
          </a:p>
        </p:txBody>
      </p:sp>
      <p:sp>
        <p:nvSpPr>
          <p:cNvPr id="4" name="Slide Number Placeholder 3">
            <a:extLst>
              <a:ext uri="{FF2B5EF4-FFF2-40B4-BE49-F238E27FC236}">
                <a16:creationId xmlns:a16="http://schemas.microsoft.com/office/drawing/2014/main" id="{B2373A0F-5B9D-E98E-0A9B-66E27B08405D}"/>
              </a:ext>
            </a:extLst>
          </p:cNvPr>
          <p:cNvSpPr>
            <a:spLocks noGrp="1"/>
          </p:cNvSpPr>
          <p:nvPr>
            <p:ph type="sldNum" sz="quarter" idx="5"/>
          </p:nvPr>
        </p:nvSpPr>
        <p:spPr/>
        <p:txBody>
          <a:bodyPr/>
          <a:lstStyle/>
          <a:p>
            <a:fld id="{5CC03F89-1949-E64B-AC42-D3BE5974B6DB}" type="slidenum">
              <a:rPr lang="en-US" smtClean="0"/>
              <a:t>9</a:t>
            </a:fld>
            <a:endParaRPr lang="en-US"/>
          </a:p>
        </p:txBody>
      </p:sp>
    </p:spTree>
    <p:extLst>
      <p:ext uri="{BB962C8B-B14F-4D97-AF65-F5344CB8AC3E}">
        <p14:creationId xmlns:p14="http://schemas.microsoft.com/office/powerpoint/2010/main" val="111402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4D26-867F-A632-80EC-357140DB6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E3FF9-79D7-C88E-2027-C21FC0931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DDED4-FAE3-E9FD-2BAF-F5FAC3BE48AB}"/>
              </a:ext>
            </a:extLst>
          </p:cNvPr>
          <p:cNvSpPr>
            <a:spLocks noGrp="1"/>
          </p:cNvSpPr>
          <p:nvPr>
            <p:ph type="body" idx="1"/>
          </p:nvPr>
        </p:nvSpPr>
        <p:spPr/>
        <p:txBody>
          <a:bodyPr/>
          <a:lstStyle/>
          <a:p>
            <a:r>
              <a:rPr lang="en-US" sz="9600" dirty="0"/>
              <a:t>The next question is why? A significant reason for not fully considering the impact of hidden populations is the fragmented and inconsistent definitions used to describe these groups. Many attempts have only considered people experiencing homelessness </a:t>
            </a:r>
            <a:r>
              <a:rPr lang="en-US" sz="9600" b="0" dirty="0"/>
              <a:t>and  undocumented migrants. Moreover</a:t>
            </a:r>
            <a:r>
              <a:rPr lang="en-US" sz="9600" b="1" dirty="0"/>
              <a:t>, t</a:t>
            </a:r>
            <a:r>
              <a:rPr lang="en-US" sz="9600" dirty="0"/>
              <a:t>erms like "homelessness" can vary widely across different contexts, which complicates efforts to categorize and identify individuals accurately. In addition, data gaps exist, with hidden populations often reluctant to participate in research due to fears of social stigma, legal consequences, or discrimination. Ethical concerns around privacy and the potential exposure of sensitive information also complicate data collection. Furthermore, the fluid and dynamic nature of hidden populations, where individuals may move in and out of these groups, makes it difficult to track and accurately estimate their size over time.</a:t>
            </a:r>
            <a:endParaRPr lang="en-US" sz="3600" dirty="0"/>
          </a:p>
        </p:txBody>
      </p:sp>
      <p:sp>
        <p:nvSpPr>
          <p:cNvPr id="4" name="Slide Number Placeholder 3">
            <a:extLst>
              <a:ext uri="{FF2B5EF4-FFF2-40B4-BE49-F238E27FC236}">
                <a16:creationId xmlns:a16="http://schemas.microsoft.com/office/drawing/2014/main" id="{B4B9AF31-8237-6373-0970-77A5B1451AFD}"/>
              </a:ext>
            </a:extLst>
          </p:cNvPr>
          <p:cNvSpPr>
            <a:spLocks noGrp="1"/>
          </p:cNvSpPr>
          <p:nvPr>
            <p:ph type="sldNum" sz="quarter" idx="5"/>
          </p:nvPr>
        </p:nvSpPr>
        <p:spPr/>
        <p:txBody>
          <a:bodyPr/>
          <a:lstStyle/>
          <a:p>
            <a:fld id="{5CC03F89-1949-E64B-AC42-D3BE5974B6DB}" type="slidenum">
              <a:rPr lang="en-US" smtClean="0"/>
              <a:t>10</a:t>
            </a:fld>
            <a:endParaRPr lang="en-US"/>
          </a:p>
        </p:txBody>
      </p:sp>
    </p:spTree>
    <p:extLst>
      <p:ext uri="{BB962C8B-B14F-4D97-AF65-F5344CB8AC3E}">
        <p14:creationId xmlns:p14="http://schemas.microsoft.com/office/powerpoint/2010/main" val="3186399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userDrawn="1"/>
        </p:nvPicPr>
        <p:blipFill>
          <a:blip r:embed="rId2"/>
          <a:srcRect/>
          <a:stretch/>
        </p:blipFill>
        <p:spPr>
          <a:xfrm>
            <a:off x="1" y="-558"/>
            <a:ext cx="12192000" cy="1342238"/>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Tree>
    <p:extLst>
      <p:ext uri="{BB962C8B-B14F-4D97-AF65-F5344CB8AC3E}">
        <p14:creationId xmlns:p14="http://schemas.microsoft.com/office/powerpoint/2010/main" val="207983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99762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US"/>
              <a:t>Edit Master text styles</a:t>
            </a:r>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329774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02633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22302"/>
            <a:ext cx="2610000" cy="5220000"/>
          </a:xfrm>
          <a:solidFill>
            <a:srgbClr val="AC145A"/>
          </a:solidFill>
        </p:spPr>
        <p:txBody>
          <a:bodyPr lIns="180000" tIns="180000" rIns="180000" bIns="180000"/>
          <a:lstStyle>
            <a:lvl1pPr marL="11112" indent="0">
              <a:buNone/>
              <a:defRPr>
                <a:solidFill>
                  <a:schemeClr val="bg1"/>
                </a:solidFill>
              </a:defRPr>
            </a:lvl1pPr>
            <a:lvl2pPr>
              <a:buFontTx/>
              <a:buNone/>
              <a:defRPr/>
            </a:lvl2pPr>
          </a:lstStyle>
          <a:p>
            <a:pPr lvl="0"/>
            <a:r>
              <a:rPr lang="en-US" sz="3600" dirty="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rgbClr val="AC145A"/>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userDrawn="1"/>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rgbClr val="AC145A"/>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2</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userDrawn="1"/>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p:nvPr>
        </p:nvSpPr>
        <p:spPr>
          <a:xfrm>
            <a:off x="6456040" y="307340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rgbClr val="AC145A"/>
          </a:solidFill>
        </p:spPr>
        <p:txBody>
          <a:bodyPr lIns="180000" tIns="180000" rIns="180000" bIns="180000"/>
          <a:lstStyle>
            <a:lvl1pPr marL="11112" indent="0">
              <a:buNone/>
              <a:defRPr>
                <a:solidFill>
                  <a:schemeClr val="bg1"/>
                </a:solidFill>
              </a:defRPr>
            </a:lvl1pPr>
            <a:lvl2pPr>
              <a:buFontTx/>
              <a:buNone/>
              <a:defRPr/>
            </a:lvl2pPr>
          </a:lstStyle>
          <a:p>
            <a:r>
              <a:rPr lang="en-US" sz="3600" dirty="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userDrawn="1"/>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solidFill>
                  <a:schemeClr val="bg1"/>
                </a:solidFill>
              </a:defRPr>
            </a:lvl1pPr>
            <a:lvl2pPr algn="l">
              <a:defRPr sz="1800"/>
            </a:lvl2pPr>
            <a:lvl3pPr marL="180975" indent="-169863">
              <a:tabLst/>
              <a:defRPr/>
            </a:lvl3pPr>
          </a:lstStyle>
          <a:p>
            <a:pPr lvl="0"/>
            <a:r>
              <a:rPr lang="en-US" dirty="0"/>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99683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dirty="0"/>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74221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49085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86906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able" descr="Text / Table">
            <a:extLst>
              <a:ext uri="{FF2B5EF4-FFF2-40B4-BE49-F238E27FC236}">
                <a16:creationId xmlns:a16="http://schemas.microsoft.com/office/drawing/2014/main" id="{01422A73-1E05-8B44-93EA-70AD3FCEEC9E}"/>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9" name="Text">
            <a:extLst>
              <a:ext uri="{FF2B5EF4-FFF2-40B4-BE49-F238E27FC236}">
                <a16:creationId xmlns:a16="http://schemas.microsoft.com/office/drawing/2014/main" id="{AD015BAE-CDFB-0848-8398-8E01CAEBAAEC}"/>
              </a:ext>
            </a:extLst>
          </p:cNvPr>
          <p:cNvSpPr>
            <a:spLocks noGrp="1"/>
          </p:cNvSpPr>
          <p:nvPr>
            <p:ph type="body" sz="quarter" idx="13"/>
          </p:nvPr>
        </p:nvSpPr>
        <p:spPr>
          <a:xfrm>
            <a:off x="360000" y="3451091"/>
            <a:ext cx="2610000" cy="2894291"/>
          </a:xfrm>
          <a:noFill/>
        </p:spPr>
        <p:txBody>
          <a:bodyPr lIns="0" tIns="0" rIns="0" bIns="0"/>
          <a:lstStyle>
            <a:lvl1pPr>
              <a:defRPr sz="1800"/>
            </a:lvl1pPr>
            <a:lvl2pPr>
              <a:buFontTx/>
              <a:buNone/>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422470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GB" dirty="0"/>
              <a:t>Useful links &amp; contact details</a:t>
            </a:r>
            <a:endParaRPr lang="en-US" dirty="0"/>
          </a:p>
        </p:txBody>
      </p:sp>
      <p:sp>
        <p:nvSpPr>
          <p:cNvPr id="21" name="Text" descr="Text">
            <a:extLst>
              <a:ext uri="{FF2B5EF4-FFF2-40B4-BE49-F238E27FC236}">
                <a16:creationId xmlns:a16="http://schemas.microsoft.com/office/drawing/2014/main" id="{82579D70-1A08-DC42-8CE8-ACA8360A7F42}"/>
              </a:ext>
            </a:extLst>
          </p:cNvPr>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US"/>
              <a:t>Edit Master text styles</a:t>
            </a:r>
          </a:p>
        </p:txBody>
      </p:sp>
      <p:sp>
        <p:nvSpPr>
          <p:cNvPr id="22" name="Text" descr="Text">
            <a:extLst>
              <a:ext uri="{FF2B5EF4-FFF2-40B4-BE49-F238E27FC236}">
                <a16:creationId xmlns:a16="http://schemas.microsoft.com/office/drawing/2014/main" id="{82B359B7-CB0C-544C-88EE-891FC732EECE}"/>
              </a:ext>
            </a:extLst>
          </p:cNvPr>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US" sz="2400">
                <a:latin typeface="Arial" panose="020B0604020202020204" pitchFamily="34" charset="0"/>
                <a:cs typeface="Arial" panose="020B0604020202020204" pitchFamily="34" charset="0"/>
              </a:rPr>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52133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a:solidFill>
                  <a:schemeClr val="tx1"/>
                </a:solidFill>
                <a:latin typeface="Arial" panose="020B0604020202020204" pitchFamily="34" charset="0"/>
                <a:cs typeface="Arial" panose="020B0604020202020204" pitchFamily="34" charset="0"/>
              </a:rPr>
              <a:t>Edit Master text styles</a:t>
            </a:r>
          </a:p>
        </p:txBody>
      </p:sp>
      <p:pic>
        <p:nvPicPr>
          <p:cNvPr id="3" name="UCL Branding">
            <a:extLst>
              <a:ext uri="{FF2B5EF4-FFF2-40B4-BE49-F238E27FC236}">
                <a16:creationId xmlns:a16="http://schemas.microsoft.com/office/drawing/2014/main" id="{57A2C87C-2FFC-9F8E-AFDD-3AB24EB8C48E}"/>
              </a:ext>
            </a:extLst>
          </p:cNvPr>
          <p:cNvPicPr>
            <a:picLocks noChangeAspect="1"/>
          </p:cNvPicPr>
          <p:nvPr userDrawn="1"/>
        </p:nvPicPr>
        <p:blipFill>
          <a:blip r:embed="rId2"/>
          <a:srcRect/>
          <a:stretch/>
        </p:blipFill>
        <p:spPr>
          <a:xfrm>
            <a:off x="1" y="-558"/>
            <a:ext cx="12192000" cy="1342238"/>
          </a:xfrm>
          <a:prstGeom prst="rect">
            <a:avLst/>
          </a:prstGeom>
        </p:spPr>
      </p:pic>
      <p:sp>
        <p:nvSpPr>
          <p:cNvPr id="4" name="Faculty, Department title">
            <a:extLst>
              <a:ext uri="{FF2B5EF4-FFF2-40B4-BE49-F238E27FC236}">
                <a16:creationId xmlns:a16="http://schemas.microsoft.com/office/drawing/2014/main" id="{0F2D6C5C-2585-DF99-E096-515495DC8348}"/>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252369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userDrawn="1"/>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pic>
        <p:nvPicPr>
          <p:cNvPr id="4" name="UCL Branding">
            <a:extLst>
              <a:ext uri="{FF2B5EF4-FFF2-40B4-BE49-F238E27FC236}">
                <a16:creationId xmlns:a16="http://schemas.microsoft.com/office/drawing/2014/main" id="{8A7CEB5A-7593-CDB7-35C5-4A659788EB46}"/>
              </a:ext>
            </a:extLst>
          </p:cNvPr>
          <p:cNvPicPr>
            <a:picLocks noChangeAspect="1"/>
          </p:cNvPicPr>
          <p:nvPr userDrawn="1"/>
        </p:nvPicPr>
        <p:blipFill>
          <a:blip r:embed="rId2"/>
          <a:srcRect/>
          <a:stretch/>
        </p:blipFill>
        <p:spPr>
          <a:xfrm>
            <a:off x="1" y="-558"/>
            <a:ext cx="12192000" cy="1342238"/>
          </a:xfrm>
          <a:prstGeom prst="rect">
            <a:avLst/>
          </a:prstGeom>
        </p:spPr>
      </p:pic>
      <p:sp>
        <p:nvSpPr>
          <p:cNvPr id="5" name="Faculty, Department title">
            <a:extLst>
              <a:ext uri="{FF2B5EF4-FFF2-40B4-BE49-F238E27FC236}">
                <a16:creationId xmlns:a16="http://schemas.microsoft.com/office/drawing/2014/main" id="{B2600646-8A91-AC41-E7BD-C71E20B0DF26}"/>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323269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solidFill>
                  <a:schemeClr val="bg1"/>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pic>
        <p:nvPicPr>
          <p:cNvPr id="4" name="UCL Branding">
            <a:extLst>
              <a:ext uri="{FF2B5EF4-FFF2-40B4-BE49-F238E27FC236}">
                <a16:creationId xmlns:a16="http://schemas.microsoft.com/office/drawing/2014/main" id="{85E6DB08-1174-379D-8B05-9D7DC46BE258}"/>
              </a:ext>
            </a:extLst>
          </p:cNvPr>
          <p:cNvPicPr>
            <a:picLocks noChangeAspect="1"/>
          </p:cNvPicPr>
          <p:nvPr userDrawn="1"/>
        </p:nvPicPr>
        <p:blipFill>
          <a:blip r:embed="rId2"/>
          <a:srcRect/>
          <a:stretch/>
        </p:blipFill>
        <p:spPr>
          <a:xfrm>
            <a:off x="1" y="-558"/>
            <a:ext cx="12192000" cy="1342238"/>
          </a:xfrm>
          <a:prstGeom prst="rect">
            <a:avLst/>
          </a:prstGeom>
        </p:spPr>
      </p:pic>
      <p:sp>
        <p:nvSpPr>
          <p:cNvPr id="5" name="Faculty, Department title">
            <a:extLst>
              <a:ext uri="{FF2B5EF4-FFF2-40B4-BE49-F238E27FC236}">
                <a16:creationId xmlns:a16="http://schemas.microsoft.com/office/drawing/2014/main" id="{9FBE044D-8DAD-96FB-F082-EA1034F16487}"/>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132625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userDrawn="1"/>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24000" y="3122579"/>
            <a:ext cx="12192000" cy="3735421"/>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solidFill>
                  <a:schemeClr val="bg1"/>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solidFill>
                  <a:schemeClr val="bg1"/>
                </a:solidFill>
              </a:defRPr>
            </a:lvl1pPr>
          </a:lstStyle>
          <a:p>
            <a:pPr lvl="0"/>
            <a:r>
              <a:rPr lang="en-US" dirty="0"/>
              <a:t>Edit Master text styles</a:t>
            </a:r>
          </a:p>
        </p:txBody>
      </p:sp>
      <p:pic>
        <p:nvPicPr>
          <p:cNvPr id="4" name="UCL Branding">
            <a:extLst>
              <a:ext uri="{FF2B5EF4-FFF2-40B4-BE49-F238E27FC236}">
                <a16:creationId xmlns:a16="http://schemas.microsoft.com/office/drawing/2014/main" id="{99ADE684-4E50-7746-04FA-1848518A8890}"/>
              </a:ext>
            </a:extLst>
          </p:cNvPr>
          <p:cNvPicPr>
            <a:picLocks noChangeAspect="1"/>
          </p:cNvPicPr>
          <p:nvPr userDrawn="1"/>
        </p:nvPicPr>
        <p:blipFill>
          <a:blip r:embed="rId2"/>
          <a:srcRect/>
          <a:stretch/>
        </p:blipFill>
        <p:spPr>
          <a:xfrm>
            <a:off x="1" y="-558"/>
            <a:ext cx="12192000" cy="1342238"/>
          </a:xfrm>
          <a:prstGeom prst="rect">
            <a:avLst/>
          </a:prstGeom>
        </p:spPr>
      </p:pic>
      <p:sp>
        <p:nvSpPr>
          <p:cNvPr id="5" name="Faculty, Department title">
            <a:extLst>
              <a:ext uri="{FF2B5EF4-FFF2-40B4-BE49-F238E27FC236}">
                <a16:creationId xmlns:a16="http://schemas.microsoft.com/office/drawing/2014/main" id="{0D1C0E5F-D09E-7C4D-E9B9-720911F9C929}"/>
              </a:ext>
            </a:extLst>
          </p:cNvPr>
          <p:cNvSpPr>
            <a:spLocks noGrp="1"/>
          </p:cNvSpPr>
          <p:nvPr>
            <p:ph type="body" sz="quarter" idx="10" hasCustomPrompt="1"/>
          </p:nvPr>
        </p:nvSpPr>
        <p:spPr>
          <a:xfrm>
            <a:off x="360000" y="360000"/>
            <a:ext cx="5760000" cy="720000"/>
          </a:xfrm>
        </p:spPr>
        <p:txBody>
          <a:bodyPr/>
          <a:lstStyle>
            <a:lvl1pPr marL="11112" indent="0">
              <a:buNone/>
              <a:defRPr sz="1400" b="1" i="0" cap="none" baseline="0">
                <a:solidFill>
                  <a:srgbClr val="FFFFFF"/>
                </a:solidFill>
                <a:latin typeface="+mj-lt"/>
              </a:defRPr>
            </a:lvl1pPr>
          </a:lstStyle>
          <a:p>
            <a:pPr lvl="0"/>
            <a:r>
              <a:rPr lang="en-GB" dirty="0"/>
              <a:t>Faculty, Department</a:t>
            </a:r>
          </a:p>
          <a:p>
            <a:pPr lvl="0"/>
            <a:endParaRPr lang="en-GB" dirty="0"/>
          </a:p>
          <a:p>
            <a:pPr lvl="0"/>
            <a:endParaRPr lang="en-GB" dirty="0"/>
          </a:p>
        </p:txBody>
      </p:sp>
    </p:spTree>
    <p:extLst>
      <p:ext uri="{BB962C8B-B14F-4D97-AF65-F5344CB8AC3E}">
        <p14:creationId xmlns:p14="http://schemas.microsoft.com/office/powerpoint/2010/main" val="384227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US" dirty="0"/>
              <a:t>Main headline, Arial 44pt bold</a:t>
            </a:r>
          </a:p>
        </p:txBody>
      </p:sp>
      <p:sp>
        <p:nvSpPr>
          <p:cNvPr id="11" name="Sub Heading" descr="Sub heading">
            <a:extLst>
              <a:ext uri="{FF2B5EF4-FFF2-40B4-BE49-F238E27FC236}">
                <a16:creationId xmlns:a16="http://schemas.microsoft.com/office/drawing/2014/main" id="{169F44E5-11A5-074E-ADAE-05ACB4110AED}"/>
              </a:ext>
            </a:extLst>
          </p:cNvPr>
          <p:cNvSpPr>
            <a:spLocks noGrp="1"/>
          </p:cNvSpPr>
          <p:nvPr>
            <p:ph type="body" sz="quarter" idx="15" hasCustomPrompt="1"/>
          </p:nvPr>
        </p:nvSpPr>
        <p:spPr>
          <a:xfrm>
            <a:off x="359228" y="2308225"/>
            <a:ext cx="8719457" cy="1447800"/>
          </a:xfrm>
        </p:spPr>
        <p:txBody>
          <a:bodyPr/>
          <a:lstStyle>
            <a:lvl1pPr marL="11112" indent="0">
              <a:buNone/>
              <a:defRPr>
                <a:solidFill>
                  <a:srgbClr val="000000"/>
                </a:solidFill>
              </a:defRPr>
            </a:lvl1pPr>
          </a:lstStyle>
          <a:p>
            <a:pPr lvl="0"/>
            <a:r>
              <a:rPr lang="en-GB" dirty="0"/>
              <a:t>Large text size, Arial 36 point</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marL="285750" marR="0" lvl="0" indent="-285750" algn="l" defTabSz="914400" rtl="0" eaLnBrk="1" fontAlgn="base" latinLnBrk="0" hangingPunct="1">
              <a:lnSpc>
                <a:spcPct val="90000"/>
              </a:lnSpc>
              <a:spcBef>
                <a:spcPts val="1000"/>
              </a:spcBef>
              <a:spcAft>
                <a:spcPct val="0"/>
              </a:spcAft>
              <a:buClrTx/>
              <a:buSzTx/>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44991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AC145A"/>
          </a:solidFill>
        </p:spPr>
        <p:txBody>
          <a:bodyPr lIns="360000" tIns="180000"/>
          <a:lstStyle>
            <a:lvl1pPr>
              <a:defRPr baseline="0">
                <a:solidFill>
                  <a:schemeClr val="bg1"/>
                </a:solidFill>
              </a:defRPr>
            </a:lvl1pPr>
          </a:lstStyle>
          <a:p>
            <a:r>
              <a:rPr lang="en-US" dirty="0"/>
              <a:t>Main headline, Arial 44pt bold</a:t>
            </a:r>
          </a:p>
        </p:txBody>
      </p:sp>
      <p:sp>
        <p:nvSpPr>
          <p:cNvPr id="4" name="Sub Heading">
            <a:extLst>
              <a:ext uri="{FF2B5EF4-FFF2-40B4-BE49-F238E27FC236}">
                <a16:creationId xmlns:a16="http://schemas.microsoft.com/office/drawing/2014/main" id="{7EFF5C86-B7E9-E24F-A032-A4DF63C9C46C}"/>
              </a:ext>
            </a:extLst>
          </p:cNvPr>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US"/>
              <a:t>Edit Master text styles</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11112" indent="0">
              <a:buNone/>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141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dirty="0"/>
              <a:t>Main headline, </a:t>
            </a:r>
            <a:br>
              <a:rPr lang="en-US" dirty="0"/>
            </a:br>
            <a:r>
              <a:rPr lang="en-US" dirty="0"/>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42714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C6478F44-CA4B-8F47-8400-2C19AC9A20AB}" type="datetimeFigureOut">
              <a:rPr lang="en-US" smtClean="0"/>
              <a:pPr>
                <a:defRPr/>
              </a:pPr>
              <a:t>1/13/2025</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57986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66A102D5-ABE3-9744-AE9F-9AF93B04BE78}"/>
              </a:ext>
              <a:ext uri="{C183D7F6-B498-43B3-948B-1728B52AA6E4}">
                <adec:decorative xmlns:adec="http://schemas.microsoft.com/office/drawing/2017/decorative" val="1"/>
              </a:ext>
            </a:extLst>
          </p:cNvPr>
          <p:cNvSpPr/>
          <p:nvPr/>
        </p:nvSpPr>
        <p:spPr>
          <a:xfrm>
            <a:off x="0" y="0"/>
            <a:ext cx="12192000" cy="664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CL Branding"/>
          <p:cNvPicPr>
            <a:picLocks noChangeAspect="1"/>
          </p:cNvPicPr>
          <p:nvPr userDrawn="1"/>
        </p:nvPicPr>
        <p:blipFill>
          <a:blip r:embed="rId20"/>
          <a:srcRect/>
          <a:stretch/>
        </p:blipFill>
        <p:spPr>
          <a:xfrm>
            <a:off x="0" y="0"/>
            <a:ext cx="12192000" cy="550662"/>
          </a:xfrm>
          <a:prstGeom prst="rect">
            <a:avLst/>
          </a:prstGeom>
        </p:spPr>
      </p:pic>
      <p:sp>
        <p:nvSpPr>
          <p:cNvPr id="1026" name="Title Headline" descr="Headline">
            <a:extLst>
              <a:ext uri="{FF2B5EF4-FFF2-40B4-BE49-F238E27FC236}">
                <a16:creationId xmlns:a16="http://schemas.microsoft.com/office/drawing/2014/main" id="{1389B5D6-B2B6-B044-8F75-8C9E18FFF8EF}"/>
              </a:ext>
            </a:extLst>
          </p:cNvPr>
          <p:cNvSpPr>
            <a:spLocks noGrp="1" noChangeArrowheads="1"/>
          </p:cNvSpPr>
          <p:nvPr>
            <p:ph type="title"/>
          </p:nvPr>
        </p:nvSpPr>
        <p:spPr bwMode="auto">
          <a:xfrm>
            <a:off x="360000" y="89999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Main headline</a:t>
            </a:r>
            <a:r>
              <a:rPr lang="en-GB" altLang="en-US" dirty="0"/>
              <a:t>, Arial 44pt bold</a:t>
            </a:r>
            <a:endParaRPr lang="en-US" altLang="en-US" dirty="0"/>
          </a:p>
        </p:txBody>
      </p:sp>
      <p:sp>
        <p:nvSpPr>
          <p:cNvPr id="1027" name="Text" descr="Main text">
            <a:extLst>
              <a:ext uri="{FF2B5EF4-FFF2-40B4-BE49-F238E27FC236}">
                <a16:creationId xmlns:a16="http://schemas.microsoft.com/office/drawing/2014/main" id="{840A67E7-10FC-DE4B-8222-DBD366537BA8}"/>
              </a:ext>
            </a:extLst>
          </p:cNvPr>
          <p:cNvSpPr>
            <a:spLocks noGrp="1" noChangeArrowheads="1"/>
          </p:cNvSpPr>
          <p:nvPr>
            <p:ph type="body" idx="1"/>
          </p:nvPr>
        </p:nvSpPr>
        <p:spPr bwMode="auto">
          <a:xfrm>
            <a:off x="360000" y="2376000"/>
            <a:ext cx="10800690"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dirty="0"/>
          </a:p>
        </p:txBody>
      </p:sp>
      <p:sp>
        <p:nvSpPr>
          <p:cNvPr id="4" name="Date " descr="Date">
            <a:extLst>
              <a:ext uri="{FF2B5EF4-FFF2-40B4-BE49-F238E27FC236}">
                <a16:creationId xmlns:a16="http://schemas.microsoft.com/office/drawing/2014/main" id="{BC7573E6-5C96-F54E-8C6A-D81E27BE4948}"/>
              </a:ext>
            </a:extLst>
          </p:cNvPr>
          <p:cNvSpPr>
            <a:spLocks noGrp="1"/>
          </p:cNvSpPr>
          <p:nvPr>
            <p:ph type="dt" sz="half" idx="2"/>
          </p:nvPr>
        </p:nvSpPr>
        <p:spPr>
          <a:xfrm>
            <a:off x="362211" y="6480000"/>
            <a:ext cx="2743200" cy="360000"/>
          </a:xfrm>
          <a:prstGeom prst="rect">
            <a:avLst/>
          </a:prstGeom>
        </p:spPr>
        <p:txBody>
          <a:bodyPr vert="horz" lIns="0" tIns="0" rIns="0" bIns="0" rtlCol="0" anchor="t" anchorCtr="0"/>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6478F44-CA4B-8F47-8400-2C19AC9A20AB}" type="datetimeFigureOut">
              <a:rPr lang="en-US" smtClean="0"/>
              <a:pPr>
                <a:defRPr/>
              </a:pPr>
              <a:t>1/13/2025</a:t>
            </a:fld>
            <a:endParaRPr lang="en-US" dirty="0"/>
          </a:p>
        </p:txBody>
      </p:sp>
      <p:sp>
        <p:nvSpPr>
          <p:cNvPr id="5" name="Footer " descr="Footer title">
            <a:extLst>
              <a:ext uri="{FF2B5EF4-FFF2-40B4-BE49-F238E27FC236}">
                <a16:creationId xmlns:a16="http://schemas.microsoft.com/office/drawing/2014/main" id="{1B01C4CC-C66F-714D-B313-340C31FA703F}"/>
              </a:ext>
            </a:extLst>
          </p:cNvPr>
          <p:cNvSpPr>
            <a:spLocks noGrp="1"/>
          </p:cNvSpPr>
          <p:nvPr>
            <p:ph type="ftr" sz="quarter" idx="3"/>
          </p:nvPr>
        </p:nvSpPr>
        <p:spPr>
          <a:xfrm>
            <a:off x="4320000" y="6480000"/>
            <a:ext cx="6480000" cy="360000"/>
          </a:xfrm>
          <a:prstGeom prst="rect">
            <a:avLst/>
          </a:prstGeom>
        </p:spPr>
        <p:txBody>
          <a:bodyPr vert="horz" lIns="0" tIns="0" rIns="0" bIns="0" rtlCol="0" anchor="t" anchorCtr="0"/>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descr="Page number">
            <a:extLst>
              <a:ext uri="{FF2B5EF4-FFF2-40B4-BE49-F238E27FC236}">
                <a16:creationId xmlns:a16="http://schemas.microsoft.com/office/drawing/2014/main" id="{D2C68658-D4C2-394E-8334-67AC9BE3F122}"/>
              </a:ext>
            </a:extLst>
          </p:cNvPr>
          <p:cNvSpPr>
            <a:spLocks noGrp="1"/>
          </p:cNvSpPr>
          <p:nvPr>
            <p:ph type="sldNum" sz="quarter" idx="4"/>
          </p:nvPr>
        </p:nvSpPr>
        <p:spPr>
          <a:xfrm>
            <a:off x="11123111" y="6480000"/>
            <a:ext cx="769307" cy="269918"/>
          </a:xfrm>
          <a:prstGeom prst="rect">
            <a:avLst/>
          </a:prstGeom>
        </p:spPr>
        <p:txBody>
          <a:bodyPr vert="horz" lIns="0" tIns="0" rIns="0" bIns="0" rtlCol="0" anchor="t" anchorCtr="0"/>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0021098"/>
      </p:ext>
    </p:extLst>
  </p:cSld>
  <p:clrMap bg1="lt1" tx1="dk1" bg2="lt2" tx2="dk2" accent1="accent1" accent2="accent2" accent3="accent3" accent4="accent4" accent5="accent5" accent6="accent6" hlink="hlink" folHlink="folHlink"/>
  <p:sldLayoutIdLst>
    <p:sldLayoutId id="2147483720" r:id="rId1"/>
    <p:sldLayoutId id="2147483722" r:id="rId2"/>
    <p:sldLayoutId id="2147483723"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l" rtl="0" eaLnBrk="1" fontAlgn="base" hangingPunct="1">
        <a:lnSpc>
          <a:spcPct val="90000"/>
        </a:lnSpc>
        <a:spcBef>
          <a:spcPct val="0"/>
        </a:spcBef>
        <a:spcAft>
          <a:spcPct val="0"/>
        </a:spcAft>
        <a:defRPr sz="4400" b="1" i="0" kern="1200" baseline="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pickpik.com/cigarette-smoke-tobacco-hand-with-cigarette-tobacco-product-smoking-issues-15425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quoimedia.com/nursing-home-care-aides-are-the-real-heroes/" TargetMode="External"/><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openoregon.pressbooks.pub/ccj230/chapter/8-8-types-of-jails/" TargetMode="External"/><Relationship Id="rId5" Type="http://schemas.openxmlformats.org/officeDocument/2006/relationships/image" Target="../media/image9.jpg"/><Relationship Id="rId10" Type="http://schemas.openxmlformats.org/officeDocument/2006/relationships/hyperlink" Target="https://www.pexels.com/photo/photo-of-woman-lying-in-hospital-bed-3769151/" TargetMode="External"/><Relationship Id="rId4" Type="http://schemas.openxmlformats.org/officeDocument/2006/relationships/hyperlink" Target="https://www.pexels.com/photo/homeless-18929/" TargetMode="External"/><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Epidemiology and Public Health</a:t>
            </a:r>
            <a:endParaRPr lang="en-GB" dirty="0"/>
          </a:p>
        </p:txBody>
      </p:sp>
      <p:sp>
        <p:nvSpPr>
          <p:cNvPr id="7" name="Picture Placeholder 6" descr="Background image"/>
          <p:cNvSpPr>
            <a:spLocks noGrp="1"/>
          </p:cNvSpPr>
          <p:nvPr>
            <p:ph type="pic" sz="quarter" idx="11"/>
          </p:nvPr>
        </p:nvSpPr>
        <p:spPr/>
        <p:txBody>
          <a:bodyPr/>
          <a:lstStyle/>
          <a:p>
            <a:r>
              <a:rPr lang="en-US" dirty="0"/>
              <a:t>Dr Emma Beard</a:t>
            </a:r>
          </a:p>
          <a:p>
            <a:r>
              <a:rPr lang="en-US" sz="1800" i="1" dirty="0"/>
              <a:t>Lecturer in Statistics and Quantitative Methods</a:t>
            </a:r>
          </a:p>
          <a:p>
            <a:endParaRPr lang="en-US" dirty="0"/>
          </a:p>
          <a:p>
            <a:endParaRPr lang="en-US" dirty="0"/>
          </a:p>
          <a:p>
            <a:endParaRPr lang="en-US" dirty="0"/>
          </a:p>
        </p:txBody>
      </p:sp>
      <p:sp>
        <p:nvSpPr>
          <p:cNvPr id="5" name="Title 4" descr="Heading"/>
          <p:cNvSpPr>
            <a:spLocks noGrp="1"/>
          </p:cNvSpPr>
          <p:nvPr>
            <p:ph type="title"/>
          </p:nvPr>
        </p:nvSpPr>
        <p:spPr>
          <a:xfrm>
            <a:off x="-1" y="1549105"/>
            <a:ext cx="11127179" cy="2340000"/>
          </a:xfrm>
        </p:spPr>
        <p:txBody>
          <a:bodyPr/>
          <a:lstStyle/>
          <a:p>
            <a:pPr algn="ctr"/>
            <a:r>
              <a:rPr lang="en-US" dirty="0"/>
              <a:t>How much does the absence of the ‘hidden population’ from UK surveys underestimate smoking prevalence?</a:t>
            </a:r>
            <a:endParaRPr lang="en-GB" dirty="0"/>
          </a:p>
        </p:txBody>
      </p:sp>
    </p:spTree>
    <p:extLst>
      <p:ext uri="{BB962C8B-B14F-4D97-AF65-F5344CB8AC3E}">
        <p14:creationId xmlns:p14="http://schemas.microsoft.com/office/powerpoint/2010/main" val="161594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6BBE-7C11-4B38-517A-C8807F3CE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516E8-A16B-E3B2-8BF3-277E1DF4EB19}"/>
              </a:ext>
            </a:extLst>
          </p:cNvPr>
          <p:cNvSpPr>
            <a:spLocks noGrp="1"/>
          </p:cNvSpPr>
          <p:nvPr>
            <p:ph type="title"/>
          </p:nvPr>
        </p:nvSpPr>
        <p:spPr>
          <a:xfrm>
            <a:off x="359999" y="899999"/>
            <a:ext cx="11067655" cy="1368000"/>
          </a:xfrm>
        </p:spPr>
        <p:txBody>
          <a:bodyPr/>
          <a:lstStyle/>
          <a:p>
            <a:r>
              <a:rPr lang="en-US" dirty="0"/>
              <a:t>Why?</a:t>
            </a:r>
            <a:endParaRPr lang="en-GB" dirty="0"/>
          </a:p>
        </p:txBody>
      </p:sp>
      <p:sp>
        <p:nvSpPr>
          <p:cNvPr id="3" name="Text Placeholder 2">
            <a:extLst>
              <a:ext uri="{FF2B5EF4-FFF2-40B4-BE49-F238E27FC236}">
                <a16:creationId xmlns:a16="http://schemas.microsoft.com/office/drawing/2014/main" id="{1B618818-B9DE-D3C5-F387-D71D773B7DA4}"/>
              </a:ext>
            </a:extLst>
          </p:cNvPr>
          <p:cNvSpPr>
            <a:spLocks noGrp="1"/>
          </p:cNvSpPr>
          <p:nvPr>
            <p:ph type="body" sz="quarter" idx="13"/>
          </p:nvPr>
        </p:nvSpPr>
        <p:spPr>
          <a:xfrm>
            <a:off x="359999" y="2390282"/>
            <a:ext cx="11363078" cy="4061280"/>
          </a:xfrm>
        </p:spPr>
        <p:txBody>
          <a:bodyPr/>
          <a:lstStyle/>
          <a:p>
            <a:pPr algn="just">
              <a:lnSpc>
                <a:spcPct val="200000"/>
              </a:lnSpc>
            </a:pPr>
            <a:r>
              <a:rPr lang="en-GB" sz="1800" dirty="0">
                <a:latin typeface="Arial" panose="020B0604020202020204" pitchFamily="34" charset="0"/>
                <a:ea typeface="Aptos" panose="020B0004020202020204" pitchFamily="34" charset="0"/>
                <a:cs typeface="Times New Roman" panose="02020603050405020304" pitchFamily="18" charset="0"/>
              </a:rPr>
              <a:t>Fragmented and inconsistent definitions</a:t>
            </a:r>
          </a:p>
          <a:p>
            <a:pPr algn="just">
              <a:lnSpc>
                <a:spcPct val="200000"/>
              </a:lnSpc>
            </a:pPr>
            <a:r>
              <a:rPr lang="en-GB" sz="1800" dirty="0">
                <a:latin typeface="Arial" panose="020B0604020202020204" pitchFamily="34" charset="0"/>
                <a:ea typeface="Aptos" panose="020B0004020202020204" pitchFamily="34" charset="0"/>
                <a:cs typeface="Times New Roman" panose="02020603050405020304" pitchFamily="18" charset="0"/>
              </a:rPr>
              <a:t>Individuals avoid research due to social stigma and fear of disclosure</a:t>
            </a:r>
          </a:p>
          <a:p>
            <a:pPr algn="just">
              <a:lnSpc>
                <a:spcPct val="200000"/>
              </a:lnSpc>
            </a:pPr>
            <a:r>
              <a:rPr lang="en-US" sz="1800" dirty="0">
                <a:latin typeface="Arial" panose="020B0604020202020204" pitchFamily="34" charset="0"/>
                <a:ea typeface="Aptos" panose="020B0004020202020204" pitchFamily="34" charset="0"/>
                <a:cs typeface="Times New Roman" panose="02020603050405020304" pitchFamily="18" charset="0"/>
              </a:rPr>
              <a:t>Protecting the privacy and confidentiality of vulnerable populations</a:t>
            </a:r>
          </a:p>
          <a:p>
            <a:pPr algn="just">
              <a:lnSpc>
                <a:spcPct val="200000"/>
              </a:lnSpc>
            </a:pPr>
            <a:r>
              <a:rPr lang="en-US" sz="1800" dirty="0">
                <a:latin typeface="Arial" panose="020B0604020202020204" pitchFamily="34" charset="0"/>
                <a:ea typeface="Aptos" panose="020B0004020202020204" pitchFamily="34" charset="0"/>
                <a:cs typeface="Times New Roman" panose="02020603050405020304" pitchFamily="18" charset="0"/>
              </a:rPr>
              <a:t>Transient nature makes it difficult to track and estimate their size over time</a:t>
            </a:r>
            <a:endParaRPr lang="en-GB" sz="1800" dirty="0">
              <a:latin typeface="Arial" panose="020B0604020202020204" pitchFamily="34" charset="0"/>
              <a:ea typeface="Aptos" panose="020B0004020202020204" pitchFamily="34" charset="0"/>
              <a:cs typeface="Times New Roman" panose="02020603050405020304" pitchFamily="18" charset="0"/>
            </a:endParaRPr>
          </a:p>
          <a:p>
            <a:pPr algn="just">
              <a:lnSpc>
                <a:spcPct val="200000"/>
              </a:lnSpc>
            </a:pPr>
            <a:endParaRPr lang="en-GB" sz="1800" dirty="0">
              <a:latin typeface="Arial" panose="020B0604020202020204" pitchFamily="34" charset="0"/>
              <a:ea typeface="Aptos" panose="020B0004020202020204" pitchFamily="34" charset="0"/>
              <a:cs typeface="Times New Roman" panose="02020603050405020304" pitchFamily="18" charset="0"/>
            </a:endParaRPr>
          </a:p>
          <a:p>
            <a:pPr algn="just">
              <a:lnSpc>
                <a:spcPct val="200000"/>
              </a:lnSpc>
            </a:pPr>
            <a:endParaRPr lang="en-GB" sz="18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sz="18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sz="18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sz="18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sz="18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sz="1800" dirty="0">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sz="18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323D0F75-01E1-6F9E-B0AD-6C4CA5A7A82D}"/>
              </a:ext>
            </a:extLst>
          </p:cNvPr>
          <p:cNvSpPr txBox="1"/>
          <p:nvPr/>
        </p:nvSpPr>
        <p:spPr>
          <a:xfrm>
            <a:off x="8701939" y="1006122"/>
            <a:ext cx="3130062" cy="1874044"/>
          </a:xfrm>
          <a:prstGeom prst="cloud">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ctr"/>
            <a:endParaRPr lang="en-GB" sz="2800" b="1"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a:p>
            <a:pPr algn="ctr"/>
            <a:r>
              <a:rPr lang="en-GB" sz="2800" b="1" dirty="0">
                <a:solidFill>
                  <a:schemeClr val="tx1"/>
                </a:solidFill>
                <a:latin typeface="Arial" panose="020B0604020202020204" pitchFamily="34" charset="0"/>
                <a:ea typeface="Aptos" panose="020B0004020202020204" pitchFamily="34" charset="0"/>
                <a:cs typeface="Times New Roman" panose="02020603050405020304" pitchFamily="18" charset="0"/>
              </a:rPr>
              <a:t>Data gaps</a:t>
            </a:r>
          </a:p>
          <a:p>
            <a:pPr algn="ctr"/>
            <a:endParaRPr lang="en-GB" sz="1800" dirty="0">
              <a:solidFill>
                <a:schemeClr val="tx1"/>
              </a:solidFill>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504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7411-C77B-353A-F759-AFB082390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AD27E-E44B-F8CE-BBDC-A0DBEDF2E6AF}"/>
              </a:ext>
            </a:extLst>
          </p:cNvPr>
          <p:cNvSpPr>
            <a:spLocks noGrp="1"/>
          </p:cNvSpPr>
          <p:nvPr>
            <p:ph type="title"/>
          </p:nvPr>
        </p:nvSpPr>
        <p:spPr>
          <a:xfrm>
            <a:off x="360000" y="899999"/>
            <a:ext cx="8999900" cy="1368000"/>
          </a:xfrm>
        </p:spPr>
        <p:txBody>
          <a:bodyPr wrap="square" anchor="t">
            <a:normAutofit/>
          </a:bodyPr>
          <a:lstStyle/>
          <a:p>
            <a:r>
              <a:rPr lang="en-US" dirty="0"/>
              <a:t>What is the solution?</a:t>
            </a:r>
            <a:endParaRPr lang="en-GB" dirty="0"/>
          </a:p>
        </p:txBody>
      </p:sp>
      <p:graphicFrame>
        <p:nvGraphicFramePr>
          <p:cNvPr id="5" name="Table 4">
            <a:extLst>
              <a:ext uri="{FF2B5EF4-FFF2-40B4-BE49-F238E27FC236}">
                <a16:creationId xmlns:a16="http://schemas.microsoft.com/office/drawing/2014/main" id="{CE4479F8-0EF0-44FE-AFDC-14549EFB706A}"/>
              </a:ext>
            </a:extLst>
          </p:cNvPr>
          <p:cNvGraphicFramePr>
            <a:graphicFrameLocks noGrp="1"/>
          </p:cNvGraphicFramePr>
          <p:nvPr>
            <p:extLst>
              <p:ext uri="{D42A27DB-BD31-4B8C-83A1-F6EECF244321}">
                <p14:modId xmlns:p14="http://schemas.microsoft.com/office/powerpoint/2010/main" val="264951202"/>
              </p:ext>
            </p:extLst>
          </p:nvPr>
        </p:nvGraphicFramePr>
        <p:xfrm>
          <a:off x="490372" y="2286001"/>
          <a:ext cx="11293808" cy="4073527"/>
        </p:xfrm>
        <a:graphic>
          <a:graphicData uri="http://schemas.openxmlformats.org/drawingml/2006/table">
            <a:tbl>
              <a:tblPr>
                <a:noFill/>
              </a:tblPr>
              <a:tblGrid>
                <a:gridCol w="1588665">
                  <a:extLst>
                    <a:ext uri="{9D8B030D-6E8A-4147-A177-3AD203B41FA5}">
                      <a16:colId xmlns:a16="http://schemas.microsoft.com/office/drawing/2014/main" val="13445389"/>
                    </a:ext>
                  </a:extLst>
                </a:gridCol>
                <a:gridCol w="3030333">
                  <a:extLst>
                    <a:ext uri="{9D8B030D-6E8A-4147-A177-3AD203B41FA5}">
                      <a16:colId xmlns:a16="http://schemas.microsoft.com/office/drawing/2014/main" val="1986215148"/>
                    </a:ext>
                  </a:extLst>
                </a:gridCol>
                <a:gridCol w="2284195">
                  <a:extLst>
                    <a:ext uri="{9D8B030D-6E8A-4147-A177-3AD203B41FA5}">
                      <a16:colId xmlns:a16="http://schemas.microsoft.com/office/drawing/2014/main" val="3482331593"/>
                    </a:ext>
                  </a:extLst>
                </a:gridCol>
                <a:gridCol w="2703330">
                  <a:extLst>
                    <a:ext uri="{9D8B030D-6E8A-4147-A177-3AD203B41FA5}">
                      <a16:colId xmlns:a16="http://schemas.microsoft.com/office/drawing/2014/main" val="2322550436"/>
                    </a:ext>
                  </a:extLst>
                </a:gridCol>
                <a:gridCol w="1687285">
                  <a:extLst>
                    <a:ext uri="{9D8B030D-6E8A-4147-A177-3AD203B41FA5}">
                      <a16:colId xmlns:a16="http://schemas.microsoft.com/office/drawing/2014/main" val="2579907613"/>
                    </a:ext>
                  </a:extLst>
                </a:gridCol>
              </a:tblGrid>
              <a:tr h="366244">
                <a:tc>
                  <a:txBody>
                    <a:bodyPr/>
                    <a:lstStyle/>
                    <a:p>
                      <a:r>
                        <a:rPr lang="en-GB" sz="1200" b="1" dirty="0">
                          <a:solidFill>
                            <a:schemeClr val="tx1">
                              <a:lumMod val="75000"/>
                              <a:lumOff val="25000"/>
                            </a:schemeClr>
                          </a:solidFill>
                        </a:rPr>
                        <a:t>Approach</a:t>
                      </a:r>
                      <a:endParaRPr lang="en-GB"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GB" sz="1200" b="1" dirty="0">
                          <a:solidFill>
                            <a:schemeClr val="tx1">
                              <a:lumMod val="75000"/>
                              <a:lumOff val="25000"/>
                            </a:schemeClr>
                          </a:solidFill>
                        </a:rPr>
                        <a:t>Description</a:t>
                      </a:r>
                      <a:endParaRPr lang="en-GB"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GB" sz="1200" b="1" dirty="0">
                          <a:solidFill>
                            <a:schemeClr val="tx1">
                              <a:lumMod val="75000"/>
                              <a:lumOff val="25000"/>
                            </a:schemeClr>
                          </a:solidFill>
                        </a:rPr>
                        <a:t>Advantages</a:t>
                      </a:r>
                      <a:endParaRPr lang="en-GB"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GB" sz="1200" b="1" dirty="0">
                          <a:solidFill>
                            <a:schemeClr val="tx1">
                              <a:lumMod val="75000"/>
                              <a:lumOff val="25000"/>
                            </a:schemeClr>
                          </a:solidFill>
                        </a:rPr>
                        <a:t>Challenges</a:t>
                      </a:r>
                      <a:endParaRPr lang="en-GB"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GB" sz="1200" b="1" dirty="0">
                          <a:solidFill>
                            <a:schemeClr val="tx1">
                              <a:lumMod val="75000"/>
                              <a:lumOff val="25000"/>
                            </a:schemeClr>
                          </a:solidFill>
                        </a:rPr>
                        <a:t>Notes</a:t>
                      </a:r>
                      <a:endParaRPr lang="en-GB"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33099118"/>
                  </a:ext>
                </a:extLst>
              </a:tr>
              <a:tr h="739962">
                <a:tc>
                  <a:txBody>
                    <a:bodyPr/>
                    <a:lstStyle/>
                    <a:p>
                      <a:r>
                        <a:rPr lang="en-GB" sz="1200" b="1" dirty="0">
                          <a:solidFill>
                            <a:srgbClr val="FF0000"/>
                          </a:solidFill>
                        </a:rPr>
                        <a:t>Correction Factor</a:t>
                      </a:r>
                      <a:endParaRPr lang="en-GB" sz="1200" dirty="0">
                        <a:solidFill>
                          <a:srgbClr val="FF0000"/>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rgbClr val="FF0000"/>
                          </a:solidFill>
                        </a:rPr>
                        <a:t>Adjust survey data to account for the hidden population by applying a correction factor.</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rgbClr val="FF0000"/>
                          </a:solidFill>
                        </a:rPr>
                        <a:t>Pragmatic, cost-effective, improves statistical robustness.</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rgbClr val="FF0000"/>
                          </a:solidFill>
                        </a:rPr>
                        <a:t>Dependent on quality and availability of auxiliary data. Needs regular updates for accuracy.</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rgbClr val="FF0000"/>
                          </a:solidFill>
                        </a:rPr>
                        <a:t>Must be applied to confidence intervals as well.</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05347228"/>
                  </a:ext>
                </a:extLst>
              </a:tr>
              <a:tr h="926821">
                <a:tc>
                  <a:txBody>
                    <a:bodyPr/>
                    <a:lstStyle/>
                    <a:p>
                      <a:r>
                        <a:rPr lang="en-US" sz="1200" b="1" dirty="0">
                          <a:solidFill>
                            <a:schemeClr val="tx1">
                              <a:lumMod val="75000"/>
                              <a:lumOff val="25000"/>
                            </a:schemeClr>
                          </a:solidFill>
                        </a:rPr>
                        <a:t>Mixed Modes of Data Collection</a:t>
                      </a:r>
                      <a:endParaRPr lang="en-US"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Combine household surveys with action-based sampling (e.g., homeless services).</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Enhances survey coverage, allows for more comprehensive data collection.</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GB" sz="1200" dirty="0">
                          <a:solidFill>
                            <a:schemeClr val="tx1">
                              <a:lumMod val="75000"/>
                              <a:lumOff val="25000"/>
                            </a:schemeClr>
                          </a:solidFill>
                        </a:rPr>
                        <a:t>Complex, time-consuming, and resource-intensive.</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Requires careful planning and execution.</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243458561"/>
                  </a:ext>
                </a:extLst>
              </a:tr>
              <a:tr h="1113679">
                <a:tc>
                  <a:txBody>
                    <a:bodyPr/>
                    <a:lstStyle/>
                    <a:p>
                      <a:r>
                        <a:rPr lang="en-US" sz="1200" b="1" dirty="0">
                          <a:solidFill>
                            <a:schemeClr val="tx1">
                              <a:lumMod val="75000"/>
                              <a:lumOff val="25000"/>
                            </a:schemeClr>
                          </a:solidFill>
                        </a:rPr>
                        <a:t>Including Communal Establishments and Temporary Residents</a:t>
                      </a:r>
                      <a:endParaRPr lang="en-US"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Incorporate communal establishments and temporary residents in surveys.</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Expands survey coverage, provides more complete population data.</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Challenges in maintaining data integrity and consistency. Highly intensive.</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Requires careful adjustment to reflect all relevant populations.</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57155831"/>
                  </a:ext>
                </a:extLst>
              </a:tr>
              <a:tr h="926821">
                <a:tc>
                  <a:txBody>
                    <a:bodyPr/>
                    <a:lstStyle/>
                    <a:p>
                      <a:r>
                        <a:rPr lang="en-US" sz="1200" b="1" dirty="0">
                          <a:solidFill>
                            <a:schemeClr val="tx1">
                              <a:lumMod val="75000"/>
                              <a:lumOff val="25000"/>
                            </a:schemeClr>
                          </a:solidFill>
                        </a:rPr>
                        <a:t>Prior Inclusion in 'Hidden Population' (e.g., Sofa Surfing)</a:t>
                      </a:r>
                      <a:endParaRPr lang="en-US" sz="1200" dirty="0">
                        <a:solidFill>
                          <a:schemeClr val="tx1">
                            <a:lumMod val="75000"/>
                            <a:lumOff val="25000"/>
                          </a:schemeClr>
                        </a:solidFill>
                      </a:endParaRP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Ask respondents about past inclusion in hidden populations (e.g., sofa surfing). Weight responses from individuals with such histories more heavily.</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Less intensive than other approaches, helps reflect the hidden population.</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Risk of overcompensation due to complex weighting. Calibration and validation are difficult.</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r>
                        <a:rPr lang="en-US" sz="1200" dirty="0">
                          <a:solidFill>
                            <a:schemeClr val="tx1">
                              <a:lumMod val="75000"/>
                              <a:lumOff val="25000"/>
                            </a:schemeClr>
                          </a:solidFill>
                        </a:rPr>
                        <a:t>Needs careful calibration to ensure accuracy in representation.</a:t>
                      </a:r>
                    </a:p>
                  </a:txBody>
                  <a:tcPr marL="149487" marR="33583" marT="74744" marB="74744"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794210072"/>
                  </a:ext>
                </a:extLst>
              </a:tr>
            </a:tbl>
          </a:graphicData>
        </a:graphic>
      </p:graphicFrame>
    </p:spTree>
    <p:extLst>
      <p:ext uri="{BB962C8B-B14F-4D97-AF65-F5344CB8AC3E}">
        <p14:creationId xmlns:p14="http://schemas.microsoft.com/office/powerpoint/2010/main" val="289001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6B139-146B-0362-BE31-BB1E314A6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42415-754F-4A65-DD10-CD0FCFB81F07}"/>
              </a:ext>
            </a:extLst>
          </p:cNvPr>
          <p:cNvSpPr>
            <a:spLocks noGrp="1"/>
          </p:cNvSpPr>
          <p:nvPr>
            <p:ph type="title"/>
          </p:nvPr>
        </p:nvSpPr>
        <p:spPr/>
        <p:txBody>
          <a:bodyPr/>
          <a:lstStyle/>
          <a:p>
            <a:r>
              <a:rPr lang="en-US" dirty="0"/>
              <a:t>Objectives</a:t>
            </a:r>
            <a:endParaRPr lang="en-GB" dirty="0"/>
          </a:p>
        </p:txBody>
      </p:sp>
      <p:sp>
        <p:nvSpPr>
          <p:cNvPr id="3" name="Text Placeholder 2">
            <a:extLst>
              <a:ext uri="{FF2B5EF4-FFF2-40B4-BE49-F238E27FC236}">
                <a16:creationId xmlns:a16="http://schemas.microsoft.com/office/drawing/2014/main" id="{C6C765FF-B1BB-1137-E853-6167F07BE379}"/>
              </a:ext>
            </a:extLst>
          </p:cNvPr>
          <p:cNvSpPr>
            <a:spLocks noGrp="1"/>
          </p:cNvSpPr>
          <p:nvPr>
            <p:ph type="body" sz="quarter" idx="13"/>
          </p:nvPr>
        </p:nvSpPr>
        <p:spPr>
          <a:xfrm>
            <a:off x="317796" y="2011680"/>
            <a:ext cx="11363078" cy="4061280"/>
          </a:xfrm>
        </p:spPr>
        <p:txBody>
          <a:bodyPr/>
          <a:lstStyle/>
          <a:p>
            <a:pPr marL="342900" lvl="0" indent="-342900" algn="just">
              <a:lnSpc>
                <a:spcPct val="200000"/>
              </a:lnSpc>
              <a:buFont typeface="+mj-lt"/>
              <a:buAutoNum type="arabicPeriod"/>
            </a:pPr>
            <a:r>
              <a:rPr lang="en-GB" sz="1800" dirty="0">
                <a:effectLst/>
                <a:latin typeface="Arial" panose="020B0604020202020204" pitchFamily="34" charset="0"/>
                <a:ea typeface="Aptos" panose="020B0004020202020204" pitchFamily="34" charset="0"/>
                <a:cs typeface="Times New Roman" panose="02020603050405020304" pitchFamily="18" charset="0"/>
              </a:rPr>
              <a:t>To estimate the size of the 'hidden population' excluded from household surveys.</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r>
              <a:rPr lang="en-GB" sz="1800" dirty="0">
                <a:effectLst/>
                <a:latin typeface="Arial" panose="020B0604020202020204" pitchFamily="34" charset="0"/>
                <a:ea typeface="Aptos" panose="020B0004020202020204" pitchFamily="34" charset="0"/>
                <a:cs typeface="Times New Roman" panose="02020603050405020304" pitchFamily="18" charset="0"/>
              </a:rPr>
              <a:t>To determine the potential impact of excluding the 'hidden population' on smoking prevalence estimates.</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200000"/>
              </a:lnSpc>
              <a:spcAft>
                <a:spcPts val="800"/>
              </a:spcAft>
              <a:buFont typeface="+mj-lt"/>
              <a:buAutoNum type="arabicPeriod"/>
            </a:pPr>
            <a:r>
              <a:rPr lang="en-GB" sz="1800" dirty="0">
                <a:effectLst/>
                <a:latin typeface="Arial" panose="020B0604020202020204" pitchFamily="34" charset="0"/>
                <a:ea typeface="Aptos" panose="020B0004020202020204" pitchFamily="34" charset="0"/>
                <a:cs typeface="Times New Roman" panose="02020603050405020304" pitchFamily="18" charset="0"/>
              </a:rPr>
              <a:t>To derive and apply a correction factor to adjust smoking prevalence estimates.</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9677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096B3-C314-E6F8-AF57-FDBC118E0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1883C-A80E-EF9B-9A3C-5D198C2720D5}"/>
              </a:ext>
            </a:extLst>
          </p:cNvPr>
          <p:cNvSpPr>
            <a:spLocks noGrp="1"/>
          </p:cNvSpPr>
          <p:nvPr>
            <p:ph type="title"/>
          </p:nvPr>
        </p:nvSpPr>
        <p:spPr>
          <a:xfrm>
            <a:off x="359999" y="899999"/>
            <a:ext cx="11447483" cy="1368000"/>
          </a:xfrm>
        </p:spPr>
        <p:txBody>
          <a:bodyPr wrap="square" anchor="t">
            <a:normAutofit/>
          </a:bodyPr>
          <a:lstStyle/>
          <a:p>
            <a:r>
              <a:rPr lang="en-US" sz="3600" dirty="0"/>
              <a:t>Defining and estimating the ‘hidden population’</a:t>
            </a:r>
            <a:endParaRPr lang="en-GB" sz="3600" dirty="0"/>
          </a:p>
        </p:txBody>
      </p:sp>
      <p:sp>
        <p:nvSpPr>
          <p:cNvPr id="3" name="Text Placeholder 2">
            <a:extLst>
              <a:ext uri="{FF2B5EF4-FFF2-40B4-BE49-F238E27FC236}">
                <a16:creationId xmlns:a16="http://schemas.microsoft.com/office/drawing/2014/main" id="{D802B15F-DA2A-0ABC-79FE-CF5CC69E1BF0}"/>
              </a:ext>
            </a:extLst>
          </p:cNvPr>
          <p:cNvSpPr>
            <a:spLocks noGrp="1"/>
          </p:cNvSpPr>
          <p:nvPr>
            <p:ph type="body" sz="quarter" idx="15"/>
          </p:nvPr>
        </p:nvSpPr>
        <p:spPr>
          <a:xfrm>
            <a:off x="9366454" y="2414430"/>
            <a:ext cx="2557322" cy="2623913"/>
          </a:xfrm>
        </p:spPr>
        <p:txBody>
          <a:bodyPr wrap="square" anchor="t">
            <a:normAutofit/>
          </a:bodyPr>
          <a:lstStyle/>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426AF3BD-49BE-D93C-68D3-1683D217B705}"/>
              </a:ext>
            </a:extLst>
          </p:cNvPr>
          <p:cNvSpPr txBox="1"/>
          <p:nvPr/>
        </p:nvSpPr>
        <p:spPr>
          <a:xfrm>
            <a:off x="1095471" y="5999979"/>
            <a:ext cx="10160492" cy="715089"/>
          </a:xfrm>
          <a:prstGeom prst="round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800"/>
              </a:spcAft>
            </a:pPr>
            <a:r>
              <a:rPr lang="en-US" dirty="0"/>
              <a:t>Existing data was gathered from various sources such as government publications, academic studies, and official reports.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4EEAB0C1-2C7F-4E7A-C3E3-B503C174264E}"/>
              </a:ext>
            </a:extLst>
          </p:cNvPr>
          <p:cNvGraphicFramePr>
            <a:graphicFrameLocks noGrp="1"/>
          </p:cNvGraphicFramePr>
          <p:nvPr>
            <p:extLst>
              <p:ext uri="{D42A27DB-BD31-4B8C-83A1-F6EECF244321}">
                <p14:modId xmlns:p14="http://schemas.microsoft.com/office/powerpoint/2010/main" val="3931311947"/>
              </p:ext>
            </p:extLst>
          </p:nvPr>
        </p:nvGraphicFramePr>
        <p:xfrm>
          <a:off x="384517" y="1587734"/>
          <a:ext cx="11216639" cy="4196572"/>
        </p:xfrm>
        <a:graphic>
          <a:graphicData uri="http://schemas.openxmlformats.org/drawingml/2006/table">
            <a:tbl>
              <a:tblPr>
                <a:tableStyleId>{3B4B98B0-60AC-42C2-AFA5-B58CD77FA1E5}</a:tableStyleId>
              </a:tblPr>
              <a:tblGrid>
                <a:gridCol w="3738880">
                  <a:extLst>
                    <a:ext uri="{9D8B030D-6E8A-4147-A177-3AD203B41FA5}">
                      <a16:colId xmlns:a16="http://schemas.microsoft.com/office/drawing/2014/main" val="1017301591"/>
                    </a:ext>
                  </a:extLst>
                </a:gridCol>
                <a:gridCol w="3218551">
                  <a:extLst>
                    <a:ext uri="{9D8B030D-6E8A-4147-A177-3AD203B41FA5}">
                      <a16:colId xmlns:a16="http://schemas.microsoft.com/office/drawing/2014/main" val="2780840140"/>
                    </a:ext>
                  </a:extLst>
                </a:gridCol>
                <a:gridCol w="4259208">
                  <a:extLst>
                    <a:ext uri="{9D8B030D-6E8A-4147-A177-3AD203B41FA5}">
                      <a16:colId xmlns:a16="http://schemas.microsoft.com/office/drawing/2014/main" val="3744231448"/>
                    </a:ext>
                  </a:extLst>
                </a:gridCol>
              </a:tblGrid>
              <a:tr h="122874">
                <a:tc>
                  <a:txBody>
                    <a:bodyPr/>
                    <a:lstStyle/>
                    <a:p>
                      <a:r>
                        <a:rPr lang="en-GB" sz="1200" b="1" dirty="0"/>
                        <a:t>Category</a:t>
                      </a:r>
                      <a:endParaRPr lang="en-GB" sz="1200" dirty="0"/>
                    </a:p>
                  </a:txBody>
                  <a:tcPr marL="26807" marR="26807" marT="13404" marB="13404" anchor="ctr">
                    <a:lnB w="12700" cap="flat" cmpd="sng" algn="ctr">
                      <a:solidFill>
                        <a:schemeClr val="accent1">
                          <a:lumMod val="60000"/>
                          <a:lumOff val="40000"/>
                        </a:schemeClr>
                      </a:solidFill>
                      <a:prstDash val="solid"/>
                      <a:round/>
                      <a:headEnd type="none" w="med" len="med"/>
                      <a:tailEnd type="none" w="med" len="med"/>
                    </a:lnB>
                  </a:tcPr>
                </a:tc>
                <a:tc>
                  <a:txBody>
                    <a:bodyPr/>
                    <a:lstStyle/>
                    <a:p>
                      <a:r>
                        <a:rPr lang="en-GB" sz="1200" b="1" dirty="0"/>
                        <a:t>Subcategory/Population</a:t>
                      </a:r>
                      <a:endParaRPr lang="en-GB" sz="1200" dirty="0"/>
                    </a:p>
                  </a:txBody>
                  <a:tcPr marL="26807" marR="26807" marT="13404" marB="13404" anchor="ctr">
                    <a:lnB w="12700" cap="flat" cmpd="sng" algn="ctr">
                      <a:solidFill>
                        <a:schemeClr val="accent1">
                          <a:lumMod val="60000"/>
                          <a:lumOff val="40000"/>
                        </a:schemeClr>
                      </a:solidFill>
                      <a:prstDash val="solid"/>
                      <a:round/>
                      <a:headEnd type="none" w="med" len="med"/>
                      <a:tailEnd type="none" w="med" len="med"/>
                    </a:lnB>
                  </a:tcPr>
                </a:tc>
                <a:tc>
                  <a:txBody>
                    <a:bodyPr/>
                    <a:lstStyle/>
                    <a:p>
                      <a:r>
                        <a:rPr lang="en-GB" sz="1200" b="1" dirty="0"/>
                        <a:t>Definition</a:t>
                      </a:r>
                      <a:endParaRPr lang="en-GB" sz="1200" dirty="0"/>
                    </a:p>
                  </a:txBody>
                  <a:tcPr marL="26807" marR="26807" marT="13404" marB="13404" anchor="ctr">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934764236"/>
                  </a:ext>
                </a:extLst>
              </a:tr>
              <a:tr h="268074">
                <a:tc>
                  <a:txBody>
                    <a:bodyPr/>
                    <a:lstStyle/>
                    <a:p>
                      <a:r>
                        <a:rPr lang="en-GB" sz="1050" b="1" dirty="0"/>
                        <a:t>Communal Establishments</a:t>
                      </a:r>
                      <a:endParaRPr lang="en-GB" sz="1050" dirty="0"/>
                    </a:p>
                  </a:txBody>
                  <a:tcPr marL="26807" marR="26807" marT="13404" marB="13404" anchor="ctr">
                    <a:lnT w="12700" cap="flat" cmpd="sng" algn="ctr">
                      <a:solidFill>
                        <a:schemeClr val="accent1">
                          <a:lumMod val="60000"/>
                          <a:lumOff val="40000"/>
                        </a:schemeClr>
                      </a:solidFill>
                      <a:prstDash val="solid"/>
                      <a:round/>
                      <a:headEnd type="none" w="med" len="med"/>
                      <a:tailEnd type="none" w="med" len="med"/>
                    </a:lnT>
                  </a:tcPr>
                </a:tc>
                <a:tc>
                  <a:txBody>
                    <a:bodyPr/>
                    <a:lstStyle/>
                    <a:p>
                      <a:r>
                        <a:rPr lang="en-GB" sz="1050" b="1" dirty="0"/>
                        <a:t>Care and Residential Homes</a:t>
                      </a:r>
                      <a:endParaRPr lang="en-GB" sz="1050" dirty="0"/>
                    </a:p>
                  </a:txBody>
                  <a:tcPr marL="26807" marR="26807" marT="13404" marB="13404" anchor="ctr">
                    <a:lnT w="12700" cap="flat" cmpd="sng" algn="ctr">
                      <a:solidFill>
                        <a:schemeClr val="accent1">
                          <a:lumMod val="60000"/>
                          <a:lumOff val="40000"/>
                        </a:schemeClr>
                      </a:solidFill>
                      <a:prstDash val="solid"/>
                      <a:round/>
                      <a:headEnd type="none" w="med" len="med"/>
                      <a:tailEnd type="none" w="med" len="med"/>
                    </a:lnT>
                  </a:tcPr>
                </a:tc>
                <a:tc>
                  <a:txBody>
                    <a:bodyPr/>
                    <a:lstStyle/>
                    <a:p>
                      <a:r>
                        <a:rPr lang="en-US" sz="1050"/>
                        <a:t>Facilities for individuals (elderly or disabled) requiring assistance with daily living activities.</a:t>
                      </a:r>
                    </a:p>
                  </a:txBody>
                  <a:tcPr marL="26807" marR="26807" marT="13404" marB="13404" anchor="ctr">
                    <a:lnT w="12700" cap="flat" cmpd="sng" algn="ctr">
                      <a:solidFill>
                        <a:schemeClr val="accent1">
                          <a:lumMod val="60000"/>
                          <a:lumOff val="40000"/>
                        </a:schemeClr>
                      </a:solidFill>
                      <a:prstDash val="solid"/>
                      <a:round/>
                      <a:headEnd type="none" w="med" len="med"/>
                      <a:tailEnd type="none" w="med" len="med"/>
                    </a:lnT>
                  </a:tcPr>
                </a:tc>
                <a:extLst>
                  <a:ext uri="{0D108BD9-81ED-4DB2-BD59-A6C34878D82A}">
                    <a16:rowId xmlns:a16="http://schemas.microsoft.com/office/drawing/2014/main" val="4022088738"/>
                  </a:ext>
                </a:extLst>
              </a:tr>
              <a:tr h="428918">
                <a:tc>
                  <a:txBody>
                    <a:bodyPr/>
                    <a:lstStyle/>
                    <a:p>
                      <a:endParaRPr lang="en-GB" sz="1050" dirty="0"/>
                    </a:p>
                  </a:txBody>
                  <a:tcPr marL="26807" marR="26807" marT="13404" marB="13404" anchor="ctr"/>
                </a:tc>
                <a:tc>
                  <a:txBody>
                    <a:bodyPr/>
                    <a:lstStyle/>
                    <a:p>
                      <a:r>
                        <a:rPr lang="en-GB" sz="1050" b="1" dirty="0"/>
                        <a:t>Long-Stay Hospitals</a:t>
                      </a:r>
                      <a:endParaRPr lang="en-GB" sz="1050" dirty="0"/>
                    </a:p>
                  </a:txBody>
                  <a:tcPr marL="26807" marR="26807" marT="13404" marB="13404" anchor="ctr"/>
                </a:tc>
                <a:tc>
                  <a:txBody>
                    <a:bodyPr/>
                    <a:lstStyle/>
                    <a:p>
                      <a:r>
                        <a:rPr lang="en-US" sz="1050"/>
                        <a:t>Healthcare facilities for patients with severe or chronic medical conditions, including mental health disorders, receiving extended, specialized care.</a:t>
                      </a:r>
                    </a:p>
                  </a:txBody>
                  <a:tcPr marL="26807" marR="26807" marT="13404" marB="13404" anchor="ctr"/>
                </a:tc>
                <a:extLst>
                  <a:ext uri="{0D108BD9-81ED-4DB2-BD59-A6C34878D82A}">
                    <a16:rowId xmlns:a16="http://schemas.microsoft.com/office/drawing/2014/main" val="1679114310"/>
                  </a:ext>
                </a:extLst>
              </a:tr>
              <a:tr h="348496">
                <a:tc>
                  <a:txBody>
                    <a:bodyPr/>
                    <a:lstStyle/>
                    <a:p>
                      <a:endParaRPr lang="en-GB" sz="1050" dirty="0"/>
                    </a:p>
                  </a:txBody>
                  <a:tcPr marL="26807" marR="26807" marT="13404" marB="13404" anchor="ctr"/>
                </a:tc>
                <a:tc>
                  <a:txBody>
                    <a:bodyPr/>
                    <a:lstStyle/>
                    <a:p>
                      <a:r>
                        <a:rPr lang="en-GB" sz="1050" b="1"/>
                        <a:t>Student Halls of Residence</a:t>
                      </a:r>
                      <a:endParaRPr lang="en-GB" sz="1050"/>
                    </a:p>
                  </a:txBody>
                  <a:tcPr marL="26807" marR="26807" marT="13404" marB="13404" anchor="ctr"/>
                </a:tc>
                <a:tc>
                  <a:txBody>
                    <a:bodyPr/>
                    <a:lstStyle/>
                    <a:p>
                      <a:r>
                        <a:rPr lang="en-US" sz="1050"/>
                        <a:t>Accommodation provided by educational institutions (e.g., universities, boarding schools) for students.</a:t>
                      </a:r>
                    </a:p>
                  </a:txBody>
                  <a:tcPr marL="26807" marR="26807" marT="13404" marB="13404" anchor="ctr"/>
                </a:tc>
                <a:extLst>
                  <a:ext uri="{0D108BD9-81ED-4DB2-BD59-A6C34878D82A}">
                    <a16:rowId xmlns:a16="http://schemas.microsoft.com/office/drawing/2014/main" val="2397472710"/>
                  </a:ext>
                </a:extLst>
              </a:tr>
              <a:tr h="348496">
                <a:tc>
                  <a:txBody>
                    <a:bodyPr/>
                    <a:lstStyle/>
                    <a:p>
                      <a:endParaRPr lang="en-GB" sz="1050" dirty="0"/>
                    </a:p>
                  </a:txBody>
                  <a:tcPr marL="26807" marR="26807" marT="13404" marB="13404" anchor="ctr"/>
                </a:tc>
                <a:tc>
                  <a:txBody>
                    <a:bodyPr/>
                    <a:lstStyle/>
                    <a:p>
                      <a:r>
                        <a:rPr lang="en-GB" sz="1050" b="1"/>
                        <a:t>Prisons</a:t>
                      </a:r>
                      <a:endParaRPr lang="en-GB" sz="1050"/>
                    </a:p>
                  </a:txBody>
                  <a:tcPr marL="26807" marR="26807" marT="13404" marB="13404" anchor="ctr"/>
                </a:tc>
                <a:tc>
                  <a:txBody>
                    <a:bodyPr/>
                    <a:lstStyle/>
                    <a:p>
                      <a:r>
                        <a:rPr lang="en-US" sz="1050"/>
                        <a:t>Secure facilities where individuals convicted of crimes serve their sentences as part of the criminal justice system.</a:t>
                      </a:r>
                    </a:p>
                  </a:txBody>
                  <a:tcPr marL="26807" marR="26807" marT="13404" marB="13404" anchor="ctr"/>
                </a:tc>
                <a:extLst>
                  <a:ext uri="{0D108BD9-81ED-4DB2-BD59-A6C34878D82A}">
                    <a16:rowId xmlns:a16="http://schemas.microsoft.com/office/drawing/2014/main" val="3595476898"/>
                  </a:ext>
                </a:extLst>
              </a:tr>
              <a:tr h="268074">
                <a:tc>
                  <a:txBody>
                    <a:bodyPr/>
                    <a:lstStyle/>
                    <a:p>
                      <a:endParaRPr lang="en-GB" sz="1050"/>
                    </a:p>
                  </a:txBody>
                  <a:tcPr marL="26807" marR="26807" marT="13404" marB="13404" anchor="ctr"/>
                </a:tc>
                <a:tc>
                  <a:txBody>
                    <a:bodyPr/>
                    <a:lstStyle/>
                    <a:p>
                      <a:r>
                        <a:rPr lang="en-US" sz="1050" b="1" dirty="0"/>
                        <a:t>Hostels for People Experiencing Homelessness</a:t>
                      </a:r>
                      <a:endParaRPr lang="en-US" sz="1050" dirty="0"/>
                    </a:p>
                  </a:txBody>
                  <a:tcPr marL="26807" marR="26807" marT="13404" marB="13404" anchor="ctr"/>
                </a:tc>
                <a:tc>
                  <a:txBody>
                    <a:bodyPr/>
                    <a:lstStyle/>
                    <a:p>
                      <a:r>
                        <a:rPr lang="en-US" sz="1050"/>
                        <a:t>Facilities providing shelter and basic amenities for individuals experiencing homelessness.</a:t>
                      </a:r>
                    </a:p>
                  </a:txBody>
                  <a:tcPr marL="26807" marR="26807" marT="13404" marB="13404" anchor="ctr"/>
                </a:tc>
                <a:extLst>
                  <a:ext uri="{0D108BD9-81ED-4DB2-BD59-A6C34878D82A}">
                    <a16:rowId xmlns:a16="http://schemas.microsoft.com/office/drawing/2014/main" val="4186638154"/>
                  </a:ext>
                </a:extLst>
              </a:tr>
              <a:tr h="348496">
                <a:tc>
                  <a:txBody>
                    <a:bodyPr/>
                    <a:lstStyle/>
                    <a:p>
                      <a:r>
                        <a:rPr lang="en-GB" sz="1050" b="1"/>
                        <a:t>Immigration Detention Centres</a:t>
                      </a:r>
                      <a:endParaRPr lang="en-GB" sz="1050"/>
                    </a:p>
                  </a:txBody>
                  <a:tcPr marL="26807" marR="26807" marT="13404" marB="13404" anchor="ctr"/>
                </a:tc>
                <a:tc>
                  <a:txBody>
                    <a:bodyPr/>
                    <a:lstStyle/>
                    <a:p>
                      <a:endParaRPr lang="en-GB" sz="1050" dirty="0"/>
                    </a:p>
                  </a:txBody>
                  <a:tcPr marL="26807" marR="26807" marT="13404" marB="13404" anchor="ctr"/>
                </a:tc>
                <a:tc>
                  <a:txBody>
                    <a:bodyPr/>
                    <a:lstStyle/>
                    <a:p>
                      <a:r>
                        <a:rPr lang="en-US" sz="1050" dirty="0"/>
                        <a:t>Facilities where individuals are detained while immigration decisions are being processed, or deportation is pending.</a:t>
                      </a:r>
                    </a:p>
                  </a:txBody>
                  <a:tcPr marL="26807" marR="26807" marT="13404" marB="13404" anchor="ctr"/>
                </a:tc>
                <a:extLst>
                  <a:ext uri="{0D108BD9-81ED-4DB2-BD59-A6C34878D82A}">
                    <a16:rowId xmlns:a16="http://schemas.microsoft.com/office/drawing/2014/main" val="485393409"/>
                  </a:ext>
                </a:extLst>
              </a:tr>
              <a:tr h="348496">
                <a:tc>
                  <a:txBody>
                    <a:bodyPr/>
                    <a:lstStyle/>
                    <a:p>
                      <a:r>
                        <a:rPr lang="en-US" sz="1050" b="1" dirty="0"/>
                        <a:t>Gypsy, Roma, and Travelling Communities</a:t>
                      </a:r>
                      <a:endParaRPr lang="en-US" sz="1050" dirty="0"/>
                    </a:p>
                  </a:txBody>
                  <a:tcPr marL="26807" marR="26807" marT="13404" marB="13404" anchor="ctr"/>
                </a:tc>
                <a:tc>
                  <a:txBody>
                    <a:bodyPr/>
                    <a:lstStyle/>
                    <a:p>
                      <a:endParaRPr lang="en-US" sz="1050" dirty="0"/>
                    </a:p>
                  </a:txBody>
                  <a:tcPr marL="26807" marR="26807" marT="13404" marB="13404" anchor="ctr"/>
                </a:tc>
                <a:tc>
                  <a:txBody>
                    <a:bodyPr/>
                    <a:lstStyle/>
                    <a:p>
                      <a:r>
                        <a:rPr lang="en-US" sz="1050"/>
                        <a:t>Ethnic groups living in temporary dwellings (e.g., caravans, trailers), often maintaining distinct cultural practices and traditions.</a:t>
                      </a:r>
                    </a:p>
                  </a:txBody>
                  <a:tcPr marL="26807" marR="26807" marT="13404" marB="13404" anchor="ctr"/>
                </a:tc>
                <a:extLst>
                  <a:ext uri="{0D108BD9-81ED-4DB2-BD59-A6C34878D82A}">
                    <a16:rowId xmlns:a16="http://schemas.microsoft.com/office/drawing/2014/main" val="3515847679"/>
                  </a:ext>
                </a:extLst>
              </a:tr>
              <a:tr h="348496">
                <a:tc>
                  <a:txBody>
                    <a:bodyPr/>
                    <a:lstStyle/>
                    <a:p>
                      <a:r>
                        <a:rPr lang="en-GB" sz="1050" b="1" dirty="0"/>
                        <a:t>Temporary Accommodation</a:t>
                      </a:r>
                      <a:endParaRPr lang="en-GB" sz="1050" dirty="0"/>
                    </a:p>
                  </a:txBody>
                  <a:tcPr marL="26807" marR="26807" marT="13404" marB="13404" anchor="ctr"/>
                </a:tc>
                <a:tc>
                  <a:txBody>
                    <a:bodyPr/>
                    <a:lstStyle/>
                    <a:p>
                      <a:r>
                        <a:rPr lang="en-GB" sz="1050" b="1" dirty="0"/>
                        <a:t>Bed and Breakfasts</a:t>
                      </a:r>
                      <a:endParaRPr lang="en-GB" sz="1050" dirty="0"/>
                    </a:p>
                  </a:txBody>
                  <a:tcPr marL="26807" marR="26807" marT="13404" marB="13404" anchor="ctr"/>
                </a:tc>
                <a:tc>
                  <a:txBody>
                    <a:bodyPr/>
                    <a:lstStyle/>
                    <a:p>
                      <a:r>
                        <a:rPr lang="en-US" sz="1050"/>
                        <a:t>Short-term accommodations with private bedrooms and shared facilities, often for those experiencing homelessness.</a:t>
                      </a:r>
                    </a:p>
                  </a:txBody>
                  <a:tcPr marL="26807" marR="26807" marT="13404" marB="13404" anchor="ctr"/>
                </a:tc>
                <a:extLst>
                  <a:ext uri="{0D108BD9-81ED-4DB2-BD59-A6C34878D82A}">
                    <a16:rowId xmlns:a16="http://schemas.microsoft.com/office/drawing/2014/main" val="1217450519"/>
                  </a:ext>
                </a:extLst>
              </a:tr>
              <a:tr h="348496">
                <a:tc>
                  <a:txBody>
                    <a:bodyPr/>
                    <a:lstStyle/>
                    <a:p>
                      <a:endParaRPr lang="en-GB" sz="1050"/>
                    </a:p>
                  </a:txBody>
                  <a:tcPr marL="26807" marR="26807" marT="13404" marB="13404" anchor="ctr"/>
                </a:tc>
                <a:tc>
                  <a:txBody>
                    <a:bodyPr/>
                    <a:lstStyle/>
                    <a:p>
                      <a:r>
                        <a:rPr lang="en-GB" sz="1050" b="1"/>
                        <a:t>Unsupported Temporary Accommodation</a:t>
                      </a:r>
                      <a:endParaRPr lang="en-GB" sz="1050"/>
                    </a:p>
                  </a:txBody>
                  <a:tcPr marL="26807" marR="26807" marT="13404" marB="13404" anchor="ctr"/>
                </a:tc>
                <a:tc>
                  <a:txBody>
                    <a:bodyPr/>
                    <a:lstStyle/>
                    <a:p>
                      <a:r>
                        <a:rPr lang="en-US" sz="1050" dirty="0"/>
                        <a:t>Temporary accommodation with minimal support services, typically for individuals without stable housing.</a:t>
                      </a:r>
                    </a:p>
                  </a:txBody>
                  <a:tcPr marL="26807" marR="26807" marT="13404" marB="13404" anchor="ctr"/>
                </a:tc>
                <a:extLst>
                  <a:ext uri="{0D108BD9-81ED-4DB2-BD59-A6C34878D82A}">
                    <a16:rowId xmlns:a16="http://schemas.microsoft.com/office/drawing/2014/main" val="3756164809"/>
                  </a:ext>
                </a:extLst>
              </a:tr>
              <a:tr h="268074">
                <a:tc>
                  <a:txBody>
                    <a:bodyPr/>
                    <a:lstStyle/>
                    <a:p>
                      <a:r>
                        <a:rPr lang="en-GB" sz="1050" b="1"/>
                        <a:t>Sleeping Rough</a:t>
                      </a:r>
                      <a:endParaRPr lang="en-GB" sz="1050"/>
                    </a:p>
                  </a:txBody>
                  <a:tcPr marL="26807" marR="26807" marT="13404" marB="13404" anchor="ctr"/>
                </a:tc>
                <a:tc>
                  <a:txBody>
                    <a:bodyPr/>
                    <a:lstStyle/>
                    <a:p>
                      <a:endParaRPr lang="en-GB" sz="1050" dirty="0"/>
                    </a:p>
                  </a:txBody>
                  <a:tcPr marL="26807" marR="26807" marT="13404" marB="13404" anchor="ctr"/>
                </a:tc>
                <a:tc>
                  <a:txBody>
                    <a:bodyPr/>
                    <a:lstStyle/>
                    <a:p>
                      <a:r>
                        <a:rPr lang="en-US" sz="1050" dirty="0"/>
                        <a:t>Individuals sleeping in outdoor locations (e.g., streets, parks) without safe and secure housing.</a:t>
                      </a:r>
                    </a:p>
                  </a:txBody>
                  <a:tcPr marL="26807" marR="26807" marT="13404" marB="13404" anchor="ctr"/>
                </a:tc>
                <a:extLst>
                  <a:ext uri="{0D108BD9-81ED-4DB2-BD59-A6C34878D82A}">
                    <a16:rowId xmlns:a16="http://schemas.microsoft.com/office/drawing/2014/main" val="3288803923"/>
                  </a:ext>
                </a:extLst>
              </a:tr>
              <a:tr h="348496">
                <a:tc>
                  <a:txBody>
                    <a:bodyPr/>
                    <a:lstStyle/>
                    <a:p>
                      <a:r>
                        <a:rPr lang="en-GB" sz="1050" b="1"/>
                        <a:t>Sofa Surfing</a:t>
                      </a:r>
                      <a:endParaRPr lang="en-GB" sz="1050"/>
                    </a:p>
                  </a:txBody>
                  <a:tcPr marL="26807" marR="26807" marT="13404" marB="13404" anchor="ctr"/>
                </a:tc>
                <a:tc>
                  <a:txBody>
                    <a:bodyPr/>
                    <a:lstStyle/>
                    <a:p>
                      <a:endParaRPr lang="en-US" sz="1050" dirty="0"/>
                    </a:p>
                  </a:txBody>
                  <a:tcPr marL="26807" marR="26807" marT="13404" marB="13404" anchor="ctr"/>
                </a:tc>
                <a:tc>
                  <a:txBody>
                    <a:bodyPr/>
                    <a:lstStyle/>
                    <a:p>
                      <a:r>
                        <a:rPr lang="en-US" sz="1050" dirty="0"/>
                        <a:t>People relying on friends, family, or acquaintances for temporary shelter without a stable, permanent residence.</a:t>
                      </a:r>
                    </a:p>
                  </a:txBody>
                  <a:tcPr marL="26807" marR="26807" marT="13404" marB="13404" anchor="ctr"/>
                </a:tc>
                <a:extLst>
                  <a:ext uri="{0D108BD9-81ED-4DB2-BD59-A6C34878D82A}">
                    <a16:rowId xmlns:a16="http://schemas.microsoft.com/office/drawing/2014/main" val="3382559664"/>
                  </a:ext>
                </a:extLst>
              </a:tr>
            </a:tbl>
          </a:graphicData>
        </a:graphic>
      </p:graphicFrame>
    </p:spTree>
    <p:extLst>
      <p:ext uri="{BB962C8B-B14F-4D97-AF65-F5344CB8AC3E}">
        <p14:creationId xmlns:p14="http://schemas.microsoft.com/office/powerpoint/2010/main" val="67433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14F1F-066F-F9C7-AD05-5D56BA41A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898C2-70BE-629F-10D4-DBA7EA7CAA1F}"/>
              </a:ext>
            </a:extLst>
          </p:cNvPr>
          <p:cNvSpPr>
            <a:spLocks noGrp="1"/>
          </p:cNvSpPr>
          <p:nvPr>
            <p:ph type="title"/>
          </p:nvPr>
        </p:nvSpPr>
        <p:spPr>
          <a:xfrm>
            <a:off x="359999" y="899999"/>
            <a:ext cx="11447483" cy="1368000"/>
          </a:xfrm>
        </p:spPr>
        <p:txBody>
          <a:bodyPr wrap="square" anchor="t">
            <a:normAutofit/>
          </a:bodyPr>
          <a:lstStyle/>
          <a:p>
            <a:r>
              <a:rPr lang="en-US" sz="3600" dirty="0"/>
              <a:t>Size of the hidden population</a:t>
            </a:r>
            <a:endParaRPr lang="en-GB" sz="3600" dirty="0"/>
          </a:p>
        </p:txBody>
      </p:sp>
      <p:sp>
        <p:nvSpPr>
          <p:cNvPr id="3" name="Text Placeholder 2">
            <a:extLst>
              <a:ext uri="{FF2B5EF4-FFF2-40B4-BE49-F238E27FC236}">
                <a16:creationId xmlns:a16="http://schemas.microsoft.com/office/drawing/2014/main" id="{9194E3A4-F927-4318-5224-F42751D5E7F1}"/>
              </a:ext>
            </a:extLst>
          </p:cNvPr>
          <p:cNvSpPr>
            <a:spLocks noGrp="1"/>
          </p:cNvSpPr>
          <p:nvPr>
            <p:ph type="body" sz="quarter" idx="15"/>
          </p:nvPr>
        </p:nvSpPr>
        <p:spPr>
          <a:xfrm>
            <a:off x="9366454" y="2414430"/>
            <a:ext cx="2557322" cy="2623913"/>
          </a:xfrm>
        </p:spPr>
        <p:txBody>
          <a:bodyPr wrap="square" anchor="t">
            <a:normAutofit/>
          </a:bodyPr>
          <a:lstStyle/>
          <a:p>
            <a:endParaRPr lang="en-GB" dirty="0"/>
          </a:p>
          <a:p>
            <a:endParaRPr lang="en-GB" dirty="0"/>
          </a:p>
          <a:p>
            <a:endParaRPr lang="en-GB" dirty="0"/>
          </a:p>
          <a:p>
            <a:endParaRPr lang="en-GB" dirty="0"/>
          </a:p>
        </p:txBody>
      </p:sp>
      <p:graphicFrame>
        <p:nvGraphicFramePr>
          <p:cNvPr id="5" name="Table 4">
            <a:extLst>
              <a:ext uri="{FF2B5EF4-FFF2-40B4-BE49-F238E27FC236}">
                <a16:creationId xmlns:a16="http://schemas.microsoft.com/office/drawing/2014/main" id="{08D188DA-C91C-5ACF-10C3-13BB77273C4E}"/>
              </a:ext>
            </a:extLst>
          </p:cNvPr>
          <p:cNvGraphicFramePr>
            <a:graphicFrameLocks noGrp="1"/>
          </p:cNvGraphicFramePr>
          <p:nvPr>
            <p:extLst>
              <p:ext uri="{D42A27DB-BD31-4B8C-83A1-F6EECF244321}">
                <p14:modId xmlns:p14="http://schemas.microsoft.com/office/powerpoint/2010/main" val="3278346926"/>
              </p:ext>
            </p:extLst>
          </p:nvPr>
        </p:nvGraphicFramePr>
        <p:xfrm>
          <a:off x="517453" y="2071911"/>
          <a:ext cx="7919173" cy="3656491"/>
        </p:xfrm>
        <a:graphic>
          <a:graphicData uri="http://schemas.openxmlformats.org/drawingml/2006/table">
            <a:tbl>
              <a:tblPr firstRow="1" firstCol="1" bandRow="1">
                <a:tableStyleId>{6E25E649-3F16-4E02-A733-19D2CDBF48F0}</a:tableStyleId>
              </a:tblPr>
              <a:tblGrid>
                <a:gridCol w="5210833">
                  <a:extLst>
                    <a:ext uri="{9D8B030D-6E8A-4147-A177-3AD203B41FA5}">
                      <a16:colId xmlns:a16="http://schemas.microsoft.com/office/drawing/2014/main" val="126352236"/>
                    </a:ext>
                  </a:extLst>
                </a:gridCol>
                <a:gridCol w="2708340">
                  <a:extLst>
                    <a:ext uri="{9D8B030D-6E8A-4147-A177-3AD203B41FA5}">
                      <a16:colId xmlns:a16="http://schemas.microsoft.com/office/drawing/2014/main" val="3075122611"/>
                    </a:ext>
                  </a:extLst>
                </a:gridCol>
              </a:tblGrid>
              <a:tr h="260727">
                <a:tc>
                  <a:txBody>
                    <a:bodyPr/>
                    <a:lstStyle/>
                    <a:p>
                      <a:pPr algn="just" fontAlgn="base">
                        <a:lnSpc>
                          <a:spcPct val="200000"/>
                        </a:lnSpc>
                        <a:spcAft>
                          <a:spcPts val="800"/>
                        </a:spcAft>
                      </a:pPr>
                      <a:r>
                        <a:rPr lang="en-GB" sz="1200" kern="100" dirty="0">
                          <a:solidFill>
                            <a:schemeClr val="tx1"/>
                          </a:solidFill>
                          <a:effectLst/>
                        </a:rPr>
                        <a:t>Hidden population </a:t>
                      </a:r>
                      <a:endParaRPr lang="en-GB"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tc>
                  <a:txBody>
                    <a:bodyPr/>
                    <a:lstStyle/>
                    <a:p>
                      <a:pPr algn="just" fontAlgn="base">
                        <a:lnSpc>
                          <a:spcPct val="200000"/>
                        </a:lnSpc>
                        <a:spcAft>
                          <a:spcPts val="800"/>
                        </a:spcAft>
                      </a:pPr>
                      <a:r>
                        <a:rPr lang="en-GB" sz="1200" kern="100" dirty="0">
                          <a:solidFill>
                            <a:schemeClr val="tx1"/>
                          </a:solidFill>
                          <a:effectLst/>
                        </a:rPr>
                        <a:t>Estimated size</a:t>
                      </a:r>
                      <a:endParaRPr lang="en-GB"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1305820414"/>
                  </a:ext>
                </a:extLst>
              </a:tr>
              <a:tr h="418295">
                <a:tc>
                  <a:txBody>
                    <a:bodyPr/>
                    <a:lstStyle/>
                    <a:p>
                      <a:pPr algn="just" fontAlgn="base">
                        <a:lnSpc>
                          <a:spcPct val="107000"/>
                        </a:lnSpc>
                        <a:spcAft>
                          <a:spcPts val="800"/>
                        </a:spcAft>
                      </a:pPr>
                      <a:r>
                        <a:rPr lang="en-GB" sz="1200" b="0" kern="100" dirty="0">
                          <a:solidFill>
                            <a:schemeClr val="tx1"/>
                          </a:solidFill>
                          <a:effectLst/>
                        </a:rPr>
                        <a:t>Communal establishments</a:t>
                      </a:r>
                    </a:p>
                  </a:txBody>
                  <a:tcPr marL="31525" marR="31525" marT="0" marB="0"/>
                </a:tc>
                <a:tc>
                  <a:txBody>
                    <a:bodyPr/>
                    <a:lstStyle/>
                    <a:p>
                      <a:pPr algn="just" fontAlgn="base">
                        <a:lnSpc>
                          <a:spcPct val="107000"/>
                        </a:lnSpc>
                        <a:spcAft>
                          <a:spcPts val="800"/>
                        </a:spcAft>
                      </a:pPr>
                      <a:r>
                        <a:rPr lang="en-GB" sz="1200" kern="100" dirty="0">
                          <a:solidFill>
                            <a:schemeClr val="tx1"/>
                          </a:solidFill>
                          <a:effectLst/>
                        </a:rPr>
                        <a:t>1,100,000</a:t>
                      </a:r>
                      <a:endParaRPr lang="en-GB"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2517200605"/>
                  </a:ext>
                </a:extLst>
              </a:tr>
              <a:tr h="296631">
                <a:tc>
                  <a:txBody>
                    <a:bodyPr/>
                    <a:lstStyle/>
                    <a:p>
                      <a:pPr algn="just" fontAlgn="base">
                        <a:lnSpc>
                          <a:spcPct val="107000"/>
                        </a:lnSpc>
                        <a:spcAft>
                          <a:spcPts val="800"/>
                        </a:spcAft>
                      </a:pPr>
                      <a:r>
                        <a:rPr lang="en-GB" sz="1200" b="0" kern="100" dirty="0">
                          <a:solidFill>
                            <a:schemeClr val="tx1"/>
                          </a:solidFill>
                          <a:effectLst/>
                        </a:rPr>
                        <a:t>Immigration removal centres</a:t>
                      </a:r>
                    </a:p>
                    <a:p>
                      <a:pPr algn="just" fontAlgn="base">
                        <a:lnSpc>
                          <a:spcPct val="107000"/>
                        </a:lnSpc>
                        <a:spcAft>
                          <a:spcPts val="800"/>
                        </a:spcAft>
                      </a:pPr>
                      <a:endParaRPr lang="en-GB"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tc>
                  <a:txBody>
                    <a:bodyPr/>
                    <a:lstStyle/>
                    <a:p>
                      <a:pPr algn="just" fontAlgn="base">
                        <a:lnSpc>
                          <a:spcPct val="107000"/>
                        </a:lnSpc>
                        <a:spcAft>
                          <a:spcPts val="800"/>
                        </a:spcAft>
                      </a:pPr>
                      <a:r>
                        <a:rPr lang="en-GB" sz="1200" kern="100" dirty="0">
                          <a:solidFill>
                            <a:schemeClr val="tx1"/>
                          </a:solidFill>
                          <a:effectLst/>
                        </a:rPr>
                        <a:t>24,000</a:t>
                      </a:r>
                      <a:endParaRPr lang="en-GB"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1570269005"/>
                  </a:ext>
                </a:extLst>
              </a:tr>
              <a:tr h="441306">
                <a:tc>
                  <a:txBody>
                    <a:bodyPr/>
                    <a:lstStyle/>
                    <a:p>
                      <a:pPr algn="just" fontAlgn="base">
                        <a:lnSpc>
                          <a:spcPct val="107000"/>
                        </a:lnSpc>
                        <a:spcAft>
                          <a:spcPts val="800"/>
                        </a:spcAft>
                      </a:pPr>
                      <a:r>
                        <a:rPr lang="en-GB" sz="1200" b="0" kern="100" dirty="0">
                          <a:solidFill>
                            <a:schemeClr val="tx1"/>
                          </a:solidFill>
                          <a:effectLst/>
                        </a:rPr>
                        <a:t>Gypsy, Roma, and Traveling Communities</a:t>
                      </a:r>
                    </a:p>
                    <a:p>
                      <a:pPr algn="just" fontAlgn="base">
                        <a:lnSpc>
                          <a:spcPct val="107000"/>
                        </a:lnSpc>
                        <a:spcAft>
                          <a:spcPts val="800"/>
                        </a:spcAft>
                      </a:pPr>
                      <a:endParaRPr lang="en-GB"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tc>
                  <a:txBody>
                    <a:bodyPr/>
                    <a:lstStyle/>
                    <a:p>
                      <a:pPr algn="just" fontAlgn="base">
                        <a:lnSpc>
                          <a:spcPct val="107000"/>
                        </a:lnSpc>
                        <a:spcAft>
                          <a:spcPts val="800"/>
                        </a:spcAft>
                      </a:pPr>
                      <a:r>
                        <a:rPr lang="en-GB" sz="1200" kern="100" dirty="0">
                          <a:solidFill>
                            <a:schemeClr val="tx1"/>
                          </a:solidFill>
                          <a:effectLst/>
                        </a:rPr>
                        <a:t>56,000</a:t>
                      </a:r>
                      <a:endParaRPr lang="en-GB"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1850578950"/>
                  </a:ext>
                </a:extLst>
              </a:tr>
              <a:tr h="491948">
                <a:tc>
                  <a:txBody>
                    <a:bodyPr/>
                    <a:lstStyle/>
                    <a:p>
                      <a:pPr algn="just" fontAlgn="base">
                        <a:lnSpc>
                          <a:spcPct val="107000"/>
                        </a:lnSpc>
                        <a:spcAft>
                          <a:spcPts val="800"/>
                        </a:spcAft>
                      </a:pPr>
                      <a:r>
                        <a:rPr lang="en-GB" sz="1200" b="0" kern="100" dirty="0">
                          <a:solidFill>
                            <a:schemeClr val="tx1"/>
                          </a:solidFill>
                          <a:effectLst/>
                        </a:rPr>
                        <a:t>Bed and breakfasts and unsupported temporary accommodation</a:t>
                      </a:r>
                      <a:endParaRPr lang="en-GB"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tc>
                  <a:txBody>
                    <a:bodyPr/>
                    <a:lstStyle/>
                    <a:p>
                      <a:pPr algn="just" fontAlgn="base">
                        <a:lnSpc>
                          <a:spcPct val="107000"/>
                        </a:lnSpc>
                        <a:spcAft>
                          <a:spcPts val="800"/>
                        </a:spcAft>
                      </a:pPr>
                      <a:r>
                        <a:rPr lang="en-GB" sz="1200" kern="100" dirty="0">
                          <a:solidFill>
                            <a:schemeClr val="tx1"/>
                          </a:solidFill>
                          <a:effectLst/>
                        </a:rPr>
                        <a:t>132,000</a:t>
                      </a:r>
                      <a:endParaRPr lang="en-GB"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1990060598"/>
                  </a:ext>
                </a:extLst>
              </a:tr>
              <a:tr h="356802">
                <a:tc>
                  <a:txBody>
                    <a:bodyPr/>
                    <a:lstStyle/>
                    <a:p>
                      <a:pPr algn="just" fontAlgn="base">
                        <a:lnSpc>
                          <a:spcPct val="107000"/>
                        </a:lnSpc>
                        <a:spcAft>
                          <a:spcPts val="800"/>
                        </a:spcAft>
                      </a:pPr>
                      <a:r>
                        <a:rPr lang="en-GB" sz="1200" b="0" kern="100" dirty="0">
                          <a:solidFill>
                            <a:schemeClr val="tx1"/>
                          </a:solidFill>
                          <a:effectLst/>
                        </a:rPr>
                        <a:t>People sleeping rough</a:t>
                      </a:r>
                    </a:p>
                    <a:p>
                      <a:pPr algn="just" fontAlgn="base">
                        <a:lnSpc>
                          <a:spcPct val="107000"/>
                        </a:lnSpc>
                        <a:spcAft>
                          <a:spcPts val="800"/>
                        </a:spcAft>
                      </a:pPr>
                      <a:endParaRPr lang="en-GB"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tc>
                  <a:txBody>
                    <a:bodyPr/>
                    <a:lstStyle/>
                    <a:p>
                      <a:pPr algn="just" fontAlgn="base">
                        <a:lnSpc>
                          <a:spcPct val="107000"/>
                        </a:lnSpc>
                        <a:spcAft>
                          <a:spcPts val="800"/>
                        </a:spcAft>
                      </a:pPr>
                      <a:r>
                        <a:rPr lang="en-GB" sz="1200" u="none" kern="100" dirty="0">
                          <a:solidFill>
                            <a:schemeClr val="tx1"/>
                          </a:solidFill>
                          <a:effectLst/>
                        </a:rPr>
                        <a:t>38,000</a:t>
                      </a:r>
                      <a:endParaRPr lang="en-GB" sz="12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3788871230"/>
                  </a:ext>
                </a:extLst>
              </a:tr>
              <a:tr h="483433">
                <a:tc>
                  <a:txBody>
                    <a:bodyPr/>
                    <a:lstStyle/>
                    <a:p>
                      <a:pPr algn="just" fontAlgn="base">
                        <a:lnSpc>
                          <a:spcPct val="107000"/>
                        </a:lnSpc>
                        <a:spcAft>
                          <a:spcPts val="800"/>
                        </a:spcAft>
                      </a:pPr>
                      <a:r>
                        <a:rPr lang="en-GB" sz="1200" b="0" kern="100" dirty="0">
                          <a:solidFill>
                            <a:schemeClr val="tx1"/>
                          </a:solidFill>
                          <a:effectLst/>
                        </a:rPr>
                        <a:t>Sofa surfers</a:t>
                      </a:r>
                    </a:p>
                    <a:p>
                      <a:pPr algn="just" fontAlgn="base">
                        <a:lnSpc>
                          <a:spcPct val="107000"/>
                        </a:lnSpc>
                        <a:spcAft>
                          <a:spcPts val="800"/>
                        </a:spcAft>
                      </a:pPr>
                      <a:endParaRPr lang="en-GB"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tc>
                  <a:txBody>
                    <a:bodyPr/>
                    <a:lstStyle/>
                    <a:p>
                      <a:pPr algn="just" fontAlgn="base">
                        <a:lnSpc>
                          <a:spcPct val="107000"/>
                        </a:lnSpc>
                        <a:spcAft>
                          <a:spcPts val="800"/>
                        </a:spcAft>
                      </a:pPr>
                      <a:r>
                        <a:rPr lang="en-GB" sz="1200" u="none" kern="100" dirty="0">
                          <a:solidFill>
                            <a:schemeClr val="tx1"/>
                          </a:solidFill>
                          <a:effectLst/>
                        </a:rPr>
                        <a:t>562,000</a:t>
                      </a:r>
                      <a:endParaRPr lang="en-GB" sz="12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1514301510"/>
                  </a:ext>
                </a:extLst>
              </a:tr>
              <a:tr h="71749">
                <a:tc>
                  <a:txBody>
                    <a:bodyPr/>
                    <a:lstStyle/>
                    <a:p>
                      <a:pPr algn="just" fontAlgn="base">
                        <a:lnSpc>
                          <a:spcPct val="107000"/>
                        </a:lnSpc>
                        <a:spcAft>
                          <a:spcPts val="800"/>
                        </a:spcAft>
                      </a:pPr>
                      <a:r>
                        <a:rPr lang="en-GB" sz="1200" kern="100">
                          <a:solidFill>
                            <a:schemeClr val="tx1"/>
                          </a:solidFill>
                          <a:effectLst/>
                        </a:rPr>
                        <a:t>Total</a:t>
                      </a:r>
                      <a:endParaRPr lang="en-GB" sz="1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tc>
                  <a:txBody>
                    <a:bodyPr/>
                    <a:lstStyle/>
                    <a:p>
                      <a:pPr algn="just" fontAlgn="base">
                        <a:lnSpc>
                          <a:spcPct val="107000"/>
                        </a:lnSpc>
                        <a:spcAft>
                          <a:spcPts val="800"/>
                        </a:spcAft>
                      </a:pPr>
                      <a:r>
                        <a:rPr lang="en-GB" sz="1200" u="none" kern="100" dirty="0">
                          <a:solidFill>
                            <a:srgbClr val="FF0000"/>
                          </a:solidFill>
                          <a:effectLst/>
                        </a:rPr>
                        <a:t>1,912,000</a:t>
                      </a:r>
                    </a:p>
                    <a:p>
                      <a:pPr algn="just" fontAlgn="base">
                        <a:lnSpc>
                          <a:spcPct val="107000"/>
                        </a:lnSpc>
                        <a:spcAft>
                          <a:spcPts val="800"/>
                        </a:spcAft>
                      </a:pPr>
                      <a:endParaRPr lang="en-GB" sz="12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31525" marR="31525" marT="0" marB="0"/>
                </a:tc>
                <a:extLst>
                  <a:ext uri="{0D108BD9-81ED-4DB2-BD59-A6C34878D82A}">
                    <a16:rowId xmlns:a16="http://schemas.microsoft.com/office/drawing/2014/main" val="40968683"/>
                  </a:ext>
                </a:extLst>
              </a:tr>
            </a:tbl>
          </a:graphicData>
        </a:graphic>
      </p:graphicFrame>
      <p:sp>
        <p:nvSpPr>
          <p:cNvPr id="7" name="Rectangle 1">
            <a:extLst>
              <a:ext uri="{FF2B5EF4-FFF2-40B4-BE49-F238E27FC236}">
                <a16:creationId xmlns:a16="http://schemas.microsoft.com/office/drawing/2014/main" id="{53CFA5A4-E330-6B9C-0BA1-7818E1DD8129}"/>
              </a:ext>
            </a:extLst>
          </p:cNvPr>
          <p:cNvSpPr>
            <a:spLocks noChangeArrowheads="1"/>
          </p:cNvSpPr>
          <p:nvPr/>
        </p:nvSpPr>
        <p:spPr bwMode="auto">
          <a:xfrm>
            <a:off x="384518" y="1648481"/>
            <a:ext cx="52980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Table </a:t>
            </a:r>
            <a:r>
              <a:rPr lang="en-GB" altLang="en-US" sz="1200" b="1" dirty="0">
                <a:solidFill>
                  <a:srgbClr val="000000"/>
                </a:solidFill>
                <a:ea typeface="Aptos" panose="020B0004020202020204" pitchFamily="34" charset="0"/>
                <a:cs typeface="Arial" panose="020B0604020202020204" pitchFamily="34" charset="0"/>
              </a:rPr>
              <a:t>1</a:t>
            </a:r>
            <a:r>
              <a:rPr kumimoji="0" lang="en-GB" altLang="en-US" sz="1200" b="1"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a:t>
            </a:r>
            <a:r>
              <a:rPr kumimoji="0" lang="en-GB" altLang="en-US" sz="12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 Estimate of the size of the </a:t>
            </a:r>
            <a:r>
              <a:rPr kumimoji="0" lang="en-GB" altLang="en-US" sz="1200" b="0" i="0" u="none" strike="noStrike" cap="none" normalizeH="0" baseline="0" dirty="0">
                <a:ln>
                  <a:noFill/>
                </a:ln>
                <a:solidFill>
                  <a:srgbClr val="000000"/>
                </a:solidFill>
                <a:effectLst/>
                <a:latin typeface="Aptos" panose="020B0004020202020204" pitchFamily="34" charset="0"/>
                <a:ea typeface="Aptos" panose="020B0004020202020204" pitchFamily="34" charset="0"/>
                <a:cs typeface="Arial" panose="020B0604020202020204" pitchFamily="34" charset="0"/>
              </a:rPr>
              <a:t>‘</a:t>
            </a:r>
            <a:r>
              <a:rPr kumimoji="0" lang="en-GB" altLang="en-US" sz="12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hidden population</a:t>
            </a:r>
            <a:r>
              <a:rPr kumimoji="0" lang="en-GB" altLang="en-US" sz="1200" b="0" i="0" u="none" strike="noStrike" cap="none" normalizeH="0" baseline="0" dirty="0">
                <a:ln>
                  <a:noFill/>
                </a:ln>
                <a:solidFill>
                  <a:srgbClr val="000000"/>
                </a:solidFill>
                <a:effectLst/>
                <a:latin typeface="Aptos" panose="020B0004020202020204" pitchFamily="34" charset="0"/>
                <a:ea typeface="Aptos" panose="020B0004020202020204" pitchFamily="34" charset="0"/>
                <a:cs typeface="Arial" panose="020B0604020202020204" pitchFamily="34" charset="0"/>
              </a:rPr>
              <a:t>’</a:t>
            </a:r>
            <a:r>
              <a:rPr kumimoji="0" lang="en-GB" altLang="en-US" sz="12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 in the UK aged 18+</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1E63F0B0-0F53-D5A9-B472-141FDBEDE90A}"/>
              </a:ext>
            </a:extLst>
          </p:cNvPr>
          <p:cNvSpPr txBox="1"/>
          <p:nvPr/>
        </p:nvSpPr>
        <p:spPr>
          <a:xfrm>
            <a:off x="8707901" y="1925480"/>
            <a:ext cx="3296529" cy="1328023"/>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fontAlgn="base">
              <a:spcAft>
                <a:spcPts val="800"/>
              </a:spcAft>
            </a:pP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These estimate may under- or over-estimate the true prevalence given biases in data collection. </a:t>
            </a:r>
            <a:endParaRPr lang="en-GB" sz="16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D7C0195-9F95-0EDC-CD19-C4F0FF8E72B1}"/>
              </a:ext>
            </a:extLst>
          </p:cNvPr>
          <p:cNvSpPr txBox="1"/>
          <p:nvPr/>
        </p:nvSpPr>
        <p:spPr>
          <a:xfrm>
            <a:off x="644769" y="6072881"/>
            <a:ext cx="10403059" cy="408623"/>
          </a:xfrm>
          <a:prstGeom prst="round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spcAft>
                <a:spcPts val="800"/>
              </a:spcAft>
            </a:pP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This leads to an estimated 3.5% of the total UK population being hidden from household surveys</a:t>
            </a:r>
            <a:endParaRPr lang="en-GB" sz="1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123" name="Picture 3" descr="Manchester Map">
            <a:extLst>
              <a:ext uri="{FF2B5EF4-FFF2-40B4-BE49-F238E27FC236}">
                <a16:creationId xmlns:a16="http://schemas.microsoft.com/office/drawing/2014/main" id="{5EEA6B2A-2EF3-4179-D749-21DC2E52F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740" y="3399934"/>
            <a:ext cx="2557323" cy="242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5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1DE5-CC14-5B24-CCCB-22F5746107C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61528F9-B816-52DB-2126-384132091AF8}"/>
              </a:ext>
            </a:extLst>
          </p:cNvPr>
          <p:cNvSpPr txBox="1"/>
          <p:nvPr/>
        </p:nvSpPr>
        <p:spPr>
          <a:xfrm>
            <a:off x="199292" y="4672729"/>
            <a:ext cx="11358388" cy="646331"/>
          </a:xfrm>
          <a:prstGeom prst="rect">
            <a:avLst/>
          </a:prstGeom>
          <a:noFill/>
        </p:spPr>
        <p:txBody>
          <a:bodyPr wrap="square">
            <a:spAutoFit/>
          </a:bodyPr>
          <a:lstStyle/>
          <a:p>
            <a:r>
              <a:rPr lang="en-GB" sz="1800" kern="0" dirty="0">
                <a:effectLst/>
                <a:latin typeface="Arial" panose="020B0604020202020204" pitchFamily="34" charset="0"/>
                <a:ea typeface="Aptos" panose="020B0004020202020204" pitchFamily="34" charset="0"/>
              </a:rPr>
              <a:t>This would suggest that there are between n=1,099,960 and n=1,262,200 smokers in the hidden population (i.e. smokers not accounted for)</a:t>
            </a:r>
            <a:endParaRPr lang="en-GB" dirty="0"/>
          </a:p>
        </p:txBody>
      </p:sp>
      <p:sp>
        <p:nvSpPr>
          <p:cNvPr id="2" name="Title 1">
            <a:extLst>
              <a:ext uri="{FF2B5EF4-FFF2-40B4-BE49-F238E27FC236}">
                <a16:creationId xmlns:a16="http://schemas.microsoft.com/office/drawing/2014/main" id="{AC76C34E-9B33-01C0-CBBE-C399FFF3ACA6}"/>
              </a:ext>
            </a:extLst>
          </p:cNvPr>
          <p:cNvSpPr>
            <a:spLocks noGrp="1"/>
          </p:cNvSpPr>
          <p:nvPr>
            <p:ph type="title"/>
          </p:nvPr>
        </p:nvSpPr>
        <p:spPr>
          <a:xfrm>
            <a:off x="360000" y="899999"/>
            <a:ext cx="10087606" cy="1368000"/>
          </a:xfrm>
        </p:spPr>
        <p:txBody>
          <a:bodyPr/>
          <a:lstStyle/>
          <a:p>
            <a:r>
              <a:rPr lang="en-US" dirty="0"/>
              <a:t>Smoking in the hidden population</a:t>
            </a:r>
            <a:endParaRPr lang="en-GB" dirty="0"/>
          </a:p>
        </p:txBody>
      </p:sp>
      <p:graphicFrame>
        <p:nvGraphicFramePr>
          <p:cNvPr id="5" name="Table 4">
            <a:extLst>
              <a:ext uri="{FF2B5EF4-FFF2-40B4-BE49-F238E27FC236}">
                <a16:creationId xmlns:a16="http://schemas.microsoft.com/office/drawing/2014/main" id="{CBD98CE8-5368-DC3F-D481-0534A4A4E5D0}"/>
              </a:ext>
            </a:extLst>
          </p:cNvPr>
          <p:cNvGraphicFramePr>
            <a:graphicFrameLocks noGrp="1"/>
          </p:cNvGraphicFramePr>
          <p:nvPr>
            <p:extLst>
              <p:ext uri="{D42A27DB-BD31-4B8C-83A1-F6EECF244321}">
                <p14:modId xmlns:p14="http://schemas.microsoft.com/office/powerpoint/2010/main" val="3173645166"/>
              </p:ext>
            </p:extLst>
          </p:nvPr>
        </p:nvGraphicFramePr>
        <p:xfrm>
          <a:off x="372572" y="2559652"/>
          <a:ext cx="10799760" cy="1814576"/>
        </p:xfrm>
        <a:graphic>
          <a:graphicData uri="http://schemas.openxmlformats.org/drawingml/2006/table">
            <a:tbl>
              <a:tblPr firstRow="1" firstCol="1" bandRow="1">
                <a:tableStyleId>{5C22544A-7EE6-4342-B048-85BDC9FD1C3A}</a:tableStyleId>
              </a:tblPr>
              <a:tblGrid>
                <a:gridCol w="1799960">
                  <a:extLst>
                    <a:ext uri="{9D8B030D-6E8A-4147-A177-3AD203B41FA5}">
                      <a16:colId xmlns:a16="http://schemas.microsoft.com/office/drawing/2014/main" val="875781426"/>
                    </a:ext>
                  </a:extLst>
                </a:gridCol>
                <a:gridCol w="1799960">
                  <a:extLst>
                    <a:ext uri="{9D8B030D-6E8A-4147-A177-3AD203B41FA5}">
                      <a16:colId xmlns:a16="http://schemas.microsoft.com/office/drawing/2014/main" val="2744866502"/>
                    </a:ext>
                  </a:extLst>
                </a:gridCol>
                <a:gridCol w="1799960">
                  <a:extLst>
                    <a:ext uri="{9D8B030D-6E8A-4147-A177-3AD203B41FA5}">
                      <a16:colId xmlns:a16="http://schemas.microsoft.com/office/drawing/2014/main" val="2423813212"/>
                    </a:ext>
                  </a:extLst>
                </a:gridCol>
                <a:gridCol w="1799960">
                  <a:extLst>
                    <a:ext uri="{9D8B030D-6E8A-4147-A177-3AD203B41FA5}">
                      <a16:colId xmlns:a16="http://schemas.microsoft.com/office/drawing/2014/main" val="883470361"/>
                    </a:ext>
                  </a:extLst>
                </a:gridCol>
                <a:gridCol w="1799960">
                  <a:extLst>
                    <a:ext uri="{9D8B030D-6E8A-4147-A177-3AD203B41FA5}">
                      <a16:colId xmlns:a16="http://schemas.microsoft.com/office/drawing/2014/main" val="3954192017"/>
                    </a:ext>
                  </a:extLst>
                </a:gridCol>
                <a:gridCol w="1799960">
                  <a:extLst>
                    <a:ext uri="{9D8B030D-6E8A-4147-A177-3AD203B41FA5}">
                      <a16:colId xmlns:a16="http://schemas.microsoft.com/office/drawing/2014/main" val="2041233470"/>
                    </a:ext>
                  </a:extLst>
                </a:gridCol>
              </a:tblGrid>
              <a:tr h="0">
                <a:tc>
                  <a:txBody>
                    <a:bodyPr/>
                    <a:lstStyle/>
                    <a:p>
                      <a:pPr algn="just" fontAlgn="base">
                        <a:lnSpc>
                          <a:spcPct val="107000"/>
                        </a:lnSpc>
                        <a:spcAft>
                          <a:spcPts val="800"/>
                        </a:spcAft>
                      </a:pPr>
                      <a:r>
                        <a:rPr lang="en-GB" sz="1000" kern="100">
                          <a:solidFill>
                            <a:schemeClr val="tx1"/>
                          </a:solidFill>
                          <a:effectLst/>
                        </a:rPr>
                        <a:t>Population</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Weighting </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Upper smoking proportion estimate</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Lower smoking proportion estimate</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Weighted upper smoking proportion estimate</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Weighted lower smoking proportion estimate</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732682"/>
                  </a:ext>
                </a:extLst>
              </a:tr>
              <a:tr h="0">
                <a:tc>
                  <a:txBody>
                    <a:bodyPr/>
                    <a:lstStyle/>
                    <a:p>
                      <a:pPr algn="just" fontAlgn="base">
                        <a:lnSpc>
                          <a:spcPct val="107000"/>
                        </a:lnSpc>
                        <a:spcAft>
                          <a:spcPts val="800"/>
                        </a:spcAft>
                      </a:pPr>
                      <a:r>
                        <a:rPr lang="en-GB" sz="1000" kern="100">
                          <a:solidFill>
                            <a:schemeClr val="tx1"/>
                          </a:solidFill>
                          <a:effectLst/>
                        </a:rPr>
                        <a:t>Communal establishments</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0.575</a:t>
                      </a:r>
                    </a:p>
                  </a:txBody>
                  <a:tcPr marL="7620" marR="7620" marT="7620" marB="0" anchor="b"/>
                </a:tc>
                <a:tc>
                  <a:txBody>
                    <a:bodyPr/>
                    <a:lstStyle/>
                    <a:p>
                      <a:pPr algn="r" fontAlgn="base">
                        <a:lnSpc>
                          <a:spcPct val="107000"/>
                        </a:lnSpc>
                        <a:spcAft>
                          <a:spcPts val="800"/>
                        </a:spcAft>
                      </a:pPr>
                      <a:r>
                        <a:rPr lang="en-GB" sz="1000" kern="100" dirty="0">
                          <a:solidFill>
                            <a:schemeClr val="tx1"/>
                          </a:solidFill>
                          <a:effectLst/>
                        </a:rPr>
                        <a:t>0.586</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ase">
                        <a:lnSpc>
                          <a:spcPct val="107000"/>
                        </a:lnSpc>
                        <a:spcAft>
                          <a:spcPts val="800"/>
                        </a:spcAft>
                      </a:pPr>
                      <a:r>
                        <a:rPr lang="en-GB" sz="1000" kern="100">
                          <a:solidFill>
                            <a:schemeClr val="tx1"/>
                          </a:solidFill>
                          <a:effectLst/>
                        </a:rPr>
                        <a:t>0.442</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0.337</a:t>
                      </a:r>
                    </a:p>
                  </a:txBody>
                  <a:tcPr marL="7620" marR="7620" marT="7620" marB="0" anchor="b"/>
                </a:tc>
                <a:tc>
                  <a:txBody>
                    <a:bodyPr/>
                    <a:lstStyle/>
                    <a:p>
                      <a:pPr algn="r" fontAlgn="b"/>
                      <a:r>
                        <a:rPr lang="en-GB" sz="1100" b="0" i="0" u="none" strike="noStrike">
                          <a:solidFill>
                            <a:schemeClr val="tx1"/>
                          </a:solidFill>
                          <a:effectLst/>
                          <a:latin typeface="Aptos Narrow" panose="020B0004020202020204" pitchFamily="34" charset="0"/>
                        </a:rPr>
                        <a:t>0.254</a:t>
                      </a:r>
                    </a:p>
                  </a:txBody>
                  <a:tcPr marL="7620" marR="7620" marT="7620" marB="0" anchor="b"/>
                </a:tc>
                <a:extLst>
                  <a:ext uri="{0D108BD9-81ED-4DB2-BD59-A6C34878D82A}">
                    <a16:rowId xmlns:a16="http://schemas.microsoft.com/office/drawing/2014/main" val="3085133854"/>
                  </a:ext>
                </a:extLst>
              </a:tr>
              <a:tr h="0">
                <a:tc>
                  <a:txBody>
                    <a:bodyPr/>
                    <a:lstStyle/>
                    <a:p>
                      <a:pPr algn="just" fontAlgn="base">
                        <a:lnSpc>
                          <a:spcPct val="107000"/>
                        </a:lnSpc>
                        <a:spcAft>
                          <a:spcPts val="800"/>
                        </a:spcAft>
                      </a:pPr>
                      <a:r>
                        <a:rPr lang="en-GB" sz="1000" kern="100">
                          <a:solidFill>
                            <a:schemeClr val="tx1"/>
                          </a:solidFill>
                          <a:effectLst/>
                        </a:rPr>
                        <a:t>Immigration removal centres</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0.013</a:t>
                      </a:r>
                    </a:p>
                  </a:txBody>
                  <a:tcPr marL="7620" marR="7620" marT="7620" marB="0" anchor="b"/>
                </a:tc>
                <a:tc>
                  <a:txBody>
                    <a:bodyPr/>
                    <a:lstStyle/>
                    <a:p>
                      <a:pPr algn="r" fontAlgn="base">
                        <a:lnSpc>
                          <a:spcPct val="107000"/>
                        </a:lnSpc>
                        <a:spcAft>
                          <a:spcPts val="800"/>
                        </a:spcAft>
                      </a:pPr>
                      <a:r>
                        <a:rPr lang="en-GB" sz="1000" kern="100" dirty="0">
                          <a:solidFill>
                            <a:schemeClr val="tx1"/>
                          </a:solidFill>
                          <a:effectLst/>
                        </a:rPr>
                        <a:t>0.190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ase">
                        <a:lnSpc>
                          <a:spcPct val="107000"/>
                        </a:lnSpc>
                        <a:spcAft>
                          <a:spcPts val="800"/>
                        </a:spcAft>
                      </a:pPr>
                      <a:r>
                        <a:rPr lang="en-GB" sz="1000" kern="100" dirty="0">
                          <a:solidFill>
                            <a:schemeClr val="tx1"/>
                          </a:solidFill>
                          <a:effectLst/>
                        </a:rPr>
                        <a:t>0.100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0.002</a:t>
                      </a:r>
                    </a:p>
                  </a:txBody>
                  <a:tcPr marL="7620" marR="7620" marT="7620" marB="0" anchor="b"/>
                </a:tc>
                <a:tc>
                  <a:txBody>
                    <a:bodyPr/>
                    <a:lstStyle/>
                    <a:p>
                      <a:pPr algn="r" fontAlgn="b"/>
                      <a:r>
                        <a:rPr lang="en-GB" sz="1100" b="0" i="0" u="none" strike="noStrike">
                          <a:solidFill>
                            <a:schemeClr val="tx1"/>
                          </a:solidFill>
                          <a:effectLst/>
                          <a:latin typeface="Aptos Narrow" panose="020B0004020202020204" pitchFamily="34" charset="0"/>
                        </a:rPr>
                        <a:t>0.001</a:t>
                      </a:r>
                    </a:p>
                  </a:txBody>
                  <a:tcPr marL="7620" marR="7620" marT="7620" marB="0" anchor="b"/>
                </a:tc>
                <a:extLst>
                  <a:ext uri="{0D108BD9-81ED-4DB2-BD59-A6C34878D82A}">
                    <a16:rowId xmlns:a16="http://schemas.microsoft.com/office/drawing/2014/main" val="1086388790"/>
                  </a:ext>
                </a:extLst>
              </a:tr>
              <a:tr h="0">
                <a:tc>
                  <a:txBody>
                    <a:bodyPr/>
                    <a:lstStyle/>
                    <a:p>
                      <a:pPr algn="just" fontAlgn="base">
                        <a:lnSpc>
                          <a:spcPct val="107000"/>
                        </a:lnSpc>
                        <a:spcAft>
                          <a:spcPts val="800"/>
                        </a:spcAft>
                      </a:pPr>
                      <a:r>
                        <a:rPr lang="en-GB" sz="1000" kern="100" dirty="0">
                          <a:solidFill>
                            <a:schemeClr val="tx1"/>
                          </a:solidFill>
                          <a:effectLst/>
                        </a:rPr>
                        <a:t>Travellers in caravan sites</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0.029</a:t>
                      </a:r>
                    </a:p>
                  </a:txBody>
                  <a:tcPr marL="7620" marR="7620" marT="7620" marB="0" anchor="b"/>
                </a:tc>
                <a:tc>
                  <a:txBody>
                    <a:bodyPr/>
                    <a:lstStyle/>
                    <a:p>
                      <a:pPr algn="r" fontAlgn="base">
                        <a:lnSpc>
                          <a:spcPct val="107000"/>
                        </a:lnSpc>
                        <a:spcAft>
                          <a:spcPts val="800"/>
                        </a:spcAft>
                      </a:pPr>
                      <a:r>
                        <a:rPr lang="en-GB" sz="1000" kern="100" dirty="0">
                          <a:solidFill>
                            <a:schemeClr val="tx1"/>
                          </a:solidFill>
                          <a:effectLst/>
                        </a:rPr>
                        <a:t>0.490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ase">
                        <a:lnSpc>
                          <a:spcPct val="107000"/>
                        </a:lnSpc>
                        <a:spcAft>
                          <a:spcPts val="800"/>
                        </a:spcAft>
                      </a:pPr>
                      <a:r>
                        <a:rPr lang="en-GB" sz="1000" kern="100" dirty="0">
                          <a:solidFill>
                            <a:schemeClr val="tx1"/>
                          </a:solidFill>
                          <a:effectLst/>
                        </a:rPr>
                        <a:t>0.460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0.014</a:t>
                      </a:r>
                    </a:p>
                  </a:txBody>
                  <a:tcPr marL="7620" marR="7620" marT="7620" marB="0" anchor="b"/>
                </a:tc>
                <a:tc>
                  <a:txBody>
                    <a:bodyPr/>
                    <a:lstStyle/>
                    <a:p>
                      <a:pPr algn="r" fontAlgn="b"/>
                      <a:r>
                        <a:rPr lang="en-GB" sz="1100" b="0" i="0" u="none" strike="noStrike">
                          <a:solidFill>
                            <a:schemeClr val="tx1"/>
                          </a:solidFill>
                          <a:effectLst/>
                          <a:latin typeface="Aptos Narrow" panose="020B0004020202020204" pitchFamily="34" charset="0"/>
                        </a:rPr>
                        <a:t>0.013</a:t>
                      </a:r>
                    </a:p>
                  </a:txBody>
                  <a:tcPr marL="7620" marR="7620" marT="7620" marB="0" anchor="b"/>
                </a:tc>
                <a:extLst>
                  <a:ext uri="{0D108BD9-81ED-4DB2-BD59-A6C34878D82A}">
                    <a16:rowId xmlns:a16="http://schemas.microsoft.com/office/drawing/2014/main" val="2968878511"/>
                  </a:ext>
                </a:extLst>
              </a:tr>
              <a:tr h="0">
                <a:tc>
                  <a:txBody>
                    <a:bodyPr/>
                    <a:lstStyle/>
                    <a:p>
                      <a:pPr algn="just" fontAlgn="base">
                        <a:lnSpc>
                          <a:spcPct val="107000"/>
                        </a:lnSpc>
                        <a:spcAft>
                          <a:spcPts val="800"/>
                        </a:spcAft>
                      </a:pPr>
                      <a:r>
                        <a:rPr lang="en-GB" sz="1000" kern="100">
                          <a:solidFill>
                            <a:schemeClr val="tx1"/>
                          </a:solidFill>
                          <a:effectLst/>
                        </a:rPr>
                        <a:t>Bed &amp; breakfasts / temporary accommodation</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0.069</a:t>
                      </a:r>
                    </a:p>
                  </a:txBody>
                  <a:tcPr marL="7620" marR="7620" marT="7620" marB="0" anchor="b"/>
                </a:tc>
                <a:tc>
                  <a:txBody>
                    <a:bodyPr/>
                    <a:lstStyle/>
                    <a:p>
                      <a:pPr algn="r" fontAlgn="base">
                        <a:lnSpc>
                          <a:spcPct val="107000"/>
                        </a:lnSpc>
                        <a:spcAft>
                          <a:spcPts val="800"/>
                        </a:spcAft>
                      </a:pPr>
                      <a:r>
                        <a:rPr lang="en-GB" sz="1000" kern="100" dirty="0">
                          <a:solidFill>
                            <a:schemeClr val="tx1"/>
                          </a:solidFill>
                          <a:effectLst/>
                        </a:rPr>
                        <a:t>0.800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ase">
                        <a:lnSpc>
                          <a:spcPct val="107000"/>
                        </a:lnSpc>
                        <a:spcAft>
                          <a:spcPts val="800"/>
                        </a:spcAft>
                      </a:pPr>
                      <a:r>
                        <a:rPr lang="en-GB" sz="1000" kern="100" dirty="0">
                          <a:solidFill>
                            <a:schemeClr val="tx1"/>
                          </a:solidFill>
                          <a:effectLst/>
                        </a:rPr>
                        <a:t>0.800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0.055</a:t>
                      </a:r>
                    </a:p>
                  </a:txBody>
                  <a:tcPr marL="7620" marR="7620" marT="7620" marB="0" anchor="b"/>
                </a:tc>
                <a:tc>
                  <a:txBody>
                    <a:bodyPr/>
                    <a:lstStyle/>
                    <a:p>
                      <a:pPr algn="r" fontAlgn="b"/>
                      <a:r>
                        <a:rPr lang="en-GB" sz="1100" b="0" i="0" u="none" strike="noStrike">
                          <a:solidFill>
                            <a:schemeClr val="tx1"/>
                          </a:solidFill>
                          <a:effectLst/>
                          <a:latin typeface="Aptos Narrow" panose="020B0004020202020204" pitchFamily="34" charset="0"/>
                        </a:rPr>
                        <a:t>0.055</a:t>
                      </a:r>
                    </a:p>
                  </a:txBody>
                  <a:tcPr marL="7620" marR="7620" marT="7620" marB="0" anchor="b"/>
                </a:tc>
                <a:extLst>
                  <a:ext uri="{0D108BD9-81ED-4DB2-BD59-A6C34878D82A}">
                    <a16:rowId xmlns:a16="http://schemas.microsoft.com/office/drawing/2014/main" val="1067012838"/>
                  </a:ext>
                </a:extLst>
              </a:tr>
              <a:tr h="0">
                <a:tc>
                  <a:txBody>
                    <a:bodyPr/>
                    <a:lstStyle/>
                    <a:p>
                      <a:pPr algn="just" fontAlgn="base">
                        <a:lnSpc>
                          <a:spcPct val="107000"/>
                        </a:lnSpc>
                        <a:spcAft>
                          <a:spcPts val="800"/>
                        </a:spcAft>
                      </a:pPr>
                      <a:r>
                        <a:rPr lang="en-GB" sz="1000" kern="100">
                          <a:solidFill>
                            <a:schemeClr val="tx1"/>
                          </a:solidFill>
                          <a:effectLst/>
                        </a:rPr>
                        <a:t>People sleeping rough</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0.020</a:t>
                      </a:r>
                    </a:p>
                  </a:txBody>
                  <a:tcPr marL="7620" marR="7620" marT="7620" marB="0" anchor="b"/>
                </a:tc>
                <a:tc>
                  <a:txBody>
                    <a:bodyPr/>
                    <a:lstStyle/>
                    <a:p>
                      <a:pPr algn="r" fontAlgn="base">
                        <a:lnSpc>
                          <a:spcPct val="107000"/>
                        </a:lnSpc>
                        <a:spcAft>
                          <a:spcPts val="800"/>
                        </a:spcAft>
                      </a:pPr>
                      <a:r>
                        <a:rPr lang="en-GB" sz="1000" kern="100" dirty="0">
                          <a:solidFill>
                            <a:schemeClr val="tx1"/>
                          </a:solidFill>
                          <a:effectLst/>
                        </a:rPr>
                        <a:t>0.800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ase">
                        <a:lnSpc>
                          <a:spcPct val="107000"/>
                        </a:lnSpc>
                        <a:spcAft>
                          <a:spcPts val="800"/>
                        </a:spcAft>
                      </a:pPr>
                      <a:r>
                        <a:rPr lang="en-GB" sz="1000" kern="100" dirty="0">
                          <a:solidFill>
                            <a:schemeClr val="tx1"/>
                          </a:solidFill>
                          <a:effectLst/>
                        </a:rPr>
                        <a:t>0.800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0.016</a:t>
                      </a:r>
                    </a:p>
                  </a:txBody>
                  <a:tcPr marL="7620" marR="7620" marT="7620" marB="0" anchor="b"/>
                </a:tc>
                <a:tc>
                  <a:txBody>
                    <a:bodyPr/>
                    <a:lstStyle/>
                    <a:p>
                      <a:pPr algn="r" fontAlgn="b"/>
                      <a:r>
                        <a:rPr lang="en-GB" sz="1100" b="0" i="0" u="none" strike="noStrike">
                          <a:solidFill>
                            <a:schemeClr val="tx1"/>
                          </a:solidFill>
                          <a:effectLst/>
                          <a:latin typeface="Aptos Narrow" panose="020B0004020202020204" pitchFamily="34" charset="0"/>
                        </a:rPr>
                        <a:t>0.016</a:t>
                      </a:r>
                    </a:p>
                  </a:txBody>
                  <a:tcPr marL="7620" marR="7620" marT="7620" marB="0" anchor="b"/>
                </a:tc>
                <a:extLst>
                  <a:ext uri="{0D108BD9-81ED-4DB2-BD59-A6C34878D82A}">
                    <a16:rowId xmlns:a16="http://schemas.microsoft.com/office/drawing/2014/main" val="160739595"/>
                  </a:ext>
                </a:extLst>
              </a:tr>
              <a:tr h="0">
                <a:tc>
                  <a:txBody>
                    <a:bodyPr/>
                    <a:lstStyle/>
                    <a:p>
                      <a:pPr algn="just" fontAlgn="base">
                        <a:lnSpc>
                          <a:spcPct val="107000"/>
                        </a:lnSpc>
                        <a:spcAft>
                          <a:spcPts val="800"/>
                        </a:spcAft>
                      </a:pPr>
                      <a:r>
                        <a:rPr lang="en-GB" sz="1000" kern="100">
                          <a:solidFill>
                            <a:schemeClr val="tx1"/>
                          </a:solidFill>
                          <a:effectLst/>
                        </a:rPr>
                        <a:t>Sofa surfers</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dirty="0">
                          <a:solidFill>
                            <a:schemeClr val="tx1"/>
                          </a:solidFill>
                          <a:effectLst/>
                          <a:latin typeface="Aptos Narrow" panose="020B0004020202020204" pitchFamily="34" charset="0"/>
                        </a:rPr>
                        <a:t>0.294</a:t>
                      </a:r>
                    </a:p>
                  </a:txBody>
                  <a:tcPr marL="7620" marR="7620" marT="7620" marB="0" anchor="b"/>
                </a:tc>
                <a:tc>
                  <a:txBody>
                    <a:bodyPr/>
                    <a:lstStyle/>
                    <a:p>
                      <a:pPr algn="r" fontAlgn="base">
                        <a:lnSpc>
                          <a:spcPct val="107000"/>
                        </a:lnSpc>
                        <a:spcAft>
                          <a:spcPts val="800"/>
                        </a:spcAft>
                      </a:pPr>
                      <a:r>
                        <a:rPr lang="en-GB" sz="1000" kern="100" dirty="0">
                          <a:solidFill>
                            <a:schemeClr val="tx1"/>
                          </a:solidFill>
                          <a:effectLst/>
                        </a:rPr>
                        <a:t>0.800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ase">
                        <a:lnSpc>
                          <a:spcPct val="107000"/>
                        </a:lnSpc>
                        <a:spcAft>
                          <a:spcPts val="800"/>
                        </a:spcAft>
                      </a:pPr>
                      <a:r>
                        <a:rPr lang="en-GB" sz="1000" kern="100" dirty="0">
                          <a:solidFill>
                            <a:schemeClr val="tx1"/>
                          </a:solidFill>
                          <a:effectLst/>
                        </a:rPr>
                        <a:t>0.800</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r" fontAlgn="b"/>
                      <a:r>
                        <a:rPr lang="en-GB" sz="1100" b="0" i="0" u="none" strike="noStrike">
                          <a:solidFill>
                            <a:schemeClr val="tx1"/>
                          </a:solidFill>
                          <a:effectLst/>
                          <a:latin typeface="Aptos Narrow" panose="020B0004020202020204" pitchFamily="34" charset="0"/>
                        </a:rPr>
                        <a:t>0.235</a:t>
                      </a:r>
                    </a:p>
                  </a:txBody>
                  <a:tcPr marL="7620" marR="7620" marT="7620" marB="0" anchor="b"/>
                </a:tc>
                <a:tc>
                  <a:txBody>
                    <a:bodyPr/>
                    <a:lstStyle/>
                    <a:p>
                      <a:pPr algn="r" fontAlgn="b"/>
                      <a:r>
                        <a:rPr lang="en-GB" sz="1100" b="0" i="0" u="none" strike="noStrike" dirty="0">
                          <a:solidFill>
                            <a:schemeClr val="tx1"/>
                          </a:solidFill>
                          <a:effectLst/>
                          <a:latin typeface="Aptos Narrow" panose="020B0004020202020204" pitchFamily="34" charset="0"/>
                        </a:rPr>
                        <a:t>0.235</a:t>
                      </a:r>
                    </a:p>
                  </a:txBody>
                  <a:tcPr marL="7620" marR="7620" marT="7620" marB="0" anchor="b"/>
                </a:tc>
                <a:extLst>
                  <a:ext uri="{0D108BD9-81ED-4DB2-BD59-A6C34878D82A}">
                    <a16:rowId xmlns:a16="http://schemas.microsoft.com/office/drawing/2014/main" val="1945400843"/>
                  </a:ext>
                </a:extLst>
              </a:tr>
              <a:tr h="0">
                <a:tc>
                  <a:txBody>
                    <a:bodyPr/>
                    <a:lstStyle/>
                    <a:p>
                      <a:pPr algn="just" fontAlgn="base">
                        <a:lnSpc>
                          <a:spcPct val="107000"/>
                        </a:lnSpc>
                        <a:spcAft>
                          <a:spcPts val="800"/>
                        </a:spcAft>
                      </a:pPr>
                      <a:r>
                        <a:rPr lang="en-GB" sz="1000" kern="100" dirty="0">
                          <a:solidFill>
                            <a:schemeClr val="tx1"/>
                          </a:solidFill>
                          <a:effectLst/>
                        </a:rPr>
                        <a:t>Total estimate:</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 </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 </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a:solidFill>
                            <a:schemeClr val="tx1"/>
                          </a:solidFill>
                          <a:effectLst/>
                        </a:rPr>
                        <a:t> </a:t>
                      </a:r>
                      <a:endParaRPr lang="en-GB"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dirty="0">
                          <a:solidFill>
                            <a:srgbClr val="FF0000"/>
                          </a:solidFill>
                          <a:effectLst/>
                        </a:rPr>
                        <a:t>0.660</a:t>
                      </a:r>
                      <a:endParaRPr lang="en-GB" sz="11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fontAlgn="base">
                        <a:lnSpc>
                          <a:spcPct val="107000"/>
                        </a:lnSpc>
                        <a:spcAft>
                          <a:spcPts val="800"/>
                        </a:spcAft>
                      </a:pPr>
                      <a:r>
                        <a:rPr lang="en-GB" sz="1000" kern="100" dirty="0">
                          <a:solidFill>
                            <a:srgbClr val="FF0000"/>
                          </a:solidFill>
                          <a:effectLst/>
                        </a:rPr>
                        <a:t>0.575</a:t>
                      </a:r>
                      <a:endParaRPr lang="en-GB" sz="11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5267654"/>
                  </a:ext>
                </a:extLst>
              </a:tr>
            </a:tbl>
          </a:graphicData>
        </a:graphic>
      </p:graphicFrame>
      <p:sp>
        <p:nvSpPr>
          <p:cNvPr id="6" name="Rectangle 1">
            <a:extLst>
              <a:ext uri="{FF2B5EF4-FFF2-40B4-BE49-F238E27FC236}">
                <a16:creationId xmlns:a16="http://schemas.microsoft.com/office/drawing/2014/main" id="{C150A565-2E02-FF9B-6FAE-32E0054B3D14}"/>
              </a:ext>
            </a:extLst>
          </p:cNvPr>
          <p:cNvSpPr>
            <a:spLocks noChangeArrowheads="1"/>
          </p:cNvSpPr>
          <p:nvPr/>
        </p:nvSpPr>
        <p:spPr bwMode="auto">
          <a:xfrm>
            <a:off x="372572" y="2129499"/>
            <a:ext cx="5663538"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effectLst/>
                <a:latin typeface="Arial" panose="020B0604020202020204" pitchFamily="34" charset="0"/>
                <a:ea typeface="Aptos" panose="020B0004020202020204" pitchFamily="34" charset="0"/>
                <a:cs typeface="Arial" panose="020B0604020202020204" pitchFamily="34" charset="0"/>
              </a:rPr>
              <a:t>Table 2: </a:t>
            </a:r>
            <a:r>
              <a:rPr kumimoji="0" lang="en-GB" altLang="en-US" sz="1200" b="0" i="0" u="none" strike="noStrike" cap="none" normalizeH="0" baseline="0" dirty="0">
                <a:ln>
                  <a:noFill/>
                </a:ln>
                <a:effectLst/>
                <a:latin typeface="Arial" panose="020B0604020202020204" pitchFamily="34" charset="0"/>
                <a:ea typeface="Aptos" panose="020B0004020202020204" pitchFamily="34" charset="0"/>
                <a:cs typeface="Arial" panose="020B0604020202020204" pitchFamily="34" charset="0"/>
              </a:rPr>
              <a:t>Estimated </a:t>
            </a:r>
            <a:r>
              <a:rPr kumimoji="0" lang="en-GB"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smoking prevalence among the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a:t>
            </a:r>
            <a:r>
              <a:rPr kumimoji="0" lang="en-GB"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hidden population</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a:t>
            </a:r>
            <a:r>
              <a:rPr kumimoji="0" lang="en-GB"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in the UK</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62EDCC6-1CB7-A06F-F075-24DF10649123}"/>
              </a:ext>
            </a:extLst>
          </p:cNvPr>
          <p:cNvSpPr txBox="1"/>
          <p:nvPr/>
        </p:nvSpPr>
        <p:spPr>
          <a:xfrm>
            <a:off x="2935458" y="5600456"/>
            <a:ext cx="6321084" cy="71508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fontAlgn="base">
              <a:spcAft>
                <a:spcPts val="800"/>
              </a:spcAft>
            </a:pPr>
            <a:r>
              <a:rPr lang="en-GB" sz="18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These estimate may under- or over-estimate the true prevalence given biases in data collection. </a:t>
            </a:r>
            <a:endParaRPr lang="en-GB" sz="16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2684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31C6B-AC00-CCCF-00DD-5ABB7D463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137C1-2CC7-B571-3FF4-B5B99E3A4881}"/>
              </a:ext>
            </a:extLst>
          </p:cNvPr>
          <p:cNvSpPr>
            <a:spLocks noGrp="1"/>
          </p:cNvSpPr>
          <p:nvPr>
            <p:ph type="title"/>
          </p:nvPr>
        </p:nvSpPr>
        <p:spPr>
          <a:xfrm>
            <a:off x="360000" y="899999"/>
            <a:ext cx="8999900" cy="1368000"/>
          </a:xfrm>
        </p:spPr>
        <p:txBody>
          <a:bodyPr vert="horz" wrap="square" lIns="0" tIns="0" rIns="0" bIns="0" numCol="1" anchor="t" anchorCtr="0" compatLnSpc="1">
            <a:prstTxWarp prst="textNoShape">
              <a:avLst/>
            </a:prstTxWarp>
            <a:normAutofit/>
          </a:bodyPr>
          <a:lstStyle/>
          <a:p>
            <a:r>
              <a:rPr lang="en-US" b="1" i="0" kern="1200" baseline="0"/>
              <a:t>What is the impact?</a:t>
            </a:r>
          </a:p>
        </p:txBody>
      </p:sp>
      <p:graphicFrame>
        <p:nvGraphicFramePr>
          <p:cNvPr id="10" name="Table 9">
            <a:extLst>
              <a:ext uri="{FF2B5EF4-FFF2-40B4-BE49-F238E27FC236}">
                <a16:creationId xmlns:a16="http://schemas.microsoft.com/office/drawing/2014/main" id="{998FFC0C-D38C-B356-F65E-A6FE883126AE}"/>
              </a:ext>
            </a:extLst>
          </p:cNvPr>
          <p:cNvGraphicFramePr>
            <a:graphicFrameLocks noGrp="1"/>
          </p:cNvGraphicFramePr>
          <p:nvPr>
            <p:extLst>
              <p:ext uri="{D42A27DB-BD31-4B8C-83A1-F6EECF244321}">
                <p14:modId xmlns:p14="http://schemas.microsoft.com/office/powerpoint/2010/main" val="2638820608"/>
              </p:ext>
            </p:extLst>
          </p:nvPr>
        </p:nvGraphicFramePr>
        <p:xfrm>
          <a:off x="590135" y="2374340"/>
          <a:ext cx="5505865" cy="2182440"/>
        </p:xfrm>
        <a:graphic>
          <a:graphicData uri="http://schemas.openxmlformats.org/drawingml/2006/table">
            <a:tbl>
              <a:tblPr firstRow="1" bandRow="1">
                <a:tableStyleId>{B301B821-A1FF-4177-AEE7-76D212191A09}</a:tableStyleId>
              </a:tblPr>
              <a:tblGrid>
                <a:gridCol w="2344441">
                  <a:extLst>
                    <a:ext uri="{9D8B030D-6E8A-4147-A177-3AD203B41FA5}">
                      <a16:colId xmlns:a16="http://schemas.microsoft.com/office/drawing/2014/main" val="621382489"/>
                    </a:ext>
                  </a:extLst>
                </a:gridCol>
                <a:gridCol w="1626795">
                  <a:extLst>
                    <a:ext uri="{9D8B030D-6E8A-4147-A177-3AD203B41FA5}">
                      <a16:colId xmlns:a16="http://schemas.microsoft.com/office/drawing/2014/main" val="1714957350"/>
                    </a:ext>
                  </a:extLst>
                </a:gridCol>
                <a:gridCol w="1534629">
                  <a:extLst>
                    <a:ext uri="{9D8B030D-6E8A-4147-A177-3AD203B41FA5}">
                      <a16:colId xmlns:a16="http://schemas.microsoft.com/office/drawing/2014/main" val="3227932886"/>
                    </a:ext>
                  </a:extLst>
                </a:gridCol>
              </a:tblGrid>
              <a:tr h="246189">
                <a:tc>
                  <a:txBody>
                    <a:bodyPr/>
                    <a:lstStyle/>
                    <a:p>
                      <a:r>
                        <a:rPr lang="en-GB" sz="1400" b="1" dirty="0">
                          <a:solidFill>
                            <a:schemeClr val="tx1"/>
                          </a:solidFill>
                        </a:rPr>
                        <a:t>Estimate</a:t>
                      </a:r>
                      <a:endParaRPr lang="en-GB" sz="1400" dirty="0">
                        <a:solidFill>
                          <a:schemeClr val="tx1"/>
                        </a:solidFill>
                      </a:endParaRPr>
                    </a:p>
                  </a:txBody>
                  <a:tcPr marL="118889" marR="118889" marT="59445" marB="59445" anchor="ctr"/>
                </a:tc>
                <a:tc>
                  <a:txBody>
                    <a:bodyPr/>
                    <a:lstStyle/>
                    <a:p>
                      <a:r>
                        <a:rPr lang="en-GB" sz="1400" b="1" dirty="0">
                          <a:solidFill>
                            <a:schemeClr val="tx1"/>
                          </a:solidFill>
                        </a:rPr>
                        <a:t>Number of Smokers (n)</a:t>
                      </a:r>
                      <a:endParaRPr lang="en-GB" sz="1400" dirty="0">
                        <a:solidFill>
                          <a:schemeClr val="tx1"/>
                        </a:solidFill>
                      </a:endParaRPr>
                    </a:p>
                  </a:txBody>
                  <a:tcPr marL="118889" marR="118889" marT="59445" marB="59445" anchor="ctr"/>
                </a:tc>
                <a:tc>
                  <a:txBody>
                    <a:bodyPr/>
                    <a:lstStyle/>
                    <a:p>
                      <a:r>
                        <a:rPr lang="en-GB" sz="1400" b="1" dirty="0">
                          <a:solidFill>
                            <a:schemeClr val="tx1"/>
                          </a:solidFill>
                        </a:rPr>
                        <a:t>Smoking Prevalence (%)</a:t>
                      </a:r>
                      <a:endParaRPr lang="en-GB" sz="1400" dirty="0">
                        <a:solidFill>
                          <a:schemeClr val="tx1"/>
                        </a:solidFill>
                      </a:endParaRPr>
                    </a:p>
                  </a:txBody>
                  <a:tcPr marL="118889" marR="118889" marT="59445" marB="59445" anchor="ctr"/>
                </a:tc>
                <a:extLst>
                  <a:ext uri="{0D108BD9-81ED-4DB2-BD59-A6C34878D82A}">
                    <a16:rowId xmlns:a16="http://schemas.microsoft.com/office/drawing/2014/main" val="3647063326"/>
                  </a:ext>
                </a:extLst>
              </a:tr>
              <a:tr h="419156">
                <a:tc>
                  <a:txBody>
                    <a:bodyPr/>
                    <a:lstStyle/>
                    <a:p>
                      <a:r>
                        <a:rPr lang="en-GB" sz="1400" b="1" dirty="0"/>
                        <a:t>Previous Estimate </a:t>
                      </a:r>
                    </a:p>
                    <a:p>
                      <a:r>
                        <a:rPr lang="en-GB" sz="1400" b="1" dirty="0"/>
                        <a:t>(APS 2022)</a:t>
                      </a:r>
                      <a:endParaRPr lang="en-GB" sz="1400" dirty="0"/>
                    </a:p>
                  </a:txBody>
                  <a:tcPr marL="118889" marR="118889" marT="59445" marB="59445" anchor="ctr"/>
                </a:tc>
                <a:tc>
                  <a:txBody>
                    <a:bodyPr/>
                    <a:lstStyle/>
                    <a:p>
                      <a:r>
                        <a:rPr lang="en-GB" sz="1400"/>
                        <a:t>6,746,700</a:t>
                      </a:r>
                    </a:p>
                  </a:txBody>
                  <a:tcPr marL="118889" marR="118889" marT="59445" marB="59445" anchor="ctr"/>
                </a:tc>
                <a:tc>
                  <a:txBody>
                    <a:bodyPr/>
                    <a:lstStyle/>
                    <a:p>
                      <a:r>
                        <a:rPr lang="en-GB" sz="1400"/>
                        <a:t>12.9%</a:t>
                      </a:r>
                    </a:p>
                  </a:txBody>
                  <a:tcPr marL="118889" marR="118889" marT="59445" marB="59445" anchor="ctr"/>
                </a:tc>
                <a:extLst>
                  <a:ext uri="{0D108BD9-81ED-4DB2-BD59-A6C34878D82A}">
                    <a16:rowId xmlns:a16="http://schemas.microsoft.com/office/drawing/2014/main" val="1268945933"/>
                  </a:ext>
                </a:extLst>
              </a:tr>
              <a:tr h="419156">
                <a:tc>
                  <a:txBody>
                    <a:bodyPr/>
                    <a:lstStyle/>
                    <a:p>
                      <a:r>
                        <a:rPr lang="en-US" sz="1400" b="1" dirty="0"/>
                        <a:t>Upper Estimate </a:t>
                      </a:r>
                    </a:p>
                    <a:p>
                      <a:r>
                        <a:rPr lang="en-US" sz="1400" b="1" dirty="0"/>
                        <a:t>(with hidden population)</a:t>
                      </a:r>
                      <a:endParaRPr lang="en-US" sz="1400" dirty="0"/>
                    </a:p>
                  </a:txBody>
                  <a:tcPr marL="118889" marR="118889" marT="59445" marB="59445" anchor="ctr"/>
                </a:tc>
                <a:tc>
                  <a:txBody>
                    <a:bodyPr/>
                    <a:lstStyle/>
                    <a:p>
                      <a:r>
                        <a:rPr lang="en-GB" sz="1400" dirty="0"/>
                        <a:t>8,008,900</a:t>
                      </a:r>
                    </a:p>
                  </a:txBody>
                  <a:tcPr marL="118889" marR="118889" marT="59445" marB="59445" anchor="ctr"/>
                </a:tc>
                <a:tc>
                  <a:txBody>
                    <a:bodyPr/>
                    <a:lstStyle/>
                    <a:p>
                      <a:r>
                        <a:rPr lang="en-GB" sz="1400"/>
                        <a:t>14.8%</a:t>
                      </a:r>
                    </a:p>
                  </a:txBody>
                  <a:tcPr marL="118889" marR="118889" marT="59445" marB="59445" anchor="ctr"/>
                </a:tc>
                <a:extLst>
                  <a:ext uri="{0D108BD9-81ED-4DB2-BD59-A6C34878D82A}">
                    <a16:rowId xmlns:a16="http://schemas.microsoft.com/office/drawing/2014/main" val="4004280653"/>
                  </a:ext>
                </a:extLst>
              </a:tr>
              <a:tr h="419156">
                <a:tc>
                  <a:txBody>
                    <a:bodyPr/>
                    <a:lstStyle/>
                    <a:p>
                      <a:r>
                        <a:rPr lang="en-US" sz="1400" b="1" dirty="0"/>
                        <a:t>Lower Estimate </a:t>
                      </a:r>
                    </a:p>
                    <a:p>
                      <a:r>
                        <a:rPr lang="en-US" sz="1400" b="1" dirty="0"/>
                        <a:t>(with hidden population)</a:t>
                      </a:r>
                      <a:endParaRPr lang="en-US" sz="1400" dirty="0"/>
                    </a:p>
                  </a:txBody>
                  <a:tcPr marL="118889" marR="118889" marT="59445" marB="59445" anchor="ctr"/>
                </a:tc>
                <a:tc>
                  <a:txBody>
                    <a:bodyPr/>
                    <a:lstStyle/>
                    <a:p>
                      <a:r>
                        <a:rPr lang="en-GB" sz="1400"/>
                        <a:t>7,846,660</a:t>
                      </a:r>
                    </a:p>
                  </a:txBody>
                  <a:tcPr marL="118889" marR="118889" marT="59445" marB="59445" anchor="ctr"/>
                </a:tc>
                <a:tc>
                  <a:txBody>
                    <a:bodyPr/>
                    <a:lstStyle/>
                    <a:p>
                      <a:r>
                        <a:rPr lang="en-GB" sz="1400" dirty="0"/>
                        <a:t>14.5%</a:t>
                      </a:r>
                    </a:p>
                  </a:txBody>
                  <a:tcPr marL="118889" marR="118889" marT="59445" marB="59445" anchor="ctr"/>
                </a:tc>
                <a:extLst>
                  <a:ext uri="{0D108BD9-81ED-4DB2-BD59-A6C34878D82A}">
                    <a16:rowId xmlns:a16="http://schemas.microsoft.com/office/drawing/2014/main" val="1405123949"/>
                  </a:ext>
                </a:extLst>
              </a:tr>
            </a:tbl>
          </a:graphicData>
        </a:graphic>
      </p:graphicFrame>
      <p:sp>
        <p:nvSpPr>
          <p:cNvPr id="12" name="Rectangle 1">
            <a:extLst>
              <a:ext uri="{FF2B5EF4-FFF2-40B4-BE49-F238E27FC236}">
                <a16:creationId xmlns:a16="http://schemas.microsoft.com/office/drawing/2014/main" id="{DA3E5324-E068-11D2-2AA9-E4DCDC63A2FB}"/>
              </a:ext>
            </a:extLst>
          </p:cNvPr>
          <p:cNvSpPr>
            <a:spLocks noChangeArrowheads="1"/>
          </p:cNvSpPr>
          <p:nvPr/>
        </p:nvSpPr>
        <p:spPr bwMode="auto">
          <a:xfrm>
            <a:off x="991486" y="4849452"/>
            <a:ext cx="4555875" cy="1055077"/>
          </a:xfrm>
          <a:prstGeom prst="round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wrap="square" lIns="0" tIns="0" rIns="0" bIns="0" numCol="1" anchor="t" anchorCtr="0" compatLnSpc="1">
            <a:prstTxWarp prst="textNoShape">
              <a:avLst/>
            </a:prstTxWarp>
            <a:normAutofit fontScale="92500" lnSpcReduction="20000"/>
          </a:bodyPr>
          <a:lstStyle/>
          <a:p>
            <a:pPr marL="11112" eaLnBrk="1" hangingPunct="1">
              <a:lnSpc>
                <a:spcPct val="90000"/>
              </a:lnSpc>
              <a:spcBef>
                <a:spcPts val="1000"/>
              </a:spcBef>
              <a:buSzPct val="80000"/>
            </a:pPr>
            <a:endParaRPr kumimoji="0" lang="en-US" altLang="en-US" sz="1000" b="1" i="0" u="none" strike="noStrike" kern="1200" cap="none" normalizeH="0" baseline="0" dirty="0">
              <a:ln>
                <a:noFill/>
              </a:ln>
              <a:effectLst/>
              <a:latin typeface="+mn-lt"/>
              <a:ea typeface="+mn-ea"/>
              <a:cs typeface="+mn-cs"/>
            </a:endParaRPr>
          </a:p>
          <a:p>
            <a:pPr marL="11112" algn="ctr" eaLnBrk="1" hangingPunct="1">
              <a:lnSpc>
                <a:spcPct val="90000"/>
              </a:lnSpc>
              <a:spcBef>
                <a:spcPts val="1000"/>
              </a:spcBef>
              <a:buSzPct val="80000"/>
            </a:pPr>
            <a:r>
              <a:rPr kumimoji="0" lang="en-US" altLang="en-US" sz="1700" b="1" i="0" u="none" strike="noStrike" kern="1200" cap="none" normalizeH="0" baseline="0" dirty="0">
                <a:ln>
                  <a:noFill/>
                </a:ln>
                <a:effectLst/>
                <a:latin typeface="+mn-lt"/>
                <a:ea typeface="+mn-ea"/>
                <a:cs typeface="+mn-cs"/>
              </a:rPr>
              <a:t>Coverage bias: </a:t>
            </a:r>
            <a:r>
              <a:rPr kumimoji="0" lang="en-US" altLang="en-US" sz="1700" b="0" i="0" u="none" strike="noStrike" kern="1200" cap="none" normalizeH="0" baseline="0" dirty="0">
                <a:ln>
                  <a:noFill/>
                </a:ln>
                <a:effectLst/>
                <a:latin typeface="+mn-lt"/>
                <a:ea typeface="+mn-ea"/>
                <a:cs typeface="+mn-cs"/>
              </a:rPr>
              <a:t>1.6% to 1.9%</a:t>
            </a:r>
          </a:p>
          <a:p>
            <a:pPr marL="11112" algn="ctr" eaLnBrk="1" hangingPunct="1">
              <a:lnSpc>
                <a:spcPct val="90000"/>
              </a:lnSpc>
              <a:spcBef>
                <a:spcPts val="1000"/>
              </a:spcBef>
              <a:buSzPct val="80000"/>
            </a:pPr>
            <a:r>
              <a:rPr kumimoji="0" lang="en-US" altLang="en-US" sz="1700" b="1" i="0" u="none" strike="noStrike" kern="1200" cap="none" normalizeH="0" baseline="0" dirty="0">
                <a:ln>
                  <a:noFill/>
                </a:ln>
                <a:effectLst/>
                <a:latin typeface="+mn-lt"/>
                <a:ea typeface="+mn-ea"/>
                <a:cs typeface="+mn-cs"/>
              </a:rPr>
              <a:t>Correction Factor</a:t>
            </a:r>
            <a:r>
              <a:rPr kumimoji="0" lang="en-US" altLang="en-US" sz="1700" b="0" i="0" u="none" strike="noStrike" kern="1200" cap="none" normalizeH="0" baseline="0" dirty="0">
                <a:ln>
                  <a:noFill/>
                </a:ln>
                <a:effectLst/>
                <a:latin typeface="+mn-lt"/>
                <a:ea typeface="+mn-ea"/>
                <a:cs typeface="+mn-cs"/>
              </a:rPr>
              <a:t>: 1.12 to 1.15 </a:t>
            </a:r>
          </a:p>
          <a:p>
            <a:pPr marL="11112" algn="ctr" eaLnBrk="1" hangingPunct="1">
              <a:lnSpc>
                <a:spcPct val="90000"/>
              </a:lnSpc>
              <a:spcBef>
                <a:spcPts val="1000"/>
              </a:spcBef>
              <a:buSzPct val="80000"/>
            </a:pPr>
            <a:r>
              <a:rPr kumimoji="0" lang="en-US" altLang="en-US" sz="1000" b="0" i="0" u="none" strike="noStrike" kern="1200" cap="none" normalizeH="0" baseline="0" dirty="0">
                <a:ln>
                  <a:noFill/>
                </a:ln>
                <a:effectLst/>
                <a:latin typeface="+mn-lt"/>
                <a:ea typeface="+mn-ea"/>
                <a:cs typeface="+mn-cs"/>
              </a:rPr>
              <a:t>(APS prevalence statistic vs. estimate including the 'hidden population')</a:t>
            </a:r>
          </a:p>
          <a:p>
            <a:pPr marL="180975" indent="-169863" eaLnBrk="1" hangingPunct="1">
              <a:lnSpc>
                <a:spcPct val="90000"/>
              </a:lnSpc>
              <a:spcBef>
                <a:spcPts val="1000"/>
              </a:spcBef>
              <a:buSzPct val="80000"/>
              <a:buFont typeface="Arial" panose="020B0604020202020204" pitchFamily="34" charset="0"/>
              <a:buChar char="•"/>
            </a:pPr>
            <a:endParaRPr kumimoji="0" lang="en-US" altLang="en-US" sz="1000" b="0" i="0" u="none" strike="noStrike" kern="1200" cap="none" normalizeH="0" baseline="0" dirty="0">
              <a:ln>
                <a:noFill/>
              </a:ln>
              <a:effectLst/>
              <a:latin typeface="+mn-lt"/>
              <a:ea typeface="+mn-ea"/>
              <a:cs typeface="+mn-cs"/>
            </a:endParaRPr>
          </a:p>
        </p:txBody>
      </p:sp>
      <p:graphicFrame>
        <p:nvGraphicFramePr>
          <p:cNvPr id="16" name="Table 15">
            <a:extLst>
              <a:ext uri="{FF2B5EF4-FFF2-40B4-BE49-F238E27FC236}">
                <a16:creationId xmlns:a16="http://schemas.microsoft.com/office/drawing/2014/main" id="{76C5D6C0-B740-B9DD-07F1-D4E7378C0400}"/>
              </a:ext>
            </a:extLst>
          </p:cNvPr>
          <p:cNvGraphicFramePr>
            <a:graphicFrameLocks noGrp="1"/>
          </p:cNvGraphicFramePr>
          <p:nvPr>
            <p:extLst>
              <p:ext uri="{D42A27DB-BD31-4B8C-83A1-F6EECF244321}">
                <p14:modId xmlns:p14="http://schemas.microsoft.com/office/powerpoint/2010/main" val="911649086"/>
              </p:ext>
            </p:extLst>
          </p:nvPr>
        </p:nvGraphicFramePr>
        <p:xfrm>
          <a:off x="8093111" y="2276425"/>
          <a:ext cx="1683483" cy="3779836"/>
        </p:xfrm>
        <a:graphic>
          <a:graphicData uri="http://schemas.openxmlformats.org/drawingml/2006/table">
            <a:tbl>
              <a:tblPr firstRow="1" firstCol="1" bandRow="1">
                <a:tableStyleId>{5C22544A-7EE6-4342-B048-85BDC9FD1C3A}</a:tableStyleId>
              </a:tblPr>
              <a:tblGrid>
                <a:gridCol w="508541">
                  <a:extLst>
                    <a:ext uri="{9D8B030D-6E8A-4147-A177-3AD203B41FA5}">
                      <a16:colId xmlns:a16="http://schemas.microsoft.com/office/drawing/2014/main" val="4147692509"/>
                    </a:ext>
                  </a:extLst>
                </a:gridCol>
                <a:gridCol w="587471">
                  <a:extLst>
                    <a:ext uri="{9D8B030D-6E8A-4147-A177-3AD203B41FA5}">
                      <a16:colId xmlns:a16="http://schemas.microsoft.com/office/drawing/2014/main" val="1474604459"/>
                    </a:ext>
                  </a:extLst>
                </a:gridCol>
                <a:gridCol w="587471">
                  <a:extLst>
                    <a:ext uri="{9D8B030D-6E8A-4147-A177-3AD203B41FA5}">
                      <a16:colId xmlns:a16="http://schemas.microsoft.com/office/drawing/2014/main" val="3654318805"/>
                    </a:ext>
                  </a:extLst>
                </a:gridCol>
              </a:tblGrid>
              <a:tr h="442537">
                <a:tc>
                  <a:txBody>
                    <a:bodyPr/>
                    <a:lstStyle/>
                    <a:p>
                      <a:pPr algn="r">
                        <a:lnSpc>
                          <a:spcPct val="107000"/>
                        </a:lnSpc>
                        <a:spcAft>
                          <a:spcPts val="800"/>
                        </a:spcAft>
                      </a:pPr>
                      <a:r>
                        <a:rPr lang="en-GB" sz="900" kern="100" dirty="0">
                          <a:effectLst/>
                        </a:rPr>
                        <a:t>Year</a:t>
                      </a:r>
                      <a:endParaRPr lang="en-GB"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APS estimate</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Inflated APS estimate</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extLst>
                  <a:ext uri="{0D108BD9-81ED-4DB2-BD59-A6C34878D82A}">
                    <a16:rowId xmlns:a16="http://schemas.microsoft.com/office/drawing/2014/main" val="1411938272"/>
                  </a:ext>
                </a:extLst>
              </a:tr>
              <a:tr h="158919">
                <a:tc>
                  <a:txBody>
                    <a:bodyPr/>
                    <a:lstStyle/>
                    <a:p>
                      <a:pPr algn="r">
                        <a:lnSpc>
                          <a:spcPct val="107000"/>
                        </a:lnSpc>
                        <a:spcAft>
                          <a:spcPts val="800"/>
                        </a:spcAft>
                      </a:pPr>
                      <a:r>
                        <a:rPr lang="en-GB" sz="900" kern="100">
                          <a:effectLst/>
                        </a:rPr>
                        <a:t>2022</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12.9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14.8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904144937"/>
                  </a:ext>
                </a:extLst>
              </a:tr>
              <a:tr h="158919">
                <a:tc>
                  <a:txBody>
                    <a:bodyPr/>
                    <a:lstStyle/>
                    <a:p>
                      <a:pPr algn="r">
                        <a:lnSpc>
                          <a:spcPct val="107000"/>
                        </a:lnSpc>
                        <a:spcAft>
                          <a:spcPts val="800"/>
                        </a:spcAft>
                      </a:pPr>
                      <a:r>
                        <a:rPr lang="en-GB" sz="900" kern="100">
                          <a:effectLst/>
                        </a:rPr>
                        <a:t>2023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12.4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14.3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769607295"/>
                  </a:ext>
                </a:extLst>
              </a:tr>
              <a:tr h="158919">
                <a:tc>
                  <a:txBody>
                    <a:bodyPr/>
                    <a:lstStyle/>
                    <a:p>
                      <a:pPr algn="r">
                        <a:lnSpc>
                          <a:spcPct val="107000"/>
                        </a:lnSpc>
                        <a:spcAft>
                          <a:spcPts val="800"/>
                        </a:spcAft>
                      </a:pPr>
                      <a:r>
                        <a:rPr lang="en-GB" sz="900" kern="100">
                          <a:effectLst/>
                        </a:rPr>
                        <a:t>2024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11.9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13.8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660977843"/>
                  </a:ext>
                </a:extLst>
              </a:tr>
              <a:tr h="158919">
                <a:tc>
                  <a:txBody>
                    <a:bodyPr/>
                    <a:lstStyle/>
                    <a:p>
                      <a:pPr algn="r">
                        <a:lnSpc>
                          <a:spcPct val="107000"/>
                        </a:lnSpc>
                        <a:spcAft>
                          <a:spcPts val="800"/>
                        </a:spcAft>
                      </a:pPr>
                      <a:r>
                        <a:rPr lang="en-GB" sz="900" kern="100">
                          <a:effectLst/>
                        </a:rPr>
                        <a:t>2025</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11.4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13.3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2447511685"/>
                  </a:ext>
                </a:extLst>
              </a:tr>
              <a:tr h="158919">
                <a:tc>
                  <a:txBody>
                    <a:bodyPr/>
                    <a:lstStyle/>
                    <a:p>
                      <a:pPr algn="r">
                        <a:lnSpc>
                          <a:spcPct val="107000"/>
                        </a:lnSpc>
                        <a:spcAft>
                          <a:spcPts val="800"/>
                        </a:spcAft>
                      </a:pPr>
                      <a:r>
                        <a:rPr lang="en-GB" sz="900" kern="100">
                          <a:effectLst/>
                        </a:rPr>
                        <a:t>2026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10.9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12.8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3118752662"/>
                  </a:ext>
                </a:extLst>
              </a:tr>
              <a:tr h="158919">
                <a:tc>
                  <a:txBody>
                    <a:bodyPr/>
                    <a:lstStyle/>
                    <a:p>
                      <a:pPr algn="r">
                        <a:lnSpc>
                          <a:spcPct val="107000"/>
                        </a:lnSpc>
                        <a:spcAft>
                          <a:spcPts val="800"/>
                        </a:spcAft>
                      </a:pPr>
                      <a:r>
                        <a:rPr lang="en-GB" sz="900" kern="100">
                          <a:effectLst/>
                        </a:rPr>
                        <a:t>2027</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10.4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12.3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3851514327"/>
                  </a:ext>
                </a:extLst>
              </a:tr>
              <a:tr h="158919">
                <a:tc>
                  <a:txBody>
                    <a:bodyPr/>
                    <a:lstStyle/>
                    <a:p>
                      <a:pPr algn="r">
                        <a:lnSpc>
                          <a:spcPct val="107000"/>
                        </a:lnSpc>
                        <a:spcAft>
                          <a:spcPts val="800"/>
                        </a:spcAft>
                      </a:pPr>
                      <a:r>
                        <a:rPr lang="en-GB" sz="900" kern="100">
                          <a:effectLst/>
                        </a:rPr>
                        <a:t>2028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9.9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11.8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1050201351"/>
                  </a:ext>
                </a:extLst>
              </a:tr>
              <a:tr h="158919">
                <a:tc>
                  <a:txBody>
                    <a:bodyPr/>
                    <a:lstStyle/>
                    <a:p>
                      <a:pPr algn="r">
                        <a:lnSpc>
                          <a:spcPct val="107000"/>
                        </a:lnSpc>
                        <a:spcAft>
                          <a:spcPts val="800"/>
                        </a:spcAft>
                      </a:pPr>
                      <a:r>
                        <a:rPr lang="en-GB" sz="900" kern="100">
                          <a:effectLst/>
                        </a:rPr>
                        <a:t>2029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9.4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11.3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928997254"/>
                  </a:ext>
                </a:extLst>
              </a:tr>
              <a:tr h="158919">
                <a:tc>
                  <a:txBody>
                    <a:bodyPr/>
                    <a:lstStyle/>
                    <a:p>
                      <a:pPr algn="r">
                        <a:lnSpc>
                          <a:spcPct val="107000"/>
                        </a:lnSpc>
                        <a:spcAft>
                          <a:spcPts val="800"/>
                        </a:spcAft>
                      </a:pPr>
                      <a:r>
                        <a:rPr lang="en-GB" sz="900" kern="100">
                          <a:effectLst/>
                        </a:rPr>
                        <a:t>2030</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8.9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10.8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314320946"/>
                  </a:ext>
                </a:extLst>
              </a:tr>
              <a:tr h="158919">
                <a:tc>
                  <a:txBody>
                    <a:bodyPr/>
                    <a:lstStyle/>
                    <a:p>
                      <a:pPr algn="r">
                        <a:lnSpc>
                          <a:spcPct val="107000"/>
                        </a:lnSpc>
                        <a:spcAft>
                          <a:spcPts val="800"/>
                        </a:spcAft>
                      </a:pPr>
                      <a:r>
                        <a:rPr lang="en-GB" sz="900" kern="100">
                          <a:effectLst/>
                        </a:rPr>
                        <a:t>2031</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8.4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10.3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137899145"/>
                  </a:ext>
                </a:extLst>
              </a:tr>
              <a:tr h="158919">
                <a:tc>
                  <a:txBody>
                    <a:bodyPr/>
                    <a:lstStyle/>
                    <a:p>
                      <a:pPr algn="r">
                        <a:lnSpc>
                          <a:spcPct val="107000"/>
                        </a:lnSpc>
                        <a:spcAft>
                          <a:spcPts val="800"/>
                        </a:spcAft>
                      </a:pPr>
                      <a:r>
                        <a:rPr lang="en-GB" sz="900" kern="100">
                          <a:effectLst/>
                        </a:rPr>
                        <a:t>2032</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7.9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9.8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54804889"/>
                  </a:ext>
                </a:extLst>
              </a:tr>
              <a:tr h="158919">
                <a:tc>
                  <a:txBody>
                    <a:bodyPr/>
                    <a:lstStyle/>
                    <a:p>
                      <a:pPr algn="r">
                        <a:lnSpc>
                          <a:spcPct val="107000"/>
                        </a:lnSpc>
                        <a:spcAft>
                          <a:spcPts val="800"/>
                        </a:spcAft>
                      </a:pPr>
                      <a:r>
                        <a:rPr lang="en-GB" sz="900" kern="100">
                          <a:effectLst/>
                        </a:rPr>
                        <a:t>2033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7.4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9.3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1352676291"/>
                  </a:ext>
                </a:extLst>
              </a:tr>
              <a:tr h="158919">
                <a:tc>
                  <a:txBody>
                    <a:bodyPr/>
                    <a:lstStyle/>
                    <a:p>
                      <a:pPr algn="r">
                        <a:lnSpc>
                          <a:spcPct val="107000"/>
                        </a:lnSpc>
                        <a:spcAft>
                          <a:spcPts val="800"/>
                        </a:spcAft>
                      </a:pPr>
                      <a:r>
                        <a:rPr lang="en-GB" sz="900" kern="100">
                          <a:effectLst/>
                        </a:rPr>
                        <a:t>2034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6.9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8.8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4087903008"/>
                  </a:ext>
                </a:extLst>
              </a:tr>
              <a:tr h="158919">
                <a:tc>
                  <a:txBody>
                    <a:bodyPr/>
                    <a:lstStyle/>
                    <a:p>
                      <a:pPr algn="r">
                        <a:lnSpc>
                          <a:spcPct val="107000"/>
                        </a:lnSpc>
                        <a:spcAft>
                          <a:spcPts val="800"/>
                        </a:spcAft>
                      </a:pPr>
                      <a:r>
                        <a:rPr lang="en-GB" sz="900" kern="100">
                          <a:effectLst/>
                        </a:rPr>
                        <a:t>2035</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6.4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8.3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1220263990"/>
                  </a:ext>
                </a:extLst>
              </a:tr>
              <a:tr h="158919">
                <a:tc>
                  <a:txBody>
                    <a:bodyPr/>
                    <a:lstStyle/>
                    <a:p>
                      <a:pPr algn="r">
                        <a:lnSpc>
                          <a:spcPct val="107000"/>
                        </a:lnSpc>
                        <a:spcAft>
                          <a:spcPts val="800"/>
                        </a:spcAft>
                      </a:pPr>
                      <a:r>
                        <a:rPr lang="en-GB" sz="900" kern="100">
                          <a:effectLst/>
                        </a:rPr>
                        <a:t>2036</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5.9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7.8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2973691810"/>
                  </a:ext>
                </a:extLst>
              </a:tr>
              <a:tr h="158919">
                <a:tc>
                  <a:txBody>
                    <a:bodyPr/>
                    <a:lstStyle/>
                    <a:p>
                      <a:pPr algn="r">
                        <a:lnSpc>
                          <a:spcPct val="107000"/>
                        </a:lnSpc>
                        <a:spcAft>
                          <a:spcPts val="800"/>
                        </a:spcAft>
                      </a:pPr>
                      <a:r>
                        <a:rPr lang="en-GB" sz="900" kern="100">
                          <a:effectLst/>
                        </a:rPr>
                        <a:t>2037</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5.4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7.3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3050679337"/>
                  </a:ext>
                </a:extLst>
              </a:tr>
              <a:tr h="158919">
                <a:tc>
                  <a:txBody>
                    <a:bodyPr/>
                    <a:lstStyle/>
                    <a:p>
                      <a:pPr algn="r">
                        <a:lnSpc>
                          <a:spcPct val="107000"/>
                        </a:lnSpc>
                        <a:spcAft>
                          <a:spcPts val="800"/>
                        </a:spcAft>
                      </a:pPr>
                      <a:r>
                        <a:rPr lang="en-GB" sz="900" kern="100">
                          <a:effectLst/>
                        </a:rPr>
                        <a:t>2038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dirty="0">
                          <a:solidFill>
                            <a:srgbClr val="FF0000"/>
                          </a:solidFill>
                          <a:effectLst/>
                        </a:rPr>
                        <a:t>4.9</a:t>
                      </a:r>
                      <a:endParaRPr lang="en-GB" sz="9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6.8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2040570546"/>
                  </a:ext>
                </a:extLst>
              </a:tr>
              <a:tr h="158919">
                <a:tc>
                  <a:txBody>
                    <a:bodyPr/>
                    <a:lstStyle/>
                    <a:p>
                      <a:pPr algn="r">
                        <a:lnSpc>
                          <a:spcPct val="107000"/>
                        </a:lnSpc>
                        <a:spcAft>
                          <a:spcPts val="800"/>
                        </a:spcAft>
                      </a:pPr>
                      <a:r>
                        <a:rPr lang="en-GB" sz="900" kern="100">
                          <a:effectLst/>
                        </a:rPr>
                        <a:t>2039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4.4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6.3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3865427032"/>
                  </a:ext>
                </a:extLst>
              </a:tr>
              <a:tr h="158919">
                <a:tc>
                  <a:txBody>
                    <a:bodyPr/>
                    <a:lstStyle/>
                    <a:p>
                      <a:pPr algn="r">
                        <a:lnSpc>
                          <a:spcPct val="107000"/>
                        </a:lnSpc>
                        <a:spcAft>
                          <a:spcPts val="800"/>
                        </a:spcAft>
                      </a:pPr>
                      <a:r>
                        <a:rPr lang="en-GB" sz="900" kern="100">
                          <a:effectLst/>
                        </a:rPr>
                        <a:t>2040</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3.9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5.8</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849774405"/>
                  </a:ext>
                </a:extLst>
              </a:tr>
              <a:tr h="158919">
                <a:tc>
                  <a:txBody>
                    <a:bodyPr/>
                    <a:lstStyle/>
                    <a:p>
                      <a:pPr algn="r">
                        <a:lnSpc>
                          <a:spcPct val="107000"/>
                        </a:lnSpc>
                        <a:spcAft>
                          <a:spcPts val="800"/>
                        </a:spcAft>
                      </a:pPr>
                      <a:r>
                        <a:rPr lang="en-GB" sz="900" kern="100">
                          <a:effectLst/>
                        </a:rPr>
                        <a:t>2041</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3.4</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5.3</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3215749506"/>
                  </a:ext>
                </a:extLst>
              </a:tr>
              <a:tr h="158919">
                <a:tc>
                  <a:txBody>
                    <a:bodyPr/>
                    <a:lstStyle/>
                    <a:p>
                      <a:pPr algn="r">
                        <a:lnSpc>
                          <a:spcPct val="107000"/>
                        </a:lnSpc>
                        <a:spcAft>
                          <a:spcPts val="800"/>
                        </a:spcAft>
                      </a:pPr>
                      <a:r>
                        <a:rPr lang="en-GB" sz="900" kern="100">
                          <a:effectLst/>
                        </a:rPr>
                        <a:t>2042</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a:effectLst/>
                        </a:rPr>
                        <a:t>2.9</a:t>
                      </a:r>
                      <a:endParaRPr lang="en-GB" sz="900" kern="100">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tc>
                <a:tc>
                  <a:txBody>
                    <a:bodyPr/>
                    <a:lstStyle/>
                    <a:p>
                      <a:pPr algn="r">
                        <a:lnSpc>
                          <a:spcPct val="107000"/>
                        </a:lnSpc>
                        <a:spcAft>
                          <a:spcPts val="800"/>
                        </a:spcAft>
                      </a:pPr>
                      <a:r>
                        <a:rPr lang="en-GB" sz="900" kern="100" dirty="0">
                          <a:solidFill>
                            <a:srgbClr val="FF0000"/>
                          </a:solidFill>
                          <a:effectLst/>
                        </a:rPr>
                        <a:t>4.8</a:t>
                      </a:r>
                      <a:endParaRPr lang="en-GB" sz="9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57211" marR="57211" marT="0" marB="0" anchor="b"/>
                </a:tc>
                <a:extLst>
                  <a:ext uri="{0D108BD9-81ED-4DB2-BD59-A6C34878D82A}">
                    <a16:rowId xmlns:a16="http://schemas.microsoft.com/office/drawing/2014/main" val="2987018937"/>
                  </a:ext>
                </a:extLst>
              </a:tr>
            </a:tbl>
          </a:graphicData>
        </a:graphic>
      </p:graphicFrame>
      <p:sp>
        <p:nvSpPr>
          <p:cNvPr id="17" name="Rectangle 1">
            <a:extLst>
              <a:ext uri="{FF2B5EF4-FFF2-40B4-BE49-F238E27FC236}">
                <a16:creationId xmlns:a16="http://schemas.microsoft.com/office/drawing/2014/main" id="{E28C24D3-F366-A569-B908-210AB7C07112}"/>
              </a:ext>
            </a:extLst>
          </p:cNvPr>
          <p:cNvSpPr>
            <a:spLocks noChangeArrowheads="1"/>
          </p:cNvSpPr>
          <p:nvPr/>
        </p:nvSpPr>
        <p:spPr bwMode="auto">
          <a:xfrm>
            <a:off x="7285424" y="1689642"/>
            <a:ext cx="342008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Table </a:t>
            </a:r>
            <a:r>
              <a:rPr lang="en-GB" altLang="en-US" sz="1200" b="1" dirty="0">
                <a:ea typeface="Aptos" panose="020B0004020202020204" pitchFamily="34" charset="0"/>
                <a:cs typeface="Arial" panose="020B0604020202020204" pitchFamily="34" charset="0"/>
              </a:rPr>
              <a:t>3</a:t>
            </a:r>
            <a:r>
              <a:rPr kumimoji="0" lang="en-GB" altLang="en-US" sz="1200" b="1"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kumimoji="0" lang="en-GB"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rial" panose="020B0604020202020204" pitchFamily="34" charset="0"/>
              </a:rPr>
              <a:t> estimated prevalence and attainment of the 2030 target prevalence below 5%</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72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1F5BE-6EE2-789E-4A1D-843D143B2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48F03-B4FA-F1BC-A142-39A85CE41E14}"/>
              </a:ext>
            </a:extLst>
          </p:cNvPr>
          <p:cNvSpPr>
            <a:spLocks noGrp="1"/>
          </p:cNvSpPr>
          <p:nvPr>
            <p:ph type="title"/>
          </p:nvPr>
        </p:nvSpPr>
        <p:spPr>
          <a:xfrm>
            <a:off x="360000" y="899999"/>
            <a:ext cx="8999900" cy="1368000"/>
          </a:xfrm>
        </p:spPr>
        <p:txBody>
          <a:bodyPr vert="horz" wrap="square" lIns="0" tIns="0" rIns="0" bIns="0" numCol="1" anchor="t" anchorCtr="0" compatLnSpc="1">
            <a:prstTxWarp prst="textNoShape">
              <a:avLst/>
            </a:prstTxWarp>
            <a:normAutofit/>
          </a:bodyPr>
          <a:lstStyle/>
          <a:p>
            <a:r>
              <a:rPr lang="en-US" b="1" i="0" kern="1200" baseline="0">
                <a:latin typeface="+mj-lt"/>
                <a:ea typeface="+mj-ea"/>
                <a:cs typeface="+mj-cs"/>
              </a:rPr>
              <a:t>What is the impact?</a:t>
            </a:r>
          </a:p>
        </p:txBody>
      </p:sp>
      <p:sp>
        <p:nvSpPr>
          <p:cNvPr id="6" name="Rectangle 2">
            <a:extLst>
              <a:ext uri="{FF2B5EF4-FFF2-40B4-BE49-F238E27FC236}">
                <a16:creationId xmlns:a16="http://schemas.microsoft.com/office/drawing/2014/main" id="{82424362-DE08-9CE7-CC51-E727AC58A0AB}"/>
              </a:ext>
            </a:extLst>
          </p:cNvPr>
          <p:cNvSpPr>
            <a:spLocks noChangeArrowheads="1"/>
          </p:cNvSpPr>
          <p:nvPr/>
        </p:nvSpPr>
        <p:spPr bwMode="auto">
          <a:xfrm>
            <a:off x="551497" y="1622291"/>
            <a:ext cx="11362330" cy="289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marL="222250" indent="-211138" eaLnBrk="1" hangingPunct="1">
              <a:spcBef>
                <a:spcPts val="1000"/>
              </a:spcBef>
              <a:buSzPct val="80000"/>
              <a:buFont typeface="Arial" panose="020B0604020202020204" pitchFamily="34" charset="0"/>
              <a:buChar char="•"/>
            </a:pPr>
            <a:r>
              <a:rPr kumimoji="0" lang="en-US" altLang="en-US" b="1" i="0" u="none" strike="noStrike" kern="1200" cap="none" normalizeH="0" baseline="0" dirty="0">
                <a:ln>
                  <a:noFill/>
                </a:ln>
                <a:effectLst/>
                <a:latin typeface="+mn-lt"/>
                <a:ea typeface="+mn-ea"/>
                <a:cs typeface="+mn-cs"/>
              </a:rPr>
              <a:t>Table 4: </a:t>
            </a:r>
            <a:r>
              <a:rPr kumimoji="0" lang="en-US" altLang="en-US" b="0" i="0" u="none" strike="noStrike" kern="1200" cap="none" normalizeH="0" baseline="0" dirty="0">
                <a:ln>
                  <a:noFill/>
                </a:ln>
                <a:effectLst/>
                <a:latin typeface="+mn-lt"/>
                <a:ea typeface="+mn-ea"/>
                <a:cs typeface="+mn-cs"/>
              </a:rPr>
              <a:t>Smoking prevalence across the UK estimated by the APS and new estimates with the correction factor 1.15 applied</a:t>
            </a:r>
          </a:p>
          <a:p>
            <a:pPr marL="222250" indent="-211138" eaLnBrk="1" hangingPunct="1">
              <a:spcBef>
                <a:spcPts val="1000"/>
              </a:spcBef>
              <a:buSzPct val="80000"/>
              <a:buFont typeface="Arial" panose="020B0604020202020204" pitchFamily="34" charset="0"/>
              <a:buChar char="•"/>
            </a:pPr>
            <a:endParaRPr kumimoji="0" lang="en-US" altLang="en-US" b="0" i="0" u="none" strike="noStrike" kern="1200" cap="none" normalizeH="0" baseline="0" dirty="0">
              <a:ln>
                <a:noFill/>
              </a:ln>
              <a:effectLst/>
              <a:latin typeface="+mn-lt"/>
              <a:ea typeface="+mn-ea"/>
              <a:cs typeface="+mn-cs"/>
            </a:endParaRPr>
          </a:p>
          <a:p>
            <a:pPr marL="222250" indent="-211138" eaLnBrk="1" hangingPunct="1">
              <a:spcBef>
                <a:spcPts val="1000"/>
              </a:spcBef>
              <a:buSzPct val="80000"/>
              <a:buFont typeface="Arial" panose="020B0604020202020204" pitchFamily="34" charset="0"/>
              <a:buChar char="•"/>
            </a:pPr>
            <a:r>
              <a:rPr kumimoji="0" lang="en-US" altLang="en-US" b="0" i="0" u="none" strike="noStrike" kern="1200" cap="none" normalizeH="0" baseline="0" dirty="0">
                <a:ln>
                  <a:noFill/>
                </a:ln>
                <a:effectLst/>
                <a:latin typeface="+mn-lt"/>
                <a:ea typeface="+mn-ea"/>
                <a:cs typeface="+mn-cs"/>
              </a:rPr>
              <a:t>Note: confidence intervals are not given for the UK by the APS</a:t>
            </a:r>
          </a:p>
        </p:txBody>
      </p:sp>
      <p:graphicFrame>
        <p:nvGraphicFramePr>
          <p:cNvPr id="5" name="Table 4">
            <a:extLst>
              <a:ext uri="{FF2B5EF4-FFF2-40B4-BE49-F238E27FC236}">
                <a16:creationId xmlns:a16="http://schemas.microsoft.com/office/drawing/2014/main" id="{CA616ED2-D326-399B-DAC1-BF2196F45F6C}"/>
              </a:ext>
            </a:extLst>
          </p:cNvPr>
          <p:cNvGraphicFramePr>
            <a:graphicFrameLocks noGrp="1"/>
          </p:cNvGraphicFramePr>
          <p:nvPr>
            <p:extLst>
              <p:ext uri="{D42A27DB-BD31-4B8C-83A1-F6EECF244321}">
                <p14:modId xmlns:p14="http://schemas.microsoft.com/office/powerpoint/2010/main" val="29613856"/>
              </p:ext>
            </p:extLst>
          </p:nvPr>
        </p:nvGraphicFramePr>
        <p:xfrm>
          <a:off x="231102" y="2403292"/>
          <a:ext cx="11553827" cy="3947760"/>
        </p:xfrm>
        <a:graphic>
          <a:graphicData uri="http://schemas.openxmlformats.org/drawingml/2006/table">
            <a:tbl>
              <a:tblPr firstRow="1" firstCol="1" bandRow="1">
                <a:tableStyleId>{5C22544A-7EE6-4342-B048-85BDC9FD1C3A}</a:tableStyleId>
              </a:tblPr>
              <a:tblGrid>
                <a:gridCol w="1523007">
                  <a:extLst>
                    <a:ext uri="{9D8B030D-6E8A-4147-A177-3AD203B41FA5}">
                      <a16:colId xmlns:a16="http://schemas.microsoft.com/office/drawing/2014/main" val="1527741591"/>
                    </a:ext>
                  </a:extLst>
                </a:gridCol>
                <a:gridCol w="1710960">
                  <a:extLst>
                    <a:ext uri="{9D8B030D-6E8A-4147-A177-3AD203B41FA5}">
                      <a16:colId xmlns:a16="http://schemas.microsoft.com/office/drawing/2014/main" val="200264688"/>
                    </a:ext>
                  </a:extLst>
                </a:gridCol>
                <a:gridCol w="1663972">
                  <a:extLst>
                    <a:ext uri="{9D8B030D-6E8A-4147-A177-3AD203B41FA5}">
                      <a16:colId xmlns:a16="http://schemas.microsoft.com/office/drawing/2014/main" val="315743516"/>
                    </a:ext>
                  </a:extLst>
                </a:gridCol>
                <a:gridCol w="1663972">
                  <a:extLst>
                    <a:ext uri="{9D8B030D-6E8A-4147-A177-3AD203B41FA5}">
                      <a16:colId xmlns:a16="http://schemas.microsoft.com/office/drawing/2014/main" val="2400131734"/>
                    </a:ext>
                  </a:extLst>
                </a:gridCol>
                <a:gridCol w="1663972">
                  <a:extLst>
                    <a:ext uri="{9D8B030D-6E8A-4147-A177-3AD203B41FA5}">
                      <a16:colId xmlns:a16="http://schemas.microsoft.com/office/drawing/2014/main" val="3240007942"/>
                    </a:ext>
                  </a:extLst>
                </a:gridCol>
                <a:gridCol w="1663972">
                  <a:extLst>
                    <a:ext uri="{9D8B030D-6E8A-4147-A177-3AD203B41FA5}">
                      <a16:colId xmlns:a16="http://schemas.microsoft.com/office/drawing/2014/main" val="960942332"/>
                    </a:ext>
                  </a:extLst>
                </a:gridCol>
                <a:gridCol w="1663972">
                  <a:extLst>
                    <a:ext uri="{9D8B030D-6E8A-4147-A177-3AD203B41FA5}">
                      <a16:colId xmlns:a16="http://schemas.microsoft.com/office/drawing/2014/main" val="1556155743"/>
                    </a:ext>
                  </a:extLst>
                </a:gridCol>
              </a:tblGrid>
              <a:tr h="1479309">
                <a:tc>
                  <a:txBody>
                    <a:bodyPr/>
                    <a:lstStyle/>
                    <a:p>
                      <a:pPr>
                        <a:lnSpc>
                          <a:spcPct val="107000"/>
                        </a:lnSpc>
                        <a:spcAft>
                          <a:spcPts val="800"/>
                        </a:spcAft>
                      </a:pPr>
                      <a:r>
                        <a:rPr lang="en-GB" sz="1800" kern="100">
                          <a:effectLst/>
                        </a:rPr>
                        <a:t>Countries</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APS prevalence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APS prevalence Lower 95%CI</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APS prevalence Upper 95%CI</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APS prevalence with correction factor</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APS prevalence Lower 95%CI with correction factor</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APS prevalence Upper 95%CI with correction factor</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extLst>
                  <a:ext uri="{0D108BD9-81ED-4DB2-BD59-A6C34878D82A}">
                    <a16:rowId xmlns:a16="http://schemas.microsoft.com/office/drawing/2014/main" val="902635548"/>
                  </a:ext>
                </a:extLst>
              </a:tr>
              <a:tr h="385304">
                <a:tc>
                  <a:txBody>
                    <a:bodyPr/>
                    <a:lstStyle/>
                    <a:p>
                      <a:pPr>
                        <a:lnSpc>
                          <a:spcPct val="107000"/>
                        </a:lnSpc>
                        <a:spcAft>
                          <a:spcPts val="800"/>
                        </a:spcAft>
                      </a:pPr>
                      <a:r>
                        <a:rPr lang="en-GB" sz="1800" kern="100">
                          <a:effectLst/>
                        </a:rPr>
                        <a:t>UK</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12.9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kern="100">
                          <a:effectLst/>
                        </a:rPr>
                        <a:t>14.8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kern="100">
                          <a:effectLst/>
                        </a:rPr>
                        <a:t>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kern="100">
                          <a:effectLst/>
                        </a:rPr>
                        <a:t>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extLst>
                  <a:ext uri="{0D108BD9-81ED-4DB2-BD59-A6C34878D82A}">
                    <a16:rowId xmlns:a16="http://schemas.microsoft.com/office/drawing/2014/main" val="4009403785"/>
                  </a:ext>
                </a:extLst>
              </a:tr>
              <a:tr h="385304">
                <a:tc>
                  <a:txBody>
                    <a:bodyPr/>
                    <a:lstStyle/>
                    <a:p>
                      <a:pPr>
                        <a:lnSpc>
                          <a:spcPct val="107000"/>
                        </a:lnSpc>
                        <a:spcAft>
                          <a:spcPts val="800"/>
                        </a:spcAft>
                      </a:pPr>
                      <a:r>
                        <a:rPr lang="en-GB" sz="1800" kern="100">
                          <a:effectLst/>
                        </a:rPr>
                        <a:t>England</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b="1" kern="100" dirty="0">
                          <a:effectLst/>
                        </a:rPr>
                        <a:t>12.7</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dirty="0">
                          <a:effectLst/>
                        </a:rPr>
                        <a:t>12.3</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dirty="0">
                          <a:effectLst/>
                        </a:rPr>
                        <a:t>13.0</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kern="100" dirty="0">
                          <a:effectLst/>
                        </a:rPr>
                        <a:t>14.6</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b="1" kern="100" dirty="0">
                          <a:effectLst/>
                        </a:rPr>
                        <a:t>14.1</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b="1" kern="100" dirty="0">
                          <a:effectLst/>
                        </a:rPr>
                        <a:t>15.0</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extLst>
                  <a:ext uri="{0D108BD9-81ED-4DB2-BD59-A6C34878D82A}">
                    <a16:rowId xmlns:a16="http://schemas.microsoft.com/office/drawing/2014/main" val="1909747824"/>
                  </a:ext>
                </a:extLst>
              </a:tr>
              <a:tr h="385304">
                <a:tc>
                  <a:txBody>
                    <a:bodyPr/>
                    <a:lstStyle/>
                    <a:p>
                      <a:pPr>
                        <a:lnSpc>
                          <a:spcPct val="107000"/>
                        </a:lnSpc>
                        <a:spcAft>
                          <a:spcPts val="800"/>
                        </a:spcAft>
                      </a:pPr>
                      <a:r>
                        <a:rPr lang="en-GB" sz="1800" kern="100">
                          <a:effectLst/>
                        </a:rPr>
                        <a:t>Wales</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b="1" kern="100" dirty="0">
                          <a:effectLst/>
                        </a:rPr>
                        <a:t>14.1</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13.2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14.9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kern="100">
                          <a:effectLst/>
                        </a:rPr>
                        <a:t>16.2</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b="1" kern="100" dirty="0">
                          <a:effectLst/>
                        </a:rPr>
                        <a:t>15.2</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b="1" kern="100">
                          <a:effectLst/>
                        </a:rPr>
                        <a:t>17.1</a:t>
                      </a:r>
                      <a:endParaRPr lang="en-GB"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extLst>
                  <a:ext uri="{0D108BD9-81ED-4DB2-BD59-A6C34878D82A}">
                    <a16:rowId xmlns:a16="http://schemas.microsoft.com/office/drawing/2014/main" val="1386488826"/>
                  </a:ext>
                </a:extLst>
              </a:tr>
              <a:tr h="385304">
                <a:tc>
                  <a:txBody>
                    <a:bodyPr/>
                    <a:lstStyle/>
                    <a:p>
                      <a:pPr>
                        <a:lnSpc>
                          <a:spcPct val="107000"/>
                        </a:lnSpc>
                        <a:spcAft>
                          <a:spcPts val="800"/>
                        </a:spcAft>
                      </a:pPr>
                      <a:r>
                        <a:rPr lang="en-GB" sz="1800" kern="100">
                          <a:effectLst/>
                        </a:rPr>
                        <a:t>Scotland</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b="1" kern="100" dirty="0">
                          <a:effectLst/>
                        </a:rPr>
                        <a:t>13.9</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13.0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15.6</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kern="100">
                          <a:effectLst/>
                        </a:rPr>
                        <a:t>16.0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b="1" kern="100" dirty="0">
                          <a:effectLst/>
                        </a:rPr>
                        <a:t>15.0</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b="1" kern="100" dirty="0">
                          <a:effectLst/>
                        </a:rPr>
                        <a:t>17.9</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extLst>
                  <a:ext uri="{0D108BD9-81ED-4DB2-BD59-A6C34878D82A}">
                    <a16:rowId xmlns:a16="http://schemas.microsoft.com/office/drawing/2014/main" val="696775010"/>
                  </a:ext>
                </a:extLst>
              </a:tr>
              <a:tr h="658071">
                <a:tc>
                  <a:txBody>
                    <a:bodyPr/>
                    <a:lstStyle/>
                    <a:p>
                      <a:pPr>
                        <a:lnSpc>
                          <a:spcPct val="107000"/>
                        </a:lnSpc>
                        <a:spcAft>
                          <a:spcPts val="800"/>
                        </a:spcAft>
                      </a:pPr>
                      <a:r>
                        <a:rPr lang="en-GB" sz="1800" kern="100">
                          <a:effectLst/>
                        </a:rPr>
                        <a:t>Northern Ireland</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b="1" kern="100" dirty="0">
                          <a:effectLst/>
                        </a:rPr>
                        <a:t>14.0</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13.0</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1800" kern="100">
                          <a:effectLst/>
                        </a:rPr>
                        <a:t>14.9</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kern="100">
                          <a:effectLst/>
                        </a:rPr>
                        <a:t>16.1</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b="1" kern="100">
                          <a:effectLst/>
                        </a:rPr>
                        <a:t>15.0</a:t>
                      </a:r>
                      <a:endParaRPr lang="en-GB" sz="2000" b="1" kern="10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tc>
                  <a:txBody>
                    <a:bodyPr/>
                    <a:lstStyle/>
                    <a:p>
                      <a:pPr>
                        <a:lnSpc>
                          <a:spcPct val="107000"/>
                        </a:lnSpc>
                        <a:spcAft>
                          <a:spcPts val="800"/>
                        </a:spcAft>
                      </a:pPr>
                      <a:r>
                        <a:rPr lang="en-GB" sz="2000" b="1" kern="100" dirty="0">
                          <a:effectLst/>
                        </a:rPr>
                        <a:t>17.1</a:t>
                      </a:r>
                      <a:endParaRPr lang="en-GB"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126868" marR="126868" marT="0" marB="0"/>
                </a:tc>
                <a:extLst>
                  <a:ext uri="{0D108BD9-81ED-4DB2-BD59-A6C34878D82A}">
                    <a16:rowId xmlns:a16="http://schemas.microsoft.com/office/drawing/2014/main" val="3375715394"/>
                  </a:ext>
                </a:extLst>
              </a:tr>
            </a:tbl>
          </a:graphicData>
        </a:graphic>
      </p:graphicFrame>
    </p:spTree>
    <p:extLst>
      <p:ext uri="{BB962C8B-B14F-4D97-AF65-F5344CB8AC3E}">
        <p14:creationId xmlns:p14="http://schemas.microsoft.com/office/powerpoint/2010/main" val="233426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D47B-B1E0-F67D-735D-822A29CD2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34251-7713-3E38-21FA-CF9791A0D414}"/>
              </a:ext>
            </a:extLst>
          </p:cNvPr>
          <p:cNvSpPr>
            <a:spLocks noGrp="1"/>
          </p:cNvSpPr>
          <p:nvPr>
            <p:ph type="title"/>
          </p:nvPr>
        </p:nvSpPr>
        <p:spPr/>
        <p:txBody>
          <a:bodyPr/>
          <a:lstStyle/>
          <a:p>
            <a:r>
              <a:rPr lang="en-US" dirty="0"/>
              <a:t>Implications</a:t>
            </a:r>
            <a:endParaRPr lang="en-GB" dirty="0"/>
          </a:p>
        </p:txBody>
      </p:sp>
      <p:sp>
        <p:nvSpPr>
          <p:cNvPr id="3" name="Text Placeholder 2">
            <a:extLst>
              <a:ext uri="{FF2B5EF4-FFF2-40B4-BE49-F238E27FC236}">
                <a16:creationId xmlns:a16="http://schemas.microsoft.com/office/drawing/2014/main" id="{659CFD8D-5D47-2020-F503-9E3CC11A798F}"/>
              </a:ext>
            </a:extLst>
          </p:cNvPr>
          <p:cNvSpPr>
            <a:spLocks noGrp="1"/>
          </p:cNvSpPr>
          <p:nvPr>
            <p:ph type="body" sz="quarter" idx="13"/>
          </p:nvPr>
        </p:nvSpPr>
        <p:spPr>
          <a:xfrm>
            <a:off x="317796" y="2267999"/>
            <a:ext cx="11363078" cy="4061280"/>
          </a:xfrm>
        </p:spPr>
        <p:txBody>
          <a:bodyPr/>
          <a:lstStyle/>
          <a:p>
            <a:pPr algn="just">
              <a:lnSpc>
                <a:spcPct val="100000"/>
              </a:lnSpc>
              <a:spcAft>
                <a:spcPts val="800"/>
              </a:spcAft>
            </a:pPr>
            <a:r>
              <a:rPr lang="en-US" sz="2000" kern="0" dirty="0">
                <a:effectLst/>
                <a:latin typeface="+mj-lt"/>
                <a:ea typeface="Aptos" panose="020B0004020202020204" pitchFamily="34" charset="0"/>
              </a:rPr>
              <a:t>Not to disrupt current population household surveys </a:t>
            </a:r>
          </a:p>
          <a:p>
            <a:pPr algn="just">
              <a:lnSpc>
                <a:spcPct val="100000"/>
              </a:lnSpc>
              <a:spcAft>
                <a:spcPts val="800"/>
              </a:spcAft>
            </a:pPr>
            <a:endParaRPr lang="en-US" sz="2000" b="1" u="sng" kern="0" dirty="0">
              <a:latin typeface="+mj-lt"/>
              <a:ea typeface="Aptos" panose="020B0004020202020204" pitchFamily="34" charset="0"/>
            </a:endParaRPr>
          </a:p>
          <a:p>
            <a:pPr algn="just">
              <a:lnSpc>
                <a:spcPct val="100000"/>
              </a:lnSpc>
              <a:spcAft>
                <a:spcPts val="800"/>
              </a:spcAft>
            </a:pPr>
            <a:r>
              <a:rPr lang="en-US" sz="2000" kern="0" dirty="0">
                <a:latin typeface="+mj-lt"/>
                <a:ea typeface="Aptos" panose="020B0004020202020204" pitchFamily="34" charset="0"/>
              </a:rPr>
              <a:t>Firs step to derive a correction factor to enhance the accuracy of historical prevalence data</a:t>
            </a:r>
          </a:p>
          <a:p>
            <a:pPr marL="0" indent="0" algn="just">
              <a:lnSpc>
                <a:spcPct val="100000"/>
              </a:lnSpc>
              <a:spcAft>
                <a:spcPts val="800"/>
              </a:spcAft>
              <a:buNone/>
            </a:pPr>
            <a:endParaRPr lang="en-US" sz="2000" dirty="0">
              <a:latin typeface="+mj-lt"/>
            </a:endParaRPr>
          </a:p>
          <a:p>
            <a:pPr algn="just">
              <a:lnSpc>
                <a:spcPct val="100000"/>
              </a:lnSpc>
              <a:spcAft>
                <a:spcPts val="800"/>
              </a:spcAft>
            </a:pPr>
            <a:r>
              <a:rPr lang="en-US" sz="2000" dirty="0">
                <a:latin typeface="+mj-lt"/>
              </a:rPr>
              <a:t>Inform the public about the limitations of household surveys in fully capturing smoking prevalence</a:t>
            </a:r>
            <a:endParaRPr lang="en-GB" sz="2000" dirty="0"/>
          </a:p>
        </p:txBody>
      </p:sp>
    </p:spTree>
    <p:extLst>
      <p:ext uri="{BB962C8B-B14F-4D97-AF65-F5344CB8AC3E}">
        <p14:creationId xmlns:p14="http://schemas.microsoft.com/office/powerpoint/2010/main" val="217548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8D58B-E3A9-45F6-15BC-7794F2B82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FD516-6C88-E474-4C99-E49E5052D32C}"/>
              </a:ext>
            </a:extLst>
          </p:cNvPr>
          <p:cNvSpPr>
            <a:spLocks noGrp="1"/>
          </p:cNvSpPr>
          <p:nvPr>
            <p:ph type="title"/>
          </p:nvPr>
        </p:nvSpPr>
        <p:spPr>
          <a:xfrm>
            <a:off x="360000" y="899999"/>
            <a:ext cx="8999900" cy="1368000"/>
          </a:xfrm>
        </p:spPr>
        <p:txBody>
          <a:bodyPr wrap="square" anchor="t">
            <a:normAutofit/>
          </a:bodyPr>
          <a:lstStyle/>
          <a:p>
            <a:r>
              <a:rPr lang="en-US" dirty="0"/>
              <a:t>Next steps</a:t>
            </a:r>
            <a:endParaRPr lang="en-GB" dirty="0"/>
          </a:p>
        </p:txBody>
      </p:sp>
      <p:graphicFrame>
        <p:nvGraphicFramePr>
          <p:cNvPr id="5" name="Table 4">
            <a:extLst>
              <a:ext uri="{FF2B5EF4-FFF2-40B4-BE49-F238E27FC236}">
                <a16:creationId xmlns:a16="http://schemas.microsoft.com/office/drawing/2014/main" id="{9916AC14-E9CF-E216-7CFF-ED44AEDB71DD}"/>
              </a:ext>
            </a:extLst>
          </p:cNvPr>
          <p:cNvGraphicFramePr>
            <a:graphicFrameLocks noGrp="1"/>
          </p:cNvGraphicFramePr>
          <p:nvPr>
            <p:extLst>
              <p:ext uri="{D42A27DB-BD31-4B8C-83A1-F6EECF244321}">
                <p14:modId xmlns:p14="http://schemas.microsoft.com/office/powerpoint/2010/main" val="1305502916"/>
              </p:ext>
            </p:extLst>
          </p:nvPr>
        </p:nvGraphicFramePr>
        <p:xfrm>
          <a:off x="360363" y="2386862"/>
          <a:ext cx="11553826" cy="3518466"/>
        </p:xfrm>
        <a:graphic>
          <a:graphicData uri="http://schemas.openxmlformats.org/drawingml/2006/table">
            <a:tbl>
              <a:tblPr>
                <a:solidFill>
                  <a:schemeClr val="bg1"/>
                </a:solidFill>
              </a:tblPr>
              <a:tblGrid>
                <a:gridCol w="5623884">
                  <a:extLst>
                    <a:ext uri="{9D8B030D-6E8A-4147-A177-3AD203B41FA5}">
                      <a16:colId xmlns:a16="http://schemas.microsoft.com/office/drawing/2014/main" val="1484616159"/>
                    </a:ext>
                  </a:extLst>
                </a:gridCol>
                <a:gridCol w="5929942">
                  <a:extLst>
                    <a:ext uri="{9D8B030D-6E8A-4147-A177-3AD203B41FA5}">
                      <a16:colId xmlns:a16="http://schemas.microsoft.com/office/drawing/2014/main" val="2529217292"/>
                    </a:ext>
                  </a:extLst>
                </a:gridCol>
              </a:tblGrid>
              <a:tr h="527521">
                <a:tc>
                  <a:txBody>
                    <a:bodyPr/>
                    <a:lstStyle/>
                    <a:p>
                      <a:r>
                        <a:rPr lang="en-US" sz="1100" b="1" cap="none" spc="0">
                          <a:solidFill>
                            <a:schemeClr val="tx1"/>
                          </a:solidFill>
                        </a:rPr>
                        <a:t>Integrating and linking cross-sector data</a:t>
                      </a:r>
                      <a:endParaRPr lang="en-US" sz="1100" cap="none" spc="0">
                        <a:solidFill>
                          <a:schemeClr val="tx1"/>
                        </a:solidFill>
                      </a:endParaRPr>
                    </a:p>
                  </a:txBody>
                  <a:tcPr marL="97044" marR="31923" marT="74649" marB="74649"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100" cap="none" spc="0">
                          <a:solidFill>
                            <a:schemeClr val="tx1"/>
                          </a:solidFill>
                        </a:rPr>
                        <a:t>Linking data from different sectors (e.g., health and social services) to provide a more comprehensive view.</a:t>
                      </a:r>
                    </a:p>
                  </a:txBody>
                  <a:tcPr marL="97044" marR="31923" marT="74649" marB="74649"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263600843"/>
                  </a:ext>
                </a:extLst>
              </a:tr>
              <a:tr h="527521">
                <a:tc>
                  <a:txBody>
                    <a:bodyPr/>
                    <a:lstStyle/>
                    <a:p>
                      <a:r>
                        <a:rPr lang="en-US" sz="1100" b="1" cap="none" spc="0">
                          <a:solidFill>
                            <a:schemeClr val="tx1"/>
                          </a:solidFill>
                        </a:rPr>
                        <a:t>Centralized systems for data sharing</a:t>
                      </a:r>
                      <a:endParaRPr lang="en-US" sz="1100" cap="none" spc="0">
                        <a:solidFill>
                          <a:schemeClr val="tx1"/>
                        </a:solidFill>
                      </a:endParaRPr>
                    </a:p>
                  </a:txBody>
                  <a:tcPr marL="97044" marR="31923" marT="74649" marB="74649"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100" cap="none" spc="0">
                          <a:solidFill>
                            <a:schemeClr val="tx1"/>
                          </a:solidFill>
                        </a:rPr>
                        <a:t>Developing centralized systems where various government bodies and institutions can share data.</a:t>
                      </a:r>
                    </a:p>
                  </a:txBody>
                  <a:tcPr marL="97044" marR="31923" marT="74649" marB="74649"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531141842"/>
                  </a:ext>
                </a:extLst>
              </a:tr>
              <a:tr h="527521">
                <a:tc>
                  <a:txBody>
                    <a:bodyPr/>
                    <a:lstStyle/>
                    <a:p>
                      <a:r>
                        <a:rPr lang="en-GB" sz="1100" b="1" cap="none" spc="0">
                          <a:solidFill>
                            <a:schemeClr val="tx1"/>
                          </a:solidFill>
                        </a:rPr>
                        <a:t>Alternative data collection methods</a:t>
                      </a:r>
                      <a:endParaRPr lang="en-GB" sz="1100" cap="none" spc="0">
                        <a:solidFill>
                          <a:schemeClr val="tx1"/>
                        </a:solidFill>
                      </a:endParaRPr>
                    </a:p>
                  </a:txBody>
                  <a:tcPr marL="97044" marR="31923" marT="74649" marB="74649"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100" cap="none" spc="0">
                          <a:solidFill>
                            <a:schemeClr val="tx1"/>
                          </a:solidFill>
                        </a:rPr>
                        <a:t>Utilizing methods like capture-recapture models or big data to gather more accurate or supplementary data.</a:t>
                      </a:r>
                    </a:p>
                  </a:txBody>
                  <a:tcPr marL="97044" marR="31923" marT="74649" marB="74649"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241146428"/>
                  </a:ext>
                </a:extLst>
              </a:tr>
              <a:tr h="527521">
                <a:tc>
                  <a:txBody>
                    <a:bodyPr/>
                    <a:lstStyle/>
                    <a:p>
                      <a:r>
                        <a:rPr lang="en-GB" sz="1100" b="1" cap="none" spc="0">
                          <a:solidFill>
                            <a:schemeClr val="tx1"/>
                          </a:solidFill>
                        </a:rPr>
                        <a:t>Interdisciplinary approach</a:t>
                      </a:r>
                      <a:endParaRPr lang="en-GB" sz="1100" cap="none" spc="0">
                        <a:solidFill>
                          <a:schemeClr val="tx1"/>
                        </a:solidFill>
                      </a:endParaRPr>
                    </a:p>
                  </a:txBody>
                  <a:tcPr marL="97044" marR="31923" marT="74649" marB="74649"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100" cap="none" spc="0">
                          <a:solidFill>
                            <a:schemeClr val="tx1"/>
                          </a:solidFill>
                        </a:rPr>
                        <a:t>Involving experts from various fields (e.g., health, social sciences, technology) to improve data quality.</a:t>
                      </a:r>
                    </a:p>
                  </a:txBody>
                  <a:tcPr marL="97044" marR="31923" marT="74649" marB="74649"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542683285"/>
                  </a:ext>
                </a:extLst>
              </a:tr>
              <a:tr h="527521">
                <a:tc>
                  <a:txBody>
                    <a:bodyPr/>
                    <a:lstStyle/>
                    <a:p>
                      <a:r>
                        <a:rPr lang="en-US" sz="1100" b="1" cap="none" spc="0">
                          <a:solidFill>
                            <a:schemeClr val="tx1"/>
                          </a:solidFill>
                        </a:rPr>
                        <a:t>Collaboration between governments, NGOs, and academics</a:t>
                      </a:r>
                      <a:endParaRPr lang="en-US" sz="1100" cap="none" spc="0">
                        <a:solidFill>
                          <a:schemeClr val="tx1"/>
                        </a:solidFill>
                      </a:endParaRPr>
                    </a:p>
                  </a:txBody>
                  <a:tcPr marL="97044" marR="31923" marT="74649" marB="74649"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100" cap="none" spc="0">
                          <a:solidFill>
                            <a:schemeClr val="tx1"/>
                          </a:solidFill>
                        </a:rPr>
                        <a:t>Encouraging partnerships between government agencies, NGOs, and academic researchers for better data sharing.</a:t>
                      </a:r>
                    </a:p>
                  </a:txBody>
                  <a:tcPr marL="97044" marR="31923" marT="74649" marB="74649"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570619440"/>
                  </a:ext>
                </a:extLst>
              </a:tr>
              <a:tr h="527521">
                <a:tc>
                  <a:txBody>
                    <a:bodyPr/>
                    <a:lstStyle/>
                    <a:p>
                      <a:r>
                        <a:rPr lang="en-US" sz="1100" b="1" cap="none" spc="0">
                          <a:solidFill>
                            <a:schemeClr val="tx1"/>
                          </a:solidFill>
                        </a:rPr>
                        <a:t>Ensure correction factors are updated yearly</a:t>
                      </a:r>
                      <a:endParaRPr lang="en-US" sz="1100" cap="none" spc="0">
                        <a:solidFill>
                          <a:schemeClr val="tx1"/>
                        </a:solidFill>
                      </a:endParaRPr>
                    </a:p>
                  </a:txBody>
                  <a:tcPr marL="97044" marR="31923" marT="74649" marB="74649" anchor="ctr">
                    <a:lnL w="19050" cap="flat" cmpd="sng" algn="ctr">
                      <a:solidFill>
                        <a:schemeClr val="tx1"/>
                      </a:solidFill>
                      <a:prstDash val="solid"/>
                    </a:lnL>
                    <a:lnR w="6350" cap="flat" cmpd="sng" algn="ctr">
                      <a:solidFill>
                        <a:schemeClr val="tx1">
                          <a:lumMod val="50000"/>
                          <a:lumOff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lnB>
                    <a:noFill/>
                  </a:tcPr>
                </a:tc>
                <a:tc>
                  <a:txBody>
                    <a:bodyPr/>
                    <a:lstStyle/>
                    <a:p>
                      <a:r>
                        <a:rPr lang="en-US" sz="1100" cap="none" spc="0" dirty="0">
                          <a:solidFill>
                            <a:schemeClr val="tx1"/>
                          </a:solidFill>
                        </a:rPr>
                        <a:t>Regularly updating correction factors to maintain the accuracy and relevance of collected data.</a:t>
                      </a:r>
                    </a:p>
                  </a:txBody>
                  <a:tcPr marL="97044" marR="31923" marT="74649" marB="74649"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lnB>
                    <a:noFill/>
                  </a:tcPr>
                </a:tc>
                <a:extLst>
                  <a:ext uri="{0D108BD9-81ED-4DB2-BD59-A6C34878D82A}">
                    <a16:rowId xmlns:a16="http://schemas.microsoft.com/office/drawing/2014/main" val="3010696427"/>
                  </a:ext>
                </a:extLst>
              </a:tr>
              <a:tr h="353340">
                <a:tc>
                  <a:txBody>
                    <a:bodyPr/>
                    <a:lstStyle/>
                    <a:p>
                      <a:r>
                        <a:rPr lang="en-GB" sz="1100" b="1" cap="none" spc="0">
                          <a:solidFill>
                            <a:schemeClr val="tx1"/>
                          </a:solidFill>
                        </a:rPr>
                        <a:t>Use of mathematical models</a:t>
                      </a:r>
                      <a:endParaRPr lang="en-GB" sz="1100" cap="none" spc="0">
                        <a:solidFill>
                          <a:schemeClr val="tx1"/>
                        </a:solidFill>
                      </a:endParaRPr>
                    </a:p>
                  </a:txBody>
                  <a:tcPr marL="97044" marR="31923" marT="74649" marB="74649"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en-US" sz="1100" cap="none" spc="0" dirty="0">
                          <a:solidFill>
                            <a:schemeClr val="tx1"/>
                          </a:solidFill>
                        </a:rPr>
                        <a:t>Applying mathematical models to analyze data and improve predictions and outcomes.</a:t>
                      </a:r>
                    </a:p>
                  </a:txBody>
                  <a:tcPr marL="97044" marR="31923" marT="74649" marB="74649"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3822013171"/>
                  </a:ext>
                </a:extLst>
              </a:tr>
            </a:tbl>
          </a:graphicData>
        </a:graphic>
      </p:graphicFrame>
    </p:spTree>
    <p:extLst>
      <p:ext uri="{BB962C8B-B14F-4D97-AF65-F5344CB8AC3E}">
        <p14:creationId xmlns:p14="http://schemas.microsoft.com/office/powerpoint/2010/main" val="57741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eading"/>
          <p:cNvSpPr>
            <a:spLocks noGrp="1"/>
          </p:cNvSpPr>
          <p:nvPr>
            <p:ph type="title"/>
          </p:nvPr>
        </p:nvSpPr>
        <p:spPr>
          <a:xfrm>
            <a:off x="360000" y="899999"/>
            <a:ext cx="11663188" cy="1368000"/>
          </a:xfrm>
        </p:spPr>
        <p:txBody>
          <a:bodyPr/>
          <a:lstStyle/>
          <a:p>
            <a:r>
              <a:rPr lang="en-US" dirty="0"/>
              <a:t>Population surveys</a:t>
            </a:r>
            <a:endParaRPr lang="en-GB" dirty="0"/>
          </a:p>
        </p:txBody>
      </p:sp>
      <p:sp>
        <p:nvSpPr>
          <p:cNvPr id="2" name="Text Placeholder 1">
            <a:extLst>
              <a:ext uri="{FF2B5EF4-FFF2-40B4-BE49-F238E27FC236}">
                <a16:creationId xmlns:a16="http://schemas.microsoft.com/office/drawing/2014/main" id="{E8CCA6F8-9687-B5C8-273E-356F2DADA997}"/>
              </a:ext>
            </a:extLst>
          </p:cNvPr>
          <p:cNvSpPr>
            <a:spLocks noGrp="1"/>
          </p:cNvSpPr>
          <p:nvPr>
            <p:ph type="body" sz="quarter" idx="13"/>
          </p:nvPr>
        </p:nvSpPr>
        <p:spPr>
          <a:xfrm>
            <a:off x="328333" y="1786566"/>
            <a:ext cx="10439064" cy="3600000"/>
          </a:xfrm>
        </p:spPr>
        <p:txBody>
          <a:bodyPr/>
          <a:lstStyle/>
          <a:p>
            <a:r>
              <a:rPr lang="en-US" sz="2000" dirty="0"/>
              <a:t>Show trends in smoking prevalence over time</a:t>
            </a:r>
          </a:p>
          <a:p>
            <a:endParaRPr lang="en-US" sz="2000" dirty="0"/>
          </a:p>
          <a:p>
            <a:r>
              <a:rPr lang="en-US" sz="2000" dirty="0"/>
              <a:t>Guide policy development </a:t>
            </a:r>
          </a:p>
          <a:p>
            <a:endParaRPr lang="en-US" sz="2000" dirty="0"/>
          </a:p>
          <a:p>
            <a:r>
              <a:rPr lang="en-US" sz="2000" dirty="0"/>
              <a:t>Help identify at-risk populations</a:t>
            </a:r>
          </a:p>
          <a:p>
            <a:endParaRPr lang="en-US" sz="2000" dirty="0"/>
          </a:p>
          <a:p>
            <a:r>
              <a:rPr lang="en-US" sz="2000" dirty="0"/>
              <a:t>Provide information for health research</a:t>
            </a:r>
          </a:p>
          <a:p>
            <a:endParaRPr lang="en-US" sz="2000" dirty="0"/>
          </a:p>
          <a:p>
            <a:r>
              <a:rPr lang="en-US" sz="2000" dirty="0"/>
              <a:t>Allow cross country comparisons</a:t>
            </a:r>
          </a:p>
          <a:p>
            <a:pPr marL="0" indent="0">
              <a:buNone/>
            </a:pPr>
            <a:endParaRPr lang="en-US" sz="2000" dirty="0"/>
          </a:p>
          <a:p>
            <a:r>
              <a:rPr lang="en-US" sz="2000" dirty="0"/>
              <a:t>Evaluate the success of public health initiatives</a:t>
            </a:r>
          </a:p>
          <a:p>
            <a:endParaRPr lang="en-US" sz="2000" dirty="0"/>
          </a:p>
        </p:txBody>
      </p:sp>
      <p:sp>
        <p:nvSpPr>
          <p:cNvPr id="6" name="TextBox 5">
            <a:extLst>
              <a:ext uri="{FF2B5EF4-FFF2-40B4-BE49-F238E27FC236}">
                <a16:creationId xmlns:a16="http://schemas.microsoft.com/office/drawing/2014/main" id="{A28D303A-49BF-A320-D51A-F05DE05B936D}"/>
              </a:ext>
            </a:extLst>
          </p:cNvPr>
          <p:cNvSpPr txBox="1"/>
          <p:nvPr/>
        </p:nvSpPr>
        <p:spPr>
          <a:xfrm>
            <a:off x="6665524" y="858481"/>
            <a:ext cx="4682195" cy="442674"/>
          </a:xfrm>
          <a:prstGeom prst="round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b="1" i="0" dirty="0">
                <a:solidFill>
                  <a:srgbClr val="323132"/>
                </a:solidFill>
                <a:effectLst/>
                <a:latin typeface="Arial (Body)"/>
              </a:rPr>
              <a:t>Annual Population Survey (APS)</a:t>
            </a:r>
            <a:endParaRPr lang="en-GB" sz="2000" dirty="0">
              <a:latin typeface="Arial (Body)"/>
            </a:endParaRPr>
          </a:p>
        </p:txBody>
      </p:sp>
      <p:graphicFrame>
        <p:nvGraphicFramePr>
          <p:cNvPr id="9" name="Chart 8">
            <a:extLst>
              <a:ext uri="{FF2B5EF4-FFF2-40B4-BE49-F238E27FC236}">
                <a16:creationId xmlns:a16="http://schemas.microsoft.com/office/drawing/2014/main" id="{8A953A04-AED5-5805-9AC0-7A66DC5E93FA}"/>
              </a:ext>
            </a:extLst>
          </p:cNvPr>
          <p:cNvGraphicFramePr>
            <a:graphicFrameLocks/>
          </p:cNvGraphicFramePr>
          <p:nvPr>
            <p:extLst>
              <p:ext uri="{D42A27DB-BD31-4B8C-83A1-F6EECF244321}">
                <p14:modId xmlns:p14="http://schemas.microsoft.com/office/powerpoint/2010/main" val="1939247249"/>
              </p:ext>
            </p:extLst>
          </p:nvPr>
        </p:nvGraphicFramePr>
        <p:xfrm>
          <a:off x="6729045" y="298044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DF1A919-432A-A604-8FAD-015BA43DA280}"/>
              </a:ext>
            </a:extLst>
          </p:cNvPr>
          <p:cNvSpPr txBox="1"/>
          <p:nvPr/>
        </p:nvSpPr>
        <p:spPr>
          <a:xfrm>
            <a:off x="6790006" y="5807548"/>
            <a:ext cx="4792394" cy="276999"/>
          </a:xfrm>
          <a:prstGeom prst="rect">
            <a:avLst/>
          </a:prstGeom>
          <a:noFill/>
        </p:spPr>
        <p:txBody>
          <a:bodyPr wrap="square" rtlCol="0">
            <a:spAutoFit/>
          </a:bodyPr>
          <a:lstStyle/>
          <a:p>
            <a:pPr algn="l"/>
            <a:r>
              <a:rPr lang="en-US" sz="1200" b="1" dirty="0"/>
              <a:t>Figure 1: </a:t>
            </a:r>
            <a:r>
              <a:rPr lang="en-US" sz="1200" dirty="0"/>
              <a:t>Smoking prevalence in the UK estimated from the APS</a:t>
            </a:r>
            <a:endParaRPr lang="en-GB" sz="1200" dirty="0"/>
          </a:p>
        </p:txBody>
      </p:sp>
      <p:pic>
        <p:nvPicPr>
          <p:cNvPr id="1026" name="Picture 2" descr="Home - Office for National Statistics">
            <a:extLst>
              <a:ext uri="{FF2B5EF4-FFF2-40B4-BE49-F238E27FC236}">
                <a16:creationId xmlns:a16="http://schemas.microsoft.com/office/drawing/2014/main" id="{3AE9CB32-757B-EC2C-01A9-348FCF095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494" y="1524036"/>
            <a:ext cx="484822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57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2B14-CACB-255E-3BDD-A20297446952}"/>
              </a:ext>
            </a:extLst>
          </p:cNvPr>
          <p:cNvSpPr>
            <a:spLocks noGrp="1"/>
          </p:cNvSpPr>
          <p:nvPr>
            <p:ph type="title"/>
          </p:nvPr>
        </p:nvSpPr>
        <p:spPr/>
        <p:txBody>
          <a:bodyPr/>
          <a:lstStyle/>
          <a:p>
            <a:r>
              <a:rPr lang="en-US" dirty="0"/>
              <a:t>Questions</a:t>
            </a:r>
            <a:endParaRPr lang="en-GB" dirty="0"/>
          </a:p>
        </p:txBody>
      </p:sp>
      <p:sp>
        <p:nvSpPr>
          <p:cNvPr id="3" name="Text Placeholder 2">
            <a:extLst>
              <a:ext uri="{FF2B5EF4-FFF2-40B4-BE49-F238E27FC236}">
                <a16:creationId xmlns:a16="http://schemas.microsoft.com/office/drawing/2014/main" id="{117939A4-FCCA-8273-56F1-EB60F5ADF177}"/>
              </a:ext>
            </a:extLst>
          </p:cNvPr>
          <p:cNvSpPr>
            <a:spLocks noGrp="1"/>
          </p:cNvSpPr>
          <p:nvPr>
            <p:ph type="body" sz="quarter" idx="13"/>
          </p:nvPr>
        </p:nvSpPr>
        <p:spPr/>
        <p:txBody>
          <a:bodyPr/>
          <a:lstStyle/>
          <a:p>
            <a:pPr marL="0" indent="0">
              <a:buNone/>
            </a:pPr>
            <a:r>
              <a:rPr lang="en-US" dirty="0"/>
              <a:t>e.beard@ucl.ac.uk</a:t>
            </a:r>
            <a:endParaRPr lang="en-GB" dirty="0"/>
          </a:p>
        </p:txBody>
      </p:sp>
    </p:spTree>
    <p:extLst>
      <p:ext uri="{BB962C8B-B14F-4D97-AF65-F5344CB8AC3E}">
        <p14:creationId xmlns:p14="http://schemas.microsoft.com/office/powerpoint/2010/main" val="12870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4842-9D36-DE6D-48B7-EFCD52FC0F49}"/>
            </a:ext>
          </a:extLst>
        </p:cNvPr>
        <p:cNvGrpSpPr/>
        <p:nvPr/>
      </p:nvGrpSpPr>
      <p:grpSpPr>
        <a:xfrm>
          <a:off x="0" y="0"/>
          <a:ext cx="0" cy="0"/>
          <a:chOff x="0" y="0"/>
          <a:chExt cx="0" cy="0"/>
        </a:xfrm>
      </p:grpSpPr>
      <p:sp>
        <p:nvSpPr>
          <p:cNvPr id="4" name="Title 3" descr="Heading">
            <a:extLst>
              <a:ext uri="{FF2B5EF4-FFF2-40B4-BE49-F238E27FC236}">
                <a16:creationId xmlns:a16="http://schemas.microsoft.com/office/drawing/2014/main" id="{45D44D9B-BE23-B09B-83EC-869E159F65A1}"/>
              </a:ext>
            </a:extLst>
          </p:cNvPr>
          <p:cNvSpPr>
            <a:spLocks noGrp="1"/>
          </p:cNvSpPr>
          <p:nvPr>
            <p:ph type="title"/>
          </p:nvPr>
        </p:nvSpPr>
        <p:spPr>
          <a:xfrm>
            <a:off x="360000" y="899999"/>
            <a:ext cx="11663188" cy="1368000"/>
          </a:xfrm>
        </p:spPr>
        <p:txBody>
          <a:bodyPr/>
          <a:lstStyle/>
          <a:p>
            <a:r>
              <a:rPr lang="en-US" dirty="0"/>
              <a:t>APS</a:t>
            </a:r>
            <a:endParaRPr lang="en-GB" dirty="0"/>
          </a:p>
        </p:txBody>
      </p:sp>
      <p:pic>
        <p:nvPicPr>
          <p:cNvPr id="1026" name="Picture 2" descr="Home - Office for National Statistics">
            <a:extLst>
              <a:ext uri="{FF2B5EF4-FFF2-40B4-BE49-F238E27FC236}">
                <a16:creationId xmlns:a16="http://schemas.microsoft.com/office/drawing/2014/main" id="{EC6BC3F6-755E-CFF1-AC7B-C660EDAD3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294" y="824577"/>
            <a:ext cx="4848225" cy="942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5D1B219E-64BF-8EAF-0217-906D7967B06D}"/>
              </a:ext>
            </a:extLst>
          </p:cNvPr>
          <p:cNvSpPr>
            <a:spLocks noChangeArrowheads="1"/>
          </p:cNvSpPr>
          <p:nvPr/>
        </p:nvSpPr>
        <p:spPr bwMode="auto">
          <a:xfrm>
            <a:off x="168812" y="1939182"/>
            <a:ext cx="6602326"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Data have been used to estimate the impact of several policies, including increasing the legal age of sale year-on-year.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Smoking is more common in ages 25–34 and among lower socio-economic groups.</a:t>
            </a:r>
          </a:p>
          <a:p>
            <a:pPr marR="0" lvl="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Researchers evaluated nicotine patches and vaping for smoking cessation success.</a:t>
            </a:r>
          </a:p>
          <a:p>
            <a:pPr marR="0" lvl="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Stricter policies in Scotland and Wales led to faster declines in smoking rates.</a:t>
            </a:r>
            <a:endParaRPr lang="en-US" altLang="en-US" dirty="0"/>
          </a:p>
          <a:p>
            <a:pPr marR="0" lvl="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rPr>
              <a:t>NHS Smokefree Campaigns boosted cessation rates after public awareness efforts.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dirty="0">
              <a:ln>
                <a:noFill/>
              </a:ln>
              <a:solidFill>
                <a:schemeClr val="tx1"/>
              </a:solidFill>
              <a:effectLst/>
            </a:endParaRPr>
          </a:p>
        </p:txBody>
      </p:sp>
      <p:pic>
        <p:nvPicPr>
          <p:cNvPr id="11" name="Picture 10">
            <a:extLst>
              <a:ext uri="{FF2B5EF4-FFF2-40B4-BE49-F238E27FC236}">
                <a16:creationId xmlns:a16="http://schemas.microsoft.com/office/drawing/2014/main" id="{C4500749-1046-04C9-B5F9-EACCA2B85F66}"/>
              </a:ext>
            </a:extLst>
          </p:cNvPr>
          <p:cNvPicPr>
            <a:picLocks noChangeAspect="1"/>
          </p:cNvPicPr>
          <p:nvPr/>
        </p:nvPicPr>
        <p:blipFill>
          <a:blip r:embed="rId4"/>
          <a:stretch>
            <a:fillRect/>
          </a:stretch>
        </p:blipFill>
        <p:spPr>
          <a:xfrm>
            <a:off x="7158967" y="1134426"/>
            <a:ext cx="4785773" cy="2267146"/>
          </a:xfrm>
          <a:prstGeom prst="rect">
            <a:avLst/>
          </a:prstGeom>
        </p:spPr>
      </p:pic>
      <p:pic>
        <p:nvPicPr>
          <p:cNvPr id="13" name="Picture 12">
            <a:extLst>
              <a:ext uri="{FF2B5EF4-FFF2-40B4-BE49-F238E27FC236}">
                <a16:creationId xmlns:a16="http://schemas.microsoft.com/office/drawing/2014/main" id="{3144A8BF-CF7D-9845-B8F5-6A0D10381F8A}"/>
              </a:ext>
            </a:extLst>
          </p:cNvPr>
          <p:cNvPicPr>
            <a:picLocks noChangeAspect="1"/>
          </p:cNvPicPr>
          <p:nvPr/>
        </p:nvPicPr>
        <p:blipFill>
          <a:blip r:embed="rId5"/>
          <a:stretch>
            <a:fillRect/>
          </a:stretch>
        </p:blipFill>
        <p:spPr>
          <a:xfrm>
            <a:off x="7354153" y="3862670"/>
            <a:ext cx="3913922" cy="2829850"/>
          </a:xfrm>
          <a:prstGeom prst="rect">
            <a:avLst/>
          </a:prstGeom>
        </p:spPr>
      </p:pic>
    </p:spTree>
    <p:extLst>
      <p:ext uri="{BB962C8B-B14F-4D97-AF65-F5344CB8AC3E}">
        <p14:creationId xmlns:p14="http://schemas.microsoft.com/office/powerpoint/2010/main" val="91081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Heading"/>
          <p:cNvSpPr>
            <a:spLocks noGrp="1"/>
          </p:cNvSpPr>
          <p:nvPr>
            <p:ph type="title"/>
          </p:nvPr>
        </p:nvSpPr>
        <p:spPr/>
        <p:txBody>
          <a:bodyPr/>
          <a:lstStyle/>
          <a:p>
            <a:r>
              <a:rPr lang="en-US" dirty="0"/>
              <a:t>Is the APS representative?</a:t>
            </a:r>
            <a:endParaRPr lang="en-GB" dirty="0"/>
          </a:p>
        </p:txBody>
      </p:sp>
      <p:sp>
        <p:nvSpPr>
          <p:cNvPr id="12" name="Text Placeholder 11" descr="Text"/>
          <p:cNvSpPr>
            <a:spLocks noGrp="1"/>
          </p:cNvSpPr>
          <p:nvPr>
            <p:ph type="body" sz="quarter" idx="13"/>
          </p:nvPr>
        </p:nvSpPr>
        <p:spPr/>
        <p:txBody>
          <a:bodyPr/>
          <a:lstStyle/>
          <a:p>
            <a:r>
              <a:rPr lang="en-US" b="1" dirty="0"/>
              <a:t>Under-recruitment of ‘hard-to-reach’ groups</a:t>
            </a:r>
          </a:p>
          <a:p>
            <a:pPr>
              <a:buFontTx/>
              <a:buChar char="-"/>
            </a:pPr>
            <a:r>
              <a:rPr lang="en-GB" dirty="0"/>
              <a:t>E.g., Vulnerable migrants, sex works etc</a:t>
            </a:r>
          </a:p>
          <a:p>
            <a:pPr>
              <a:buFontTx/>
              <a:buChar char="-"/>
            </a:pPr>
            <a:r>
              <a:rPr lang="en-GB" dirty="0"/>
              <a:t>Physical or social barriers to their recruitment</a:t>
            </a:r>
          </a:p>
          <a:p>
            <a:pPr>
              <a:buFontTx/>
              <a:buChar char="-"/>
            </a:pPr>
            <a:r>
              <a:rPr lang="en-GB" dirty="0"/>
              <a:t>Weighting adjustments are used</a:t>
            </a:r>
          </a:p>
        </p:txBody>
      </p:sp>
      <p:sp>
        <p:nvSpPr>
          <p:cNvPr id="13" name="Text Placeholder 12" descr="Text"/>
          <p:cNvSpPr>
            <a:spLocks noGrp="1"/>
          </p:cNvSpPr>
          <p:nvPr>
            <p:ph type="body" sz="quarter" idx="15"/>
          </p:nvPr>
        </p:nvSpPr>
        <p:spPr/>
        <p:txBody>
          <a:bodyPr/>
          <a:lstStyle/>
          <a:p>
            <a:r>
              <a:rPr lang="en-US" b="1" dirty="0"/>
              <a:t>Non-recruitment of ‘hidden populations’</a:t>
            </a:r>
          </a:p>
          <a:p>
            <a:pPr>
              <a:buFontTx/>
              <a:buChar char="-"/>
            </a:pPr>
            <a:r>
              <a:rPr lang="en-US" dirty="0"/>
              <a:t>E.g. long-stay hospitals, groups experiencing homelessness and Gypsy, Roma, and Travelers</a:t>
            </a:r>
          </a:p>
          <a:p>
            <a:pPr>
              <a:buFontTx/>
              <a:buChar char="-"/>
            </a:pPr>
            <a:r>
              <a:rPr lang="en-US" dirty="0"/>
              <a:t>Excluded from the sampling frame which only comprises of </a:t>
            </a:r>
            <a:r>
              <a:rPr lang="en-US" dirty="0">
                <a:solidFill>
                  <a:srgbClr val="FF0000"/>
                </a:solidFill>
              </a:rPr>
              <a:t>households</a:t>
            </a:r>
          </a:p>
          <a:p>
            <a:pPr>
              <a:buFontTx/>
              <a:buChar char="-"/>
            </a:pPr>
            <a:r>
              <a:rPr lang="en-US" dirty="0"/>
              <a:t>No adjustments are made</a:t>
            </a:r>
            <a:endParaRPr lang="en-GB" dirty="0"/>
          </a:p>
        </p:txBody>
      </p:sp>
      <p:cxnSp>
        <p:nvCxnSpPr>
          <p:cNvPr id="3" name="Straight Arrow Connector 2">
            <a:extLst>
              <a:ext uri="{FF2B5EF4-FFF2-40B4-BE49-F238E27FC236}">
                <a16:creationId xmlns:a16="http://schemas.microsoft.com/office/drawing/2014/main" id="{7903EDD5-DB24-241C-8EC6-C9E240C1E937}"/>
              </a:ext>
            </a:extLst>
          </p:cNvPr>
          <p:cNvCxnSpPr/>
          <p:nvPr/>
        </p:nvCxnSpPr>
        <p:spPr>
          <a:xfrm>
            <a:off x="8253046" y="5481711"/>
            <a:ext cx="0" cy="4314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2C1DA89-EC8C-1904-DFCE-DF3A1A38F2C9}"/>
              </a:ext>
            </a:extLst>
          </p:cNvPr>
          <p:cNvSpPr txBox="1"/>
          <p:nvPr/>
        </p:nvSpPr>
        <p:spPr>
          <a:xfrm>
            <a:off x="6564923" y="5930091"/>
            <a:ext cx="3512234" cy="51077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Non-coverage error</a:t>
            </a:r>
            <a:endParaRPr lang="en-GB" sz="2400" dirty="0"/>
          </a:p>
        </p:txBody>
      </p:sp>
    </p:spTree>
    <p:extLst>
      <p:ext uri="{BB962C8B-B14F-4D97-AF65-F5344CB8AC3E}">
        <p14:creationId xmlns:p14="http://schemas.microsoft.com/office/powerpoint/2010/main" val="24282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28CB3-BC3D-78F9-E6C2-A3607F40E55E}"/>
            </a:ext>
          </a:extLst>
        </p:cNvPr>
        <p:cNvGrpSpPr/>
        <p:nvPr/>
      </p:nvGrpSpPr>
      <p:grpSpPr>
        <a:xfrm>
          <a:off x="0" y="0"/>
          <a:ext cx="0" cy="0"/>
          <a:chOff x="0" y="0"/>
          <a:chExt cx="0" cy="0"/>
        </a:xfrm>
      </p:grpSpPr>
      <p:sp>
        <p:nvSpPr>
          <p:cNvPr id="11" name="Title 10" descr="Heading">
            <a:extLst>
              <a:ext uri="{FF2B5EF4-FFF2-40B4-BE49-F238E27FC236}">
                <a16:creationId xmlns:a16="http://schemas.microsoft.com/office/drawing/2014/main" id="{0A7A7F9E-F7DA-C5D3-056B-CE44D61E544F}"/>
              </a:ext>
            </a:extLst>
          </p:cNvPr>
          <p:cNvSpPr>
            <a:spLocks noGrp="1"/>
          </p:cNvSpPr>
          <p:nvPr>
            <p:ph type="title"/>
          </p:nvPr>
        </p:nvSpPr>
        <p:spPr/>
        <p:txBody>
          <a:bodyPr/>
          <a:lstStyle/>
          <a:p>
            <a:r>
              <a:rPr lang="en-US" dirty="0"/>
              <a:t>Non-coverage error</a:t>
            </a:r>
            <a:endParaRPr lang="en-GB" dirty="0"/>
          </a:p>
        </p:txBody>
      </p:sp>
      <p:sp>
        <p:nvSpPr>
          <p:cNvPr id="6" name="Rectangle: Rounded Corners 5">
            <a:extLst>
              <a:ext uri="{FF2B5EF4-FFF2-40B4-BE49-F238E27FC236}">
                <a16:creationId xmlns:a16="http://schemas.microsoft.com/office/drawing/2014/main" id="{1049F974-91F2-5DC5-F78A-280265ED54D9}"/>
              </a:ext>
            </a:extLst>
          </p:cNvPr>
          <p:cNvSpPr/>
          <p:nvPr/>
        </p:nvSpPr>
        <p:spPr>
          <a:xfrm>
            <a:off x="3015175" y="1645921"/>
            <a:ext cx="5683348" cy="4534486"/>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13B613C-7C92-9B22-922B-9512734C2642}"/>
              </a:ext>
            </a:extLst>
          </p:cNvPr>
          <p:cNvSpPr/>
          <p:nvPr/>
        </p:nvSpPr>
        <p:spPr>
          <a:xfrm>
            <a:off x="3104271" y="1758463"/>
            <a:ext cx="4150013" cy="430955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5AFD155-0D8D-6665-2DFE-4C794D646464}"/>
              </a:ext>
            </a:extLst>
          </p:cNvPr>
          <p:cNvSpPr txBox="1"/>
          <p:nvPr/>
        </p:nvSpPr>
        <p:spPr>
          <a:xfrm>
            <a:off x="1256714" y="3846843"/>
            <a:ext cx="1392551" cy="584775"/>
          </a:xfrm>
          <a:prstGeom prst="rect">
            <a:avLst/>
          </a:prstGeom>
          <a:noFill/>
        </p:spPr>
        <p:txBody>
          <a:bodyPr wrap="square" rtlCol="0">
            <a:spAutoFit/>
          </a:bodyPr>
          <a:lstStyle/>
          <a:p>
            <a:pPr algn="ctr"/>
            <a:r>
              <a:rPr lang="en-US" sz="1600" b="1" dirty="0"/>
              <a:t>Target population</a:t>
            </a:r>
            <a:endParaRPr lang="en-GB" sz="1600" b="1" dirty="0"/>
          </a:p>
        </p:txBody>
      </p:sp>
      <p:sp>
        <p:nvSpPr>
          <p:cNvPr id="10" name="TextBox 9">
            <a:extLst>
              <a:ext uri="{FF2B5EF4-FFF2-40B4-BE49-F238E27FC236}">
                <a16:creationId xmlns:a16="http://schemas.microsoft.com/office/drawing/2014/main" id="{27C62ECB-0416-889D-4654-7AB8907F336F}"/>
              </a:ext>
            </a:extLst>
          </p:cNvPr>
          <p:cNvSpPr txBox="1"/>
          <p:nvPr/>
        </p:nvSpPr>
        <p:spPr>
          <a:xfrm>
            <a:off x="3742732" y="3759005"/>
            <a:ext cx="2051362" cy="523220"/>
          </a:xfrm>
          <a:prstGeom prst="rect">
            <a:avLst/>
          </a:prstGeom>
          <a:noFill/>
        </p:spPr>
        <p:txBody>
          <a:bodyPr wrap="square" rtlCol="0">
            <a:spAutoFit/>
          </a:bodyPr>
          <a:lstStyle/>
          <a:p>
            <a:pPr algn="ctr"/>
            <a:r>
              <a:rPr lang="en-US" sz="1400" b="1" dirty="0"/>
              <a:t>Sampling frame </a:t>
            </a:r>
            <a:r>
              <a:rPr lang="en-US" sz="1400" dirty="0"/>
              <a:t>(household residents)</a:t>
            </a:r>
            <a:endParaRPr lang="en-GB" sz="1400" dirty="0"/>
          </a:p>
        </p:txBody>
      </p:sp>
      <p:sp>
        <p:nvSpPr>
          <p:cNvPr id="15" name="Left Brace 14">
            <a:extLst>
              <a:ext uri="{FF2B5EF4-FFF2-40B4-BE49-F238E27FC236}">
                <a16:creationId xmlns:a16="http://schemas.microsoft.com/office/drawing/2014/main" id="{E097EF6A-8053-666D-32CA-04AE99149765}"/>
              </a:ext>
            </a:extLst>
          </p:cNvPr>
          <p:cNvSpPr/>
          <p:nvPr/>
        </p:nvSpPr>
        <p:spPr>
          <a:xfrm>
            <a:off x="2625969" y="2349305"/>
            <a:ext cx="140640" cy="356850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42BF5AA7-B5BE-7810-DD65-85A6790AB956}"/>
              </a:ext>
            </a:extLst>
          </p:cNvPr>
          <p:cNvCxnSpPr>
            <a:cxnSpLocks/>
          </p:cNvCxnSpPr>
          <p:nvPr/>
        </p:nvCxnSpPr>
        <p:spPr>
          <a:xfrm flipH="1">
            <a:off x="7254284" y="1233268"/>
            <a:ext cx="1275427" cy="63260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E2377C13-E0A1-DE98-2BBB-03FAA88DB088}"/>
              </a:ext>
            </a:extLst>
          </p:cNvPr>
          <p:cNvSpPr txBox="1"/>
          <p:nvPr/>
        </p:nvSpPr>
        <p:spPr>
          <a:xfrm>
            <a:off x="8473288" y="924129"/>
            <a:ext cx="2105616" cy="1600438"/>
          </a:xfrm>
          <a:prstGeom prst="rect">
            <a:avLst/>
          </a:prstGeom>
          <a:noFill/>
        </p:spPr>
        <p:txBody>
          <a:bodyPr wrap="square" rtlCol="0">
            <a:spAutoFit/>
          </a:bodyPr>
          <a:lstStyle/>
          <a:p>
            <a:pPr algn="ctr"/>
            <a:r>
              <a:rPr lang="en-US" sz="1400" b="1" dirty="0"/>
              <a:t>Others excluded from sampling frame </a:t>
            </a:r>
            <a:r>
              <a:rPr lang="en-US" sz="1400" dirty="0"/>
              <a:t>(e.g., geographic exclusions (remote rural areas and technological barriers (no telephone or internet)</a:t>
            </a:r>
            <a:endParaRPr lang="en-GB" sz="1400" dirty="0"/>
          </a:p>
        </p:txBody>
      </p:sp>
      <p:sp>
        <p:nvSpPr>
          <p:cNvPr id="21" name="Rectangle: Rounded Corners 20">
            <a:extLst>
              <a:ext uri="{FF2B5EF4-FFF2-40B4-BE49-F238E27FC236}">
                <a16:creationId xmlns:a16="http://schemas.microsoft.com/office/drawing/2014/main" id="{697975FF-BA2E-D5AA-DC78-C6FCF70574D7}"/>
              </a:ext>
            </a:extLst>
          </p:cNvPr>
          <p:cNvSpPr/>
          <p:nvPr/>
        </p:nvSpPr>
        <p:spPr>
          <a:xfrm>
            <a:off x="7380323" y="1865868"/>
            <a:ext cx="1105889" cy="405194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7166E1-8CF6-8A36-1086-96510FF2B794}"/>
              </a:ext>
            </a:extLst>
          </p:cNvPr>
          <p:cNvSpPr txBox="1"/>
          <p:nvPr/>
        </p:nvSpPr>
        <p:spPr>
          <a:xfrm rot="5400000">
            <a:off x="6907586" y="3302263"/>
            <a:ext cx="2051362" cy="738664"/>
          </a:xfrm>
          <a:prstGeom prst="rect">
            <a:avLst/>
          </a:prstGeom>
          <a:noFill/>
        </p:spPr>
        <p:txBody>
          <a:bodyPr wrap="square" rtlCol="0">
            <a:spAutoFit/>
          </a:bodyPr>
          <a:lstStyle/>
          <a:p>
            <a:pPr algn="ctr"/>
            <a:r>
              <a:rPr lang="en-US" sz="1400" b="1" dirty="0"/>
              <a:t>Hidden population </a:t>
            </a:r>
            <a:r>
              <a:rPr lang="en-US" sz="1400" dirty="0"/>
              <a:t>(non-household residents)</a:t>
            </a:r>
            <a:endParaRPr lang="en-GB" sz="1400" dirty="0"/>
          </a:p>
        </p:txBody>
      </p:sp>
    </p:spTree>
    <p:extLst>
      <p:ext uri="{BB962C8B-B14F-4D97-AF65-F5344CB8AC3E}">
        <p14:creationId xmlns:p14="http://schemas.microsoft.com/office/powerpoint/2010/main" val="395396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D594-F693-E9E2-333E-F7D2A16E85AD}"/>
              </a:ext>
            </a:extLst>
          </p:cNvPr>
          <p:cNvSpPr>
            <a:spLocks noGrp="1"/>
          </p:cNvSpPr>
          <p:nvPr>
            <p:ph type="title"/>
          </p:nvPr>
        </p:nvSpPr>
        <p:spPr/>
        <p:txBody>
          <a:bodyPr/>
          <a:lstStyle/>
          <a:p>
            <a:r>
              <a:rPr lang="en-US" dirty="0"/>
              <a:t>Why is this a problem?</a:t>
            </a:r>
            <a:endParaRPr lang="en-GB" dirty="0"/>
          </a:p>
        </p:txBody>
      </p:sp>
      <p:sp>
        <p:nvSpPr>
          <p:cNvPr id="3" name="Text Placeholder 2">
            <a:extLst>
              <a:ext uri="{FF2B5EF4-FFF2-40B4-BE49-F238E27FC236}">
                <a16:creationId xmlns:a16="http://schemas.microsoft.com/office/drawing/2014/main" id="{09724D89-6D2A-199C-2947-D1D94DB1D715}"/>
              </a:ext>
            </a:extLst>
          </p:cNvPr>
          <p:cNvSpPr>
            <a:spLocks noGrp="1"/>
          </p:cNvSpPr>
          <p:nvPr>
            <p:ph type="body" sz="quarter" idx="13"/>
          </p:nvPr>
        </p:nvSpPr>
        <p:spPr>
          <a:xfrm>
            <a:off x="556948" y="2058572"/>
            <a:ext cx="6265884" cy="4061280"/>
          </a:xfrm>
        </p:spPr>
        <p:txBody>
          <a:bodyPr/>
          <a:lstStyle/>
          <a:p>
            <a:r>
              <a:rPr lang="en-US" dirty="0"/>
              <a:t>Large numbers of individuals live in non-households (i.e. the ‘Hidden population’) </a:t>
            </a:r>
          </a:p>
          <a:p>
            <a:endParaRPr lang="en-US" dirty="0"/>
          </a:p>
          <a:p>
            <a:r>
              <a:rPr lang="en-GB" dirty="0"/>
              <a:t>The size of the </a:t>
            </a:r>
            <a:r>
              <a:rPr lang="en-US" dirty="0"/>
              <a:t>‘Hidden population’ </a:t>
            </a:r>
            <a:r>
              <a:rPr lang="en-GB" dirty="0"/>
              <a:t>is growing</a:t>
            </a:r>
          </a:p>
          <a:p>
            <a:endParaRPr lang="en-US" dirty="0"/>
          </a:p>
          <a:p>
            <a:r>
              <a:rPr lang="en-US" dirty="0"/>
              <a:t>Smoking prevalence in ‘Hidden populations’ populations can be 4-8 times higher</a:t>
            </a:r>
          </a:p>
          <a:p>
            <a:endParaRPr lang="en-US" dirty="0"/>
          </a:p>
          <a:p>
            <a:endParaRPr lang="en-GB" dirty="0"/>
          </a:p>
          <a:p>
            <a:endParaRPr lang="en-GB" dirty="0"/>
          </a:p>
          <a:p>
            <a:endParaRPr lang="en-GB" dirty="0"/>
          </a:p>
          <a:p>
            <a:endParaRPr lang="en-GB" dirty="0"/>
          </a:p>
        </p:txBody>
      </p:sp>
      <p:pic>
        <p:nvPicPr>
          <p:cNvPr id="7" name="Picture 6" descr="A close-up of a person smoking a cigarette&#10;&#10;Description automatically generated">
            <a:extLst>
              <a:ext uri="{FF2B5EF4-FFF2-40B4-BE49-F238E27FC236}">
                <a16:creationId xmlns:a16="http://schemas.microsoft.com/office/drawing/2014/main" id="{11781CBD-0ED6-9C31-4DB2-903C304B30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08728" y="2201887"/>
            <a:ext cx="4286250" cy="2857500"/>
          </a:xfrm>
          <a:prstGeom prst="rect">
            <a:avLst/>
          </a:prstGeom>
        </p:spPr>
      </p:pic>
    </p:spTree>
    <p:extLst>
      <p:ext uri="{BB962C8B-B14F-4D97-AF65-F5344CB8AC3E}">
        <p14:creationId xmlns:p14="http://schemas.microsoft.com/office/powerpoint/2010/main" val="20089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8FFE9-F610-DF26-EEB3-37D04E294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D5798-D62C-4211-407D-7732FDE52282}"/>
              </a:ext>
            </a:extLst>
          </p:cNvPr>
          <p:cNvSpPr>
            <a:spLocks noGrp="1"/>
          </p:cNvSpPr>
          <p:nvPr>
            <p:ph type="title"/>
          </p:nvPr>
        </p:nvSpPr>
        <p:spPr/>
        <p:txBody>
          <a:bodyPr/>
          <a:lstStyle/>
          <a:p>
            <a:r>
              <a:rPr lang="en-US" dirty="0"/>
              <a:t>Illustration</a:t>
            </a:r>
            <a:endParaRPr lang="en-GB" dirty="0"/>
          </a:p>
        </p:txBody>
      </p:sp>
      <p:sp>
        <p:nvSpPr>
          <p:cNvPr id="5" name="Text Placeholder 4">
            <a:extLst>
              <a:ext uri="{FF2B5EF4-FFF2-40B4-BE49-F238E27FC236}">
                <a16:creationId xmlns:a16="http://schemas.microsoft.com/office/drawing/2014/main" id="{5FF60743-EFBC-4603-9D51-5AB47EFEB3EA}"/>
              </a:ext>
            </a:extLst>
          </p:cNvPr>
          <p:cNvSpPr>
            <a:spLocks noGrp="1"/>
          </p:cNvSpPr>
          <p:nvPr>
            <p:ph type="body" sz="quarter" idx="13"/>
          </p:nvPr>
        </p:nvSpPr>
        <p:spPr>
          <a:xfrm>
            <a:off x="876468" y="4158001"/>
            <a:ext cx="10635594" cy="3600000"/>
          </a:xfrm>
        </p:spPr>
        <p:txBody>
          <a:bodyPr/>
          <a:lstStyle/>
          <a:p>
            <a:pPr marL="0" indent="0" algn="ctr">
              <a:buNone/>
            </a:pPr>
            <a:r>
              <a:rPr lang="en-US" sz="2000" dirty="0"/>
              <a:t>Total prevalence = (General population smoking rate X Percentage of the general population) + (Hidden population smoking rate X Percentage of the hidden population) </a:t>
            </a:r>
          </a:p>
          <a:p>
            <a:pPr marL="0" indent="0" algn="ctr">
              <a:buNone/>
            </a:pPr>
            <a:r>
              <a:rPr lang="en-US" sz="2000" dirty="0"/>
              <a:t>Total prevalence = (0.15 X 0.90) + (0.60 X 0.10) </a:t>
            </a:r>
          </a:p>
          <a:p>
            <a:pPr marL="0" indent="0" algn="ctr">
              <a:buNone/>
            </a:pPr>
            <a:endParaRPr lang="en-US" dirty="0"/>
          </a:p>
          <a:p>
            <a:pPr marL="0" indent="0" algn="ctr">
              <a:buNone/>
            </a:pPr>
            <a:r>
              <a:rPr lang="en-US" dirty="0">
                <a:solidFill>
                  <a:schemeClr val="accent6"/>
                </a:solidFill>
              </a:rPr>
              <a:t>Total prevalence= 19.5%</a:t>
            </a:r>
          </a:p>
          <a:p>
            <a:endParaRPr lang="en-US" dirty="0"/>
          </a:p>
        </p:txBody>
      </p:sp>
      <p:sp>
        <p:nvSpPr>
          <p:cNvPr id="6" name="TextBox 5">
            <a:extLst>
              <a:ext uri="{FF2B5EF4-FFF2-40B4-BE49-F238E27FC236}">
                <a16:creationId xmlns:a16="http://schemas.microsoft.com/office/drawing/2014/main" id="{DCBA5101-A2B6-20AD-48BA-CC15B10B411C}"/>
              </a:ext>
            </a:extLst>
          </p:cNvPr>
          <p:cNvSpPr txBox="1"/>
          <p:nvPr/>
        </p:nvSpPr>
        <p:spPr>
          <a:xfrm>
            <a:off x="3982431" y="1882754"/>
            <a:ext cx="4770699" cy="1634490"/>
          </a:xfrm>
          <a:prstGeom prst="roundRect">
            <a:avLst/>
          </a:prstGeom>
          <a:solidFill>
            <a:schemeClr val="accent6">
              <a:lumMod val="40000"/>
              <a:lumOff val="60000"/>
            </a:schemeClr>
          </a:solidFill>
        </p:spPr>
        <p:txBody>
          <a:bodyPr wrap="square" rtlCol="0">
            <a:spAutoFit/>
          </a:bodyPr>
          <a:lstStyle/>
          <a:p>
            <a:pPr algn="l"/>
            <a:r>
              <a:rPr lang="en-US" b="1" dirty="0"/>
              <a:t>Parameters</a:t>
            </a:r>
          </a:p>
          <a:p>
            <a:pPr marL="285750" indent="-285750" algn="l">
              <a:buFont typeface="Arial" panose="020B0604020202020204" pitchFamily="34" charset="0"/>
              <a:buChar char="•"/>
            </a:pPr>
            <a:r>
              <a:rPr lang="en-US" dirty="0"/>
              <a:t>General population smoking rate: 15%</a:t>
            </a:r>
          </a:p>
          <a:p>
            <a:pPr marL="285750" indent="-285750" algn="l">
              <a:buFont typeface="Arial" panose="020B0604020202020204" pitchFamily="34" charset="0"/>
              <a:buChar char="•"/>
            </a:pPr>
            <a:r>
              <a:rPr lang="en-US" dirty="0"/>
              <a:t>Hidden population smoking rate: 60%</a:t>
            </a:r>
          </a:p>
          <a:p>
            <a:pPr marL="285750" indent="-285750" algn="l">
              <a:buFont typeface="Arial" panose="020B0604020202020204" pitchFamily="34" charset="0"/>
              <a:buChar char="•"/>
            </a:pPr>
            <a:r>
              <a:rPr lang="en-US" dirty="0"/>
              <a:t>General population: 90%</a:t>
            </a:r>
          </a:p>
          <a:p>
            <a:pPr marL="285750" indent="-285750" algn="l">
              <a:buFont typeface="Arial" panose="020B0604020202020204" pitchFamily="34" charset="0"/>
              <a:buChar char="•"/>
            </a:pPr>
            <a:r>
              <a:rPr lang="en-US" dirty="0"/>
              <a:t>Hidden population: is 10%</a:t>
            </a:r>
            <a:endParaRPr lang="en-GB" dirty="0"/>
          </a:p>
        </p:txBody>
      </p:sp>
    </p:spTree>
    <p:extLst>
      <p:ext uri="{BB962C8B-B14F-4D97-AF65-F5344CB8AC3E}">
        <p14:creationId xmlns:p14="http://schemas.microsoft.com/office/powerpoint/2010/main" val="309375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A928C-E489-AC4F-4FBB-FC692927D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94DE3-8426-A5C0-C189-1CAA77584540}"/>
              </a:ext>
            </a:extLst>
          </p:cNvPr>
          <p:cNvSpPr>
            <a:spLocks noGrp="1"/>
          </p:cNvSpPr>
          <p:nvPr>
            <p:ph type="title"/>
          </p:nvPr>
        </p:nvSpPr>
        <p:spPr>
          <a:xfrm>
            <a:off x="359999" y="899999"/>
            <a:ext cx="11067655" cy="1368000"/>
          </a:xfrm>
        </p:spPr>
        <p:txBody>
          <a:bodyPr/>
          <a:lstStyle/>
          <a:p>
            <a:r>
              <a:rPr lang="en-US" dirty="0"/>
              <a:t>Characteristics of ‘Hidden populations’</a:t>
            </a:r>
            <a:endParaRPr lang="en-GB" dirty="0"/>
          </a:p>
        </p:txBody>
      </p:sp>
      <p:sp>
        <p:nvSpPr>
          <p:cNvPr id="3" name="Text Placeholder 2">
            <a:extLst>
              <a:ext uri="{FF2B5EF4-FFF2-40B4-BE49-F238E27FC236}">
                <a16:creationId xmlns:a16="http://schemas.microsoft.com/office/drawing/2014/main" id="{0CCDC040-2A5D-F452-678D-AF9DAAD23698}"/>
              </a:ext>
            </a:extLst>
          </p:cNvPr>
          <p:cNvSpPr>
            <a:spLocks noGrp="1"/>
          </p:cNvSpPr>
          <p:nvPr>
            <p:ph type="body" sz="quarter" idx="13"/>
          </p:nvPr>
        </p:nvSpPr>
        <p:spPr>
          <a:xfrm>
            <a:off x="317796" y="2011680"/>
            <a:ext cx="11363078" cy="4061280"/>
          </a:xfrm>
        </p:spPr>
        <p:txBody>
          <a:bodyPr/>
          <a:lstStyle/>
          <a:p>
            <a:pPr marL="342900" lvl="0" indent="-342900" algn="just">
              <a:lnSpc>
                <a:spcPct val="200000"/>
              </a:lnSpc>
              <a:buFont typeface="+mj-lt"/>
              <a:buAutoNum type="arabicPeriod"/>
            </a:pPr>
            <a:r>
              <a:rPr lang="en-GB" sz="1800" dirty="0">
                <a:effectLst/>
                <a:latin typeface="Arial" panose="020B0604020202020204" pitchFamily="34" charset="0"/>
                <a:ea typeface="Aptos" panose="020B0004020202020204" pitchFamily="34" charset="0"/>
                <a:cs typeface="Times New Roman" panose="02020603050405020304" pitchFamily="18" charset="0"/>
              </a:rPr>
              <a:t>Lack of stable and permanent housing</a:t>
            </a:r>
          </a:p>
          <a:p>
            <a:pPr marL="342900" lvl="0" indent="-342900" algn="just">
              <a:lnSpc>
                <a:spcPct val="200000"/>
              </a:lnSpc>
              <a:buFont typeface="+mj-lt"/>
              <a:buAutoNum type="arabicPeriod"/>
            </a:pPr>
            <a:r>
              <a:rPr lang="en-GB" sz="1800" dirty="0">
                <a:latin typeface="Arial" panose="020B0604020202020204" pitchFamily="34" charset="0"/>
                <a:ea typeface="Aptos" panose="020B0004020202020204" pitchFamily="34" charset="0"/>
                <a:cs typeface="Times New Roman" panose="02020603050405020304" pitchFamily="18" charset="0"/>
              </a:rPr>
              <a:t>Institutional or collective living arrangements</a:t>
            </a:r>
            <a:endParaRPr lang="en-GB" sz="18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r>
              <a:rPr lang="en-GB" sz="1800" dirty="0">
                <a:latin typeface="Arial" panose="020B0604020202020204" pitchFamily="34" charset="0"/>
                <a:ea typeface="Aptos" panose="020B0004020202020204" pitchFamily="34" charset="0"/>
                <a:cs typeface="Times New Roman" panose="02020603050405020304" pitchFamily="18" charset="0"/>
              </a:rPr>
              <a:t>Vulnerability to social and economic marginalisation </a:t>
            </a:r>
          </a:p>
          <a:p>
            <a:pPr marL="342900" lvl="0" indent="-342900" algn="just">
              <a:lnSpc>
                <a:spcPct val="200000"/>
              </a:lnSpc>
              <a:buFont typeface="+mj-lt"/>
              <a:buAutoNum type="arabicPeriod"/>
            </a:pPr>
            <a:r>
              <a:rPr lang="en-GB" sz="1800" dirty="0">
                <a:effectLst/>
                <a:latin typeface="Arial" panose="020B0604020202020204" pitchFamily="34" charset="0"/>
                <a:ea typeface="Aptos" panose="020B0004020202020204" pitchFamily="34" charset="0"/>
                <a:cs typeface="Times New Roman" panose="02020603050405020304" pitchFamily="18" charset="0"/>
              </a:rPr>
              <a:t>Limited aut</a:t>
            </a:r>
            <a:r>
              <a:rPr lang="en-GB" sz="1800" dirty="0">
                <a:latin typeface="Arial" panose="020B0604020202020204" pitchFamily="34" charset="0"/>
                <a:ea typeface="Aptos" panose="020B0004020202020204" pitchFamily="34" charset="0"/>
                <a:cs typeface="Times New Roman" panose="02020603050405020304" pitchFamily="18" charset="0"/>
              </a:rPr>
              <a:t>onomy and privacy</a:t>
            </a:r>
          </a:p>
          <a:p>
            <a:pPr marL="342900" lvl="0" indent="-342900" algn="just">
              <a:lnSpc>
                <a:spcPct val="200000"/>
              </a:lnSpc>
              <a:buFont typeface="+mj-lt"/>
              <a:buAutoNum type="arabicPeriod"/>
            </a:pPr>
            <a:r>
              <a:rPr lang="en-GB" sz="1800" dirty="0">
                <a:effectLst/>
                <a:latin typeface="Arial" panose="020B0604020202020204" pitchFamily="34" charset="0"/>
                <a:ea typeface="Aptos" panose="020B0004020202020204" pitchFamily="34" charset="0"/>
                <a:cs typeface="Times New Roman" panose="02020603050405020304" pitchFamily="18" charset="0"/>
              </a:rPr>
              <a:t>Poor health and/or safety risks</a:t>
            </a:r>
          </a:p>
          <a:p>
            <a:pPr marL="342900" lvl="0" indent="-342900" algn="just">
              <a:lnSpc>
                <a:spcPct val="200000"/>
              </a:lnSpc>
              <a:buFont typeface="+mj-lt"/>
              <a:buAutoNum type="arabicPeriod"/>
            </a:pPr>
            <a:r>
              <a:rPr lang="en-GB" sz="1800" dirty="0">
                <a:latin typeface="Arial" panose="020B0604020202020204" pitchFamily="34" charset="0"/>
                <a:ea typeface="Aptos" panose="020B0004020202020204" pitchFamily="34" charset="0"/>
                <a:cs typeface="Times New Roman" panose="02020603050405020304" pitchFamily="18" charset="0"/>
              </a:rPr>
              <a:t>Dependency on support systems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p>
            <a:endParaRPr lang="en-GB" dirty="0"/>
          </a:p>
          <a:p>
            <a:endParaRPr lang="en-GB" dirty="0"/>
          </a:p>
          <a:p>
            <a:endParaRPr lang="en-GB" dirty="0"/>
          </a:p>
        </p:txBody>
      </p:sp>
      <p:pic>
        <p:nvPicPr>
          <p:cNvPr id="5" name="Picture 4" descr="A person lying on the ground&#10;&#10;Description automatically generated">
            <a:extLst>
              <a:ext uri="{FF2B5EF4-FFF2-40B4-BE49-F238E27FC236}">
                <a16:creationId xmlns:a16="http://schemas.microsoft.com/office/drawing/2014/main" id="{FF897113-176B-43C8-8E7B-91A78163DC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99335" y="1782359"/>
            <a:ext cx="2838055" cy="1592080"/>
          </a:xfrm>
          <a:prstGeom prst="rect">
            <a:avLst/>
          </a:prstGeom>
        </p:spPr>
      </p:pic>
      <p:pic>
        <p:nvPicPr>
          <p:cNvPr id="7" name="Picture 6" descr="A room with tables and chairs">
            <a:extLst>
              <a:ext uri="{FF2B5EF4-FFF2-40B4-BE49-F238E27FC236}">
                <a16:creationId xmlns:a16="http://schemas.microsoft.com/office/drawing/2014/main" id="{4BF60456-3146-AE02-5235-BD1AA84063C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722483" y="2724443"/>
            <a:ext cx="2705171" cy="1804819"/>
          </a:xfrm>
          <a:prstGeom prst="rect">
            <a:avLst/>
          </a:prstGeom>
        </p:spPr>
      </p:pic>
      <p:pic>
        <p:nvPicPr>
          <p:cNvPr id="10" name="Picture 9" descr="A nurse helping a person with a walker&#10;&#10;Description automatically generated">
            <a:extLst>
              <a:ext uri="{FF2B5EF4-FFF2-40B4-BE49-F238E27FC236}">
                <a16:creationId xmlns:a16="http://schemas.microsoft.com/office/drawing/2014/main" id="{F8215C9D-48DF-365B-EEF0-9BF39C390D8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43993" y="3787612"/>
            <a:ext cx="2808263" cy="1872175"/>
          </a:xfrm>
          <a:prstGeom prst="rect">
            <a:avLst/>
          </a:prstGeom>
        </p:spPr>
      </p:pic>
      <p:pic>
        <p:nvPicPr>
          <p:cNvPr id="13" name="Picture 12" descr="A person lying in a hospital bed&#10;&#10;Description automatically generated">
            <a:extLst>
              <a:ext uri="{FF2B5EF4-FFF2-40B4-BE49-F238E27FC236}">
                <a16:creationId xmlns:a16="http://schemas.microsoft.com/office/drawing/2014/main" id="{9223806D-1E8F-26BF-E1C0-3704F184FA1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759699" y="4973874"/>
            <a:ext cx="2608230" cy="1743463"/>
          </a:xfrm>
          <a:prstGeom prst="rect">
            <a:avLst/>
          </a:prstGeom>
        </p:spPr>
      </p:pic>
    </p:spTree>
    <p:extLst>
      <p:ext uri="{BB962C8B-B14F-4D97-AF65-F5344CB8AC3E}">
        <p14:creationId xmlns:p14="http://schemas.microsoft.com/office/powerpoint/2010/main" val="349372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5C8E8-422D-5A59-CF86-E6546731E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AD993-7E5A-B427-7816-F2A0CC3A435F}"/>
              </a:ext>
            </a:extLst>
          </p:cNvPr>
          <p:cNvSpPr>
            <a:spLocks noGrp="1"/>
          </p:cNvSpPr>
          <p:nvPr>
            <p:ph type="title"/>
          </p:nvPr>
        </p:nvSpPr>
        <p:spPr>
          <a:xfrm>
            <a:off x="359999" y="899999"/>
            <a:ext cx="11832001" cy="1368000"/>
          </a:xfrm>
        </p:spPr>
        <p:txBody>
          <a:bodyPr/>
          <a:lstStyle/>
          <a:p>
            <a:r>
              <a:rPr lang="en-US" sz="4200" dirty="0"/>
              <a:t>Attempts to estimate the ‘hidden population’</a:t>
            </a:r>
            <a:endParaRPr lang="en-GB" sz="4200" dirty="0"/>
          </a:p>
        </p:txBody>
      </p:sp>
      <p:sp>
        <p:nvSpPr>
          <p:cNvPr id="3" name="Text Placeholder 2">
            <a:extLst>
              <a:ext uri="{FF2B5EF4-FFF2-40B4-BE49-F238E27FC236}">
                <a16:creationId xmlns:a16="http://schemas.microsoft.com/office/drawing/2014/main" id="{24A42A73-A79F-43F4-5304-A084AA958DDD}"/>
              </a:ext>
            </a:extLst>
          </p:cNvPr>
          <p:cNvSpPr>
            <a:spLocks noGrp="1"/>
          </p:cNvSpPr>
          <p:nvPr>
            <p:ph type="body" sz="quarter" idx="13"/>
          </p:nvPr>
        </p:nvSpPr>
        <p:spPr>
          <a:xfrm>
            <a:off x="317796" y="2267999"/>
            <a:ext cx="11363078" cy="4061280"/>
          </a:xfrm>
        </p:spPr>
        <p:txBody>
          <a:bodyPr/>
          <a:lstStyle/>
          <a:p>
            <a:pPr marL="0" lvl="0" indent="0" algn="just">
              <a:lnSpc>
                <a:spcPct val="200000"/>
              </a:lnSpc>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The ONS has attempted to estimate their size:</a:t>
            </a:r>
          </a:p>
          <a:p>
            <a:pPr marL="342900" lvl="0" indent="-342900" algn="just">
              <a:lnSpc>
                <a:spcPct val="200000"/>
              </a:lnSpc>
              <a:buFont typeface="+mj-lt"/>
              <a:buAutoNum type="arabicPeriod"/>
            </a:pPr>
            <a:r>
              <a:rPr lang="en-US" sz="1800" dirty="0">
                <a:latin typeface="Arial" panose="020B0604020202020204" pitchFamily="34" charset="0"/>
                <a:ea typeface="Aptos" panose="020B0004020202020204" pitchFamily="34" charset="0"/>
                <a:cs typeface="Times New Roman" panose="02020603050405020304" pitchFamily="18" charset="0"/>
              </a:rPr>
              <a:t>U</a:t>
            </a:r>
            <a:r>
              <a:rPr lang="en-US" sz="1800" dirty="0">
                <a:effectLst/>
                <a:latin typeface="Arial" panose="020B0604020202020204" pitchFamily="34" charset="0"/>
                <a:ea typeface="Aptos" panose="020B0004020202020204" pitchFamily="34" charset="0"/>
                <a:cs typeface="Times New Roman" panose="02020603050405020304" pitchFamily="18" charset="0"/>
              </a:rPr>
              <a:t>ndocumented migrants in the UK</a:t>
            </a:r>
          </a:p>
          <a:p>
            <a:pPr marL="342900" lvl="0" indent="-342900" algn="just">
              <a:lnSpc>
                <a:spcPct val="200000"/>
              </a:lnSpc>
              <a:buFont typeface="+mj-lt"/>
              <a:buAutoNum type="arabicPeriod"/>
            </a:pPr>
            <a:r>
              <a:rPr lang="en-US" sz="1800" dirty="0">
                <a:latin typeface="Arial" panose="020B0604020202020204" pitchFamily="34" charset="0"/>
                <a:ea typeface="Aptos" panose="020B0004020202020204" pitchFamily="34" charset="0"/>
                <a:cs typeface="Times New Roman" panose="02020603050405020304" pitchFamily="18" charset="0"/>
              </a:rPr>
              <a:t>Individuals experiencing homelessness and rough sleeping</a:t>
            </a:r>
          </a:p>
          <a:p>
            <a:pPr marL="342900" lvl="0" indent="-342900" algn="just">
              <a:lnSpc>
                <a:spcPct val="200000"/>
              </a:lnSpc>
              <a:buFont typeface="+mj-lt"/>
              <a:buAutoNum type="arabicPeriod"/>
            </a:pPr>
            <a:r>
              <a:rPr lang="en-US" sz="1800" dirty="0">
                <a:latin typeface="Arial" panose="020B0604020202020204" pitchFamily="34" charset="0"/>
                <a:ea typeface="Aptos" panose="020B0004020202020204" pitchFamily="34" charset="0"/>
                <a:cs typeface="Times New Roman" panose="02020603050405020304" pitchFamily="18" charset="0"/>
              </a:rPr>
              <a:t>Post-census coverage surveys to estimate the undercount of various populations</a:t>
            </a:r>
          </a:p>
          <a:p>
            <a:pPr marL="0" lvl="0" indent="0" algn="just">
              <a:lnSpc>
                <a:spcPct val="200000"/>
              </a:lnSpc>
              <a:buNone/>
            </a:pPr>
            <a:r>
              <a:rPr lang="en-US" sz="1800" dirty="0">
                <a:latin typeface="Arial" panose="020B0604020202020204" pitchFamily="34" charset="0"/>
                <a:ea typeface="Aptos" panose="020B0004020202020204" pitchFamily="34" charset="0"/>
                <a:cs typeface="Times New Roman" panose="02020603050405020304" pitchFamily="18" charset="0"/>
              </a:rPr>
              <a:t>T</a:t>
            </a:r>
            <a:r>
              <a:rPr lang="en-US" sz="1800" dirty="0">
                <a:effectLst/>
                <a:latin typeface="Arial" panose="020B0604020202020204" pitchFamily="34" charset="0"/>
                <a:ea typeface="Aptos" panose="020B0004020202020204" pitchFamily="34" charset="0"/>
                <a:cs typeface="Times New Roman" panose="02020603050405020304" pitchFamily="18" charset="0"/>
              </a:rPr>
              <a:t>here is no single published figure for the total ‘hidden population’ in the UK</a:t>
            </a:r>
          </a:p>
          <a:p>
            <a:pPr marL="342900" lvl="0" indent="-342900" algn="just">
              <a:lnSpc>
                <a:spcPct val="200000"/>
              </a:lnSpc>
              <a:buFont typeface="+mj-lt"/>
              <a:buAutoNum type="arabicPeriod"/>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342900" lvl="0" indent="-342900" algn="just">
              <a:lnSpc>
                <a:spcPct val="200000"/>
              </a:lnSpc>
              <a:buFont typeface="+mj-lt"/>
              <a:buAutoNum type="arabicPeriod"/>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1220586333"/>
      </p:ext>
    </p:extLst>
  </p:cSld>
  <p:clrMapOvr>
    <a:masterClrMapping/>
  </p:clrMapOvr>
</p:sld>
</file>

<file path=ppt/theme/theme1.xml><?xml version="1.0" encoding="utf-8"?>
<a:theme xmlns:a="http://schemas.openxmlformats.org/drawingml/2006/main" name="UCL_Black_Slide_Theme">
  <a:themeElements>
    <a:clrScheme name="UCL Black Theme">
      <a:dk1>
        <a:sysClr val="windowText" lastClr="000000"/>
      </a:dk1>
      <a:lt1>
        <a:srgbClr val="FFFFFF"/>
      </a:lt1>
      <a:dk2>
        <a:srgbClr val="000000"/>
      </a:dk2>
      <a:lt2>
        <a:srgbClr val="E6E6E6"/>
      </a:lt2>
      <a:accent1>
        <a:srgbClr val="F6BE00"/>
      </a:accent1>
      <a:accent2>
        <a:srgbClr val="B5BD00"/>
      </a:accent2>
      <a:accent3>
        <a:srgbClr val="A4DBE8"/>
      </a:accent3>
      <a:accent4>
        <a:srgbClr val="8C8279"/>
      </a:accent4>
      <a:accent5>
        <a:srgbClr val="EA7600"/>
      </a:accent5>
      <a:accent6>
        <a:srgbClr val="E03C31"/>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Presentation4" id="{1117F47E-1820-FB44-B702-91BC503BEEB2}" vid="{7AC29BA8-160E-2647-B666-6ADA20DE7E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8" ma:contentTypeDescription="Create a new document." ma:contentTypeScope="" ma:versionID="8b33c38a0e226c53622aeb70fe150581">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58f030107127aa6bb1f50f09fa2b205f"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Props1.xml><?xml version="1.0" encoding="utf-8"?>
<ds:datastoreItem xmlns:ds="http://schemas.openxmlformats.org/officeDocument/2006/customXml" ds:itemID="{AC8B76A5-F75F-43B3-9069-CE0DA9FA9256}"/>
</file>

<file path=customXml/itemProps2.xml><?xml version="1.0" encoding="utf-8"?>
<ds:datastoreItem xmlns:ds="http://schemas.openxmlformats.org/officeDocument/2006/customXml" ds:itemID="{29E6EB9A-98A2-4E8A-847B-60468314D757}"/>
</file>

<file path=customXml/itemProps3.xml><?xml version="1.0" encoding="utf-8"?>
<ds:datastoreItem xmlns:ds="http://schemas.openxmlformats.org/officeDocument/2006/customXml" ds:itemID="{1428F551-433B-439D-9C1D-D49F64C06454}"/>
</file>

<file path=docProps/app.xml><?xml version="1.0" encoding="utf-8"?>
<Properties xmlns="http://schemas.openxmlformats.org/officeDocument/2006/extended-properties" xmlns:vt="http://schemas.openxmlformats.org/officeDocument/2006/docPropsVTypes">
  <Template/>
  <TotalTime>0</TotalTime>
  <Words>4602</Words>
  <Application>Microsoft Office PowerPoint</Application>
  <PresentationFormat>Widescreen</PresentationFormat>
  <Paragraphs>449</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Narrow</vt:lpstr>
      <vt:lpstr>Arial</vt:lpstr>
      <vt:lpstr>Arial (Body)</vt:lpstr>
      <vt:lpstr>Calibri</vt:lpstr>
      <vt:lpstr>Open Sans</vt:lpstr>
      <vt:lpstr>UCL_Black_Slide_Theme</vt:lpstr>
      <vt:lpstr>How much does the absence of the ‘hidden population’ from UK surveys underestimate smoking prevalence?</vt:lpstr>
      <vt:lpstr>Population surveys</vt:lpstr>
      <vt:lpstr>APS</vt:lpstr>
      <vt:lpstr>Is the APS representative?</vt:lpstr>
      <vt:lpstr>Non-coverage error</vt:lpstr>
      <vt:lpstr>Why is this a problem?</vt:lpstr>
      <vt:lpstr>Illustration</vt:lpstr>
      <vt:lpstr>Characteristics of ‘Hidden populations’</vt:lpstr>
      <vt:lpstr>Attempts to estimate the ‘hidden population’</vt:lpstr>
      <vt:lpstr>Why?</vt:lpstr>
      <vt:lpstr>What is the solution?</vt:lpstr>
      <vt:lpstr>Objectives</vt:lpstr>
      <vt:lpstr>Defining and estimating the ‘hidden population’</vt:lpstr>
      <vt:lpstr>Size of the hidden population</vt:lpstr>
      <vt:lpstr>Smoking in the hidden population</vt:lpstr>
      <vt:lpstr>What is the impact?</vt:lpstr>
      <vt:lpstr>What is the impact?</vt:lpstr>
      <vt:lpstr>Implications</vt:lpstr>
      <vt:lpstr>Next steps</vt:lpstr>
      <vt:lpstr>Questions</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Petterson, Helen</dc:creator>
  <cp:lastModifiedBy>emma beard</cp:lastModifiedBy>
  <cp:revision>18</cp:revision>
  <dcterms:created xsi:type="dcterms:W3CDTF">2020-09-10T09:35:54Z</dcterms:created>
  <dcterms:modified xsi:type="dcterms:W3CDTF">2025-01-14T13:18:18Z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