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35"/>
  </p:notesMasterIdLst>
  <p:handoutMasterIdLst>
    <p:handoutMasterId r:id="rId36"/>
  </p:handoutMasterIdLst>
  <p:sldIdLst>
    <p:sldId id="260" r:id="rId2"/>
    <p:sldId id="329" r:id="rId3"/>
    <p:sldId id="344" r:id="rId4"/>
    <p:sldId id="330" r:id="rId5"/>
    <p:sldId id="274" r:id="rId6"/>
    <p:sldId id="347" r:id="rId7"/>
    <p:sldId id="276" r:id="rId8"/>
    <p:sldId id="296" r:id="rId9"/>
    <p:sldId id="291" r:id="rId10"/>
    <p:sldId id="297" r:id="rId11"/>
    <p:sldId id="289" r:id="rId12"/>
    <p:sldId id="331" r:id="rId13"/>
    <p:sldId id="285" r:id="rId14"/>
    <p:sldId id="334" r:id="rId15"/>
    <p:sldId id="301" r:id="rId16"/>
    <p:sldId id="349" r:id="rId17"/>
    <p:sldId id="326" r:id="rId18"/>
    <p:sldId id="328" r:id="rId19"/>
    <p:sldId id="338" r:id="rId20"/>
    <p:sldId id="327" r:id="rId21"/>
    <p:sldId id="332" r:id="rId22"/>
    <p:sldId id="262" r:id="rId23"/>
    <p:sldId id="275" r:id="rId24"/>
    <p:sldId id="265" r:id="rId25"/>
    <p:sldId id="269" r:id="rId26"/>
    <p:sldId id="312" r:id="rId27"/>
    <p:sldId id="324" r:id="rId28"/>
    <p:sldId id="333" r:id="rId29"/>
    <p:sldId id="317" r:id="rId30"/>
    <p:sldId id="340" r:id="rId31"/>
    <p:sldId id="342" r:id="rId32"/>
    <p:sldId id="348" r:id="rId33"/>
    <p:sldId id="343" r:id="rId34"/>
  </p:sldIdLst>
  <p:sldSz cx="9144000" cy="6858000" type="screen4x3"/>
  <p:notesSz cx="6788150" cy="9923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8" autoAdjust="0"/>
    <p:restoredTop sz="95501" autoAdjust="0"/>
  </p:normalViewPr>
  <p:slideViewPr>
    <p:cSldViewPr snapToGrid="0">
      <p:cViewPr varScale="1">
        <p:scale>
          <a:sx n="88" d="100"/>
          <a:sy n="88" d="100"/>
        </p:scale>
        <p:origin x="900" y="66"/>
      </p:cViewPr>
      <p:guideLst/>
    </p:cSldViewPr>
  </p:slideViewPr>
  <p:notesTextViewPr>
    <p:cViewPr>
      <p:scale>
        <a:sx n="1" d="1"/>
        <a:sy n="1" d="1"/>
      </p:scale>
      <p:origin x="0" y="0"/>
    </p:cViewPr>
  </p:notesTextViewPr>
  <p:notesViewPr>
    <p:cSldViewPr snapToGrid="0">
      <p:cViewPr varScale="1">
        <p:scale>
          <a:sx n="72" d="100"/>
          <a:sy n="72" d="100"/>
        </p:scale>
        <p:origin x="21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ruddick\Downloads\Reckoner%20(1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sng" strike="noStrike" kern="1200" spc="0" baseline="0">
                <a:solidFill>
                  <a:schemeClr val="tx1"/>
                </a:solidFill>
                <a:latin typeface="Arial" panose="020B0604020202020204" pitchFamily="34" charset="0"/>
                <a:ea typeface="+mn-ea"/>
                <a:cs typeface="Arial" panose="020B0604020202020204" pitchFamily="34" charset="0"/>
              </a:defRPr>
            </a:pPr>
            <a:r>
              <a:rPr lang="en-GB" sz="1800" u="sng" dirty="0">
                <a:solidFill>
                  <a:schemeClr val="tx1"/>
                </a:solidFill>
              </a:rPr>
              <a:t>Estimated cost of smoking in </a:t>
            </a:r>
            <a:r>
              <a:rPr lang="en-GB" sz="1800" u="sng" dirty="0" smtClean="0">
                <a:solidFill>
                  <a:schemeClr val="tx1"/>
                </a:solidFill>
              </a:rPr>
              <a:t>XXXXXX</a:t>
            </a:r>
            <a:endParaRPr lang="en-GB" sz="1800" u="sng" dirty="0">
              <a:solidFill>
                <a:schemeClr val="tx1"/>
              </a:solidFill>
            </a:endParaRPr>
          </a:p>
        </c:rich>
      </c:tx>
      <c:overlay val="0"/>
      <c:spPr>
        <a:noFill/>
        <a:ln w="25400">
          <a:noFill/>
        </a:ln>
      </c:spPr>
    </c:title>
    <c:autoTitleDeleted val="0"/>
    <c:plotArea>
      <c:layout>
        <c:manualLayout>
          <c:layoutTarget val="inner"/>
          <c:xMode val="edge"/>
          <c:yMode val="edge"/>
          <c:x val="8.3598232329584993E-2"/>
          <c:y val="0.11093061182886119"/>
          <c:w val="0.88960126789263161"/>
          <c:h val="0.52818209617001755"/>
        </c:manualLayout>
      </c:layout>
      <c:barChart>
        <c:barDir val="col"/>
        <c:grouping val="clustered"/>
        <c:varyColors val="0"/>
        <c:ser>
          <c:idx val="0"/>
          <c:order val="0"/>
          <c:tx>
            <c:strRef>
              <c:f>'[Reckoner (12).xlsx]Charts'!$D$26</c:f>
              <c:strCache>
                <c:ptCount val="1"/>
                <c:pt idx="0">
                  <c:v>Hertfordshire</c:v>
                </c:pt>
              </c:strCache>
            </c:strRef>
          </c:tx>
          <c:spPr>
            <a:solidFill>
              <a:srgbClr val="2D2DB9">
                <a:lumMod val="75000"/>
              </a:srgbClr>
            </a:solidFill>
            <a:ln w="25400">
              <a:noFill/>
            </a:ln>
          </c:spPr>
          <c:invertIfNegative val="0"/>
          <c:dLbls>
            <c:dLbl>
              <c:idx val="0"/>
              <c:tx>
                <c:strRef>
                  <c:f>'[Reckoner (12).xlsx]Charts'!$E$27</c:f>
                  <c:strCache>
                    <c:ptCount val="1"/>
                    <c:pt idx="0">
                      <c:v>£3.8m</c:v>
                    </c:pt>
                  </c:strCache>
                </c:strRef>
              </c:tx>
              <c:spPr>
                <a:noFill/>
                <a:ln w="25400">
                  <a:noFill/>
                </a:ln>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F7E0-4F4A-9C23-3A23274C6784}"/>
                </c:ext>
                <c:ext xmlns:c15="http://schemas.microsoft.com/office/drawing/2012/chart" uri="{CE6537A1-D6FC-4f65-9D91-7224C49458BB}">
                  <c15:dlblFieldTable>
                    <c15:dlblFTEntry>
                      <c15:txfldGUID>{5C16393E-C132-423F-AF5B-8871BE1C0489}</c15:txfldGUID>
                      <c15:f>'[Reckoner (12).xlsx]Charts'!$E$27</c15:f>
                      <c15:dlblFieldTableCache>
                        <c:ptCount val="1"/>
                        <c:pt idx="0">
                          <c:v>£3.8m</c:v>
                        </c:pt>
                      </c15:dlblFieldTableCache>
                    </c15:dlblFTEntry>
                  </c15:dlblFieldTable>
                  <c15:showDataLabelsRange val="0"/>
                </c:ext>
              </c:extLst>
            </c:dLbl>
            <c:dLbl>
              <c:idx val="1"/>
              <c:tx>
                <c:strRef>
                  <c:f>'[Reckoner (12).xlsx]Charts'!$E$28</c:f>
                  <c:strCache>
                    <c:ptCount val="1"/>
                    <c:pt idx="0">
                      <c:v>£4.2m</c:v>
                    </c:pt>
                  </c:strCache>
                </c:strRef>
              </c:tx>
              <c:spPr>
                <a:noFill/>
                <a:ln w="25400">
                  <a:noFill/>
                </a:ln>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F7E0-4F4A-9C23-3A23274C6784}"/>
                </c:ext>
                <c:ext xmlns:c15="http://schemas.microsoft.com/office/drawing/2012/chart" uri="{CE6537A1-D6FC-4f65-9D91-7224C49458BB}">
                  <c15:dlblFieldTable>
                    <c15:dlblFTEntry>
                      <c15:txfldGUID>{4156FFC1-7197-43E4-B494-8F6BEBBC4E33}</c15:txfldGUID>
                      <c15:f>'[Reckoner (12).xlsx]Charts'!$E$28</c15:f>
                      <c15:dlblFieldTableCache>
                        <c:ptCount val="1"/>
                        <c:pt idx="0">
                          <c:v>£4.2m</c:v>
                        </c:pt>
                      </c15:dlblFieldTableCache>
                    </c15:dlblFTEntry>
                  </c15:dlblFieldTable>
                  <c15:showDataLabelsRange val="0"/>
                </c:ext>
              </c:extLst>
            </c:dLbl>
            <c:dLbl>
              <c:idx val="2"/>
              <c:tx>
                <c:strRef>
                  <c:f>'[Reckoner (12).xlsx]Charts'!$E$29</c:f>
                  <c:strCache>
                    <c:ptCount val="1"/>
                    <c:pt idx="0">
                      <c:v>£18.4m</c:v>
                    </c:pt>
                  </c:strCache>
                </c:strRef>
              </c:tx>
              <c:spPr>
                <a:noFill/>
                <a:ln w="25400">
                  <a:noFill/>
                </a:ln>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F7E0-4F4A-9C23-3A23274C6784}"/>
                </c:ext>
                <c:ext xmlns:c15="http://schemas.microsoft.com/office/drawing/2012/chart" uri="{CE6537A1-D6FC-4f65-9D91-7224C49458BB}">
                  <c15:dlblFieldTable>
                    <c15:dlblFTEntry>
                      <c15:txfldGUID>{20B25B15-55DB-43A2-A08F-A7241E086C35}</c15:txfldGUID>
                      <c15:f>'[Reckoner (12).xlsx]Charts'!$E$29</c15:f>
                      <c15:dlblFieldTableCache>
                        <c:ptCount val="1"/>
                        <c:pt idx="0">
                          <c:v>£18.4m</c:v>
                        </c:pt>
                      </c15:dlblFieldTableCache>
                    </c15:dlblFTEntry>
                  </c15:dlblFieldTable>
                  <c15:showDataLabelsRange val="0"/>
                </c:ext>
              </c:extLst>
            </c:dLbl>
            <c:dLbl>
              <c:idx val="3"/>
              <c:tx>
                <c:strRef>
                  <c:f>'[Reckoner (12).xlsx]Charts'!$E$30</c:f>
                  <c:strCache>
                    <c:ptCount val="1"/>
                    <c:pt idx="0">
                      <c:v>£18.6m</c:v>
                    </c:pt>
                  </c:strCache>
                </c:strRef>
              </c:tx>
              <c:spPr>
                <a:noFill/>
                <a:ln w="25400">
                  <a:noFill/>
                </a:ln>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F7E0-4F4A-9C23-3A23274C6784}"/>
                </c:ext>
                <c:ext xmlns:c15="http://schemas.microsoft.com/office/drawing/2012/chart" uri="{CE6537A1-D6FC-4f65-9D91-7224C49458BB}">
                  <c15:dlblFieldTable>
                    <c15:dlblFTEntry>
                      <c15:txfldGUID>{42933289-E2A4-42B6-95F7-2D400D62239A}</c15:txfldGUID>
                      <c15:f>'[Reckoner (12).xlsx]Charts'!$E$30</c15:f>
                      <c15:dlblFieldTableCache>
                        <c:ptCount val="1"/>
                        <c:pt idx="0">
                          <c:v>£18.6m</c:v>
                        </c:pt>
                      </c15:dlblFieldTableCache>
                    </c15:dlblFTEntry>
                  </c15:dlblFieldTable>
                  <c15:showDataLabelsRange val="0"/>
                </c:ext>
              </c:extLst>
            </c:dLbl>
            <c:dLbl>
              <c:idx val="4"/>
              <c:layout>
                <c:manualLayout>
                  <c:x val="-4.6414091171893676E-3"/>
                  <c:y val="-5.5869180018170107E-3"/>
                </c:manualLayout>
              </c:layout>
              <c:tx>
                <c:strRef>
                  <c:f>'[Reckoner (12).xlsx]Charts'!$E$31</c:f>
                  <c:strCache>
                    <c:ptCount val="1"/>
                    <c:pt idx="0">
                      <c:v>£27.7m</c:v>
                    </c:pt>
                  </c:strCache>
                </c:strRef>
              </c:tx>
              <c:spPr>
                <a:noFill/>
                <a:ln w="25400">
                  <a:noFill/>
                </a:ln>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F7E0-4F4A-9C23-3A23274C6784}"/>
                </c:ext>
                <c:ext xmlns:c15="http://schemas.microsoft.com/office/drawing/2012/chart" uri="{CE6537A1-D6FC-4f65-9D91-7224C49458BB}">
                  <c15:dlblFieldTable>
                    <c15:dlblFTEntry>
                      <c15:txfldGUID>{BE6EDCD3-8B31-4B74-87E7-DE98DDE41963}</c15:txfldGUID>
                      <c15:f>'[Reckoner (12).xlsx]Charts'!$E$31</c15:f>
                      <c15:dlblFieldTableCache>
                        <c:ptCount val="1"/>
                        <c:pt idx="0">
                          <c:v>£27.7m</c:v>
                        </c:pt>
                      </c15:dlblFieldTableCache>
                    </c15:dlblFTEntry>
                  </c15:dlblFieldTable>
                  <c15:showDataLabelsRange val="0"/>
                </c:ext>
              </c:extLst>
            </c:dLbl>
            <c:dLbl>
              <c:idx val="5"/>
              <c:layout>
                <c:manualLayout>
                  <c:x val="0"/>
                  <c:y val="-1.3222933781312972E-2"/>
                </c:manualLayout>
              </c:layout>
              <c:tx>
                <c:strRef>
                  <c:f>'[Reckoner (12).xlsx]Charts'!$E$32</c:f>
                  <c:strCache>
                    <c:ptCount val="1"/>
                    <c:pt idx="0">
                      <c:v>£64.1m</c:v>
                    </c:pt>
                  </c:strCache>
                </c:strRef>
              </c:tx>
              <c:spPr>
                <a:noFill/>
                <a:ln w="25400">
                  <a:noFill/>
                </a:ln>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F7E0-4F4A-9C23-3A23274C6784}"/>
                </c:ext>
                <c:ext xmlns:c15="http://schemas.microsoft.com/office/drawing/2012/chart" uri="{CE6537A1-D6FC-4f65-9D91-7224C49458BB}">
                  <c15:dlblFieldTable>
                    <c15:dlblFTEntry>
                      <c15:txfldGUID>{6B6A9FB2-D5C1-47D8-9A6C-5974F1484287}</c15:txfldGUID>
                      <c15:f>'[Reckoner (12).xlsx]Charts'!$E$32</c15:f>
                      <c15:dlblFieldTableCache>
                        <c:ptCount val="1"/>
                        <c:pt idx="0">
                          <c:v>£64.1m</c:v>
                        </c:pt>
                      </c15:dlblFieldTableCache>
                    </c15:dlblFTEntry>
                  </c15:dlblFieldTable>
                  <c15:showDataLabelsRange val="0"/>
                </c:ext>
              </c:extLst>
            </c:dLbl>
            <c:dLbl>
              <c:idx val="6"/>
              <c:layout>
                <c:manualLayout>
                  <c:x val="1.5471363723964559E-3"/>
                  <c:y val="-5.5869180018170107E-3"/>
                </c:manualLayout>
              </c:layout>
              <c:tx>
                <c:strRef>
                  <c:f>'[Reckoner (12).xlsx]Charts'!$E$33</c:f>
                  <c:strCache>
                    <c:ptCount val="1"/>
                    <c:pt idx="0">
                      <c:v>£127.2m</c:v>
                    </c:pt>
                  </c:strCache>
                </c:strRef>
              </c:tx>
              <c:spPr>
                <a:noFill/>
                <a:ln w="25400">
                  <a:noFill/>
                </a:ln>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F7E0-4F4A-9C23-3A23274C6784}"/>
                </c:ext>
                <c:ext xmlns:c15="http://schemas.microsoft.com/office/drawing/2012/chart" uri="{CE6537A1-D6FC-4f65-9D91-7224C49458BB}">
                  <c15:dlblFieldTable>
                    <c15:dlblFTEntry>
                      <c15:txfldGUID>{48046384-4823-4024-88C5-C9FBF59E37E7}</c15:txfldGUID>
                      <c15:f>'[Reckoner (12).xlsx]Charts'!$E$33</c15:f>
                      <c15:dlblFieldTableCache>
                        <c:ptCount val="1"/>
                        <c:pt idx="0">
                          <c:v>£127.2m</c:v>
                        </c:pt>
                      </c15:dlblFieldTableCache>
                    </c15:dlblFTEntry>
                  </c15:dlblFieldTable>
                  <c15:showDataLabelsRange val="0"/>
                </c:ext>
              </c:extLst>
            </c:dLbl>
            <c:spPr>
              <a:noFill/>
              <a:ln>
                <a:noFill/>
              </a:ln>
              <a:effectLst/>
            </c:spPr>
            <c:txPr>
              <a:bodyPr wrap="square" lIns="38100" tIns="19050" rIns="38100" bIns="19050" anchor="ctr">
                <a:spAutoFit/>
              </a:bodyPr>
              <a:lstStyle/>
              <a:p>
                <a:pPr>
                  <a:defRPr sz="1600" b="1">
                    <a:solidFill>
                      <a:srgbClr val="FF0000"/>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'[Reckoner (12).xlsx]Charts'!$C$27:$C$33</c:f>
              <c:strCache>
                <c:ptCount val="7"/>
                <c:pt idx="0">
                  <c:v>Passive smoking</c:v>
                </c:pt>
                <c:pt idx="1">
                  <c:v>Smoking-related fires</c:v>
                </c:pt>
                <c:pt idx="2">
                  <c:v>Smoking-related social care</c:v>
                </c:pt>
                <c:pt idx="3">
                  <c:v>Lost productivity (sick days)</c:v>
                </c:pt>
                <c:pt idx="4">
                  <c:v>Smoking-related disease (NHS)</c:v>
                </c:pt>
                <c:pt idx="5">
                  <c:v>Lost productivity (early deaths)</c:v>
                </c:pt>
                <c:pt idx="6">
                  <c:v>Lost productivity (smoking breaks)</c:v>
                </c:pt>
              </c:strCache>
            </c:strRef>
          </c:cat>
          <c:val>
            <c:numRef>
              <c:f>'[Reckoner (12).xlsx]Charts'!$D$27:$D$33</c:f>
              <c:numCache>
                <c:formatCode>"£"#,##0</c:formatCode>
                <c:ptCount val="7"/>
                <c:pt idx="0">
                  <c:v>3.826259474937729</c:v>
                </c:pt>
                <c:pt idx="1">
                  <c:v>4.1747691078765827</c:v>
                </c:pt>
                <c:pt idx="2">
                  <c:v>18.377447674673373</c:v>
                </c:pt>
                <c:pt idx="3">
                  <c:v>18.55583869260871</c:v>
                </c:pt>
                <c:pt idx="4">
                  <c:v>27.715872321386477</c:v>
                </c:pt>
                <c:pt idx="5">
                  <c:v>64.061621930708014</c:v>
                </c:pt>
                <c:pt idx="6">
                  <c:v>127.24909571836226</c:v>
                </c:pt>
              </c:numCache>
            </c:numRef>
          </c:val>
          <c:extLst xmlns:c16r2="http://schemas.microsoft.com/office/drawing/2015/06/chart">
            <c:ext xmlns:c16="http://schemas.microsoft.com/office/drawing/2014/chart" uri="{C3380CC4-5D6E-409C-BE32-E72D297353CC}">
              <c16:uniqueId val="{00000007-F7E0-4F4A-9C23-3A23274C6784}"/>
            </c:ext>
          </c:extLst>
        </c:ser>
        <c:dLbls>
          <c:showLegendKey val="0"/>
          <c:showVal val="0"/>
          <c:showCatName val="0"/>
          <c:showSerName val="0"/>
          <c:showPercent val="0"/>
          <c:showBubbleSize val="0"/>
        </c:dLbls>
        <c:gapWidth val="43"/>
        <c:axId val="240571808"/>
        <c:axId val="240572368"/>
      </c:barChart>
      <c:catAx>
        <c:axId val="24057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0572368"/>
        <c:crosses val="autoZero"/>
        <c:auto val="1"/>
        <c:lblAlgn val="ctr"/>
        <c:lblOffset val="100"/>
        <c:noMultiLvlLbl val="0"/>
      </c:catAx>
      <c:valAx>
        <c:axId val="240572368"/>
        <c:scaling>
          <c:orientation val="minMax"/>
        </c:scaling>
        <c:delete val="1"/>
        <c:axPos val="l"/>
        <c:majorGridlines>
          <c:spPr>
            <a:ln w="9525" cap="flat" cmpd="sng" algn="ctr">
              <a:solidFill>
                <a:schemeClr val="bg1">
                  <a:lumMod val="50000"/>
                </a:schemeClr>
              </a:solidFill>
              <a:round/>
            </a:ln>
            <a:effectLst/>
          </c:spPr>
        </c:majorGridlines>
        <c:numFmt formatCode="&quot;£&quot;#,##0.0" sourceLinked="0"/>
        <c:majorTickMark val="none"/>
        <c:minorTickMark val="none"/>
        <c:tickLblPos val="nextTo"/>
        <c:crossAx val="24057180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88150" cy="497897"/>
          </a:xfrm>
          <a:prstGeom prst="rect">
            <a:avLst/>
          </a:prstGeom>
        </p:spPr>
        <p:txBody>
          <a:bodyPr vert="horz" lIns="91440" tIns="45720" rIns="91440" bIns="45720" rtlCol="0"/>
          <a:lstStyle>
            <a:lvl1pPr algn="l">
              <a:defRPr sz="1200"/>
            </a:lvl1pPr>
          </a:lstStyle>
          <a:p>
            <a:pPr algn="ctr"/>
            <a:r>
              <a:rPr lang="en-GB" sz="1000" dirty="0">
                <a:solidFill>
                  <a:schemeClr val="bg1">
                    <a:lumMod val="50000"/>
                  </a:schemeClr>
                </a:solidFill>
              </a:rPr>
              <a:t>Document 2</a:t>
            </a:r>
          </a:p>
        </p:txBody>
      </p:sp>
      <p:sp>
        <p:nvSpPr>
          <p:cNvPr id="5" name="Slide Number Placeholder 4"/>
          <p:cNvSpPr>
            <a:spLocks noGrp="1"/>
          </p:cNvSpPr>
          <p:nvPr>
            <p:ph type="sldNum" sz="quarter" idx="3"/>
          </p:nvPr>
        </p:nvSpPr>
        <p:spPr>
          <a:xfrm>
            <a:off x="3845047" y="9425568"/>
            <a:ext cx="2941532" cy="497895"/>
          </a:xfrm>
          <a:prstGeom prst="rect">
            <a:avLst/>
          </a:prstGeom>
        </p:spPr>
        <p:txBody>
          <a:bodyPr vert="horz" lIns="91440" tIns="45720" rIns="91440" bIns="45720" rtlCol="0" anchor="b"/>
          <a:lstStyle>
            <a:lvl1pPr algn="r">
              <a:defRPr sz="1200"/>
            </a:lvl1pPr>
          </a:lstStyle>
          <a:p>
            <a:fld id="{A1AAD670-980F-4B46-81DA-28D5137928D9}" type="slidenum">
              <a:rPr lang="en-GB" smtClean="0"/>
              <a:t>‹#›</a:t>
            </a:fld>
            <a:endParaRPr lang="en-GB" dirty="0"/>
          </a:p>
        </p:txBody>
      </p:sp>
    </p:spTree>
    <p:extLst>
      <p:ext uri="{BB962C8B-B14F-4D97-AF65-F5344CB8AC3E}">
        <p14:creationId xmlns:p14="http://schemas.microsoft.com/office/powerpoint/2010/main" val="2253382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532" cy="49789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5047" y="0"/>
            <a:ext cx="2941532" cy="497897"/>
          </a:xfrm>
          <a:prstGeom prst="rect">
            <a:avLst/>
          </a:prstGeom>
        </p:spPr>
        <p:txBody>
          <a:bodyPr vert="horz" lIns="91440" tIns="45720" rIns="91440" bIns="45720" rtlCol="0"/>
          <a:lstStyle>
            <a:lvl1pPr algn="r">
              <a:defRPr sz="1200"/>
            </a:lvl1pPr>
          </a:lstStyle>
          <a:p>
            <a:fld id="{DED5DAB3-ED1A-4D6A-867C-37213B5A4095}" type="datetimeFigureOut">
              <a:rPr lang="en-GB" smtClean="0"/>
              <a:t>04/12/2017</a:t>
            </a:fld>
            <a:endParaRPr lang="en-GB" dirty="0"/>
          </a:p>
        </p:txBody>
      </p:sp>
      <p:sp>
        <p:nvSpPr>
          <p:cNvPr id="4" name="Slide Image Placeholder 3"/>
          <p:cNvSpPr>
            <a:spLocks noGrp="1" noRot="1" noChangeAspect="1"/>
          </p:cNvSpPr>
          <p:nvPr>
            <p:ph type="sldImg" idx="2"/>
          </p:nvPr>
        </p:nvSpPr>
        <p:spPr>
          <a:xfrm>
            <a:off x="1162050" y="1239838"/>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8815" y="4775666"/>
            <a:ext cx="5430520" cy="39073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5568"/>
            <a:ext cx="2941532" cy="49789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5047" y="9425568"/>
            <a:ext cx="2941532" cy="497895"/>
          </a:xfrm>
          <a:prstGeom prst="rect">
            <a:avLst/>
          </a:prstGeom>
        </p:spPr>
        <p:txBody>
          <a:bodyPr vert="horz" lIns="91440" tIns="45720" rIns="91440" bIns="45720" rtlCol="0" anchor="b"/>
          <a:lstStyle>
            <a:lvl1pPr algn="r">
              <a:defRPr sz="1200"/>
            </a:lvl1pPr>
          </a:lstStyle>
          <a:p>
            <a:fld id="{E27FA9D6-C5F2-4EF5-9711-DDA14C5E78E9}" type="slidenum">
              <a:rPr lang="en-GB" smtClean="0"/>
              <a:t>‹#›</a:t>
            </a:fld>
            <a:endParaRPr lang="en-GB" dirty="0"/>
          </a:p>
        </p:txBody>
      </p:sp>
    </p:spTree>
    <p:extLst>
      <p:ext uri="{BB962C8B-B14F-4D97-AF65-F5344CB8AC3E}">
        <p14:creationId xmlns:p14="http://schemas.microsoft.com/office/powerpoint/2010/main" val="24852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kcl.ac.uk/health/10035-TSO-2901853-Chantler-Review-ACCESSIBLE.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7FA9D6-C5F2-4EF5-9711-DDA14C5E78E9}" type="slidenum">
              <a:rPr lang="en-GB" smtClean="0"/>
              <a:t>5</a:t>
            </a:fld>
            <a:endParaRPr lang="en-GB" dirty="0"/>
          </a:p>
        </p:txBody>
      </p:sp>
    </p:spTree>
    <p:extLst>
      <p:ext uri="{BB962C8B-B14F-4D97-AF65-F5344CB8AC3E}">
        <p14:creationId xmlns:p14="http://schemas.microsoft.com/office/powerpoint/2010/main" val="245895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Tobacco is a uniquely dangerous consumer product killing half of its regular consumers when used as recommended by the manufacturer.</a:t>
            </a:r>
          </a:p>
          <a:p>
            <a:endParaRPr lang="en-GB" dirty="0" smtClean="0"/>
          </a:p>
          <a:p>
            <a:r>
              <a:rPr lang="en-GB" dirty="0" smtClean="0"/>
              <a:t>Smoking harms nearly every organ of the body and dramatically reduces both quality of life and life expectancy. </a:t>
            </a:r>
          </a:p>
          <a:p>
            <a:endParaRPr lang="en-GB" dirty="0" smtClean="0"/>
          </a:p>
          <a:p>
            <a:r>
              <a:rPr lang="en-GB" dirty="0" smtClean="0"/>
              <a:t>Smoking causes lung cancer, respiratory disease and heart disease as well as numerous cancers in other organs including lip, mouth, throat, bladder, kidney, stomach, liver and cervix. </a:t>
            </a:r>
          </a:p>
          <a:p>
            <a:endParaRPr lang="en-GB" dirty="0"/>
          </a:p>
        </p:txBody>
      </p:sp>
      <p:sp>
        <p:nvSpPr>
          <p:cNvPr id="4" name="Slide Number Placeholder 3"/>
          <p:cNvSpPr>
            <a:spLocks noGrp="1"/>
          </p:cNvSpPr>
          <p:nvPr>
            <p:ph type="sldNum" sz="quarter" idx="10"/>
          </p:nvPr>
        </p:nvSpPr>
        <p:spPr/>
        <p:txBody>
          <a:bodyPr/>
          <a:lstStyle/>
          <a:p>
            <a:fld id="{E27FA9D6-C5F2-4EF5-9711-DDA14C5E78E9}" type="slidenum">
              <a:rPr lang="en-GB" smtClean="0"/>
              <a:t>6</a:t>
            </a:fld>
            <a:endParaRPr lang="en-GB" dirty="0"/>
          </a:p>
        </p:txBody>
      </p:sp>
    </p:spTree>
    <p:extLst>
      <p:ext uri="{BB962C8B-B14F-4D97-AF65-F5344CB8AC3E}">
        <p14:creationId xmlns:p14="http://schemas.microsoft.com/office/powerpoint/2010/main" val="110973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7FA9D6-C5F2-4EF5-9711-DDA14C5E78E9}" type="slidenum">
              <a:rPr lang="en-GB" smtClean="0"/>
              <a:t>7</a:t>
            </a:fld>
            <a:endParaRPr lang="en-GB" dirty="0"/>
          </a:p>
        </p:txBody>
      </p:sp>
    </p:spTree>
    <p:extLst>
      <p:ext uri="{BB962C8B-B14F-4D97-AF65-F5344CB8AC3E}">
        <p14:creationId xmlns:p14="http://schemas.microsoft.com/office/powerpoint/2010/main" val="3826087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Litigation has revealed thousands of industry documents demonstrating their concerted efforts over decades to “throw sand in the gears” of health policy. </a:t>
            </a:r>
          </a:p>
          <a:p>
            <a:endParaRPr lang="en-GB" dirty="0"/>
          </a:p>
        </p:txBody>
      </p:sp>
      <p:sp>
        <p:nvSpPr>
          <p:cNvPr id="4" name="Slide Number Placeholder 3"/>
          <p:cNvSpPr>
            <a:spLocks noGrp="1"/>
          </p:cNvSpPr>
          <p:nvPr>
            <p:ph type="sldNum" sz="quarter" idx="10"/>
          </p:nvPr>
        </p:nvSpPr>
        <p:spPr/>
        <p:txBody>
          <a:bodyPr/>
          <a:lstStyle/>
          <a:p>
            <a:fld id="{E27FA9D6-C5F2-4EF5-9711-DDA14C5E78E9}" type="slidenum">
              <a:rPr lang="en-GB" smtClean="0"/>
              <a:t>13</a:t>
            </a:fld>
            <a:endParaRPr lang="en-GB" dirty="0"/>
          </a:p>
        </p:txBody>
      </p:sp>
    </p:spTree>
    <p:extLst>
      <p:ext uri="{BB962C8B-B14F-4D97-AF65-F5344CB8AC3E}">
        <p14:creationId xmlns:p14="http://schemas.microsoft.com/office/powerpoint/2010/main" val="414682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7FA9D6-C5F2-4EF5-9711-DDA14C5E78E9}" type="slidenum">
              <a:rPr lang="en-GB" smtClean="0"/>
              <a:t>15</a:t>
            </a:fld>
            <a:endParaRPr lang="en-GB" dirty="0"/>
          </a:p>
        </p:txBody>
      </p:sp>
    </p:spTree>
    <p:extLst>
      <p:ext uri="{BB962C8B-B14F-4D97-AF65-F5344CB8AC3E}">
        <p14:creationId xmlns:p14="http://schemas.microsoft.com/office/powerpoint/2010/main" val="990200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7FA9D6-C5F2-4EF5-9711-DDA14C5E78E9}" type="slidenum">
              <a:rPr lang="en-GB" smtClean="0"/>
              <a:t>16</a:t>
            </a:fld>
            <a:endParaRPr lang="en-GB" dirty="0"/>
          </a:p>
        </p:txBody>
      </p:sp>
    </p:spTree>
    <p:extLst>
      <p:ext uri="{BB962C8B-B14F-4D97-AF65-F5344CB8AC3E}">
        <p14:creationId xmlns:p14="http://schemas.microsoft.com/office/powerpoint/2010/main" val="2538438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smtClean="0">
                <a:cs typeface="Arial" panose="020B0604020202020204" pitchFamily="34" charset="0"/>
              </a:rPr>
              <a:t>In 2012, PR firm Luther Pendragon on behalf of Philip Morris contacted trading standards officers around the country.</a:t>
            </a:r>
          </a:p>
          <a:p>
            <a:pPr algn="just"/>
            <a:endParaRPr lang="en-GB" sz="1200" dirty="0" smtClean="0">
              <a:cs typeface="Arial" panose="020B0604020202020204" pitchFamily="34" charset="0"/>
            </a:endParaRPr>
          </a:p>
          <a:p>
            <a:pPr algn="just"/>
            <a:r>
              <a:rPr lang="en-GB" sz="1200" dirty="0" smtClean="0">
                <a:cs typeface="Arial" panose="020B0604020202020204" pitchFamily="34" charset="0"/>
              </a:rPr>
              <a:t>They warned that standard packs would “lead to a significant increase in counterfeiting and so will harm the sales of legitimate retailers".</a:t>
            </a:r>
          </a:p>
          <a:p>
            <a:pPr algn="just"/>
            <a:endParaRPr lang="en-GB" sz="1200" dirty="0" smtClean="0">
              <a:cs typeface="Arial" panose="020B0604020202020204" pitchFamily="34" charset="0"/>
            </a:endParaRPr>
          </a:p>
          <a:p>
            <a:pPr algn="just"/>
            <a:r>
              <a:rPr lang="en-GB" sz="1200" dirty="0" smtClean="0">
                <a:cs typeface="Arial" panose="020B0604020202020204" pitchFamily="34" charset="0"/>
              </a:rPr>
              <a:t>Sir Cyril </a:t>
            </a:r>
            <a:r>
              <a:rPr lang="en-GB" sz="1200" dirty="0" err="1" smtClean="0">
                <a:cs typeface="Arial" panose="020B0604020202020204" pitchFamily="34" charset="0"/>
              </a:rPr>
              <a:t>Chantler’s</a:t>
            </a:r>
            <a:r>
              <a:rPr lang="en-GB" sz="1200" dirty="0" smtClean="0">
                <a:cs typeface="Arial" panose="020B0604020202020204" pitchFamily="34" charset="0"/>
              </a:rPr>
              <a:t> </a:t>
            </a:r>
            <a:r>
              <a:rPr lang="en-GB" sz="1200" dirty="0" smtClean="0">
                <a:cs typeface="Arial" panose="020B0604020202020204" pitchFamily="34" charset="0"/>
                <a:hlinkClick r:id="rId3"/>
              </a:rPr>
              <a:t>Independent Review of Standardised Packaging</a:t>
            </a:r>
            <a:r>
              <a:rPr lang="en-GB" sz="1200" dirty="0" smtClean="0">
                <a:cs typeface="Arial" panose="020B0604020202020204" pitchFamily="34" charset="0"/>
              </a:rPr>
              <a:t> concluded “There is no evidence that standardised packaging is easier to counterfeit”. </a:t>
            </a:r>
            <a:endParaRPr lang="en-GB" sz="12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7FA9D6-C5F2-4EF5-9711-DDA14C5E78E9}" type="slidenum">
              <a:rPr lang="en-GB" smtClean="0"/>
              <a:t>17</a:t>
            </a:fld>
            <a:endParaRPr lang="en-GB" dirty="0"/>
          </a:p>
        </p:txBody>
      </p:sp>
    </p:spTree>
    <p:extLst>
      <p:ext uri="{BB962C8B-B14F-4D97-AF65-F5344CB8AC3E}">
        <p14:creationId xmlns:p14="http://schemas.microsoft.com/office/powerpoint/2010/main" val="196782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7FA9D6-C5F2-4EF5-9711-DDA14C5E78E9}" type="slidenum">
              <a:rPr lang="en-GB" smtClean="0"/>
              <a:t>18</a:t>
            </a:fld>
            <a:endParaRPr lang="en-GB" dirty="0"/>
          </a:p>
        </p:txBody>
      </p:sp>
    </p:spTree>
    <p:extLst>
      <p:ext uri="{BB962C8B-B14F-4D97-AF65-F5344CB8AC3E}">
        <p14:creationId xmlns:p14="http://schemas.microsoft.com/office/powerpoint/2010/main" val="79024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Newspaper</a:t>
            </a:r>
            <a:r>
              <a:rPr lang="en-GB" baseline="0" dirty="0" smtClean="0"/>
              <a:t> article feature Will O’Reilly – see Tobacco Tactics for more information about his links to the tobacco industry http://www.tobaccotactics.org/index.php/Will_O%E2%80%99Reilly </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E27FA9D6-C5F2-4EF5-9711-DDA14C5E78E9}" type="slidenum">
              <a:rPr lang="en-GB" smtClean="0"/>
              <a:t>19</a:t>
            </a:fld>
            <a:endParaRPr lang="en-GB" dirty="0"/>
          </a:p>
        </p:txBody>
      </p:sp>
    </p:spTree>
    <p:extLst>
      <p:ext uri="{BB962C8B-B14F-4D97-AF65-F5344CB8AC3E}">
        <p14:creationId xmlns:p14="http://schemas.microsoft.com/office/powerpoint/2010/main" val="833364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6323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E8F17E7-4B71-48C0-BD40-FB8312A5F286}" type="datetimeFigureOut">
              <a:rPr lang="en-GB" smtClean="0"/>
              <a:t>04/12/2017</a:t>
            </a:fld>
            <a:endParaRPr lang="en-GB" dirty="0"/>
          </a:p>
        </p:txBody>
      </p:sp>
      <p:sp>
        <p:nvSpPr>
          <p:cNvPr id="5" name="Footer Placeholder 4"/>
          <p:cNvSpPr>
            <a:spLocks noGrp="1"/>
          </p:cNvSpPr>
          <p:nvPr>
            <p:ph type="ftr" sz="quarter" idx="11"/>
          </p:nvPr>
        </p:nvSpPr>
        <p:spPr>
          <a:xfrm>
            <a:off x="1152525" y="6240851"/>
            <a:ext cx="6762115"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7006975-F5C5-478D-AEB6-749C6659CC79}" type="slidenum">
              <a:rPr lang="en-GB" smtClean="0"/>
              <a:t>‹#›</a:t>
            </a:fld>
            <a:endParaRPr lang="en-GB" dirty="0"/>
          </a:p>
        </p:txBody>
      </p:sp>
    </p:spTree>
    <p:extLst>
      <p:ext uri="{BB962C8B-B14F-4D97-AF65-F5344CB8AC3E}">
        <p14:creationId xmlns:p14="http://schemas.microsoft.com/office/powerpoint/2010/main" val="14970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E8F17E7-4B71-48C0-BD40-FB8312A5F286}" type="datetimeFigureOut">
              <a:rPr lang="en-GB" smtClean="0"/>
              <a:t>04/12/2017</a:t>
            </a:fld>
            <a:endParaRPr lang="en-GB" dirty="0"/>
          </a:p>
        </p:txBody>
      </p:sp>
      <p:sp>
        <p:nvSpPr>
          <p:cNvPr id="5" name="Footer Placeholder 4"/>
          <p:cNvSpPr>
            <a:spLocks noGrp="1"/>
          </p:cNvSpPr>
          <p:nvPr>
            <p:ph type="ftr" sz="quarter" idx="11"/>
          </p:nvPr>
        </p:nvSpPr>
        <p:spPr>
          <a:xfrm>
            <a:off x="1152525" y="6240851"/>
            <a:ext cx="6762115"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7006975-F5C5-478D-AEB6-749C6659CC79}" type="slidenum">
              <a:rPr lang="en-GB" smtClean="0"/>
              <a:t>‹#›</a:t>
            </a:fld>
            <a:endParaRPr lang="en-GB" dirty="0"/>
          </a:p>
        </p:txBody>
      </p:sp>
    </p:spTree>
    <p:extLst>
      <p:ext uri="{BB962C8B-B14F-4D97-AF65-F5344CB8AC3E}">
        <p14:creationId xmlns:p14="http://schemas.microsoft.com/office/powerpoint/2010/main" val="193328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E8F17E7-4B71-48C0-BD40-FB8312A5F286}" type="datetimeFigureOut">
              <a:rPr lang="en-GB" smtClean="0"/>
              <a:t>04/12/2017</a:t>
            </a:fld>
            <a:endParaRPr lang="en-GB" dirty="0"/>
          </a:p>
        </p:txBody>
      </p:sp>
      <p:sp>
        <p:nvSpPr>
          <p:cNvPr id="5" name="Footer Placeholder 4"/>
          <p:cNvSpPr>
            <a:spLocks noGrp="1"/>
          </p:cNvSpPr>
          <p:nvPr>
            <p:ph type="ftr" sz="quarter" idx="11"/>
          </p:nvPr>
        </p:nvSpPr>
        <p:spPr>
          <a:xfrm>
            <a:off x="1152525" y="6240851"/>
            <a:ext cx="6762115"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7006975-F5C5-478D-AEB6-749C6659CC79}" type="slidenum">
              <a:rPr lang="en-GB" smtClean="0"/>
              <a:t>‹#›</a:t>
            </a:fld>
            <a:endParaRPr lang="en-GB" dirty="0"/>
          </a:p>
        </p:txBody>
      </p:sp>
    </p:spTree>
    <p:extLst>
      <p:ext uri="{BB962C8B-B14F-4D97-AF65-F5344CB8AC3E}">
        <p14:creationId xmlns:p14="http://schemas.microsoft.com/office/powerpoint/2010/main" val="358012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E8F17E7-4B71-48C0-BD40-FB8312A5F286}" type="datetimeFigureOut">
              <a:rPr lang="en-GB" smtClean="0"/>
              <a:t>04/12/2017</a:t>
            </a:fld>
            <a:endParaRPr lang="en-GB" dirty="0"/>
          </a:p>
        </p:txBody>
      </p:sp>
      <p:sp>
        <p:nvSpPr>
          <p:cNvPr id="5" name="Footer Placeholder 4"/>
          <p:cNvSpPr>
            <a:spLocks noGrp="1"/>
          </p:cNvSpPr>
          <p:nvPr>
            <p:ph type="ftr" sz="quarter" idx="11"/>
          </p:nvPr>
        </p:nvSpPr>
        <p:spPr>
          <a:xfrm>
            <a:off x="1152525" y="6240851"/>
            <a:ext cx="6762115"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7006975-F5C5-478D-AEB6-749C6659CC79}" type="slidenum">
              <a:rPr lang="en-GB" smtClean="0"/>
              <a:t>‹#›</a:t>
            </a:fld>
            <a:endParaRPr lang="en-GB" dirty="0"/>
          </a:p>
        </p:txBody>
      </p:sp>
    </p:spTree>
    <p:extLst>
      <p:ext uri="{BB962C8B-B14F-4D97-AF65-F5344CB8AC3E}">
        <p14:creationId xmlns:p14="http://schemas.microsoft.com/office/powerpoint/2010/main" val="372524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8F17E7-4B71-48C0-BD40-FB8312A5F286}" type="datetimeFigureOut">
              <a:rPr lang="en-GB" smtClean="0"/>
              <a:t>04/12/2017</a:t>
            </a:fld>
            <a:endParaRPr lang="en-GB" dirty="0"/>
          </a:p>
        </p:txBody>
      </p:sp>
      <p:sp>
        <p:nvSpPr>
          <p:cNvPr id="6" name="Footer Placeholder 5"/>
          <p:cNvSpPr>
            <a:spLocks noGrp="1"/>
          </p:cNvSpPr>
          <p:nvPr>
            <p:ph type="ftr" sz="quarter" idx="11"/>
          </p:nvPr>
        </p:nvSpPr>
        <p:spPr>
          <a:xfrm>
            <a:off x="1152525" y="6240851"/>
            <a:ext cx="6762115"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7006975-F5C5-478D-AEB6-749C6659CC79}" type="slidenum">
              <a:rPr lang="en-GB" smtClean="0"/>
              <a:t>‹#›</a:t>
            </a:fld>
            <a:endParaRPr lang="en-GB" dirty="0"/>
          </a:p>
        </p:txBody>
      </p:sp>
    </p:spTree>
    <p:extLst>
      <p:ext uri="{BB962C8B-B14F-4D97-AF65-F5344CB8AC3E}">
        <p14:creationId xmlns:p14="http://schemas.microsoft.com/office/powerpoint/2010/main" val="262218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E8F17E7-4B71-48C0-BD40-FB8312A5F286}" type="datetimeFigureOut">
              <a:rPr lang="en-GB" smtClean="0"/>
              <a:t>04/12/2017</a:t>
            </a:fld>
            <a:endParaRPr lang="en-GB" dirty="0"/>
          </a:p>
        </p:txBody>
      </p:sp>
      <p:sp>
        <p:nvSpPr>
          <p:cNvPr id="8" name="Footer Placeholder 7"/>
          <p:cNvSpPr>
            <a:spLocks noGrp="1"/>
          </p:cNvSpPr>
          <p:nvPr>
            <p:ph type="ftr" sz="quarter" idx="11"/>
          </p:nvPr>
        </p:nvSpPr>
        <p:spPr>
          <a:xfrm>
            <a:off x="1152525" y="6240851"/>
            <a:ext cx="6762115"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7006975-F5C5-478D-AEB6-749C6659CC79}" type="slidenum">
              <a:rPr lang="en-GB" smtClean="0"/>
              <a:t>‹#›</a:t>
            </a:fld>
            <a:endParaRPr lang="en-GB" dirty="0"/>
          </a:p>
        </p:txBody>
      </p:sp>
    </p:spTree>
    <p:extLst>
      <p:ext uri="{BB962C8B-B14F-4D97-AF65-F5344CB8AC3E}">
        <p14:creationId xmlns:p14="http://schemas.microsoft.com/office/powerpoint/2010/main" val="3785945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E8F17E7-4B71-48C0-BD40-FB8312A5F286}" type="datetimeFigureOut">
              <a:rPr lang="en-GB" smtClean="0"/>
              <a:t>04/12/2017</a:t>
            </a:fld>
            <a:endParaRPr lang="en-GB" dirty="0"/>
          </a:p>
        </p:txBody>
      </p:sp>
      <p:sp>
        <p:nvSpPr>
          <p:cNvPr id="4" name="Footer Placeholder 3"/>
          <p:cNvSpPr>
            <a:spLocks noGrp="1"/>
          </p:cNvSpPr>
          <p:nvPr>
            <p:ph type="ftr" sz="quarter" idx="11"/>
          </p:nvPr>
        </p:nvSpPr>
        <p:spPr>
          <a:xfrm>
            <a:off x="1152525" y="6240851"/>
            <a:ext cx="6762115"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7006975-F5C5-478D-AEB6-749C6659CC79}" type="slidenum">
              <a:rPr lang="en-GB" smtClean="0"/>
              <a:t>‹#›</a:t>
            </a:fld>
            <a:endParaRPr lang="en-GB" dirty="0"/>
          </a:p>
        </p:txBody>
      </p:sp>
    </p:spTree>
    <p:extLst>
      <p:ext uri="{BB962C8B-B14F-4D97-AF65-F5344CB8AC3E}">
        <p14:creationId xmlns:p14="http://schemas.microsoft.com/office/powerpoint/2010/main" val="335454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E8F17E7-4B71-48C0-BD40-FB8312A5F286}" type="datetimeFigureOut">
              <a:rPr lang="en-GB" smtClean="0"/>
              <a:t>04/12/2017</a:t>
            </a:fld>
            <a:endParaRPr lang="en-GB" dirty="0"/>
          </a:p>
        </p:txBody>
      </p:sp>
      <p:sp>
        <p:nvSpPr>
          <p:cNvPr id="3" name="Footer Placeholder 2"/>
          <p:cNvSpPr>
            <a:spLocks noGrp="1"/>
          </p:cNvSpPr>
          <p:nvPr>
            <p:ph type="ftr" sz="quarter" idx="11"/>
          </p:nvPr>
        </p:nvSpPr>
        <p:spPr>
          <a:xfrm>
            <a:off x="1152525" y="6240851"/>
            <a:ext cx="6762115"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7006975-F5C5-478D-AEB6-749C6659CC79}" type="slidenum">
              <a:rPr lang="en-GB" smtClean="0"/>
              <a:t>‹#›</a:t>
            </a:fld>
            <a:endParaRPr lang="en-GB" dirty="0"/>
          </a:p>
        </p:txBody>
      </p:sp>
    </p:spTree>
    <p:extLst>
      <p:ext uri="{BB962C8B-B14F-4D97-AF65-F5344CB8AC3E}">
        <p14:creationId xmlns:p14="http://schemas.microsoft.com/office/powerpoint/2010/main" val="360781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8F17E7-4B71-48C0-BD40-FB8312A5F286}" type="datetimeFigureOut">
              <a:rPr lang="en-GB" smtClean="0"/>
              <a:t>04/12/2017</a:t>
            </a:fld>
            <a:endParaRPr lang="en-GB" dirty="0"/>
          </a:p>
        </p:txBody>
      </p:sp>
      <p:sp>
        <p:nvSpPr>
          <p:cNvPr id="6" name="Footer Placeholder 5"/>
          <p:cNvSpPr>
            <a:spLocks noGrp="1"/>
          </p:cNvSpPr>
          <p:nvPr>
            <p:ph type="ftr" sz="quarter" idx="11"/>
          </p:nvPr>
        </p:nvSpPr>
        <p:spPr>
          <a:xfrm>
            <a:off x="1152525" y="6240851"/>
            <a:ext cx="6762115"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7006975-F5C5-478D-AEB6-749C6659CC79}" type="slidenum">
              <a:rPr lang="en-GB" smtClean="0"/>
              <a:t>‹#›</a:t>
            </a:fld>
            <a:endParaRPr lang="en-GB" dirty="0"/>
          </a:p>
        </p:txBody>
      </p:sp>
    </p:spTree>
    <p:extLst>
      <p:ext uri="{BB962C8B-B14F-4D97-AF65-F5344CB8AC3E}">
        <p14:creationId xmlns:p14="http://schemas.microsoft.com/office/powerpoint/2010/main" val="209704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8F17E7-4B71-48C0-BD40-FB8312A5F286}" type="datetimeFigureOut">
              <a:rPr lang="en-GB" smtClean="0"/>
              <a:t>04/12/2017</a:t>
            </a:fld>
            <a:endParaRPr lang="en-GB" dirty="0"/>
          </a:p>
        </p:txBody>
      </p:sp>
      <p:sp>
        <p:nvSpPr>
          <p:cNvPr id="6" name="Footer Placeholder 5"/>
          <p:cNvSpPr>
            <a:spLocks noGrp="1"/>
          </p:cNvSpPr>
          <p:nvPr>
            <p:ph type="ftr" sz="quarter" idx="11"/>
          </p:nvPr>
        </p:nvSpPr>
        <p:spPr>
          <a:xfrm>
            <a:off x="1152525" y="6240851"/>
            <a:ext cx="6762115"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7006975-F5C5-478D-AEB6-749C6659CC79}" type="slidenum">
              <a:rPr lang="en-GB" smtClean="0"/>
              <a:t>‹#›</a:t>
            </a:fld>
            <a:endParaRPr lang="en-GB" dirty="0"/>
          </a:p>
        </p:txBody>
      </p:sp>
    </p:spTree>
    <p:extLst>
      <p:ext uri="{BB962C8B-B14F-4D97-AF65-F5344CB8AC3E}">
        <p14:creationId xmlns:p14="http://schemas.microsoft.com/office/powerpoint/2010/main" val="151464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23786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66515" y="5791346"/>
            <a:ext cx="1229360" cy="714375"/>
          </a:xfrm>
          <a:prstGeom prst="rect">
            <a:avLst/>
          </a:prstGeom>
          <a:noFill/>
          <a:ln>
            <a:noFill/>
          </a:ln>
          <a:extLst/>
        </p:spPr>
      </p:pic>
      <p:pic>
        <p:nvPicPr>
          <p:cNvPr id="8" name="Picture 7"/>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8125" y="5791346"/>
            <a:ext cx="1152525" cy="718820"/>
          </a:xfrm>
          <a:prstGeom prst="rect">
            <a:avLst/>
          </a:prstGeom>
          <a:noFill/>
          <a:ln>
            <a:noFill/>
          </a:ln>
          <a:extLst/>
        </p:spPr>
      </p:pic>
      <p:sp>
        <p:nvSpPr>
          <p:cNvPr id="10" name="Rectangle 5"/>
          <p:cNvSpPr>
            <a:spLocks noChangeArrowheads="1"/>
          </p:cNvSpPr>
          <p:nvPr userDrawn="1"/>
        </p:nvSpPr>
        <p:spPr bwMode="auto">
          <a:xfrm>
            <a:off x="0" y="6574054"/>
            <a:ext cx="9144000" cy="317284"/>
          </a:xfrm>
          <a:prstGeom prst="rect">
            <a:avLst/>
          </a:prstGeom>
          <a:solidFill>
            <a:srgbClr val="0070C0"/>
          </a:solidFill>
          <a:ln>
            <a:noFill/>
          </a:ln>
        </p:spPr>
        <p:txBody>
          <a:bodyPr wrap="none"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Protecting health policies from the vested interests of the tobacco industry: local resource pack</a:t>
            </a:r>
          </a:p>
        </p:txBody>
      </p:sp>
      <p:sp>
        <p:nvSpPr>
          <p:cNvPr id="11" name="TextBox 10"/>
          <p:cNvSpPr txBox="1"/>
          <p:nvPr userDrawn="1"/>
        </p:nvSpPr>
        <p:spPr>
          <a:xfrm>
            <a:off x="1187517" y="6279000"/>
            <a:ext cx="6678998" cy="246221"/>
          </a:xfrm>
          <a:prstGeom prst="rect">
            <a:avLst/>
          </a:prstGeom>
          <a:noFill/>
        </p:spPr>
        <p:txBody>
          <a:bodyPr wrap="square" rtlCol="0">
            <a:spAutoFit/>
          </a:bodyPr>
          <a:lstStyle/>
          <a:p>
            <a:pPr algn="ctr"/>
            <a:r>
              <a:rPr lang="en-GB" sz="1000" b="1" dirty="0">
                <a:solidFill>
                  <a:schemeClr val="bg1">
                    <a:lumMod val="50000"/>
                  </a:schemeClr>
                </a:solidFill>
              </a:rPr>
              <a:t>Document 2</a:t>
            </a:r>
          </a:p>
        </p:txBody>
      </p:sp>
      <p:sp>
        <p:nvSpPr>
          <p:cNvPr id="12" name="TextBox 11"/>
          <p:cNvSpPr txBox="1"/>
          <p:nvPr userDrawn="1"/>
        </p:nvSpPr>
        <p:spPr>
          <a:xfrm>
            <a:off x="7979343" y="95095"/>
            <a:ext cx="1072130" cy="923330"/>
          </a:xfrm>
          <a:prstGeom prst="rect">
            <a:avLst/>
          </a:prstGeom>
          <a:noFill/>
          <a:ln>
            <a:solidFill>
              <a:schemeClr val="tx1"/>
            </a:solidFill>
            <a:prstDash val="lgDash"/>
          </a:ln>
        </p:spPr>
        <p:txBody>
          <a:bodyPr wrap="square" rtlCol="0">
            <a:spAutoFit/>
          </a:bodyPr>
          <a:lstStyle/>
          <a:p>
            <a:pPr algn="ctr"/>
            <a:r>
              <a:rPr lang="en-GB" dirty="0">
                <a:latin typeface="Arial" panose="020B0604020202020204" pitchFamily="34" charset="0"/>
                <a:cs typeface="Arial" panose="020B0604020202020204" pitchFamily="34" charset="0"/>
              </a:rPr>
              <a:t>Your logo here</a:t>
            </a:r>
          </a:p>
        </p:txBody>
      </p:sp>
    </p:spTree>
    <p:extLst>
      <p:ext uri="{BB962C8B-B14F-4D97-AF65-F5344CB8AC3E}">
        <p14:creationId xmlns:p14="http://schemas.microsoft.com/office/powerpoint/2010/main" val="350371952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bit.ly/1H4vqb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ho.int/fctc/guidelines/article_5_3.pdf" TargetMode="External"/><Relationship Id="rId2" Type="http://schemas.openxmlformats.org/officeDocument/2006/relationships/hyperlink" Target="https://industrydocuments.library.ucsf.edu/tobacc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kcl.ac.uk/health/10035-TSO-2901853-Chantler-Review-ACCESSIBLE.PDF"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213757/dh_124960.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smokefreeaction.org.uk/declaration/" TargetMode="External"/><Relationship Id="rId2" Type="http://schemas.openxmlformats.org/officeDocument/2006/relationships/hyperlink" Target="http://www.who.int/fctc/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sh.org.uk/files/documents/ASH_715.pdf" TargetMode="External"/><Relationship Id="rId2" Type="http://schemas.openxmlformats.org/officeDocument/2006/relationships/hyperlink" Target="http://www.ash.org.uk/files/documents/ASH_951.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ash.org.uk/files/documents/ASH_107.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obaccoatla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obaccoprofiles.inf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sh.org.uk/information/ash-local-toolk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204562" y="210807"/>
            <a:ext cx="4455929" cy="1647489"/>
          </a:xfrm>
          <a:prstGeom prst="rect">
            <a:avLst/>
          </a:prstGeom>
          <a:solidFill>
            <a:srgbClr val="FFFF00"/>
          </a:solidFill>
          <a:ln w="38100">
            <a:solidFill>
              <a:srgbClr val="000000"/>
            </a:solidFill>
            <a:round/>
            <a:headEnd/>
            <a:tailEnd/>
          </a:ln>
        </p:spPr>
        <p:txBody>
          <a:bodyPr lIns="90000" tIns="45000" rIns="90000" bIns="45000"/>
          <a:lstStyle>
            <a:lvl1pPr marL="342900" indent="-3429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hangingPunct="1">
              <a:spcBef>
                <a:spcPts val="1125"/>
              </a:spcBef>
              <a:buClr>
                <a:srgbClr val="000000"/>
              </a:buClr>
              <a:buSzPct val="100000"/>
              <a:buFont typeface="Times New Roman" panose="02020603050405020304" pitchFamily="18" charset="0"/>
              <a:buNone/>
            </a:pPr>
            <a:r>
              <a:rPr lang="en-GB" altLang="en-US" sz="1400" b="1" dirty="0">
                <a:solidFill>
                  <a:srgbClr val="000000"/>
                </a:solidFill>
                <a:latin typeface="+mn-lt"/>
              </a:rPr>
              <a:t>Note on this this document:</a:t>
            </a:r>
          </a:p>
          <a:p>
            <a:pPr eaLnBrk="1" hangingPunct="1">
              <a:spcBef>
                <a:spcPts val="1125"/>
              </a:spcBef>
              <a:buClr>
                <a:srgbClr val="000000"/>
              </a:buClr>
              <a:buSzPct val="100000"/>
              <a:buFont typeface="Times New Roman" panose="02020603050405020304" pitchFamily="18" charset="0"/>
              <a:buAutoNum type="arabicPeriod"/>
            </a:pPr>
            <a:r>
              <a:rPr lang="en-GB" altLang="en-US" sz="1400" dirty="0">
                <a:solidFill>
                  <a:srgbClr val="000000"/>
                </a:solidFill>
                <a:latin typeface="+mn-lt"/>
              </a:rPr>
              <a:t>The full version of this template slide set contains 36 slides. </a:t>
            </a:r>
          </a:p>
          <a:p>
            <a:pPr eaLnBrk="1" hangingPunct="1">
              <a:spcBef>
                <a:spcPts val="1125"/>
              </a:spcBef>
              <a:buClr>
                <a:srgbClr val="000000"/>
              </a:buClr>
              <a:buSzPct val="100000"/>
              <a:buFont typeface="Times New Roman" panose="02020603050405020304" pitchFamily="18" charset="0"/>
              <a:buAutoNum type="arabicPeriod"/>
            </a:pPr>
            <a:r>
              <a:rPr lang="en-GB" altLang="en-US" sz="1400" dirty="0">
                <a:solidFill>
                  <a:srgbClr val="000000"/>
                </a:solidFill>
                <a:latin typeface="+mn-lt"/>
              </a:rPr>
              <a:t>Please feel free to cut down and tailor the set to communicate key messages to your audience. </a:t>
            </a:r>
            <a:endParaRPr lang="en-GB" sz="1400" b="1" u="sng" dirty="0">
              <a:solidFill>
                <a:srgbClr val="000000"/>
              </a:solidFill>
              <a:latin typeface="+mn-lt"/>
            </a:endParaRPr>
          </a:p>
        </p:txBody>
      </p:sp>
      <p:sp>
        <p:nvSpPr>
          <p:cNvPr id="5" name="Title 4"/>
          <p:cNvSpPr>
            <a:spLocks noGrp="1"/>
          </p:cNvSpPr>
          <p:nvPr>
            <p:ph type="ctrTitle"/>
          </p:nvPr>
        </p:nvSpPr>
        <p:spPr>
          <a:xfrm>
            <a:off x="685800" y="1122362"/>
            <a:ext cx="7772400" cy="4452527"/>
          </a:xfrm>
        </p:spPr>
        <p:txBody>
          <a:bodyPr>
            <a:normAutofit/>
          </a:bodyPr>
          <a:lstStyle/>
          <a:p>
            <a:r>
              <a:rPr lang="en-GB" altLang="en-US" dirty="0"/>
              <a:t>Protecting local health policy from the vested interests of the tobacco industry</a:t>
            </a:r>
            <a:endParaRPr lang="en-GB" dirty="0"/>
          </a:p>
        </p:txBody>
      </p:sp>
    </p:spTree>
    <p:extLst>
      <p:ext uri="{BB962C8B-B14F-4D97-AF65-F5344CB8AC3E}">
        <p14:creationId xmlns:p14="http://schemas.microsoft.com/office/powerpoint/2010/main" val="786190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10" name="Title 1"/>
          <p:cNvSpPr txBox="1">
            <a:spLocks/>
          </p:cNvSpPr>
          <p:nvPr/>
        </p:nvSpPr>
        <p:spPr>
          <a:xfrm>
            <a:off x="73572" y="228842"/>
            <a:ext cx="8933794" cy="850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sp>
        <p:nvSpPr>
          <p:cNvPr id="11" name="Content Placeholder 2"/>
          <p:cNvSpPr txBox="1">
            <a:spLocks/>
          </p:cNvSpPr>
          <p:nvPr/>
        </p:nvSpPr>
        <p:spPr>
          <a:xfrm>
            <a:off x="0" y="2330244"/>
            <a:ext cx="8821882" cy="33625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
        <p:nvSpPr>
          <p:cNvPr id="12" name="Text Box 9"/>
          <p:cNvSpPr txBox="1">
            <a:spLocks noChangeArrowheads="1"/>
          </p:cNvSpPr>
          <p:nvPr/>
        </p:nvSpPr>
        <p:spPr bwMode="auto">
          <a:xfrm>
            <a:off x="628650" y="1697805"/>
            <a:ext cx="4455929" cy="1178476"/>
          </a:xfrm>
          <a:prstGeom prst="rect">
            <a:avLst/>
          </a:prstGeom>
          <a:solidFill>
            <a:srgbClr val="FFFF00"/>
          </a:solidFill>
          <a:ln w="38100">
            <a:solidFill>
              <a:srgbClr val="000000"/>
            </a:solidFill>
            <a:round/>
            <a:headEnd/>
            <a:tailEnd/>
          </a:ln>
        </p:spPr>
        <p:txBody>
          <a:bodyPr lIns="90000" tIns="45000" rIns="90000" bIns="45000"/>
          <a:lstStyle>
            <a:lvl1pPr marL="342900" indent="-3429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hangingPunct="1">
              <a:spcBef>
                <a:spcPts val="1125"/>
              </a:spcBef>
              <a:buClr>
                <a:srgbClr val="000000"/>
              </a:buClr>
              <a:buSzPct val="100000"/>
              <a:buFont typeface="Times New Roman" panose="02020603050405020304" pitchFamily="18" charset="0"/>
              <a:buNone/>
            </a:pPr>
            <a:r>
              <a:rPr lang="en-GB" altLang="en-US" sz="1200" b="1" dirty="0">
                <a:solidFill>
                  <a:srgbClr val="000000"/>
                </a:solidFill>
                <a:latin typeface="+mn-lt"/>
              </a:rPr>
              <a:t>Note to customise this slide:</a:t>
            </a:r>
          </a:p>
          <a:p>
            <a:pPr eaLnBrk="1" hangingPunct="1">
              <a:spcBef>
                <a:spcPts val="1125"/>
              </a:spcBef>
              <a:buClr>
                <a:srgbClr val="000000"/>
              </a:buClr>
              <a:buSzPct val="100000"/>
              <a:buFont typeface="Times New Roman" panose="02020603050405020304" pitchFamily="18" charset="0"/>
              <a:buAutoNum type="arabicPeriod"/>
            </a:pPr>
            <a:r>
              <a:rPr lang="en-GB" altLang="en-US" sz="1200" dirty="0">
                <a:solidFill>
                  <a:srgbClr val="000000"/>
                </a:solidFill>
                <a:latin typeface="+mn-lt"/>
              </a:rPr>
              <a:t>Save this presentation on your computer</a:t>
            </a:r>
          </a:p>
          <a:p>
            <a:pPr>
              <a:spcBef>
                <a:spcPts val="1125"/>
              </a:spcBef>
              <a:buClr>
                <a:srgbClr val="000000"/>
              </a:buClr>
              <a:buSzPct val="100000"/>
              <a:buFont typeface="Times New Roman" panose="02020603050405020304" pitchFamily="18" charset="0"/>
              <a:buAutoNum type="arabicPeriod"/>
            </a:pPr>
            <a:r>
              <a:rPr lang="en-GB" altLang="en-US" sz="1200" dirty="0">
                <a:solidFill>
                  <a:srgbClr val="000000"/>
                </a:solidFill>
                <a:latin typeface="+mn-lt"/>
              </a:rPr>
              <a:t>Insert local figures from Poverty Calculator  </a:t>
            </a:r>
            <a:r>
              <a:rPr lang="en-GB" altLang="en-US" sz="1200" dirty="0">
                <a:solidFill>
                  <a:srgbClr val="000000"/>
                </a:solidFill>
                <a:latin typeface="+mn-lt"/>
                <a:hlinkClick r:id="rId2"/>
              </a:rPr>
              <a:t>http://bit.ly/1H4vqbT</a:t>
            </a:r>
            <a:r>
              <a:rPr lang="en-GB" altLang="en-US" sz="1200" dirty="0">
                <a:solidFill>
                  <a:srgbClr val="000000"/>
                </a:solidFill>
                <a:latin typeface="+mn-lt"/>
              </a:rPr>
              <a:t> </a:t>
            </a:r>
          </a:p>
        </p:txBody>
      </p:sp>
      <p:sp>
        <p:nvSpPr>
          <p:cNvPr id="4" name="Title 3"/>
          <p:cNvSpPr>
            <a:spLocks noGrp="1"/>
          </p:cNvSpPr>
          <p:nvPr>
            <p:ph type="title"/>
          </p:nvPr>
        </p:nvSpPr>
        <p:spPr/>
        <p:txBody>
          <a:bodyPr/>
          <a:lstStyle/>
          <a:p>
            <a:r>
              <a:rPr lang="en-US" altLang="fr-FR" dirty="0"/>
              <a:t>The local burden of tobacco: poverty</a:t>
            </a:r>
            <a:endParaRPr lang="en-GB" dirty="0"/>
          </a:p>
        </p:txBody>
      </p:sp>
      <p:sp>
        <p:nvSpPr>
          <p:cNvPr id="5" name="Content Placeholder 4"/>
          <p:cNvSpPr>
            <a:spLocks noGrp="1"/>
          </p:cNvSpPr>
          <p:nvPr>
            <p:ph idx="1"/>
          </p:nvPr>
        </p:nvSpPr>
        <p:spPr>
          <a:xfrm>
            <a:off x="772085" y="2890972"/>
            <a:ext cx="7886700" cy="3235772"/>
          </a:xfrm>
        </p:spPr>
        <p:txBody>
          <a:bodyPr>
            <a:normAutofit lnSpcReduction="10000"/>
          </a:bodyPr>
          <a:lstStyle/>
          <a:p>
            <a:r>
              <a:rPr lang="en-GB" b="1" dirty="0" smtClean="0">
                <a:solidFill>
                  <a:srgbClr val="FF0000"/>
                </a:solidFill>
              </a:rPr>
              <a:t>XXX,XXX</a:t>
            </a:r>
            <a:r>
              <a:rPr lang="en-GB" b="1" dirty="0" smtClean="0"/>
              <a:t> households </a:t>
            </a:r>
            <a:r>
              <a:rPr lang="en-GB" dirty="0"/>
              <a:t>that include a smoker in the </a:t>
            </a:r>
            <a:r>
              <a:rPr lang="en-GB" dirty="0" smtClean="0">
                <a:solidFill>
                  <a:srgbClr val="FF0000"/>
                </a:solidFill>
              </a:rPr>
              <a:t>[Region]</a:t>
            </a:r>
            <a:endParaRPr lang="en-GB" dirty="0">
              <a:solidFill>
                <a:srgbClr val="FF0000"/>
              </a:solidFill>
            </a:endParaRPr>
          </a:p>
          <a:p>
            <a:r>
              <a:rPr lang="en-GB" dirty="0" smtClean="0">
                <a:solidFill>
                  <a:srgbClr val="FF0000"/>
                </a:solidFill>
              </a:rPr>
              <a:t>XX</a:t>
            </a:r>
            <a:r>
              <a:rPr lang="en-GB" dirty="0" smtClean="0"/>
              <a:t>% </a:t>
            </a:r>
            <a:r>
              <a:rPr lang="en-GB" dirty="0"/>
              <a:t>of them are living below the poverty line</a:t>
            </a:r>
          </a:p>
          <a:p>
            <a:r>
              <a:rPr lang="en-GB" dirty="0"/>
              <a:t>If they quit</a:t>
            </a:r>
            <a:r>
              <a:rPr lang="en-GB" dirty="0">
                <a:solidFill>
                  <a:srgbClr val="FF0000"/>
                </a:solidFill>
              </a:rPr>
              <a:t> </a:t>
            </a:r>
            <a:r>
              <a:rPr lang="en-GB" dirty="0" smtClean="0">
                <a:solidFill>
                  <a:srgbClr val="FF0000"/>
                </a:solidFill>
              </a:rPr>
              <a:t>XX,XXX </a:t>
            </a:r>
            <a:r>
              <a:rPr lang="en-GB" dirty="0"/>
              <a:t>households would be lifted above the poverty line:</a:t>
            </a:r>
          </a:p>
          <a:p>
            <a:pPr lvl="1"/>
            <a:r>
              <a:rPr lang="en-GB" dirty="0" smtClean="0">
                <a:solidFill>
                  <a:srgbClr val="FF0000"/>
                </a:solidFill>
              </a:rPr>
              <a:t>XXXXX</a:t>
            </a:r>
            <a:r>
              <a:rPr lang="en-GB" dirty="0" smtClean="0"/>
              <a:t> </a:t>
            </a:r>
            <a:r>
              <a:rPr lang="en-GB" dirty="0"/>
              <a:t>adults below pension age</a:t>
            </a:r>
          </a:p>
          <a:p>
            <a:pPr lvl="1"/>
            <a:r>
              <a:rPr lang="en-GB" dirty="0" smtClean="0">
                <a:solidFill>
                  <a:srgbClr val="FF0000"/>
                </a:solidFill>
              </a:rPr>
              <a:t>XXXXX </a:t>
            </a:r>
            <a:r>
              <a:rPr lang="en-GB" dirty="0"/>
              <a:t>adults above pension age</a:t>
            </a:r>
          </a:p>
          <a:p>
            <a:pPr lvl="1"/>
            <a:r>
              <a:rPr lang="en-GB" dirty="0" smtClean="0">
                <a:solidFill>
                  <a:srgbClr val="FF0000"/>
                </a:solidFill>
              </a:rPr>
              <a:t>XXXXX </a:t>
            </a:r>
            <a:r>
              <a:rPr lang="en-GB" dirty="0"/>
              <a:t>dependent children</a:t>
            </a:r>
          </a:p>
        </p:txBody>
      </p:sp>
    </p:spTree>
    <p:extLst>
      <p:ext uri="{BB962C8B-B14F-4D97-AF65-F5344CB8AC3E}">
        <p14:creationId xmlns:p14="http://schemas.microsoft.com/office/powerpoint/2010/main" val="2983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215265678"/>
              </p:ext>
            </p:extLst>
          </p:nvPr>
        </p:nvGraphicFramePr>
        <p:xfrm>
          <a:off x="0" y="1641690"/>
          <a:ext cx="9144000" cy="4962310"/>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10" name="Title 1"/>
          <p:cNvSpPr txBox="1">
            <a:spLocks/>
          </p:cNvSpPr>
          <p:nvPr/>
        </p:nvSpPr>
        <p:spPr>
          <a:xfrm>
            <a:off x="375804" y="228842"/>
            <a:ext cx="8229600" cy="850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sp>
        <p:nvSpPr>
          <p:cNvPr id="14" name="Text Box 9"/>
          <p:cNvSpPr txBox="1">
            <a:spLocks noChangeArrowheads="1"/>
          </p:cNvSpPr>
          <p:nvPr/>
        </p:nvSpPr>
        <p:spPr bwMode="auto">
          <a:xfrm>
            <a:off x="375805" y="2205750"/>
            <a:ext cx="5770996" cy="1362950"/>
          </a:xfrm>
          <a:prstGeom prst="rect">
            <a:avLst/>
          </a:prstGeom>
          <a:solidFill>
            <a:srgbClr val="FFFF00"/>
          </a:solidFill>
          <a:ln w="38100">
            <a:solidFill>
              <a:srgbClr val="000000"/>
            </a:solidFill>
            <a:round/>
            <a:headEnd/>
            <a:tailEnd/>
          </a:ln>
        </p:spPr>
        <p:txBody>
          <a:bodyPr lIns="90000" tIns="45000" rIns="90000" bIns="45000"/>
          <a:lstStyle>
            <a:lvl1pPr marL="342900" indent="-3429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hangingPunct="1">
              <a:spcBef>
                <a:spcPts val="1125"/>
              </a:spcBef>
              <a:buClr>
                <a:srgbClr val="000000"/>
              </a:buClr>
              <a:buSzPct val="100000"/>
              <a:buFont typeface="Times New Roman" panose="02020603050405020304" pitchFamily="18" charset="0"/>
              <a:buNone/>
            </a:pPr>
            <a:r>
              <a:rPr lang="en-GB" altLang="en-US" sz="1000" b="1" dirty="0">
                <a:solidFill>
                  <a:srgbClr val="000000"/>
                </a:solidFill>
                <a:latin typeface="+mn-lt"/>
              </a:rPr>
              <a:t>Note to customise this chart:</a:t>
            </a:r>
          </a:p>
          <a:p>
            <a:pPr eaLnBrk="1" hangingPunct="1">
              <a:buClr>
                <a:srgbClr val="000000"/>
              </a:buClr>
              <a:buSzPct val="100000"/>
              <a:buFont typeface="Times New Roman" panose="02020603050405020304" pitchFamily="18" charset="0"/>
              <a:buAutoNum type="arabicPeriod"/>
            </a:pPr>
            <a:r>
              <a:rPr lang="en-GB" altLang="en-US" sz="1000" dirty="0">
                <a:solidFill>
                  <a:srgbClr val="000000"/>
                </a:solidFill>
                <a:latin typeface="+mn-lt"/>
              </a:rPr>
              <a:t>Save this presentation on your computer</a:t>
            </a:r>
          </a:p>
          <a:p>
            <a:pPr eaLnBrk="1" hangingPunct="1">
              <a:buClr>
                <a:srgbClr val="000000"/>
              </a:buClr>
              <a:buSzPct val="100000"/>
              <a:buFont typeface="Times New Roman" panose="02020603050405020304" pitchFamily="18" charset="0"/>
              <a:buAutoNum type="arabicPeriod"/>
            </a:pPr>
            <a:r>
              <a:rPr lang="en-GB" altLang="en-US" sz="1000" dirty="0">
                <a:solidFill>
                  <a:srgbClr val="000000"/>
                </a:solidFill>
                <a:latin typeface="+mn-lt"/>
              </a:rPr>
              <a:t>Delete the sample chart</a:t>
            </a:r>
          </a:p>
          <a:p>
            <a:pPr>
              <a:buClr>
                <a:srgbClr val="000000"/>
              </a:buClr>
              <a:buSzPct val="100000"/>
              <a:buFont typeface="Times New Roman" panose="02020603050405020304" pitchFamily="18" charset="0"/>
              <a:buAutoNum type="arabicPeriod"/>
            </a:pPr>
            <a:r>
              <a:rPr lang="en-GB" altLang="en-US" sz="1000" dirty="0">
                <a:solidFill>
                  <a:srgbClr val="000000"/>
                </a:solidFill>
                <a:latin typeface="+mn-lt"/>
              </a:rPr>
              <a:t>Open the Local Costs of Smoking  spreadsheet (</a:t>
            </a:r>
            <a:r>
              <a:rPr lang="en-GB" altLang="en-US" sz="1000" dirty="0">
                <a:solidFill>
                  <a:srgbClr val="000000"/>
                </a:solidFill>
                <a:latin typeface="+mn-lt"/>
                <a:hlinkClick r:id="rId3" action="ppaction://hlinksldjump"/>
              </a:rPr>
              <a:t>http://www.ash.org.uk/information/ash-local-toolkit</a:t>
            </a:r>
            <a:r>
              <a:rPr lang="en-GB" altLang="en-US" sz="1000" dirty="0">
                <a:solidFill>
                  <a:srgbClr val="000000"/>
                </a:solidFill>
                <a:latin typeface="+mn-lt"/>
              </a:rPr>
              <a:t>) to calculate the costs in your locality – instructions on how to use the spreadsheet are contained within it. </a:t>
            </a:r>
          </a:p>
          <a:p>
            <a:pPr eaLnBrk="1" hangingPunct="1">
              <a:buClr>
                <a:srgbClr val="000000"/>
              </a:buClr>
              <a:buSzPct val="100000"/>
              <a:buFont typeface="Times New Roman" panose="02020603050405020304" pitchFamily="18" charset="0"/>
              <a:buAutoNum type="arabicPeriod"/>
            </a:pPr>
            <a:r>
              <a:rPr lang="en-GB" altLang="en-US" sz="1000" dirty="0">
                <a:solidFill>
                  <a:srgbClr val="000000"/>
                </a:solidFill>
                <a:latin typeface="+mn-lt"/>
              </a:rPr>
              <a:t>Select a chart and paste it into this document.</a:t>
            </a:r>
          </a:p>
        </p:txBody>
      </p:sp>
      <p:sp>
        <p:nvSpPr>
          <p:cNvPr id="4" name="Title 3"/>
          <p:cNvSpPr>
            <a:spLocks noGrp="1"/>
          </p:cNvSpPr>
          <p:nvPr>
            <p:ph type="title"/>
          </p:nvPr>
        </p:nvSpPr>
        <p:spPr>
          <a:xfrm>
            <a:off x="0" y="365126"/>
            <a:ext cx="7866515" cy="1325563"/>
          </a:xfrm>
        </p:spPr>
        <p:txBody>
          <a:bodyPr>
            <a:normAutofit/>
          </a:bodyPr>
          <a:lstStyle/>
          <a:p>
            <a:r>
              <a:rPr lang="en-US" altLang="fr-FR" dirty="0">
                <a:solidFill>
                  <a:prstClr val="black"/>
                </a:solidFill>
                <a:ea typeface="MS PGothic" panose="020B0600070205080204" pitchFamily="34" charset="-128"/>
                <a:cs typeface="Arial" panose="020B0604020202020204" pitchFamily="34" charset="0"/>
              </a:rPr>
              <a:t>The local burden of tobacco: cost</a:t>
            </a:r>
            <a:endParaRPr lang="en-GB" dirty="0"/>
          </a:p>
        </p:txBody>
      </p:sp>
    </p:spTree>
    <p:extLst>
      <p:ext uri="{BB962C8B-B14F-4D97-AF65-F5344CB8AC3E}">
        <p14:creationId xmlns:p14="http://schemas.microsoft.com/office/powerpoint/2010/main" val="3284379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722167" y="838201"/>
            <a:ext cx="7969828" cy="4711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l" rtl="0" fontAlgn="base">
              <a:spcBef>
                <a:spcPct val="0"/>
              </a:spcBef>
              <a:spcAft>
                <a:spcPct val="0"/>
              </a:spcAft>
              <a:defRPr sz="4400" b="1">
                <a:solidFill>
                  <a:schemeClr val="tx1"/>
                </a:solidFill>
                <a:latin typeface="Arial" charset="0"/>
              </a:defRPr>
            </a:lvl6pPr>
            <a:lvl7pPr marL="914400" algn="l" rtl="0" fontAlgn="base">
              <a:spcBef>
                <a:spcPct val="0"/>
              </a:spcBef>
              <a:spcAft>
                <a:spcPct val="0"/>
              </a:spcAft>
              <a:defRPr sz="4400" b="1">
                <a:solidFill>
                  <a:schemeClr val="tx1"/>
                </a:solidFill>
                <a:latin typeface="Arial" charset="0"/>
              </a:defRPr>
            </a:lvl7pPr>
            <a:lvl8pPr marL="1371600" algn="l" rtl="0" fontAlgn="base">
              <a:spcBef>
                <a:spcPct val="0"/>
              </a:spcBef>
              <a:spcAft>
                <a:spcPct val="0"/>
              </a:spcAft>
              <a:defRPr sz="4400" b="1">
                <a:solidFill>
                  <a:schemeClr val="tx1"/>
                </a:solidFill>
                <a:latin typeface="Arial" charset="0"/>
              </a:defRPr>
            </a:lvl8pPr>
            <a:lvl9pPr marL="1828800" algn="l" rtl="0" fontAlgn="base">
              <a:spcBef>
                <a:spcPct val="0"/>
              </a:spcBef>
              <a:spcAft>
                <a:spcPct val="0"/>
              </a:spcAft>
              <a:defRPr sz="4400" b="1">
                <a:solidFill>
                  <a:schemeClr val="tx1"/>
                </a:solidFill>
                <a:latin typeface="Arial" charset="0"/>
              </a:defRPr>
            </a:lvl9pPr>
          </a:lstStyle>
          <a:p>
            <a:pPr>
              <a:defRPr/>
            </a:pPr>
            <a:endParaRPr lang="en-GB" altLang="en-US" sz="2400" u="sng" kern="0" dirty="0">
              <a:solidFill>
                <a:prstClr val="black"/>
              </a:solidFill>
              <a:latin typeface="+mn-lt"/>
              <a:cs typeface="Arial" panose="020B0604020202020204" pitchFamily="34" charset="0"/>
            </a:endParaRPr>
          </a:p>
          <a:p>
            <a:pPr>
              <a:defRPr/>
            </a:pPr>
            <a:r>
              <a:rPr lang="en-GB" altLang="en-US" sz="2400" kern="0" dirty="0">
                <a:solidFill>
                  <a:prstClr val="black"/>
                </a:solidFill>
                <a:latin typeface="+mn-lt"/>
                <a:cs typeface="Arial" panose="020B0604020202020204" pitchFamily="34" charset="0"/>
              </a:rPr>
              <a:t>Section 1: The Problem</a:t>
            </a:r>
          </a:p>
          <a:p>
            <a:pPr marL="571500" indent="-571500">
              <a:buFont typeface="Arial" panose="020B0604020202020204" pitchFamily="34" charset="0"/>
              <a:buChar char="•"/>
              <a:defRPr/>
            </a:pPr>
            <a:r>
              <a:rPr lang="en-GB" altLang="en-US" sz="2400" kern="0" dirty="0">
                <a:latin typeface="+mn-lt"/>
                <a:cs typeface="Arial" panose="020B0604020202020204" pitchFamily="34" charset="0"/>
              </a:rPr>
              <a:t>The harm caused by tobacco</a:t>
            </a:r>
          </a:p>
          <a:p>
            <a:pPr marL="571500" indent="-571500">
              <a:buFont typeface="Arial" panose="020B0604020202020204" pitchFamily="34" charset="0"/>
              <a:buChar char="•"/>
              <a:defRPr/>
            </a:pPr>
            <a:r>
              <a:rPr lang="en-GB" altLang="en-US" sz="2400" kern="0" dirty="0">
                <a:solidFill>
                  <a:srgbClr val="0070C0"/>
                </a:solidFill>
                <a:latin typeface="+mn-lt"/>
                <a:cs typeface="Arial" panose="020B0604020202020204" pitchFamily="34" charset="0"/>
              </a:rPr>
              <a:t>Tobacco industry tactics to influence policy</a:t>
            </a:r>
          </a:p>
          <a:p>
            <a:pPr marL="571500" indent="-571500">
              <a:buFontTx/>
              <a:buChar char="-"/>
              <a:defRPr/>
            </a:pPr>
            <a:endParaRPr lang="en-GB" altLang="en-US" sz="2400" kern="0" dirty="0">
              <a:solidFill>
                <a:prstClr val="black"/>
              </a:solidFill>
              <a:latin typeface="+mn-lt"/>
              <a:cs typeface="Arial" panose="020B0604020202020204" pitchFamily="34" charset="0"/>
            </a:endParaRPr>
          </a:p>
          <a:p>
            <a:pPr>
              <a:defRPr/>
            </a:pPr>
            <a:r>
              <a:rPr lang="en-GB" altLang="en-US" sz="2400" kern="0" dirty="0">
                <a:solidFill>
                  <a:prstClr val="black"/>
                </a:solidFill>
                <a:latin typeface="+mn-lt"/>
                <a:cs typeface="Arial" panose="020B0604020202020204" pitchFamily="34" charset="0"/>
              </a:rPr>
              <a:t>Section 2: The Solution</a:t>
            </a:r>
            <a:endParaRPr lang="en-GB" altLang="en-US" sz="3600" kern="0" dirty="0">
              <a:solidFill>
                <a:prstClr val="black"/>
              </a:solidFill>
              <a:latin typeface="+mn-lt"/>
              <a:cs typeface="Arial" panose="020B0604020202020204" pitchFamily="34" charset="0"/>
            </a:endParaRPr>
          </a:p>
          <a:p>
            <a:pPr marL="571500" indent="-571500">
              <a:buFont typeface="Arial" panose="020B0604020202020204" pitchFamily="34" charset="0"/>
              <a:buChar char="•"/>
              <a:defRPr/>
            </a:pPr>
            <a:r>
              <a:rPr lang="en-GB" altLang="en-US" sz="2400" kern="0" dirty="0">
                <a:solidFill>
                  <a:prstClr val="black"/>
                </a:solidFill>
                <a:latin typeface="+mn-lt"/>
                <a:cs typeface="Arial" panose="020B0604020202020204" pitchFamily="34" charset="0"/>
              </a:rPr>
              <a:t>WHO FCTC &amp; Article 5.3</a:t>
            </a:r>
          </a:p>
          <a:p>
            <a:pPr marL="571500" indent="-571500">
              <a:buFont typeface="Arial" panose="020B0604020202020204" pitchFamily="34" charset="0"/>
              <a:buChar char="•"/>
              <a:defRPr/>
            </a:pPr>
            <a:r>
              <a:rPr lang="en-GB" altLang="en-US" sz="2400" kern="0" dirty="0">
                <a:solidFill>
                  <a:prstClr val="black"/>
                </a:solidFill>
                <a:latin typeface="+mn-lt"/>
                <a:cs typeface="Arial" panose="020B0604020202020204" pitchFamily="34" charset="0"/>
              </a:rPr>
              <a:t>A policy on protecting health policy from the vested interests of the tobacco industry</a:t>
            </a:r>
          </a:p>
          <a:p>
            <a:pPr algn="ctr">
              <a:defRPr/>
            </a:pPr>
            <a:endParaRPr lang="en-GB" altLang="en-US" sz="3600" kern="0" dirty="0">
              <a:solidFill>
                <a:prstClr val="black"/>
              </a:solidFill>
              <a:latin typeface="+mn-lt"/>
              <a:cs typeface="Arial" panose="020B0604020202020204" pitchFamily="34" charset="0"/>
            </a:endParaRPr>
          </a:p>
          <a:p>
            <a:pPr>
              <a:defRPr/>
            </a:pPr>
            <a:endParaRPr lang="en-GB" altLang="en-US" sz="3600" kern="0" dirty="0">
              <a:solidFill>
                <a:prstClr val="black"/>
              </a:solidFill>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8641" y="5793603"/>
            <a:ext cx="1000134" cy="581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53" y="5793603"/>
            <a:ext cx="930000" cy="581250"/>
          </a:xfrm>
          <a:prstGeom prst="rect">
            <a:avLst/>
          </a:prstGeom>
        </p:spPr>
      </p:pic>
    </p:spTree>
    <p:extLst>
      <p:ext uri="{BB962C8B-B14F-4D97-AF65-F5344CB8AC3E}">
        <p14:creationId xmlns:p14="http://schemas.microsoft.com/office/powerpoint/2010/main" val="206423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8852" y="1073827"/>
            <a:ext cx="8975148" cy="892552"/>
          </a:xfrm>
          <a:prstGeom prst="rect">
            <a:avLst/>
          </a:prstGeom>
        </p:spPr>
        <p:txBody>
          <a:bodyPr wrap="square">
            <a:spAutoFit/>
          </a:bodyPr>
          <a:lstStyle/>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3573025" y="5997957"/>
            <a:ext cx="1576842" cy="369332"/>
          </a:xfrm>
          <a:prstGeom prst="rect">
            <a:avLst/>
          </a:prstGeom>
        </p:spPr>
        <p:txBody>
          <a:bodyPr wrap="none">
            <a:spAutoFit/>
          </a:bodyPr>
          <a:lstStyle/>
          <a:p>
            <a:pPr>
              <a:spcBef>
                <a:spcPct val="0"/>
              </a:spcBef>
            </a:pPr>
            <a:r>
              <a:rPr lang="en-US" altLang="fr-FR" dirty="0">
                <a:solidFill>
                  <a:srgbClr val="0070C0"/>
                </a:solidFill>
                <a:latin typeface="Calibri" panose="020F0502020204030204" pitchFamily="34" charset="0"/>
              </a:rPr>
              <a:t>Fox et al. WHO</a:t>
            </a:r>
            <a:endParaRPr lang="fr-FR" altLang="fr-FR" dirty="0">
              <a:solidFill>
                <a:srgbClr val="0070C0"/>
              </a:solidFill>
              <a:latin typeface="Calibri" panose="020F0502020204030204" pitchFamily="34" charset="0"/>
            </a:endParaRPr>
          </a:p>
        </p:txBody>
      </p:sp>
      <p:sp>
        <p:nvSpPr>
          <p:cNvPr id="5" name="Title 4"/>
          <p:cNvSpPr>
            <a:spLocks noGrp="1"/>
          </p:cNvSpPr>
          <p:nvPr>
            <p:ph type="title"/>
          </p:nvPr>
        </p:nvSpPr>
        <p:spPr/>
        <p:txBody>
          <a:bodyPr/>
          <a:lstStyle/>
          <a:p>
            <a:r>
              <a:rPr lang="en-US" altLang="fr-FR" dirty="0"/>
              <a:t>Tobacco Industry Tactics</a:t>
            </a:r>
            <a:endParaRPr lang="en-GB" dirty="0"/>
          </a:p>
        </p:txBody>
      </p:sp>
      <p:sp>
        <p:nvSpPr>
          <p:cNvPr id="6" name="Content Placeholder 5"/>
          <p:cNvSpPr>
            <a:spLocks noGrp="1"/>
          </p:cNvSpPr>
          <p:nvPr>
            <p:ph idx="1"/>
          </p:nvPr>
        </p:nvSpPr>
        <p:spPr>
          <a:xfrm>
            <a:off x="628650" y="1690689"/>
            <a:ext cx="7886700" cy="4486274"/>
          </a:xfrm>
        </p:spPr>
        <p:txBody>
          <a:bodyPr>
            <a:normAutofit fontScale="92500" lnSpcReduction="10000"/>
          </a:bodyPr>
          <a:lstStyle/>
          <a:p>
            <a:r>
              <a:rPr lang="en-GB" dirty="0"/>
              <a:t>Attempts to undermine science and legitimate messages from scientific quarters</a:t>
            </a:r>
          </a:p>
          <a:p>
            <a:r>
              <a:rPr lang="en-GB" dirty="0"/>
              <a:t>Manipulation of the media</a:t>
            </a:r>
          </a:p>
          <a:p>
            <a:r>
              <a:rPr lang="en-GB" dirty="0"/>
              <a:t>Public relations</a:t>
            </a:r>
          </a:p>
          <a:p>
            <a:r>
              <a:rPr lang="en-GB" dirty="0"/>
              <a:t>Tactics designed to gain control of the public agenda</a:t>
            </a:r>
          </a:p>
          <a:p>
            <a:r>
              <a:rPr lang="en-GB" dirty="0"/>
              <a:t>Lobbying</a:t>
            </a:r>
          </a:p>
          <a:p>
            <a:r>
              <a:rPr lang="en-GB" dirty="0"/>
              <a:t>Use of front groups and artificially created grassroots movements</a:t>
            </a:r>
          </a:p>
          <a:p>
            <a:r>
              <a:rPr lang="en-GB" dirty="0"/>
              <a:t>Intimidation</a:t>
            </a:r>
          </a:p>
          <a:p>
            <a:r>
              <a:rPr lang="en-GB" dirty="0"/>
              <a:t>Harassment of tobacco control professionals.</a:t>
            </a:r>
          </a:p>
        </p:txBody>
      </p:sp>
    </p:spTree>
    <p:extLst>
      <p:ext uri="{BB962C8B-B14F-4D97-AF65-F5344CB8AC3E}">
        <p14:creationId xmlns:p14="http://schemas.microsoft.com/office/powerpoint/2010/main" val="6634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47767"/>
            <a:ext cx="8975148" cy="2492990"/>
          </a:xfrm>
          <a:prstGeom prst="rect">
            <a:avLst/>
          </a:prstGeom>
        </p:spPr>
        <p:txBody>
          <a:bodyPr wrap="square">
            <a:spAutoFit/>
          </a:bodyPr>
          <a:lstStyle/>
          <a:p>
            <a:pPr algn="ctr" eaLnBrk="0" fontAlgn="base" hangingPunct="0">
              <a:spcBef>
                <a:spcPct val="0"/>
              </a:spcBef>
              <a:spcAft>
                <a:spcPct val="0"/>
              </a:spcAft>
              <a:defRPr/>
            </a:pPr>
            <a:r>
              <a:rPr lang="en-GB" sz="2600" dirty="0">
                <a:solidFill>
                  <a:srgbClr val="000000"/>
                </a:solidFill>
                <a:cs typeface="Arial" panose="020B0604020202020204" pitchFamily="34" charset="0"/>
              </a:rPr>
              <a:t>“In short, we are very clear about our objective</a:t>
            </a:r>
          </a:p>
          <a:p>
            <a:pPr algn="ctr" eaLnBrk="0" fontAlgn="base" hangingPunct="0">
              <a:spcBef>
                <a:spcPct val="0"/>
              </a:spcBef>
              <a:spcAft>
                <a:spcPct val="0"/>
              </a:spcAft>
              <a:defRPr/>
            </a:pPr>
            <a:r>
              <a:rPr lang="en-GB" sz="2600" dirty="0">
                <a:solidFill>
                  <a:srgbClr val="000000"/>
                </a:solidFill>
                <a:cs typeface="Arial" panose="020B0604020202020204" pitchFamily="34" charset="0"/>
              </a:rPr>
              <a:t>— </a:t>
            </a:r>
            <a:r>
              <a:rPr lang="en-GB" sz="2600" b="1" dirty="0">
                <a:solidFill>
                  <a:srgbClr val="000000"/>
                </a:solidFill>
                <a:cs typeface="Arial" panose="020B0604020202020204" pitchFamily="34" charset="0"/>
              </a:rPr>
              <a:t>an unyielding and aggressive defence of our rights to make and sell our products</a:t>
            </a:r>
            <a:r>
              <a:rPr lang="en-GB" sz="2600" dirty="0">
                <a:solidFill>
                  <a:srgbClr val="000000"/>
                </a:solidFill>
                <a:cs typeface="Arial" panose="020B0604020202020204" pitchFamily="34" charset="0"/>
              </a:rPr>
              <a:t> and our consumers’ rights to have a free marketplace so that they can choose and use those products.” </a:t>
            </a:r>
          </a:p>
          <a:p>
            <a:pPr algn="ctr" eaLnBrk="0" fontAlgn="base" hangingPunct="0">
              <a:spcBef>
                <a:spcPct val="0"/>
              </a:spcBef>
              <a:spcAft>
                <a:spcPct val="0"/>
              </a:spcAft>
              <a:defRPr/>
            </a:pPr>
            <a:endParaRPr lang="en-GB" sz="2600" dirty="0">
              <a:solidFill>
                <a:srgbClr val="000000"/>
              </a:solidFill>
              <a:cs typeface="Arial" panose="020B0604020202020204" pitchFamily="34" charset="0"/>
            </a:endParaRPr>
          </a:p>
          <a:p>
            <a:pPr algn="ctr" eaLnBrk="0" fontAlgn="base" hangingPunct="0">
              <a:spcBef>
                <a:spcPct val="0"/>
              </a:spcBef>
              <a:spcAft>
                <a:spcPct val="0"/>
              </a:spcAft>
              <a:defRPr/>
            </a:pPr>
            <a:r>
              <a:rPr lang="en-GB" sz="2600" b="1" dirty="0">
                <a:solidFill>
                  <a:srgbClr val="000000"/>
                </a:solidFill>
                <a:cs typeface="Arial" panose="020B0604020202020204" pitchFamily="34" charset="0"/>
                <a:hlinkClick r:id="rId2"/>
              </a:rPr>
              <a:t>Phillip Morris International, 1995</a:t>
            </a:r>
            <a:endParaRPr lang="en-GB" sz="2600" b="1" dirty="0">
              <a:solidFill>
                <a:srgbClr val="000000"/>
              </a:solidFill>
              <a:cs typeface="Arial" panose="020B0604020202020204" pitchFamily="34" charset="0"/>
            </a:endParaRPr>
          </a:p>
        </p:txBody>
      </p:sp>
      <p:sp>
        <p:nvSpPr>
          <p:cNvPr id="6" name="Rectangle 5"/>
          <p:cNvSpPr/>
          <p:nvPr/>
        </p:nvSpPr>
        <p:spPr>
          <a:xfrm>
            <a:off x="0" y="3650917"/>
            <a:ext cx="8975148" cy="2492990"/>
          </a:xfrm>
          <a:prstGeom prst="rect">
            <a:avLst/>
          </a:prstGeom>
        </p:spPr>
        <p:txBody>
          <a:bodyPr wrap="square">
            <a:spAutoFit/>
          </a:bodyPr>
          <a:lstStyle/>
          <a:p>
            <a:pPr algn="ctr" eaLnBrk="0" fontAlgn="base" hangingPunct="0">
              <a:spcBef>
                <a:spcPct val="0"/>
              </a:spcBef>
              <a:spcAft>
                <a:spcPct val="0"/>
              </a:spcAft>
              <a:defRPr/>
            </a:pPr>
            <a:r>
              <a:rPr lang="en-GB" sz="2600" b="1" dirty="0">
                <a:cs typeface="Arial" panose="020B0604020202020204" pitchFamily="34" charset="0"/>
              </a:rPr>
              <a:t>“There is a fundamental and irreconcilable conflict between the tobacco industry's interests and public health policy interests.”</a:t>
            </a:r>
          </a:p>
          <a:p>
            <a:pPr algn="ctr" eaLnBrk="0" fontAlgn="base" hangingPunct="0">
              <a:spcBef>
                <a:spcPct val="0"/>
              </a:spcBef>
              <a:spcAft>
                <a:spcPct val="0"/>
              </a:spcAft>
              <a:defRPr/>
            </a:pPr>
            <a:endParaRPr lang="en-GB" sz="2600" dirty="0">
              <a:cs typeface="Arial" panose="020B0604020202020204" pitchFamily="34" charset="0"/>
            </a:endParaRPr>
          </a:p>
          <a:p>
            <a:pPr algn="ctr" eaLnBrk="0" fontAlgn="base" hangingPunct="0">
              <a:spcBef>
                <a:spcPct val="0"/>
              </a:spcBef>
              <a:spcAft>
                <a:spcPct val="0"/>
              </a:spcAft>
              <a:defRPr/>
            </a:pPr>
            <a:r>
              <a:rPr lang="en-GB" sz="2600" b="1" dirty="0">
                <a:cs typeface="Arial" panose="020B0604020202020204" pitchFamily="34" charset="0"/>
                <a:hlinkClick r:id="rId3"/>
              </a:rPr>
              <a:t>Guidelines for implementation of Article 5.3 of the</a:t>
            </a:r>
          </a:p>
          <a:p>
            <a:pPr algn="ctr" eaLnBrk="0" fontAlgn="base" hangingPunct="0">
              <a:spcBef>
                <a:spcPct val="0"/>
              </a:spcBef>
              <a:spcAft>
                <a:spcPct val="0"/>
              </a:spcAft>
              <a:defRPr/>
            </a:pPr>
            <a:r>
              <a:rPr lang="en-GB" sz="2600" b="1" dirty="0">
                <a:cs typeface="Arial" panose="020B0604020202020204" pitchFamily="34" charset="0"/>
                <a:hlinkClick r:id="rId3"/>
              </a:rPr>
              <a:t>WHO FCTC</a:t>
            </a:r>
            <a:endParaRPr lang="en-GB" sz="2800" dirty="0">
              <a:solidFill>
                <a:srgbClr val="000000"/>
              </a:solidFill>
              <a:cs typeface="Arial" panose="020B0604020202020204" pitchFamily="34" charset="0"/>
            </a:endParaRPr>
          </a:p>
          <a:p>
            <a:pPr algn="ctr" eaLnBrk="0" fontAlgn="base" hangingPunct="0">
              <a:spcBef>
                <a:spcPct val="0"/>
              </a:spcBef>
              <a:spcAft>
                <a:spcPct val="0"/>
              </a:spcAft>
              <a:defRPr/>
            </a:pPr>
            <a:endParaRPr lang="en-GB" sz="2600" dirty="0">
              <a:solidFill>
                <a:srgbClr val="000000"/>
              </a:solidFill>
              <a:cs typeface="Arial" panose="020B0604020202020204" pitchFamily="34" charset="0"/>
            </a:endParaRPr>
          </a:p>
        </p:txBody>
      </p:sp>
    </p:spTree>
    <p:extLst>
      <p:ext uri="{BB962C8B-B14F-4D97-AF65-F5344CB8AC3E}">
        <p14:creationId xmlns:p14="http://schemas.microsoft.com/office/powerpoint/2010/main" val="396265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68852" y="237111"/>
            <a:ext cx="8975148" cy="850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sp>
        <p:nvSpPr>
          <p:cNvPr id="11" name="Rectangle 10"/>
          <p:cNvSpPr/>
          <p:nvPr/>
        </p:nvSpPr>
        <p:spPr>
          <a:xfrm>
            <a:off x="84426" y="757438"/>
            <a:ext cx="8975148" cy="1292662"/>
          </a:xfrm>
          <a:prstGeom prst="rect">
            <a:avLst/>
          </a:prstGeom>
        </p:spPr>
        <p:txBody>
          <a:bodyPr wrap="square">
            <a:spAutoFit/>
          </a:bodyPr>
          <a:lstStyle/>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168852" y="365126"/>
            <a:ext cx="8890722" cy="1325563"/>
          </a:xfrm>
        </p:spPr>
        <p:txBody>
          <a:bodyPr>
            <a:normAutofit/>
          </a:bodyPr>
          <a:lstStyle/>
          <a:p>
            <a:r>
              <a:rPr lang="en-US" altLang="fr-FR" dirty="0"/>
              <a:t>How does this </a:t>
            </a:r>
            <a:r>
              <a:rPr lang="en-US" altLang="fr-FR" dirty="0" smtClean="0"/>
              <a:t>industry attempt to influence local government policy?</a:t>
            </a:r>
            <a:endParaRPr lang="en-GB" dirty="0"/>
          </a:p>
        </p:txBody>
      </p:sp>
      <p:sp>
        <p:nvSpPr>
          <p:cNvPr id="6" name="Content Placeholder 5"/>
          <p:cNvSpPr>
            <a:spLocks noGrp="1"/>
          </p:cNvSpPr>
          <p:nvPr>
            <p:ph idx="1"/>
          </p:nvPr>
        </p:nvSpPr>
        <p:spPr>
          <a:xfrm>
            <a:off x="353368" y="1690689"/>
            <a:ext cx="8706206" cy="4351338"/>
          </a:xfrm>
        </p:spPr>
        <p:txBody>
          <a:bodyPr>
            <a:normAutofit/>
          </a:bodyPr>
          <a:lstStyle/>
          <a:p>
            <a:pPr marL="0" indent="0">
              <a:buNone/>
            </a:pPr>
            <a:r>
              <a:rPr lang="en-GB" dirty="0"/>
              <a:t>The industry has a long record of attempting to influence council policies by: </a:t>
            </a:r>
            <a:endParaRPr lang="en-GB" dirty="0" smtClean="0"/>
          </a:p>
          <a:p>
            <a:pPr marL="0" indent="0">
              <a:buNone/>
            </a:pPr>
            <a:endParaRPr lang="en-GB" sz="1100" dirty="0"/>
          </a:p>
          <a:p>
            <a:pPr marL="514350" indent="-514350">
              <a:buFont typeface="+mj-lt"/>
              <a:buAutoNum type="arabicPeriod"/>
            </a:pPr>
            <a:r>
              <a:rPr lang="en-GB" altLang="en-US" dirty="0" smtClean="0"/>
              <a:t>Attempting </a:t>
            </a:r>
            <a:r>
              <a:rPr lang="en-GB" altLang="en-US" dirty="0"/>
              <a:t>to influence the national agenda by influencing local decision makers</a:t>
            </a:r>
          </a:p>
          <a:p>
            <a:pPr marL="514350" indent="-514350">
              <a:buFont typeface="+mj-lt"/>
              <a:buAutoNum type="arabicPeriod"/>
            </a:pPr>
            <a:r>
              <a:rPr lang="en-GB" altLang="en-US" dirty="0" smtClean="0"/>
              <a:t>Encouraging </a:t>
            </a:r>
            <a:r>
              <a:rPr lang="en-GB" altLang="en-US" dirty="0"/>
              <a:t>public health resources to be spent on a narrow range of activities </a:t>
            </a:r>
          </a:p>
          <a:p>
            <a:pPr marL="514350" indent="-514350">
              <a:buFont typeface="+mj-lt"/>
              <a:buAutoNum type="arabicPeriod"/>
            </a:pPr>
            <a:r>
              <a:rPr lang="en-GB" altLang="en-US" dirty="0" smtClean="0"/>
              <a:t>Attempts </a:t>
            </a:r>
            <a:r>
              <a:rPr lang="en-GB" altLang="en-US" dirty="0"/>
              <a:t>to frame itself as legitimate partner in addressing smoking related issues</a:t>
            </a:r>
          </a:p>
        </p:txBody>
      </p:sp>
    </p:spTree>
    <p:extLst>
      <p:ext uri="{BB962C8B-B14F-4D97-AF65-F5344CB8AC3E}">
        <p14:creationId xmlns:p14="http://schemas.microsoft.com/office/powerpoint/2010/main" val="1000663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68852" y="237111"/>
            <a:ext cx="8975148" cy="850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sp>
        <p:nvSpPr>
          <p:cNvPr id="11" name="Rectangle 10"/>
          <p:cNvSpPr/>
          <p:nvPr/>
        </p:nvSpPr>
        <p:spPr>
          <a:xfrm>
            <a:off x="84426" y="757438"/>
            <a:ext cx="8975148" cy="1292662"/>
          </a:xfrm>
          <a:prstGeom prst="rect">
            <a:avLst/>
          </a:prstGeom>
        </p:spPr>
        <p:txBody>
          <a:bodyPr wrap="square">
            <a:spAutoFit/>
          </a:bodyPr>
          <a:lstStyle/>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168852" y="365126"/>
            <a:ext cx="8890722" cy="1325563"/>
          </a:xfrm>
        </p:spPr>
        <p:txBody>
          <a:bodyPr>
            <a:normAutofit/>
          </a:bodyPr>
          <a:lstStyle/>
          <a:p>
            <a:r>
              <a:rPr lang="en-US" altLang="fr-FR" dirty="0"/>
              <a:t>How does this </a:t>
            </a:r>
            <a:r>
              <a:rPr lang="en-US" altLang="fr-FR" dirty="0" smtClean="0"/>
              <a:t>industry attempt to influence local government policy?</a:t>
            </a:r>
            <a:endParaRPr lang="en-GB" dirty="0"/>
          </a:p>
        </p:txBody>
      </p:sp>
      <p:sp>
        <p:nvSpPr>
          <p:cNvPr id="6" name="Content Placeholder 5"/>
          <p:cNvSpPr>
            <a:spLocks noGrp="1"/>
          </p:cNvSpPr>
          <p:nvPr>
            <p:ph idx="1"/>
          </p:nvPr>
        </p:nvSpPr>
        <p:spPr>
          <a:xfrm>
            <a:off x="337326" y="1818704"/>
            <a:ext cx="5453874" cy="4351338"/>
          </a:xfrm>
        </p:spPr>
        <p:txBody>
          <a:bodyPr>
            <a:normAutofit/>
          </a:bodyPr>
          <a:lstStyle/>
          <a:p>
            <a:pPr marL="0" indent="0">
              <a:buNone/>
            </a:pPr>
            <a:r>
              <a:rPr lang="en-GB" dirty="0" smtClean="0"/>
              <a:t>This includes:</a:t>
            </a:r>
          </a:p>
          <a:p>
            <a:r>
              <a:rPr lang="en-GB" dirty="0" smtClean="0"/>
              <a:t>Industry branding of smoking shelters on council properties</a:t>
            </a:r>
          </a:p>
          <a:p>
            <a:r>
              <a:rPr lang="en-GB" dirty="0" smtClean="0"/>
              <a:t>Providing staff, funding and sniffer dogs for joint work on illicit trade</a:t>
            </a:r>
          </a:p>
          <a:p>
            <a:r>
              <a:rPr lang="en-GB" dirty="0" smtClean="0"/>
              <a:t>Using subsidiaries to arrange meetings on local harm reduction </a:t>
            </a:r>
          </a:p>
          <a:p>
            <a:pPr marL="0" indent="0">
              <a:buNone/>
            </a:pPr>
            <a:endParaRPr lang="en-GB" sz="1100" dirty="0"/>
          </a:p>
        </p:txBody>
      </p:sp>
    </p:spTree>
    <p:extLst>
      <p:ext uri="{BB962C8B-B14F-4D97-AF65-F5344CB8AC3E}">
        <p14:creationId xmlns:p14="http://schemas.microsoft.com/office/powerpoint/2010/main" val="3769657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4426" y="757438"/>
            <a:ext cx="8975148" cy="1292662"/>
          </a:xfrm>
          <a:prstGeom prst="rect">
            <a:avLst/>
          </a:prstGeom>
        </p:spPr>
        <p:txBody>
          <a:bodyPr wrap="square">
            <a:spAutoFit/>
          </a:bodyPr>
          <a:lstStyle/>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10082" t="10795" r="36996" b="10458"/>
          <a:stretch/>
        </p:blipFill>
        <p:spPr>
          <a:xfrm>
            <a:off x="5142676" y="1374292"/>
            <a:ext cx="2971137" cy="2763204"/>
          </a:xfrm>
          <a:prstGeom prst="rect">
            <a:avLst/>
          </a:prstGeom>
          <a:ln w="19050">
            <a:solidFill>
              <a:schemeClr val="tx1"/>
            </a:solidFill>
          </a:ln>
        </p:spPr>
      </p:pic>
      <p:pic>
        <p:nvPicPr>
          <p:cNvPr id="5" name="Picture 4"/>
          <p:cNvPicPr>
            <a:picLocks noChangeAspect="1"/>
          </p:cNvPicPr>
          <p:nvPr/>
        </p:nvPicPr>
        <p:blipFill rotWithShape="1">
          <a:blip r:embed="rId4"/>
          <a:srcRect l="18631" t="17258" r="32764" b="4562"/>
          <a:stretch/>
        </p:blipFill>
        <p:spPr>
          <a:xfrm>
            <a:off x="6473507" y="2666954"/>
            <a:ext cx="2586067" cy="2599784"/>
          </a:xfrm>
          <a:prstGeom prst="rect">
            <a:avLst/>
          </a:prstGeom>
          <a:ln w="19050">
            <a:solidFill>
              <a:schemeClr val="tx1"/>
            </a:solidFill>
          </a:ln>
        </p:spPr>
      </p:pic>
      <p:sp>
        <p:nvSpPr>
          <p:cNvPr id="6" name="Title 5"/>
          <p:cNvSpPr>
            <a:spLocks noGrp="1"/>
          </p:cNvSpPr>
          <p:nvPr>
            <p:ph type="title"/>
          </p:nvPr>
        </p:nvSpPr>
        <p:spPr/>
        <p:txBody>
          <a:bodyPr>
            <a:normAutofit/>
          </a:bodyPr>
          <a:lstStyle/>
          <a:p>
            <a:r>
              <a:rPr lang="en-US" altLang="fr-FR" dirty="0">
                <a:solidFill>
                  <a:prstClr val="black"/>
                </a:solidFill>
                <a:ea typeface="MS PGothic" panose="020B0600070205080204" pitchFamily="34" charset="-128"/>
                <a:cs typeface="Arial" panose="020B0604020202020204" pitchFamily="34" charset="0"/>
              </a:rPr>
              <a:t>How does this affect local</a:t>
            </a:r>
            <a:br>
              <a:rPr lang="en-US" altLang="fr-FR" dirty="0">
                <a:solidFill>
                  <a:prstClr val="black"/>
                </a:solidFill>
                <a:ea typeface="MS PGothic" panose="020B0600070205080204" pitchFamily="34" charset="-128"/>
                <a:cs typeface="Arial" panose="020B0604020202020204" pitchFamily="34" charset="0"/>
              </a:rPr>
            </a:br>
            <a:r>
              <a:rPr lang="en-US" altLang="fr-FR" dirty="0">
                <a:solidFill>
                  <a:prstClr val="black"/>
                </a:solidFill>
                <a:ea typeface="MS PGothic" panose="020B0600070205080204" pitchFamily="34" charset="-128"/>
                <a:cs typeface="Arial" panose="020B0604020202020204" pitchFamily="34" charset="0"/>
              </a:rPr>
              <a:t>government?</a:t>
            </a:r>
            <a:endParaRPr lang="en-GB" dirty="0"/>
          </a:p>
        </p:txBody>
      </p:sp>
      <p:sp>
        <p:nvSpPr>
          <p:cNvPr id="7" name="Content Placeholder 6"/>
          <p:cNvSpPr>
            <a:spLocks noGrp="1"/>
          </p:cNvSpPr>
          <p:nvPr>
            <p:ph idx="1"/>
          </p:nvPr>
        </p:nvSpPr>
        <p:spPr>
          <a:xfrm>
            <a:off x="484271" y="1690689"/>
            <a:ext cx="4514026" cy="4351338"/>
          </a:xfrm>
        </p:spPr>
        <p:txBody>
          <a:bodyPr>
            <a:noAutofit/>
          </a:bodyPr>
          <a:lstStyle/>
          <a:p>
            <a:pPr marL="514350" indent="-514350">
              <a:buFont typeface="+mj-lt"/>
              <a:buAutoNum type="arabicPeriod"/>
            </a:pPr>
            <a:r>
              <a:rPr lang="en-GB" altLang="en-US" sz="1900" b="1" dirty="0" smtClean="0">
                <a:solidFill>
                  <a:srgbClr val="000000"/>
                </a:solidFill>
                <a:cs typeface="Arial" panose="020B0604020202020204" pitchFamily="34" charset="0"/>
              </a:rPr>
              <a:t>Attempts to </a:t>
            </a:r>
            <a:r>
              <a:rPr lang="en-GB" altLang="en-US" sz="1900" b="1" dirty="0">
                <a:solidFill>
                  <a:srgbClr val="000000"/>
                </a:solidFill>
                <a:cs typeface="Arial" panose="020B0604020202020204" pitchFamily="34" charset="0"/>
              </a:rPr>
              <a:t>influence the national agenda by influencing local decision makers</a:t>
            </a:r>
            <a:endParaRPr lang="en-GB" sz="1900" b="1" dirty="0">
              <a:solidFill>
                <a:srgbClr val="000000"/>
              </a:solidFill>
              <a:cs typeface="Arial" panose="020B0604020202020204" pitchFamily="34" charset="0"/>
            </a:endParaRPr>
          </a:p>
          <a:p>
            <a:pPr algn="just"/>
            <a:r>
              <a:rPr lang="en-GB" sz="1900" dirty="0">
                <a:cs typeface="Arial" panose="020B0604020202020204" pitchFamily="34" charset="0"/>
              </a:rPr>
              <a:t>In 2012, PR firm Luther Pendragon on behalf of Philip Morris contacted trading standards officers around the </a:t>
            </a:r>
            <a:r>
              <a:rPr lang="en-GB" sz="1900" dirty="0" smtClean="0">
                <a:cs typeface="Arial" panose="020B0604020202020204" pitchFamily="34" charset="0"/>
              </a:rPr>
              <a:t>country.</a:t>
            </a:r>
            <a:endParaRPr lang="en-GB" sz="1900" dirty="0">
              <a:cs typeface="Arial" panose="020B0604020202020204" pitchFamily="34" charset="0"/>
            </a:endParaRPr>
          </a:p>
          <a:p>
            <a:pPr algn="just"/>
            <a:r>
              <a:rPr lang="en-GB" sz="1900" dirty="0">
                <a:cs typeface="Arial" panose="020B0604020202020204" pitchFamily="34" charset="0"/>
              </a:rPr>
              <a:t>They warned that standard packs would “lead to a significant increase in counterfeiting and so will harm the sales of legitimate retailers".</a:t>
            </a:r>
          </a:p>
          <a:p>
            <a:pPr algn="just"/>
            <a:r>
              <a:rPr lang="en-GB" sz="1900" dirty="0">
                <a:cs typeface="Arial" panose="020B0604020202020204" pitchFamily="34" charset="0"/>
              </a:rPr>
              <a:t>Sir Cyril Chantler’s </a:t>
            </a:r>
            <a:r>
              <a:rPr lang="en-GB" sz="1900" dirty="0">
                <a:cs typeface="Arial" panose="020B0604020202020204" pitchFamily="34" charset="0"/>
                <a:hlinkClick r:id="rId5"/>
              </a:rPr>
              <a:t>Independent Review of Standardised Packaging</a:t>
            </a:r>
            <a:r>
              <a:rPr lang="en-GB" sz="1900" dirty="0">
                <a:cs typeface="Arial" panose="020B0604020202020204" pitchFamily="34" charset="0"/>
              </a:rPr>
              <a:t> concluded “There is no evidence that standardised packaging is easier to counterfeit”. </a:t>
            </a:r>
          </a:p>
          <a:p>
            <a:endParaRPr lang="en-GB" sz="1900" dirty="0"/>
          </a:p>
        </p:txBody>
      </p:sp>
    </p:spTree>
    <p:extLst>
      <p:ext uri="{BB962C8B-B14F-4D97-AF65-F5344CB8AC3E}">
        <p14:creationId xmlns:p14="http://schemas.microsoft.com/office/powerpoint/2010/main" val="419637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4426" y="757438"/>
            <a:ext cx="8975148" cy="1292662"/>
          </a:xfrm>
          <a:prstGeom prst="rect">
            <a:avLst/>
          </a:prstGeom>
        </p:spPr>
        <p:txBody>
          <a:bodyPr wrap="square">
            <a:spAutoFit/>
          </a:bodyPr>
          <a:lstStyle/>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lstStyle/>
          <a:p>
            <a:r>
              <a:rPr lang="en-US" altLang="fr-FR" dirty="0"/>
              <a:t>How does this affect local</a:t>
            </a:r>
            <a:br>
              <a:rPr lang="en-US" altLang="fr-FR" dirty="0"/>
            </a:br>
            <a:r>
              <a:rPr lang="en-US" altLang="fr-FR" dirty="0"/>
              <a:t>government?</a:t>
            </a:r>
            <a:endParaRPr lang="en-GB" dirty="0"/>
          </a:p>
        </p:txBody>
      </p:sp>
      <p:sp>
        <p:nvSpPr>
          <p:cNvPr id="6" name="Content Placeholder 5"/>
          <p:cNvSpPr>
            <a:spLocks noGrp="1"/>
          </p:cNvSpPr>
          <p:nvPr>
            <p:ph idx="1"/>
          </p:nvPr>
        </p:nvSpPr>
        <p:spPr>
          <a:xfrm>
            <a:off x="628650" y="1690689"/>
            <a:ext cx="7886700" cy="4351338"/>
          </a:xfrm>
        </p:spPr>
        <p:txBody>
          <a:bodyPr>
            <a:normAutofit/>
          </a:bodyPr>
          <a:lstStyle/>
          <a:p>
            <a:pPr marL="514350" indent="-514350">
              <a:buFont typeface="+mj-lt"/>
              <a:buAutoNum type="arabicPeriod" startAt="2"/>
            </a:pPr>
            <a:r>
              <a:rPr lang="en-GB" altLang="en-US" b="1" dirty="0"/>
              <a:t>Encouraging public health resources to be spent on a narrow range of activities </a:t>
            </a:r>
          </a:p>
          <a:p>
            <a:r>
              <a:rPr lang="en-GB" dirty="0"/>
              <a:t>The </a:t>
            </a:r>
            <a:r>
              <a:rPr lang="en-GB" dirty="0" smtClean="0"/>
              <a:t>industry </a:t>
            </a:r>
            <a:r>
              <a:rPr lang="en-GB" dirty="0"/>
              <a:t>routinely </a:t>
            </a:r>
            <a:r>
              <a:rPr lang="en-GB" dirty="0" smtClean="0"/>
              <a:t>exaggerates </a:t>
            </a:r>
            <a:r>
              <a:rPr lang="en-GB" dirty="0"/>
              <a:t>the extent of illicit trade and misrepresents the nature of the illicit market. </a:t>
            </a:r>
          </a:p>
          <a:p>
            <a:r>
              <a:rPr lang="en-GB" dirty="0"/>
              <a:t>It focusses on counterfeit products and cheap whites rather than the issue of legitimate products being smuggled back into the UK market, which it still makes a profit on and has been shown to be complicit in. </a:t>
            </a:r>
          </a:p>
        </p:txBody>
      </p:sp>
    </p:spTree>
    <p:extLst>
      <p:ext uri="{BB962C8B-B14F-4D97-AF65-F5344CB8AC3E}">
        <p14:creationId xmlns:p14="http://schemas.microsoft.com/office/powerpoint/2010/main" val="462188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4426" y="757438"/>
            <a:ext cx="8975148" cy="1292662"/>
          </a:xfrm>
          <a:prstGeom prst="rect">
            <a:avLst/>
          </a:prstGeom>
        </p:spPr>
        <p:txBody>
          <a:bodyPr wrap="square">
            <a:spAutoFit/>
          </a:bodyPr>
          <a:lstStyle/>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p:txBody>
      </p:sp>
      <p:grpSp>
        <p:nvGrpSpPr>
          <p:cNvPr id="18" name="Group 17"/>
          <p:cNvGrpSpPr/>
          <p:nvPr/>
        </p:nvGrpSpPr>
        <p:grpSpPr>
          <a:xfrm>
            <a:off x="4660236" y="2591900"/>
            <a:ext cx="4338125" cy="3446369"/>
            <a:chOff x="4668097" y="2131206"/>
            <a:chExt cx="4338125" cy="3446369"/>
          </a:xfrm>
        </p:grpSpPr>
        <p:sp>
          <p:nvSpPr>
            <p:cNvPr id="6" name="Rectangle 5"/>
            <p:cNvSpPr/>
            <p:nvPr/>
          </p:nvSpPr>
          <p:spPr>
            <a:xfrm>
              <a:off x="4778519" y="2390468"/>
              <a:ext cx="4117282" cy="3108543"/>
            </a:xfrm>
            <a:prstGeom prst="rect">
              <a:avLst/>
            </a:prstGeom>
          </p:spPr>
          <p:txBody>
            <a:bodyPr wrap="square">
              <a:spAutoFit/>
            </a:bodyPr>
            <a:lstStyle/>
            <a:p>
              <a:pPr algn="ctr" fontAlgn="base"/>
              <a:r>
                <a:rPr lang="en-GB" sz="1400" dirty="0">
                  <a:cs typeface="Arial" panose="020B0604020202020204" pitchFamily="34" charset="0"/>
                </a:rPr>
                <a:t>“Our team regularly uses intelligence to target illegal tobacco suppliers. However, we don’t believe that counterfeit tobacco is a growing problem, particularly as HMRC has suggested that the smuggling of counterfeit tobacco products has declined in recent years.</a:t>
              </a:r>
            </a:p>
            <a:p>
              <a:pPr algn="ctr" fontAlgn="base"/>
              <a:endParaRPr lang="en-GB" sz="1400" dirty="0">
                <a:cs typeface="Arial" panose="020B0604020202020204" pitchFamily="34" charset="0"/>
              </a:endParaRPr>
            </a:p>
            <a:p>
              <a:pPr algn="ctr" fontAlgn="base"/>
              <a:r>
                <a:rPr lang="en-GB" sz="1400" dirty="0">
                  <a:cs typeface="Arial" panose="020B0604020202020204" pitchFamily="34" charset="0"/>
                </a:rPr>
                <a:t>“The bottom line is that all tobacco, whether counterfeit or not, will kill around 480 Gateshead residents this year alone.”</a:t>
              </a:r>
            </a:p>
            <a:p>
              <a:pPr fontAlgn="base"/>
              <a:endParaRPr lang="en-GB" sz="1400" dirty="0">
                <a:cs typeface="Arial" panose="020B0604020202020204" pitchFamily="34" charset="0"/>
              </a:endParaRPr>
            </a:p>
            <a:p>
              <a:pPr algn="ctr" fontAlgn="base"/>
              <a:r>
                <a:rPr lang="en-GB" sz="1400" i="1" dirty="0">
                  <a:cs typeface="Arial" panose="020B0604020202020204" pitchFamily="34" charset="0"/>
                </a:rPr>
                <a:t>Peter Wright, Gateshead Council’s Environmental Health and Trading Standards Manager </a:t>
              </a:r>
            </a:p>
            <a:p>
              <a:pPr fontAlgn="base"/>
              <a:endParaRPr lang="en-GB" sz="1400" dirty="0">
                <a:cs typeface="Arial" panose="020B0604020202020204" pitchFamily="34" charset="0"/>
              </a:endParaRPr>
            </a:p>
          </p:txBody>
        </p:sp>
        <p:sp>
          <p:nvSpPr>
            <p:cNvPr id="16" name="Rectangle 15"/>
            <p:cNvSpPr/>
            <p:nvPr/>
          </p:nvSpPr>
          <p:spPr>
            <a:xfrm>
              <a:off x="4668097" y="2131206"/>
              <a:ext cx="4338125" cy="34463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p:cNvGrpSpPr/>
          <p:nvPr/>
        </p:nvGrpSpPr>
        <p:grpSpPr>
          <a:xfrm>
            <a:off x="241662" y="2595658"/>
            <a:ext cx="4338125" cy="3446369"/>
            <a:chOff x="219551" y="2134944"/>
            <a:chExt cx="4338125" cy="3446369"/>
          </a:xfrm>
        </p:grpSpPr>
        <p:grpSp>
          <p:nvGrpSpPr>
            <p:cNvPr id="15" name="Group 14"/>
            <p:cNvGrpSpPr/>
            <p:nvPr/>
          </p:nvGrpSpPr>
          <p:grpSpPr>
            <a:xfrm>
              <a:off x="397256" y="2608994"/>
              <a:ext cx="4048983" cy="2852885"/>
              <a:chOff x="258681" y="2587592"/>
              <a:chExt cx="4048983" cy="2852885"/>
            </a:xfrm>
          </p:grpSpPr>
          <p:pic>
            <p:nvPicPr>
              <p:cNvPr id="14" name="Picture 13"/>
              <p:cNvPicPr>
                <a:picLocks noChangeAspect="1"/>
              </p:cNvPicPr>
              <p:nvPr/>
            </p:nvPicPr>
            <p:blipFill rotWithShape="1">
              <a:blip r:embed="rId3"/>
              <a:srcRect l="15694" t="20666" r="21666" b="6222"/>
              <a:stretch/>
            </p:blipFill>
            <p:spPr>
              <a:xfrm rot="1719554">
                <a:off x="1940687" y="2631842"/>
                <a:ext cx="2124316" cy="1549667"/>
              </a:xfrm>
              <a:prstGeom prst="rect">
                <a:avLst/>
              </a:prstGeom>
              <a:ln w="19050">
                <a:solidFill>
                  <a:schemeClr val="tx1"/>
                </a:solidFill>
              </a:ln>
            </p:spPr>
          </p:pic>
          <p:pic>
            <p:nvPicPr>
              <p:cNvPr id="2" name="Picture 1"/>
              <p:cNvPicPr>
                <a:picLocks noChangeAspect="1"/>
              </p:cNvPicPr>
              <p:nvPr/>
            </p:nvPicPr>
            <p:blipFill rotWithShape="1">
              <a:blip r:embed="rId4"/>
              <a:srcRect l="23888" t="22222" r="26250" b="12888"/>
              <a:stretch/>
            </p:blipFill>
            <p:spPr>
              <a:xfrm rot="20367150">
                <a:off x="388374" y="2587592"/>
                <a:ext cx="2045862" cy="1664043"/>
              </a:xfrm>
              <a:prstGeom prst="rect">
                <a:avLst/>
              </a:prstGeom>
              <a:ln w="19050">
                <a:solidFill>
                  <a:schemeClr val="tx1"/>
                </a:solidFill>
              </a:ln>
            </p:spPr>
          </p:pic>
          <p:sp>
            <p:nvSpPr>
              <p:cNvPr id="5" name="Rectangle 4"/>
              <p:cNvSpPr/>
              <p:nvPr/>
            </p:nvSpPr>
            <p:spPr>
              <a:xfrm>
                <a:off x="258681" y="4747980"/>
                <a:ext cx="4048983" cy="692497"/>
              </a:xfrm>
              <a:prstGeom prst="rect">
                <a:avLst/>
              </a:prstGeom>
            </p:spPr>
            <p:txBody>
              <a:bodyPr wrap="square">
                <a:spAutoFit/>
              </a:bodyPr>
              <a:lstStyle/>
              <a:p>
                <a:pPr algn="ctr"/>
                <a:r>
                  <a:rPr lang="en-GB" sz="1300" i="1" dirty="0">
                    <a:solidFill>
                      <a:srgbClr val="000000"/>
                    </a:solidFill>
                  </a:rPr>
                  <a:t>Will O’Reilly: Former Detective Chief Inspector with the Metropolitan Police &amp; consultant for Philip Morris International highlights counterfeit tobacco</a:t>
                </a:r>
                <a:endParaRPr lang="en-GB" sz="1300" i="1" dirty="0"/>
              </a:p>
            </p:txBody>
          </p:sp>
          <p:pic>
            <p:nvPicPr>
              <p:cNvPr id="13" name="Picture 12"/>
              <p:cNvPicPr>
                <a:picLocks noChangeAspect="1"/>
              </p:cNvPicPr>
              <p:nvPr/>
            </p:nvPicPr>
            <p:blipFill rotWithShape="1">
              <a:blip r:embed="rId5"/>
              <a:srcRect l="14862" t="19778" r="39861" b="10444"/>
              <a:stretch/>
            </p:blipFill>
            <p:spPr>
              <a:xfrm rot="657230">
                <a:off x="1304789" y="2851538"/>
                <a:ext cx="1576435" cy="1518407"/>
              </a:xfrm>
              <a:prstGeom prst="rect">
                <a:avLst/>
              </a:prstGeom>
              <a:ln w="19050">
                <a:solidFill>
                  <a:schemeClr val="tx1"/>
                </a:solidFill>
              </a:ln>
            </p:spPr>
          </p:pic>
        </p:grpSp>
        <p:sp>
          <p:nvSpPr>
            <p:cNvPr id="17" name="Rectangle 16"/>
            <p:cNvSpPr/>
            <p:nvPr/>
          </p:nvSpPr>
          <p:spPr>
            <a:xfrm>
              <a:off x="219551" y="2134944"/>
              <a:ext cx="4338125" cy="34463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Title 9"/>
          <p:cNvSpPr>
            <a:spLocks noGrp="1"/>
          </p:cNvSpPr>
          <p:nvPr>
            <p:ph type="title"/>
          </p:nvPr>
        </p:nvSpPr>
        <p:spPr/>
        <p:txBody>
          <a:bodyPr>
            <a:normAutofit/>
          </a:bodyPr>
          <a:lstStyle/>
          <a:p>
            <a:r>
              <a:rPr lang="en-US" altLang="fr-FR" dirty="0"/>
              <a:t>How does this affect local</a:t>
            </a:r>
            <a:br>
              <a:rPr lang="en-US" altLang="fr-FR" dirty="0"/>
            </a:br>
            <a:r>
              <a:rPr lang="en-US" altLang="fr-FR" dirty="0"/>
              <a:t>government?</a:t>
            </a:r>
            <a:endParaRPr lang="en-GB" dirty="0"/>
          </a:p>
        </p:txBody>
      </p:sp>
      <p:sp>
        <p:nvSpPr>
          <p:cNvPr id="7" name="Content Placeholder 6"/>
          <p:cNvSpPr>
            <a:spLocks noGrp="1"/>
          </p:cNvSpPr>
          <p:nvPr>
            <p:ph idx="1"/>
          </p:nvPr>
        </p:nvSpPr>
        <p:spPr>
          <a:xfrm>
            <a:off x="628650" y="1690689"/>
            <a:ext cx="7886700" cy="4351338"/>
          </a:xfrm>
        </p:spPr>
        <p:txBody>
          <a:bodyPr/>
          <a:lstStyle/>
          <a:p>
            <a:pPr marL="514350" indent="-514350">
              <a:buFont typeface="+mj-lt"/>
              <a:buAutoNum type="arabicPeriod" startAt="2"/>
            </a:pPr>
            <a:r>
              <a:rPr lang="en-GB" altLang="en-US" b="1" dirty="0">
                <a:solidFill>
                  <a:srgbClr val="000000"/>
                </a:solidFill>
                <a:cs typeface="Arial" panose="020B0604020202020204" pitchFamily="34" charset="0"/>
              </a:rPr>
              <a:t>Encouraging public health resources to be spent on a narrow range of activities </a:t>
            </a:r>
            <a:endParaRPr lang="en-GB" b="1" dirty="0">
              <a:solidFill>
                <a:srgbClr val="000000"/>
              </a:solidFill>
              <a:cs typeface="Arial" panose="020B0604020202020204" pitchFamily="34" charset="0"/>
            </a:endParaRPr>
          </a:p>
          <a:p>
            <a:endParaRPr lang="en-GB" dirty="0"/>
          </a:p>
        </p:txBody>
      </p:sp>
    </p:spTree>
    <p:extLst>
      <p:ext uri="{BB962C8B-B14F-4D97-AF65-F5344CB8AC3E}">
        <p14:creationId xmlns:p14="http://schemas.microsoft.com/office/powerpoint/2010/main" val="54054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889145" y="914401"/>
            <a:ext cx="7969828" cy="390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l" rtl="0" fontAlgn="base">
              <a:spcBef>
                <a:spcPct val="0"/>
              </a:spcBef>
              <a:spcAft>
                <a:spcPct val="0"/>
              </a:spcAft>
              <a:defRPr sz="4400" b="1">
                <a:solidFill>
                  <a:schemeClr val="tx1"/>
                </a:solidFill>
                <a:latin typeface="Arial" charset="0"/>
              </a:defRPr>
            </a:lvl6pPr>
            <a:lvl7pPr marL="914400" algn="l" rtl="0" fontAlgn="base">
              <a:spcBef>
                <a:spcPct val="0"/>
              </a:spcBef>
              <a:spcAft>
                <a:spcPct val="0"/>
              </a:spcAft>
              <a:defRPr sz="4400" b="1">
                <a:solidFill>
                  <a:schemeClr val="tx1"/>
                </a:solidFill>
                <a:latin typeface="Arial" charset="0"/>
              </a:defRPr>
            </a:lvl7pPr>
            <a:lvl8pPr marL="1371600" algn="l" rtl="0" fontAlgn="base">
              <a:spcBef>
                <a:spcPct val="0"/>
              </a:spcBef>
              <a:spcAft>
                <a:spcPct val="0"/>
              </a:spcAft>
              <a:defRPr sz="4400" b="1">
                <a:solidFill>
                  <a:schemeClr val="tx1"/>
                </a:solidFill>
                <a:latin typeface="Arial" charset="0"/>
              </a:defRPr>
            </a:lvl8pPr>
            <a:lvl9pPr marL="1828800" algn="l" rtl="0" fontAlgn="base">
              <a:spcBef>
                <a:spcPct val="0"/>
              </a:spcBef>
              <a:spcAft>
                <a:spcPct val="0"/>
              </a:spcAft>
              <a:defRPr sz="4400" b="1">
                <a:solidFill>
                  <a:schemeClr val="tx1"/>
                </a:solidFill>
                <a:latin typeface="Arial" charset="0"/>
              </a:defRPr>
            </a:lvl9pPr>
          </a:lstStyle>
          <a:p>
            <a:pPr>
              <a:defRPr/>
            </a:pPr>
            <a:endParaRPr lang="en-GB" altLang="en-US" sz="2400" u="sng" kern="0" dirty="0">
              <a:solidFill>
                <a:prstClr val="black"/>
              </a:solidFill>
              <a:latin typeface="Arial"/>
              <a:cs typeface="Arial" panose="020B0604020202020204" pitchFamily="34" charset="0"/>
            </a:endParaRPr>
          </a:p>
          <a:p>
            <a:pPr>
              <a:defRPr/>
            </a:pPr>
            <a:r>
              <a:rPr lang="en-GB" altLang="en-US" sz="2400" kern="0" dirty="0">
                <a:solidFill>
                  <a:prstClr val="black"/>
                </a:solidFill>
                <a:latin typeface="+mn-lt"/>
                <a:cs typeface="Arial" panose="020B0604020202020204" pitchFamily="34" charset="0"/>
              </a:rPr>
              <a:t>Section 1: The Problem</a:t>
            </a:r>
          </a:p>
          <a:p>
            <a:pPr marL="571500" indent="-571500">
              <a:buFont typeface="Arial" panose="020B0604020202020204" pitchFamily="34" charset="0"/>
              <a:buChar char="•"/>
              <a:defRPr/>
            </a:pPr>
            <a:r>
              <a:rPr lang="en-GB" altLang="en-US" sz="2400" kern="0" dirty="0">
                <a:solidFill>
                  <a:prstClr val="black"/>
                </a:solidFill>
                <a:latin typeface="+mn-lt"/>
                <a:cs typeface="Arial" panose="020B0604020202020204" pitchFamily="34" charset="0"/>
              </a:rPr>
              <a:t>The harm caused by tobacco</a:t>
            </a:r>
          </a:p>
          <a:p>
            <a:pPr marL="571500" indent="-571500">
              <a:buFont typeface="Arial" panose="020B0604020202020204" pitchFamily="34" charset="0"/>
              <a:buChar char="•"/>
              <a:defRPr/>
            </a:pPr>
            <a:r>
              <a:rPr lang="en-GB" altLang="en-US" sz="2400" kern="0" dirty="0">
                <a:solidFill>
                  <a:prstClr val="black"/>
                </a:solidFill>
                <a:latin typeface="+mn-lt"/>
                <a:cs typeface="Arial" panose="020B0604020202020204" pitchFamily="34" charset="0"/>
              </a:rPr>
              <a:t>Tobacco industry tactics to influence policy</a:t>
            </a:r>
          </a:p>
          <a:p>
            <a:pPr marL="571500" indent="-571500">
              <a:buFontTx/>
              <a:buChar char="-"/>
              <a:defRPr/>
            </a:pPr>
            <a:endParaRPr lang="en-GB" altLang="en-US" sz="2400" kern="0" dirty="0">
              <a:solidFill>
                <a:prstClr val="black"/>
              </a:solidFill>
              <a:latin typeface="+mn-lt"/>
              <a:cs typeface="Arial" panose="020B0604020202020204" pitchFamily="34" charset="0"/>
            </a:endParaRPr>
          </a:p>
          <a:p>
            <a:pPr>
              <a:defRPr/>
            </a:pPr>
            <a:r>
              <a:rPr lang="en-GB" altLang="en-US" sz="2400" kern="0" dirty="0">
                <a:solidFill>
                  <a:prstClr val="black"/>
                </a:solidFill>
                <a:latin typeface="+mn-lt"/>
                <a:cs typeface="Arial" panose="020B0604020202020204" pitchFamily="34" charset="0"/>
              </a:rPr>
              <a:t>Section 2: The Solution</a:t>
            </a:r>
            <a:endParaRPr lang="en-GB" altLang="en-US" sz="3600" kern="0" dirty="0">
              <a:solidFill>
                <a:prstClr val="black"/>
              </a:solidFill>
              <a:latin typeface="+mn-lt"/>
              <a:cs typeface="Arial" panose="020B0604020202020204" pitchFamily="34" charset="0"/>
            </a:endParaRPr>
          </a:p>
          <a:p>
            <a:pPr marL="571500" indent="-571500">
              <a:buFont typeface="Arial" panose="020B0604020202020204" pitchFamily="34" charset="0"/>
              <a:buChar char="•"/>
              <a:defRPr/>
            </a:pPr>
            <a:r>
              <a:rPr lang="en-GB" altLang="en-US" sz="2400" kern="0" dirty="0">
                <a:latin typeface="+mn-lt"/>
                <a:cs typeface="Arial" panose="020B0604020202020204" pitchFamily="34" charset="0"/>
              </a:rPr>
              <a:t>WHO FCTC &amp; Article 5.3</a:t>
            </a:r>
          </a:p>
          <a:p>
            <a:pPr marL="571500" indent="-571500">
              <a:buFont typeface="Arial" panose="020B0604020202020204" pitchFamily="34" charset="0"/>
              <a:buChar char="•"/>
              <a:defRPr/>
            </a:pPr>
            <a:r>
              <a:rPr lang="en-GB" altLang="en-US" sz="2400" kern="0" dirty="0">
                <a:solidFill>
                  <a:prstClr val="black"/>
                </a:solidFill>
                <a:latin typeface="+mn-lt"/>
                <a:cs typeface="Arial" panose="020B0604020202020204" pitchFamily="34" charset="0"/>
              </a:rPr>
              <a:t>Protecting local health policy</a:t>
            </a:r>
            <a:endParaRPr lang="en-GB" altLang="en-US" sz="3600" kern="0" dirty="0">
              <a:solidFill>
                <a:prstClr val="black"/>
              </a:solidFill>
              <a:latin typeface="+mn-lt"/>
              <a:cs typeface="Arial" panose="020B0604020202020204" pitchFamily="34" charset="0"/>
            </a:endParaRPr>
          </a:p>
          <a:p>
            <a:pPr>
              <a:defRPr/>
            </a:pPr>
            <a:endParaRPr lang="en-GB" altLang="en-US" sz="3600" kern="0" dirty="0">
              <a:solidFill>
                <a:prstClr val="black"/>
              </a:solidFill>
              <a:latin typeface="Arial"/>
            </a:endParaRPr>
          </a:p>
        </p:txBody>
      </p:sp>
    </p:spTree>
    <p:extLst>
      <p:ext uri="{BB962C8B-B14F-4D97-AF65-F5344CB8AC3E}">
        <p14:creationId xmlns:p14="http://schemas.microsoft.com/office/powerpoint/2010/main" val="596482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4426" y="757438"/>
            <a:ext cx="8975148" cy="1292662"/>
          </a:xfrm>
          <a:prstGeom prst="rect">
            <a:avLst/>
          </a:prstGeom>
        </p:spPr>
        <p:txBody>
          <a:bodyPr wrap="square">
            <a:spAutoFit/>
          </a:bodyPr>
          <a:lstStyle/>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GB" sz="2600" dirty="0">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628650" y="4906808"/>
            <a:ext cx="4572000" cy="1077218"/>
          </a:xfrm>
          <a:prstGeom prst="rect">
            <a:avLst/>
          </a:prstGeom>
        </p:spPr>
        <p:txBody>
          <a:bodyPr>
            <a:spAutoFit/>
          </a:bodyPr>
          <a:lstStyle/>
          <a:p>
            <a:pPr algn="ctr"/>
            <a:r>
              <a:rPr lang="en-GB" sz="1600" dirty="0">
                <a:cs typeface="Arial" panose="020B0604020202020204" pitchFamily="34" charset="0"/>
              </a:rPr>
              <a:t>“JTI is delighted to be working with our partners at CPRE to support the Middlewich Clean Team in its efforts to keep the beautiful town of Middlewich tidy!”</a:t>
            </a:r>
            <a:endParaRPr lang="en-GB" sz="1600" b="0" i="0" dirty="0">
              <a:effectLst/>
              <a:cs typeface="Arial" panose="020B0604020202020204" pitchFamily="34" charset="0"/>
            </a:endParaRPr>
          </a:p>
        </p:txBody>
      </p:sp>
      <p:pic>
        <p:nvPicPr>
          <p:cNvPr id="5" name="Picture 4"/>
          <p:cNvPicPr>
            <a:picLocks noChangeAspect="1"/>
          </p:cNvPicPr>
          <p:nvPr/>
        </p:nvPicPr>
        <p:blipFill rotWithShape="1">
          <a:blip r:embed="rId2"/>
          <a:srcRect l="14214" t="34640" r="25001" b="8730"/>
          <a:stretch/>
        </p:blipFill>
        <p:spPr>
          <a:xfrm>
            <a:off x="5108696" y="4515009"/>
            <a:ext cx="2983543" cy="1860816"/>
          </a:xfrm>
          <a:prstGeom prst="rect">
            <a:avLst/>
          </a:prstGeom>
          <a:ln w="19050">
            <a:solidFill>
              <a:schemeClr val="tx1"/>
            </a:solidFill>
          </a:ln>
        </p:spPr>
      </p:pic>
      <p:sp>
        <p:nvSpPr>
          <p:cNvPr id="10" name="Title 9"/>
          <p:cNvSpPr>
            <a:spLocks noGrp="1"/>
          </p:cNvSpPr>
          <p:nvPr>
            <p:ph type="title"/>
          </p:nvPr>
        </p:nvSpPr>
        <p:spPr/>
        <p:txBody>
          <a:bodyPr/>
          <a:lstStyle/>
          <a:p>
            <a:r>
              <a:rPr lang="en-US" altLang="fr-FR" dirty="0"/>
              <a:t>How does this affect local</a:t>
            </a:r>
            <a:br>
              <a:rPr lang="en-US" altLang="fr-FR" dirty="0"/>
            </a:br>
            <a:r>
              <a:rPr lang="en-US" altLang="fr-FR" dirty="0"/>
              <a:t>government?</a:t>
            </a:r>
            <a:endParaRPr lang="en-GB" dirty="0"/>
          </a:p>
        </p:txBody>
      </p:sp>
      <p:sp>
        <p:nvSpPr>
          <p:cNvPr id="13" name="Content Placeholder 12"/>
          <p:cNvSpPr>
            <a:spLocks noGrp="1"/>
          </p:cNvSpPr>
          <p:nvPr>
            <p:ph idx="1"/>
          </p:nvPr>
        </p:nvSpPr>
        <p:spPr>
          <a:xfrm>
            <a:off x="628650" y="1825625"/>
            <a:ext cx="7886700" cy="3081183"/>
          </a:xfrm>
        </p:spPr>
        <p:txBody>
          <a:bodyPr>
            <a:normAutofit fontScale="77500" lnSpcReduction="20000"/>
          </a:bodyPr>
          <a:lstStyle/>
          <a:p>
            <a:pPr marL="514350" indent="-514350">
              <a:buFont typeface="+mj-lt"/>
              <a:buAutoNum type="arabicPeriod" startAt="3"/>
            </a:pPr>
            <a:r>
              <a:rPr lang="en-GB" b="1" dirty="0"/>
              <a:t>Tobacco industry attempts to frame itself as legitimate partner in addressing smoking related issues </a:t>
            </a:r>
          </a:p>
          <a:p>
            <a:pPr marL="0" indent="0">
              <a:buNone/>
            </a:pPr>
            <a:r>
              <a:rPr lang="en-GB" i="1" dirty="0"/>
              <a:t>Case study: Smoking related litter</a:t>
            </a:r>
          </a:p>
          <a:p>
            <a:r>
              <a:rPr lang="en-GB" dirty="0"/>
              <a:t>Cigarette butts are the single most littered item in England, present on 73% of streets. </a:t>
            </a:r>
          </a:p>
          <a:p>
            <a:r>
              <a:rPr lang="en-GB" dirty="0"/>
              <a:t>This litter poses a safety risk, is an environmental hazard and cleaning it up costs local authorities time and money. </a:t>
            </a:r>
          </a:p>
          <a:p>
            <a:r>
              <a:rPr lang="en-GB" dirty="0"/>
              <a:t> Japan Tobacco International and the Campaign to Protect Rural England provided funding for cigarette butt bins in Middlewich. </a:t>
            </a:r>
          </a:p>
          <a:p>
            <a:endParaRPr lang="en-GB" dirty="0"/>
          </a:p>
        </p:txBody>
      </p:sp>
    </p:spTree>
    <p:extLst>
      <p:ext uri="{BB962C8B-B14F-4D97-AF65-F5344CB8AC3E}">
        <p14:creationId xmlns:p14="http://schemas.microsoft.com/office/powerpoint/2010/main" val="74884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823767" y="2171701"/>
            <a:ext cx="7969828" cy="279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l" rtl="0" fontAlgn="base">
              <a:spcBef>
                <a:spcPct val="0"/>
              </a:spcBef>
              <a:spcAft>
                <a:spcPct val="0"/>
              </a:spcAft>
              <a:defRPr sz="4400" b="1">
                <a:solidFill>
                  <a:schemeClr val="tx1"/>
                </a:solidFill>
                <a:latin typeface="Arial" charset="0"/>
              </a:defRPr>
            </a:lvl6pPr>
            <a:lvl7pPr marL="914400" algn="l" rtl="0" fontAlgn="base">
              <a:spcBef>
                <a:spcPct val="0"/>
              </a:spcBef>
              <a:spcAft>
                <a:spcPct val="0"/>
              </a:spcAft>
              <a:defRPr sz="4400" b="1">
                <a:solidFill>
                  <a:schemeClr val="tx1"/>
                </a:solidFill>
                <a:latin typeface="Arial" charset="0"/>
              </a:defRPr>
            </a:lvl7pPr>
            <a:lvl8pPr marL="1371600" algn="l" rtl="0" fontAlgn="base">
              <a:spcBef>
                <a:spcPct val="0"/>
              </a:spcBef>
              <a:spcAft>
                <a:spcPct val="0"/>
              </a:spcAft>
              <a:defRPr sz="4400" b="1">
                <a:solidFill>
                  <a:schemeClr val="tx1"/>
                </a:solidFill>
                <a:latin typeface="Arial" charset="0"/>
              </a:defRPr>
            </a:lvl8pPr>
            <a:lvl9pPr marL="1828800" algn="l" rtl="0" fontAlgn="base">
              <a:spcBef>
                <a:spcPct val="0"/>
              </a:spcBef>
              <a:spcAft>
                <a:spcPct val="0"/>
              </a:spcAft>
              <a:defRPr sz="4400" b="1">
                <a:solidFill>
                  <a:schemeClr val="tx1"/>
                </a:solidFill>
                <a:latin typeface="Arial" charset="0"/>
              </a:defRPr>
            </a:lvl9pPr>
          </a:lstStyle>
          <a:p>
            <a:pPr>
              <a:defRPr/>
            </a:pPr>
            <a:r>
              <a:rPr lang="en-GB" altLang="en-US" sz="2400" kern="0" dirty="0">
                <a:solidFill>
                  <a:prstClr val="black"/>
                </a:solidFill>
                <a:latin typeface="+mn-lt"/>
                <a:cs typeface="Arial" panose="020B0604020202020204" pitchFamily="34" charset="0"/>
              </a:rPr>
              <a:t>Section 1: The Problem</a:t>
            </a:r>
          </a:p>
          <a:p>
            <a:pPr marL="571500" indent="-571500">
              <a:buFont typeface="Arial" panose="020B0604020202020204" pitchFamily="34" charset="0"/>
              <a:buChar char="•"/>
              <a:defRPr/>
            </a:pPr>
            <a:r>
              <a:rPr lang="en-GB" altLang="en-US" sz="2400" kern="0" dirty="0">
                <a:latin typeface="+mn-lt"/>
                <a:cs typeface="Arial" panose="020B0604020202020204" pitchFamily="34" charset="0"/>
              </a:rPr>
              <a:t>The harm caused by tobacco</a:t>
            </a:r>
          </a:p>
          <a:p>
            <a:pPr marL="571500" indent="-571500">
              <a:buFont typeface="Arial" panose="020B0604020202020204" pitchFamily="34" charset="0"/>
              <a:buChar char="•"/>
              <a:defRPr/>
            </a:pPr>
            <a:r>
              <a:rPr lang="en-GB" altLang="en-US" sz="2400" kern="0" dirty="0">
                <a:solidFill>
                  <a:prstClr val="black"/>
                </a:solidFill>
                <a:latin typeface="+mn-lt"/>
                <a:cs typeface="Arial" panose="020B0604020202020204" pitchFamily="34" charset="0"/>
              </a:rPr>
              <a:t>Tobacco industry tactics to influence policy</a:t>
            </a:r>
          </a:p>
          <a:p>
            <a:pPr marL="571500" indent="-571500">
              <a:buFontTx/>
              <a:buChar char="-"/>
              <a:defRPr/>
            </a:pPr>
            <a:endParaRPr lang="en-GB" altLang="en-US" sz="2400" kern="0" dirty="0">
              <a:solidFill>
                <a:prstClr val="black"/>
              </a:solidFill>
              <a:latin typeface="+mn-lt"/>
              <a:cs typeface="Arial" panose="020B0604020202020204" pitchFamily="34" charset="0"/>
            </a:endParaRPr>
          </a:p>
          <a:p>
            <a:pPr>
              <a:defRPr/>
            </a:pPr>
            <a:r>
              <a:rPr lang="en-GB" altLang="en-US" sz="2400" kern="0" dirty="0">
                <a:solidFill>
                  <a:prstClr val="black"/>
                </a:solidFill>
                <a:latin typeface="+mn-lt"/>
                <a:cs typeface="Arial" panose="020B0604020202020204" pitchFamily="34" charset="0"/>
              </a:rPr>
              <a:t>Section 2: The Solution</a:t>
            </a:r>
            <a:endParaRPr lang="en-GB" altLang="en-US" sz="3600" kern="0" dirty="0">
              <a:solidFill>
                <a:prstClr val="black"/>
              </a:solidFill>
              <a:latin typeface="+mn-lt"/>
              <a:cs typeface="Arial" panose="020B0604020202020204" pitchFamily="34" charset="0"/>
            </a:endParaRPr>
          </a:p>
          <a:p>
            <a:pPr marL="571500" indent="-571500">
              <a:buFont typeface="Arial" panose="020B0604020202020204" pitchFamily="34" charset="0"/>
              <a:buChar char="•"/>
              <a:defRPr/>
            </a:pPr>
            <a:r>
              <a:rPr lang="en-GB" altLang="en-US" sz="2400" kern="0" dirty="0">
                <a:solidFill>
                  <a:srgbClr val="0070C0"/>
                </a:solidFill>
                <a:latin typeface="+mn-lt"/>
                <a:cs typeface="Arial" panose="020B0604020202020204" pitchFamily="34" charset="0"/>
              </a:rPr>
              <a:t>WHO FCTC &amp; Article 5.3</a:t>
            </a:r>
          </a:p>
          <a:p>
            <a:pPr marL="571500" indent="-571500">
              <a:buFont typeface="Arial" panose="020B0604020202020204" pitchFamily="34" charset="0"/>
              <a:buChar char="•"/>
              <a:defRPr/>
            </a:pPr>
            <a:r>
              <a:rPr lang="en-GB" altLang="en-US" sz="2400" kern="0" dirty="0">
                <a:solidFill>
                  <a:prstClr val="black"/>
                </a:solidFill>
                <a:latin typeface="+mn-lt"/>
                <a:cs typeface="Arial" panose="020B0604020202020204" pitchFamily="34" charset="0"/>
              </a:rPr>
              <a:t>A policy on protecting health policy from the vested interests of the tobacco industry</a:t>
            </a:r>
          </a:p>
          <a:p>
            <a:pPr algn="ctr">
              <a:defRPr/>
            </a:pPr>
            <a:endParaRPr lang="en-GB" altLang="en-US" sz="3600" kern="0" dirty="0">
              <a:solidFill>
                <a:prstClr val="black"/>
              </a:solidFill>
              <a:latin typeface="Arial"/>
              <a:cs typeface="Arial" panose="020B0604020202020204" pitchFamily="34" charset="0"/>
            </a:endParaRPr>
          </a:p>
          <a:p>
            <a:pPr>
              <a:defRPr/>
            </a:pPr>
            <a:endParaRPr lang="en-GB" altLang="en-US" sz="3600" kern="0" dirty="0">
              <a:solidFill>
                <a:prstClr val="black"/>
              </a:solidFill>
              <a:latin typeface="Arial"/>
            </a:endParaRPr>
          </a:p>
        </p:txBody>
      </p:sp>
    </p:spTree>
    <p:extLst>
      <p:ext uri="{BB962C8B-B14F-4D97-AF65-F5344CB8AC3E}">
        <p14:creationId xmlns:p14="http://schemas.microsoft.com/office/powerpoint/2010/main" val="3852168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pic>
        <p:nvPicPr>
          <p:cNvPr id="12" name="Content Placeholder 3" descr="FCTC"/>
          <p:cNvPicPr>
            <a:picLocks noChangeAspect="1" noChangeArrowheads="1"/>
          </p:cNvPicPr>
          <p:nvPr/>
        </p:nvPicPr>
        <p:blipFill>
          <a:blip r:embed="rId2"/>
          <a:srcRect/>
          <a:stretch>
            <a:fillRect/>
          </a:stretch>
        </p:blipFill>
        <p:spPr>
          <a:xfrm>
            <a:off x="6326043" y="1757219"/>
            <a:ext cx="2289175" cy="3417888"/>
          </a:xfrm>
          <a:prstGeom prst="rect">
            <a:avLst/>
          </a:prstGeom>
          <a:ln>
            <a:solidFill>
              <a:schemeClr val="accent6">
                <a:lumMod val="40000"/>
                <a:lumOff val="60000"/>
              </a:schemeClr>
            </a:solidFill>
            <a:miter lim="800000"/>
            <a:headEnd/>
            <a:tailEnd/>
          </a:ln>
          <a:extLst/>
        </p:spPr>
      </p:pic>
      <p:sp>
        <p:nvSpPr>
          <p:cNvPr id="4" name="Title 3"/>
          <p:cNvSpPr>
            <a:spLocks noGrp="1"/>
          </p:cNvSpPr>
          <p:nvPr>
            <p:ph type="title"/>
          </p:nvPr>
        </p:nvSpPr>
        <p:spPr/>
        <p:txBody>
          <a:bodyPr>
            <a:normAutofit fontScale="90000"/>
          </a:bodyPr>
          <a:lstStyle/>
          <a:p>
            <a:r>
              <a:rPr lang="en-GB" altLang="fr-FR" dirty="0"/>
              <a:t>The WHO Framework Convention on Tobacco Control</a:t>
            </a:r>
            <a:endParaRPr lang="en-GB" dirty="0"/>
          </a:p>
        </p:txBody>
      </p:sp>
      <p:sp>
        <p:nvSpPr>
          <p:cNvPr id="5" name="Content Placeholder 4"/>
          <p:cNvSpPr>
            <a:spLocks noGrp="1"/>
          </p:cNvSpPr>
          <p:nvPr>
            <p:ph idx="1"/>
          </p:nvPr>
        </p:nvSpPr>
        <p:spPr>
          <a:xfrm>
            <a:off x="628650" y="1825625"/>
            <a:ext cx="5490729" cy="4351338"/>
          </a:xfrm>
        </p:spPr>
        <p:txBody>
          <a:bodyPr/>
          <a:lstStyle/>
          <a:p>
            <a:r>
              <a:rPr lang="en-GB" dirty="0"/>
              <a:t>Use of tobacco causes more than 6 million premature deaths around the world every year. </a:t>
            </a:r>
          </a:p>
          <a:p>
            <a:r>
              <a:rPr lang="en-GB" dirty="0"/>
              <a:t>The WHO Framework Convention on Tobacco Control is the first global public health treaty.  </a:t>
            </a:r>
          </a:p>
        </p:txBody>
      </p:sp>
    </p:spTree>
    <p:extLst>
      <p:ext uri="{BB962C8B-B14F-4D97-AF65-F5344CB8AC3E}">
        <p14:creationId xmlns:p14="http://schemas.microsoft.com/office/powerpoint/2010/main" val="3398257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pic>
        <p:nvPicPr>
          <p:cNvPr id="12" name="Content Placeholder 3" descr="FCTC"/>
          <p:cNvPicPr>
            <a:picLocks noChangeAspect="1" noChangeArrowheads="1"/>
          </p:cNvPicPr>
          <p:nvPr/>
        </p:nvPicPr>
        <p:blipFill>
          <a:blip r:embed="rId2"/>
          <a:srcRect/>
          <a:stretch>
            <a:fillRect/>
          </a:stretch>
        </p:blipFill>
        <p:spPr>
          <a:xfrm>
            <a:off x="6326043" y="1757219"/>
            <a:ext cx="2289175" cy="3417888"/>
          </a:xfrm>
          <a:prstGeom prst="rect">
            <a:avLst/>
          </a:prstGeom>
          <a:ln>
            <a:solidFill>
              <a:schemeClr val="accent6">
                <a:lumMod val="40000"/>
                <a:lumOff val="60000"/>
              </a:schemeClr>
            </a:solidFill>
            <a:miter lim="800000"/>
            <a:headEnd/>
            <a:tailEnd/>
          </a:ln>
          <a:extLst/>
        </p:spPr>
      </p:pic>
      <p:sp>
        <p:nvSpPr>
          <p:cNvPr id="4" name="Title 3"/>
          <p:cNvSpPr>
            <a:spLocks noGrp="1"/>
          </p:cNvSpPr>
          <p:nvPr>
            <p:ph type="title"/>
          </p:nvPr>
        </p:nvSpPr>
        <p:spPr/>
        <p:txBody>
          <a:bodyPr/>
          <a:lstStyle/>
          <a:p>
            <a:r>
              <a:rPr lang="en-GB" altLang="fr-FR" dirty="0"/>
              <a:t>The purpose of the treaty is:</a:t>
            </a:r>
            <a:endParaRPr lang="en-GB" dirty="0"/>
          </a:p>
        </p:txBody>
      </p:sp>
      <p:sp>
        <p:nvSpPr>
          <p:cNvPr id="11" name="Content Placeholder 10"/>
          <p:cNvSpPr>
            <a:spLocks noGrp="1"/>
          </p:cNvSpPr>
          <p:nvPr>
            <p:ph idx="1"/>
          </p:nvPr>
        </p:nvSpPr>
        <p:spPr>
          <a:xfrm>
            <a:off x="628650" y="1825625"/>
            <a:ext cx="5490729" cy="4351338"/>
          </a:xfrm>
        </p:spPr>
        <p:txBody>
          <a:bodyPr/>
          <a:lstStyle/>
          <a:p>
            <a:r>
              <a:rPr lang="en-GB" dirty="0"/>
              <a:t>“To protect present and future generations from the devastating health, social, environmental and economic consequences of tobacco consumption and exposure to tobacco smoke … to reduce continually and substantially the prevalence of tobacco use and exposure to tobacco smoke.” </a:t>
            </a:r>
            <a:endParaRPr lang="en-US" dirty="0"/>
          </a:p>
        </p:txBody>
      </p:sp>
    </p:spTree>
    <p:extLst>
      <p:ext uri="{BB962C8B-B14F-4D97-AF65-F5344CB8AC3E}">
        <p14:creationId xmlns:p14="http://schemas.microsoft.com/office/powerpoint/2010/main" val="230692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4" name="Title 3"/>
          <p:cNvSpPr>
            <a:spLocks noGrp="1"/>
          </p:cNvSpPr>
          <p:nvPr>
            <p:ph type="title"/>
          </p:nvPr>
        </p:nvSpPr>
        <p:spPr/>
        <p:txBody>
          <a:bodyPr/>
          <a:lstStyle/>
          <a:p>
            <a:r>
              <a:rPr lang="en-US" dirty="0"/>
              <a:t>Core demand reduction provisions</a:t>
            </a:r>
            <a:endParaRPr lang="en-GB" dirty="0"/>
          </a:p>
        </p:txBody>
      </p:sp>
      <p:sp>
        <p:nvSpPr>
          <p:cNvPr id="5" name="Content Placeholder 4"/>
          <p:cNvSpPr>
            <a:spLocks noGrp="1"/>
          </p:cNvSpPr>
          <p:nvPr>
            <p:ph idx="1"/>
          </p:nvPr>
        </p:nvSpPr>
        <p:spPr>
          <a:xfrm>
            <a:off x="628650" y="1825625"/>
            <a:ext cx="7886700" cy="3945910"/>
          </a:xfrm>
        </p:spPr>
        <p:txBody>
          <a:bodyPr>
            <a:normAutofit fontScale="70000" lnSpcReduction="20000"/>
          </a:bodyPr>
          <a:lstStyle/>
          <a:p>
            <a:r>
              <a:rPr lang="en-GB" dirty="0"/>
              <a:t>Price and tax measures to reduce the demand for</a:t>
            </a:r>
            <a:br>
              <a:rPr lang="en-GB" dirty="0"/>
            </a:br>
            <a:r>
              <a:rPr lang="en-GB" dirty="0"/>
              <a:t>tobacco </a:t>
            </a:r>
          </a:p>
          <a:p>
            <a:r>
              <a:rPr lang="en-GB" dirty="0"/>
              <a:t>Protection from exposure to tobacco smoke</a:t>
            </a:r>
          </a:p>
          <a:p>
            <a:r>
              <a:rPr lang="en-GB" dirty="0"/>
              <a:t>Regulation of the contents of tobacco products </a:t>
            </a:r>
          </a:p>
          <a:p>
            <a:r>
              <a:rPr lang="en-GB" dirty="0"/>
              <a:t>Regulation of tobacco product disclosures </a:t>
            </a:r>
          </a:p>
          <a:p>
            <a:r>
              <a:rPr lang="en-GB" dirty="0"/>
              <a:t>Packaging and labelling of tobacco products </a:t>
            </a:r>
          </a:p>
          <a:p>
            <a:r>
              <a:rPr lang="en-GB" dirty="0"/>
              <a:t>Education, communication, training and public awareness</a:t>
            </a:r>
          </a:p>
          <a:p>
            <a:r>
              <a:rPr lang="en-GB" dirty="0"/>
              <a:t>Tobacco advertising, promotion and sponsorship and demand reduction measures concerning tobacco dependence and cessation </a:t>
            </a:r>
          </a:p>
          <a:p>
            <a:r>
              <a:rPr lang="en-GB" dirty="0"/>
              <a:t>Illicit trade in tobacco products</a:t>
            </a:r>
          </a:p>
          <a:p>
            <a:r>
              <a:rPr lang="en-GB" dirty="0"/>
              <a:t>Sales to and by minors </a:t>
            </a:r>
          </a:p>
          <a:p>
            <a:r>
              <a:rPr lang="en-GB" dirty="0"/>
              <a:t>Provision of support for economically viable alternative activities</a:t>
            </a:r>
          </a:p>
          <a:p>
            <a:endParaRPr lang="en-GB" dirty="0"/>
          </a:p>
          <a:p>
            <a:endParaRPr lang="en-GB" dirty="0"/>
          </a:p>
        </p:txBody>
      </p:sp>
    </p:spTree>
    <p:extLst>
      <p:ext uri="{BB962C8B-B14F-4D97-AF65-F5344CB8AC3E}">
        <p14:creationId xmlns:p14="http://schemas.microsoft.com/office/powerpoint/2010/main" val="2110478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4" name="Title 3"/>
          <p:cNvSpPr>
            <a:spLocks noGrp="1"/>
          </p:cNvSpPr>
          <p:nvPr>
            <p:ph type="title"/>
          </p:nvPr>
        </p:nvSpPr>
        <p:spPr/>
        <p:txBody>
          <a:bodyPr/>
          <a:lstStyle/>
          <a:p>
            <a:r>
              <a:rPr lang="en-GB" altLang="fr-FR" dirty="0"/>
              <a:t>Article 5.3 – protecting local health policy</a:t>
            </a:r>
            <a:endParaRPr lang="en-GB" dirty="0"/>
          </a:p>
        </p:txBody>
      </p:sp>
      <p:sp>
        <p:nvSpPr>
          <p:cNvPr id="5" name="Content Placeholder 4"/>
          <p:cNvSpPr>
            <a:spLocks noGrp="1"/>
          </p:cNvSpPr>
          <p:nvPr>
            <p:ph idx="1"/>
          </p:nvPr>
        </p:nvSpPr>
        <p:spPr/>
        <p:txBody>
          <a:bodyPr/>
          <a:lstStyle/>
          <a:p>
            <a:r>
              <a:rPr lang="en-GB" dirty="0"/>
              <a:t>Article 5.3 of the FCTC commits Parties to protecting their public health policies from the commercial and vested interests of the tobacco industry.</a:t>
            </a:r>
          </a:p>
          <a:p>
            <a:r>
              <a:rPr lang="en-GB" smtClean="0"/>
              <a:t>The </a:t>
            </a:r>
            <a:r>
              <a:rPr lang="en-GB" dirty="0"/>
              <a:t>UK has explicitly committed to live up to this obligation (in chapter 10 of the Tobacco Control Plan for England) and this obligation extends to local government</a:t>
            </a:r>
          </a:p>
        </p:txBody>
      </p:sp>
    </p:spTree>
    <p:extLst>
      <p:ext uri="{BB962C8B-B14F-4D97-AF65-F5344CB8AC3E}">
        <p14:creationId xmlns:p14="http://schemas.microsoft.com/office/powerpoint/2010/main" val="2143747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11" name="TextBox 10"/>
          <p:cNvSpPr txBox="1"/>
          <p:nvPr/>
        </p:nvSpPr>
        <p:spPr>
          <a:xfrm>
            <a:off x="833281" y="1968187"/>
            <a:ext cx="7416824" cy="3046988"/>
          </a:xfrm>
          <a:prstGeom prst="rect">
            <a:avLst/>
          </a:prstGeom>
          <a:solidFill>
            <a:schemeClr val="bg2"/>
          </a:solidFill>
          <a:ln>
            <a:solidFill>
              <a:schemeClr val="tx1"/>
            </a:solidFill>
          </a:ln>
        </p:spPr>
        <p:txBody>
          <a:bodyPr wrap="square" rtlCol="0">
            <a:spAutoFit/>
          </a:bodyPr>
          <a:lstStyle/>
          <a:p>
            <a:pPr algn="ctr" fontAlgn="base">
              <a:spcBef>
                <a:spcPct val="0"/>
              </a:spcBef>
              <a:spcAft>
                <a:spcPct val="0"/>
              </a:spcAft>
            </a:pPr>
            <a:r>
              <a:rPr lang="en-GB" sz="2400" b="1" i="1" dirty="0">
                <a:solidFill>
                  <a:srgbClr val="000000"/>
                </a:solidFill>
                <a:cs typeface="Arial" panose="020B0604020202020204" pitchFamily="34" charset="0"/>
              </a:rPr>
              <a:t>Article 5.3</a:t>
            </a:r>
          </a:p>
          <a:p>
            <a:pPr algn="ctr" fontAlgn="base">
              <a:spcBef>
                <a:spcPct val="0"/>
              </a:spcBef>
              <a:spcAft>
                <a:spcPct val="0"/>
              </a:spcAft>
            </a:pPr>
            <a:r>
              <a:rPr lang="en-GB" sz="2400" i="1" dirty="0">
                <a:solidFill>
                  <a:srgbClr val="000000"/>
                </a:solidFill>
                <a:cs typeface="Arial" panose="020B0604020202020204" pitchFamily="34" charset="0"/>
              </a:rPr>
              <a:t>General Obligations</a:t>
            </a:r>
          </a:p>
          <a:p>
            <a:pPr fontAlgn="base">
              <a:spcBef>
                <a:spcPct val="0"/>
              </a:spcBef>
              <a:spcAft>
                <a:spcPct val="0"/>
              </a:spcAft>
            </a:pPr>
            <a:endParaRPr lang="en-GB" sz="2400" dirty="0">
              <a:solidFill>
                <a:srgbClr val="000000"/>
              </a:solidFill>
              <a:cs typeface="Arial" panose="020B0604020202020204" pitchFamily="34" charset="0"/>
            </a:endParaRPr>
          </a:p>
          <a:p>
            <a:pPr algn="just" fontAlgn="base">
              <a:spcBef>
                <a:spcPct val="0"/>
              </a:spcBef>
              <a:spcAft>
                <a:spcPct val="0"/>
              </a:spcAft>
            </a:pPr>
            <a:r>
              <a:rPr lang="en-GB" sz="2400" dirty="0">
                <a:solidFill>
                  <a:srgbClr val="000000"/>
                </a:solidFill>
                <a:cs typeface="Arial" panose="020B0604020202020204" pitchFamily="34" charset="0"/>
              </a:rPr>
              <a:t>“In setting and implementing their public health policies with respect to tobacco control, Parties shall act to protect these policies from the commercial and other vested interests of the tobacco industry in accordance with national law.”</a:t>
            </a:r>
          </a:p>
        </p:txBody>
      </p:sp>
      <p:sp>
        <p:nvSpPr>
          <p:cNvPr id="4" name="Title 3"/>
          <p:cNvSpPr>
            <a:spLocks noGrp="1"/>
          </p:cNvSpPr>
          <p:nvPr>
            <p:ph type="title"/>
          </p:nvPr>
        </p:nvSpPr>
        <p:spPr/>
        <p:txBody>
          <a:bodyPr/>
          <a:lstStyle/>
          <a:p>
            <a:r>
              <a:rPr lang="en-GB" altLang="fr-FR" dirty="0"/>
              <a:t>Article 5.3 – protecting local health policy</a:t>
            </a:r>
            <a:endParaRPr lang="en-GB" dirty="0"/>
          </a:p>
        </p:txBody>
      </p:sp>
    </p:spTree>
    <p:extLst>
      <p:ext uri="{BB962C8B-B14F-4D97-AF65-F5344CB8AC3E}">
        <p14:creationId xmlns:p14="http://schemas.microsoft.com/office/powerpoint/2010/main" val="186899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11" name="TextBox 10"/>
          <p:cNvSpPr txBox="1"/>
          <p:nvPr/>
        </p:nvSpPr>
        <p:spPr>
          <a:xfrm>
            <a:off x="833281" y="1968187"/>
            <a:ext cx="7416824" cy="3046988"/>
          </a:xfrm>
          <a:prstGeom prst="rect">
            <a:avLst/>
          </a:prstGeom>
          <a:solidFill>
            <a:schemeClr val="bg2"/>
          </a:solidFill>
          <a:ln>
            <a:solidFill>
              <a:schemeClr val="tx1"/>
            </a:solidFill>
          </a:ln>
        </p:spPr>
        <p:txBody>
          <a:bodyPr wrap="square" rtlCol="0">
            <a:spAutoFit/>
          </a:bodyPr>
          <a:lstStyle/>
          <a:p>
            <a:pPr algn="ctr" fontAlgn="base">
              <a:spcBef>
                <a:spcPct val="0"/>
              </a:spcBef>
              <a:spcAft>
                <a:spcPct val="0"/>
              </a:spcAft>
            </a:pPr>
            <a:r>
              <a:rPr lang="en-GB" sz="2400" b="1" i="1" dirty="0">
                <a:solidFill>
                  <a:srgbClr val="000000"/>
                </a:solidFill>
                <a:cs typeface="Arial" panose="020B0604020202020204" pitchFamily="34" charset="0"/>
              </a:rPr>
              <a:t>Article 5.3</a:t>
            </a:r>
          </a:p>
          <a:p>
            <a:pPr algn="ctr" fontAlgn="base">
              <a:spcBef>
                <a:spcPct val="0"/>
              </a:spcBef>
              <a:spcAft>
                <a:spcPct val="0"/>
              </a:spcAft>
            </a:pPr>
            <a:r>
              <a:rPr lang="en-GB" sz="2400" i="1" dirty="0">
                <a:solidFill>
                  <a:srgbClr val="000000"/>
                </a:solidFill>
                <a:cs typeface="Arial" panose="020B0604020202020204" pitchFamily="34" charset="0"/>
              </a:rPr>
              <a:t>Local responsibilities </a:t>
            </a:r>
          </a:p>
          <a:p>
            <a:pPr fontAlgn="base">
              <a:spcBef>
                <a:spcPct val="0"/>
              </a:spcBef>
              <a:spcAft>
                <a:spcPct val="0"/>
              </a:spcAft>
            </a:pPr>
            <a:endParaRPr lang="en-GB" sz="2400" dirty="0">
              <a:solidFill>
                <a:srgbClr val="000000"/>
              </a:solidFill>
              <a:cs typeface="Arial" panose="020B0604020202020204" pitchFamily="34" charset="0"/>
            </a:endParaRPr>
          </a:p>
          <a:p>
            <a:pPr algn="just">
              <a:spcAft>
                <a:spcPts val="0"/>
              </a:spcAft>
            </a:pPr>
            <a:r>
              <a:rPr lang="en-GB" sz="2000" dirty="0">
                <a:ea typeface="Calibri" panose="020F0502020204030204" pitchFamily="34" charset="0"/>
                <a:cs typeface="Arial" panose="020B0604020202020204" pitchFamily="34" charset="0"/>
                <a:hlinkClick r:id="rId2"/>
              </a:rPr>
              <a:t>The Department of Health</a:t>
            </a:r>
            <a:r>
              <a:rPr lang="en-GB" sz="2000" dirty="0">
                <a:ea typeface="Calibri" panose="020F0502020204030204" pitchFamily="34" charset="0"/>
                <a:cs typeface="Arial" panose="020B0604020202020204" pitchFamily="34" charset="0"/>
              </a:rPr>
              <a:t> has encouraged local authorities </a:t>
            </a:r>
            <a:r>
              <a:rPr lang="en-GB" sz="2000" i="1" dirty="0">
                <a:ea typeface="Calibri" panose="020F0502020204030204" pitchFamily="34" charset="0"/>
                <a:cs typeface="Arial" panose="020B0604020202020204" pitchFamily="34" charset="0"/>
              </a:rPr>
              <a:t>“to follow the Government’s lead in this area, and take necessary action to protect their tobacco control strategies from vested interests. While we recognise that there may be legitimate operational reasons for local authorities to deal with the tobacco industry, we would encourage transparency in all dealings”.</a:t>
            </a:r>
          </a:p>
        </p:txBody>
      </p:sp>
      <p:sp>
        <p:nvSpPr>
          <p:cNvPr id="4" name="Title 3"/>
          <p:cNvSpPr>
            <a:spLocks noGrp="1"/>
          </p:cNvSpPr>
          <p:nvPr>
            <p:ph type="title"/>
          </p:nvPr>
        </p:nvSpPr>
        <p:spPr/>
        <p:txBody>
          <a:bodyPr/>
          <a:lstStyle/>
          <a:p>
            <a:r>
              <a:rPr lang="en-GB" altLang="fr-FR" dirty="0"/>
              <a:t>Article 5.3 – protecting local health policy</a:t>
            </a:r>
            <a:endParaRPr lang="en-GB" dirty="0"/>
          </a:p>
        </p:txBody>
      </p:sp>
    </p:spTree>
    <p:extLst>
      <p:ext uri="{BB962C8B-B14F-4D97-AF65-F5344CB8AC3E}">
        <p14:creationId xmlns:p14="http://schemas.microsoft.com/office/powerpoint/2010/main" val="168123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722167" y="2717567"/>
            <a:ext cx="7969828"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l" rtl="0" fontAlgn="base">
              <a:spcBef>
                <a:spcPct val="0"/>
              </a:spcBef>
              <a:spcAft>
                <a:spcPct val="0"/>
              </a:spcAft>
              <a:defRPr sz="4400" b="1">
                <a:solidFill>
                  <a:schemeClr val="tx1"/>
                </a:solidFill>
                <a:latin typeface="Arial" charset="0"/>
              </a:defRPr>
            </a:lvl6pPr>
            <a:lvl7pPr marL="914400" algn="l" rtl="0" fontAlgn="base">
              <a:spcBef>
                <a:spcPct val="0"/>
              </a:spcBef>
              <a:spcAft>
                <a:spcPct val="0"/>
              </a:spcAft>
              <a:defRPr sz="4400" b="1">
                <a:solidFill>
                  <a:schemeClr val="tx1"/>
                </a:solidFill>
                <a:latin typeface="Arial" charset="0"/>
              </a:defRPr>
            </a:lvl7pPr>
            <a:lvl8pPr marL="1371600" algn="l" rtl="0" fontAlgn="base">
              <a:spcBef>
                <a:spcPct val="0"/>
              </a:spcBef>
              <a:spcAft>
                <a:spcPct val="0"/>
              </a:spcAft>
              <a:defRPr sz="4400" b="1">
                <a:solidFill>
                  <a:schemeClr val="tx1"/>
                </a:solidFill>
                <a:latin typeface="Arial" charset="0"/>
              </a:defRPr>
            </a:lvl8pPr>
            <a:lvl9pPr marL="1828800" algn="l" rtl="0" fontAlgn="base">
              <a:spcBef>
                <a:spcPct val="0"/>
              </a:spcBef>
              <a:spcAft>
                <a:spcPct val="0"/>
              </a:spcAft>
              <a:defRPr sz="4400" b="1">
                <a:solidFill>
                  <a:schemeClr val="tx1"/>
                </a:solidFill>
                <a:latin typeface="Arial" charset="0"/>
              </a:defRPr>
            </a:lvl9pPr>
          </a:lstStyle>
          <a:p>
            <a:pPr>
              <a:defRPr/>
            </a:pPr>
            <a:endParaRPr lang="en-GB" altLang="en-US" sz="2400" u="sng" kern="0" dirty="0">
              <a:solidFill>
                <a:prstClr val="black"/>
              </a:solidFill>
              <a:latin typeface="+mn-lt"/>
              <a:cs typeface="Arial" panose="020B0604020202020204" pitchFamily="34" charset="0"/>
            </a:endParaRPr>
          </a:p>
          <a:p>
            <a:pPr>
              <a:defRPr/>
            </a:pPr>
            <a:r>
              <a:rPr lang="en-GB" altLang="en-US" sz="2400" kern="0" dirty="0">
                <a:solidFill>
                  <a:prstClr val="black"/>
                </a:solidFill>
                <a:latin typeface="+mn-lt"/>
                <a:cs typeface="Arial" panose="020B0604020202020204" pitchFamily="34" charset="0"/>
              </a:rPr>
              <a:t>Section 1: The Problem</a:t>
            </a:r>
          </a:p>
          <a:p>
            <a:pPr marL="571500" indent="-571500">
              <a:buFont typeface="Arial" panose="020B0604020202020204" pitchFamily="34" charset="0"/>
              <a:buChar char="•"/>
              <a:defRPr/>
            </a:pPr>
            <a:r>
              <a:rPr lang="en-GB" altLang="en-US" sz="2400" kern="0" dirty="0">
                <a:latin typeface="+mn-lt"/>
                <a:cs typeface="Arial" panose="020B0604020202020204" pitchFamily="34" charset="0"/>
              </a:rPr>
              <a:t>The harm caused by tobacco</a:t>
            </a:r>
          </a:p>
          <a:p>
            <a:pPr marL="571500" indent="-571500">
              <a:buFont typeface="Arial" panose="020B0604020202020204" pitchFamily="34" charset="0"/>
              <a:buChar char="•"/>
              <a:defRPr/>
            </a:pPr>
            <a:r>
              <a:rPr lang="en-GB" altLang="en-US" sz="2400" kern="0" dirty="0">
                <a:solidFill>
                  <a:prstClr val="black"/>
                </a:solidFill>
                <a:latin typeface="+mn-lt"/>
                <a:cs typeface="Arial" panose="020B0604020202020204" pitchFamily="34" charset="0"/>
              </a:rPr>
              <a:t>Tobacco industry tactics to influence policy</a:t>
            </a:r>
          </a:p>
          <a:p>
            <a:pPr marL="571500" indent="-571500">
              <a:buFontTx/>
              <a:buChar char="-"/>
              <a:defRPr/>
            </a:pPr>
            <a:endParaRPr lang="en-GB" altLang="en-US" sz="2400" kern="0" dirty="0">
              <a:solidFill>
                <a:prstClr val="black"/>
              </a:solidFill>
              <a:latin typeface="+mn-lt"/>
              <a:cs typeface="Arial" panose="020B0604020202020204" pitchFamily="34" charset="0"/>
            </a:endParaRPr>
          </a:p>
          <a:p>
            <a:pPr>
              <a:defRPr/>
            </a:pPr>
            <a:r>
              <a:rPr lang="en-GB" altLang="en-US" sz="2400" kern="0" dirty="0">
                <a:solidFill>
                  <a:prstClr val="black"/>
                </a:solidFill>
                <a:latin typeface="+mn-lt"/>
                <a:cs typeface="Arial" panose="020B0604020202020204" pitchFamily="34" charset="0"/>
              </a:rPr>
              <a:t>Section 2: The Solution</a:t>
            </a:r>
            <a:endParaRPr lang="en-GB" altLang="en-US" sz="3600" kern="0" dirty="0">
              <a:solidFill>
                <a:prstClr val="black"/>
              </a:solidFill>
              <a:latin typeface="+mn-lt"/>
              <a:cs typeface="Arial" panose="020B0604020202020204" pitchFamily="34" charset="0"/>
            </a:endParaRPr>
          </a:p>
          <a:p>
            <a:pPr marL="571500" indent="-571500">
              <a:buFont typeface="Arial" panose="020B0604020202020204" pitchFamily="34" charset="0"/>
              <a:buChar char="•"/>
              <a:defRPr/>
            </a:pPr>
            <a:r>
              <a:rPr lang="en-GB" altLang="en-US" sz="2400" kern="0" dirty="0">
                <a:latin typeface="+mn-lt"/>
                <a:cs typeface="Arial" panose="020B0604020202020204" pitchFamily="34" charset="0"/>
              </a:rPr>
              <a:t>WHO FCTC &amp; Article 5.3</a:t>
            </a:r>
          </a:p>
          <a:p>
            <a:pPr marL="571500" indent="-571500">
              <a:buFont typeface="Arial" panose="020B0604020202020204" pitchFamily="34" charset="0"/>
              <a:buChar char="•"/>
              <a:defRPr/>
            </a:pPr>
            <a:r>
              <a:rPr lang="en-GB" altLang="en-US" sz="2400" kern="0" dirty="0">
                <a:solidFill>
                  <a:srgbClr val="0070C0"/>
                </a:solidFill>
                <a:latin typeface="+mn-lt"/>
                <a:cs typeface="Arial" panose="020B0604020202020204" pitchFamily="34" charset="0"/>
              </a:rPr>
              <a:t>Protecting local health policy </a:t>
            </a:r>
          </a:p>
          <a:p>
            <a:pPr algn="ctr">
              <a:defRPr/>
            </a:pPr>
            <a:endParaRPr lang="en-GB" altLang="en-US" sz="3600" kern="0" dirty="0">
              <a:solidFill>
                <a:prstClr val="black"/>
              </a:solidFill>
              <a:latin typeface="+mn-lt"/>
              <a:cs typeface="Arial" panose="020B0604020202020204" pitchFamily="34" charset="0"/>
            </a:endParaRPr>
          </a:p>
          <a:p>
            <a:pPr>
              <a:defRPr/>
            </a:pPr>
            <a:endParaRPr lang="en-GB" altLang="en-US" sz="3600" kern="0" dirty="0">
              <a:solidFill>
                <a:prstClr val="black"/>
              </a:solidFill>
              <a:latin typeface="+mn-lt"/>
            </a:endParaRPr>
          </a:p>
        </p:txBody>
      </p:sp>
    </p:spTree>
    <p:extLst>
      <p:ext uri="{BB962C8B-B14F-4D97-AF65-F5344CB8AC3E}">
        <p14:creationId xmlns:p14="http://schemas.microsoft.com/office/powerpoint/2010/main" val="490325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4" name="Title 3"/>
          <p:cNvSpPr>
            <a:spLocks noGrp="1"/>
          </p:cNvSpPr>
          <p:nvPr>
            <p:ph type="title"/>
          </p:nvPr>
        </p:nvSpPr>
        <p:spPr/>
        <p:txBody>
          <a:bodyPr>
            <a:normAutofit/>
          </a:bodyPr>
          <a:lstStyle/>
          <a:p>
            <a:r>
              <a:rPr lang="en-GB" altLang="fr-FR" sz="3800" dirty="0"/>
              <a:t>Article 5.3 – why local government needs to review its policies</a:t>
            </a:r>
            <a:endParaRPr lang="en-GB" sz="3800" dirty="0"/>
          </a:p>
        </p:txBody>
      </p:sp>
      <p:sp>
        <p:nvSpPr>
          <p:cNvPr id="5" name="Content Placeholder 4"/>
          <p:cNvSpPr>
            <a:spLocks noGrp="1"/>
          </p:cNvSpPr>
          <p:nvPr>
            <p:ph idx="1"/>
          </p:nvPr>
        </p:nvSpPr>
        <p:spPr/>
        <p:txBody>
          <a:bodyPr>
            <a:normAutofit fontScale="92500" lnSpcReduction="10000"/>
          </a:bodyPr>
          <a:lstStyle/>
          <a:p>
            <a:r>
              <a:rPr lang="en-GB" dirty="0"/>
              <a:t>Reviewing local policies and taking action to ensure that local health policy is adequately protected from the vested interests of the tobacco industry will:</a:t>
            </a:r>
          </a:p>
          <a:p>
            <a:pPr lvl="1"/>
            <a:r>
              <a:rPr lang="en-GB" dirty="0"/>
              <a:t>Provide </a:t>
            </a:r>
            <a:r>
              <a:rPr lang="en-GB" dirty="0">
                <a:solidFill>
                  <a:srgbClr val="0070C0"/>
                </a:solidFill>
              </a:rPr>
              <a:t>transparency</a:t>
            </a:r>
            <a:r>
              <a:rPr lang="en-GB" dirty="0"/>
              <a:t> and </a:t>
            </a:r>
            <a:r>
              <a:rPr lang="en-GB" dirty="0">
                <a:solidFill>
                  <a:srgbClr val="0070C0"/>
                </a:solidFill>
              </a:rPr>
              <a:t>openness</a:t>
            </a:r>
            <a:r>
              <a:rPr lang="en-GB" dirty="0"/>
              <a:t> for local residents </a:t>
            </a:r>
          </a:p>
          <a:p>
            <a:pPr lvl="1"/>
            <a:r>
              <a:rPr lang="en-GB" dirty="0">
                <a:solidFill>
                  <a:srgbClr val="0070C0"/>
                </a:solidFill>
              </a:rPr>
              <a:t>Protect the council from criticism </a:t>
            </a:r>
            <a:r>
              <a:rPr lang="en-GB" dirty="0"/>
              <a:t>over unnecessary engagement with the tobacco industry </a:t>
            </a:r>
          </a:p>
          <a:p>
            <a:pPr lvl="1"/>
            <a:r>
              <a:rPr lang="en-GB" dirty="0">
                <a:solidFill>
                  <a:srgbClr val="0070C0"/>
                </a:solidFill>
              </a:rPr>
              <a:t>Ensure</a:t>
            </a:r>
            <a:r>
              <a:rPr lang="en-GB" dirty="0"/>
              <a:t> any necessary </a:t>
            </a:r>
            <a:r>
              <a:rPr lang="en-GB" dirty="0">
                <a:solidFill>
                  <a:srgbClr val="0070C0"/>
                </a:solidFill>
              </a:rPr>
              <a:t>engagement is appropriate </a:t>
            </a:r>
          </a:p>
          <a:p>
            <a:pPr lvl="1"/>
            <a:r>
              <a:rPr lang="en-GB" dirty="0"/>
              <a:t>Ensure that </a:t>
            </a:r>
            <a:r>
              <a:rPr lang="en-GB" dirty="0">
                <a:solidFill>
                  <a:srgbClr val="0070C0"/>
                </a:solidFill>
              </a:rPr>
              <a:t>tobacco industry attempts to influence local health policy are recognised and dealt with appropriately</a:t>
            </a:r>
            <a:endParaRPr lang="en-GB" dirty="0"/>
          </a:p>
          <a:p>
            <a:pPr lvl="1"/>
            <a:r>
              <a:rPr lang="en-GB" dirty="0"/>
              <a:t>Demonstrate that the council is meeting its obligations as parties to the </a:t>
            </a:r>
            <a:r>
              <a:rPr lang="en-GB" dirty="0">
                <a:hlinkClick r:id="rId2"/>
              </a:rPr>
              <a:t>Framework Convention on Tobacco Control</a:t>
            </a:r>
            <a:r>
              <a:rPr lang="en-GB" dirty="0"/>
              <a:t> (FCTC) and to the </a:t>
            </a:r>
            <a:r>
              <a:rPr lang="en-GB" dirty="0">
                <a:hlinkClick r:id="rId3"/>
              </a:rPr>
              <a:t>Local Government Declaration on Tobacco Control</a:t>
            </a:r>
            <a:endParaRPr lang="en-GB" dirty="0"/>
          </a:p>
        </p:txBody>
      </p:sp>
    </p:spTree>
    <p:extLst>
      <p:ext uri="{BB962C8B-B14F-4D97-AF65-F5344CB8AC3E}">
        <p14:creationId xmlns:p14="http://schemas.microsoft.com/office/powerpoint/2010/main" val="2938577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10" name="Title 1"/>
          <p:cNvSpPr txBox="1">
            <a:spLocks/>
          </p:cNvSpPr>
          <p:nvPr/>
        </p:nvSpPr>
        <p:spPr>
          <a:xfrm>
            <a:off x="375804" y="228842"/>
            <a:ext cx="8229600" cy="850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sp>
        <p:nvSpPr>
          <p:cNvPr id="2" name="Title 1"/>
          <p:cNvSpPr>
            <a:spLocks noGrp="1"/>
          </p:cNvSpPr>
          <p:nvPr>
            <p:ph type="title"/>
          </p:nvPr>
        </p:nvSpPr>
        <p:spPr/>
        <p:txBody>
          <a:bodyPr/>
          <a:lstStyle/>
          <a:p>
            <a:r>
              <a:rPr lang="en-US" altLang="fr-FR" dirty="0"/>
              <a:t>Summary</a:t>
            </a:r>
            <a:endParaRPr lang="en-GB" dirty="0"/>
          </a:p>
        </p:txBody>
      </p:sp>
      <p:sp>
        <p:nvSpPr>
          <p:cNvPr id="5" name="Content Placeholder 4"/>
          <p:cNvSpPr>
            <a:spLocks noGrp="1"/>
          </p:cNvSpPr>
          <p:nvPr>
            <p:ph idx="1"/>
          </p:nvPr>
        </p:nvSpPr>
        <p:spPr>
          <a:xfrm>
            <a:off x="718704" y="1508919"/>
            <a:ext cx="7886700" cy="4351338"/>
          </a:xfrm>
        </p:spPr>
        <p:txBody>
          <a:bodyPr>
            <a:normAutofit fontScale="85000" lnSpcReduction="10000"/>
          </a:bodyPr>
          <a:lstStyle/>
          <a:p>
            <a:r>
              <a:rPr lang="en-GB" altLang="en-US" dirty="0"/>
              <a:t>Smoking is an epidemic created and sustained by the tobacco industry. </a:t>
            </a:r>
          </a:p>
          <a:p>
            <a:r>
              <a:rPr lang="en-GB" dirty="0"/>
              <a:t>Tobacco is a uniquely dangerous consumer product killing half of its regular consumers when used as recommended by the manufacturer.</a:t>
            </a:r>
          </a:p>
          <a:p>
            <a:r>
              <a:rPr lang="en-GB" altLang="en-US" dirty="0"/>
              <a:t>The tobacco industry has a long history of attempting to “throw sand in the gears of health policy” and of attempting to influence local government policy.  </a:t>
            </a:r>
            <a:endParaRPr lang="en-GB" altLang="en-US" dirty="0" smtClean="0"/>
          </a:p>
          <a:p>
            <a:r>
              <a:rPr lang="en-GB" dirty="0"/>
              <a:t>By reviewing local policies in line with Article 5.3 of the FCTC, local government can ensure that local health policy is not influenced by the vested interests of the tobacco industry and ensure that any necessary dealing with the tobacco industry are appropriate, open and transparent.</a:t>
            </a:r>
          </a:p>
          <a:p>
            <a:endParaRPr lang="en-GB" altLang="en-US" dirty="0"/>
          </a:p>
          <a:p>
            <a:endParaRPr lang="en-GB" dirty="0"/>
          </a:p>
        </p:txBody>
      </p:sp>
    </p:spTree>
    <p:extLst>
      <p:ext uri="{BB962C8B-B14F-4D97-AF65-F5344CB8AC3E}">
        <p14:creationId xmlns:p14="http://schemas.microsoft.com/office/powerpoint/2010/main" val="212331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11" name="Content Placeholder 2"/>
          <p:cNvSpPr txBox="1">
            <a:spLocks/>
          </p:cNvSpPr>
          <p:nvPr/>
        </p:nvSpPr>
        <p:spPr>
          <a:xfrm>
            <a:off x="503750" y="1508919"/>
            <a:ext cx="7886700" cy="47775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 </a:t>
            </a:r>
          </a:p>
        </p:txBody>
      </p:sp>
      <p:sp>
        <p:nvSpPr>
          <p:cNvPr id="5" name="Title 4"/>
          <p:cNvSpPr>
            <a:spLocks noGrp="1"/>
          </p:cNvSpPr>
          <p:nvPr>
            <p:ph type="title"/>
          </p:nvPr>
        </p:nvSpPr>
        <p:spPr/>
        <p:txBody>
          <a:bodyPr>
            <a:normAutofit/>
          </a:bodyPr>
          <a:lstStyle/>
          <a:p>
            <a:r>
              <a:rPr lang="en-GB" altLang="fr-FR" sz="3800" dirty="0"/>
              <a:t>Article 5.3 – why local government needs to review its policies</a:t>
            </a:r>
            <a:endParaRPr lang="en-GB" sz="3800" dirty="0"/>
          </a:p>
        </p:txBody>
      </p:sp>
      <p:sp>
        <p:nvSpPr>
          <p:cNvPr id="6" name="Content Placeholder 5"/>
          <p:cNvSpPr>
            <a:spLocks noGrp="1"/>
          </p:cNvSpPr>
          <p:nvPr>
            <p:ph idx="1"/>
          </p:nvPr>
        </p:nvSpPr>
        <p:spPr/>
        <p:txBody>
          <a:bodyPr>
            <a:normAutofit fontScale="77500" lnSpcReduction="20000"/>
          </a:bodyPr>
          <a:lstStyle/>
          <a:p>
            <a:r>
              <a:rPr lang="en-GB" dirty="0"/>
              <a:t>The first electronic cigarette E-Voke to receive medicinal licensing to date is owned by Nicoventures, a subsidiary owned by British American Tobacco. </a:t>
            </a:r>
          </a:p>
          <a:p>
            <a:r>
              <a:rPr lang="en-GB" dirty="0"/>
              <a:t>If this product comes to market then local stop smoking services will be able to prescribe the product as a quitting aid. </a:t>
            </a:r>
          </a:p>
          <a:p>
            <a:r>
              <a:rPr lang="en-GB" dirty="0"/>
              <a:t>It is the duty of healthcare professionals to prescribe the best product for their client regardless of whether it is owned by a tobacco company.</a:t>
            </a:r>
          </a:p>
          <a:p>
            <a:r>
              <a:rPr lang="en-GB" dirty="0"/>
              <a:t>Ensuring that local policies are in line with Article 5.3 will ensure that local health policy remains protected from vested interests of the tobacco industry and that any necessary interaction with the industry is appropriate.</a:t>
            </a:r>
          </a:p>
          <a:p>
            <a:pPr marL="0" indent="0" algn="ctr">
              <a:buNone/>
            </a:pPr>
            <a:r>
              <a:rPr lang="en-GB" i="1" dirty="0"/>
              <a:t>For more information please see </a:t>
            </a:r>
            <a:r>
              <a:rPr lang="en-GB" i="1" dirty="0">
                <a:hlinkClick r:id="rId2"/>
              </a:rPr>
              <a:t>joint ASH/NCSCT guidance</a:t>
            </a:r>
            <a:r>
              <a:rPr lang="en-GB" i="1" dirty="0"/>
              <a:t> and </a:t>
            </a:r>
            <a:r>
              <a:rPr lang="en-GB" i="1" dirty="0">
                <a:hlinkClick r:id="rId3"/>
              </a:rPr>
              <a:t>ASH briefing on electronic cigarettes</a:t>
            </a:r>
            <a:r>
              <a:rPr lang="en-GB" i="1" dirty="0"/>
              <a:t>. </a:t>
            </a:r>
          </a:p>
          <a:p>
            <a:endParaRPr lang="en-GB" dirty="0"/>
          </a:p>
        </p:txBody>
      </p:sp>
    </p:spTree>
    <p:extLst>
      <p:ext uri="{BB962C8B-B14F-4D97-AF65-F5344CB8AC3E}">
        <p14:creationId xmlns:p14="http://schemas.microsoft.com/office/powerpoint/2010/main" val="1340366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ea typeface="ＭＳ Ｐゴシック" pitchFamily="34" charset="-128"/>
            </a:endParaRPr>
          </a:p>
          <a:p>
            <a:pPr marL="609600" indent="-609600">
              <a:buClr>
                <a:srgbClr val="990000"/>
              </a:buClr>
              <a:buFont typeface="Wingdings" pitchFamily="2" charset="2"/>
              <a:buChar char="§"/>
              <a:defRPr/>
            </a:pPr>
            <a:endParaRPr lang="en-GB" altLang="fr-FR" sz="2600" dirty="0">
              <a:ea typeface="ＭＳ Ｐゴシック" pitchFamily="34" charset="-128"/>
            </a:endParaRPr>
          </a:p>
          <a:p>
            <a:pPr marL="609600" indent="-609600">
              <a:buClr>
                <a:srgbClr val="990000"/>
              </a:buClr>
              <a:buFontTx/>
              <a:buNone/>
              <a:defRPr/>
            </a:pPr>
            <a:endParaRPr lang="en-GB" altLang="fr-FR" sz="2400" dirty="0">
              <a:ea typeface="ＭＳ Ｐゴシック" pitchFamily="34" charset="-128"/>
            </a:endParaRPr>
          </a:p>
        </p:txBody>
      </p:sp>
      <p:sp>
        <p:nvSpPr>
          <p:cNvPr id="11" name="Content Placeholder 2"/>
          <p:cNvSpPr txBox="1">
            <a:spLocks/>
          </p:cNvSpPr>
          <p:nvPr/>
        </p:nvSpPr>
        <p:spPr>
          <a:xfrm>
            <a:off x="503750" y="1508919"/>
            <a:ext cx="7886700" cy="47775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 </a:t>
            </a:r>
          </a:p>
        </p:txBody>
      </p:sp>
      <p:sp>
        <p:nvSpPr>
          <p:cNvPr id="12" name="Content Placeholder 2"/>
          <p:cNvSpPr txBox="1">
            <a:spLocks/>
          </p:cNvSpPr>
          <p:nvPr/>
        </p:nvSpPr>
        <p:spPr>
          <a:xfrm>
            <a:off x="503750" y="1295792"/>
            <a:ext cx="7886700" cy="47775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 </a:t>
            </a:r>
          </a:p>
        </p:txBody>
      </p:sp>
      <p:sp>
        <p:nvSpPr>
          <p:cNvPr id="5" name="Title 4"/>
          <p:cNvSpPr>
            <a:spLocks noGrp="1"/>
          </p:cNvSpPr>
          <p:nvPr>
            <p:ph type="title"/>
          </p:nvPr>
        </p:nvSpPr>
        <p:spPr/>
        <p:txBody>
          <a:bodyPr/>
          <a:lstStyle/>
          <a:p>
            <a:r>
              <a:rPr lang="en-GB" altLang="fr-FR" dirty="0"/>
              <a:t>Article 5.3 – what will a policy review involve </a:t>
            </a:r>
            <a:endParaRPr lang="en-GB" dirty="0"/>
          </a:p>
        </p:txBody>
      </p:sp>
      <p:sp>
        <p:nvSpPr>
          <p:cNvPr id="6" name="Content Placeholder 5"/>
          <p:cNvSpPr>
            <a:spLocks noGrp="1"/>
          </p:cNvSpPr>
          <p:nvPr>
            <p:ph idx="1"/>
          </p:nvPr>
        </p:nvSpPr>
        <p:spPr/>
        <p:txBody>
          <a:bodyPr>
            <a:normAutofit fontScale="92500" lnSpcReduction="20000"/>
          </a:bodyPr>
          <a:lstStyle/>
          <a:p>
            <a:r>
              <a:rPr lang="en-GB" dirty="0"/>
              <a:t>Mapping departments and activities that fall under the remit of Article 5.3 </a:t>
            </a:r>
          </a:p>
          <a:p>
            <a:r>
              <a:rPr lang="en-GB" dirty="0"/>
              <a:t>On-site interviews with </a:t>
            </a:r>
            <a:r>
              <a:rPr lang="en-GB"/>
              <a:t>selected </a:t>
            </a:r>
            <a:r>
              <a:rPr lang="en-GB" smtClean="0"/>
              <a:t>departments’ </a:t>
            </a:r>
            <a:r>
              <a:rPr lang="en-GB" dirty="0"/>
              <a:t>key employees and key members</a:t>
            </a:r>
          </a:p>
          <a:p>
            <a:r>
              <a:rPr lang="en-GB" dirty="0"/>
              <a:t>Review and analysis of the most relevant existing policies and activities for compliance with the article 5.3 and its guidelines</a:t>
            </a:r>
          </a:p>
          <a:p>
            <a:r>
              <a:rPr lang="en-GB" dirty="0"/>
              <a:t>Any action required to remedy conflicts found.</a:t>
            </a:r>
          </a:p>
          <a:p>
            <a:r>
              <a:rPr lang="en-GB" dirty="0"/>
              <a:t>This could include:</a:t>
            </a:r>
          </a:p>
          <a:p>
            <a:pPr lvl="1"/>
            <a:r>
              <a:rPr lang="en-GB" dirty="0"/>
              <a:t>the introduction of a communications log</a:t>
            </a:r>
          </a:p>
          <a:p>
            <a:pPr lvl="1"/>
            <a:r>
              <a:rPr lang="en-GB" dirty="0"/>
              <a:t>inclusion of specific references to the tobacco industry within council policies such as the declaration of interest and sponsorship policies. </a:t>
            </a:r>
          </a:p>
          <a:p>
            <a:endParaRPr lang="en-GB" dirty="0"/>
          </a:p>
        </p:txBody>
      </p:sp>
    </p:spTree>
    <p:extLst>
      <p:ext uri="{BB962C8B-B14F-4D97-AF65-F5344CB8AC3E}">
        <p14:creationId xmlns:p14="http://schemas.microsoft.com/office/powerpoint/2010/main" val="1897345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4" name="Title 3"/>
          <p:cNvSpPr>
            <a:spLocks noGrp="1"/>
          </p:cNvSpPr>
          <p:nvPr>
            <p:ph type="title"/>
          </p:nvPr>
        </p:nvSpPr>
        <p:spPr/>
        <p:txBody>
          <a:bodyPr/>
          <a:lstStyle/>
          <a:p>
            <a:r>
              <a:rPr lang="en-US" altLang="fr-FR" dirty="0"/>
              <a:t>Summary</a:t>
            </a:r>
            <a:endParaRPr lang="en-GB" dirty="0"/>
          </a:p>
        </p:txBody>
      </p:sp>
      <p:sp>
        <p:nvSpPr>
          <p:cNvPr id="5" name="Content Placeholder 4"/>
          <p:cNvSpPr>
            <a:spLocks noGrp="1"/>
          </p:cNvSpPr>
          <p:nvPr>
            <p:ph idx="1"/>
          </p:nvPr>
        </p:nvSpPr>
        <p:spPr>
          <a:xfrm>
            <a:off x="628650" y="1825625"/>
            <a:ext cx="7886700" cy="3965575"/>
          </a:xfrm>
        </p:spPr>
        <p:txBody>
          <a:bodyPr>
            <a:normAutofit fontScale="85000" lnSpcReduction="20000"/>
          </a:bodyPr>
          <a:lstStyle/>
          <a:p>
            <a:r>
              <a:rPr lang="en-GB" altLang="en-US" dirty="0"/>
              <a:t>Smoking is an epidemic created and sustained by the tobacco industry. </a:t>
            </a:r>
          </a:p>
          <a:p>
            <a:r>
              <a:rPr lang="en-GB" dirty="0"/>
              <a:t>Tobacco is a uniquely dangerous consumer product killing half of its regular consumers when used as recommended by the manufacturer.</a:t>
            </a:r>
          </a:p>
          <a:p>
            <a:r>
              <a:rPr lang="en-GB" altLang="en-US" dirty="0"/>
              <a:t>The tobacco industry has a long history of attempting to “throw sand in the gears of health policy” and of attempting to influence local government policy.  </a:t>
            </a:r>
          </a:p>
          <a:p>
            <a:r>
              <a:rPr lang="en-GB" dirty="0"/>
              <a:t>By reviewing local policies in line with Article 5.3 of the FCTC, local government can ensure that local health policy is not influenced by the vested interests of the tobacco industry and ensure that any necessary dealing with the tobacco industry are appropriate, open and transparent.</a:t>
            </a:r>
          </a:p>
          <a:p>
            <a:endParaRPr lang="en-GB" dirty="0"/>
          </a:p>
        </p:txBody>
      </p:sp>
    </p:spTree>
    <p:extLst>
      <p:ext uri="{BB962C8B-B14F-4D97-AF65-F5344CB8AC3E}">
        <p14:creationId xmlns:p14="http://schemas.microsoft.com/office/powerpoint/2010/main" val="3318401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587086" y="2675171"/>
            <a:ext cx="7969828"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l" rtl="0" fontAlgn="base">
              <a:spcBef>
                <a:spcPct val="0"/>
              </a:spcBef>
              <a:spcAft>
                <a:spcPct val="0"/>
              </a:spcAft>
              <a:defRPr sz="4400" b="1">
                <a:solidFill>
                  <a:schemeClr val="tx1"/>
                </a:solidFill>
                <a:latin typeface="Arial" charset="0"/>
              </a:defRPr>
            </a:lvl6pPr>
            <a:lvl7pPr marL="914400" algn="l" rtl="0" fontAlgn="base">
              <a:spcBef>
                <a:spcPct val="0"/>
              </a:spcBef>
              <a:spcAft>
                <a:spcPct val="0"/>
              </a:spcAft>
              <a:defRPr sz="4400" b="1">
                <a:solidFill>
                  <a:schemeClr val="tx1"/>
                </a:solidFill>
                <a:latin typeface="Arial" charset="0"/>
              </a:defRPr>
            </a:lvl7pPr>
            <a:lvl8pPr marL="1371600" algn="l" rtl="0" fontAlgn="base">
              <a:spcBef>
                <a:spcPct val="0"/>
              </a:spcBef>
              <a:spcAft>
                <a:spcPct val="0"/>
              </a:spcAft>
              <a:defRPr sz="4400" b="1">
                <a:solidFill>
                  <a:schemeClr val="tx1"/>
                </a:solidFill>
                <a:latin typeface="Arial" charset="0"/>
              </a:defRPr>
            </a:lvl8pPr>
            <a:lvl9pPr marL="1828800" algn="l" rtl="0" fontAlgn="base">
              <a:spcBef>
                <a:spcPct val="0"/>
              </a:spcBef>
              <a:spcAft>
                <a:spcPct val="0"/>
              </a:spcAft>
              <a:defRPr sz="44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en-US" sz="3600" kern="0" dirty="0">
                <a:latin typeface="+mn-lt"/>
                <a:cs typeface="Arial" panose="020B0604020202020204" pitchFamily="34" charset="0"/>
              </a:rPr>
              <a:t>Protecting local health policy from the vested interests of the tobacco industry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3600" b="1" i="0" u="none" strike="noStrike" kern="0" cap="none" spc="0" normalizeH="0" noProof="0" dirty="0">
              <a:ln>
                <a:noFill/>
              </a:ln>
              <a:effectLst/>
              <a:uLnTx/>
              <a:uFillTx/>
              <a:latin typeface="+mn-l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3600" b="1" i="0" u="none" strike="noStrike" kern="0" cap="none" spc="0" normalizeH="0" noProof="0" dirty="0">
              <a:ln>
                <a:noFill/>
              </a:ln>
              <a:effectLst/>
              <a:uLnTx/>
              <a:uFillTx/>
              <a:latin typeface="Arial"/>
            </a:endParaRPr>
          </a:p>
        </p:txBody>
      </p:sp>
    </p:spTree>
    <p:extLst>
      <p:ext uri="{BB962C8B-B14F-4D97-AF65-F5344CB8AC3E}">
        <p14:creationId xmlns:p14="http://schemas.microsoft.com/office/powerpoint/2010/main" val="1143053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680753" y="1976285"/>
            <a:ext cx="7969828" cy="306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l" rtl="0" fontAlgn="base">
              <a:spcBef>
                <a:spcPct val="0"/>
              </a:spcBef>
              <a:spcAft>
                <a:spcPct val="0"/>
              </a:spcAft>
              <a:defRPr sz="4400" b="1">
                <a:solidFill>
                  <a:schemeClr val="tx1"/>
                </a:solidFill>
                <a:latin typeface="Arial" charset="0"/>
              </a:defRPr>
            </a:lvl6pPr>
            <a:lvl7pPr marL="914400" algn="l" rtl="0" fontAlgn="base">
              <a:spcBef>
                <a:spcPct val="0"/>
              </a:spcBef>
              <a:spcAft>
                <a:spcPct val="0"/>
              </a:spcAft>
              <a:defRPr sz="4400" b="1">
                <a:solidFill>
                  <a:schemeClr val="tx1"/>
                </a:solidFill>
                <a:latin typeface="Arial" charset="0"/>
              </a:defRPr>
            </a:lvl7pPr>
            <a:lvl8pPr marL="1371600" algn="l" rtl="0" fontAlgn="base">
              <a:spcBef>
                <a:spcPct val="0"/>
              </a:spcBef>
              <a:spcAft>
                <a:spcPct val="0"/>
              </a:spcAft>
              <a:defRPr sz="4400" b="1">
                <a:solidFill>
                  <a:schemeClr val="tx1"/>
                </a:solidFill>
                <a:latin typeface="Arial" charset="0"/>
              </a:defRPr>
            </a:lvl8pPr>
            <a:lvl9pPr marL="1828800" algn="l" rtl="0" fontAlgn="base">
              <a:spcBef>
                <a:spcPct val="0"/>
              </a:spcBef>
              <a:spcAft>
                <a:spcPct val="0"/>
              </a:spcAft>
              <a:defRPr sz="4400" b="1">
                <a:solidFill>
                  <a:schemeClr val="tx1"/>
                </a:solidFill>
                <a:latin typeface="Arial" charset="0"/>
              </a:defRPr>
            </a:lvl9pPr>
          </a:lstStyle>
          <a:p>
            <a:pPr>
              <a:defRPr/>
            </a:pPr>
            <a:endParaRPr lang="en-GB" altLang="en-US" sz="2400" u="sng" kern="0" dirty="0">
              <a:solidFill>
                <a:prstClr val="black"/>
              </a:solidFill>
              <a:latin typeface="Arial"/>
              <a:cs typeface="Arial" panose="020B0604020202020204" pitchFamily="34" charset="0"/>
            </a:endParaRPr>
          </a:p>
          <a:p>
            <a:pPr>
              <a:defRPr/>
            </a:pPr>
            <a:r>
              <a:rPr lang="en-GB" altLang="en-US" sz="2400" kern="0" dirty="0">
                <a:solidFill>
                  <a:prstClr val="black"/>
                </a:solidFill>
                <a:latin typeface="+mn-lt"/>
                <a:cs typeface="Arial" panose="020B0604020202020204" pitchFamily="34" charset="0"/>
              </a:rPr>
              <a:t>Section 1: The Problem</a:t>
            </a:r>
          </a:p>
          <a:p>
            <a:pPr marL="571500" indent="-571500">
              <a:buFont typeface="Arial" panose="020B0604020202020204" pitchFamily="34" charset="0"/>
              <a:buChar char="•"/>
              <a:defRPr/>
            </a:pPr>
            <a:r>
              <a:rPr lang="en-GB" altLang="en-US" sz="2400" kern="0" dirty="0">
                <a:solidFill>
                  <a:srgbClr val="0070C0"/>
                </a:solidFill>
                <a:latin typeface="+mn-lt"/>
                <a:cs typeface="Arial" panose="020B0604020202020204" pitchFamily="34" charset="0"/>
              </a:rPr>
              <a:t>The harm caused by tobacco</a:t>
            </a:r>
          </a:p>
          <a:p>
            <a:pPr marL="571500" indent="-571500">
              <a:buFont typeface="Arial" panose="020B0604020202020204" pitchFamily="34" charset="0"/>
              <a:buChar char="•"/>
              <a:defRPr/>
            </a:pPr>
            <a:r>
              <a:rPr lang="en-GB" altLang="en-US" sz="2400" kern="0" dirty="0">
                <a:solidFill>
                  <a:prstClr val="black"/>
                </a:solidFill>
                <a:latin typeface="+mn-lt"/>
                <a:cs typeface="Arial" panose="020B0604020202020204" pitchFamily="34" charset="0"/>
              </a:rPr>
              <a:t>Tobacco industry tactics to influence policy</a:t>
            </a:r>
          </a:p>
          <a:p>
            <a:pPr marL="571500" indent="-571500">
              <a:buFontTx/>
              <a:buChar char="-"/>
              <a:defRPr/>
            </a:pPr>
            <a:endParaRPr lang="en-GB" altLang="en-US" sz="2400" kern="0" dirty="0">
              <a:solidFill>
                <a:prstClr val="black"/>
              </a:solidFill>
              <a:latin typeface="+mn-lt"/>
              <a:cs typeface="Arial" panose="020B0604020202020204" pitchFamily="34" charset="0"/>
            </a:endParaRPr>
          </a:p>
          <a:p>
            <a:pPr>
              <a:defRPr/>
            </a:pPr>
            <a:r>
              <a:rPr lang="en-GB" altLang="en-US" sz="2400" kern="0" dirty="0">
                <a:solidFill>
                  <a:prstClr val="black"/>
                </a:solidFill>
                <a:latin typeface="+mn-lt"/>
                <a:cs typeface="Arial" panose="020B0604020202020204" pitchFamily="34" charset="0"/>
              </a:rPr>
              <a:t>Section 2: The Solution</a:t>
            </a:r>
            <a:endParaRPr lang="en-GB" altLang="en-US" sz="3600" kern="0" dirty="0">
              <a:solidFill>
                <a:prstClr val="black"/>
              </a:solidFill>
              <a:latin typeface="+mn-lt"/>
              <a:cs typeface="Arial" panose="020B0604020202020204" pitchFamily="34" charset="0"/>
            </a:endParaRPr>
          </a:p>
          <a:p>
            <a:pPr marL="571500" indent="-571500">
              <a:buFont typeface="Arial" panose="020B0604020202020204" pitchFamily="34" charset="0"/>
              <a:buChar char="•"/>
              <a:defRPr/>
            </a:pPr>
            <a:r>
              <a:rPr lang="en-GB" altLang="en-US" sz="2400" kern="0" dirty="0">
                <a:latin typeface="+mn-lt"/>
                <a:cs typeface="Arial" panose="020B0604020202020204" pitchFamily="34" charset="0"/>
              </a:rPr>
              <a:t>WHO FCTC &amp; Article 5.3</a:t>
            </a:r>
          </a:p>
          <a:p>
            <a:pPr marL="571500" indent="-571500">
              <a:buFont typeface="Arial" panose="020B0604020202020204" pitchFamily="34" charset="0"/>
              <a:buChar char="•"/>
              <a:defRPr/>
            </a:pPr>
            <a:r>
              <a:rPr lang="en-GB" altLang="en-US" sz="2400" kern="0" dirty="0">
                <a:solidFill>
                  <a:prstClr val="black"/>
                </a:solidFill>
                <a:latin typeface="+mn-lt"/>
                <a:cs typeface="Arial" panose="020B0604020202020204" pitchFamily="34" charset="0"/>
              </a:rPr>
              <a:t>Protecting local health policy</a:t>
            </a:r>
            <a:endParaRPr lang="en-GB" altLang="en-US" sz="3600" kern="0" dirty="0">
              <a:solidFill>
                <a:prstClr val="black"/>
              </a:solidFill>
              <a:latin typeface="+mn-lt"/>
              <a:cs typeface="Arial" panose="020B0604020202020204" pitchFamily="34" charset="0"/>
            </a:endParaRPr>
          </a:p>
          <a:p>
            <a:pPr>
              <a:defRPr/>
            </a:pPr>
            <a:endParaRPr lang="en-GB" altLang="en-US" sz="3600" kern="0" dirty="0">
              <a:solidFill>
                <a:prstClr val="black"/>
              </a:solidFill>
              <a:latin typeface="Arial"/>
            </a:endParaRPr>
          </a:p>
        </p:txBody>
      </p:sp>
    </p:spTree>
    <p:extLst>
      <p:ext uri="{BB962C8B-B14F-4D97-AF65-F5344CB8AC3E}">
        <p14:creationId xmlns:p14="http://schemas.microsoft.com/office/powerpoint/2010/main" val="980943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28417" y="566474"/>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11" name="Title 1"/>
          <p:cNvSpPr txBox="1">
            <a:spLocks/>
          </p:cNvSpPr>
          <p:nvPr/>
        </p:nvSpPr>
        <p:spPr>
          <a:xfrm>
            <a:off x="0" y="-684547"/>
            <a:ext cx="9144000" cy="850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rPr>
              <a:t/>
            </a:r>
            <a:br>
              <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rPr>
            </a:br>
            <a:r>
              <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rPr>
              <a:t/>
            </a:r>
            <a:br>
              <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rPr>
            </a:br>
            <a:endPar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grpSp>
        <p:nvGrpSpPr>
          <p:cNvPr id="28" name="Group 1"/>
          <p:cNvGrpSpPr>
            <a:grpSpLocks/>
          </p:cNvGrpSpPr>
          <p:nvPr/>
        </p:nvGrpSpPr>
        <p:grpSpPr bwMode="auto">
          <a:xfrm>
            <a:off x="1242897" y="986080"/>
            <a:ext cx="6303415" cy="4063908"/>
            <a:chOff x="827088" y="1557338"/>
            <a:chExt cx="7145674" cy="4606925"/>
          </a:xfrm>
        </p:grpSpPr>
        <p:sp>
          <p:nvSpPr>
            <p:cNvPr id="29" name="Oval 22"/>
            <p:cNvSpPr>
              <a:spLocks noChangeArrowheads="1"/>
            </p:cNvSpPr>
            <p:nvPr/>
          </p:nvSpPr>
          <p:spPr bwMode="auto">
            <a:xfrm>
              <a:off x="827088" y="1557338"/>
              <a:ext cx="3663950" cy="3663950"/>
            </a:xfrm>
            <a:prstGeom prst="ellipse">
              <a:avLst/>
            </a:prstGeom>
            <a:gradFill rotWithShape="0">
              <a:gsLst>
                <a:gs pos="0">
                  <a:srgbClr val="000066"/>
                </a:gs>
                <a:gs pos="100000">
                  <a:srgbClr val="8E8EBB"/>
                </a:gs>
              </a:gsLst>
              <a:lin ang="0" scaled="1"/>
            </a:gradFill>
            <a:ln w="46863">
              <a:solidFill>
                <a:schemeClr val="bg1"/>
              </a:solidFill>
              <a:round/>
              <a:headEnd/>
              <a:tailEnd/>
            </a:ln>
          </p:spPr>
          <p:txBody>
            <a:bodyPr wrap="none" anchor="ctr"/>
            <a:lstStyle/>
            <a:p>
              <a:pPr algn="ctr" eaLnBrk="1" hangingPunct="1">
                <a:buClr>
                  <a:srgbClr val="000000"/>
                </a:buClr>
                <a:buSzPct val="100000"/>
                <a:buFont typeface="Times New Roman" panose="02020603050405020304" pitchFamily="18" charset="0"/>
                <a:buNone/>
              </a:pPr>
              <a:endParaRPr lang="en-US" altLang="en-US" dirty="0"/>
            </a:p>
          </p:txBody>
        </p:sp>
        <p:sp>
          <p:nvSpPr>
            <p:cNvPr id="30" name="Oval 23"/>
            <p:cNvSpPr>
              <a:spLocks noChangeArrowheads="1"/>
            </p:cNvSpPr>
            <p:nvPr/>
          </p:nvSpPr>
          <p:spPr bwMode="auto">
            <a:xfrm>
              <a:off x="2916238" y="2205038"/>
              <a:ext cx="2368550" cy="2368550"/>
            </a:xfrm>
            <a:prstGeom prst="ellipse">
              <a:avLst/>
            </a:prstGeom>
            <a:gradFill rotWithShape="0">
              <a:gsLst>
                <a:gs pos="0">
                  <a:srgbClr val="000066"/>
                </a:gs>
                <a:gs pos="100000">
                  <a:srgbClr val="8E8EBB"/>
                </a:gs>
              </a:gsLst>
              <a:lin ang="0" scaled="1"/>
            </a:gradFill>
            <a:ln w="46863" algn="ctr">
              <a:solidFill>
                <a:schemeClr val="bg1"/>
              </a:solidFill>
              <a:round/>
              <a:headEnd/>
              <a:tailEnd/>
            </a:ln>
          </p:spPr>
          <p:txBody>
            <a:bodyPr wrap="none" anchor="ctr"/>
            <a:lstStyle/>
            <a:p>
              <a:pPr algn="ctr" eaLnBrk="1" hangingPunct="1">
                <a:buClr>
                  <a:srgbClr val="000000"/>
                </a:buClr>
                <a:buSzPct val="100000"/>
                <a:buFont typeface="Times New Roman" panose="02020603050405020304" pitchFamily="18" charset="0"/>
                <a:buNone/>
              </a:pPr>
              <a:endParaRPr lang="en-US" altLang="en-US" dirty="0"/>
            </a:p>
          </p:txBody>
        </p:sp>
        <p:sp>
          <p:nvSpPr>
            <p:cNvPr id="31" name="Oval 24"/>
            <p:cNvSpPr>
              <a:spLocks noChangeArrowheads="1"/>
            </p:cNvSpPr>
            <p:nvPr/>
          </p:nvSpPr>
          <p:spPr bwMode="auto">
            <a:xfrm>
              <a:off x="4427538" y="2790825"/>
              <a:ext cx="1198562" cy="1198563"/>
            </a:xfrm>
            <a:prstGeom prst="ellipse">
              <a:avLst/>
            </a:prstGeom>
            <a:gradFill rotWithShape="0">
              <a:gsLst>
                <a:gs pos="0">
                  <a:srgbClr val="000066"/>
                </a:gs>
                <a:gs pos="100000">
                  <a:srgbClr val="8E8EBB"/>
                </a:gs>
              </a:gsLst>
              <a:lin ang="0" scaled="1"/>
            </a:gradFill>
            <a:ln w="46863" algn="ctr">
              <a:solidFill>
                <a:schemeClr val="bg1"/>
              </a:solidFill>
              <a:round/>
              <a:headEnd/>
              <a:tailEnd/>
            </a:ln>
          </p:spPr>
          <p:txBody>
            <a:bodyPr wrap="none" anchor="ctr"/>
            <a:lstStyle/>
            <a:p>
              <a:pPr algn="ctr" eaLnBrk="1" hangingPunct="1">
                <a:buClr>
                  <a:srgbClr val="000000"/>
                </a:buClr>
                <a:buSzPct val="100000"/>
                <a:buFont typeface="Times New Roman" panose="02020603050405020304" pitchFamily="18" charset="0"/>
                <a:buNone/>
              </a:pPr>
              <a:endParaRPr lang="en-US" altLang="en-US" dirty="0"/>
            </a:p>
          </p:txBody>
        </p:sp>
        <p:sp>
          <p:nvSpPr>
            <p:cNvPr id="33" name="Oval 26"/>
            <p:cNvSpPr>
              <a:spLocks noChangeArrowheads="1"/>
            </p:cNvSpPr>
            <p:nvPr/>
          </p:nvSpPr>
          <p:spPr bwMode="auto">
            <a:xfrm>
              <a:off x="5697538" y="3217694"/>
              <a:ext cx="431800" cy="395287"/>
            </a:xfrm>
            <a:prstGeom prst="ellipse">
              <a:avLst/>
            </a:prstGeom>
            <a:gradFill rotWithShape="0">
              <a:gsLst>
                <a:gs pos="0">
                  <a:srgbClr val="000066"/>
                </a:gs>
                <a:gs pos="100000">
                  <a:srgbClr val="8E8EBB"/>
                </a:gs>
              </a:gsLst>
              <a:lin ang="0" scaled="1"/>
            </a:gradFill>
            <a:ln w="46863" algn="ctr">
              <a:solidFill>
                <a:schemeClr val="bg1"/>
              </a:solidFill>
              <a:round/>
              <a:headEnd/>
              <a:tailEnd/>
            </a:ln>
          </p:spPr>
          <p:txBody>
            <a:bodyPr wrap="none" anchor="ctr"/>
            <a:lstStyle/>
            <a:p>
              <a:pPr algn="ctr" eaLnBrk="1" hangingPunct="1">
                <a:buClr>
                  <a:srgbClr val="000000"/>
                </a:buClr>
                <a:buSzPct val="100000"/>
                <a:buFont typeface="Times New Roman" panose="02020603050405020304" pitchFamily="18" charset="0"/>
                <a:buNone/>
              </a:pPr>
              <a:endParaRPr lang="en-US" altLang="en-US" dirty="0"/>
            </a:p>
          </p:txBody>
        </p:sp>
        <p:sp>
          <p:nvSpPr>
            <p:cNvPr id="34" name="Oval 27"/>
            <p:cNvSpPr>
              <a:spLocks noChangeArrowheads="1"/>
            </p:cNvSpPr>
            <p:nvPr/>
          </p:nvSpPr>
          <p:spPr bwMode="auto">
            <a:xfrm>
              <a:off x="6284913" y="3267699"/>
              <a:ext cx="295275" cy="295275"/>
            </a:xfrm>
            <a:prstGeom prst="ellipse">
              <a:avLst/>
            </a:prstGeom>
            <a:gradFill rotWithShape="0">
              <a:gsLst>
                <a:gs pos="0">
                  <a:srgbClr val="000066"/>
                </a:gs>
                <a:gs pos="100000">
                  <a:srgbClr val="8E8EBB"/>
                </a:gs>
              </a:gsLst>
              <a:lin ang="0" scaled="1"/>
            </a:gradFill>
            <a:ln w="46863" algn="ctr">
              <a:solidFill>
                <a:schemeClr val="bg1"/>
              </a:solidFill>
              <a:round/>
              <a:headEnd/>
              <a:tailEnd/>
            </a:ln>
          </p:spPr>
          <p:txBody>
            <a:bodyPr wrap="none" anchor="ctr"/>
            <a:lstStyle/>
            <a:p>
              <a:pPr algn="ctr" eaLnBrk="1" hangingPunct="1">
                <a:buClr>
                  <a:srgbClr val="000000"/>
                </a:buClr>
                <a:buSzPct val="100000"/>
                <a:buFont typeface="Times New Roman" panose="02020603050405020304" pitchFamily="18" charset="0"/>
                <a:buNone/>
              </a:pPr>
              <a:endParaRPr lang="en-US" altLang="en-US" dirty="0"/>
            </a:p>
          </p:txBody>
        </p:sp>
        <p:sp>
          <p:nvSpPr>
            <p:cNvPr id="35" name="Oval 28"/>
            <p:cNvSpPr>
              <a:spLocks noChangeArrowheads="1"/>
            </p:cNvSpPr>
            <p:nvPr/>
          </p:nvSpPr>
          <p:spPr bwMode="auto">
            <a:xfrm>
              <a:off x="6802862" y="3288223"/>
              <a:ext cx="247650" cy="247650"/>
            </a:xfrm>
            <a:prstGeom prst="ellipse">
              <a:avLst/>
            </a:prstGeom>
            <a:gradFill rotWithShape="0">
              <a:gsLst>
                <a:gs pos="0">
                  <a:srgbClr val="000066"/>
                </a:gs>
                <a:gs pos="100000">
                  <a:srgbClr val="8E8EBB"/>
                </a:gs>
              </a:gsLst>
              <a:lin ang="0" scaled="1"/>
            </a:gradFill>
            <a:ln w="46863" algn="ctr">
              <a:solidFill>
                <a:schemeClr val="bg1"/>
              </a:solidFill>
              <a:round/>
              <a:headEnd/>
              <a:tailEnd/>
            </a:ln>
          </p:spPr>
          <p:txBody>
            <a:bodyPr wrap="none" anchor="ctr"/>
            <a:lstStyle/>
            <a:p>
              <a:pPr algn="ctr" eaLnBrk="1" hangingPunct="1">
                <a:buClr>
                  <a:srgbClr val="000000"/>
                </a:buClr>
                <a:buSzPct val="100000"/>
                <a:buFont typeface="Times New Roman" panose="02020603050405020304" pitchFamily="18" charset="0"/>
                <a:buNone/>
              </a:pPr>
              <a:endParaRPr lang="en-US" altLang="en-US" dirty="0"/>
            </a:p>
          </p:txBody>
        </p:sp>
        <p:sp>
          <p:nvSpPr>
            <p:cNvPr id="36" name="AutoShape 29"/>
            <p:cNvSpPr>
              <a:spLocks noChangeAspect="1"/>
            </p:cNvSpPr>
            <p:nvPr/>
          </p:nvSpPr>
          <p:spPr bwMode="auto">
            <a:xfrm flipH="1">
              <a:off x="4189413" y="5588000"/>
              <a:ext cx="1149350" cy="576263"/>
            </a:xfrm>
            <a:prstGeom prst="callout1">
              <a:avLst>
                <a:gd name="adj1" fmla="val 80162"/>
                <a:gd name="adj2" fmla="val 106630"/>
                <a:gd name="adj3" fmla="val -152343"/>
                <a:gd name="adj4" fmla="val 106630"/>
              </a:avLst>
            </a:prstGeom>
            <a:solidFill>
              <a:schemeClr val="bg1"/>
            </a:solidFill>
            <a:ln w="9525">
              <a:solidFill>
                <a:schemeClr val="tx1"/>
              </a:solidFill>
              <a:miter lim="800000"/>
              <a:headEnd/>
              <a:tailEnd/>
            </a:ln>
          </p:spPr>
          <p:txBody>
            <a:bodyPr lIns="0" tIns="0" rIns="0" bIns="0"/>
            <a:lstStyle/>
            <a:p>
              <a:pPr algn="ctr" eaLnBrk="1" hangingPunct="1">
                <a:buClr>
                  <a:srgbClr val="000000"/>
                </a:buClr>
                <a:buSzPct val="100000"/>
                <a:buFont typeface="Times New Roman" panose="02020603050405020304" pitchFamily="18" charset="0"/>
                <a:buNone/>
              </a:pPr>
              <a:r>
                <a:rPr lang="en-GB" altLang="en-US" dirty="0">
                  <a:solidFill>
                    <a:schemeClr val="tx1"/>
                  </a:solidFill>
                  <a:cs typeface="Arial" panose="020B0604020202020204" pitchFamily="34" charset="0"/>
                </a:rPr>
                <a:t>Obesity: 34,100</a:t>
              </a:r>
            </a:p>
          </p:txBody>
        </p:sp>
        <p:sp>
          <p:nvSpPr>
            <p:cNvPr id="37" name="AutoShape 30"/>
            <p:cNvSpPr>
              <a:spLocks noChangeAspect="1"/>
            </p:cNvSpPr>
            <p:nvPr/>
          </p:nvSpPr>
          <p:spPr bwMode="auto">
            <a:xfrm flipH="1">
              <a:off x="2703513" y="5588000"/>
              <a:ext cx="1149350" cy="503238"/>
            </a:xfrm>
            <a:prstGeom prst="callout1">
              <a:avLst>
                <a:gd name="adj1" fmla="val 77287"/>
                <a:gd name="adj2" fmla="val 106630"/>
                <a:gd name="adj3" fmla="val -84861"/>
                <a:gd name="adj4" fmla="val 106630"/>
              </a:avLst>
            </a:prstGeom>
            <a:solidFill>
              <a:schemeClr val="bg1"/>
            </a:solidFill>
            <a:ln w="9525">
              <a:solidFill>
                <a:schemeClr val="tx1"/>
              </a:solidFill>
              <a:miter lim="800000"/>
              <a:headEnd/>
              <a:tailEnd/>
            </a:ln>
          </p:spPr>
          <p:txBody>
            <a:bodyPr lIns="0" tIns="0" rIns="0" bIns="0"/>
            <a:lstStyle/>
            <a:p>
              <a:pPr algn="ctr" eaLnBrk="1" hangingPunct="1">
                <a:spcBef>
                  <a:spcPct val="50000"/>
                </a:spcBef>
                <a:buClr>
                  <a:srgbClr val="000000"/>
                </a:buClr>
                <a:buSzPct val="100000"/>
                <a:buFont typeface="Times New Roman" panose="02020603050405020304" pitchFamily="18" charset="0"/>
                <a:buNone/>
              </a:pPr>
              <a:r>
                <a:rPr lang="en-GB" altLang="en-US" dirty="0">
                  <a:solidFill>
                    <a:schemeClr val="tx1"/>
                  </a:solidFill>
                  <a:cs typeface="Arial" panose="020B0604020202020204" pitchFamily="34" charset="0"/>
                </a:rPr>
                <a:t>Smoking: </a:t>
              </a:r>
              <a:br>
                <a:rPr lang="en-GB" altLang="en-US" dirty="0">
                  <a:solidFill>
                    <a:schemeClr val="tx1"/>
                  </a:solidFill>
                  <a:cs typeface="Arial" panose="020B0604020202020204" pitchFamily="34" charset="0"/>
                </a:rPr>
              </a:br>
              <a:r>
                <a:rPr lang="en-GB" altLang="en-US" dirty="0" smtClean="0">
                  <a:solidFill>
                    <a:schemeClr val="tx1"/>
                  </a:solidFill>
                  <a:cs typeface="Arial" panose="020B0604020202020204" pitchFamily="34" charset="0"/>
                </a:rPr>
                <a:t>77,800</a:t>
              </a:r>
              <a:endParaRPr lang="en-GB" altLang="en-US" dirty="0">
                <a:solidFill>
                  <a:schemeClr val="tx1"/>
                </a:solidFill>
                <a:cs typeface="Arial" panose="020B0604020202020204" pitchFamily="34" charset="0"/>
              </a:endParaRPr>
            </a:p>
          </p:txBody>
        </p:sp>
        <p:sp>
          <p:nvSpPr>
            <p:cNvPr id="38" name="AutoShape 31"/>
            <p:cNvSpPr>
              <a:spLocks noChangeAspect="1"/>
            </p:cNvSpPr>
            <p:nvPr/>
          </p:nvSpPr>
          <p:spPr bwMode="auto">
            <a:xfrm flipH="1">
              <a:off x="5120352" y="4780396"/>
              <a:ext cx="942975" cy="576262"/>
            </a:xfrm>
            <a:prstGeom prst="callout1">
              <a:avLst>
                <a:gd name="adj1" fmla="val 80162"/>
                <a:gd name="adj2" fmla="val 108079"/>
                <a:gd name="adj3" fmla="val -126171"/>
                <a:gd name="adj4" fmla="val 108079"/>
              </a:avLst>
            </a:prstGeom>
            <a:solidFill>
              <a:schemeClr val="bg1"/>
            </a:solidFill>
            <a:ln w="9525">
              <a:solidFill>
                <a:schemeClr val="tx1"/>
              </a:solidFill>
              <a:miter lim="800000"/>
              <a:headEnd/>
              <a:tailEnd/>
            </a:ln>
          </p:spPr>
          <p:txBody>
            <a:bodyPr lIns="0" tIns="0" rIns="0" bIns="0"/>
            <a:lstStyle/>
            <a:p>
              <a:pPr eaLnBrk="1" hangingPunct="1">
                <a:buClr>
                  <a:srgbClr val="000000"/>
                </a:buClr>
                <a:buSzPct val="100000"/>
                <a:buFont typeface="Times New Roman" panose="02020603050405020304" pitchFamily="18" charset="0"/>
                <a:buNone/>
              </a:pPr>
              <a:r>
                <a:rPr lang="en-GB" altLang="en-US" dirty="0">
                  <a:solidFill>
                    <a:schemeClr val="tx1"/>
                  </a:solidFill>
                  <a:cs typeface="Arial" panose="020B0604020202020204" pitchFamily="34" charset="0"/>
                </a:rPr>
                <a:t>Alcohol: 6,592</a:t>
              </a:r>
            </a:p>
          </p:txBody>
        </p:sp>
        <p:sp>
          <p:nvSpPr>
            <p:cNvPr id="40" name="AutoShape 33"/>
            <p:cNvSpPr>
              <a:spLocks noChangeAspect="1"/>
            </p:cNvSpPr>
            <p:nvPr/>
          </p:nvSpPr>
          <p:spPr bwMode="auto">
            <a:xfrm flipH="1">
              <a:off x="6513849" y="2650980"/>
              <a:ext cx="1458913" cy="665958"/>
            </a:xfrm>
            <a:prstGeom prst="callout1">
              <a:avLst>
                <a:gd name="adj1" fmla="val 80162"/>
                <a:gd name="adj2" fmla="val 105222"/>
                <a:gd name="adj3" fmla="val 15315"/>
                <a:gd name="adj4" fmla="val 105041"/>
              </a:avLst>
            </a:prstGeom>
            <a:noFill/>
            <a:ln w="9525">
              <a:solidFill>
                <a:schemeClr val="tx1"/>
              </a:solidFill>
              <a:miter lim="800000"/>
              <a:headEnd/>
              <a:tailEnd/>
            </a:ln>
          </p:spPr>
          <p:txBody>
            <a:bodyPr lIns="0" tIns="0" rIns="0" bIns="0"/>
            <a:lstStyle/>
            <a:p>
              <a:pPr eaLnBrk="1" hangingPunct="1">
                <a:buClr>
                  <a:srgbClr val="000000"/>
                </a:buClr>
                <a:buSzPct val="100000"/>
                <a:buFont typeface="Times New Roman" panose="02020603050405020304" pitchFamily="18" charset="0"/>
                <a:buNone/>
              </a:pPr>
              <a:r>
                <a:rPr lang="en-GB" altLang="en-US" dirty="0">
                  <a:solidFill>
                    <a:schemeClr val="tx1"/>
                  </a:solidFill>
                  <a:cs typeface="Arial" panose="020B0604020202020204" pitchFamily="34" charset="0"/>
                </a:rPr>
                <a:t>Illegal drugs: 1,605</a:t>
              </a:r>
            </a:p>
            <a:p>
              <a:pPr eaLnBrk="1" hangingPunct="1">
                <a:buClr>
                  <a:srgbClr val="000000"/>
                </a:buClr>
                <a:buSzPct val="100000"/>
                <a:buFont typeface="Times New Roman" panose="02020603050405020304" pitchFamily="18" charset="0"/>
                <a:buNone/>
              </a:pPr>
              <a:endParaRPr lang="en-GB" altLang="en-US" dirty="0">
                <a:solidFill>
                  <a:schemeClr val="tx1"/>
                </a:solidFill>
                <a:cs typeface="Arial" panose="020B0604020202020204" pitchFamily="34" charset="0"/>
              </a:endParaRPr>
            </a:p>
          </p:txBody>
        </p:sp>
        <p:sp>
          <p:nvSpPr>
            <p:cNvPr id="41" name="AutoShape 34"/>
            <p:cNvSpPr>
              <a:spLocks noChangeAspect="1"/>
            </p:cNvSpPr>
            <p:nvPr/>
          </p:nvSpPr>
          <p:spPr bwMode="auto">
            <a:xfrm flipH="1">
              <a:off x="7009079" y="4813702"/>
              <a:ext cx="904875" cy="576262"/>
            </a:xfrm>
            <a:prstGeom prst="callout1">
              <a:avLst>
                <a:gd name="adj1" fmla="val 80162"/>
                <a:gd name="adj2" fmla="val 108417"/>
                <a:gd name="adj3" fmla="val -214051"/>
                <a:gd name="adj4" fmla="val 108417"/>
              </a:avLst>
            </a:prstGeom>
            <a:solidFill>
              <a:schemeClr val="bg1"/>
            </a:solidFill>
            <a:ln w="9525">
              <a:solidFill>
                <a:schemeClr val="tx1"/>
              </a:solidFill>
              <a:miter lim="800000"/>
              <a:headEnd/>
              <a:tailEnd/>
            </a:ln>
          </p:spPr>
          <p:txBody>
            <a:bodyPr lIns="0" tIns="0" rIns="0" bIns="0"/>
            <a:lstStyle/>
            <a:p>
              <a:pPr eaLnBrk="1" hangingPunct="1">
                <a:buClr>
                  <a:srgbClr val="000000"/>
                </a:buClr>
                <a:buSzPct val="100000"/>
                <a:buFont typeface="Times New Roman" panose="02020603050405020304" pitchFamily="18" charset="0"/>
                <a:buNone/>
              </a:pPr>
              <a:r>
                <a:rPr lang="en-GB" altLang="en-US" dirty="0">
                  <a:solidFill>
                    <a:schemeClr val="tx1"/>
                  </a:solidFill>
                  <a:cs typeface="Arial" panose="020B0604020202020204" pitchFamily="34" charset="0"/>
                </a:rPr>
                <a:t>HIV: </a:t>
              </a:r>
              <a:br>
                <a:rPr lang="en-GB" altLang="en-US" dirty="0">
                  <a:solidFill>
                    <a:schemeClr val="tx1"/>
                  </a:solidFill>
                  <a:cs typeface="Arial" panose="020B0604020202020204" pitchFamily="34" charset="0"/>
                </a:rPr>
              </a:br>
              <a:r>
                <a:rPr lang="en-GB" altLang="en-US" dirty="0">
                  <a:solidFill>
                    <a:schemeClr val="tx1"/>
                  </a:solidFill>
                  <a:cs typeface="Arial" panose="020B0604020202020204" pitchFamily="34" charset="0"/>
                </a:rPr>
                <a:t>530</a:t>
              </a:r>
            </a:p>
          </p:txBody>
        </p:sp>
        <p:sp>
          <p:nvSpPr>
            <p:cNvPr id="42" name="AutoShape 35"/>
            <p:cNvSpPr>
              <a:spLocks noChangeAspect="1"/>
            </p:cNvSpPr>
            <p:nvPr/>
          </p:nvSpPr>
          <p:spPr bwMode="auto">
            <a:xfrm flipH="1">
              <a:off x="6063327" y="4876767"/>
              <a:ext cx="1073150" cy="576263"/>
            </a:xfrm>
            <a:prstGeom prst="callout1">
              <a:avLst>
                <a:gd name="adj1" fmla="val 80162"/>
                <a:gd name="adj2" fmla="val 107097"/>
                <a:gd name="adj3" fmla="val -198898"/>
                <a:gd name="adj4" fmla="val 107097"/>
              </a:avLst>
            </a:prstGeom>
            <a:noFill/>
            <a:ln w="9525">
              <a:solidFill>
                <a:schemeClr val="tx1"/>
              </a:solidFill>
              <a:miter lim="800000"/>
              <a:headEnd/>
              <a:tailEnd/>
            </a:ln>
          </p:spPr>
          <p:txBody>
            <a:bodyPr lIns="0" tIns="0" rIns="0" bIns="0"/>
            <a:lstStyle/>
            <a:p>
              <a:pPr eaLnBrk="1" hangingPunct="1">
                <a:buClr>
                  <a:srgbClr val="000000"/>
                </a:buClr>
                <a:buSzPct val="100000"/>
                <a:buFont typeface="Times New Roman" panose="02020603050405020304" pitchFamily="18" charset="0"/>
                <a:buNone/>
              </a:pPr>
              <a:r>
                <a:rPr lang="en-GB" altLang="en-US" dirty="0">
                  <a:solidFill>
                    <a:schemeClr val="tx1"/>
                  </a:solidFill>
                  <a:cs typeface="Arial" panose="020B0604020202020204" pitchFamily="34" charset="0"/>
                </a:rPr>
                <a:t>Traffic:</a:t>
              </a:r>
            </a:p>
            <a:p>
              <a:pPr eaLnBrk="1" hangingPunct="1">
                <a:buClr>
                  <a:srgbClr val="000000"/>
                </a:buClr>
                <a:buSzPct val="100000"/>
                <a:buFont typeface="Times New Roman" panose="02020603050405020304" pitchFamily="18" charset="0"/>
                <a:buNone/>
              </a:pPr>
              <a:r>
                <a:rPr lang="en-GB" altLang="en-US" dirty="0">
                  <a:solidFill>
                    <a:schemeClr val="tx1"/>
                  </a:solidFill>
                  <a:cs typeface="Arial" panose="020B0604020202020204" pitchFamily="34" charset="0"/>
                </a:rPr>
                <a:t>1,775</a:t>
              </a:r>
            </a:p>
          </p:txBody>
        </p:sp>
      </p:grpSp>
      <p:sp>
        <p:nvSpPr>
          <p:cNvPr id="43" name="Content Placeholder 2"/>
          <p:cNvSpPr txBox="1">
            <a:spLocks/>
          </p:cNvSpPr>
          <p:nvPr/>
        </p:nvSpPr>
        <p:spPr>
          <a:xfrm>
            <a:off x="0" y="5018300"/>
            <a:ext cx="9144000" cy="618883"/>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GB" sz="3000" kern="0" dirty="0">
                <a:cs typeface="Arial" panose="020B0604020202020204" pitchFamily="34" charset="0"/>
              </a:rPr>
              <a:t>Leading cause of preventable death in England </a:t>
            </a:r>
          </a:p>
          <a:p>
            <a:pPr marL="457200" lvl="1" indent="0">
              <a:buFontTx/>
              <a:buNone/>
            </a:pPr>
            <a:endParaRPr lang="en-GB" kern="0" dirty="0">
              <a:latin typeface="Arial" panose="020B0604020202020204" pitchFamily="34" charset="0"/>
              <a:cs typeface="Arial" panose="020B0604020202020204" pitchFamily="34" charset="0"/>
            </a:endParaRPr>
          </a:p>
        </p:txBody>
      </p:sp>
      <p:sp>
        <p:nvSpPr>
          <p:cNvPr id="2" name="Rectangle 1"/>
          <p:cNvSpPr/>
          <p:nvPr/>
        </p:nvSpPr>
        <p:spPr>
          <a:xfrm>
            <a:off x="4928231" y="5526196"/>
            <a:ext cx="4215769" cy="276999"/>
          </a:xfrm>
          <a:prstGeom prst="rect">
            <a:avLst/>
          </a:prstGeom>
        </p:spPr>
        <p:txBody>
          <a:bodyPr wrap="none">
            <a:spAutoFit/>
          </a:bodyPr>
          <a:lstStyle/>
          <a:p>
            <a:r>
              <a:rPr lang="en-GB" sz="1200" dirty="0">
                <a:latin typeface="Arial" panose="020B0604020202020204" pitchFamily="34" charset="0"/>
                <a:cs typeface="Arial" panose="020B0604020202020204" pitchFamily="34" charset="0"/>
              </a:rPr>
              <a:t>See ASH: </a:t>
            </a:r>
            <a:r>
              <a:rPr lang="en-GB" sz="1200" u="sng" dirty="0">
                <a:latin typeface="Arial" panose="020B0604020202020204" pitchFamily="34" charset="0"/>
                <a:cs typeface="Arial" panose="020B0604020202020204" pitchFamily="34" charset="0"/>
                <a:hlinkClick r:id="rId3"/>
              </a:rPr>
              <a:t>Smoking statistics: Illness and death</a:t>
            </a:r>
            <a:r>
              <a:rPr lang="en-GB" sz="1200" u="sng"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for sources </a:t>
            </a:r>
          </a:p>
        </p:txBody>
      </p:sp>
      <p:sp>
        <p:nvSpPr>
          <p:cNvPr id="3" name="Title 2"/>
          <p:cNvSpPr>
            <a:spLocks noGrp="1"/>
          </p:cNvSpPr>
          <p:nvPr>
            <p:ph type="title"/>
          </p:nvPr>
        </p:nvSpPr>
        <p:spPr/>
        <p:txBody>
          <a:bodyPr/>
          <a:lstStyle/>
          <a:p>
            <a:r>
              <a:rPr lang="en-US" altLang="fr-FR" dirty="0"/>
              <a:t>Why is tobacco different?</a:t>
            </a:r>
            <a:br>
              <a:rPr lang="en-US" altLang="fr-FR" dirty="0"/>
            </a:br>
            <a:endParaRPr lang="en-GB" dirty="0"/>
          </a:p>
        </p:txBody>
      </p:sp>
    </p:spTree>
    <p:extLst>
      <p:ext uri="{BB962C8B-B14F-4D97-AF65-F5344CB8AC3E}">
        <p14:creationId xmlns:p14="http://schemas.microsoft.com/office/powerpoint/2010/main" val="484593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28417" y="566474"/>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11" name="Title 1"/>
          <p:cNvSpPr txBox="1">
            <a:spLocks/>
          </p:cNvSpPr>
          <p:nvPr/>
        </p:nvSpPr>
        <p:spPr>
          <a:xfrm>
            <a:off x="0" y="186813"/>
            <a:ext cx="9144000" cy="1588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rPr>
              <a:t/>
            </a:r>
            <a:br>
              <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rPr>
            </a:br>
            <a:r>
              <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rPr>
              <a:t/>
            </a:r>
            <a:br>
              <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rPr>
            </a:br>
            <a:endPar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sp>
        <p:nvSpPr>
          <p:cNvPr id="23" name="Rectangle 22"/>
          <p:cNvSpPr/>
          <p:nvPr/>
        </p:nvSpPr>
        <p:spPr>
          <a:xfrm>
            <a:off x="760531" y="1911508"/>
            <a:ext cx="7689406" cy="2862322"/>
          </a:xfrm>
          <a:prstGeom prst="rect">
            <a:avLst/>
          </a:prstGeom>
          <a:solidFill>
            <a:schemeClr val="bg2"/>
          </a:solidFill>
        </p:spPr>
        <p:style>
          <a:lnRef idx="1">
            <a:schemeClr val="dk1"/>
          </a:lnRef>
          <a:fillRef idx="2">
            <a:schemeClr val="dk1"/>
          </a:fillRef>
          <a:effectRef idx="1">
            <a:schemeClr val="dk1"/>
          </a:effectRef>
          <a:fontRef idx="minor">
            <a:schemeClr val="dk1"/>
          </a:fontRef>
        </p:style>
        <p:txBody>
          <a:bodyPr wrap="square">
            <a:spAutoFit/>
          </a:bodyPr>
          <a:lstStyle/>
          <a:p>
            <a:pPr algn="ctr" eaLnBrk="0" fontAlgn="base" hangingPunct="0">
              <a:spcBef>
                <a:spcPct val="0"/>
              </a:spcBef>
              <a:spcAft>
                <a:spcPct val="0"/>
              </a:spcAft>
              <a:defRPr/>
            </a:pPr>
            <a:r>
              <a:rPr lang="en-GB" sz="3600" dirty="0">
                <a:cs typeface="Arial" panose="020B0604020202020204" pitchFamily="34" charset="0"/>
              </a:rPr>
              <a:t>“There is no risk-free level of exposure to tobacco smoke, and there is no safe tobacco product.”</a:t>
            </a:r>
          </a:p>
          <a:p>
            <a:pPr algn="ctr" eaLnBrk="0" fontAlgn="base" hangingPunct="0">
              <a:spcBef>
                <a:spcPct val="0"/>
              </a:spcBef>
              <a:spcAft>
                <a:spcPct val="0"/>
              </a:spcAft>
              <a:defRPr/>
            </a:pPr>
            <a:endParaRPr lang="en-GB" sz="3600" dirty="0">
              <a:cs typeface="Arial" panose="020B0604020202020204" pitchFamily="34" charset="0"/>
            </a:endParaRPr>
          </a:p>
          <a:p>
            <a:pPr algn="ctr" eaLnBrk="0" fontAlgn="base" hangingPunct="0">
              <a:spcBef>
                <a:spcPct val="0"/>
              </a:spcBef>
              <a:spcAft>
                <a:spcPct val="0"/>
              </a:spcAft>
              <a:defRPr/>
            </a:pPr>
            <a:r>
              <a:rPr lang="en-GB" sz="3600" i="1" dirty="0">
                <a:cs typeface="Arial" panose="020B0604020202020204" pitchFamily="34" charset="0"/>
              </a:rPr>
              <a:t>US Surgeon General report, 2010 </a:t>
            </a:r>
            <a:endParaRPr lang="en-GB" sz="3600" b="1" i="1" dirty="0">
              <a:solidFill>
                <a:srgbClr val="000000"/>
              </a:solidFill>
              <a:cs typeface="Arial" panose="020B0604020202020204" pitchFamily="34" charset="0"/>
            </a:endParaRPr>
          </a:p>
        </p:txBody>
      </p:sp>
      <p:sp>
        <p:nvSpPr>
          <p:cNvPr id="4" name="Title 3"/>
          <p:cNvSpPr>
            <a:spLocks noGrp="1"/>
          </p:cNvSpPr>
          <p:nvPr>
            <p:ph type="title"/>
          </p:nvPr>
        </p:nvSpPr>
        <p:spPr/>
        <p:txBody>
          <a:bodyPr/>
          <a:lstStyle/>
          <a:p>
            <a:r>
              <a:rPr lang="en-US" altLang="fr-FR" dirty="0"/>
              <a:t>Why is tobacco different?</a:t>
            </a:r>
            <a:endParaRPr lang="en-GB" dirty="0"/>
          </a:p>
        </p:txBody>
      </p:sp>
    </p:spTree>
    <p:extLst>
      <p:ext uri="{BB962C8B-B14F-4D97-AF65-F5344CB8AC3E}">
        <p14:creationId xmlns:p14="http://schemas.microsoft.com/office/powerpoint/2010/main" val="347920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75804" y="228842"/>
            <a:ext cx="8229600" cy="850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fr-FR" sz="3600" b="1" dirty="0">
              <a:solidFill>
                <a:prstClr val="black"/>
              </a:solidFill>
              <a:latin typeface="+mn-lt"/>
              <a:ea typeface="MS PGothic" panose="020B0600070205080204" pitchFamily="34" charset="-128"/>
              <a:cs typeface="Arial" panose="020B0604020202020204" pitchFamily="34" charset="0"/>
            </a:endParaRPr>
          </a:p>
        </p:txBody>
      </p:sp>
      <p:sp>
        <p:nvSpPr>
          <p:cNvPr id="11" name="Content Placeholder 2"/>
          <p:cNvSpPr txBox="1">
            <a:spLocks/>
          </p:cNvSpPr>
          <p:nvPr/>
        </p:nvSpPr>
        <p:spPr>
          <a:xfrm>
            <a:off x="375804" y="1424566"/>
            <a:ext cx="844607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solidFill>
                <a:prstClr val="black"/>
              </a:solidFill>
            </a:endParaRPr>
          </a:p>
        </p:txBody>
      </p:sp>
      <p:sp>
        <p:nvSpPr>
          <p:cNvPr id="12" name="ZoneTexte 1"/>
          <p:cNvSpPr txBox="1">
            <a:spLocks noChangeArrowheads="1"/>
          </p:cNvSpPr>
          <p:nvPr/>
        </p:nvSpPr>
        <p:spPr bwMode="auto">
          <a:xfrm>
            <a:off x="0" y="5930758"/>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dirty="0"/>
              <a:t>Source: </a:t>
            </a:r>
            <a:r>
              <a:rPr lang="fr-FR" altLang="fr-FR" sz="1400" b="1" dirty="0">
                <a:hlinkClick r:id="rId3"/>
              </a:rPr>
              <a:t>World Tobacco Atlas</a:t>
            </a:r>
            <a:endParaRPr lang="fr-FR" altLang="fr-FR" sz="1800" dirty="0"/>
          </a:p>
        </p:txBody>
      </p:sp>
      <p:sp>
        <p:nvSpPr>
          <p:cNvPr id="5" name="Title 4"/>
          <p:cNvSpPr>
            <a:spLocks noGrp="1"/>
          </p:cNvSpPr>
          <p:nvPr>
            <p:ph type="title"/>
          </p:nvPr>
        </p:nvSpPr>
        <p:spPr/>
        <p:txBody>
          <a:bodyPr/>
          <a:lstStyle/>
          <a:p>
            <a:r>
              <a:rPr lang="en-US" altLang="fr-FR" dirty="0"/>
              <a:t>The global burden of tobacco</a:t>
            </a:r>
            <a:endParaRPr lang="en-GB" dirty="0"/>
          </a:p>
        </p:txBody>
      </p:sp>
      <p:sp>
        <p:nvSpPr>
          <p:cNvPr id="14" name="Content Placeholder 13"/>
          <p:cNvSpPr>
            <a:spLocks noGrp="1"/>
          </p:cNvSpPr>
          <p:nvPr>
            <p:ph idx="1"/>
          </p:nvPr>
        </p:nvSpPr>
        <p:spPr>
          <a:xfrm>
            <a:off x="628650" y="1690689"/>
            <a:ext cx="7886700" cy="4486274"/>
          </a:xfrm>
        </p:spPr>
        <p:txBody>
          <a:bodyPr/>
          <a:lstStyle/>
          <a:p>
            <a:r>
              <a:rPr lang="en-GB" dirty="0"/>
              <a:t>Use of tobacco causes more than 6 million premature deaths around the world every year. </a:t>
            </a:r>
          </a:p>
          <a:p>
            <a:endParaRPr lang="en-GB" dirty="0" smtClean="0"/>
          </a:p>
          <a:p>
            <a:r>
              <a:rPr lang="en-GB" dirty="0" smtClean="0"/>
              <a:t>The </a:t>
            </a:r>
            <a:r>
              <a:rPr lang="en-GB" dirty="0"/>
              <a:t>2013 profits of the top six tobacco companies are equivalent to the combined profits of The Coca-Cola Company, Walt Disney, General Mills, FedEx, AT&amp;T, Google, McDonald’s and Starbucks in the same year.</a:t>
            </a:r>
          </a:p>
        </p:txBody>
      </p:sp>
    </p:spTree>
    <p:extLst>
      <p:ext uri="{BB962C8B-B14F-4D97-AF65-F5344CB8AC3E}">
        <p14:creationId xmlns:p14="http://schemas.microsoft.com/office/powerpoint/2010/main" val="19753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10" name="Title 1"/>
          <p:cNvSpPr txBox="1">
            <a:spLocks/>
          </p:cNvSpPr>
          <p:nvPr/>
        </p:nvSpPr>
        <p:spPr>
          <a:xfrm>
            <a:off x="375804" y="228842"/>
            <a:ext cx="8631562" cy="850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sp>
        <p:nvSpPr>
          <p:cNvPr id="11" name="Content Placeholder 2"/>
          <p:cNvSpPr txBox="1">
            <a:spLocks/>
          </p:cNvSpPr>
          <p:nvPr/>
        </p:nvSpPr>
        <p:spPr>
          <a:xfrm>
            <a:off x="375804" y="1341438"/>
            <a:ext cx="844607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solidFill>
                <a:prstClr val="black"/>
              </a:solidFill>
            </a:endParaRPr>
          </a:p>
        </p:txBody>
      </p:sp>
      <p:sp>
        <p:nvSpPr>
          <p:cNvPr id="12" name="Content Placeholder 2"/>
          <p:cNvSpPr txBox="1">
            <a:spLocks/>
          </p:cNvSpPr>
          <p:nvPr/>
        </p:nvSpPr>
        <p:spPr>
          <a:xfrm>
            <a:off x="291811"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13" name="Content Placeholder 2"/>
          <p:cNvSpPr txBox="1">
            <a:spLocks/>
          </p:cNvSpPr>
          <p:nvPr/>
        </p:nvSpPr>
        <p:spPr>
          <a:xfrm>
            <a:off x="0" y="2781610"/>
            <a:ext cx="8974282" cy="3504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2800" b="1" dirty="0">
              <a:solidFill>
                <a:srgbClr val="FF0000"/>
              </a:solidFill>
              <a:latin typeface="Arial" panose="020B0604020202020204" pitchFamily="34" charset="0"/>
              <a:cs typeface="Arial" panose="020B0604020202020204" pitchFamily="34" charset="0"/>
            </a:endParaRPr>
          </a:p>
        </p:txBody>
      </p:sp>
      <p:sp>
        <p:nvSpPr>
          <p:cNvPr id="14" name="Text Box 9"/>
          <p:cNvSpPr txBox="1">
            <a:spLocks noChangeArrowheads="1"/>
          </p:cNvSpPr>
          <p:nvPr/>
        </p:nvSpPr>
        <p:spPr bwMode="auto">
          <a:xfrm>
            <a:off x="726497" y="1641450"/>
            <a:ext cx="4455929" cy="990935"/>
          </a:xfrm>
          <a:prstGeom prst="rect">
            <a:avLst/>
          </a:prstGeom>
          <a:solidFill>
            <a:srgbClr val="FFFF00"/>
          </a:solidFill>
          <a:ln w="38100">
            <a:solidFill>
              <a:srgbClr val="000000"/>
            </a:solidFill>
            <a:round/>
            <a:headEnd/>
            <a:tailEnd/>
          </a:ln>
        </p:spPr>
        <p:txBody>
          <a:bodyPr lIns="90000" tIns="45000" rIns="90000" bIns="45000"/>
          <a:lstStyle>
            <a:lvl1pPr marL="342900" indent="-3429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hangingPunct="1">
              <a:spcBef>
                <a:spcPts val="1125"/>
              </a:spcBef>
              <a:buClr>
                <a:srgbClr val="000000"/>
              </a:buClr>
              <a:buSzPct val="100000"/>
              <a:buFont typeface="Times New Roman" panose="02020603050405020304" pitchFamily="18" charset="0"/>
              <a:buNone/>
            </a:pPr>
            <a:r>
              <a:rPr lang="en-GB" altLang="en-US" sz="1200" b="1" dirty="0">
                <a:solidFill>
                  <a:srgbClr val="000000"/>
                </a:solidFill>
                <a:latin typeface="+mn-lt"/>
              </a:rPr>
              <a:t>Note to customise this slide:</a:t>
            </a:r>
          </a:p>
          <a:p>
            <a:pPr eaLnBrk="1" hangingPunct="1">
              <a:spcBef>
                <a:spcPts val="1125"/>
              </a:spcBef>
              <a:buClr>
                <a:srgbClr val="000000"/>
              </a:buClr>
              <a:buSzPct val="100000"/>
              <a:buFont typeface="Times New Roman" panose="02020603050405020304" pitchFamily="18" charset="0"/>
              <a:buAutoNum type="arabicPeriod"/>
            </a:pPr>
            <a:r>
              <a:rPr lang="en-GB" altLang="en-US" sz="1200" dirty="0">
                <a:solidFill>
                  <a:srgbClr val="000000"/>
                </a:solidFill>
                <a:latin typeface="+mn-lt"/>
              </a:rPr>
              <a:t>Save this presentation on your computer</a:t>
            </a:r>
          </a:p>
          <a:p>
            <a:pPr>
              <a:spcBef>
                <a:spcPts val="1125"/>
              </a:spcBef>
              <a:buClr>
                <a:srgbClr val="000000"/>
              </a:buClr>
              <a:buSzPct val="100000"/>
              <a:buFont typeface="Times New Roman" panose="02020603050405020304" pitchFamily="18" charset="0"/>
              <a:buAutoNum type="arabicPeriod"/>
            </a:pPr>
            <a:r>
              <a:rPr lang="en-GB" altLang="en-US" sz="1200" dirty="0">
                <a:solidFill>
                  <a:srgbClr val="000000"/>
                </a:solidFill>
                <a:latin typeface="+mn-lt"/>
              </a:rPr>
              <a:t>Local data is available </a:t>
            </a:r>
            <a:r>
              <a:rPr lang="en-GB" sz="1200" dirty="0">
                <a:solidFill>
                  <a:srgbClr val="0070C0"/>
                </a:solidFill>
                <a:latin typeface="+mn-lt"/>
                <a:cs typeface="Arial" panose="020B0604020202020204" pitchFamily="34" charset="0"/>
                <a:hlinkClick r:id="rId2"/>
              </a:rPr>
              <a:t>Public Health England’s local profiles</a:t>
            </a:r>
            <a:endParaRPr lang="en-GB" sz="1200" dirty="0">
              <a:solidFill>
                <a:srgbClr val="0070C0"/>
              </a:solidFill>
              <a:latin typeface="+mn-lt"/>
            </a:endParaRPr>
          </a:p>
        </p:txBody>
      </p:sp>
      <p:sp>
        <p:nvSpPr>
          <p:cNvPr id="4" name="Title 3"/>
          <p:cNvSpPr>
            <a:spLocks noGrp="1"/>
          </p:cNvSpPr>
          <p:nvPr>
            <p:ph type="title"/>
          </p:nvPr>
        </p:nvSpPr>
        <p:spPr/>
        <p:txBody>
          <a:bodyPr/>
          <a:lstStyle/>
          <a:p>
            <a:r>
              <a:rPr lang="en-US" altLang="fr-FR" dirty="0"/>
              <a:t>The local burden of tobacco: death</a:t>
            </a:r>
            <a:endParaRPr lang="en-GB" dirty="0"/>
          </a:p>
        </p:txBody>
      </p:sp>
      <p:sp>
        <p:nvSpPr>
          <p:cNvPr id="5" name="Content Placeholder 4"/>
          <p:cNvSpPr>
            <a:spLocks noGrp="1"/>
          </p:cNvSpPr>
          <p:nvPr>
            <p:ph idx="1"/>
          </p:nvPr>
        </p:nvSpPr>
        <p:spPr>
          <a:xfrm>
            <a:off x="628650" y="2827567"/>
            <a:ext cx="7886700" cy="3349396"/>
          </a:xfrm>
        </p:spPr>
        <p:txBody>
          <a:bodyPr/>
          <a:lstStyle/>
          <a:p>
            <a:r>
              <a:rPr lang="en-GB" dirty="0"/>
              <a:t>Smoking prevalence in </a:t>
            </a:r>
            <a:r>
              <a:rPr lang="en-GB" dirty="0" smtClean="0">
                <a:solidFill>
                  <a:srgbClr val="FF0000"/>
                </a:solidFill>
              </a:rPr>
              <a:t>XXXX </a:t>
            </a:r>
            <a:r>
              <a:rPr lang="en-GB" dirty="0" smtClean="0"/>
              <a:t>is </a:t>
            </a:r>
            <a:r>
              <a:rPr lang="en-GB" dirty="0">
                <a:solidFill>
                  <a:srgbClr val="FF0000"/>
                </a:solidFill>
              </a:rPr>
              <a:t>XX%. </a:t>
            </a:r>
          </a:p>
          <a:p>
            <a:r>
              <a:rPr lang="en-GB" dirty="0">
                <a:solidFill>
                  <a:srgbClr val="FF0000"/>
                </a:solidFill>
              </a:rPr>
              <a:t>XX% </a:t>
            </a:r>
            <a:r>
              <a:rPr lang="en-GB" dirty="0"/>
              <a:t>of pregnant women smoke at the time of delivery in </a:t>
            </a:r>
            <a:r>
              <a:rPr lang="en-GB" dirty="0">
                <a:solidFill>
                  <a:srgbClr val="FF0000"/>
                </a:solidFill>
              </a:rPr>
              <a:t>XXXX</a:t>
            </a:r>
            <a:r>
              <a:rPr lang="en-GB" dirty="0"/>
              <a:t>.</a:t>
            </a:r>
          </a:p>
          <a:p>
            <a:r>
              <a:rPr lang="en-GB" dirty="0"/>
              <a:t>Annually, </a:t>
            </a:r>
            <a:r>
              <a:rPr lang="en-GB" dirty="0">
                <a:solidFill>
                  <a:srgbClr val="FF0000"/>
                </a:solidFill>
              </a:rPr>
              <a:t>XXX</a:t>
            </a:r>
            <a:r>
              <a:rPr lang="en-GB" dirty="0"/>
              <a:t> people die in </a:t>
            </a:r>
            <a:r>
              <a:rPr lang="en-GB" dirty="0">
                <a:solidFill>
                  <a:srgbClr val="FF0000"/>
                </a:solidFill>
              </a:rPr>
              <a:t>XXXX</a:t>
            </a:r>
            <a:r>
              <a:rPr lang="en-GB" dirty="0"/>
              <a:t> from a smoking related illness. </a:t>
            </a:r>
          </a:p>
        </p:txBody>
      </p:sp>
    </p:spTree>
    <p:extLst>
      <p:ext uri="{BB962C8B-B14F-4D97-AF65-F5344CB8AC3E}">
        <p14:creationId xmlns:p14="http://schemas.microsoft.com/office/powerpoint/2010/main" val="226254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61504" y="1341438"/>
            <a:ext cx="8560378" cy="468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0000"/>
              </a:buClr>
              <a:buFontTx/>
              <a:buNone/>
              <a:defRPr/>
            </a:pPr>
            <a:endParaRPr lang="en-US" altLang="fr-FR" sz="2600" dirty="0">
              <a:solidFill>
                <a:prstClr val="black"/>
              </a:solidFill>
              <a:ea typeface="ＭＳ Ｐゴシック" pitchFamily="34" charset="-128"/>
            </a:endParaRPr>
          </a:p>
          <a:p>
            <a:pPr marL="609600" indent="-609600">
              <a:buClr>
                <a:srgbClr val="990000"/>
              </a:buClr>
              <a:buFont typeface="Wingdings" pitchFamily="2" charset="2"/>
              <a:buChar char="§"/>
              <a:defRPr/>
            </a:pPr>
            <a:endParaRPr lang="en-GB" altLang="fr-FR" sz="2600" dirty="0">
              <a:solidFill>
                <a:srgbClr val="CC0000"/>
              </a:solidFill>
              <a:ea typeface="ＭＳ Ｐゴシック" pitchFamily="34" charset="-128"/>
            </a:endParaRPr>
          </a:p>
          <a:p>
            <a:pPr marL="609600" indent="-609600">
              <a:buClr>
                <a:srgbClr val="990000"/>
              </a:buClr>
              <a:buFontTx/>
              <a:buNone/>
              <a:defRPr/>
            </a:pPr>
            <a:endParaRPr lang="en-GB" altLang="fr-FR" sz="2400" dirty="0">
              <a:solidFill>
                <a:srgbClr val="CC0000"/>
              </a:solidFill>
              <a:ea typeface="ＭＳ Ｐゴシック" pitchFamily="34" charset="-128"/>
            </a:endParaRPr>
          </a:p>
        </p:txBody>
      </p:sp>
      <p:sp>
        <p:nvSpPr>
          <p:cNvPr id="10" name="Title 1"/>
          <p:cNvSpPr txBox="1">
            <a:spLocks/>
          </p:cNvSpPr>
          <p:nvPr/>
        </p:nvSpPr>
        <p:spPr>
          <a:xfrm>
            <a:off x="375804" y="228842"/>
            <a:ext cx="8631562" cy="850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fr-FR" sz="3600" b="1" dirty="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sp>
        <p:nvSpPr>
          <p:cNvPr id="12" name="Text Box 9"/>
          <p:cNvSpPr txBox="1">
            <a:spLocks noChangeArrowheads="1"/>
          </p:cNvSpPr>
          <p:nvPr/>
        </p:nvSpPr>
        <p:spPr bwMode="auto">
          <a:xfrm>
            <a:off x="3981011" y="1205406"/>
            <a:ext cx="4455929" cy="1119791"/>
          </a:xfrm>
          <a:prstGeom prst="rect">
            <a:avLst/>
          </a:prstGeom>
          <a:solidFill>
            <a:srgbClr val="FFFF00"/>
          </a:solidFill>
          <a:ln w="38100">
            <a:solidFill>
              <a:srgbClr val="000000"/>
            </a:solidFill>
            <a:round/>
            <a:headEnd/>
            <a:tailEnd/>
          </a:ln>
        </p:spPr>
        <p:txBody>
          <a:bodyPr lIns="90000" tIns="45000" rIns="90000" bIns="45000"/>
          <a:lstStyle>
            <a:lvl1pPr marL="342900" indent="-3429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hangingPunct="1">
              <a:spcBef>
                <a:spcPts val="1125"/>
              </a:spcBef>
              <a:buClr>
                <a:srgbClr val="000000"/>
              </a:buClr>
              <a:buSzPct val="100000"/>
              <a:buFont typeface="Times New Roman" panose="02020603050405020304" pitchFamily="18" charset="0"/>
              <a:buNone/>
            </a:pPr>
            <a:r>
              <a:rPr lang="en-GB" altLang="en-US" sz="1200" b="1" dirty="0">
                <a:solidFill>
                  <a:srgbClr val="000000"/>
                </a:solidFill>
                <a:latin typeface="+mn-lt"/>
              </a:rPr>
              <a:t>Note to customise this slide:</a:t>
            </a:r>
          </a:p>
          <a:p>
            <a:pPr eaLnBrk="1" hangingPunct="1">
              <a:spcBef>
                <a:spcPts val="1125"/>
              </a:spcBef>
              <a:buClr>
                <a:srgbClr val="000000"/>
              </a:buClr>
              <a:buSzPct val="100000"/>
              <a:buFont typeface="Times New Roman" panose="02020603050405020304" pitchFamily="18" charset="0"/>
              <a:buAutoNum type="arabicPeriod"/>
            </a:pPr>
            <a:r>
              <a:rPr lang="en-GB" altLang="en-US" sz="1200" dirty="0">
                <a:solidFill>
                  <a:srgbClr val="000000"/>
                </a:solidFill>
                <a:latin typeface="+mn-lt"/>
              </a:rPr>
              <a:t>Save this presentation on your computer</a:t>
            </a:r>
          </a:p>
          <a:p>
            <a:pPr>
              <a:spcBef>
                <a:spcPts val="1125"/>
              </a:spcBef>
              <a:buClr>
                <a:srgbClr val="000000"/>
              </a:buClr>
              <a:buSzPct val="100000"/>
              <a:buFont typeface="Times New Roman" panose="02020603050405020304" pitchFamily="18" charset="0"/>
              <a:buAutoNum type="arabicPeriod"/>
            </a:pPr>
            <a:r>
              <a:rPr lang="en-GB" altLang="en-US" sz="1200" dirty="0">
                <a:solidFill>
                  <a:srgbClr val="000000"/>
                </a:solidFill>
                <a:latin typeface="+mn-lt"/>
              </a:rPr>
              <a:t>Insert local figures from Cost to Social Care calculator </a:t>
            </a:r>
            <a:r>
              <a:rPr lang="en-GB" altLang="en-US" sz="1200" dirty="0">
                <a:solidFill>
                  <a:srgbClr val="000000"/>
                </a:solidFill>
                <a:latin typeface="+mn-lt"/>
                <a:hlinkClick r:id="rId2"/>
              </a:rPr>
              <a:t>http://www.ash.org.uk/information/ash-local-toolkit</a:t>
            </a:r>
            <a:r>
              <a:rPr lang="en-GB" altLang="en-US" sz="1200" dirty="0">
                <a:solidFill>
                  <a:srgbClr val="000000"/>
                </a:solidFill>
                <a:latin typeface="+mn-lt"/>
              </a:rPr>
              <a:t>  </a:t>
            </a:r>
          </a:p>
        </p:txBody>
      </p:sp>
      <p:sp>
        <p:nvSpPr>
          <p:cNvPr id="4" name="Title 3"/>
          <p:cNvSpPr>
            <a:spLocks noGrp="1"/>
          </p:cNvSpPr>
          <p:nvPr>
            <p:ph type="title"/>
          </p:nvPr>
        </p:nvSpPr>
        <p:spPr/>
        <p:txBody>
          <a:bodyPr/>
          <a:lstStyle/>
          <a:p>
            <a:r>
              <a:rPr lang="en-US" altLang="fr-FR" dirty="0"/>
              <a:t>The local burden of tobacco: illness</a:t>
            </a:r>
            <a:endParaRPr lang="en-GB" dirty="0"/>
          </a:p>
        </p:txBody>
      </p:sp>
      <p:sp>
        <p:nvSpPr>
          <p:cNvPr id="5" name="Content Placeholder 4"/>
          <p:cNvSpPr>
            <a:spLocks noGrp="1"/>
          </p:cNvSpPr>
          <p:nvPr>
            <p:ph idx="1"/>
          </p:nvPr>
        </p:nvSpPr>
        <p:spPr>
          <a:xfrm>
            <a:off x="628650" y="2586893"/>
            <a:ext cx="7886700" cy="3434689"/>
          </a:xfrm>
        </p:spPr>
        <p:txBody>
          <a:bodyPr>
            <a:normAutofit lnSpcReduction="10000"/>
          </a:bodyPr>
          <a:lstStyle/>
          <a:p>
            <a:r>
              <a:rPr lang="en-GB" dirty="0"/>
              <a:t>Smoking means that a further </a:t>
            </a:r>
            <a:r>
              <a:rPr lang="en-GB" dirty="0" smtClean="0">
                <a:solidFill>
                  <a:srgbClr val="FF0000"/>
                </a:solidFill>
              </a:rPr>
              <a:t>XXXXXX</a:t>
            </a:r>
            <a:r>
              <a:rPr lang="en-GB" dirty="0" smtClean="0"/>
              <a:t> </a:t>
            </a:r>
            <a:r>
              <a:rPr lang="en-GB" dirty="0"/>
              <a:t>individuals in the </a:t>
            </a:r>
            <a:r>
              <a:rPr lang="en-GB" dirty="0" smtClean="0">
                <a:solidFill>
                  <a:srgbClr val="FF0000"/>
                </a:solidFill>
              </a:rPr>
              <a:t>[Region] </a:t>
            </a:r>
            <a:r>
              <a:rPr lang="en-GB" dirty="0" smtClean="0"/>
              <a:t>need </a:t>
            </a:r>
            <a:r>
              <a:rPr lang="en-GB" dirty="0"/>
              <a:t>social care:</a:t>
            </a:r>
          </a:p>
          <a:p>
            <a:pPr lvl="1"/>
            <a:r>
              <a:rPr lang="en-GB" dirty="0"/>
              <a:t>Cost to councils is over </a:t>
            </a:r>
            <a:r>
              <a:rPr lang="en-GB" b="1" dirty="0" smtClean="0"/>
              <a:t>£</a:t>
            </a:r>
            <a:r>
              <a:rPr lang="en-GB" b="1" dirty="0" smtClean="0">
                <a:solidFill>
                  <a:srgbClr val="FF0000"/>
                </a:solidFill>
              </a:rPr>
              <a:t>XX </a:t>
            </a:r>
            <a:r>
              <a:rPr lang="en-GB" b="1" dirty="0"/>
              <a:t>million</a:t>
            </a:r>
          </a:p>
          <a:p>
            <a:pPr lvl="1"/>
            <a:r>
              <a:rPr lang="en-GB" dirty="0"/>
              <a:t>Cost to individuals over </a:t>
            </a:r>
            <a:r>
              <a:rPr lang="en-GB" b="1" dirty="0" smtClean="0"/>
              <a:t>£</a:t>
            </a:r>
            <a:r>
              <a:rPr lang="en-GB" b="1" dirty="0" smtClean="0">
                <a:solidFill>
                  <a:srgbClr val="FF0000"/>
                </a:solidFill>
              </a:rPr>
              <a:t>XX</a:t>
            </a:r>
            <a:r>
              <a:rPr lang="en-GB" b="1" dirty="0" smtClean="0"/>
              <a:t> </a:t>
            </a:r>
            <a:r>
              <a:rPr lang="en-GB" b="1" dirty="0"/>
              <a:t>million</a:t>
            </a:r>
          </a:p>
          <a:p>
            <a:r>
              <a:rPr lang="en-GB" dirty="0"/>
              <a:t>A further </a:t>
            </a:r>
            <a:r>
              <a:rPr lang="en-GB" dirty="0" smtClean="0">
                <a:solidFill>
                  <a:srgbClr val="FF0000"/>
                </a:solidFill>
              </a:rPr>
              <a:t>XXXXXX</a:t>
            </a:r>
            <a:r>
              <a:rPr lang="en-GB" dirty="0" smtClean="0"/>
              <a:t> </a:t>
            </a:r>
            <a:r>
              <a:rPr lang="en-GB" dirty="0"/>
              <a:t>people need informal care from a friend or family member</a:t>
            </a:r>
          </a:p>
          <a:p>
            <a:r>
              <a:rPr lang="en-GB" dirty="0"/>
              <a:t>Smokers need care on average </a:t>
            </a:r>
            <a:r>
              <a:rPr lang="en-GB" b="1" dirty="0">
                <a:solidFill>
                  <a:srgbClr val="FF0000"/>
                </a:solidFill>
              </a:rPr>
              <a:t>X</a:t>
            </a:r>
            <a:r>
              <a:rPr lang="en-GB" b="1" dirty="0" smtClean="0"/>
              <a:t> </a:t>
            </a:r>
            <a:r>
              <a:rPr lang="en-GB" b="1" dirty="0"/>
              <a:t>years </a:t>
            </a:r>
            <a:r>
              <a:rPr lang="en-GB" dirty="0"/>
              <a:t>before those who don’t smoke</a:t>
            </a:r>
          </a:p>
        </p:txBody>
      </p:sp>
    </p:spTree>
    <p:extLst>
      <p:ext uri="{BB962C8B-B14F-4D97-AF65-F5344CB8AC3E}">
        <p14:creationId xmlns:p14="http://schemas.microsoft.com/office/powerpoint/2010/main" val="975463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2052</TotalTime>
  <Words>2268</Words>
  <Application>Microsoft Office PowerPoint</Application>
  <PresentationFormat>On-screen Show (4:3)</PresentationFormat>
  <Paragraphs>261</Paragraphs>
  <Slides>33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ＭＳ Ｐゴシック</vt:lpstr>
      <vt:lpstr>ＭＳ Ｐゴシック</vt:lpstr>
      <vt:lpstr>Arial</vt:lpstr>
      <vt:lpstr>Calibri</vt:lpstr>
      <vt:lpstr>Times New Roman</vt:lpstr>
      <vt:lpstr>Wingdings</vt:lpstr>
      <vt:lpstr>Office Theme</vt:lpstr>
      <vt:lpstr>Protecting local health policy from the vested interests of the tobacco industry</vt:lpstr>
      <vt:lpstr>PowerPoint Presentation</vt:lpstr>
      <vt:lpstr>Summary</vt:lpstr>
      <vt:lpstr>PowerPoint Presentation</vt:lpstr>
      <vt:lpstr>Why is tobacco different? </vt:lpstr>
      <vt:lpstr>Why is tobacco different?</vt:lpstr>
      <vt:lpstr>The global burden of tobacco</vt:lpstr>
      <vt:lpstr>The local burden of tobacco: death</vt:lpstr>
      <vt:lpstr>The local burden of tobacco: illness</vt:lpstr>
      <vt:lpstr>The local burden of tobacco: poverty</vt:lpstr>
      <vt:lpstr>The local burden of tobacco: cost</vt:lpstr>
      <vt:lpstr>PowerPoint Presentation</vt:lpstr>
      <vt:lpstr>Tobacco Industry Tactics</vt:lpstr>
      <vt:lpstr>PowerPoint Presentation</vt:lpstr>
      <vt:lpstr>How does this industry attempt to influence local government policy?</vt:lpstr>
      <vt:lpstr>How does this industry attempt to influence local government policy?</vt:lpstr>
      <vt:lpstr>How does this affect local government?</vt:lpstr>
      <vt:lpstr>How does this affect local government?</vt:lpstr>
      <vt:lpstr>How does this affect local government?</vt:lpstr>
      <vt:lpstr>How does this affect local government?</vt:lpstr>
      <vt:lpstr>PowerPoint Presentation</vt:lpstr>
      <vt:lpstr>The WHO Framework Convention on Tobacco Control</vt:lpstr>
      <vt:lpstr>The purpose of the treaty is:</vt:lpstr>
      <vt:lpstr>Core demand reduction provisions</vt:lpstr>
      <vt:lpstr>Article 5.3 – protecting local health policy</vt:lpstr>
      <vt:lpstr>Article 5.3 – protecting local health policy</vt:lpstr>
      <vt:lpstr>Article 5.3 – protecting local health policy</vt:lpstr>
      <vt:lpstr>PowerPoint Presentation</vt:lpstr>
      <vt:lpstr>Article 5.3 – why local government needs to review its policies</vt:lpstr>
      <vt:lpstr>Article 5.3 – why local government needs to review its policies</vt:lpstr>
      <vt:lpstr>Article 5.3 – what will a policy review involve </vt:lpstr>
      <vt:lpstr>Summary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5.3</dc:title>
  <dc:creator>Jenn Ruddick</dc:creator>
  <cp:lastModifiedBy>Jack McDonald</cp:lastModifiedBy>
  <cp:revision>153</cp:revision>
  <cp:lastPrinted>2016-11-01T09:38:40Z</cp:lastPrinted>
  <dcterms:created xsi:type="dcterms:W3CDTF">2016-03-02T13:31:03Z</dcterms:created>
  <dcterms:modified xsi:type="dcterms:W3CDTF">2017-12-04T16:13:49Z</dcterms:modified>
</cp:coreProperties>
</file>