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474" r:id="rId5"/>
    <p:sldId id="479" r:id="rId6"/>
    <p:sldId id="482" r:id="rId7"/>
    <p:sldId id="485" r:id="rId8"/>
    <p:sldId id="483" r:id="rId9"/>
    <p:sldId id="486" r:id="rId10"/>
    <p:sldId id="487" r:id="rId11"/>
    <p:sldId id="488" r:id="rId12"/>
    <p:sldId id="484"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CAFF36-A35D-4870-90EB-C457C0271149}" v="4" dt="2022-08-30T13:57:23.0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69" autoAdjust="0"/>
    <p:restoredTop sz="66774" autoAdjust="0"/>
  </p:normalViewPr>
  <p:slideViewPr>
    <p:cSldViewPr snapToGrid="0">
      <p:cViewPr varScale="1">
        <p:scale>
          <a:sx n="52" d="100"/>
          <a:sy n="52" d="100"/>
        </p:scale>
        <p:origin x="1910"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Murgatroyd" userId="3e34fdfa-ac50-4786-9f6d-6e61b1097c2e" providerId="ADAL" clId="{6DCAFF36-A35D-4870-90EB-C457C0271149}"/>
    <pc:docChg chg="modSld">
      <pc:chgData name="Amy Murgatroyd" userId="3e34fdfa-ac50-4786-9f6d-6e61b1097c2e" providerId="ADAL" clId="{6DCAFF36-A35D-4870-90EB-C457C0271149}" dt="2022-08-30T13:57:29.356" v="1" actId="20577"/>
      <pc:docMkLst>
        <pc:docMk/>
      </pc:docMkLst>
      <pc:sldChg chg="modNotesTx">
        <pc:chgData name="Amy Murgatroyd" userId="3e34fdfa-ac50-4786-9f6d-6e61b1097c2e" providerId="ADAL" clId="{6DCAFF36-A35D-4870-90EB-C457C0271149}" dt="2022-08-30T13:57:25.776" v="0" actId="20577"/>
        <pc:sldMkLst>
          <pc:docMk/>
          <pc:sldMk cId="821116113" sldId="479"/>
        </pc:sldMkLst>
      </pc:sldChg>
      <pc:sldChg chg="modNotesTx">
        <pc:chgData name="Amy Murgatroyd" userId="3e34fdfa-ac50-4786-9f6d-6e61b1097c2e" providerId="ADAL" clId="{6DCAFF36-A35D-4870-90EB-C457C0271149}" dt="2022-08-30T13:57:29.356" v="1" actId="20577"/>
        <pc:sldMkLst>
          <pc:docMk/>
          <pc:sldMk cId="264879361" sldId="48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F34A76-741C-4C0B-A758-233C6DFC81DE}" type="datetimeFigureOut">
              <a:rPr lang="en-GB" smtClean="0"/>
              <a:t>30/08/2022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B33A47-FE31-4C3B-85E7-CA1F06D6064D}" type="slidenum">
              <a:rPr lang="en-GB" smtClean="0"/>
              <a:t>‹#›</a:t>
            </a:fld>
            <a:endParaRPr lang="en-GB"/>
          </a:p>
        </p:txBody>
      </p:sp>
    </p:spTree>
    <p:extLst>
      <p:ext uri="{BB962C8B-B14F-4D97-AF65-F5344CB8AC3E}">
        <p14:creationId xmlns:p14="http://schemas.microsoft.com/office/powerpoint/2010/main" val="1072901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E02D3DDD-DAF2-4931-872C-E35BA4A1EEDF}" type="slidenum">
              <a:rPr lang="en-GB" altLang="en-US" smtClean="0"/>
              <a:pPr>
                <a:defRPr/>
              </a:pPr>
              <a:t>1</a:t>
            </a:fld>
            <a:endParaRPr lang="en-GB" altLang="en-US"/>
          </a:p>
        </p:txBody>
      </p:sp>
    </p:spTree>
    <p:extLst>
      <p:ext uri="{BB962C8B-B14F-4D97-AF65-F5344CB8AC3E}">
        <p14:creationId xmlns:p14="http://schemas.microsoft.com/office/powerpoint/2010/main" val="706889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F9AB15-87DA-354E-B37D-DB0F6F3651A1}" type="slidenum">
              <a:rPr lang="en-US" smtClean="0"/>
              <a:t>2</a:t>
            </a:fld>
            <a:endParaRPr lang="en-US"/>
          </a:p>
        </p:txBody>
      </p:sp>
    </p:spTree>
    <p:extLst>
      <p:ext uri="{BB962C8B-B14F-4D97-AF65-F5344CB8AC3E}">
        <p14:creationId xmlns:p14="http://schemas.microsoft.com/office/powerpoint/2010/main" val="1552399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F9AB15-87DA-354E-B37D-DB0F6F3651A1}" type="slidenum">
              <a:rPr lang="en-US" smtClean="0"/>
              <a:t>3</a:t>
            </a:fld>
            <a:endParaRPr lang="en-US"/>
          </a:p>
        </p:txBody>
      </p:sp>
    </p:spTree>
    <p:extLst>
      <p:ext uri="{BB962C8B-B14F-4D97-AF65-F5344CB8AC3E}">
        <p14:creationId xmlns:p14="http://schemas.microsoft.com/office/powerpoint/2010/main" val="1215862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F9AB15-87DA-354E-B37D-DB0F6F3651A1}" type="slidenum">
              <a:rPr lang="en-US" smtClean="0"/>
              <a:t>4</a:t>
            </a:fld>
            <a:endParaRPr lang="en-US"/>
          </a:p>
        </p:txBody>
      </p:sp>
    </p:spTree>
    <p:extLst>
      <p:ext uri="{BB962C8B-B14F-4D97-AF65-F5344CB8AC3E}">
        <p14:creationId xmlns:p14="http://schemas.microsoft.com/office/powerpoint/2010/main" val="3506353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92FFB1B-AFF1-4CDF-A5A6-915EE9C59ACD}" type="datetimeFigureOut">
              <a:rPr lang="en-GB" smtClean="0"/>
              <a:t>30/08/2022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115D04-5053-4BBC-A147-13CC66ABBC82}" type="slidenum">
              <a:rPr lang="en-GB" smtClean="0"/>
              <a:t>‹#›</a:t>
            </a:fld>
            <a:endParaRPr lang="en-GB"/>
          </a:p>
        </p:txBody>
      </p:sp>
    </p:spTree>
    <p:extLst>
      <p:ext uri="{BB962C8B-B14F-4D97-AF65-F5344CB8AC3E}">
        <p14:creationId xmlns:p14="http://schemas.microsoft.com/office/powerpoint/2010/main" val="2445815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2FFB1B-AFF1-4CDF-A5A6-915EE9C59ACD}" type="datetimeFigureOut">
              <a:rPr lang="en-GB" smtClean="0"/>
              <a:t>30/08/2022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115D04-5053-4BBC-A147-13CC66ABBC82}" type="slidenum">
              <a:rPr lang="en-GB" smtClean="0"/>
              <a:t>‹#›</a:t>
            </a:fld>
            <a:endParaRPr lang="en-GB"/>
          </a:p>
        </p:txBody>
      </p:sp>
    </p:spTree>
    <p:extLst>
      <p:ext uri="{BB962C8B-B14F-4D97-AF65-F5344CB8AC3E}">
        <p14:creationId xmlns:p14="http://schemas.microsoft.com/office/powerpoint/2010/main" val="503592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2FFB1B-AFF1-4CDF-A5A6-915EE9C59ACD}" type="datetimeFigureOut">
              <a:rPr lang="en-GB" smtClean="0"/>
              <a:t>30/08/2022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115D04-5053-4BBC-A147-13CC66ABBC82}" type="slidenum">
              <a:rPr lang="en-GB" smtClean="0"/>
              <a:t>‹#›</a:t>
            </a:fld>
            <a:endParaRPr lang="en-GB"/>
          </a:p>
        </p:txBody>
      </p:sp>
    </p:spTree>
    <p:extLst>
      <p:ext uri="{BB962C8B-B14F-4D97-AF65-F5344CB8AC3E}">
        <p14:creationId xmlns:p14="http://schemas.microsoft.com/office/powerpoint/2010/main" val="418617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2FFB1B-AFF1-4CDF-A5A6-915EE9C59ACD}" type="datetimeFigureOut">
              <a:rPr lang="en-GB" smtClean="0"/>
              <a:t>30/08/2022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115D04-5053-4BBC-A147-13CC66ABBC82}" type="slidenum">
              <a:rPr lang="en-GB" smtClean="0"/>
              <a:t>‹#›</a:t>
            </a:fld>
            <a:endParaRPr lang="en-GB"/>
          </a:p>
        </p:txBody>
      </p:sp>
    </p:spTree>
    <p:extLst>
      <p:ext uri="{BB962C8B-B14F-4D97-AF65-F5344CB8AC3E}">
        <p14:creationId xmlns:p14="http://schemas.microsoft.com/office/powerpoint/2010/main" val="1688587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2FFB1B-AFF1-4CDF-A5A6-915EE9C59ACD}" type="datetimeFigureOut">
              <a:rPr lang="en-GB" smtClean="0"/>
              <a:t>30/08/2022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115D04-5053-4BBC-A147-13CC66ABBC82}" type="slidenum">
              <a:rPr lang="en-GB" smtClean="0"/>
              <a:t>‹#›</a:t>
            </a:fld>
            <a:endParaRPr lang="en-GB"/>
          </a:p>
        </p:txBody>
      </p:sp>
    </p:spTree>
    <p:extLst>
      <p:ext uri="{BB962C8B-B14F-4D97-AF65-F5344CB8AC3E}">
        <p14:creationId xmlns:p14="http://schemas.microsoft.com/office/powerpoint/2010/main" val="231824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2FFB1B-AFF1-4CDF-A5A6-915EE9C59ACD}" type="datetimeFigureOut">
              <a:rPr lang="en-GB" smtClean="0"/>
              <a:t>30/08/2022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115D04-5053-4BBC-A147-13CC66ABBC82}" type="slidenum">
              <a:rPr lang="en-GB" smtClean="0"/>
              <a:t>‹#›</a:t>
            </a:fld>
            <a:endParaRPr lang="en-GB"/>
          </a:p>
        </p:txBody>
      </p:sp>
    </p:spTree>
    <p:extLst>
      <p:ext uri="{BB962C8B-B14F-4D97-AF65-F5344CB8AC3E}">
        <p14:creationId xmlns:p14="http://schemas.microsoft.com/office/powerpoint/2010/main" val="29922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2FFB1B-AFF1-4CDF-A5A6-915EE9C59ACD}" type="datetimeFigureOut">
              <a:rPr lang="en-GB" smtClean="0"/>
              <a:t>30/08/2022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9115D04-5053-4BBC-A147-13CC66ABBC82}" type="slidenum">
              <a:rPr lang="en-GB" smtClean="0"/>
              <a:t>‹#›</a:t>
            </a:fld>
            <a:endParaRPr lang="en-GB"/>
          </a:p>
        </p:txBody>
      </p:sp>
    </p:spTree>
    <p:extLst>
      <p:ext uri="{BB962C8B-B14F-4D97-AF65-F5344CB8AC3E}">
        <p14:creationId xmlns:p14="http://schemas.microsoft.com/office/powerpoint/2010/main" val="1180170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2FFB1B-AFF1-4CDF-A5A6-915EE9C59ACD}" type="datetimeFigureOut">
              <a:rPr lang="en-GB" smtClean="0"/>
              <a:t>30/08/2022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9115D04-5053-4BBC-A147-13CC66ABBC82}" type="slidenum">
              <a:rPr lang="en-GB" smtClean="0"/>
              <a:t>‹#›</a:t>
            </a:fld>
            <a:endParaRPr lang="en-GB"/>
          </a:p>
        </p:txBody>
      </p:sp>
    </p:spTree>
    <p:extLst>
      <p:ext uri="{BB962C8B-B14F-4D97-AF65-F5344CB8AC3E}">
        <p14:creationId xmlns:p14="http://schemas.microsoft.com/office/powerpoint/2010/main" val="925134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2FFB1B-AFF1-4CDF-A5A6-915EE9C59ACD}" type="datetimeFigureOut">
              <a:rPr lang="en-GB" smtClean="0"/>
              <a:t>30/08/2022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9115D04-5053-4BBC-A147-13CC66ABBC82}" type="slidenum">
              <a:rPr lang="en-GB" smtClean="0"/>
              <a:t>‹#›</a:t>
            </a:fld>
            <a:endParaRPr lang="en-GB"/>
          </a:p>
        </p:txBody>
      </p:sp>
    </p:spTree>
    <p:extLst>
      <p:ext uri="{BB962C8B-B14F-4D97-AF65-F5344CB8AC3E}">
        <p14:creationId xmlns:p14="http://schemas.microsoft.com/office/powerpoint/2010/main" val="2720167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2FFB1B-AFF1-4CDF-A5A6-915EE9C59ACD}" type="datetimeFigureOut">
              <a:rPr lang="en-GB" smtClean="0"/>
              <a:t>30/08/2022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115D04-5053-4BBC-A147-13CC66ABBC82}" type="slidenum">
              <a:rPr lang="en-GB" smtClean="0"/>
              <a:t>‹#›</a:t>
            </a:fld>
            <a:endParaRPr lang="en-GB"/>
          </a:p>
        </p:txBody>
      </p:sp>
    </p:spTree>
    <p:extLst>
      <p:ext uri="{BB962C8B-B14F-4D97-AF65-F5344CB8AC3E}">
        <p14:creationId xmlns:p14="http://schemas.microsoft.com/office/powerpoint/2010/main" val="3454166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2FFB1B-AFF1-4CDF-A5A6-915EE9C59ACD}" type="datetimeFigureOut">
              <a:rPr lang="en-GB" smtClean="0"/>
              <a:t>30/08/2022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115D04-5053-4BBC-A147-13CC66ABBC82}" type="slidenum">
              <a:rPr lang="en-GB" smtClean="0"/>
              <a:t>‹#›</a:t>
            </a:fld>
            <a:endParaRPr lang="en-GB"/>
          </a:p>
        </p:txBody>
      </p:sp>
    </p:spTree>
    <p:extLst>
      <p:ext uri="{BB962C8B-B14F-4D97-AF65-F5344CB8AC3E}">
        <p14:creationId xmlns:p14="http://schemas.microsoft.com/office/powerpoint/2010/main" val="3839302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2FFB1B-AFF1-4CDF-A5A6-915EE9C59ACD}" type="datetimeFigureOut">
              <a:rPr lang="en-GB" smtClean="0"/>
              <a:t>30/08/2022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115D04-5053-4BBC-A147-13CC66ABBC82}" type="slidenum">
              <a:rPr lang="en-GB" smtClean="0"/>
              <a:t>‹#›</a:t>
            </a:fld>
            <a:endParaRPr lang="en-GB"/>
          </a:p>
        </p:txBody>
      </p:sp>
    </p:spTree>
    <p:extLst>
      <p:ext uri="{BB962C8B-B14F-4D97-AF65-F5344CB8AC3E}">
        <p14:creationId xmlns:p14="http://schemas.microsoft.com/office/powerpoint/2010/main" val="13158866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admin@smokefreeaction.org.u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ash.org.uk/wp-content/uploads/2022/02/Up-in-smoke_how-tobacco-drives-economic-and-health-inequalities-dashboard.zip" TargetMode="External"/><Relationship Id="rId2" Type="http://schemas.openxmlformats.org/officeDocument/2006/relationships/hyperlink" Target="https://ash.org.uk/ash-local-toolkit/ash-ready-reckoner-2022/"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mailto:Hazel.Cheeseman@ash.org.uk" TargetMode="External"/><Relationship Id="rId4" Type="http://schemas.openxmlformats.org/officeDocument/2006/relationships/hyperlink" Target="https://smokefreeaction.org.uk/smokefree-nhs/nhs-smokefree-pledg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5" descr="Logo, company name&#10;&#10;Description automatically generated">
            <a:extLst>
              <a:ext uri="{FF2B5EF4-FFF2-40B4-BE49-F238E27FC236}">
                <a16:creationId xmlns:a16="http://schemas.microsoft.com/office/drawing/2014/main" id="{AAFF2F95-D95C-4F9C-8957-B98D2F5E7F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9272" y="5305425"/>
            <a:ext cx="1745456" cy="1013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4E183EF-18E4-49D1-8E5E-4C10152AF9E4}"/>
              </a:ext>
            </a:extLst>
          </p:cNvPr>
          <p:cNvSpPr>
            <a:spLocks noGrp="1"/>
          </p:cNvSpPr>
          <p:nvPr>
            <p:ph type="ctrTitle"/>
          </p:nvPr>
        </p:nvSpPr>
        <p:spPr>
          <a:xfrm>
            <a:off x="1574604" y="1552575"/>
            <a:ext cx="5861447" cy="1784748"/>
          </a:xfrm>
        </p:spPr>
        <p:txBody>
          <a:bodyPr rtlCol="0">
            <a:normAutofit fontScale="90000"/>
          </a:bodyPr>
          <a:lstStyle/>
          <a:p>
            <a:r>
              <a:rPr lang="en-GB" sz="4000" b="1" dirty="0">
                <a:latin typeface="Arial" panose="020B0604020202020204" pitchFamily="34" charset="0"/>
                <a:ea typeface="Calibri" panose="020F0502020204030204" pitchFamily="34" charset="0"/>
              </a:rPr>
              <a:t>ASH webinar – Building a business case for the CURE Model</a:t>
            </a:r>
            <a:endParaRPr lang="en-GB" sz="4000" dirty="0">
              <a:latin typeface="Calibri" panose="020F0502020204030204" pitchFamily="34" charset="0"/>
              <a:ea typeface="Calibri" panose="020F0502020204030204" pitchFamily="34" charset="0"/>
            </a:endParaRPr>
          </a:p>
        </p:txBody>
      </p:sp>
      <p:sp>
        <p:nvSpPr>
          <p:cNvPr id="5127" name="Subtitle 2">
            <a:extLst>
              <a:ext uri="{FF2B5EF4-FFF2-40B4-BE49-F238E27FC236}">
                <a16:creationId xmlns:a16="http://schemas.microsoft.com/office/drawing/2014/main" id="{ED6DA029-5241-45BC-922D-A3D516084C34}"/>
              </a:ext>
            </a:extLst>
          </p:cNvPr>
          <p:cNvSpPr>
            <a:spLocks noGrp="1" noChangeArrowheads="1"/>
          </p:cNvSpPr>
          <p:nvPr>
            <p:ph type="subTitle" idx="1"/>
          </p:nvPr>
        </p:nvSpPr>
        <p:spPr>
          <a:xfrm>
            <a:off x="1971677" y="3435551"/>
            <a:ext cx="5200651" cy="984647"/>
          </a:xfrm>
        </p:spPr>
        <p:txBody>
          <a:bodyPr>
            <a:noAutofit/>
          </a:bodyPr>
          <a:lstStyle/>
          <a:p>
            <a:pPr eaLnBrk="1" hangingPunct="1"/>
            <a:r>
              <a:rPr lang="en-GB" altLang="en-US" sz="1800" dirty="0">
                <a:latin typeface="Arial" panose="020B0604020202020204" pitchFamily="34" charset="0"/>
                <a:cs typeface="Arial" panose="020B0604020202020204" pitchFamily="34" charset="0"/>
              </a:rPr>
              <a:t>23 March 2022, </a:t>
            </a:r>
            <a:r>
              <a:rPr lang="en-GB" sz="1800" dirty="0">
                <a:latin typeface="Arial" panose="020B0604020202020204" pitchFamily="34" charset="0"/>
                <a:ea typeface="Calibri" panose="020F0502020204030204" pitchFamily="34" charset="0"/>
              </a:rPr>
              <a:t>10:30 – 11:15</a:t>
            </a:r>
          </a:p>
          <a:p>
            <a:pPr eaLnBrk="1" hangingPunct="1"/>
            <a:r>
              <a:rPr lang="en-GB" altLang="en-US" sz="1800" dirty="0">
                <a:latin typeface="Arial" panose="020B0604020202020204" pitchFamily="34" charset="0"/>
                <a:cs typeface="Arial" panose="020B0604020202020204" pitchFamily="34" charset="0"/>
              </a:rPr>
              <a:t>Chaired by </a:t>
            </a:r>
            <a:r>
              <a:rPr lang="en-GB" sz="1800" dirty="0">
                <a:solidFill>
                  <a:srgbClr val="0E101A"/>
                </a:solidFill>
                <a:latin typeface="Arial" panose="020B0604020202020204" pitchFamily="34" charset="0"/>
                <a:ea typeface="Calibri" panose="020F0502020204030204" pitchFamily="34" charset="0"/>
              </a:rPr>
              <a:t>Hazel Cheeseman, Deputy Chief Executive, ASH</a:t>
            </a:r>
            <a:endParaRPr lang="en-GB" altLang="en-US" sz="1800" dirty="0">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D7AF-13BF-B94C-B2DA-62FCC5D781C1}"/>
              </a:ext>
            </a:extLst>
          </p:cNvPr>
          <p:cNvSpPr>
            <a:spLocks noGrp="1"/>
          </p:cNvSpPr>
          <p:nvPr>
            <p:ph type="title"/>
          </p:nvPr>
        </p:nvSpPr>
        <p:spPr>
          <a:xfrm>
            <a:off x="2601156" y="450095"/>
            <a:ext cx="3941687" cy="585483"/>
          </a:xfrm>
        </p:spPr>
        <p:txBody>
          <a:bodyPr anchor="b">
            <a:normAutofit/>
          </a:bodyPr>
          <a:lstStyle/>
          <a:p>
            <a:pPr algn="ctr"/>
            <a:r>
              <a:rPr lang="en-US" altLang="en-US" sz="3600" b="1" dirty="0">
                <a:solidFill>
                  <a:srgbClr val="F19C32"/>
                </a:solidFill>
                <a:latin typeface="Arial" panose="020B0604020202020204" pitchFamily="34" charset="0"/>
                <a:cs typeface="Arial" panose="020B0604020202020204" pitchFamily="34" charset="0"/>
              </a:rPr>
              <a:t>Agenda </a:t>
            </a:r>
            <a:endParaRPr lang="en-US" sz="3600" dirty="0"/>
          </a:p>
        </p:txBody>
      </p:sp>
      <p:sp>
        <p:nvSpPr>
          <p:cNvPr id="4" name="TextBox 3">
            <a:extLst>
              <a:ext uri="{FF2B5EF4-FFF2-40B4-BE49-F238E27FC236}">
                <a16:creationId xmlns:a16="http://schemas.microsoft.com/office/drawing/2014/main" id="{B397C7F9-4C35-4C0F-8E73-555D2768579A}"/>
              </a:ext>
            </a:extLst>
          </p:cNvPr>
          <p:cNvSpPr txBox="1"/>
          <p:nvPr/>
        </p:nvSpPr>
        <p:spPr>
          <a:xfrm>
            <a:off x="476512" y="1706764"/>
            <a:ext cx="8527311" cy="3717749"/>
          </a:xfrm>
          <a:prstGeom prst="rect">
            <a:avLst/>
          </a:prstGeom>
          <a:noFill/>
        </p:spPr>
        <p:txBody>
          <a:bodyPr wrap="square">
            <a:spAutoFit/>
          </a:bodyPr>
          <a:lstStyle/>
          <a:p>
            <a:r>
              <a:rPr lang="en-GB" b="1" dirty="0">
                <a:latin typeface="Arial" panose="020B0604020202020204" pitchFamily="34" charset="0"/>
                <a:ea typeface="Calibri" panose="020F0502020204030204" pitchFamily="34" charset="0"/>
              </a:rPr>
              <a:t>10:30 – 10:40 – Introduction from the Chair </a:t>
            </a:r>
            <a:endParaRPr lang="en-GB" dirty="0">
              <a:latin typeface="Calibri" panose="020F0502020204030204" pitchFamily="34" charset="0"/>
              <a:ea typeface="Calibri" panose="020F0502020204030204" pitchFamily="34" charset="0"/>
            </a:endParaRPr>
          </a:p>
          <a:p>
            <a:pPr>
              <a:lnSpc>
                <a:spcPct val="107000"/>
              </a:lnSpc>
              <a:spcAft>
                <a:spcPts val="1200"/>
              </a:spcAft>
            </a:pPr>
            <a:r>
              <a:rPr lang="en-GB" dirty="0">
                <a:solidFill>
                  <a:srgbClr val="0E101A"/>
                </a:solidFill>
                <a:latin typeface="Arial" panose="020B0604020202020204" pitchFamily="34" charset="0"/>
                <a:ea typeface="Calibri" panose="020F0502020204030204" pitchFamily="34" charset="0"/>
              </a:rPr>
              <a:t>Hazel Cheeseman, Deputy Chief Executive, ASH </a:t>
            </a:r>
          </a:p>
          <a:p>
            <a:r>
              <a:rPr lang="en-GB" b="1" dirty="0">
                <a:latin typeface="Arial" panose="020B0604020202020204" pitchFamily="34" charset="0"/>
                <a:ea typeface="Calibri" panose="020F0502020204030204" pitchFamily="34" charset="0"/>
              </a:rPr>
              <a:t>10:40 – 11:00 </a:t>
            </a:r>
            <a:r>
              <a:rPr lang="en-GB" b="1" dirty="0">
                <a:solidFill>
                  <a:srgbClr val="000000"/>
                </a:solidFill>
                <a:latin typeface="Arial" panose="020B0604020202020204" pitchFamily="34" charset="0"/>
                <a:ea typeface="Calibri" panose="020F0502020204030204" pitchFamily="34" charset="0"/>
              </a:rPr>
              <a:t>Building a Business Case for the CURE Model</a:t>
            </a:r>
            <a:endParaRPr lang="en-GB" dirty="0">
              <a:latin typeface="Calibri" panose="020F0502020204030204" pitchFamily="34" charset="0"/>
              <a:ea typeface="Calibri" panose="020F0502020204030204" pitchFamily="34" charset="0"/>
            </a:endParaRPr>
          </a:p>
          <a:p>
            <a:r>
              <a:rPr lang="en-GB" dirty="0">
                <a:solidFill>
                  <a:srgbClr val="000000"/>
                </a:solidFill>
                <a:latin typeface="Arial" panose="020B0604020202020204" pitchFamily="34" charset="0"/>
                <a:ea typeface="Calibri" panose="020F0502020204030204" pitchFamily="34" charset="0"/>
              </a:rPr>
              <a:t>Dr Matthew </a:t>
            </a:r>
            <a:r>
              <a:rPr lang="en-GB" dirty="0" err="1">
                <a:solidFill>
                  <a:srgbClr val="000000"/>
                </a:solidFill>
                <a:latin typeface="Arial" panose="020B0604020202020204" pitchFamily="34" charset="0"/>
                <a:ea typeface="Calibri" panose="020F0502020204030204" pitchFamily="34" charset="0"/>
              </a:rPr>
              <a:t>Evison</a:t>
            </a:r>
            <a:r>
              <a:rPr lang="en-GB" dirty="0">
                <a:solidFill>
                  <a:srgbClr val="000000"/>
                </a:solidFill>
                <a:latin typeface="Arial" panose="020B0604020202020204" pitchFamily="34" charset="0"/>
                <a:ea typeface="Calibri" panose="020F0502020204030204" pitchFamily="34" charset="0"/>
              </a:rPr>
              <a:t>, Clinical Lead, Make Smoking History &amp; the CURE Project, Greater Manchester Health&amp; Social Care Partnership</a:t>
            </a:r>
            <a:endParaRPr lang="en-GB" dirty="0">
              <a:latin typeface="Calibri" panose="020F0502020204030204" pitchFamily="34" charset="0"/>
              <a:ea typeface="Calibri" panose="020F0502020204030204" pitchFamily="34" charset="0"/>
            </a:endParaRPr>
          </a:p>
          <a:p>
            <a:r>
              <a:rPr lang="en-GB" dirty="0">
                <a:solidFill>
                  <a:srgbClr val="000000"/>
                </a:solidFill>
                <a:latin typeface="Arial" panose="020B0604020202020204" pitchFamily="34" charset="0"/>
                <a:ea typeface="Calibri" panose="020F0502020204030204" pitchFamily="34" charset="0"/>
              </a:rPr>
              <a:t> </a:t>
            </a:r>
            <a:endParaRPr lang="en-GB" dirty="0">
              <a:latin typeface="Calibri" panose="020F0502020204030204" pitchFamily="34" charset="0"/>
              <a:ea typeface="Calibri" panose="020F0502020204030204" pitchFamily="34" charset="0"/>
            </a:endParaRPr>
          </a:p>
          <a:p>
            <a:r>
              <a:rPr lang="en-GB" b="1" dirty="0">
                <a:solidFill>
                  <a:srgbClr val="000000"/>
                </a:solidFill>
                <a:latin typeface="Arial" panose="020B0604020202020204" pitchFamily="34" charset="0"/>
                <a:ea typeface="Calibri" panose="020F0502020204030204" pitchFamily="34" charset="0"/>
              </a:rPr>
              <a:t>11:00 – 11:10 Q&amp;A</a:t>
            </a:r>
            <a:endParaRPr lang="en-GB" dirty="0">
              <a:latin typeface="Calibri" panose="020F0502020204030204" pitchFamily="34" charset="0"/>
              <a:ea typeface="Calibri" panose="020F0502020204030204" pitchFamily="34" charset="0"/>
            </a:endParaRPr>
          </a:p>
          <a:p>
            <a:r>
              <a:rPr lang="en-GB" dirty="0">
                <a:solidFill>
                  <a:srgbClr val="000000"/>
                </a:solidFill>
                <a:latin typeface="Arial" panose="020B0604020202020204" pitchFamily="34" charset="0"/>
                <a:ea typeface="Calibri" panose="020F0502020204030204" pitchFamily="34" charset="0"/>
              </a:rPr>
              <a:t> </a:t>
            </a:r>
            <a:endParaRPr lang="en-GB" dirty="0">
              <a:latin typeface="Calibri" panose="020F0502020204030204" pitchFamily="34" charset="0"/>
              <a:ea typeface="Calibri" panose="020F0502020204030204" pitchFamily="34" charset="0"/>
            </a:endParaRPr>
          </a:p>
          <a:p>
            <a:r>
              <a:rPr lang="en-GB" b="1" dirty="0">
                <a:solidFill>
                  <a:srgbClr val="000000"/>
                </a:solidFill>
                <a:latin typeface="Arial" panose="020B0604020202020204" pitchFamily="34" charset="0"/>
                <a:ea typeface="Calibri" panose="020F0502020204030204" pitchFamily="34" charset="0"/>
              </a:rPr>
              <a:t>11:10 – 11:15 Closing remarks</a:t>
            </a:r>
            <a:endParaRPr lang="en-GB" dirty="0">
              <a:latin typeface="Calibri" panose="020F0502020204030204" pitchFamily="34" charset="0"/>
              <a:ea typeface="Calibri" panose="020F0502020204030204" pitchFamily="34" charset="0"/>
            </a:endParaRPr>
          </a:p>
          <a:p>
            <a:r>
              <a:rPr lang="en-GB" dirty="0">
                <a:latin typeface="Arial" panose="020B0604020202020204" pitchFamily="34" charset="0"/>
                <a:ea typeface="Calibri" panose="020F0502020204030204" pitchFamily="34" charset="0"/>
              </a:rPr>
              <a:t>Hazel Cheeseman, Deputy Chief Executive, ASH</a:t>
            </a:r>
            <a:endParaRPr lang="en-GB" dirty="0">
              <a:latin typeface="Calibri" panose="020F0502020204030204" pitchFamily="34" charset="0"/>
              <a:ea typeface="Calibri" panose="020F0502020204030204" pitchFamily="34"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1116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D7AF-13BF-B94C-B2DA-62FCC5D781C1}"/>
              </a:ext>
            </a:extLst>
          </p:cNvPr>
          <p:cNvSpPr>
            <a:spLocks noGrp="1"/>
          </p:cNvSpPr>
          <p:nvPr>
            <p:ph type="title"/>
          </p:nvPr>
        </p:nvSpPr>
        <p:spPr>
          <a:xfrm>
            <a:off x="2601156" y="348235"/>
            <a:ext cx="3941687" cy="585483"/>
          </a:xfrm>
        </p:spPr>
        <p:txBody>
          <a:bodyPr anchor="b">
            <a:normAutofit/>
          </a:bodyPr>
          <a:lstStyle/>
          <a:p>
            <a:pPr algn="ctr"/>
            <a:r>
              <a:rPr lang="en-US" altLang="en-US" sz="3600" b="1" dirty="0">
                <a:solidFill>
                  <a:srgbClr val="F19C32"/>
                </a:solidFill>
                <a:latin typeface="Arial" panose="020B0604020202020204" pitchFamily="34" charset="0"/>
                <a:ea typeface="MS PGothic" panose="020B0600070205080204" pitchFamily="34" charset="-128"/>
                <a:cs typeface="Arial" panose="020B0604020202020204" pitchFamily="34" charset="0"/>
              </a:rPr>
              <a:t>Housekeeping</a:t>
            </a:r>
            <a:endParaRPr lang="en-US" sz="3600" dirty="0"/>
          </a:p>
        </p:txBody>
      </p:sp>
      <p:sp>
        <p:nvSpPr>
          <p:cNvPr id="3" name="Content Placeholder 2">
            <a:extLst>
              <a:ext uri="{FF2B5EF4-FFF2-40B4-BE49-F238E27FC236}">
                <a16:creationId xmlns:a16="http://schemas.microsoft.com/office/drawing/2014/main" id="{284218CA-F376-344C-A3E3-412CE6896676}"/>
              </a:ext>
            </a:extLst>
          </p:cNvPr>
          <p:cNvSpPr>
            <a:spLocks noGrp="1"/>
          </p:cNvSpPr>
          <p:nvPr>
            <p:ph idx="1"/>
          </p:nvPr>
        </p:nvSpPr>
        <p:spPr>
          <a:xfrm>
            <a:off x="386366" y="1820848"/>
            <a:ext cx="8474299" cy="4103434"/>
          </a:xfrm>
        </p:spPr>
        <p:txBody>
          <a:bodyPr>
            <a:noAutofit/>
          </a:bodyPr>
          <a:lstStyle/>
          <a:p>
            <a:pPr>
              <a:defRPr/>
            </a:pPr>
            <a:r>
              <a:rPr lang="en-US" sz="1800" dirty="0">
                <a:latin typeface="Arial" panose="020B0604020202020204" pitchFamily="34" charset="0"/>
                <a:cs typeface="Arial" panose="020B0604020202020204" pitchFamily="34" charset="0"/>
              </a:rPr>
              <a:t>The meeting is being recorded, and a recording of the event will be circulated to all attendees and uploaded to the ASH webinar page after the event. </a:t>
            </a:r>
          </a:p>
          <a:p>
            <a:pPr>
              <a:defRPr/>
            </a:pPr>
            <a:r>
              <a:rPr lang="en-GB" sz="1800" dirty="0">
                <a:solidFill>
                  <a:srgbClr val="0E101A"/>
                </a:solidFill>
                <a:latin typeface="Arial" panose="020B0604020202020204" pitchFamily="34" charset="0"/>
                <a:ea typeface="Times New Roman" panose="02020603050405020304" pitchFamily="18" charset="0"/>
                <a:cs typeface="Times New Roman" panose="02020603050405020304" pitchFamily="18" charset="0"/>
              </a:rPr>
              <a:t>Please can all panellists and attendees keep themselves muted and turn their videos off unless they are presenting. ASH staff will mute anyone who is unmuted and not presenting.</a:t>
            </a:r>
            <a:endParaRPr lang="en-GB" sz="1800" dirty="0">
              <a:solidFill>
                <a:srgbClr val="0E101A"/>
              </a:solidFill>
              <a:latin typeface="Calibri" panose="020F0502020204030204" pitchFamily="34" charset="0"/>
              <a:ea typeface="Calibri" panose="020F0502020204030204" pitchFamily="34" charset="0"/>
              <a:cs typeface="Times New Roman" panose="02020603050405020304" pitchFamily="18" charset="0"/>
            </a:endParaRPr>
          </a:p>
          <a:p>
            <a:pPr>
              <a:defRPr/>
            </a:pPr>
            <a:r>
              <a:rPr lang="en-GB" sz="1800" dirty="0">
                <a:latin typeface="Arial" panose="020B0604020202020204" pitchFamily="34" charset="0"/>
                <a:cs typeface="Arial" panose="020B0604020202020204" pitchFamily="34" charset="0"/>
              </a:rPr>
              <a:t>We encourage all attendees to submit questions and reflections in the meeting chat, to be discussed during the Q&amp;A session.</a:t>
            </a:r>
          </a:p>
          <a:p>
            <a:pPr>
              <a:defRPr/>
            </a:pPr>
            <a:r>
              <a:rPr lang="en-GB" sz="1800" dirty="0">
                <a:solidFill>
                  <a:srgbClr val="0E101A"/>
                </a:solidFill>
                <a:latin typeface="Arial" panose="020B0604020202020204" pitchFamily="34" charset="0"/>
                <a:ea typeface="Times New Roman" panose="02020603050405020304" pitchFamily="18" charset="0"/>
                <a:cs typeface="Times New Roman" panose="02020603050405020304" pitchFamily="18" charset="0"/>
              </a:rPr>
              <a:t>If you have any other issues, please post in the meeting chat or email </a:t>
            </a:r>
            <a:r>
              <a:rPr lang="en-GB" sz="1800"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3"/>
              </a:rPr>
              <a:t>admin@smokefreeaction.org.uk</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a:defRPr/>
            </a:pP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879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D7AF-13BF-B94C-B2DA-62FCC5D781C1}"/>
              </a:ext>
            </a:extLst>
          </p:cNvPr>
          <p:cNvSpPr>
            <a:spLocks noGrp="1"/>
          </p:cNvSpPr>
          <p:nvPr>
            <p:ph type="title"/>
          </p:nvPr>
        </p:nvSpPr>
        <p:spPr>
          <a:xfrm>
            <a:off x="386366" y="348235"/>
            <a:ext cx="8326560" cy="585483"/>
          </a:xfrm>
        </p:spPr>
        <p:txBody>
          <a:bodyPr anchor="b">
            <a:normAutofit/>
          </a:bodyPr>
          <a:lstStyle/>
          <a:p>
            <a:pPr algn="ctr"/>
            <a:r>
              <a:rPr lang="en-US" altLang="en-US" sz="3600" b="1" dirty="0">
                <a:solidFill>
                  <a:srgbClr val="F19C32"/>
                </a:solidFill>
                <a:latin typeface="Arial" panose="020B0604020202020204" pitchFamily="34" charset="0"/>
                <a:ea typeface="MS PGothic" panose="020B0600070205080204" pitchFamily="34" charset="-128"/>
                <a:cs typeface="Arial" panose="020B0604020202020204" pitchFamily="34" charset="0"/>
              </a:rPr>
              <a:t>The Long Term Plan is… long term</a:t>
            </a:r>
            <a:endParaRPr lang="en-US" sz="3600" dirty="0"/>
          </a:p>
        </p:txBody>
      </p:sp>
      <p:sp>
        <p:nvSpPr>
          <p:cNvPr id="3" name="Content Placeholder 2">
            <a:extLst>
              <a:ext uri="{FF2B5EF4-FFF2-40B4-BE49-F238E27FC236}">
                <a16:creationId xmlns:a16="http://schemas.microsoft.com/office/drawing/2014/main" id="{284218CA-F376-344C-A3E3-412CE6896676}"/>
              </a:ext>
            </a:extLst>
          </p:cNvPr>
          <p:cNvSpPr>
            <a:spLocks noGrp="1"/>
          </p:cNvSpPr>
          <p:nvPr>
            <p:ph idx="1"/>
          </p:nvPr>
        </p:nvSpPr>
        <p:spPr>
          <a:xfrm>
            <a:off x="386366" y="1436914"/>
            <a:ext cx="3467177" cy="4487368"/>
          </a:xfrm>
        </p:spPr>
        <p:txBody>
          <a:bodyPr>
            <a:noAutofit/>
          </a:bodyPr>
          <a:lstStyle/>
          <a:p>
            <a:pPr>
              <a:defRPr/>
            </a:pPr>
            <a:r>
              <a:rPr lang="en-US" sz="1800" dirty="0">
                <a:latin typeface="Arial" panose="020B0604020202020204" pitchFamily="34" charset="0"/>
                <a:cs typeface="Arial" panose="020B0604020202020204" pitchFamily="34" charset="0"/>
              </a:rPr>
              <a:t>The </a:t>
            </a:r>
            <a:r>
              <a:rPr lang="en-US" sz="1800" dirty="0" err="1">
                <a:latin typeface="Arial" panose="020B0604020202020204" pitchFamily="34" charset="0"/>
                <a:cs typeface="Arial" panose="020B0604020202020204" pitchFamily="34" charset="0"/>
              </a:rPr>
              <a:t>programme</a:t>
            </a:r>
            <a:r>
              <a:rPr lang="en-US" sz="1800" dirty="0">
                <a:latin typeface="Arial" panose="020B0604020202020204" pitchFamily="34" charset="0"/>
                <a:cs typeface="Arial" panose="020B0604020202020204" pitchFamily="34" charset="0"/>
              </a:rPr>
              <a:t> requires full implementation by 2023/24 and funding has been allocated to secure that </a:t>
            </a:r>
          </a:p>
          <a:p>
            <a:pPr>
              <a:defRPr/>
            </a:pPr>
            <a:r>
              <a:rPr lang="en-US" sz="1800" dirty="0">
                <a:latin typeface="Arial" panose="020B0604020202020204" pitchFamily="34" charset="0"/>
                <a:cs typeface="Arial" panose="020B0604020202020204" pitchFamily="34" charset="0"/>
              </a:rPr>
              <a:t>The full expectation is that funding will then be reoccurring </a:t>
            </a:r>
          </a:p>
          <a:p>
            <a:pPr>
              <a:defRPr/>
            </a:pPr>
            <a:r>
              <a:rPr lang="en-US" sz="1800" dirty="0">
                <a:latin typeface="Arial" panose="020B0604020202020204" pitchFamily="34" charset="0"/>
                <a:cs typeface="Arial" panose="020B0604020202020204" pitchFamily="34" charset="0"/>
              </a:rPr>
              <a:t>Local calls for funding assurances create challenges though</a:t>
            </a:r>
          </a:p>
          <a:p>
            <a:pPr>
              <a:defRPr/>
            </a:pPr>
            <a:r>
              <a:rPr lang="en-US" sz="1800" dirty="0">
                <a:latin typeface="Arial" panose="020B0604020202020204" pitchFamily="34" charset="0"/>
                <a:cs typeface="Arial" panose="020B0604020202020204" pitchFamily="34" charset="0"/>
              </a:rPr>
              <a:t>Funding for the NHS continues to be a political football with budget still unconfirmed </a:t>
            </a:r>
          </a:p>
          <a:p>
            <a:pPr>
              <a:defRPr/>
            </a:pPr>
            <a:r>
              <a:rPr lang="en-US" sz="1800" dirty="0">
                <a:latin typeface="Arial" panose="020B0604020202020204" pitchFamily="34" charset="0"/>
                <a:cs typeface="Arial" panose="020B0604020202020204" pitchFamily="34" charset="0"/>
              </a:rPr>
              <a:t>Cannot wait forever – areas need to get going to risk not being able to fully implement. </a:t>
            </a:r>
          </a:p>
          <a:p>
            <a:pPr>
              <a:defRPr/>
            </a:pPr>
            <a:endParaRPr lang="en-US" sz="1800" dirty="0">
              <a:latin typeface="Arial" panose="020B0604020202020204" pitchFamily="34" charset="0"/>
              <a:cs typeface="Arial" panose="020B0604020202020204" pitchFamily="34" charset="0"/>
            </a:endParaRPr>
          </a:p>
          <a:p>
            <a:pPr>
              <a:defRPr/>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a:defRPr/>
            </a:pPr>
            <a:endParaRPr lang="en-GB" sz="1800" dirty="0">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B5DADB78-06FA-4961-BA40-491450ADFE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467" r="10569"/>
          <a:stretch/>
        </p:blipFill>
        <p:spPr bwMode="auto">
          <a:xfrm>
            <a:off x="3967444" y="2116183"/>
            <a:ext cx="4885404" cy="339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8667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39A54-5C99-4CDD-95B3-6DC2A39D8EAD}"/>
              </a:ext>
            </a:extLst>
          </p:cNvPr>
          <p:cNvSpPr>
            <a:spLocks noGrp="1"/>
          </p:cNvSpPr>
          <p:nvPr>
            <p:ph type="title"/>
          </p:nvPr>
        </p:nvSpPr>
        <p:spPr/>
        <p:txBody>
          <a:bodyPr/>
          <a:lstStyle/>
          <a:p>
            <a:r>
              <a:rPr lang="en-US" sz="3600" b="1" dirty="0">
                <a:solidFill>
                  <a:srgbClr val="F19C32"/>
                </a:solidFill>
                <a:latin typeface="Arial" panose="020B0604020202020204" pitchFamily="34" charset="0"/>
                <a:ea typeface="MS PGothic" panose="020B0600070205080204" pitchFamily="34" charset="-128"/>
                <a:cs typeface="Arial" panose="020B0604020202020204" pitchFamily="34" charset="0"/>
              </a:rPr>
              <a:t>Building the case locally</a:t>
            </a:r>
            <a:endParaRPr lang="en-GB" sz="3600" b="1" dirty="0">
              <a:solidFill>
                <a:srgbClr val="F19C32"/>
              </a:solidFill>
              <a:latin typeface="Arial" panose="020B0604020202020204" pitchFamily="34" charset="0"/>
              <a:ea typeface="MS PGothic" panose="020B0600070205080204" pitchFamily="34" charset="-128"/>
              <a:cs typeface="Arial" panose="020B0604020202020204" pitchFamily="34" charset="0"/>
            </a:endParaRPr>
          </a:p>
        </p:txBody>
      </p:sp>
      <p:pic>
        <p:nvPicPr>
          <p:cNvPr id="5" name="Content Placeholder 4">
            <a:extLst>
              <a:ext uri="{FF2B5EF4-FFF2-40B4-BE49-F238E27FC236}">
                <a16:creationId xmlns:a16="http://schemas.microsoft.com/office/drawing/2014/main" id="{3BD59B5B-3D26-4BAB-9E98-09BA16F7A315}"/>
              </a:ext>
            </a:extLst>
          </p:cNvPr>
          <p:cNvPicPr>
            <a:picLocks noGrp="1" noChangeAspect="1"/>
          </p:cNvPicPr>
          <p:nvPr>
            <p:ph idx="1"/>
          </p:nvPr>
        </p:nvPicPr>
        <p:blipFill rotWithShape="1">
          <a:blip r:embed="rId2"/>
          <a:srcRect l="54141" r="4452" b="7108"/>
          <a:stretch/>
        </p:blipFill>
        <p:spPr>
          <a:xfrm>
            <a:off x="4471117" y="1970847"/>
            <a:ext cx="4333250" cy="2916305"/>
          </a:xfrm>
        </p:spPr>
      </p:pic>
      <p:sp>
        <p:nvSpPr>
          <p:cNvPr id="6" name="Content Placeholder 2">
            <a:extLst>
              <a:ext uri="{FF2B5EF4-FFF2-40B4-BE49-F238E27FC236}">
                <a16:creationId xmlns:a16="http://schemas.microsoft.com/office/drawing/2014/main" id="{60937618-1EAC-4685-9310-E93C8D3ABD0A}"/>
              </a:ext>
            </a:extLst>
          </p:cNvPr>
          <p:cNvSpPr txBox="1">
            <a:spLocks/>
          </p:cNvSpPr>
          <p:nvPr/>
        </p:nvSpPr>
        <p:spPr>
          <a:xfrm>
            <a:off x="386366" y="1820848"/>
            <a:ext cx="3963565" cy="41034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800" dirty="0">
                <a:latin typeface="Arial" panose="020B0604020202020204" pitchFamily="34" charset="0"/>
                <a:cs typeface="Arial" panose="020B0604020202020204" pitchFamily="34" charset="0"/>
              </a:rPr>
              <a:t>Why Trusts may still want a business case</a:t>
            </a:r>
          </a:p>
          <a:p>
            <a:pPr marL="800100" lvl="1" indent="-342900">
              <a:buFont typeface="+mj-lt"/>
              <a:buAutoNum type="arabicPeriod"/>
              <a:defRPr/>
            </a:pPr>
            <a:r>
              <a:rPr lang="en-US" sz="1400" dirty="0">
                <a:latin typeface="Arial" panose="020B0604020202020204" pitchFamily="34" charset="0"/>
                <a:cs typeface="Arial" panose="020B0604020202020204" pitchFamily="34" charset="0"/>
              </a:rPr>
              <a:t>To review costs versus income</a:t>
            </a:r>
          </a:p>
          <a:p>
            <a:pPr marL="800100" lvl="1" indent="-342900">
              <a:buFont typeface="+mj-lt"/>
              <a:buAutoNum type="arabicPeriod"/>
              <a:defRPr/>
            </a:pPr>
            <a:r>
              <a:rPr lang="en-US" sz="1400" dirty="0">
                <a:latin typeface="Arial" panose="020B0604020202020204" pitchFamily="34" charset="0"/>
                <a:cs typeface="Arial" panose="020B0604020202020204" pitchFamily="34" charset="0"/>
              </a:rPr>
              <a:t>To assess risks and benefits</a:t>
            </a:r>
          </a:p>
          <a:p>
            <a:pPr>
              <a:defRPr/>
            </a:pPr>
            <a:r>
              <a:rPr lang="en-US" sz="1800" dirty="0">
                <a:latin typeface="Arial" panose="020B0604020202020204" pitchFamily="34" charset="0"/>
                <a:cs typeface="Arial" panose="020B0604020202020204" pitchFamily="34" charset="0"/>
              </a:rPr>
              <a:t>Securing leadership and buy-in important requirement for success – clarity in the business case can support this</a:t>
            </a:r>
          </a:p>
          <a:p>
            <a:pPr>
              <a:defRPr/>
            </a:pPr>
            <a:r>
              <a:rPr lang="en-US" sz="1800" dirty="0">
                <a:latin typeface="Arial" panose="020B0604020202020204" pitchFamily="34" charset="0"/>
                <a:cs typeface="Arial" panose="020B0604020202020204" pitchFamily="34" charset="0"/>
              </a:rPr>
              <a:t>Ensure the </a:t>
            </a:r>
            <a:r>
              <a:rPr lang="en-US" sz="1800" dirty="0" err="1">
                <a:latin typeface="Arial" panose="020B0604020202020204" pitchFamily="34" charset="0"/>
                <a:cs typeface="Arial" panose="020B0604020202020204" pitchFamily="34" charset="0"/>
              </a:rPr>
              <a:t>programme</a:t>
            </a:r>
            <a:r>
              <a:rPr lang="en-US" sz="1800" dirty="0">
                <a:latin typeface="Arial" panose="020B0604020202020204" pitchFamily="34" charset="0"/>
                <a:cs typeface="Arial" panose="020B0604020202020204" pitchFamily="34" charset="0"/>
              </a:rPr>
              <a:t> is grounded in a corporate understanding of the benefits to the Trust will better protect </a:t>
            </a:r>
            <a:r>
              <a:rPr lang="en-US" sz="1800" dirty="0" err="1">
                <a:latin typeface="Arial" panose="020B0604020202020204" pitchFamily="34" charset="0"/>
                <a:cs typeface="Arial" panose="020B0604020202020204" pitchFamily="34" charset="0"/>
              </a:rPr>
              <a:t>programme</a:t>
            </a:r>
            <a:r>
              <a:rPr lang="en-US" sz="1800" dirty="0">
                <a:latin typeface="Arial" panose="020B0604020202020204" pitchFamily="34" charset="0"/>
                <a:cs typeface="Arial" panose="020B0604020202020204" pitchFamily="34" charset="0"/>
              </a:rPr>
              <a:t> into the future</a:t>
            </a:r>
          </a:p>
          <a:p>
            <a:pPr>
              <a:defRPr/>
            </a:pP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6589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39A54-5C99-4CDD-95B3-6DC2A39D8EAD}"/>
              </a:ext>
            </a:extLst>
          </p:cNvPr>
          <p:cNvSpPr>
            <a:spLocks noGrp="1"/>
          </p:cNvSpPr>
          <p:nvPr>
            <p:ph type="title"/>
          </p:nvPr>
        </p:nvSpPr>
        <p:spPr/>
        <p:txBody>
          <a:bodyPr/>
          <a:lstStyle/>
          <a:p>
            <a:r>
              <a:rPr lang="en-US" sz="3600" b="1" dirty="0">
                <a:solidFill>
                  <a:srgbClr val="F19C32"/>
                </a:solidFill>
                <a:latin typeface="Arial" panose="020B0604020202020204" pitchFamily="34" charset="0"/>
                <a:ea typeface="MS PGothic" panose="020B0600070205080204" pitchFamily="34" charset="-128"/>
                <a:cs typeface="Arial" panose="020B0604020202020204" pitchFamily="34" charset="0"/>
              </a:rPr>
              <a:t>What is the business case?</a:t>
            </a:r>
            <a:endParaRPr lang="en-GB" sz="3600" b="1" dirty="0">
              <a:solidFill>
                <a:srgbClr val="F19C32"/>
              </a:solidFill>
              <a:latin typeface="Arial" panose="020B0604020202020204" pitchFamily="34" charset="0"/>
              <a:ea typeface="MS PGothic" panose="020B0600070205080204" pitchFamily="34" charset="-128"/>
              <a:cs typeface="Arial" panose="020B0604020202020204" pitchFamily="34" charset="0"/>
            </a:endParaRPr>
          </a:p>
        </p:txBody>
      </p:sp>
      <p:sp>
        <p:nvSpPr>
          <p:cNvPr id="6" name="Content Placeholder 2">
            <a:extLst>
              <a:ext uri="{FF2B5EF4-FFF2-40B4-BE49-F238E27FC236}">
                <a16:creationId xmlns:a16="http://schemas.microsoft.com/office/drawing/2014/main" id="{60937618-1EAC-4685-9310-E93C8D3ABD0A}"/>
              </a:ext>
            </a:extLst>
          </p:cNvPr>
          <p:cNvSpPr txBox="1">
            <a:spLocks/>
          </p:cNvSpPr>
          <p:nvPr/>
        </p:nvSpPr>
        <p:spPr>
          <a:xfrm>
            <a:off x="294926" y="1631161"/>
            <a:ext cx="5295977" cy="41034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dirty="0">
                <a:latin typeface="Arial" panose="020B0604020202020204" pitchFamily="34" charset="0"/>
                <a:cs typeface="Arial" panose="020B0604020202020204" pitchFamily="34" charset="0"/>
              </a:rPr>
              <a:t>Deliver better care – smokers have poorer treatment outcomes and more complications</a:t>
            </a:r>
          </a:p>
          <a:p>
            <a:r>
              <a:rPr lang="en-GB" sz="2200" dirty="0">
                <a:latin typeface="Arial" panose="020B0604020202020204" pitchFamily="34" charset="0"/>
                <a:cs typeface="Arial" panose="020B0604020202020204" pitchFamily="34" charset="0"/>
              </a:rPr>
              <a:t>Key strategy for reducing health inequality. Smoking is THE biggest driver of the difference in life expectancy</a:t>
            </a:r>
          </a:p>
          <a:p>
            <a:r>
              <a:rPr lang="en-GB" sz="2200" dirty="0">
                <a:latin typeface="Arial" panose="020B0604020202020204" pitchFamily="34" charset="0"/>
                <a:cs typeface="Arial" panose="020B0604020202020204" pitchFamily="34" charset="0"/>
              </a:rPr>
              <a:t>Human right – even someone with a terminal diagnosis can increase their healthy life expectancy</a:t>
            </a:r>
          </a:p>
          <a:p>
            <a:r>
              <a:rPr lang="en-GB" sz="2200" dirty="0">
                <a:latin typeface="Arial" panose="020B0604020202020204" pitchFamily="34" charset="0"/>
                <a:cs typeface="Arial" panose="020B0604020202020204" pitchFamily="34" charset="0"/>
              </a:rPr>
              <a:t>We can reduce demand for NHS services (and social care) </a:t>
            </a:r>
          </a:p>
          <a:p>
            <a:pPr lvl="1"/>
            <a:r>
              <a:rPr lang="en-GB" sz="1800" dirty="0">
                <a:latin typeface="Arial" panose="020B0604020202020204" pitchFamily="34" charset="0"/>
                <a:cs typeface="Arial" panose="020B0604020202020204" pitchFamily="34" charset="0"/>
              </a:rPr>
              <a:t>Short term CVD, surgical infections, respiratory exacerbations</a:t>
            </a:r>
          </a:p>
          <a:p>
            <a:pPr lvl="1"/>
            <a:r>
              <a:rPr lang="en-GB" sz="1800" dirty="0">
                <a:latin typeface="Arial" panose="020B0604020202020204" pitchFamily="34" charset="0"/>
                <a:cs typeface="Arial" panose="020B0604020202020204" pitchFamily="34" charset="0"/>
              </a:rPr>
              <a:t>Long term: cancer, particularly lung cancer</a:t>
            </a:r>
          </a:p>
        </p:txBody>
      </p:sp>
      <p:pic>
        <p:nvPicPr>
          <p:cNvPr id="8" name="Picture 7">
            <a:extLst>
              <a:ext uri="{FF2B5EF4-FFF2-40B4-BE49-F238E27FC236}">
                <a16:creationId xmlns:a16="http://schemas.microsoft.com/office/drawing/2014/main" id="{ED379C96-5040-4D0B-9DB1-056BF205EE64}"/>
              </a:ext>
            </a:extLst>
          </p:cNvPr>
          <p:cNvPicPr>
            <a:picLocks noChangeAspect="1"/>
          </p:cNvPicPr>
          <p:nvPr/>
        </p:nvPicPr>
        <p:blipFill rotWithShape="1">
          <a:blip r:embed="rId2"/>
          <a:srcRect l="62580" t="16325" r="18857" b="10667"/>
          <a:stretch/>
        </p:blipFill>
        <p:spPr>
          <a:xfrm>
            <a:off x="5590903" y="1998127"/>
            <a:ext cx="3166731" cy="3736468"/>
          </a:xfrm>
          <a:prstGeom prst="rect">
            <a:avLst/>
          </a:prstGeom>
        </p:spPr>
      </p:pic>
    </p:spTree>
    <p:extLst>
      <p:ext uri="{BB962C8B-B14F-4D97-AF65-F5344CB8AC3E}">
        <p14:creationId xmlns:p14="http://schemas.microsoft.com/office/powerpoint/2010/main" val="299815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39A54-5C99-4CDD-95B3-6DC2A39D8EAD}"/>
              </a:ext>
            </a:extLst>
          </p:cNvPr>
          <p:cNvSpPr>
            <a:spLocks noGrp="1"/>
          </p:cNvSpPr>
          <p:nvPr>
            <p:ph type="title"/>
          </p:nvPr>
        </p:nvSpPr>
        <p:spPr/>
        <p:txBody>
          <a:bodyPr/>
          <a:lstStyle/>
          <a:p>
            <a:r>
              <a:rPr lang="en-US" sz="3600" b="1" dirty="0">
                <a:solidFill>
                  <a:srgbClr val="F19C32"/>
                </a:solidFill>
                <a:latin typeface="Arial" panose="020B0604020202020204" pitchFamily="34" charset="0"/>
                <a:ea typeface="MS PGothic" panose="020B0600070205080204" pitchFamily="34" charset="-128"/>
                <a:cs typeface="Arial" panose="020B0604020202020204" pitchFamily="34" charset="0"/>
              </a:rPr>
              <a:t>Part of a wider strategic vision in the NHS</a:t>
            </a:r>
            <a:endParaRPr lang="en-GB" sz="3600" b="1" dirty="0">
              <a:solidFill>
                <a:srgbClr val="F19C32"/>
              </a:solidFill>
              <a:latin typeface="Arial" panose="020B0604020202020204" pitchFamily="34" charset="0"/>
              <a:ea typeface="MS PGothic" panose="020B0600070205080204" pitchFamily="34" charset="-128"/>
              <a:cs typeface="Arial" panose="020B0604020202020204" pitchFamily="34" charset="0"/>
            </a:endParaRPr>
          </a:p>
        </p:txBody>
      </p:sp>
      <p:sp>
        <p:nvSpPr>
          <p:cNvPr id="6" name="Content Placeholder 2">
            <a:extLst>
              <a:ext uri="{FF2B5EF4-FFF2-40B4-BE49-F238E27FC236}">
                <a16:creationId xmlns:a16="http://schemas.microsoft.com/office/drawing/2014/main" id="{60937618-1EAC-4685-9310-E93C8D3ABD0A}"/>
              </a:ext>
            </a:extLst>
          </p:cNvPr>
          <p:cNvSpPr txBox="1">
            <a:spLocks/>
          </p:cNvSpPr>
          <p:nvPr/>
        </p:nvSpPr>
        <p:spPr>
          <a:xfrm>
            <a:off x="190423" y="1722395"/>
            <a:ext cx="3731337" cy="41034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effectLst/>
                <a:latin typeface="Arial" panose="020B0604020202020204" pitchFamily="34" charset="0"/>
                <a:ea typeface="Times New Roman" panose="02020603050405020304" pitchFamily="18" charset="0"/>
                <a:cs typeface="Arial" panose="020B0604020202020204" pitchFamily="34" charset="0"/>
              </a:rPr>
              <a:t>Core20Plus5 – tackling smoking supports every aspect of this. Treating Tobacco Dependency programme will be a core part of local approaches to health </a:t>
            </a:r>
            <a:r>
              <a:rPr lang="en-GB" sz="1800" dirty="0" err="1">
                <a:effectLst/>
                <a:latin typeface="Arial" panose="020B0604020202020204" pitchFamily="34" charset="0"/>
                <a:ea typeface="Times New Roman" panose="02020603050405020304" pitchFamily="18" charset="0"/>
                <a:cs typeface="Arial" panose="020B0604020202020204" pitchFamily="34" charset="0"/>
              </a:rPr>
              <a:t>inequalties</a:t>
            </a:r>
            <a:r>
              <a:rPr lang="en-GB" sz="1800" dirty="0">
                <a:effectLst/>
                <a:latin typeface="Arial" panose="020B0604020202020204" pitchFamily="34" charset="0"/>
                <a:ea typeface="Times New Roman" panose="02020603050405020304" pitchFamily="18" charset="0"/>
                <a:cs typeface="Arial" panose="020B0604020202020204" pitchFamily="34" charset="0"/>
              </a:rPr>
              <a:t> </a:t>
            </a:r>
          </a:p>
          <a:p>
            <a:r>
              <a:rPr lang="en-GB" sz="1800" dirty="0">
                <a:effectLst/>
                <a:latin typeface="Arial" panose="020B0604020202020204" pitchFamily="34" charset="0"/>
                <a:ea typeface="Times New Roman" panose="02020603050405020304" pitchFamily="18" charset="0"/>
                <a:cs typeface="Arial" panose="020B0604020202020204" pitchFamily="34" charset="0"/>
              </a:rPr>
              <a:t>NHS operational guidance 22/23 requires prevention plans:</a:t>
            </a:r>
          </a:p>
          <a:p>
            <a:pPr marL="0" indent="0">
              <a:buNone/>
            </a:pPr>
            <a:r>
              <a:rPr lang="en-GB" sz="1800" i="1" dirty="0">
                <a:latin typeface="Arial" panose="020B0604020202020204" pitchFamily="34" charset="0"/>
                <a:ea typeface="Calibri" panose="020F0502020204030204" pitchFamily="34" charset="0"/>
                <a:cs typeface="Arial" panose="020B0604020202020204" pitchFamily="34" charset="0"/>
              </a:rPr>
              <a:t>“</a:t>
            </a:r>
            <a:r>
              <a:rPr lang="en-US" sz="1800" i="1" dirty="0">
                <a:latin typeface="Arial" panose="020B0604020202020204" pitchFamily="34" charset="0"/>
                <a:cs typeface="Arial" panose="020B0604020202020204" pitchFamily="34" charset="0"/>
              </a:rPr>
              <a:t>We are asking systems to develop robust plans for the prevention of ill-health, led by a nominated senior responsible officer (SRO). These plans should reflect the primary and secondary prevention deliverables as outlined in the NHS Long Term Plan, and the key local priorities agreed by the ICS</a:t>
            </a:r>
            <a:r>
              <a:rPr lang="en-GB" sz="1800" i="1" dirty="0">
                <a:latin typeface="Arial" panose="020B0604020202020204" pitchFamily="34" charset="0"/>
                <a:cs typeface="Arial" panose="020B0604020202020204" pitchFamily="34" charset="0"/>
              </a:rPr>
              <a:t>”</a:t>
            </a:r>
            <a:endParaRPr lang="en-GB" sz="1800" i="1"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1800" dirty="0">
              <a:latin typeface="Arial" panose="020B0604020202020204" pitchFamily="34" charset="0"/>
              <a:cs typeface="Arial" panose="020B0604020202020204" pitchFamily="34" charset="0"/>
            </a:endParaRPr>
          </a:p>
        </p:txBody>
      </p:sp>
      <p:pic>
        <p:nvPicPr>
          <p:cNvPr id="2050" name="Picture 2">
            <a:extLst>
              <a:ext uri="{FF2B5EF4-FFF2-40B4-BE49-F238E27FC236}">
                <a16:creationId xmlns:a16="http://schemas.microsoft.com/office/drawing/2014/main" id="{34D8892C-5F24-4C57-BC28-6681E6343E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760" y="2102366"/>
            <a:ext cx="5117737" cy="2878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499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39A54-5C99-4CDD-95B3-6DC2A39D8EAD}"/>
              </a:ext>
            </a:extLst>
          </p:cNvPr>
          <p:cNvSpPr>
            <a:spLocks noGrp="1"/>
          </p:cNvSpPr>
          <p:nvPr>
            <p:ph type="title"/>
          </p:nvPr>
        </p:nvSpPr>
        <p:spPr/>
        <p:txBody>
          <a:bodyPr/>
          <a:lstStyle/>
          <a:p>
            <a:r>
              <a:rPr lang="en-US" sz="3600" b="1" dirty="0">
                <a:solidFill>
                  <a:srgbClr val="F19C32"/>
                </a:solidFill>
                <a:latin typeface="Arial" panose="020B0604020202020204" pitchFamily="34" charset="0"/>
                <a:ea typeface="MS PGothic" panose="020B0600070205080204" pitchFamily="34" charset="-128"/>
                <a:cs typeface="Arial" panose="020B0604020202020204" pitchFamily="34" charset="0"/>
              </a:rPr>
              <a:t>Summary</a:t>
            </a:r>
            <a:endParaRPr lang="en-GB" sz="3600" b="1" dirty="0">
              <a:solidFill>
                <a:srgbClr val="F19C32"/>
              </a:solidFill>
              <a:latin typeface="Arial" panose="020B0604020202020204" pitchFamily="34" charset="0"/>
              <a:ea typeface="MS PGothic" panose="020B0600070205080204" pitchFamily="34" charset="-128"/>
              <a:cs typeface="Arial" panose="020B0604020202020204" pitchFamily="34" charset="0"/>
            </a:endParaRPr>
          </a:p>
        </p:txBody>
      </p:sp>
      <p:sp>
        <p:nvSpPr>
          <p:cNvPr id="6" name="Content Placeholder 2">
            <a:extLst>
              <a:ext uri="{FF2B5EF4-FFF2-40B4-BE49-F238E27FC236}">
                <a16:creationId xmlns:a16="http://schemas.microsoft.com/office/drawing/2014/main" id="{60937618-1EAC-4685-9310-E93C8D3ABD0A}"/>
              </a:ext>
            </a:extLst>
          </p:cNvPr>
          <p:cNvSpPr txBox="1">
            <a:spLocks/>
          </p:cNvSpPr>
          <p:nvPr/>
        </p:nvSpPr>
        <p:spPr>
          <a:xfrm>
            <a:off x="504263" y="1722395"/>
            <a:ext cx="7886701" cy="41034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dirty="0">
                <a:latin typeface="Arial" panose="020B0604020202020204" pitchFamily="34" charset="0"/>
                <a:cs typeface="Arial" panose="020B0604020202020204" pitchFamily="34" charset="0"/>
              </a:rPr>
              <a:t>We have… </a:t>
            </a:r>
          </a:p>
          <a:p>
            <a:pPr lvl="1"/>
            <a:r>
              <a:rPr lang="en-GB" sz="2200" dirty="0">
                <a:latin typeface="Arial" panose="020B0604020202020204" pitchFamily="34" charset="0"/>
                <a:cs typeface="Arial" panose="020B0604020202020204" pitchFamily="34" charset="0"/>
              </a:rPr>
              <a:t>the strategic direction</a:t>
            </a:r>
          </a:p>
          <a:p>
            <a:pPr lvl="1"/>
            <a:r>
              <a:rPr lang="en-GB" sz="2200" dirty="0">
                <a:latin typeface="Arial" panose="020B0604020202020204" pitchFamily="34" charset="0"/>
                <a:cs typeface="Arial" panose="020B0604020202020204" pitchFamily="34" charset="0"/>
              </a:rPr>
              <a:t>the NHS planning guidance for the year that says we need to do this.  </a:t>
            </a:r>
          </a:p>
          <a:p>
            <a:pPr lvl="1"/>
            <a:r>
              <a:rPr lang="en-GB" sz="2200" dirty="0">
                <a:latin typeface="Arial" panose="020B0604020202020204" pitchFamily="34" charset="0"/>
                <a:cs typeface="Arial" panose="020B0604020202020204" pitchFamily="34" charset="0"/>
              </a:rPr>
              <a:t>new and additional money flowing in </a:t>
            </a:r>
          </a:p>
          <a:p>
            <a:r>
              <a:rPr lang="en-GB" sz="2200" dirty="0">
                <a:latin typeface="Arial" panose="020B0604020202020204" pitchFamily="34" charset="0"/>
                <a:cs typeface="Arial" panose="020B0604020202020204" pitchFamily="34" charset="0"/>
              </a:rPr>
              <a:t>We can just “crack on”. </a:t>
            </a:r>
          </a:p>
          <a:p>
            <a:r>
              <a:rPr lang="en-GB" sz="2200" dirty="0">
                <a:latin typeface="Arial" panose="020B0604020202020204" pitchFamily="34" charset="0"/>
                <a:cs typeface="Arial" panose="020B0604020202020204" pitchFamily="34" charset="0"/>
              </a:rPr>
              <a:t>But trusts may require a case for their local governance and due diligence requirements and locally you may want to invest over and above allocated resources</a:t>
            </a:r>
          </a:p>
          <a:p>
            <a:r>
              <a:rPr lang="en-GB" sz="2200" dirty="0">
                <a:latin typeface="Arial" panose="020B0604020202020204" pitchFamily="34" charset="0"/>
                <a:cs typeface="Arial" panose="020B0604020202020204" pitchFamily="34" charset="0"/>
              </a:rPr>
              <a:t>Hopefully today’s session will give you more content to frame both the business and clinical arguments  </a:t>
            </a:r>
          </a:p>
          <a:p>
            <a:pPr marL="0" indent="0">
              <a:buNone/>
            </a:pP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9410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C3F3-2563-42D7-B211-E479F5A7EB7D}"/>
              </a:ext>
            </a:extLst>
          </p:cNvPr>
          <p:cNvSpPr>
            <a:spLocks noGrp="1"/>
          </p:cNvSpPr>
          <p:nvPr>
            <p:ph type="title"/>
          </p:nvPr>
        </p:nvSpPr>
        <p:spPr/>
        <p:txBody>
          <a:bodyPr/>
          <a:lstStyle/>
          <a:p>
            <a:r>
              <a:rPr lang="en-US" sz="3600" b="1" dirty="0">
                <a:solidFill>
                  <a:srgbClr val="F19C32"/>
                </a:solidFill>
                <a:latin typeface="Arial" panose="020B0604020202020204" pitchFamily="34" charset="0"/>
                <a:ea typeface="MS PGothic" panose="020B0600070205080204" pitchFamily="34" charset="-128"/>
                <a:cs typeface="Arial" panose="020B0604020202020204" pitchFamily="34" charset="0"/>
              </a:rPr>
              <a:t>How can ASH help?</a:t>
            </a:r>
            <a:endParaRPr lang="en-GB" sz="3600" b="1" dirty="0">
              <a:solidFill>
                <a:srgbClr val="F19C32"/>
              </a:solidFill>
              <a:latin typeface="Arial" panose="020B0604020202020204" pitchFamily="34" charset="0"/>
              <a:ea typeface="MS PGothic" panose="020B0600070205080204" pitchFamily="34" charset="-128"/>
              <a:cs typeface="Arial" panose="020B0604020202020204" pitchFamily="34" charset="0"/>
            </a:endParaRPr>
          </a:p>
        </p:txBody>
      </p:sp>
      <p:sp>
        <p:nvSpPr>
          <p:cNvPr id="3" name="Content Placeholder 2">
            <a:extLst>
              <a:ext uri="{FF2B5EF4-FFF2-40B4-BE49-F238E27FC236}">
                <a16:creationId xmlns:a16="http://schemas.microsoft.com/office/drawing/2014/main" id="{9F7EE5F6-BFCC-4715-BF0E-E6BC73C11D71}"/>
              </a:ext>
            </a:extLst>
          </p:cNvPr>
          <p:cNvSpPr>
            <a:spLocks noGrp="1"/>
          </p:cNvSpPr>
          <p:nvPr>
            <p:ph idx="1"/>
          </p:nvPr>
        </p:nvSpPr>
        <p:spPr>
          <a:xfrm>
            <a:off x="628650" y="1825625"/>
            <a:ext cx="5223510" cy="4351338"/>
          </a:xfrm>
        </p:spPr>
        <p:txBody>
          <a:bodyPr>
            <a:normAutofit fontScale="92500"/>
          </a:bodyPr>
          <a:lstStyle/>
          <a:p>
            <a:r>
              <a:rPr lang="en-US" dirty="0">
                <a:latin typeface="Arial" panose="020B0604020202020204" pitchFamily="34" charset="0"/>
                <a:cs typeface="Arial" panose="020B0604020202020204" pitchFamily="34" charset="0"/>
              </a:rPr>
              <a:t>New ICS briefings coming soon</a:t>
            </a:r>
          </a:p>
          <a:p>
            <a:r>
              <a:rPr lang="en-US" dirty="0">
                <a:latin typeface="Arial" panose="020B0604020202020204" pitchFamily="34" charset="0"/>
                <a:cs typeface="Arial" panose="020B0604020202020204" pitchFamily="34" charset="0"/>
              </a:rPr>
              <a:t>Existing </a:t>
            </a:r>
            <a:r>
              <a:rPr lang="en-US" dirty="0">
                <a:latin typeface="Arial" panose="020B0604020202020204" pitchFamily="34" charset="0"/>
                <a:cs typeface="Arial" panose="020B0604020202020204" pitchFamily="34" charset="0"/>
                <a:hlinkClick r:id="rId2"/>
              </a:rPr>
              <a:t>cost of smoking </a:t>
            </a:r>
            <a:r>
              <a:rPr lang="en-US" dirty="0">
                <a:latin typeface="Arial" panose="020B0604020202020204" pitchFamily="34" charset="0"/>
                <a:cs typeface="Arial" panose="020B0604020202020204" pitchFamily="34" charset="0"/>
              </a:rPr>
              <a:t>and </a:t>
            </a:r>
            <a:r>
              <a:rPr lang="en-US" dirty="0">
                <a:latin typeface="Arial" panose="020B0604020202020204" pitchFamily="34" charset="0"/>
                <a:cs typeface="Arial" panose="020B0604020202020204" pitchFamily="34" charset="0"/>
                <a:hlinkClick r:id="rId3"/>
              </a:rPr>
              <a:t>inequalities dashboards</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hlinkClick r:id="rId4"/>
              </a:rPr>
              <a:t>NHS Smokefree Pledge</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Updated briefing on smoking and surgery – focus on </a:t>
            </a:r>
            <a:r>
              <a:rPr lang="en-US" dirty="0" err="1">
                <a:latin typeface="Arial" panose="020B0604020202020204" pitchFamily="34" charset="0"/>
                <a:cs typeface="Arial" panose="020B0604020202020204" pitchFamily="34" charset="0"/>
              </a:rPr>
              <a:t>prehabilitation</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Further webinars and resources – you tell us </a:t>
            </a:r>
          </a:p>
          <a:p>
            <a:pPr marL="0" indent="0">
              <a:buNone/>
            </a:pPr>
            <a:r>
              <a:rPr lang="en-US" dirty="0">
                <a:latin typeface="Arial" panose="020B0604020202020204" pitchFamily="34" charset="0"/>
                <a:cs typeface="Arial" panose="020B0604020202020204" pitchFamily="34" charset="0"/>
                <a:hlinkClick r:id="rId5"/>
              </a:rPr>
              <a:t>Hazel.Cheeseman@ash.org.uk</a:t>
            </a:r>
            <a:r>
              <a:rPr lang="en-US" dirty="0">
                <a:latin typeface="Arial" panose="020B0604020202020204" pitchFamily="34" charset="0"/>
                <a:cs typeface="Arial" panose="020B0604020202020204" pitchFamily="34" charset="0"/>
              </a:rPr>
              <a:t> </a:t>
            </a:r>
          </a:p>
        </p:txBody>
      </p:sp>
      <p:pic>
        <p:nvPicPr>
          <p:cNvPr id="3074" name="Picture 2">
            <a:extLst>
              <a:ext uri="{FF2B5EF4-FFF2-40B4-BE49-F238E27FC236}">
                <a16:creationId xmlns:a16="http://schemas.microsoft.com/office/drawing/2014/main" id="{B4F580AD-1944-46A8-8F22-8BFBD4A9EA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78111" y="1286419"/>
            <a:ext cx="3247234" cy="4617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0626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a4543a0-6766-456e-a2ee-4414459d9a0a">
      <Terms xmlns="http://schemas.microsoft.com/office/infopath/2007/PartnerControls"/>
    </lcf76f155ced4ddcb4097134ff3c332f>
    <TaxCatchAll xmlns="af7b454b-5578-4b92-ad2d-05626e09101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924553EA454694B8CD2AA52A00C529E" ma:contentTypeVersion="16" ma:contentTypeDescription="Create a new document." ma:contentTypeScope="" ma:versionID="d27662799cfbf8af8fa830a3aad30cf6">
  <xsd:schema xmlns:xsd="http://www.w3.org/2001/XMLSchema" xmlns:xs="http://www.w3.org/2001/XMLSchema" xmlns:p="http://schemas.microsoft.com/office/2006/metadata/properties" xmlns:ns2="3a4543a0-6766-456e-a2ee-4414459d9a0a" xmlns:ns3="af7b454b-5578-4b92-ad2d-05626e091018" targetNamespace="http://schemas.microsoft.com/office/2006/metadata/properties" ma:root="true" ma:fieldsID="6a05d52439d97e3e3fc910ddb7e15c37" ns2:_="" ns3:_="">
    <xsd:import namespace="3a4543a0-6766-456e-a2ee-4414459d9a0a"/>
    <xsd:import namespace="af7b454b-5578-4b92-ad2d-05626e09101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4543a0-6766-456e-a2ee-4414459d9a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6d2e6d8-cbd0-4db0-ba36-afbb08a2ca2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f7b454b-5578-4b92-ad2d-05626e09101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c5b07f2-ba60-4e2c-beaf-204d65fe82c0}" ma:internalName="TaxCatchAll" ma:showField="CatchAllData" ma:web="af7b454b-5578-4b92-ad2d-05626e0910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CB31A4D-AB01-4A5F-B7C3-B4CB5C3BA8B6}">
  <ds:schemaRefs>
    <ds:schemaRef ds:uri="http://schemas.microsoft.com/sharepoint/v3/contenttype/forms"/>
  </ds:schemaRefs>
</ds:datastoreItem>
</file>

<file path=customXml/itemProps2.xml><?xml version="1.0" encoding="utf-8"?>
<ds:datastoreItem xmlns:ds="http://schemas.openxmlformats.org/officeDocument/2006/customXml" ds:itemID="{35C98CA7-7C77-48C7-AFCB-2BA5C90E2333}">
  <ds:schemaRefs>
    <ds:schemaRef ds:uri="http://schemas.microsoft.com/office/2006/metadata/properties"/>
    <ds:schemaRef ds:uri="http://schemas.microsoft.com/office/infopath/2007/PartnerControls"/>
    <ds:schemaRef ds:uri="3a4543a0-6766-456e-a2ee-4414459d9a0a"/>
    <ds:schemaRef ds:uri="af7b454b-5578-4b92-ad2d-05626e091018"/>
  </ds:schemaRefs>
</ds:datastoreItem>
</file>

<file path=customXml/itemProps3.xml><?xml version="1.0" encoding="utf-8"?>
<ds:datastoreItem xmlns:ds="http://schemas.openxmlformats.org/officeDocument/2006/customXml" ds:itemID="{4F2F70BC-80B9-4D0A-A577-11F209A409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4543a0-6766-456e-a2ee-4414459d9a0a"/>
    <ds:schemaRef ds:uri="af7b454b-5578-4b92-ad2d-05626e0910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65</TotalTime>
  <Words>645</Words>
  <Application>Microsoft Office PowerPoint</Application>
  <PresentationFormat>On-screen Show (4:3)</PresentationFormat>
  <Paragraphs>62</Paragraphs>
  <Slides>9</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ASH webinar – Building a business case for the CURE Model</vt:lpstr>
      <vt:lpstr>Agenda </vt:lpstr>
      <vt:lpstr>Housekeeping</vt:lpstr>
      <vt:lpstr>The Long Term Plan is… long term</vt:lpstr>
      <vt:lpstr>Building the case locally</vt:lpstr>
      <vt:lpstr>What is the business case?</vt:lpstr>
      <vt:lpstr>Part of a wider strategic vision in the NHS</vt:lpstr>
      <vt:lpstr>Summary</vt:lpstr>
      <vt:lpstr>How can ASH help?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ASH webinar – Building a business case for the CURE Model</dc:title>
  <dc:creator>Amy Murgatroyd</dc:creator>
  <cp:lastModifiedBy>Amy Murgatroyd</cp:lastModifiedBy>
  <cp:revision>3</cp:revision>
  <dcterms:created xsi:type="dcterms:W3CDTF">2022-03-22T13:01:09Z</dcterms:created>
  <dcterms:modified xsi:type="dcterms:W3CDTF">2022-08-30T13:57:29Z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0x0101008924553EA454694B8CD2AA52A00C529E</vt:lpwstr>
  </property>
  <property fmtid="{D5CDD505-2E9C-101B-9397-08002B2CF9AE}" pid="3" name="MediaServiceImageTags">
    <vt:lpwstr/>
  </property>
</Properties>
</file>