
<file path=[Content_Types].xml><?xml version="1.0" encoding="utf-8"?>
<Types xmlns="http://schemas.openxmlformats.org/package/2006/content-types">
  <Default Extension="ACF35470" ContentType="image/pn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53" r:id="rId4"/>
    <p:sldMasterId id="2147483854" r:id="rId5"/>
    <p:sldMasterId id="2147483859" r:id="rId6"/>
  </p:sldMasterIdLst>
  <p:notesMasterIdLst>
    <p:notesMasterId r:id="rId21"/>
  </p:notesMasterIdLst>
  <p:handoutMasterIdLst>
    <p:handoutMasterId r:id="rId22"/>
  </p:handoutMasterIdLst>
  <p:sldIdLst>
    <p:sldId id="264" r:id="rId7"/>
    <p:sldId id="394" r:id="rId8"/>
    <p:sldId id="314" r:id="rId9"/>
    <p:sldId id="315" r:id="rId10"/>
    <p:sldId id="316" r:id="rId11"/>
    <p:sldId id="318" r:id="rId12"/>
    <p:sldId id="319" r:id="rId13"/>
    <p:sldId id="320" r:id="rId14"/>
    <p:sldId id="321" r:id="rId15"/>
    <p:sldId id="322" r:id="rId16"/>
    <p:sldId id="324" r:id="rId17"/>
    <p:sldId id="325" r:id="rId18"/>
    <p:sldId id="326" r:id="rId19"/>
    <p:sldId id="32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94A8"/>
    <a:srgbClr val="3F7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9231" autoAdjust="0"/>
  </p:normalViewPr>
  <p:slideViewPr>
    <p:cSldViewPr snapToGrid="0">
      <p:cViewPr varScale="1">
        <p:scale>
          <a:sx n="44" d="100"/>
          <a:sy n="44" d="100"/>
        </p:scale>
        <p:origin x="1524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ah Traill" userId="3da37a6d-4f0e-4ea7-af83-48aac6a08cad" providerId="ADAL" clId="{90F0FEEC-786F-4B63-8633-17024380914A}"/>
    <pc:docChg chg="modSld">
      <pc:chgData name="Noah Traill" userId="3da37a6d-4f0e-4ea7-af83-48aac6a08cad" providerId="ADAL" clId="{90F0FEEC-786F-4B63-8633-17024380914A}" dt="2026-10-05T14:50:46.028" v="12" actId="20577"/>
      <pc:docMkLst>
        <pc:docMk/>
      </pc:docMkLst>
      <pc:sldChg chg="modNotesTx">
        <pc:chgData name="Noah Traill" userId="3da37a6d-4f0e-4ea7-af83-48aac6a08cad" providerId="ADAL" clId="{90F0FEEC-786F-4B63-8633-17024380914A}" dt="2026-10-05T14:50:46.028" v="12" actId="20577"/>
        <pc:sldMkLst>
          <pc:docMk/>
          <pc:sldMk cId="3448545935" sldId="264"/>
        </pc:sldMkLst>
      </pc:sldChg>
      <pc:sldChg chg="modNotesTx">
        <pc:chgData name="Noah Traill" userId="3da37a6d-4f0e-4ea7-af83-48aac6a08cad" providerId="ADAL" clId="{90F0FEEC-786F-4B63-8633-17024380914A}" dt="2026-10-05T14:48:05.895" v="1" actId="20577"/>
        <pc:sldMkLst>
          <pc:docMk/>
          <pc:sldMk cId="3173879998" sldId="314"/>
        </pc:sldMkLst>
      </pc:sldChg>
      <pc:sldChg chg="modNotesTx">
        <pc:chgData name="Noah Traill" userId="3da37a6d-4f0e-4ea7-af83-48aac6a08cad" providerId="ADAL" clId="{90F0FEEC-786F-4B63-8633-17024380914A}" dt="2026-10-05T14:48:12.389" v="2" actId="6549"/>
        <pc:sldMkLst>
          <pc:docMk/>
          <pc:sldMk cId="41108481" sldId="315"/>
        </pc:sldMkLst>
      </pc:sldChg>
      <pc:sldChg chg="modNotesTx">
        <pc:chgData name="Noah Traill" userId="3da37a6d-4f0e-4ea7-af83-48aac6a08cad" providerId="ADAL" clId="{90F0FEEC-786F-4B63-8633-17024380914A}" dt="2026-10-05T14:48:17.401" v="3" actId="6549"/>
        <pc:sldMkLst>
          <pc:docMk/>
          <pc:sldMk cId="2258038908" sldId="316"/>
        </pc:sldMkLst>
      </pc:sldChg>
      <pc:sldChg chg="modNotesTx">
        <pc:chgData name="Noah Traill" userId="3da37a6d-4f0e-4ea7-af83-48aac6a08cad" providerId="ADAL" clId="{90F0FEEC-786F-4B63-8633-17024380914A}" dt="2026-10-05T14:48:23.679" v="4" actId="20577"/>
        <pc:sldMkLst>
          <pc:docMk/>
          <pc:sldMk cId="3407768831" sldId="318"/>
        </pc:sldMkLst>
      </pc:sldChg>
      <pc:sldChg chg="modNotesTx">
        <pc:chgData name="Noah Traill" userId="3da37a6d-4f0e-4ea7-af83-48aac6a08cad" providerId="ADAL" clId="{90F0FEEC-786F-4B63-8633-17024380914A}" dt="2026-10-05T14:48:27.869" v="5" actId="20577"/>
        <pc:sldMkLst>
          <pc:docMk/>
          <pc:sldMk cId="3097373858" sldId="320"/>
        </pc:sldMkLst>
      </pc:sldChg>
      <pc:sldChg chg="modNotesTx">
        <pc:chgData name="Noah Traill" userId="3da37a6d-4f0e-4ea7-af83-48aac6a08cad" providerId="ADAL" clId="{90F0FEEC-786F-4B63-8633-17024380914A}" dt="2026-10-05T14:48:31.810" v="6" actId="20577"/>
        <pc:sldMkLst>
          <pc:docMk/>
          <pc:sldMk cId="3146306253" sldId="321"/>
        </pc:sldMkLst>
      </pc:sldChg>
      <pc:sldChg chg="modNotesTx">
        <pc:chgData name="Noah Traill" userId="3da37a6d-4f0e-4ea7-af83-48aac6a08cad" providerId="ADAL" clId="{90F0FEEC-786F-4B63-8633-17024380914A}" dt="2026-10-05T14:48:35.059" v="7" actId="20577"/>
        <pc:sldMkLst>
          <pc:docMk/>
          <pc:sldMk cId="1162227655" sldId="322"/>
        </pc:sldMkLst>
      </pc:sldChg>
      <pc:sldChg chg="modNotesTx">
        <pc:chgData name="Noah Traill" userId="3da37a6d-4f0e-4ea7-af83-48aac6a08cad" providerId="ADAL" clId="{90F0FEEC-786F-4B63-8633-17024380914A}" dt="2026-10-05T14:48:41.272" v="8" actId="20577"/>
        <pc:sldMkLst>
          <pc:docMk/>
          <pc:sldMk cId="2448800845" sldId="324"/>
        </pc:sldMkLst>
      </pc:sldChg>
      <pc:sldChg chg="modNotesTx">
        <pc:chgData name="Noah Traill" userId="3da37a6d-4f0e-4ea7-af83-48aac6a08cad" providerId="ADAL" clId="{90F0FEEC-786F-4B63-8633-17024380914A}" dt="2026-10-05T14:48:46.156" v="9" actId="20577"/>
        <pc:sldMkLst>
          <pc:docMk/>
          <pc:sldMk cId="3274389479" sldId="325"/>
        </pc:sldMkLst>
      </pc:sldChg>
      <pc:sldChg chg="modNotesTx">
        <pc:chgData name="Noah Traill" userId="3da37a6d-4f0e-4ea7-af83-48aac6a08cad" providerId="ADAL" clId="{90F0FEEC-786F-4B63-8633-17024380914A}" dt="2026-10-05T14:48:49.513" v="10" actId="20577"/>
        <pc:sldMkLst>
          <pc:docMk/>
          <pc:sldMk cId="2884506012" sldId="326"/>
        </pc:sldMkLst>
      </pc:sldChg>
      <pc:sldChg chg="modNotesTx">
        <pc:chgData name="Noah Traill" userId="3da37a6d-4f0e-4ea7-af83-48aac6a08cad" providerId="ADAL" clId="{90F0FEEC-786F-4B63-8633-17024380914A}" dt="2026-10-05T14:48:52.840" v="11" actId="20577"/>
        <pc:sldMkLst>
          <pc:docMk/>
          <pc:sldMk cId="594090517" sldId="327"/>
        </pc:sldMkLst>
      </pc:sldChg>
      <pc:sldChg chg="modNotesTx">
        <pc:chgData name="Noah Traill" userId="3da37a6d-4f0e-4ea7-af83-48aac6a08cad" providerId="ADAL" clId="{90F0FEEC-786F-4B63-8633-17024380914A}" dt="2026-10-05T14:48:02.850" v="0" actId="20577"/>
        <pc:sldMkLst>
          <pc:docMk/>
          <pc:sldMk cId="2720176339" sldId="394"/>
        </pc:sldMkLst>
      </pc:sldChg>
    </pc:docChg>
  </pc:docChgLst>
  <pc:docChgLst>
    <pc:chgData name="Caitlin Notley (MED - Staff)" userId="3fd8be43-5ec4-4ab4-bb01-1e465b8a53ba" providerId="ADAL" clId="{F3BCC1E1-6CC4-40CB-AC4A-79728338E92A}"/>
    <pc:docChg chg="custSel addSld delSld modSld modMainMaster">
      <pc:chgData name="Caitlin Notley (MED - Staff)" userId="3fd8be43-5ec4-4ab4-bb01-1e465b8a53ba" providerId="ADAL" clId="{F3BCC1E1-6CC4-40CB-AC4A-79728338E92A}" dt="2026-09-28T09:34:38.720" v="175" actId="47"/>
      <pc:docMkLst>
        <pc:docMk/>
      </pc:docMkLst>
      <pc:sldChg chg="modSp mod">
        <pc:chgData name="Caitlin Notley (MED - Staff)" userId="3fd8be43-5ec4-4ab4-bb01-1e465b8a53ba" providerId="ADAL" clId="{F3BCC1E1-6CC4-40CB-AC4A-79728338E92A}" dt="2026-09-28T08:59:37.325" v="63" actId="20577"/>
        <pc:sldMkLst>
          <pc:docMk/>
          <pc:sldMk cId="3448545935" sldId="264"/>
        </pc:sldMkLst>
        <pc:spChg chg="mod">
          <ac:chgData name="Caitlin Notley (MED - Staff)" userId="3fd8be43-5ec4-4ab4-bb01-1e465b8a53ba" providerId="ADAL" clId="{F3BCC1E1-6CC4-40CB-AC4A-79728338E92A}" dt="2026-09-28T08:59:37.325" v="63" actId="20577"/>
          <ac:spMkLst>
            <pc:docMk/>
            <pc:sldMk cId="3448545935" sldId="264"/>
            <ac:spMk id="6" creationId="{4923F6FE-C0D3-D4C5-3409-4D15BD7DBCBB}"/>
          </ac:spMkLst>
        </pc:spChg>
      </pc:sldChg>
      <pc:sldChg chg="modSp mod modNotesTx">
        <pc:chgData name="Caitlin Notley (MED - Staff)" userId="3fd8be43-5ec4-4ab4-bb01-1e465b8a53ba" providerId="ADAL" clId="{F3BCC1E1-6CC4-40CB-AC4A-79728338E92A}" dt="2026-09-28T09:30:54.735" v="172" actId="20577"/>
        <pc:sldMkLst>
          <pc:docMk/>
          <pc:sldMk cId="3173879998" sldId="314"/>
        </pc:sldMkLst>
        <pc:spChg chg="mod">
          <ac:chgData name="Caitlin Notley (MED - Staff)" userId="3fd8be43-5ec4-4ab4-bb01-1e465b8a53ba" providerId="ADAL" clId="{F3BCC1E1-6CC4-40CB-AC4A-79728338E92A}" dt="2026-09-28T09:02:58.460" v="140" actId="20577"/>
          <ac:spMkLst>
            <pc:docMk/>
            <pc:sldMk cId="3173879998" sldId="314"/>
            <ac:spMk id="6" creationId="{8CC4D100-172D-9725-1896-C7ACC6654AC1}"/>
          </ac:spMkLst>
        </pc:spChg>
      </pc:sldChg>
      <pc:sldChg chg="modNotesTx">
        <pc:chgData name="Caitlin Notley (MED - Staff)" userId="3fd8be43-5ec4-4ab4-bb01-1e465b8a53ba" providerId="ADAL" clId="{F3BCC1E1-6CC4-40CB-AC4A-79728338E92A}" dt="2026-09-28T09:33:34.614" v="174" actId="6549"/>
        <pc:sldMkLst>
          <pc:docMk/>
          <pc:sldMk cId="41108481" sldId="315"/>
        </pc:sldMkLst>
      </pc:sldChg>
      <pc:sldChg chg="modNotesTx">
        <pc:chgData name="Caitlin Notley (MED - Staff)" userId="3fd8be43-5ec4-4ab4-bb01-1e465b8a53ba" providerId="ADAL" clId="{F3BCC1E1-6CC4-40CB-AC4A-79728338E92A}" dt="2026-09-28T09:19:59.477" v="145" actId="6549"/>
        <pc:sldMkLst>
          <pc:docMk/>
          <pc:sldMk cId="2258038908" sldId="316"/>
        </pc:sldMkLst>
      </pc:sldChg>
      <pc:sldChg chg="add modNotesTx">
        <pc:chgData name="Caitlin Notley (MED - Staff)" userId="3fd8be43-5ec4-4ab4-bb01-1e465b8a53ba" providerId="ADAL" clId="{F3BCC1E1-6CC4-40CB-AC4A-79728338E92A}" dt="2026-09-28T09:30:31.911" v="171" actId="20577"/>
        <pc:sldMkLst>
          <pc:docMk/>
          <pc:sldMk cId="2720176339" sldId="394"/>
        </pc:sldMkLst>
      </pc:sldChg>
      <pc:sldMasterChg chg="delSldLayout modSldLayout">
        <pc:chgData name="Caitlin Notley (MED - Staff)" userId="3fd8be43-5ec4-4ab4-bb01-1e465b8a53ba" providerId="ADAL" clId="{F3BCC1E1-6CC4-40CB-AC4A-79728338E92A}" dt="2026-09-28T09:01:31.167" v="104" actId="47"/>
        <pc:sldMasterMkLst>
          <pc:docMk/>
          <pc:sldMasterMk cId="2565401298" sldId="2147483853"/>
        </pc:sldMasterMkLst>
        <pc:sldLayoutChg chg="modSp mod">
          <pc:chgData name="Caitlin Notley (MED - Staff)" userId="3fd8be43-5ec4-4ab4-bb01-1e465b8a53ba" providerId="ADAL" clId="{F3BCC1E1-6CC4-40CB-AC4A-79728338E92A}" dt="2026-09-28T09:00:33.137" v="99" actId="20577"/>
          <pc:sldLayoutMkLst>
            <pc:docMk/>
            <pc:sldMasterMk cId="2565401298" sldId="2147483853"/>
            <pc:sldLayoutMk cId="225698260" sldId="2147483842"/>
          </pc:sldLayoutMkLst>
          <pc:spChg chg="mod">
            <ac:chgData name="Caitlin Notley (MED - Staff)" userId="3fd8be43-5ec4-4ab4-bb01-1e465b8a53ba" providerId="ADAL" clId="{F3BCC1E1-6CC4-40CB-AC4A-79728338E92A}" dt="2026-09-28T09:00:33.137" v="99" actId="20577"/>
            <ac:spMkLst>
              <pc:docMk/>
              <pc:sldMasterMk cId="2565401298" sldId="2147483853"/>
              <pc:sldLayoutMk cId="225698260" sldId="2147483842"/>
              <ac:spMk id="5" creationId="{42B6D2B7-2F8D-513C-92AA-2AB9322CE75B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8BAE729-1BD7-377E-8BA5-E00A9D9576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53D7E3-44D3-C799-6976-4C740330C45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9D42A-3439-46DD-8F59-C16434A296C0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698CFD-95EF-64C6-6E16-62950EB9A85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DC4FCE-51AB-86F8-85EF-58069C47CC4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2864D-770D-4530-A103-5D6DA1221A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729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092BC-6FB2-4A3F-B678-B081BBA4E39B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CC48EA-B392-4B54-8CEA-D70621318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15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C48EA-B392-4B54-8CEA-D7062131850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418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32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8BF0E-DB37-47A3-A74E-18959C571B3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321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2092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C48EA-B392-4B54-8CEA-D7062131850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433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3C4245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C48EA-B392-4B54-8CEA-D7062131850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037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C48EA-B392-4B54-8CEA-D7062131850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813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C48EA-B392-4B54-8CEA-D7062131850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084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C48EA-B392-4B54-8CEA-D7062131850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728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C48EA-B392-4B54-8CEA-D7062131850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100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C48EA-B392-4B54-8CEA-D7062131850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9942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C48EA-B392-4B54-8CEA-D7062131850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948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C48EA-B392-4B54-8CEA-D7062131850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854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C48EA-B392-4B54-8CEA-D7062131850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305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C48EA-B392-4B54-8CEA-D7062131850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865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AD876-929C-4B8D-9181-EE61BEF99038}" type="datetime4">
              <a:rPr lang="en-GB" smtClean="0"/>
              <a:t>05 October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8C013C3-3115-2149-730B-71279FC45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2C972AA3-1A59-17D7-D862-D0E023F57C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5" y="5659602"/>
            <a:ext cx="1184903" cy="11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658278A-CB1A-3B7A-43CE-E26FBC3E2699}"/>
              </a:ext>
            </a:extLst>
          </p:cNvPr>
          <p:cNvSpPr txBox="1"/>
          <p:nvPr userDrawn="1"/>
        </p:nvSpPr>
        <p:spPr>
          <a:xfrm>
            <a:off x="1126797" y="6408107"/>
            <a:ext cx="48002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0" dirty="0">
                <a:latin typeface="Arial" panose="020B0604020202020204" pitchFamily="34" charset="0"/>
                <a:cs typeface="Arial" panose="020B0604020202020204" pitchFamily="34" charset="0"/>
              </a:rPr>
              <a:t>Lifespan Health Research Centre, University of East Anglia</a:t>
            </a:r>
            <a:endParaRPr lang="en-GB" sz="105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322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8849F-C9B0-484C-8B95-62B07C74F332}" type="datetime4">
              <a:rPr lang="en-GB" smtClean="0"/>
              <a:t>05 October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D942FC6F-432F-C066-3639-A0E211FF65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5" y="5659602"/>
            <a:ext cx="1184903" cy="11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13639E-A626-CF4B-3394-3D8A758E8898}"/>
              </a:ext>
            </a:extLst>
          </p:cNvPr>
          <p:cNvSpPr txBox="1"/>
          <p:nvPr userDrawn="1"/>
        </p:nvSpPr>
        <p:spPr>
          <a:xfrm>
            <a:off x="1126797" y="6408107"/>
            <a:ext cx="48002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0" dirty="0">
                <a:latin typeface="Arial" panose="020B0604020202020204" pitchFamily="34" charset="0"/>
                <a:cs typeface="Arial" panose="020B0604020202020204" pitchFamily="34" charset="0"/>
              </a:rPr>
              <a:t>Lifespan Health Research Centre, University of East Anglia</a:t>
            </a:r>
            <a:endParaRPr lang="en-GB" sz="105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010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59F85-3A6B-4764-99F1-31EA5A87DA03}" type="datetime4">
              <a:rPr lang="en-GB" smtClean="0"/>
              <a:t>05 October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9FA81CEA-D5A7-63FF-24A1-91CC5ED50D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5" y="5659602"/>
            <a:ext cx="1184903" cy="11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45ECA3-9F00-FF51-BE19-8FA7D6B43A80}"/>
              </a:ext>
            </a:extLst>
          </p:cNvPr>
          <p:cNvSpPr txBox="1"/>
          <p:nvPr userDrawn="1"/>
        </p:nvSpPr>
        <p:spPr>
          <a:xfrm>
            <a:off x="1126797" y="6408107"/>
            <a:ext cx="48002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0" dirty="0">
                <a:latin typeface="Arial" panose="020B0604020202020204" pitchFamily="34" charset="0"/>
                <a:cs typeface="Arial" panose="020B0604020202020204" pitchFamily="34" charset="0"/>
              </a:rPr>
              <a:t>Lifespan Health Research Centre, University of East Anglia</a:t>
            </a:r>
            <a:endParaRPr lang="en-GB" sz="105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423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1EAF-6C20-45BF-A9AC-5B8A6EF9C866}" type="datetime4">
              <a:rPr lang="en-GB" smtClean="0"/>
              <a:t>05 October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AEA3BE4-7EC0-CDE6-5F38-9FCF942719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5" y="5659602"/>
            <a:ext cx="1184903" cy="11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61B924-B388-13C8-2484-5E46AB807119}"/>
              </a:ext>
            </a:extLst>
          </p:cNvPr>
          <p:cNvSpPr txBox="1"/>
          <p:nvPr userDrawn="1"/>
        </p:nvSpPr>
        <p:spPr>
          <a:xfrm>
            <a:off x="1126797" y="6408107"/>
            <a:ext cx="48002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0" dirty="0">
                <a:latin typeface="Arial" panose="020B0604020202020204" pitchFamily="34" charset="0"/>
                <a:cs typeface="Arial" panose="020B0604020202020204" pitchFamily="34" charset="0"/>
              </a:rPr>
              <a:t>Lifespan Health Research Centre, University of East Anglia</a:t>
            </a:r>
            <a:endParaRPr lang="en-GB" sz="105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952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79D9-0977-47E0-A753-67319F33DCCB}" type="datetime4">
              <a:rPr lang="en-GB" smtClean="0"/>
              <a:t>05 October 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E68598C0-AB9B-367A-0599-CB3FD42ACE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5" y="5659602"/>
            <a:ext cx="1184903" cy="11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B96EEDB-3F5A-8FD9-A43B-62D3DEFCB9BE}"/>
              </a:ext>
            </a:extLst>
          </p:cNvPr>
          <p:cNvSpPr txBox="1"/>
          <p:nvPr userDrawn="1"/>
        </p:nvSpPr>
        <p:spPr>
          <a:xfrm>
            <a:off x="1126797" y="6408107"/>
            <a:ext cx="48002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0" dirty="0">
                <a:latin typeface="Arial" panose="020B0604020202020204" pitchFamily="34" charset="0"/>
                <a:cs typeface="Arial" panose="020B0604020202020204" pitchFamily="34" charset="0"/>
              </a:rPr>
              <a:t>Lifespan Health Research Centre, University of East Anglia</a:t>
            </a:r>
            <a:endParaRPr lang="en-GB" sz="105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039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7B595-AB7A-409F-9EFF-70B3179AA097}" type="datetime4">
              <a:rPr lang="en-GB" smtClean="0"/>
              <a:t>05 October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BE1B0CDC-8696-8872-8457-B282EE9F64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5" y="5659602"/>
            <a:ext cx="1184903" cy="11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75DC7B-E9A7-4EAF-F35F-E1B20DB25478}"/>
              </a:ext>
            </a:extLst>
          </p:cNvPr>
          <p:cNvSpPr txBox="1"/>
          <p:nvPr userDrawn="1"/>
        </p:nvSpPr>
        <p:spPr>
          <a:xfrm>
            <a:off x="1126797" y="6408107"/>
            <a:ext cx="48002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0" dirty="0">
                <a:latin typeface="Arial" panose="020B0604020202020204" pitchFamily="34" charset="0"/>
                <a:cs typeface="Arial" panose="020B0604020202020204" pitchFamily="34" charset="0"/>
              </a:rPr>
              <a:t>Lifespan Health Research Centre, University of East Anglia</a:t>
            </a:r>
            <a:endParaRPr lang="en-GB" sz="105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83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26A1-277C-41E4-97C0-11E6CF202A4A}" type="datetime4">
              <a:rPr lang="en-GB" smtClean="0"/>
              <a:t>05 October 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34DCE0F2-BD6E-38E7-B9F3-550E253B61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5" y="5659602"/>
            <a:ext cx="1184903" cy="11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B6D2B7-2F8D-513C-92AA-2AB9322CE75B}"/>
              </a:ext>
            </a:extLst>
          </p:cNvPr>
          <p:cNvSpPr txBox="1"/>
          <p:nvPr userDrawn="1"/>
        </p:nvSpPr>
        <p:spPr>
          <a:xfrm>
            <a:off x="1126797" y="6408107"/>
            <a:ext cx="48002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0" dirty="0">
                <a:latin typeface="Arial" panose="020B0604020202020204" pitchFamily="34" charset="0"/>
                <a:cs typeface="Arial" panose="020B0604020202020204" pitchFamily="34" charset="0"/>
              </a:rPr>
              <a:t>Public Health Research Department, University of East Anglia</a:t>
            </a:r>
            <a:endParaRPr lang="en-GB" sz="105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98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ED109-F3FD-405D-8FC1-05FC488D8E9A}" type="datetime4">
              <a:rPr lang="en-GB" smtClean="0"/>
              <a:t>05 October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D5E5E3CB-FF04-F9C0-ECB9-EE4C80B303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5" y="5659602"/>
            <a:ext cx="1184903" cy="11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3BBBE8-31A0-4147-1CB4-DEE5402225E5}"/>
              </a:ext>
            </a:extLst>
          </p:cNvPr>
          <p:cNvSpPr txBox="1"/>
          <p:nvPr userDrawn="1"/>
        </p:nvSpPr>
        <p:spPr>
          <a:xfrm>
            <a:off x="1126797" y="6408107"/>
            <a:ext cx="48002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0" dirty="0">
                <a:latin typeface="Arial" panose="020B0604020202020204" pitchFamily="34" charset="0"/>
                <a:cs typeface="Arial" panose="020B0604020202020204" pitchFamily="34" charset="0"/>
              </a:rPr>
              <a:t>Lifespan Health Research Centre, University of East Anglia</a:t>
            </a:r>
            <a:endParaRPr lang="en-GB" sz="105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722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AAB9F-5DCF-481C-9024-02CBA0392A02}" type="datetime4">
              <a:rPr lang="en-GB" smtClean="0"/>
              <a:t>05 October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DA2E456D-BDC1-219E-9AF1-D857C4AE0D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5" y="5659602"/>
            <a:ext cx="1184903" cy="11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59ADCD6-3BE3-9A98-B1DB-6FAA0271BF3C}"/>
              </a:ext>
            </a:extLst>
          </p:cNvPr>
          <p:cNvSpPr txBox="1"/>
          <p:nvPr userDrawn="1"/>
        </p:nvSpPr>
        <p:spPr>
          <a:xfrm>
            <a:off x="1126797" y="6408107"/>
            <a:ext cx="48002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0" dirty="0">
                <a:latin typeface="Arial" panose="020B0604020202020204" pitchFamily="34" charset="0"/>
                <a:cs typeface="Arial" panose="020B0604020202020204" pitchFamily="34" charset="0"/>
              </a:rPr>
              <a:t>Lifespan Health Research Centre, University of East Anglia</a:t>
            </a:r>
            <a:endParaRPr lang="en-GB" sz="105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61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85126-97E9-451A-9A4D-1B8AD0800B86}" type="datetime4">
              <a:rPr lang="en-GB" smtClean="0"/>
              <a:t>05 October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7F2E21FD-39B5-8312-0809-53C7EE8F15B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5" y="5659602"/>
            <a:ext cx="1184903" cy="11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D05036-9041-F5B6-BF89-853507F5E4CE}"/>
              </a:ext>
            </a:extLst>
          </p:cNvPr>
          <p:cNvSpPr txBox="1"/>
          <p:nvPr userDrawn="1"/>
        </p:nvSpPr>
        <p:spPr>
          <a:xfrm>
            <a:off x="1126797" y="6408107"/>
            <a:ext cx="48002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0" dirty="0">
                <a:latin typeface="Arial" panose="020B0604020202020204" pitchFamily="34" charset="0"/>
                <a:cs typeface="Arial" panose="020B0604020202020204" pitchFamily="34" charset="0"/>
              </a:rPr>
              <a:t>Lifespan Health Research Centre, University of East Anglia</a:t>
            </a:r>
            <a:endParaRPr lang="en-GB" sz="105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565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65704-0D6B-4515-8F8A-01B3E0F58F9C}" type="datetime4">
              <a:rPr lang="en-GB" smtClean="0"/>
              <a:t>05 October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9DAB24A4-3798-E322-E7E7-0C6D46D201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5" y="5659602"/>
            <a:ext cx="1184903" cy="11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F35F40-ABC8-41AE-1B5D-2C6EF79E3B98}"/>
              </a:ext>
            </a:extLst>
          </p:cNvPr>
          <p:cNvSpPr txBox="1"/>
          <p:nvPr userDrawn="1"/>
        </p:nvSpPr>
        <p:spPr>
          <a:xfrm>
            <a:off x="1126797" y="6408107"/>
            <a:ext cx="48002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0" dirty="0">
                <a:latin typeface="Arial" panose="020B0604020202020204" pitchFamily="34" charset="0"/>
                <a:cs typeface="Arial" panose="020B0604020202020204" pitchFamily="34" charset="0"/>
              </a:rPr>
              <a:t>Lifespan Health Research Centre, University of East Anglia</a:t>
            </a:r>
            <a:endParaRPr lang="en-GB" sz="105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889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9118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317" y="1317600"/>
            <a:ext cx="8160000" cy="632838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317" y="2275200"/>
            <a:ext cx="8160000" cy="39096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15090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A22D13-E264-9E1C-9349-599DCF16A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6A0F2-E508-D74A-83D7-5FA7A604206A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BDF0CD-814D-08A1-A7DC-B0A9A464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541B2-8E25-B6D6-4CEE-9AB80FD09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85E7-63C5-0142-B8E4-922481C6C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159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x_small_cmyk_pos_rec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218" y="6116798"/>
            <a:ext cx="2142391" cy="672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5" y="6133706"/>
            <a:ext cx="2121821" cy="6391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53560" y="6133705"/>
            <a:ext cx="2975001" cy="67437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528561" y="6033179"/>
            <a:ext cx="799704" cy="80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39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lette Wellspring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en-GB" noProof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en-GB" noProof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en-GB" noProof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en-GB" noProof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en-GB" noProof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en-GB" noProof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en-GB" noProof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en-GB" noProof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17737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8D29-1ECB-41DF-951B-2A23F95AD026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3F4F-51B2-42EE-AFA2-40C4572185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0828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122363"/>
            <a:ext cx="10363201" cy="2387600"/>
          </a:xfrm>
        </p:spPr>
        <p:txBody>
          <a:bodyPr anchor="b"/>
          <a:lstStyle>
            <a:lvl1pPr algn="ctr">
              <a:defRPr sz="553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2" y="3602038"/>
            <a:ext cx="9143999" cy="1655762"/>
          </a:xfrm>
        </p:spPr>
        <p:txBody>
          <a:bodyPr/>
          <a:lstStyle>
            <a:lvl1pPr marL="0" indent="0" algn="ctr">
              <a:buNone/>
              <a:defRPr sz="2215"/>
            </a:lvl1pPr>
            <a:lvl2pPr marL="421868" indent="0" algn="ctr">
              <a:buNone/>
              <a:defRPr sz="1846"/>
            </a:lvl2pPr>
            <a:lvl3pPr marL="843734" indent="0" algn="ctr">
              <a:buNone/>
              <a:defRPr sz="1661"/>
            </a:lvl3pPr>
            <a:lvl4pPr marL="1265602" indent="0" algn="ctr">
              <a:buNone/>
              <a:defRPr sz="1477"/>
            </a:lvl4pPr>
            <a:lvl5pPr marL="1687468" indent="0" algn="ctr">
              <a:buNone/>
              <a:defRPr sz="1477"/>
            </a:lvl5pPr>
            <a:lvl6pPr marL="2109336" indent="0" algn="ctr">
              <a:buNone/>
              <a:defRPr sz="1477"/>
            </a:lvl6pPr>
            <a:lvl7pPr marL="2531202" indent="0" algn="ctr">
              <a:buNone/>
              <a:defRPr sz="1477"/>
            </a:lvl7pPr>
            <a:lvl8pPr marL="2953070" indent="0" algn="ctr">
              <a:buNone/>
              <a:defRPr sz="1477"/>
            </a:lvl8pPr>
            <a:lvl9pPr marL="3374936" indent="0" algn="ctr">
              <a:buNone/>
              <a:defRPr sz="147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4CF16-1378-4DB2-8E76-80D82D098D7B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212EB-E56B-4DBC-BA5C-78C7B7A121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207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94A8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5D82DD31-19F2-422A-9FA5-52C4C70AE958}" type="datetime4">
              <a:rPr lang="en-GB" smtClean="0"/>
              <a:t>05 October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401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46" r:id="rId6"/>
    <p:sldLayoutId id="2147483842" r:id="rId7"/>
    <p:sldLayoutId id="2147483843" r:id="rId8"/>
    <p:sldLayoutId id="2147483844" r:id="rId9"/>
    <p:sldLayoutId id="2147483845" r:id="rId10"/>
    <p:sldLayoutId id="214748384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x_small_cmyk_pos_rect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3316" y="189220"/>
            <a:ext cx="1519464" cy="495603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1" y="862175"/>
            <a:ext cx="12192000" cy="59958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798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075" y="127624"/>
            <a:ext cx="2114591" cy="618795"/>
          </a:xfrm>
          <a:prstGeom prst="rect">
            <a:avLst/>
          </a:prstGeom>
        </p:spPr>
      </p:pic>
      <p:pic>
        <p:nvPicPr>
          <p:cNvPr id="6" name="Picture 5" descr="S:\Nicola\cochrane new brand logos &amp; templates\tobacco addiction logo\Digital - RGB logo\Landscape\Cochrane_Tobacco_CYAN_RGB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8792" y="127625"/>
            <a:ext cx="2634413" cy="59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136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</p:sldLayoutIdLst>
  <p:txStyles>
    <p:titleStyle>
      <a:lvl1pPr algn="ctr" defTabSz="457052" rtl="0" eaLnBrk="1" latinLnBrk="0" hangingPunct="1">
        <a:spcBef>
          <a:spcPct val="0"/>
        </a:spcBef>
        <a:buNone/>
        <a:defRPr sz="444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90" indent="-342790" algn="l" defTabSz="457052" rtl="0" eaLnBrk="1" latinLnBrk="0" hangingPunct="1">
        <a:spcBef>
          <a:spcPct val="20000"/>
        </a:spcBef>
        <a:buFont typeface="Arial"/>
        <a:buChar char="•"/>
        <a:defRPr sz="3173" kern="1200">
          <a:solidFill>
            <a:schemeClr val="tx1"/>
          </a:solidFill>
          <a:latin typeface="+mn-lt"/>
          <a:ea typeface="+mn-ea"/>
          <a:cs typeface="+mn-cs"/>
        </a:defRPr>
      </a:lvl1pPr>
      <a:lvl2pPr marL="742710" indent="-285658" algn="l" defTabSz="457052" rtl="0" eaLnBrk="1" latinLnBrk="0" hangingPunct="1">
        <a:spcBef>
          <a:spcPct val="20000"/>
        </a:spcBef>
        <a:buFont typeface="Arial"/>
        <a:buChar char="–"/>
        <a:defRPr sz="275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30" indent="-228526" algn="l" defTabSz="457052" rtl="0" eaLnBrk="1" latinLnBrk="0" hangingPunct="1">
        <a:spcBef>
          <a:spcPct val="20000"/>
        </a:spcBef>
        <a:buFont typeface="Arial"/>
        <a:buChar char="•"/>
        <a:defRPr sz="2433" kern="1200">
          <a:solidFill>
            <a:schemeClr val="tx1"/>
          </a:solidFill>
          <a:latin typeface="+mn-lt"/>
          <a:ea typeface="+mn-ea"/>
          <a:cs typeface="+mn-cs"/>
        </a:defRPr>
      </a:lvl3pPr>
      <a:lvl4pPr marL="1599682" indent="-228526" algn="l" defTabSz="457052" rtl="0" eaLnBrk="1" latinLnBrk="0" hangingPunct="1">
        <a:spcBef>
          <a:spcPct val="20000"/>
        </a:spcBef>
        <a:buFont typeface="Arial"/>
        <a:buChar char="–"/>
        <a:defRPr sz="201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34" indent="-228526" algn="l" defTabSz="457052" rtl="0" eaLnBrk="1" latinLnBrk="0" hangingPunct="1">
        <a:spcBef>
          <a:spcPct val="20000"/>
        </a:spcBef>
        <a:buFont typeface="Arial"/>
        <a:buChar char="»"/>
        <a:defRPr sz="201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87" indent="-228526" algn="l" defTabSz="457052" rtl="0" eaLnBrk="1" latinLnBrk="0" hangingPunct="1">
        <a:spcBef>
          <a:spcPct val="20000"/>
        </a:spcBef>
        <a:buFont typeface="Arial"/>
        <a:buChar char="•"/>
        <a:defRPr sz="2010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9" indent="-228526" algn="l" defTabSz="457052" rtl="0" eaLnBrk="1" latinLnBrk="0" hangingPunct="1">
        <a:spcBef>
          <a:spcPct val="20000"/>
        </a:spcBef>
        <a:buFont typeface="Arial"/>
        <a:buChar char="•"/>
        <a:defRPr sz="201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92" indent="-228526" algn="l" defTabSz="457052" rtl="0" eaLnBrk="1" latinLnBrk="0" hangingPunct="1">
        <a:spcBef>
          <a:spcPct val="20000"/>
        </a:spcBef>
        <a:buFont typeface="Arial"/>
        <a:buChar char="•"/>
        <a:defRPr sz="201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44" indent="-228526" algn="l" defTabSz="457052" rtl="0" eaLnBrk="1" latinLnBrk="0" hangingPunct="1">
        <a:spcBef>
          <a:spcPct val="20000"/>
        </a:spcBef>
        <a:buFont typeface="Arial"/>
        <a:buChar char="•"/>
        <a:defRPr sz="20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7052" algn="l" defTabSz="4570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4104" algn="l" defTabSz="4570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6" algn="l" defTabSz="4570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9" algn="l" defTabSz="4570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5262" algn="l" defTabSz="4570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2313" algn="l" defTabSz="4570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9365" algn="l" defTabSz="4570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8" algn="l" defTabSz="457052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2" y="0"/>
            <a:ext cx="12192000" cy="60049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398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9942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</p:sldLayoutIdLst>
  <p:txStyles>
    <p:titleStyle>
      <a:lvl1pPr algn="ctr" defTabSz="609616" rtl="0" eaLnBrk="1" latinLnBrk="0" hangingPunct="1">
        <a:spcBef>
          <a:spcPct val="0"/>
        </a:spcBef>
        <a:buNone/>
        <a:defRPr sz="59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13" indent="-457213" algn="l" defTabSz="609616" rtl="0" eaLnBrk="1" latinLnBrk="0" hangingPunct="1">
        <a:spcBef>
          <a:spcPct val="20000"/>
        </a:spcBef>
        <a:buFont typeface="Arial"/>
        <a:buChar char="•"/>
        <a:defRPr sz="4232" kern="1200">
          <a:solidFill>
            <a:schemeClr val="tx1"/>
          </a:solidFill>
          <a:latin typeface="+mn-lt"/>
          <a:ea typeface="+mn-ea"/>
          <a:cs typeface="+mn-cs"/>
        </a:defRPr>
      </a:lvl1pPr>
      <a:lvl2pPr marL="990627" indent="-381010" algn="l" defTabSz="609616" rtl="0" eaLnBrk="1" latinLnBrk="0" hangingPunct="1">
        <a:spcBef>
          <a:spcPct val="20000"/>
        </a:spcBef>
        <a:buFont typeface="Arial"/>
        <a:buChar char="–"/>
        <a:defRPr sz="3668" kern="1200">
          <a:solidFill>
            <a:schemeClr val="tx1"/>
          </a:solidFill>
          <a:latin typeface="+mn-lt"/>
          <a:ea typeface="+mn-ea"/>
          <a:cs typeface="+mn-cs"/>
        </a:defRPr>
      </a:lvl2pPr>
      <a:lvl3pPr marL="1524040" indent="-304808" algn="l" defTabSz="609616" rtl="0" eaLnBrk="1" latinLnBrk="0" hangingPunct="1">
        <a:spcBef>
          <a:spcPct val="20000"/>
        </a:spcBef>
        <a:buFont typeface="Arial"/>
        <a:buChar char="•"/>
        <a:defRPr sz="324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57" indent="-304808" algn="l" defTabSz="609616" rtl="0" eaLnBrk="1" latinLnBrk="0" hangingPunct="1">
        <a:spcBef>
          <a:spcPct val="20000"/>
        </a:spcBef>
        <a:buFont typeface="Arial"/>
        <a:buChar char="–"/>
        <a:defRPr sz="268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72" indent="-304808" algn="l" defTabSz="609616" rtl="0" eaLnBrk="1" latinLnBrk="0" hangingPunct="1">
        <a:spcBef>
          <a:spcPct val="20000"/>
        </a:spcBef>
        <a:buFont typeface="Arial"/>
        <a:buChar char="»"/>
        <a:defRPr sz="268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89" indent="-304808" algn="l" defTabSz="609616" rtl="0" eaLnBrk="1" latinLnBrk="0" hangingPunct="1">
        <a:spcBef>
          <a:spcPct val="20000"/>
        </a:spcBef>
        <a:buFont typeface="Arial"/>
        <a:buChar char="•"/>
        <a:defRPr sz="2680" kern="1200">
          <a:solidFill>
            <a:schemeClr val="tx1"/>
          </a:solidFill>
          <a:latin typeface="+mn-lt"/>
          <a:ea typeface="+mn-ea"/>
          <a:cs typeface="+mn-cs"/>
        </a:defRPr>
      </a:lvl6pPr>
      <a:lvl7pPr marL="3962505" indent="-304808" algn="l" defTabSz="609616" rtl="0" eaLnBrk="1" latinLnBrk="0" hangingPunct="1">
        <a:spcBef>
          <a:spcPct val="20000"/>
        </a:spcBef>
        <a:buFont typeface="Arial"/>
        <a:buChar char="•"/>
        <a:defRPr sz="2680" kern="1200">
          <a:solidFill>
            <a:schemeClr val="tx1"/>
          </a:solidFill>
          <a:latin typeface="+mn-lt"/>
          <a:ea typeface="+mn-ea"/>
          <a:cs typeface="+mn-cs"/>
        </a:defRPr>
      </a:lvl7pPr>
      <a:lvl8pPr marL="4572123" indent="-304808" algn="l" defTabSz="609616" rtl="0" eaLnBrk="1" latinLnBrk="0" hangingPunct="1">
        <a:spcBef>
          <a:spcPct val="20000"/>
        </a:spcBef>
        <a:buFont typeface="Arial"/>
        <a:buChar char="•"/>
        <a:defRPr sz="2680" kern="1200">
          <a:solidFill>
            <a:schemeClr val="tx1"/>
          </a:solidFill>
          <a:latin typeface="+mn-lt"/>
          <a:ea typeface="+mn-ea"/>
          <a:cs typeface="+mn-cs"/>
        </a:defRPr>
      </a:lvl8pPr>
      <a:lvl9pPr marL="5181738" indent="-304808" algn="l" defTabSz="609616" rtl="0" eaLnBrk="1" latinLnBrk="0" hangingPunct="1">
        <a:spcBef>
          <a:spcPct val="20000"/>
        </a:spcBef>
        <a:buFont typeface="Arial"/>
        <a:buChar char="•"/>
        <a:defRPr sz="26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1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1pPr>
      <a:lvl2pPr marL="609616" algn="l" defTabSz="60961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219232" algn="l" defTabSz="60961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3pPr>
      <a:lvl4pPr marL="1828848" algn="l" defTabSz="60961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4pPr>
      <a:lvl5pPr marL="2438466" algn="l" defTabSz="60961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5pPr>
      <a:lvl6pPr marL="3048082" algn="l" defTabSz="60961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6pPr>
      <a:lvl7pPr marL="3657697" algn="l" defTabSz="60961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7pPr>
      <a:lvl8pPr marL="4267312" algn="l" defTabSz="60961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8pPr>
      <a:lvl9pPr marL="4876930" algn="l" defTabSz="60961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ACF35470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59DED6-63DA-9FC7-EB47-8D3B2B34A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35DA-9AC5-4F8F-88BB-F36B4D27C748}" type="datetime4">
              <a:rPr lang="en-GB" smtClean="0"/>
              <a:t>05 October 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4E919-22D3-725B-949B-CF9AEBB15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A7F156-682E-CFE0-EF42-AE9F20B755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14" r="-1" b="-1"/>
          <a:stretch/>
        </p:blipFill>
        <p:spPr bwMode="auto">
          <a:xfrm>
            <a:off x="5091546" y="619126"/>
            <a:ext cx="7100454" cy="6238874"/>
          </a:xfrm>
          <a:custGeom>
            <a:avLst/>
            <a:gdLst/>
            <a:ahLst/>
            <a:cxnLst/>
            <a:rect l="l" t="t" r="r" b="b"/>
            <a:pathLst>
              <a:path w="7100454" h="6238874">
                <a:moveTo>
                  <a:pt x="5221938" y="783"/>
                </a:moveTo>
                <a:cubicBezTo>
                  <a:pt x="5784158" y="15914"/>
                  <a:pt x="6301398" y="253541"/>
                  <a:pt x="6756828" y="979302"/>
                </a:cubicBezTo>
                <a:cubicBezTo>
                  <a:pt x="6870382" y="1160214"/>
                  <a:pt x="6969391" y="1352970"/>
                  <a:pt x="7057114" y="1554417"/>
                </a:cubicBezTo>
                <a:lnTo>
                  <a:pt x="7100454" y="1659685"/>
                </a:lnTo>
                <a:lnTo>
                  <a:pt x="7100454" y="6238874"/>
                </a:lnTo>
                <a:lnTo>
                  <a:pt x="0" y="6238874"/>
                </a:lnTo>
                <a:lnTo>
                  <a:pt x="14064" y="6003370"/>
                </a:lnTo>
                <a:cubicBezTo>
                  <a:pt x="69537" y="5262783"/>
                  <a:pt x="191580" y="4496548"/>
                  <a:pt x="334789" y="3724830"/>
                </a:cubicBezTo>
                <a:cubicBezTo>
                  <a:pt x="778352" y="1333290"/>
                  <a:pt x="2184944" y="696602"/>
                  <a:pt x="3836378" y="244282"/>
                </a:cubicBezTo>
                <a:cubicBezTo>
                  <a:pt x="4320163" y="111842"/>
                  <a:pt x="4784656" y="-10986"/>
                  <a:pt x="5221938" y="783"/>
                </a:cubicBezTo>
                <a:close/>
              </a:path>
            </a:pathLst>
          </a:custGeom>
          <a:noFill/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EE7ADDC-41C4-78DE-5BCD-E6B3D881574E}"/>
              </a:ext>
            </a:extLst>
          </p:cNvPr>
          <p:cNvSpPr txBox="1">
            <a:spLocks/>
          </p:cNvSpPr>
          <p:nvPr/>
        </p:nvSpPr>
        <p:spPr>
          <a:xfrm>
            <a:off x="640399" y="803240"/>
            <a:ext cx="4957095" cy="2286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Financial Incentives for Smoking </a:t>
            </a:r>
            <a:r>
              <a:rPr lang="en-US" sz="40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</a:t>
            </a:r>
            <a:r>
              <a:rPr lang="en-US" sz="4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essation – </a:t>
            </a:r>
          </a:p>
          <a:p>
            <a:r>
              <a:rPr lang="en-US" sz="4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 Cochrane Review</a:t>
            </a:r>
            <a:endParaRPr lang="en-GB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923F6FE-C0D3-D4C5-3409-4D15BD7DBCBB}"/>
              </a:ext>
            </a:extLst>
          </p:cNvPr>
          <p:cNvSpPr txBox="1">
            <a:spLocks/>
          </p:cNvSpPr>
          <p:nvPr/>
        </p:nvSpPr>
        <p:spPr>
          <a:xfrm>
            <a:off x="393337" y="4530760"/>
            <a:ext cx="4572000" cy="152400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latin typeface="Arial"/>
                <a:cs typeface="Arial"/>
              </a:rPr>
              <a:t>Professor Caitlin Notley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Public Health Research Department</a:t>
            </a:r>
          </a:p>
          <a:p>
            <a:pPr marL="0" indent="0"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Norwich Medical School</a:t>
            </a:r>
          </a:p>
          <a:p>
            <a:pPr marL="0" indent="0">
              <a:buNone/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University of East Anglia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E7E75B4-6BAF-E9BD-FC67-148DE59BF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2300" y="5891213"/>
            <a:ext cx="12954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EF8B8E-C5F7-CC68-664B-3838E86F6A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208" y="6139543"/>
            <a:ext cx="2408129" cy="5669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B3B664-84E8-510B-1D50-F245887403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5624" y="5891213"/>
            <a:ext cx="1515126" cy="90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545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915684" y="856495"/>
            <a:ext cx="5983212" cy="3064056"/>
          </a:xfrm>
          <a:prstGeom prst="rect">
            <a:avLst/>
          </a:prstGeom>
        </p:spPr>
        <p:txBody>
          <a:bodyPr/>
          <a:lstStyle>
            <a:lvl1pPr marL="324075" indent="-324075" algn="l" defTabSz="4321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2162" indent="-270062" algn="l" defTabSz="432100" rtl="0" eaLnBrk="1" latinLnBrk="0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249" indent="-216050" algn="l" defTabSz="432100" rtl="0" eaLnBrk="1" latinLnBrk="0" hangingPunct="1">
              <a:spcBef>
                <a:spcPct val="20000"/>
              </a:spcBef>
              <a:buFont typeface="Arial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349" indent="-216050" algn="l" defTabSz="4321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449" indent="-216050" algn="l" defTabSz="432100" rtl="0" eaLnBrk="1" latinLnBrk="0" hangingPunct="1">
              <a:spcBef>
                <a:spcPct val="20000"/>
              </a:spcBef>
              <a:buFont typeface="Arial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548" indent="-216050" algn="l" defTabSz="432100" rtl="0" eaLnBrk="1" latinLnBrk="0" hangingPunct="1">
              <a:spcBef>
                <a:spcPct val="20000"/>
              </a:spcBef>
              <a:buFont typeface="Arial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8648" indent="-216050" algn="l" defTabSz="432100" rtl="0" eaLnBrk="1" latinLnBrk="0" hangingPunct="1">
              <a:spcBef>
                <a:spcPct val="20000"/>
              </a:spcBef>
              <a:buFont typeface="Arial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40748" indent="-216050" algn="l" defTabSz="432100" rtl="0" eaLnBrk="1" latinLnBrk="0" hangingPunct="1">
              <a:spcBef>
                <a:spcPct val="20000"/>
              </a:spcBef>
              <a:buFont typeface="Arial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848" indent="-216050" algn="l" defTabSz="432100" rtl="0" eaLnBrk="1" latinLnBrk="0" hangingPunct="1">
              <a:spcBef>
                <a:spcPct val="20000"/>
              </a:spcBef>
              <a:buFont typeface="Arial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0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90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WHAT?</a:t>
            </a:r>
          </a:p>
          <a:p>
            <a:pPr marL="362720" marR="0" lvl="0" indent="-362720" algn="l" defTabSz="4570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77833" algn="l"/>
              </a:tabLst>
              <a:defRPr/>
            </a:pPr>
            <a:r>
              <a:rPr kumimoji="0" lang="en-GB" sz="190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International, non-profit organisation</a:t>
            </a:r>
          </a:p>
          <a:p>
            <a:pPr marL="362720" marR="0" lvl="0" indent="-362720" algn="l" defTabSz="4570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77833" algn="l"/>
              </a:tabLst>
              <a:defRPr/>
            </a:pPr>
            <a:r>
              <a:rPr kumimoji="0" lang="en-GB" sz="190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Gathers and combines the best evidence from research to determine the benefits and risks of treatments/interventions</a:t>
            </a:r>
          </a:p>
          <a:p>
            <a:pPr marL="362720" marR="0" lvl="0" indent="-362720" algn="l" defTabSz="4570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77833" algn="l"/>
              </a:tabLst>
              <a:defRPr/>
            </a:pP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0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90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HOW?</a:t>
            </a:r>
          </a:p>
          <a:p>
            <a:pPr marL="362720" marR="0" lvl="0" indent="-362720" algn="l" defTabSz="4570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77833" algn="l"/>
              </a:tabLst>
              <a:defRPr/>
            </a:pPr>
            <a:r>
              <a:rPr kumimoji="0" lang="en-GB" sz="190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By systematically reviewing the available evidence, with strong emphasis on quality assessment</a:t>
            </a:r>
          </a:p>
          <a:p>
            <a:pPr marL="362720" marR="0" lvl="0" indent="-362720" algn="l" defTabSz="4570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77833" algn="l"/>
              </a:tabLst>
              <a:defRPr/>
            </a:pPr>
            <a:r>
              <a:rPr kumimoji="0" lang="en-GB" sz="190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Cochrane methods have been developed to </a:t>
            </a:r>
            <a:r>
              <a:rPr kumimoji="0" lang="en-GB" sz="190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minimise bias </a:t>
            </a:r>
            <a:r>
              <a:rPr kumimoji="0" lang="en-GB" sz="190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considered gold-standard</a:t>
            </a:r>
          </a:p>
          <a:p>
            <a:pPr marL="362720" marR="0" lvl="0" indent="-362720" algn="l" defTabSz="4570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77833" algn="l"/>
              </a:tabLst>
              <a:defRPr/>
            </a:pPr>
            <a:endParaRPr kumimoji="0" lang="en-GB" sz="190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362720" marR="0" lvl="0" indent="-362720" algn="l" defTabSz="457075" rtl="0" eaLnBrk="1" fontAlgn="auto" latinLnBrk="0" hangingPunct="1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GB" sz="148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15684" y="4348660"/>
            <a:ext cx="5949761" cy="1557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0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90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WHY?</a:t>
            </a:r>
          </a:p>
          <a:p>
            <a:pPr marL="362720" marR="0" lvl="0" indent="-362720" algn="l" defTabSz="4570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90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To help healthcare providers, patients, carers, researchers, funders, policy makers, guideline developers improve their knowledge and make decisions</a:t>
            </a:r>
          </a:p>
        </p:txBody>
      </p:sp>
      <p:pic>
        <p:nvPicPr>
          <p:cNvPr id="5122" name="Picture 2" descr="What is a systematic review? – Center for Evidence Based Managemen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6"/>
          <a:stretch/>
        </p:blipFill>
        <p:spPr bwMode="auto">
          <a:xfrm>
            <a:off x="7679850" y="1031115"/>
            <a:ext cx="2939136" cy="478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74" y="0"/>
            <a:ext cx="12191253" cy="847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6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About Cochrane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830202-21F8-0E25-A919-B204B2C777ED}"/>
              </a:ext>
            </a:extLst>
          </p:cNvPr>
          <p:cNvSpPr txBox="1"/>
          <p:nvPr/>
        </p:nvSpPr>
        <p:spPr>
          <a:xfrm>
            <a:off x="8732982" y="6211669"/>
            <a:ext cx="27662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https://www.cochrane.org/</a:t>
            </a:r>
          </a:p>
        </p:txBody>
      </p:sp>
    </p:spTree>
    <p:extLst>
      <p:ext uri="{BB962C8B-B14F-4D97-AF65-F5344CB8AC3E}">
        <p14:creationId xmlns:p14="http://schemas.microsoft.com/office/powerpoint/2010/main" val="2720176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142E54-F131-2BC0-9476-35D0A9A92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26A1-277C-41E4-97C0-11E6CF202A4A}" type="datetime4">
              <a:rPr lang="en-GB" smtClean="0"/>
              <a:t>05 October 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D222B3-7D68-3FCF-6740-7C97C7B7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4D54CF-FAF2-BE79-F536-AF5524781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170" y="934757"/>
            <a:ext cx="10299660" cy="42109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C4D100-172D-9725-1896-C7ACC6654AC1}"/>
              </a:ext>
            </a:extLst>
          </p:cNvPr>
          <p:cNvSpPr txBox="1"/>
          <p:nvPr/>
        </p:nvSpPr>
        <p:spPr>
          <a:xfrm>
            <a:off x="1290918" y="5433020"/>
            <a:ext cx="9954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Notley C, Gentry S, Livingstone-Banks J, Bauld L, Perera R, Conde M, Hartmann-Boyce J. Incentives for smoking cessation. Cochrane Database of Systematic Reviews 2025, Issue 1. Art. No.: CD004307. DOI: 10.1002/14651858.CD004307.pub7. 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173879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43CD03-107F-3B20-E27B-7660F4563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26A1-277C-41E4-97C0-11E6CF202A4A}" type="datetime4">
              <a:rPr lang="en-GB" smtClean="0"/>
              <a:t>05 October 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05125E-10B3-C0EA-0368-263196832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DE5371-F16C-90BC-5284-A7C56F231643}"/>
              </a:ext>
            </a:extLst>
          </p:cNvPr>
          <p:cNvSpPr txBox="1"/>
          <p:nvPr/>
        </p:nvSpPr>
        <p:spPr>
          <a:xfrm>
            <a:off x="1228165" y="842682"/>
            <a:ext cx="10542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Background: Incentives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0A296-1178-7BB9-A05C-5F10D848EAA5}"/>
              </a:ext>
            </a:extLst>
          </p:cNvPr>
          <p:cNvSpPr txBox="1"/>
          <p:nvPr/>
        </p:nvSpPr>
        <p:spPr>
          <a:xfrm>
            <a:off x="1228165" y="1710694"/>
            <a:ext cx="100584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Smoking remains the leading preventable cause of death worldwide (WHO 2023)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Incentive based programmes have been used to encourage positive health behaviour change, but are controversial: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Public acceptability?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Commissioning?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Time limited effectiveness?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Possible mechanisms of action (theory of behaviour change):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Operant conditioning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Delay discounting</a:t>
            </a:r>
          </a:p>
        </p:txBody>
      </p:sp>
    </p:spTree>
    <p:extLst>
      <p:ext uri="{BB962C8B-B14F-4D97-AF65-F5344CB8AC3E}">
        <p14:creationId xmlns:p14="http://schemas.microsoft.com/office/powerpoint/2010/main" val="41108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43CD03-107F-3B20-E27B-7660F4563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26A1-277C-41E4-97C0-11E6CF202A4A}" type="datetime4">
              <a:rPr lang="en-GB" smtClean="0"/>
              <a:t>05 October 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05125E-10B3-C0EA-0368-263196832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DE5371-F16C-90BC-5284-A7C56F231643}"/>
              </a:ext>
            </a:extLst>
          </p:cNvPr>
          <p:cNvSpPr txBox="1"/>
          <p:nvPr/>
        </p:nvSpPr>
        <p:spPr>
          <a:xfrm>
            <a:off x="1228165" y="842682"/>
            <a:ext cx="10542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Background: Incentives in pregnancy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A56771-82A7-2374-93AE-47C0E27CEEE3}"/>
              </a:ext>
            </a:extLst>
          </p:cNvPr>
          <p:cNvSpPr txBox="1"/>
          <p:nvPr/>
        </p:nvSpPr>
        <p:spPr>
          <a:xfrm>
            <a:off x="1228164" y="2113020"/>
            <a:ext cx="987014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Pregnant women who smoke are a high risk priority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UK Government targets to reduce smoking in pregnancy rates to 5% or less have not been achieved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Interest in trialling alternative, non-pharmacological, approaches to address smoking cessation in pregnancy</a:t>
            </a:r>
          </a:p>
        </p:txBody>
      </p:sp>
    </p:spTree>
    <p:extLst>
      <p:ext uri="{BB962C8B-B14F-4D97-AF65-F5344CB8AC3E}">
        <p14:creationId xmlns:p14="http://schemas.microsoft.com/office/powerpoint/2010/main" val="2258038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43CD03-107F-3B20-E27B-7660F4563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26A1-277C-41E4-97C0-11E6CF202A4A}" type="datetime4">
              <a:rPr lang="en-GB" smtClean="0"/>
              <a:t>05 October 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05125E-10B3-C0EA-0368-263196832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DE5371-F16C-90BC-5284-A7C56F231643}"/>
              </a:ext>
            </a:extLst>
          </p:cNvPr>
          <p:cNvSpPr txBox="1"/>
          <p:nvPr/>
        </p:nvSpPr>
        <p:spPr>
          <a:xfrm>
            <a:off x="1228165" y="842682"/>
            <a:ext cx="10542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Objectives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2832C3-7037-B432-1099-CF7A81174526}"/>
              </a:ext>
            </a:extLst>
          </p:cNvPr>
          <p:cNvSpPr txBox="1"/>
          <p:nvPr/>
        </p:nvSpPr>
        <p:spPr>
          <a:xfrm>
            <a:off x="1228165" y="1720840"/>
            <a:ext cx="101390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400" b="1" i="0" dirty="0">
                <a:effectLst/>
                <a:latin typeface="Source Sans Pro" panose="020B0503030403020204" pitchFamily="34" charset="0"/>
              </a:rPr>
              <a:t>Primary</a:t>
            </a:r>
            <a:endParaRPr lang="en-GB" sz="2400" b="0" i="0" dirty="0">
              <a:effectLst/>
              <a:latin typeface="Source Sans Pro" panose="020B0503030403020204" pitchFamily="34" charset="0"/>
            </a:endParaRPr>
          </a:p>
          <a:p>
            <a:pPr algn="l"/>
            <a:r>
              <a:rPr lang="en-GB" sz="2400" b="0" i="0" dirty="0">
                <a:effectLst/>
                <a:latin typeface="Source Sans Pro" panose="020B0503030403020204" pitchFamily="34" charset="0"/>
              </a:rPr>
              <a:t>To assess the long‐term effects of incentives and contingency management programmes for smoking cessation in mixed and pregnant populations.</a:t>
            </a:r>
          </a:p>
          <a:p>
            <a:pPr algn="l"/>
            <a:endParaRPr lang="en-GB" sz="2400" b="0" i="0" dirty="0">
              <a:effectLst/>
              <a:latin typeface="Source Sans Pro" panose="020B0503030403020204" pitchFamily="34" charset="0"/>
            </a:endParaRPr>
          </a:p>
          <a:p>
            <a:pPr algn="l"/>
            <a:r>
              <a:rPr lang="en-GB" sz="2400" b="1" i="0" dirty="0">
                <a:effectLst/>
                <a:latin typeface="Source Sans Pro" panose="020B0503030403020204" pitchFamily="34" charset="0"/>
              </a:rPr>
              <a:t>Secondary</a:t>
            </a:r>
            <a:endParaRPr lang="en-GB" sz="2400" b="0" i="0" dirty="0">
              <a:effectLst/>
              <a:latin typeface="Source Sans Pro" panose="020B0503030403020204" pitchFamily="34" charset="0"/>
            </a:endParaRPr>
          </a:p>
          <a:p>
            <a:pPr algn="l"/>
            <a:r>
              <a:rPr lang="en-GB" sz="2400" b="0" i="0" dirty="0">
                <a:effectLst/>
                <a:latin typeface="Source Sans Pro" panose="020B0503030403020204" pitchFamily="34" charset="0"/>
              </a:rPr>
              <a:t>To assess the long‐term effects of incentives and contingency management programmes for smoking cessation in mixed populations, considering whether incentives were offered at the final follow‐up point.</a:t>
            </a:r>
          </a:p>
          <a:p>
            <a:pPr algn="l"/>
            <a:endParaRPr lang="en-GB" sz="2400" b="0" i="0" dirty="0">
              <a:effectLst/>
              <a:latin typeface="Source Sans Pro" panose="020B0503030403020204" pitchFamily="34" charset="0"/>
            </a:endParaRPr>
          </a:p>
          <a:p>
            <a:pPr algn="l"/>
            <a:r>
              <a:rPr lang="en-GB" sz="2400" b="0" i="0" dirty="0">
                <a:effectLst/>
                <a:latin typeface="Source Sans Pro" panose="020B0503030403020204" pitchFamily="34" charset="0"/>
              </a:rPr>
              <a:t>To assess the difference in outcomes for pregnant populations, considering whether rewards were contingent on abstinence or guaranteed.</a:t>
            </a:r>
          </a:p>
        </p:txBody>
      </p:sp>
    </p:spTree>
    <p:extLst>
      <p:ext uri="{BB962C8B-B14F-4D97-AF65-F5344CB8AC3E}">
        <p14:creationId xmlns:p14="http://schemas.microsoft.com/office/powerpoint/2010/main" val="3407768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43CD03-107F-3B20-E27B-7660F4563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26A1-277C-41E4-97C0-11E6CF202A4A}" type="datetime4">
              <a:rPr lang="en-GB" smtClean="0"/>
              <a:t>05 October 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05125E-10B3-C0EA-0368-263196832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DE5371-F16C-90BC-5284-A7C56F231643}"/>
              </a:ext>
            </a:extLst>
          </p:cNvPr>
          <p:cNvSpPr txBox="1"/>
          <p:nvPr/>
        </p:nvSpPr>
        <p:spPr>
          <a:xfrm>
            <a:off x="1147483" y="845875"/>
            <a:ext cx="10542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Selection criteria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2832C3-7037-B432-1099-CF7A81174526}"/>
              </a:ext>
            </a:extLst>
          </p:cNvPr>
          <p:cNvSpPr txBox="1"/>
          <p:nvPr/>
        </p:nvSpPr>
        <p:spPr>
          <a:xfrm>
            <a:off x="1228165" y="1720840"/>
            <a:ext cx="1013908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u="sng" dirty="0"/>
              <a:t>Studies: </a:t>
            </a:r>
            <a:r>
              <a:rPr lang="en-GB" sz="2400" dirty="0"/>
              <a:t>RCTs or cluster RCTs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u="sng" dirty="0"/>
              <a:t>Participants: </a:t>
            </a:r>
            <a:r>
              <a:rPr lang="en-GB" sz="2400" dirty="0"/>
              <a:t>Adults who smoke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u="sng" dirty="0"/>
              <a:t>Interventions: </a:t>
            </a:r>
            <a:r>
              <a:rPr lang="en-GB" sz="2400" dirty="0"/>
              <a:t>Incentive schemes to reward participants for (validated) cessation and abstinence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u="sng" dirty="0"/>
              <a:t>Controls: </a:t>
            </a:r>
            <a:r>
              <a:rPr lang="en-GB" sz="2400" dirty="0"/>
              <a:t>Usual care or other smoking cessation interventions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u="sng" dirty="0"/>
              <a:t>Outcomes: </a:t>
            </a:r>
            <a:r>
              <a:rPr lang="en-GB" sz="2400" dirty="0"/>
              <a:t>Long term smoking cessation (6 months or more), self-reported or biochemically validated (strictest available outcome)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u="sng" dirty="0"/>
              <a:t>Pregnancy outcomes: </a:t>
            </a:r>
            <a:r>
              <a:rPr lang="en-GB" sz="2400" dirty="0"/>
              <a:t>long term smoking cessation to at least the end of pregnancy and at longest follow up postpartum</a:t>
            </a:r>
          </a:p>
        </p:txBody>
      </p:sp>
    </p:spTree>
    <p:extLst>
      <p:ext uri="{BB962C8B-B14F-4D97-AF65-F5344CB8AC3E}">
        <p14:creationId xmlns:p14="http://schemas.microsoft.com/office/powerpoint/2010/main" val="53086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A8521F-6B07-DA1B-CD06-AFCA94AA2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26A1-277C-41E4-97C0-11E6CF202A4A}" type="datetime4">
              <a:rPr lang="en-GB" smtClean="0"/>
              <a:t>05 October 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EE4B00-9F8B-DD48-6F95-A3F4CAB7A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7B3E71-F24F-4695-9BB1-454A52034EBD}"/>
              </a:ext>
            </a:extLst>
          </p:cNvPr>
          <p:cNvSpPr txBox="1"/>
          <p:nvPr/>
        </p:nvSpPr>
        <p:spPr>
          <a:xfrm>
            <a:off x="1147483" y="845875"/>
            <a:ext cx="105424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Main results:</a:t>
            </a:r>
          </a:p>
          <a:p>
            <a:r>
              <a:rPr lang="en-GB" sz="3200" b="1" dirty="0"/>
              <a:t>Included studies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59700D-5970-B507-FD0E-DDD813180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225" y="194320"/>
            <a:ext cx="3819928" cy="62619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A0B3C5-1BEF-48C2-925C-EBD669DF31F7}"/>
              </a:ext>
            </a:extLst>
          </p:cNvPr>
          <p:cNvSpPr txBox="1"/>
          <p:nvPr/>
        </p:nvSpPr>
        <p:spPr>
          <a:xfrm>
            <a:off x="8901952" y="2505670"/>
            <a:ext cx="32900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Combined </a:t>
            </a:r>
            <a:r>
              <a:rPr lang="en-GB" sz="2000" dirty="0" err="1"/>
              <a:t>prisma</a:t>
            </a:r>
            <a:r>
              <a:rPr lang="en-GB" sz="2000" dirty="0"/>
              <a:t> flow diagram – mixed populations and pregnancy trials</a:t>
            </a:r>
          </a:p>
        </p:txBody>
      </p:sp>
    </p:spTree>
    <p:extLst>
      <p:ext uri="{BB962C8B-B14F-4D97-AF65-F5344CB8AC3E}">
        <p14:creationId xmlns:p14="http://schemas.microsoft.com/office/powerpoint/2010/main" val="3097373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2B140E-2285-42FC-1B5E-42C30CA7C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26A1-277C-41E4-97C0-11E6CF202A4A}" type="datetime4">
              <a:rPr lang="en-GB" smtClean="0"/>
              <a:t>05 October 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D078A8-CEAB-EF6F-97BF-5F181FA41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4830EA-D8BB-8553-F036-49AB2297B975}"/>
              </a:ext>
            </a:extLst>
          </p:cNvPr>
          <p:cNvSpPr txBox="1"/>
          <p:nvPr/>
        </p:nvSpPr>
        <p:spPr>
          <a:xfrm>
            <a:off x="1147483" y="845875"/>
            <a:ext cx="105424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Main results:</a:t>
            </a:r>
          </a:p>
          <a:p>
            <a:r>
              <a:rPr lang="en-GB" sz="3200" b="1" dirty="0"/>
              <a:t>Incentives vs. </a:t>
            </a:r>
          </a:p>
          <a:p>
            <a:r>
              <a:rPr lang="en-GB" sz="3200" b="1" dirty="0"/>
              <a:t>no incentives at </a:t>
            </a:r>
          </a:p>
          <a:p>
            <a:r>
              <a:rPr lang="en-GB" sz="3200" b="1" dirty="0"/>
              <a:t>6+ months – </a:t>
            </a:r>
          </a:p>
          <a:p>
            <a:r>
              <a:rPr lang="en-GB" sz="3200" b="1" dirty="0"/>
              <a:t>Mixed population </a:t>
            </a:r>
          </a:p>
          <a:p>
            <a:r>
              <a:rPr lang="en-GB" sz="3200" b="1" dirty="0"/>
              <a:t>trials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EB4D11-80ED-F64F-0E46-E2CB8B0EA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478" y="97160"/>
            <a:ext cx="4674522" cy="666368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02A763-1A7E-D5A2-D2C5-43254B86D909}"/>
              </a:ext>
            </a:extLst>
          </p:cNvPr>
          <p:cNvSpPr/>
          <p:nvPr/>
        </p:nvSpPr>
        <p:spPr>
          <a:xfrm>
            <a:off x="3049996" y="4495886"/>
            <a:ext cx="1660343" cy="1323439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defTabSz="432100"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GRADE certainty of evidence: HIGH</a:t>
            </a:r>
          </a:p>
        </p:txBody>
      </p:sp>
    </p:spTree>
    <p:extLst>
      <p:ext uri="{BB962C8B-B14F-4D97-AF65-F5344CB8AC3E}">
        <p14:creationId xmlns:p14="http://schemas.microsoft.com/office/powerpoint/2010/main" val="3146306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A387B8-3A65-F05B-1248-CF80AA8E0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26A1-277C-41E4-97C0-11E6CF202A4A}" type="datetime4">
              <a:rPr lang="en-GB" smtClean="0"/>
              <a:t>05 October 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A32DD6-CDF2-244C-402C-198EB0934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99AE64-A2AB-251E-1569-ED298A8B8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350" y="2508250"/>
            <a:ext cx="6286500" cy="2857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C33667-C184-996D-42CD-53D02A102CAB}"/>
              </a:ext>
            </a:extLst>
          </p:cNvPr>
          <p:cNvSpPr txBox="1"/>
          <p:nvPr/>
        </p:nvSpPr>
        <p:spPr>
          <a:xfrm>
            <a:off x="1533563" y="815395"/>
            <a:ext cx="105424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Incentives vs. no incentives at </a:t>
            </a:r>
          </a:p>
          <a:p>
            <a:r>
              <a:rPr lang="en-GB" sz="3200" b="1" dirty="0"/>
              <a:t>6+ months – Substance misuse sub-group</a:t>
            </a:r>
          </a:p>
        </p:txBody>
      </p:sp>
    </p:spTree>
    <p:extLst>
      <p:ext uri="{BB962C8B-B14F-4D97-AF65-F5344CB8AC3E}">
        <p14:creationId xmlns:p14="http://schemas.microsoft.com/office/powerpoint/2010/main" val="1162227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ADB518-B2B6-F87E-1E62-D49B9845E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26A1-277C-41E4-97C0-11E6CF202A4A}" type="datetime4">
              <a:rPr lang="en-GB" smtClean="0"/>
              <a:t>05 October 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535D1D-8329-F96B-8509-C06B66366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6E5171-5AD4-D21E-4568-C03E10244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177" y="676275"/>
            <a:ext cx="7553325" cy="55054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4A2B06-6826-C266-ACD5-12549020B1EB}"/>
              </a:ext>
            </a:extLst>
          </p:cNvPr>
          <p:cNvSpPr txBox="1"/>
          <p:nvPr/>
        </p:nvSpPr>
        <p:spPr>
          <a:xfrm>
            <a:off x="887506" y="2451155"/>
            <a:ext cx="105424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Amount of </a:t>
            </a:r>
          </a:p>
          <a:p>
            <a:r>
              <a:rPr lang="en-GB" sz="3200" b="1" dirty="0"/>
              <a:t>incentives  </a:t>
            </a:r>
          </a:p>
        </p:txBody>
      </p:sp>
    </p:spTree>
    <p:extLst>
      <p:ext uri="{BB962C8B-B14F-4D97-AF65-F5344CB8AC3E}">
        <p14:creationId xmlns:p14="http://schemas.microsoft.com/office/powerpoint/2010/main" val="2448800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1E724D-75D6-F80A-4883-FA39264CB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26A1-277C-41E4-97C0-11E6CF202A4A}" type="datetime4">
              <a:rPr lang="en-GB" smtClean="0"/>
              <a:t>05 October 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96A197-CA46-8FFC-9244-14389ADE4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8E9DE6-175F-F035-F674-B93800E7F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537" y="727603"/>
            <a:ext cx="6597350" cy="44216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10C272-3416-FEB0-3A4A-1B0262EACDCC}"/>
              </a:ext>
            </a:extLst>
          </p:cNvPr>
          <p:cNvSpPr txBox="1"/>
          <p:nvPr/>
        </p:nvSpPr>
        <p:spPr>
          <a:xfrm>
            <a:off x="693670" y="1195377"/>
            <a:ext cx="105424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Main results:</a:t>
            </a:r>
          </a:p>
          <a:p>
            <a:r>
              <a:rPr lang="en-GB" sz="3200" b="1" dirty="0"/>
              <a:t>Incentives vs. </a:t>
            </a:r>
          </a:p>
          <a:p>
            <a:r>
              <a:rPr lang="en-GB" sz="3200" b="1" dirty="0"/>
              <a:t>no incentives at </a:t>
            </a:r>
          </a:p>
          <a:p>
            <a:r>
              <a:rPr lang="en-GB" sz="3200" b="1" dirty="0"/>
              <a:t>Longest follow up – </a:t>
            </a:r>
          </a:p>
          <a:p>
            <a:r>
              <a:rPr lang="en-GB" sz="3200" b="1" dirty="0"/>
              <a:t>Pregnancy</a:t>
            </a:r>
          </a:p>
          <a:p>
            <a:r>
              <a:rPr lang="en-GB" sz="3200" b="1" dirty="0"/>
              <a:t>trials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1F58DA-F9D5-9C0E-0134-9548DA034B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8861" y="4265105"/>
            <a:ext cx="1725318" cy="14570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638247-57FA-D96D-E7CD-8FAD0B2800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1147" y="4739010"/>
            <a:ext cx="1646063" cy="15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389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9C3CBB-2136-B8AE-90EC-AFE90E03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26A1-277C-41E4-97C0-11E6CF202A4A}" type="datetime4">
              <a:rPr lang="en-GB" smtClean="0"/>
              <a:t>05 October 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9518E3-3A5E-39CE-9543-6659C7AA5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57B942-8F69-61D4-4E9C-0EBC93CAB31E}"/>
              </a:ext>
            </a:extLst>
          </p:cNvPr>
          <p:cNvSpPr txBox="1"/>
          <p:nvPr/>
        </p:nvSpPr>
        <p:spPr>
          <a:xfrm>
            <a:off x="1381760" y="843280"/>
            <a:ext cx="8666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Conclusions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670AD0-5311-A090-288F-150F97A270A1}"/>
              </a:ext>
            </a:extLst>
          </p:cNvPr>
          <p:cNvSpPr txBox="1"/>
          <p:nvPr/>
        </p:nvSpPr>
        <p:spPr>
          <a:xfrm>
            <a:off x="1381760" y="1808480"/>
            <a:ext cx="979424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2800" dirty="0">
                <a:latin typeface="Source Sans Pro" panose="020B0503030403020204" pitchFamily="34" charset="0"/>
              </a:rPr>
              <a:t>H</a:t>
            </a:r>
            <a:r>
              <a:rPr lang="en-GB" sz="2800" b="0" i="0" dirty="0">
                <a:effectLst/>
                <a:latin typeface="Source Sans Pro" panose="020B0503030403020204" pitchFamily="34" charset="0"/>
              </a:rPr>
              <a:t>igh‐certainty evidence that incentives improve smoking cessation rates at long‐term follow‐up in mixed population studies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dirty="0">
                <a:latin typeface="Source Sans Pro" panose="020B0503030403020204" pitchFamily="34" charset="0"/>
              </a:rPr>
              <a:t>E</a:t>
            </a:r>
            <a:r>
              <a:rPr lang="en-GB" sz="2800" b="0" i="0" dirty="0">
                <a:effectLst/>
                <a:latin typeface="Source Sans Pro" panose="020B0503030403020204" pitchFamily="34" charset="0"/>
              </a:rPr>
              <a:t>ffectiveness of incentives is sustained even when the last follow‐up occurs after the withdrawal of incentives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dirty="0">
                <a:latin typeface="Source Sans Pro" panose="020B0503030403020204" pitchFamily="34" charset="0"/>
              </a:rPr>
              <a:t>H</a:t>
            </a:r>
            <a:r>
              <a:rPr lang="en-GB" sz="2800" b="0" i="0" dirty="0">
                <a:effectLst/>
                <a:latin typeface="Source Sans Pro" panose="020B0503030403020204" pitchFamily="34" charset="0"/>
              </a:rPr>
              <a:t>igh‐certainty evidence that incentive schemes conducted amongst pregnant people who smoke improve smoking cessation rates, both at the end of pregnancy and postpartum – </a:t>
            </a:r>
            <a:r>
              <a:rPr lang="en-GB" sz="2800" b="1" i="0" dirty="0">
                <a:effectLst/>
                <a:latin typeface="Source Sans Pro" panose="020B0503030403020204" pitchFamily="34" charset="0"/>
              </a:rPr>
              <a:t>This </a:t>
            </a:r>
            <a:r>
              <a:rPr lang="en-GB" sz="2800" b="1" dirty="0">
                <a:latin typeface="Source Sans Pro" panose="020B0503030403020204" pitchFamily="34" charset="0"/>
              </a:rPr>
              <a:t>represents increased certainty in the evidence compared to the last review update in 2019</a:t>
            </a:r>
            <a:endParaRPr lang="en-GB" sz="2800" b="1" i="0" dirty="0">
              <a:effectLst/>
              <a:latin typeface="Source Sans Pro" panose="020B0503030403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4506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0B87B3-234F-8187-78C9-DCD71CD8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26A1-277C-41E4-97C0-11E6CF202A4A}" type="datetime4">
              <a:rPr lang="en-GB" smtClean="0"/>
              <a:t>05 October 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2F81DC-A450-A769-538B-8D5F83B95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14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76A0E7-567E-9AD0-B705-74717FB3A15B}"/>
              </a:ext>
            </a:extLst>
          </p:cNvPr>
          <p:cNvSpPr txBox="1"/>
          <p:nvPr/>
        </p:nvSpPr>
        <p:spPr>
          <a:xfrm>
            <a:off x="924560" y="1144220"/>
            <a:ext cx="1085088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This review includes a number of  large new trials from diverse cultural settings, </a:t>
            </a:r>
            <a:r>
              <a:rPr lang="en-GB" sz="2000" dirty="0" err="1"/>
              <a:t>e.g</a:t>
            </a:r>
            <a:r>
              <a:rPr lang="en-GB" sz="20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Brown (2019) – using self-incentives in a community-based trial, UK, N=159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i="0" dirty="0" err="1">
                <a:effectLst/>
                <a:latin typeface="Source Sans Pro" panose="020B0503030403020204" pitchFamily="34" charset="0"/>
              </a:rPr>
              <a:t>Secades</a:t>
            </a:r>
            <a:r>
              <a:rPr lang="en-GB" sz="2000" i="0" dirty="0">
                <a:effectLst/>
                <a:latin typeface="Source Sans Pro" panose="020B0503030403020204" pitchFamily="34" charset="0"/>
              </a:rPr>
              <a:t>‐Villa 2019a – recruiting people who smoke in inpatient treatment for depression, Spain, N=120</a:t>
            </a: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Van-</a:t>
            </a:r>
            <a:r>
              <a:rPr lang="en-GB" sz="2000" dirty="0" err="1"/>
              <a:t>Schayck</a:t>
            </a:r>
            <a:r>
              <a:rPr lang="en-GB" sz="2000" dirty="0"/>
              <a:t> 2018 – </a:t>
            </a:r>
            <a:r>
              <a:rPr lang="en-GB" sz="2000" dirty="0" err="1"/>
              <a:t>cRCT</a:t>
            </a:r>
            <a:r>
              <a:rPr lang="en-GB" sz="2000" dirty="0"/>
              <a:t> N=640 current smokers recruited from 61 companies in the Netherlands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White 2020 – </a:t>
            </a:r>
            <a:r>
              <a:rPr lang="en-GB" sz="2000" dirty="0" err="1"/>
              <a:t>cRCT</a:t>
            </a:r>
            <a:r>
              <a:rPr lang="en-GB" sz="2000" dirty="0"/>
              <a:t> recruiting 4190 employees across 101 workplace clusters in Thailand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/>
              <a:t>Tappin</a:t>
            </a:r>
            <a:r>
              <a:rPr lang="en-GB" sz="2000" dirty="0"/>
              <a:t> 2022 – 944 pregnant people attending UK stop smoking services</a:t>
            </a:r>
          </a:p>
          <a:p>
            <a:pPr marL="342900" indent="-342900">
              <a:buFontTx/>
              <a:buChar char="-"/>
            </a:pPr>
            <a:endParaRPr lang="en-GB" sz="2000" dirty="0"/>
          </a:p>
          <a:p>
            <a:r>
              <a:rPr lang="en-GB" sz="2000" dirty="0"/>
              <a:t>….suggesting that the impact of incentives can be considered broadly generalisable </a:t>
            </a:r>
          </a:p>
          <a:p>
            <a:r>
              <a:rPr lang="en-GB" sz="2000" dirty="0"/>
              <a:t>Incentives may particularly appeal to low-income populations, thus reducing health inequity</a:t>
            </a:r>
          </a:p>
          <a:p>
            <a:endParaRPr lang="en-GB" sz="2000" dirty="0"/>
          </a:p>
          <a:p>
            <a:r>
              <a:rPr lang="en-GB" sz="2000" b="1" dirty="0"/>
              <a:t>More evidence is needed from low- and middle-income countries</a:t>
            </a:r>
          </a:p>
          <a:p>
            <a:r>
              <a:rPr lang="en-GB" sz="2000" b="0" i="0" dirty="0">
                <a:effectLst/>
                <a:latin typeface="Source Sans Pro" panose="020B0503030403020204" pitchFamily="34" charset="0"/>
              </a:rPr>
              <a:t>Current and future research might more precisely explore differences between trials offering low or high cash incentives and self‐incentives (deposits)</a:t>
            </a:r>
          </a:p>
          <a:p>
            <a:endParaRPr lang="en-GB" sz="2000" dirty="0">
              <a:latin typeface="Source Sans Pro" panose="020B0503030403020204" pitchFamily="34" charset="0"/>
            </a:endParaRPr>
          </a:p>
          <a:p>
            <a:r>
              <a:rPr lang="en-GB" sz="2000" dirty="0">
                <a:latin typeface="Source Sans Pro" panose="020B0503030403020204" pitchFamily="34" charset="0"/>
              </a:rPr>
              <a:t>	</a:t>
            </a:r>
            <a:r>
              <a:rPr lang="en-GB" sz="2000" b="1" dirty="0">
                <a:latin typeface="Source Sans Pro" panose="020B0503030403020204" pitchFamily="34" charset="0"/>
              </a:rPr>
              <a:t>Strong support for incentives based interventions in practice</a:t>
            </a:r>
            <a:endParaRPr lang="en-GB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7D6A7A-13A6-40E5-2E5F-876884DA024D}"/>
              </a:ext>
            </a:extLst>
          </p:cNvPr>
          <p:cNvSpPr txBox="1"/>
          <p:nvPr/>
        </p:nvSpPr>
        <p:spPr>
          <a:xfrm>
            <a:off x="1097280" y="559445"/>
            <a:ext cx="10332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Implications</a:t>
            </a:r>
          </a:p>
        </p:txBody>
      </p:sp>
    </p:spTree>
    <p:extLst>
      <p:ext uri="{BB962C8B-B14F-4D97-AF65-F5344CB8AC3E}">
        <p14:creationId xmlns:p14="http://schemas.microsoft.com/office/powerpoint/2010/main" val="594090517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0F63F4A-327B-4F74-BF31-EA623248FC3F}" vid="{5D7E04F9-214B-4605-851F-1B10D15FAD66}"/>
    </a:ext>
  </a:extLst>
</a:theme>
</file>

<file path=ppt/theme/theme2.xml><?xml version="1.0" encoding="utf-8"?>
<a:theme xmlns:a="http://schemas.openxmlformats.org/drawingml/2006/main" name="Tex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Tex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24553EA454694B8CD2AA52A00C529E" ma:contentTypeVersion="19" ma:contentTypeDescription="Create a new document." ma:contentTypeScope="" ma:versionID="9a73247520979a37329493271bd6bd99">
  <xsd:schema xmlns:xsd="http://www.w3.org/2001/XMLSchema" xmlns:xs="http://www.w3.org/2001/XMLSchema" xmlns:p="http://schemas.microsoft.com/office/2006/metadata/properties" xmlns:ns2="3a4543a0-6766-456e-a2ee-4414459d9a0a" xmlns:ns3="af7b454b-5578-4b92-ad2d-05626e091018" targetNamespace="http://schemas.microsoft.com/office/2006/metadata/properties" ma:root="true" ma:fieldsID="b171e7d4135380a71933e1557f0faca3" ns2:_="" ns3:_="">
    <xsd:import namespace="3a4543a0-6766-456e-a2ee-4414459d9a0a"/>
    <xsd:import namespace="af7b454b-5578-4b92-ad2d-05626e0910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4543a0-6766-456e-a2ee-4414459d9a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6d2e6d8-cbd0-4db0-ba36-afbb08a2ca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7b454b-5578-4b92-ad2d-05626e09101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c5b07f2-ba60-4e2c-beaf-204d65fe82c0}" ma:internalName="TaxCatchAll" ma:showField="CatchAllData" ma:web="af7b454b-5578-4b92-ad2d-05626e0910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a4543a0-6766-456e-a2ee-4414459d9a0a">
      <Terms xmlns="http://schemas.microsoft.com/office/infopath/2007/PartnerControls"/>
    </lcf76f155ced4ddcb4097134ff3c332f>
    <TaxCatchAll xmlns="af7b454b-5578-4b92-ad2d-05626e091018" xsi:nil="true"/>
  </documentManagement>
</p:properties>
</file>

<file path=customXml/itemProps1.xml><?xml version="1.0" encoding="utf-8"?>
<ds:datastoreItem xmlns:ds="http://schemas.openxmlformats.org/officeDocument/2006/customXml" ds:itemID="{9C8EFEFE-2F18-4B9F-BD7D-8C10BF5390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4543a0-6766-456e-a2ee-4414459d9a0a"/>
    <ds:schemaRef ds:uri="af7b454b-5578-4b92-ad2d-05626e0910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43BD3B0-2D39-4E18-A728-F50915124E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5AD6E0-3C6D-4FF7-A177-C1C5080CBB4A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d70cf818-ec59-40f4-a60d-3f3c206588b3"/>
    <ds:schemaRef ds:uri="c52ac88f-0721-4cb1-9615-fe92d58d2318"/>
    <ds:schemaRef ds:uri="http://www.w3.org/XML/1998/namespace"/>
    <ds:schemaRef ds:uri="http://purl.org/dc/dcmitype/"/>
    <ds:schemaRef ds:uri="http://purl.org/dc/terms/"/>
    <ds:schemaRef ds:uri="cdabacbe-2641-47c4-83c5-62cf77d7f5b5"/>
    <ds:schemaRef ds:uri="1346c7d6-6c49-4ea1-b786-0634293fa730"/>
    <ds:schemaRef ds:uri="3a4543a0-6766-456e-a2ee-4414459d9a0a"/>
    <ds:schemaRef ds:uri="af7b454b-5578-4b92-ad2d-05626e09101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Lifespan Health Presentation Template</Template>
  <TotalTime>442</TotalTime>
  <Words>768</Words>
  <Application>Microsoft Office PowerPoint</Application>
  <PresentationFormat>Widescreen</PresentationFormat>
  <Paragraphs>125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Aptos</vt:lpstr>
      <vt:lpstr>Arial</vt:lpstr>
      <vt:lpstr>Avenir Next LT Pro</vt:lpstr>
      <vt:lpstr>Avenir Next LT Pro Light</vt:lpstr>
      <vt:lpstr>Calibri</vt:lpstr>
      <vt:lpstr>Noto Sans</vt:lpstr>
      <vt:lpstr>Sitka Subheading</vt:lpstr>
      <vt:lpstr>Source Sans Pro</vt:lpstr>
      <vt:lpstr>Wingdings</vt:lpstr>
      <vt:lpstr>PebbleVTI</vt:lpstr>
      <vt:lpstr>Text slide</vt:lpstr>
      <vt:lpstr>1_Text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Notley (MED - Staff)</dc:creator>
  <cp:lastModifiedBy>Noah Traill</cp:lastModifiedBy>
  <cp:revision>2</cp:revision>
  <dcterms:created xsi:type="dcterms:W3CDTF">2025-02-03T10:45:45Z</dcterms:created>
  <dcterms:modified xsi:type="dcterms:W3CDTF">2026-10-05T14:50:47Z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0x0101008924553EA454694B8CD2AA52A00C529E</vt:lpwstr>
  </property>
  <property fmtid="{D5CDD505-2E9C-101B-9397-08002B2CF9AE}" pid="3" name="MediaServiceImageTags">
    <vt:lpwstr/>
  </property>
</Properties>
</file>