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256" r:id="rId6"/>
    <p:sldId id="488" r:id="rId7"/>
    <p:sldId id="260" r:id="rId8"/>
    <p:sldId id="264" r:id="rId9"/>
    <p:sldId id="259" r:id="rId10"/>
    <p:sldId id="490" r:id="rId11"/>
    <p:sldId id="268" r:id="rId12"/>
    <p:sldId id="262" r:id="rId13"/>
    <p:sldId id="491" r:id="rId14"/>
    <p:sldId id="265" r:id="rId15"/>
    <p:sldId id="1128" r:id="rId16"/>
    <p:sldId id="3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B8E5A-EB39-46F0-BFC9-4B389C720C17}" v="4" dt="2022-08-17T15:08:14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" autoAdjust="0"/>
    <p:restoredTop sz="65439" autoAdjust="0"/>
  </p:normalViewPr>
  <p:slideViewPr>
    <p:cSldViewPr snapToGrid="0">
      <p:cViewPr varScale="1">
        <p:scale>
          <a:sx n="51" d="100"/>
          <a:sy n="51" d="100"/>
        </p:scale>
        <p:origin x="23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Murgatroyd" userId="3e34fdfa-ac50-4786-9f6d-6e61b1097c2e" providerId="ADAL" clId="{811B8E5A-EB39-46F0-BFC9-4B389C720C17}"/>
    <pc:docChg chg="modSld">
      <pc:chgData name="Amy Murgatroyd" userId="3e34fdfa-ac50-4786-9f6d-6e61b1097c2e" providerId="ADAL" clId="{811B8E5A-EB39-46F0-BFC9-4B389C720C17}" dt="2022-08-17T15:08:50.875" v="9" actId="20577"/>
      <pc:docMkLst>
        <pc:docMk/>
      </pc:docMkLst>
      <pc:sldChg chg="modNotesTx">
        <pc:chgData name="Amy Murgatroyd" userId="3e34fdfa-ac50-4786-9f6d-6e61b1097c2e" providerId="ADAL" clId="{811B8E5A-EB39-46F0-BFC9-4B389C720C17}" dt="2022-08-17T15:08:33.899" v="3" actId="20577"/>
        <pc:sldMkLst>
          <pc:docMk/>
          <pc:sldMk cId="121943110" sldId="259"/>
        </pc:sldMkLst>
      </pc:sldChg>
      <pc:sldChg chg="modNotesTx">
        <pc:chgData name="Amy Murgatroyd" userId="3e34fdfa-ac50-4786-9f6d-6e61b1097c2e" providerId="ADAL" clId="{811B8E5A-EB39-46F0-BFC9-4B389C720C17}" dt="2022-08-17T15:08:29.851" v="1" actId="20577"/>
        <pc:sldMkLst>
          <pc:docMk/>
          <pc:sldMk cId="2325659836" sldId="260"/>
        </pc:sldMkLst>
      </pc:sldChg>
      <pc:sldChg chg="modNotesTx">
        <pc:chgData name="Amy Murgatroyd" userId="3e34fdfa-ac50-4786-9f6d-6e61b1097c2e" providerId="ADAL" clId="{811B8E5A-EB39-46F0-BFC9-4B389C720C17}" dt="2022-08-17T15:08:40.528" v="6" actId="20577"/>
        <pc:sldMkLst>
          <pc:docMk/>
          <pc:sldMk cId="2033884071" sldId="262"/>
        </pc:sldMkLst>
      </pc:sldChg>
      <pc:sldChg chg="modNotesTx">
        <pc:chgData name="Amy Murgatroyd" userId="3e34fdfa-ac50-4786-9f6d-6e61b1097c2e" providerId="ADAL" clId="{811B8E5A-EB39-46F0-BFC9-4B389C720C17}" dt="2022-08-17T15:08:32.124" v="2" actId="20577"/>
        <pc:sldMkLst>
          <pc:docMk/>
          <pc:sldMk cId="973020327" sldId="264"/>
        </pc:sldMkLst>
      </pc:sldChg>
      <pc:sldChg chg="modNotesTx">
        <pc:chgData name="Amy Murgatroyd" userId="3e34fdfa-ac50-4786-9f6d-6e61b1097c2e" providerId="ADAL" clId="{811B8E5A-EB39-46F0-BFC9-4B389C720C17}" dt="2022-08-17T15:08:46.679" v="8" actId="20577"/>
        <pc:sldMkLst>
          <pc:docMk/>
          <pc:sldMk cId="3036521259" sldId="265"/>
        </pc:sldMkLst>
      </pc:sldChg>
      <pc:sldChg chg="modNotesTx">
        <pc:chgData name="Amy Murgatroyd" userId="3e34fdfa-ac50-4786-9f6d-6e61b1097c2e" providerId="ADAL" clId="{811B8E5A-EB39-46F0-BFC9-4B389C720C17}" dt="2022-08-17T15:08:38.303" v="5" actId="20577"/>
        <pc:sldMkLst>
          <pc:docMk/>
          <pc:sldMk cId="64429481" sldId="268"/>
        </pc:sldMkLst>
      </pc:sldChg>
      <pc:sldChg chg="modNotesTx">
        <pc:chgData name="Amy Murgatroyd" userId="3e34fdfa-ac50-4786-9f6d-6e61b1097c2e" providerId="ADAL" clId="{811B8E5A-EB39-46F0-BFC9-4B389C720C17}" dt="2022-08-17T15:08:50.875" v="9" actId="20577"/>
        <pc:sldMkLst>
          <pc:docMk/>
          <pc:sldMk cId="606114271" sldId="369"/>
        </pc:sldMkLst>
      </pc:sldChg>
      <pc:sldChg chg="modNotesTx">
        <pc:chgData name="Amy Murgatroyd" userId="3e34fdfa-ac50-4786-9f6d-6e61b1097c2e" providerId="ADAL" clId="{811B8E5A-EB39-46F0-BFC9-4B389C720C17}" dt="2022-08-17T15:08:25.307" v="0" actId="20577"/>
        <pc:sldMkLst>
          <pc:docMk/>
          <pc:sldMk cId="2345564175" sldId="488"/>
        </pc:sldMkLst>
      </pc:sldChg>
      <pc:sldChg chg="modNotesTx">
        <pc:chgData name="Amy Murgatroyd" userId="3e34fdfa-ac50-4786-9f6d-6e61b1097c2e" providerId="ADAL" clId="{811B8E5A-EB39-46F0-BFC9-4B389C720C17}" dt="2022-08-17T15:08:35.992" v="4" actId="20577"/>
        <pc:sldMkLst>
          <pc:docMk/>
          <pc:sldMk cId="3649231768" sldId="490"/>
        </pc:sldMkLst>
      </pc:sldChg>
      <pc:sldChg chg="modNotesTx">
        <pc:chgData name="Amy Murgatroyd" userId="3e34fdfa-ac50-4786-9f6d-6e61b1097c2e" providerId="ADAL" clId="{811B8E5A-EB39-46F0-BFC9-4B389C720C17}" dt="2022-08-17T15:08:43.012" v="7" actId="20577"/>
        <pc:sldMkLst>
          <pc:docMk/>
          <pc:sldMk cId="2832577886" sldId="4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SH-SVR1\MASTERS\Report%20masters\Health\Mental%20Health\Mental%20Health%20and%20Smoking%20Partnership\Training%20report\Survey%20results\By%20setting\MHN%20inpatient%20v%20community\20200218%20Community%20MHN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r>
              <a:rPr lang="en-GB" dirty="0"/>
              <a:t>Proportion of </a:t>
            </a:r>
            <a:r>
              <a:rPr lang="en-GB" b="1" dirty="0"/>
              <a:t>psychiatrists</a:t>
            </a:r>
            <a:r>
              <a:rPr lang="en-GB" dirty="0"/>
              <a:t> who have never had, or who can't remember having, training in the following areas of smoking cessation support/interventions: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'Question 27'!$L$3</c:f>
              <c:strCache>
                <c:ptCount val="1"/>
                <c:pt idx="0">
                  <c:v>I have not had training on this topic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27'!$A$4:$A$9</c:f>
              <c:strCache>
                <c:ptCount val="6"/>
                <c:pt idx="0">
                  <c:v>Giving very brief advice (or ask, advice and act)</c:v>
                </c:pt>
                <c:pt idx="1">
                  <c:v>Behavioural support for smoking cessation</c:v>
                </c:pt>
                <c:pt idx="2">
                  <c:v>How to refer to smoking cessation services, or relevant smoking cessation lead</c:v>
                </c:pt>
                <c:pt idx="3">
                  <c:v>Use of Nicotine Replacement Therapy</c:v>
                </c:pt>
                <c:pt idx="4">
                  <c:v>Other smoking cessation medications i.e. Varenicline and Bupropion</c:v>
                </c:pt>
                <c:pt idx="5">
                  <c:v>Use of e-cigarettes</c:v>
                </c:pt>
              </c:strCache>
            </c:strRef>
          </c:cat>
          <c:val>
            <c:numRef>
              <c:f>'Question 27'!$L$4:$L$9</c:f>
              <c:numCache>
                <c:formatCode>0.00%</c:formatCode>
                <c:ptCount val="6"/>
                <c:pt idx="0">
                  <c:v>0.27660000000000001</c:v>
                </c:pt>
                <c:pt idx="1">
                  <c:v>0.66670000000000007</c:v>
                </c:pt>
                <c:pt idx="2">
                  <c:v>0.4113</c:v>
                </c:pt>
                <c:pt idx="3">
                  <c:v>0.3972</c:v>
                </c:pt>
                <c:pt idx="4">
                  <c:v>0.55000000000000004</c:v>
                </c:pt>
                <c:pt idx="5">
                  <c:v>0.65959999999999996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9-49C8-9B73-6FB7150EA6B0}"/>
            </c:ext>
          </c:extLst>
        </c:ser>
        <c:ser>
          <c:idx val="6"/>
          <c:order val="1"/>
          <c:tx>
            <c:strRef>
              <c:f>'Question 27'!$N$3</c:f>
              <c:strCache>
                <c:ptCount val="1"/>
                <c:pt idx="0">
                  <c:v>I don't remember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27'!$A$4:$A$9</c:f>
              <c:strCache>
                <c:ptCount val="6"/>
                <c:pt idx="0">
                  <c:v>Giving very brief advice (or ask, advice and act)</c:v>
                </c:pt>
                <c:pt idx="1">
                  <c:v>Behavioural support for smoking cessation</c:v>
                </c:pt>
                <c:pt idx="2">
                  <c:v>How to refer to smoking cessation services, or relevant smoking cessation lead</c:v>
                </c:pt>
                <c:pt idx="3">
                  <c:v>Use of Nicotine Replacement Therapy</c:v>
                </c:pt>
                <c:pt idx="4">
                  <c:v>Other smoking cessation medications i.e. Varenicline and Bupropion</c:v>
                </c:pt>
                <c:pt idx="5">
                  <c:v>Use of e-cigarettes</c:v>
                </c:pt>
              </c:strCache>
            </c:strRef>
          </c:cat>
          <c:val>
            <c:numRef>
              <c:f>'Question 27'!$N$4:$N$9</c:f>
              <c:numCache>
                <c:formatCode>0.00%</c:formatCode>
                <c:ptCount val="6"/>
                <c:pt idx="0">
                  <c:v>6.3799999999999996E-2</c:v>
                </c:pt>
                <c:pt idx="1">
                  <c:v>8.5099999999999995E-2</c:v>
                </c:pt>
                <c:pt idx="2">
                  <c:v>8.5099999999999995E-2</c:v>
                </c:pt>
                <c:pt idx="3">
                  <c:v>8.5099999999999995E-2</c:v>
                </c:pt>
                <c:pt idx="4">
                  <c:v>7.8600000000000003E-2</c:v>
                </c:pt>
                <c:pt idx="5">
                  <c:v>9.9299999999999999E-2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9-49C8-9B73-6FB7150EA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99128368917986E-2"/>
          <c:y val="8.7734774217135866E-2"/>
          <c:w val="0.96741369849273773"/>
          <c:h val="0.82411914499247529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'Question 13'!$K$9</c:f>
              <c:strCache>
                <c:ptCount val="1"/>
                <c:pt idx="0">
                  <c:v>I don't know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13'!$L$4:$O$4</c:f>
              <c:strCache>
                <c:ptCount val="2"/>
                <c:pt idx="0">
                  <c:v>Comm MHN</c:v>
                </c:pt>
                <c:pt idx="1">
                  <c:v>Inp MHN</c:v>
                </c:pt>
              </c:strCache>
            </c:strRef>
          </c:cat>
          <c:val>
            <c:numRef>
              <c:f>'Question 13'!$L$9:$O$9</c:f>
              <c:numCache>
                <c:formatCode>0.00%</c:formatCode>
                <c:ptCount val="2"/>
                <c:pt idx="0">
                  <c:v>8.4900000000000003E-2</c:v>
                </c:pt>
                <c:pt idx="1">
                  <c:v>6.4100000000000004E-2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0-42AF-B37E-BC1266A2A902}"/>
            </c:ext>
          </c:extLst>
        </c:ser>
        <c:ser>
          <c:idx val="0"/>
          <c:order val="1"/>
          <c:tx>
            <c:strRef>
              <c:f>'Question 13'!$K$5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13'!$L$4:$O$4</c:f>
              <c:strCache>
                <c:ptCount val="2"/>
                <c:pt idx="0">
                  <c:v>Comm MHN</c:v>
                </c:pt>
                <c:pt idx="1">
                  <c:v>Inp MHN</c:v>
                </c:pt>
              </c:strCache>
            </c:strRef>
          </c:cat>
          <c:val>
            <c:numRef>
              <c:f>'Question 13'!$L$5:$O$5</c:f>
              <c:numCache>
                <c:formatCode>0.00%</c:formatCode>
                <c:ptCount val="2"/>
                <c:pt idx="0">
                  <c:v>6.6000000000000003E-2</c:v>
                </c:pt>
                <c:pt idx="1">
                  <c:v>9.6199999999999994E-2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0-42AF-B37E-BC1266A2A902}"/>
            </c:ext>
          </c:extLst>
        </c:ser>
        <c:ser>
          <c:idx val="1"/>
          <c:order val="2"/>
          <c:tx>
            <c:strRef>
              <c:f>'Question 13'!$K$6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13'!$L$4:$O$4</c:f>
              <c:strCache>
                <c:ptCount val="2"/>
                <c:pt idx="0">
                  <c:v>Comm MHN</c:v>
                </c:pt>
                <c:pt idx="1">
                  <c:v>Inp MHN</c:v>
                </c:pt>
              </c:strCache>
            </c:strRef>
          </c:cat>
          <c:val>
            <c:numRef>
              <c:f>'Question 13'!$L$6:$O$6</c:f>
              <c:numCache>
                <c:formatCode>0.00%</c:formatCode>
                <c:ptCount val="2"/>
                <c:pt idx="0">
                  <c:v>0.217</c:v>
                </c:pt>
                <c:pt idx="1">
                  <c:v>0.27560000000000001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F1E0-42AF-B37E-BC1266A2A902}"/>
            </c:ext>
          </c:extLst>
        </c:ser>
        <c:ser>
          <c:idx val="2"/>
          <c:order val="4"/>
          <c:tx>
            <c:strRef>
              <c:f>'Question 13'!$K$7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13'!$L$4:$O$4</c:f>
              <c:strCache>
                <c:ptCount val="2"/>
                <c:pt idx="0">
                  <c:v>Comm MHN</c:v>
                </c:pt>
                <c:pt idx="1">
                  <c:v>Inp MHN</c:v>
                </c:pt>
              </c:strCache>
            </c:strRef>
          </c:cat>
          <c:val>
            <c:numRef>
              <c:f>'Question 13'!$L$7:$O$7</c:f>
              <c:numCache>
                <c:formatCode>0.00%</c:formatCode>
                <c:ptCount val="2"/>
                <c:pt idx="0">
                  <c:v>0.48110000000000003</c:v>
                </c:pt>
                <c:pt idx="1">
                  <c:v>0.43590000000000001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0-42AF-B37E-BC1266A2A902}"/>
            </c:ext>
          </c:extLst>
        </c:ser>
        <c:ser>
          <c:idx val="3"/>
          <c:order val="5"/>
          <c:tx>
            <c:strRef>
              <c:f>'Question 13'!$K$8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13'!$L$4:$O$4</c:f>
              <c:strCache>
                <c:ptCount val="2"/>
                <c:pt idx="0">
                  <c:v>Comm MHN</c:v>
                </c:pt>
                <c:pt idx="1">
                  <c:v>Inp MHN</c:v>
                </c:pt>
              </c:strCache>
            </c:strRef>
          </c:cat>
          <c:val>
            <c:numRef>
              <c:f>'Question 13'!$L$8:$O$8</c:f>
              <c:numCache>
                <c:formatCode>0.00%</c:formatCode>
                <c:ptCount val="2"/>
                <c:pt idx="0">
                  <c:v>0.15090000000000001</c:v>
                </c:pt>
                <c:pt idx="1">
                  <c:v>0.12820000000000001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F1E0-42AF-B37E-BC1266A2A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05430607"/>
        <c:axId val="1532724463"/>
        <c:extLst>
          <c:ext xmlns:c15="http://schemas.microsoft.com/office/drawing/2012/chart" uri="{02D57815-91ED-43cb-92C2-25804820EDAC}">
            <c15:filteredBarSeries>
              <c15:ser>
                <c:idx val="5"/>
                <c:order val="3"/>
                <c:tx>
                  <c:strRef>
                    <c:extLst>
                      <c:ext uri="{02D57815-91ED-43cb-92C2-25804820EDAC}">
                        <c15:formulaRef>
                          <c15:sqref>'Question 13'!$K$10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'Question 13'!$L$4:$O$4</c15:sqref>
                        </c15:formulaRef>
                      </c:ext>
                    </c:extLst>
                    <c:strCache>
                      <c:ptCount val="2"/>
                      <c:pt idx="0">
                        <c:v>Comm MHN</c:v>
                      </c:pt>
                      <c:pt idx="1">
                        <c:v>Inp MHN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'Question 13'!$L$10:$O$10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F1E0-42AF-B37E-BC1266A2A90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13'!$K$11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13'!$L$4:$O$4</c15:sqref>
                        </c15:formulaRef>
                      </c:ext>
                    </c:extLst>
                    <c:strCache>
                      <c:ptCount val="2"/>
                      <c:pt idx="0">
                        <c:v>Comm MHN</c:v>
                      </c:pt>
                      <c:pt idx="1">
                        <c:v>Inp MHN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13'!$L$11:$O$11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1E0-42AF-B37E-BC1266A2A902}"/>
                  </c:ext>
                </c:extLst>
              </c15:ser>
            </c15:filteredBarSeries>
          </c:ext>
        </c:extLst>
      </c:barChart>
      <c:catAx>
        <c:axId val="15054306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2724463"/>
        <c:crosses val="autoZero"/>
        <c:auto val="1"/>
        <c:lblAlgn val="ctr"/>
        <c:lblOffset val="100"/>
        <c:noMultiLvlLbl val="0"/>
      </c:catAx>
      <c:valAx>
        <c:axId val="15327244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0543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18801852777336E-2"/>
          <c:y val="0.79922739195497094"/>
          <c:w val="0.95655630204958964"/>
          <c:h val="0.1670284641153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E7203-9EFB-487C-988E-12B68D9BB813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EFE8393-6C5C-4D66-A817-15BA09BC8A06}">
      <dgm:prSet phldrT="[Text]" custT="1"/>
      <dgm:spPr/>
      <dgm:t>
        <a:bodyPr/>
        <a:lstStyle/>
        <a:p>
          <a:r>
            <a:rPr lang="en-GB" sz="2400" dirty="0">
              <a:latin typeface="Corbel" panose="020B0503020204020204" pitchFamily="34" charset="0"/>
            </a:rPr>
            <a:t>14%</a:t>
          </a:r>
        </a:p>
      </dgm:t>
    </dgm:pt>
    <dgm:pt modelId="{0033D956-5483-48EB-AB2E-C3500AFDE81F}" type="parTrans" cxnId="{6FBF3D8D-CED8-4909-A714-214584728DD1}">
      <dgm:prSet/>
      <dgm:spPr/>
      <dgm:t>
        <a:bodyPr/>
        <a:lstStyle/>
        <a:p>
          <a:endParaRPr lang="en-GB"/>
        </a:p>
      </dgm:t>
    </dgm:pt>
    <dgm:pt modelId="{7FBBD878-1FA4-41F3-95DC-CD71DF86BD99}" type="sibTrans" cxnId="{6FBF3D8D-CED8-4909-A714-214584728DD1}">
      <dgm:prSet/>
      <dgm:spPr/>
      <dgm:t>
        <a:bodyPr/>
        <a:lstStyle/>
        <a:p>
          <a:endParaRPr lang="en-GB"/>
        </a:p>
      </dgm:t>
    </dgm:pt>
    <dgm:pt modelId="{EA8E576E-9541-4F50-870F-E3EE12D63330}">
      <dgm:prSet phldrT="[Text]" custT="1"/>
      <dgm:spPr/>
      <dgm:t>
        <a:bodyPr/>
        <a:lstStyle/>
        <a:p>
          <a:r>
            <a:rPr lang="en-GB" sz="2400" dirty="0">
              <a:latin typeface="Corbel" panose="020B0503020204020204" pitchFamily="34" charset="0"/>
            </a:rPr>
            <a:t>30-40%</a:t>
          </a:r>
          <a:r>
            <a:rPr lang="en-GB" sz="2400" baseline="30000" dirty="0">
              <a:latin typeface="Corbel" panose="020B0503020204020204" pitchFamily="34" charset="0"/>
            </a:rPr>
            <a:t>1</a:t>
          </a:r>
        </a:p>
      </dgm:t>
    </dgm:pt>
    <dgm:pt modelId="{026B4E75-A56C-4F1D-9225-468406A522E4}" type="parTrans" cxnId="{A048B6FF-F357-4B4A-B44B-E801EED9391A}">
      <dgm:prSet/>
      <dgm:spPr/>
      <dgm:t>
        <a:bodyPr/>
        <a:lstStyle/>
        <a:p>
          <a:endParaRPr lang="en-GB"/>
        </a:p>
      </dgm:t>
    </dgm:pt>
    <dgm:pt modelId="{6269162A-B86A-4FB4-AF65-46E35A8285C0}" type="sibTrans" cxnId="{A048B6FF-F357-4B4A-B44B-E801EED9391A}">
      <dgm:prSet/>
      <dgm:spPr/>
      <dgm:t>
        <a:bodyPr/>
        <a:lstStyle/>
        <a:p>
          <a:endParaRPr lang="en-GB"/>
        </a:p>
      </dgm:t>
    </dgm:pt>
    <dgm:pt modelId="{796B93AA-419D-48BD-881A-1C9CAA897659}">
      <dgm:prSet phldrT="[Text]" custT="1"/>
      <dgm:spPr/>
      <dgm:t>
        <a:bodyPr/>
        <a:lstStyle/>
        <a:p>
          <a:r>
            <a:rPr lang="en-GB" sz="3300" dirty="0"/>
            <a:t>60%</a:t>
          </a:r>
          <a:r>
            <a:rPr lang="en-GB" sz="2800" baseline="30000" dirty="0"/>
            <a:t>2</a:t>
          </a:r>
        </a:p>
      </dgm:t>
    </dgm:pt>
    <dgm:pt modelId="{68162C97-E5F6-451F-B7E8-C48452740EC4}" type="parTrans" cxnId="{E13988BD-D7A7-471A-B378-9098552574C9}">
      <dgm:prSet/>
      <dgm:spPr/>
      <dgm:t>
        <a:bodyPr/>
        <a:lstStyle/>
        <a:p>
          <a:endParaRPr lang="en-GB"/>
        </a:p>
      </dgm:t>
    </dgm:pt>
    <dgm:pt modelId="{B378DFB6-2579-46B6-8DC3-8FE86A675ACF}" type="sibTrans" cxnId="{E13988BD-D7A7-471A-B378-9098552574C9}">
      <dgm:prSet/>
      <dgm:spPr/>
      <dgm:t>
        <a:bodyPr/>
        <a:lstStyle/>
        <a:p>
          <a:endParaRPr lang="en-GB"/>
        </a:p>
      </dgm:t>
    </dgm:pt>
    <dgm:pt modelId="{FD659058-FB28-440F-A514-E214A9C458FC}">
      <dgm:prSet custT="1"/>
      <dgm:spPr/>
      <dgm:t>
        <a:bodyPr/>
        <a:lstStyle/>
        <a:p>
          <a:r>
            <a:rPr lang="en-GB" sz="5400" dirty="0">
              <a:latin typeface="Corbel" panose="020B0503020204020204" pitchFamily="34" charset="0"/>
            </a:rPr>
            <a:t>&gt;80%</a:t>
          </a:r>
          <a:r>
            <a:rPr lang="en-GB" sz="2800" baseline="30000" dirty="0">
              <a:latin typeface="Corbel" panose="020B0503020204020204" pitchFamily="34" charset="0"/>
            </a:rPr>
            <a:t>3</a:t>
          </a:r>
        </a:p>
      </dgm:t>
    </dgm:pt>
    <dgm:pt modelId="{2E59871F-9F47-4B10-82E9-CC0CEBB559ED}" type="sibTrans" cxnId="{12922E87-0993-45CC-9519-040541F48C7B}">
      <dgm:prSet/>
      <dgm:spPr/>
      <dgm:t>
        <a:bodyPr/>
        <a:lstStyle/>
        <a:p>
          <a:endParaRPr lang="en-GB"/>
        </a:p>
      </dgm:t>
    </dgm:pt>
    <dgm:pt modelId="{4B22D8AA-87A8-4AC9-97DF-F208380AB77F}" type="parTrans" cxnId="{12922E87-0993-45CC-9519-040541F48C7B}">
      <dgm:prSet/>
      <dgm:spPr/>
      <dgm:t>
        <a:bodyPr/>
        <a:lstStyle/>
        <a:p>
          <a:endParaRPr lang="en-GB"/>
        </a:p>
      </dgm:t>
    </dgm:pt>
    <dgm:pt modelId="{771B097D-02E3-43B4-B6FB-33A82813BECD}" type="pres">
      <dgm:prSet presAssocID="{D28E7203-9EFB-487C-988E-12B68D9BB813}" presName="arrowDiagram" presStyleCnt="0">
        <dgm:presLayoutVars>
          <dgm:chMax val="5"/>
          <dgm:dir/>
          <dgm:resizeHandles val="exact"/>
        </dgm:presLayoutVars>
      </dgm:prSet>
      <dgm:spPr/>
    </dgm:pt>
    <dgm:pt modelId="{5D3CC851-5FA4-476E-8358-FB0C2DA7AB86}" type="pres">
      <dgm:prSet presAssocID="{D28E7203-9EFB-487C-988E-12B68D9BB813}" presName="arrow" presStyleLbl="bgShp" presStyleIdx="0" presStyleCnt="1" custLinFactNeighborX="-523" custLinFactNeighborY="1090"/>
      <dgm:spPr/>
    </dgm:pt>
    <dgm:pt modelId="{F6B3A67D-CA4C-4516-900A-92605EED804F}" type="pres">
      <dgm:prSet presAssocID="{D28E7203-9EFB-487C-988E-12B68D9BB813}" presName="arrowDiagram4" presStyleCnt="0"/>
      <dgm:spPr/>
    </dgm:pt>
    <dgm:pt modelId="{0F9E6399-A942-4569-9CEE-057DE552E1B3}" type="pres">
      <dgm:prSet presAssocID="{7EFE8393-6C5C-4D66-A817-15BA09BC8A06}" presName="bullet4a" presStyleLbl="node1" presStyleIdx="0" presStyleCnt="4"/>
      <dgm:spPr/>
    </dgm:pt>
    <dgm:pt modelId="{7E764134-C331-40D3-97B2-17A73F353B64}" type="pres">
      <dgm:prSet presAssocID="{7EFE8393-6C5C-4D66-A817-15BA09BC8A06}" presName="textBox4a" presStyleLbl="revTx" presStyleIdx="0" presStyleCnt="4" custLinFactNeighborX="6334" custLinFactNeighborY="-21149">
        <dgm:presLayoutVars>
          <dgm:bulletEnabled val="1"/>
        </dgm:presLayoutVars>
      </dgm:prSet>
      <dgm:spPr/>
    </dgm:pt>
    <dgm:pt modelId="{86AC0101-2841-4017-9544-A452E60D5624}" type="pres">
      <dgm:prSet presAssocID="{EA8E576E-9541-4F50-870F-E3EE12D63330}" presName="bullet4b" presStyleLbl="node1" presStyleIdx="1" presStyleCnt="4"/>
      <dgm:spPr/>
    </dgm:pt>
    <dgm:pt modelId="{9ACF930F-F801-4E63-A128-1A50B45EE8A9}" type="pres">
      <dgm:prSet presAssocID="{EA8E576E-9541-4F50-870F-E3EE12D63330}" presName="textBox4b" presStyleLbl="revTx" presStyleIdx="1" presStyleCnt="4">
        <dgm:presLayoutVars>
          <dgm:bulletEnabled val="1"/>
        </dgm:presLayoutVars>
      </dgm:prSet>
      <dgm:spPr/>
    </dgm:pt>
    <dgm:pt modelId="{FAF23084-D75A-4FA1-9515-4849D7560579}" type="pres">
      <dgm:prSet presAssocID="{796B93AA-419D-48BD-881A-1C9CAA897659}" presName="bullet4c" presStyleLbl="node1" presStyleIdx="2" presStyleCnt="4"/>
      <dgm:spPr/>
    </dgm:pt>
    <dgm:pt modelId="{C09C38A9-1819-4B1F-8326-8C442D9280C4}" type="pres">
      <dgm:prSet presAssocID="{796B93AA-419D-48BD-881A-1C9CAA897659}" presName="textBox4c" presStyleLbl="revTx" presStyleIdx="2" presStyleCnt="4" custScaleY="30907" custLinFactNeighborX="9242" custLinFactNeighborY="-34168">
        <dgm:presLayoutVars>
          <dgm:bulletEnabled val="1"/>
        </dgm:presLayoutVars>
      </dgm:prSet>
      <dgm:spPr/>
    </dgm:pt>
    <dgm:pt modelId="{C44CABD3-A921-47CB-97FB-7DFA8FA5B436}" type="pres">
      <dgm:prSet presAssocID="{FD659058-FB28-440F-A514-E214A9C458FC}" presName="bullet4d" presStyleLbl="node1" presStyleIdx="3" presStyleCnt="4"/>
      <dgm:spPr/>
    </dgm:pt>
    <dgm:pt modelId="{0100F45A-044D-4545-AEC2-17F56437A5F9}" type="pres">
      <dgm:prSet presAssocID="{FD659058-FB28-440F-A514-E214A9C458FC}" presName="textBox4d" presStyleLbl="revTx" presStyleIdx="3" presStyleCnt="4" custScaleX="200519" custScaleY="40456" custLinFactNeighborX="71622" custLinFactNeighborY="-34748">
        <dgm:presLayoutVars>
          <dgm:bulletEnabled val="1"/>
        </dgm:presLayoutVars>
      </dgm:prSet>
      <dgm:spPr/>
    </dgm:pt>
  </dgm:ptLst>
  <dgm:cxnLst>
    <dgm:cxn modelId="{2B33500F-148F-4720-BD75-B566FD9FD842}" type="presOf" srcId="{7EFE8393-6C5C-4D66-A817-15BA09BC8A06}" destId="{7E764134-C331-40D3-97B2-17A73F353B64}" srcOrd="0" destOrd="0" presId="urn:microsoft.com/office/officeart/2005/8/layout/arrow2"/>
    <dgm:cxn modelId="{886B0F1B-44B5-47F8-9696-E776555CA8B7}" type="presOf" srcId="{D28E7203-9EFB-487C-988E-12B68D9BB813}" destId="{771B097D-02E3-43B4-B6FB-33A82813BECD}" srcOrd="0" destOrd="0" presId="urn:microsoft.com/office/officeart/2005/8/layout/arrow2"/>
    <dgm:cxn modelId="{9E86601B-CD96-439B-B285-E924F931AF8A}" type="presOf" srcId="{796B93AA-419D-48BD-881A-1C9CAA897659}" destId="{C09C38A9-1819-4B1F-8326-8C442D9280C4}" srcOrd="0" destOrd="0" presId="urn:microsoft.com/office/officeart/2005/8/layout/arrow2"/>
    <dgm:cxn modelId="{04894B2C-A4DD-408F-8067-B7BBF0034BC8}" type="presOf" srcId="{FD659058-FB28-440F-A514-E214A9C458FC}" destId="{0100F45A-044D-4545-AEC2-17F56437A5F9}" srcOrd="0" destOrd="0" presId="urn:microsoft.com/office/officeart/2005/8/layout/arrow2"/>
    <dgm:cxn modelId="{B7CF6663-7196-44BE-8730-6863B2FFE1F8}" type="presOf" srcId="{EA8E576E-9541-4F50-870F-E3EE12D63330}" destId="{9ACF930F-F801-4E63-A128-1A50B45EE8A9}" srcOrd="0" destOrd="0" presId="urn:microsoft.com/office/officeart/2005/8/layout/arrow2"/>
    <dgm:cxn modelId="{12922E87-0993-45CC-9519-040541F48C7B}" srcId="{D28E7203-9EFB-487C-988E-12B68D9BB813}" destId="{FD659058-FB28-440F-A514-E214A9C458FC}" srcOrd="3" destOrd="0" parTransId="{4B22D8AA-87A8-4AC9-97DF-F208380AB77F}" sibTransId="{2E59871F-9F47-4B10-82E9-CC0CEBB559ED}"/>
    <dgm:cxn modelId="{6FBF3D8D-CED8-4909-A714-214584728DD1}" srcId="{D28E7203-9EFB-487C-988E-12B68D9BB813}" destId="{7EFE8393-6C5C-4D66-A817-15BA09BC8A06}" srcOrd="0" destOrd="0" parTransId="{0033D956-5483-48EB-AB2E-C3500AFDE81F}" sibTransId="{7FBBD878-1FA4-41F3-95DC-CD71DF86BD99}"/>
    <dgm:cxn modelId="{E13988BD-D7A7-471A-B378-9098552574C9}" srcId="{D28E7203-9EFB-487C-988E-12B68D9BB813}" destId="{796B93AA-419D-48BD-881A-1C9CAA897659}" srcOrd="2" destOrd="0" parTransId="{68162C97-E5F6-451F-B7E8-C48452740EC4}" sibTransId="{B378DFB6-2579-46B6-8DC3-8FE86A675ACF}"/>
    <dgm:cxn modelId="{A048B6FF-F357-4B4A-B44B-E801EED9391A}" srcId="{D28E7203-9EFB-487C-988E-12B68D9BB813}" destId="{EA8E576E-9541-4F50-870F-E3EE12D63330}" srcOrd="1" destOrd="0" parTransId="{026B4E75-A56C-4F1D-9225-468406A522E4}" sibTransId="{6269162A-B86A-4FB4-AF65-46E35A8285C0}"/>
    <dgm:cxn modelId="{34EA1A92-2EA8-4CB8-B64B-53EB170B0081}" type="presParOf" srcId="{771B097D-02E3-43B4-B6FB-33A82813BECD}" destId="{5D3CC851-5FA4-476E-8358-FB0C2DA7AB86}" srcOrd="0" destOrd="0" presId="urn:microsoft.com/office/officeart/2005/8/layout/arrow2"/>
    <dgm:cxn modelId="{E288D040-58D9-4200-AF8B-64A3BD254583}" type="presParOf" srcId="{771B097D-02E3-43B4-B6FB-33A82813BECD}" destId="{F6B3A67D-CA4C-4516-900A-92605EED804F}" srcOrd="1" destOrd="0" presId="urn:microsoft.com/office/officeart/2005/8/layout/arrow2"/>
    <dgm:cxn modelId="{84E7C9B5-DF2D-4950-82CD-F80FC02C9F66}" type="presParOf" srcId="{F6B3A67D-CA4C-4516-900A-92605EED804F}" destId="{0F9E6399-A942-4569-9CEE-057DE552E1B3}" srcOrd="0" destOrd="0" presId="urn:microsoft.com/office/officeart/2005/8/layout/arrow2"/>
    <dgm:cxn modelId="{15C11655-1C88-4A41-8D89-5EEC8AACCB51}" type="presParOf" srcId="{F6B3A67D-CA4C-4516-900A-92605EED804F}" destId="{7E764134-C331-40D3-97B2-17A73F353B64}" srcOrd="1" destOrd="0" presId="urn:microsoft.com/office/officeart/2005/8/layout/arrow2"/>
    <dgm:cxn modelId="{010247AE-010E-4CF9-8900-6797C29CEC7A}" type="presParOf" srcId="{F6B3A67D-CA4C-4516-900A-92605EED804F}" destId="{86AC0101-2841-4017-9544-A452E60D5624}" srcOrd="2" destOrd="0" presId="urn:microsoft.com/office/officeart/2005/8/layout/arrow2"/>
    <dgm:cxn modelId="{2FB3C069-FCDF-4BB6-8853-DD02570F5888}" type="presParOf" srcId="{F6B3A67D-CA4C-4516-900A-92605EED804F}" destId="{9ACF930F-F801-4E63-A128-1A50B45EE8A9}" srcOrd="3" destOrd="0" presId="urn:microsoft.com/office/officeart/2005/8/layout/arrow2"/>
    <dgm:cxn modelId="{62C295A3-7653-45E6-9CDA-293F2872821A}" type="presParOf" srcId="{F6B3A67D-CA4C-4516-900A-92605EED804F}" destId="{FAF23084-D75A-4FA1-9515-4849D7560579}" srcOrd="4" destOrd="0" presId="urn:microsoft.com/office/officeart/2005/8/layout/arrow2"/>
    <dgm:cxn modelId="{7C8856F7-2C8F-47B9-AD9F-0F8819D42BF2}" type="presParOf" srcId="{F6B3A67D-CA4C-4516-900A-92605EED804F}" destId="{C09C38A9-1819-4B1F-8326-8C442D9280C4}" srcOrd="5" destOrd="0" presId="urn:microsoft.com/office/officeart/2005/8/layout/arrow2"/>
    <dgm:cxn modelId="{32907242-4D38-4F7F-BF80-9717B63B3999}" type="presParOf" srcId="{F6B3A67D-CA4C-4516-900A-92605EED804F}" destId="{C44CABD3-A921-47CB-97FB-7DFA8FA5B436}" srcOrd="6" destOrd="0" presId="urn:microsoft.com/office/officeart/2005/8/layout/arrow2"/>
    <dgm:cxn modelId="{DA49DEE0-6725-420E-9DF5-B3DA4F3CD081}" type="presParOf" srcId="{F6B3A67D-CA4C-4516-900A-92605EED804F}" destId="{0100F45A-044D-4545-AEC2-17F56437A5F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5CAFD-5150-4051-B996-3C0278B64D6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4088275-B302-4CEE-9A6D-A89B5F52F3EA}">
      <dgm:prSet phldrT="[Text]" custT="1"/>
      <dgm:spPr/>
      <dgm:t>
        <a:bodyPr/>
        <a:lstStyle/>
        <a:p>
          <a:r>
            <a:rPr lang="en-GB" sz="2400" dirty="0">
              <a:latin typeface="+mj-lt"/>
            </a:rPr>
            <a:t>81 years</a:t>
          </a:r>
        </a:p>
      </dgm:t>
    </dgm:pt>
    <dgm:pt modelId="{FC9CDB78-64C8-480C-B5CB-23D694E4889A}" type="parTrans" cxnId="{832EC8C6-C69A-455D-B931-1022B220D161}">
      <dgm:prSet/>
      <dgm:spPr/>
      <dgm:t>
        <a:bodyPr/>
        <a:lstStyle/>
        <a:p>
          <a:endParaRPr lang="en-GB"/>
        </a:p>
      </dgm:t>
    </dgm:pt>
    <dgm:pt modelId="{39491FD6-D7E5-40AB-BDE8-B501A8919B86}" type="sibTrans" cxnId="{832EC8C6-C69A-455D-B931-1022B220D161}">
      <dgm:prSet/>
      <dgm:spPr/>
      <dgm:t>
        <a:bodyPr/>
        <a:lstStyle/>
        <a:p>
          <a:endParaRPr lang="en-GB"/>
        </a:p>
      </dgm:t>
    </dgm:pt>
    <dgm:pt modelId="{DCD31989-9827-4EC8-AEBE-A9E69B57B48D}">
      <dgm:prSet phldrT="[Text]" custT="1"/>
      <dgm:spPr/>
      <dgm:t>
        <a:bodyPr/>
        <a:lstStyle/>
        <a:p>
          <a:r>
            <a:rPr lang="en-GB" sz="2400" dirty="0">
              <a:latin typeface="+mj-lt"/>
            </a:rPr>
            <a:t>66 years</a:t>
          </a:r>
        </a:p>
      </dgm:t>
    </dgm:pt>
    <dgm:pt modelId="{C7D4E1B1-054A-4AE6-A573-44CA7E703755}" type="parTrans" cxnId="{EE20EC1B-E455-41D1-9C5A-B3806C2DFC4C}">
      <dgm:prSet/>
      <dgm:spPr/>
      <dgm:t>
        <a:bodyPr/>
        <a:lstStyle/>
        <a:p>
          <a:endParaRPr lang="en-GB"/>
        </a:p>
      </dgm:t>
    </dgm:pt>
    <dgm:pt modelId="{E5F5E539-CB11-4F61-83F8-2AF8767C7B21}" type="sibTrans" cxnId="{EE20EC1B-E455-41D1-9C5A-B3806C2DFC4C}">
      <dgm:prSet/>
      <dgm:spPr/>
      <dgm:t>
        <a:bodyPr/>
        <a:lstStyle/>
        <a:p>
          <a:endParaRPr lang="en-GB"/>
        </a:p>
      </dgm:t>
    </dgm:pt>
    <dgm:pt modelId="{561B7B9E-3046-40CE-B16F-CAD1E7DE67B4}" type="pres">
      <dgm:prSet presAssocID="{E595CAFD-5150-4051-B996-3C0278B64D6B}" presName="arrowDiagram" presStyleCnt="0">
        <dgm:presLayoutVars>
          <dgm:chMax val="5"/>
          <dgm:dir/>
          <dgm:resizeHandles val="exact"/>
        </dgm:presLayoutVars>
      </dgm:prSet>
      <dgm:spPr/>
    </dgm:pt>
    <dgm:pt modelId="{790B1EE3-C339-4DCC-B7FE-EA366B143DB2}" type="pres">
      <dgm:prSet presAssocID="{E595CAFD-5150-4051-B996-3C0278B64D6B}" presName="arrow" presStyleLbl="bgShp" presStyleIdx="0" presStyleCnt="1"/>
      <dgm:spPr/>
    </dgm:pt>
    <dgm:pt modelId="{C7B05F78-0CE0-4AAE-BED7-2C7E73B01A39}" type="pres">
      <dgm:prSet presAssocID="{E595CAFD-5150-4051-B996-3C0278B64D6B}" presName="arrowDiagram2" presStyleCnt="0"/>
      <dgm:spPr/>
    </dgm:pt>
    <dgm:pt modelId="{E667A2E1-08B8-4A27-99D5-E3F9E8E3F4A7}" type="pres">
      <dgm:prSet presAssocID="{54088275-B302-4CEE-9A6D-A89B5F52F3EA}" presName="bullet2a" presStyleLbl="node1" presStyleIdx="0" presStyleCnt="2"/>
      <dgm:spPr/>
    </dgm:pt>
    <dgm:pt modelId="{09268218-4064-42FA-A5F8-189C6845C27B}" type="pres">
      <dgm:prSet presAssocID="{54088275-B302-4CEE-9A6D-A89B5F52F3EA}" presName="textBox2a" presStyleLbl="revTx" presStyleIdx="0" presStyleCnt="2">
        <dgm:presLayoutVars>
          <dgm:bulletEnabled val="1"/>
        </dgm:presLayoutVars>
      </dgm:prSet>
      <dgm:spPr/>
    </dgm:pt>
    <dgm:pt modelId="{73CEC3A2-5EE7-465B-85B5-64CF96E5C0D1}" type="pres">
      <dgm:prSet presAssocID="{DCD31989-9827-4EC8-AEBE-A9E69B57B48D}" presName="bullet2b" presStyleLbl="node1" presStyleIdx="1" presStyleCnt="2"/>
      <dgm:spPr/>
    </dgm:pt>
    <dgm:pt modelId="{CDED9F8B-1D30-4673-AD14-7072ADE075F9}" type="pres">
      <dgm:prSet presAssocID="{DCD31989-9827-4EC8-AEBE-A9E69B57B48D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8818C501-635E-4377-8A05-7FAB037E134A}" type="presOf" srcId="{54088275-B302-4CEE-9A6D-A89B5F52F3EA}" destId="{09268218-4064-42FA-A5F8-189C6845C27B}" srcOrd="0" destOrd="0" presId="urn:microsoft.com/office/officeart/2005/8/layout/arrow2"/>
    <dgm:cxn modelId="{EE20EC1B-E455-41D1-9C5A-B3806C2DFC4C}" srcId="{E595CAFD-5150-4051-B996-3C0278B64D6B}" destId="{DCD31989-9827-4EC8-AEBE-A9E69B57B48D}" srcOrd="1" destOrd="0" parTransId="{C7D4E1B1-054A-4AE6-A573-44CA7E703755}" sibTransId="{E5F5E539-CB11-4F61-83F8-2AF8767C7B21}"/>
    <dgm:cxn modelId="{BC008A80-FC77-4C40-9B8F-45EE1400352D}" type="presOf" srcId="{DCD31989-9827-4EC8-AEBE-A9E69B57B48D}" destId="{CDED9F8B-1D30-4673-AD14-7072ADE075F9}" srcOrd="0" destOrd="0" presId="urn:microsoft.com/office/officeart/2005/8/layout/arrow2"/>
    <dgm:cxn modelId="{79EF94BA-1875-4EE4-AEDB-566F66CC4FAE}" type="presOf" srcId="{E595CAFD-5150-4051-B996-3C0278B64D6B}" destId="{561B7B9E-3046-40CE-B16F-CAD1E7DE67B4}" srcOrd="0" destOrd="0" presId="urn:microsoft.com/office/officeart/2005/8/layout/arrow2"/>
    <dgm:cxn modelId="{832EC8C6-C69A-455D-B931-1022B220D161}" srcId="{E595CAFD-5150-4051-B996-3C0278B64D6B}" destId="{54088275-B302-4CEE-9A6D-A89B5F52F3EA}" srcOrd="0" destOrd="0" parTransId="{FC9CDB78-64C8-480C-B5CB-23D694E4889A}" sibTransId="{39491FD6-D7E5-40AB-BDE8-B501A8919B86}"/>
    <dgm:cxn modelId="{B989EFF8-134A-42D9-AF8A-B92F5C24F569}" type="presParOf" srcId="{561B7B9E-3046-40CE-B16F-CAD1E7DE67B4}" destId="{790B1EE3-C339-4DCC-B7FE-EA366B143DB2}" srcOrd="0" destOrd="0" presId="urn:microsoft.com/office/officeart/2005/8/layout/arrow2"/>
    <dgm:cxn modelId="{B9C11F47-7DC9-4C29-A3C4-15CAED90E9AC}" type="presParOf" srcId="{561B7B9E-3046-40CE-B16F-CAD1E7DE67B4}" destId="{C7B05F78-0CE0-4AAE-BED7-2C7E73B01A39}" srcOrd="1" destOrd="0" presId="urn:microsoft.com/office/officeart/2005/8/layout/arrow2"/>
    <dgm:cxn modelId="{37E864A7-3A45-48AA-A4DD-5C5727669AFB}" type="presParOf" srcId="{C7B05F78-0CE0-4AAE-BED7-2C7E73B01A39}" destId="{E667A2E1-08B8-4A27-99D5-E3F9E8E3F4A7}" srcOrd="0" destOrd="0" presId="urn:microsoft.com/office/officeart/2005/8/layout/arrow2"/>
    <dgm:cxn modelId="{C5119681-4E2F-4BF1-935C-D2DEF68F3198}" type="presParOf" srcId="{C7B05F78-0CE0-4AAE-BED7-2C7E73B01A39}" destId="{09268218-4064-42FA-A5F8-189C6845C27B}" srcOrd="1" destOrd="0" presId="urn:microsoft.com/office/officeart/2005/8/layout/arrow2"/>
    <dgm:cxn modelId="{CBAFC344-3637-43C8-8DF2-3C86E705091B}" type="presParOf" srcId="{C7B05F78-0CE0-4AAE-BED7-2C7E73B01A39}" destId="{73CEC3A2-5EE7-465B-85B5-64CF96E5C0D1}" srcOrd="2" destOrd="0" presId="urn:microsoft.com/office/officeart/2005/8/layout/arrow2"/>
    <dgm:cxn modelId="{C10BA511-53B4-40BA-B6E8-F475B6C873C9}" type="presParOf" srcId="{C7B05F78-0CE0-4AAE-BED7-2C7E73B01A39}" destId="{CDED9F8B-1D30-4673-AD14-7072ADE075F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CC851-5FA4-476E-8358-FB0C2DA7AB86}">
      <dsp:nvSpPr>
        <dsp:cNvPr id="0" name=""/>
        <dsp:cNvSpPr/>
      </dsp:nvSpPr>
      <dsp:spPr>
        <a:xfrm>
          <a:off x="581995" y="0"/>
          <a:ext cx="5431155" cy="33944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E6399-A942-4569-9CEE-057DE552E1B3}">
      <dsp:nvSpPr>
        <dsp:cNvPr id="0" name=""/>
        <dsp:cNvSpPr/>
      </dsp:nvSpPr>
      <dsp:spPr>
        <a:xfrm>
          <a:off x="1145368" y="2524129"/>
          <a:ext cx="124916" cy="124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64134-C331-40D3-97B2-17A73F353B64}">
      <dsp:nvSpPr>
        <dsp:cNvPr id="0" name=""/>
        <dsp:cNvSpPr/>
      </dsp:nvSpPr>
      <dsp:spPr>
        <a:xfrm>
          <a:off x="1266652" y="2415728"/>
          <a:ext cx="928727" cy="8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9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orbel" panose="020B0503020204020204" pitchFamily="34" charset="0"/>
            </a:rPr>
            <a:t>14%</a:t>
          </a:r>
        </a:p>
      </dsp:txBody>
      <dsp:txXfrm>
        <a:off x="1266652" y="2415728"/>
        <a:ext cx="928727" cy="807884"/>
      </dsp:txXfrm>
    </dsp:sp>
    <dsp:sp modelId="{86AC0101-2841-4017-9544-A452E60D5624}">
      <dsp:nvSpPr>
        <dsp:cNvPr id="0" name=""/>
        <dsp:cNvSpPr/>
      </dsp:nvSpPr>
      <dsp:spPr>
        <a:xfrm>
          <a:off x="2027931" y="1734575"/>
          <a:ext cx="217246" cy="21724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F930F-F801-4E63-A128-1A50B45EE8A9}">
      <dsp:nvSpPr>
        <dsp:cNvPr id="0" name=""/>
        <dsp:cNvSpPr/>
      </dsp:nvSpPr>
      <dsp:spPr>
        <a:xfrm>
          <a:off x="2136554" y="1843198"/>
          <a:ext cx="1140542" cy="155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orbel" panose="020B0503020204020204" pitchFamily="34" charset="0"/>
            </a:rPr>
            <a:t>30-40%</a:t>
          </a:r>
          <a:r>
            <a:rPr lang="en-GB" sz="2400" kern="1200" baseline="30000" dirty="0">
              <a:latin typeface="Corbel" panose="020B0503020204020204" pitchFamily="34" charset="0"/>
            </a:rPr>
            <a:t>1</a:t>
          </a:r>
        </a:p>
      </dsp:txBody>
      <dsp:txXfrm>
        <a:off x="2136554" y="1843198"/>
        <a:ext cx="1140542" cy="1551273"/>
      </dsp:txXfrm>
    </dsp:sp>
    <dsp:sp modelId="{FAF23084-D75A-4FA1-9515-4849D7560579}">
      <dsp:nvSpPr>
        <dsp:cNvPr id="0" name=""/>
        <dsp:cNvSpPr/>
      </dsp:nvSpPr>
      <dsp:spPr>
        <a:xfrm>
          <a:off x="3154896" y="1152762"/>
          <a:ext cx="287851" cy="28785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C38A9-1819-4B1F-8326-8C442D9280C4}">
      <dsp:nvSpPr>
        <dsp:cNvPr id="0" name=""/>
        <dsp:cNvSpPr/>
      </dsp:nvSpPr>
      <dsp:spPr>
        <a:xfrm>
          <a:off x="3404230" y="1304628"/>
          <a:ext cx="1140542" cy="64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26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60%</a:t>
          </a:r>
          <a:r>
            <a:rPr lang="en-GB" sz="2800" kern="1200" baseline="30000" dirty="0"/>
            <a:t>2</a:t>
          </a:r>
        </a:p>
      </dsp:txBody>
      <dsp:txXfrm>
        <a:off x="3404230" y="1304628"/>
        <a:ext cx="1140542" cy="648362"/>
      </dsp:txXfrm>
    </dsp:sp>
    <dsp:sp modelId="{C44CABD3-A921-47CB-97FB-7DFA8FA5B436}">
      <dsp:nvSpPr>
        <dsp:cNvPr id="0" name=""/>
        <dsp:cNvSpPr/>
      </dsp:nvSpPr>
      <dsp:spPr>
        <a:xfrm>
          <a:off x="4382337" y="767829"/>
          <a:ext cx="385612" cy="38561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0F45A-044D-4545-AEC2-17F56437A5F9}">
      <dsp:nvSpPr>
        <dsp:cNvPr id="0" name=""/>
        <dsp:cNvSpPr/>
      </dsp:nvSpPr>
      <dsp:spPr>
        <a:xfrm>
          <a:off x="4612312" y="839527"/>
          <a:ext cx="2287004" cy="98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28" tIns="0" rIns="0" bIns="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>
              <a:latin typeface="Corbel" panose="020B0503020204020204" pitchFamily="34" charset="0"/>
            </a:rPr>
            <a:t>&gt;80%</a:t>
          </a:r>
          <a:r>
            <a:rPr lang="en-GB" sz="2800" kern="1200" baseline="30000" dirty="0">
              <a:latin typeface="Corbel" panose="020B0503020204020204" pitchFamily="34" charset="0"/>
            </a:rPr>
            <a:t>3</a:t>
          </a:r>
        </a:p>
      </dsp:txBody>
      <dsp:txXfrm>
        <a:off x="4612312" y="839527"/>
        <a:ext cx="2287004" cy="984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B1EE3-C339-4DCC-B7FE-EA366B143DB2}">
      <dsp:nvSpPr>
        <dsp:cNvPr id="0" name=""/>
        <dsp:cNvSpPr/>
      </dsp:nvSpPr>
      <dsp:spPr>
        <a:xfrm>
          <a:off x="0" y="10957"/>
          <a:ext cx="3537797" cy="22111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7A2E1-08B8-4A27-99D5-E3F9E8E3F4A7}">
      <dsp:nvSpPr>
        <dsp:cNvPr id="0" name=""/>
        <dsp:cNvSpPr/>
      </dsp:nvSpPr>
      <dsp:spPr>
        <a:xfrm>
          <a:off x="822537" y="1216019"/>
          <a:ext cx="123822" cy="12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68218-4064-42FA-A5F8-189C6845C27B}">
      <dsp:nvSpPr>
        <dsp:cNvPr id="0" name=""/>
        <dsp:cNvSpPr/>
      </dsp:nvSpPr>
      <dsp:spPr>
        <a:xfrm>
          <a:off x="884449" y="1277930"/>
          <a:ext cx="1149784" cy="94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1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j-lt"/>
            </a:rPr>
            <a:t>81 years</a:t>
          </a:r>
        </a:p>
      </dsp:txBody>
      <dsp:txXfrm>
        <a:off x="884449" y="1277930"/>
        <a:ext cx="1149784" cy="944149"/>
      </dsp:txXfrm>
    </dsp:sp>
    <dsp:sp modelId="{73CEC3A2-5EE7-465B-85B5-64CF96E5C0D1}">
      <dsp:nvSpPr>
        <dsp:cNvPr id="0" name=""/>
        <dsp:cNvSpPr/>
      </dsp:nvSpPr>
      <dsp:spPr>
        <a:xfrm>
          <a:off x="1963477" y="652183"/>
          <a:ext cx="212267" cy="212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D9F8B-1D30-4673-AD14-7072ADE075F9}">
      <dsp:nvSpPr>
        <dsp:cNvPr id="0" name=""/>
        <dsp:cNvSpPr/>
      </dsp:nvSpPr>
      <dsp:spPr>
        <a:xfrm>
          <a:off x="2069611" y="758317"/>
          <a:ext cx="1149784" cy="1463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7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j-lt"/>
            </a:rPr>
            <a:t>66 years</a:t>
          </a:r>
        </a:p>
      </dsp:txBody>
      <dsp:txXfrm>
        <a:off x="2069611" y="758317"/>
        <a:ext cx="1149784" cy="1463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0.02406</cdr:x>
      <cdr:y>0.10163</cdr:y>
    </cdr:from>
    <cdr:to>
      <cdr:x>0.70873</cdr:x>
      <cdr:y>0.2236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7B2612-B8E4-974D-B9CA-F16F82FA2A6D}"/>
            </a:ext>
          </a:extLst>
        </cdr:cNvPr>
        <cdr:cNvSpPr txBox="1"/>
      </cdr:nvSpPr>
      <cdr:spPr>
        <a:xfrm xmlns:a="http://schemas.openxmlformats.org/drawingml/2006/main">
          <a:off x="206335" y="382481"/>
          <a:ext cx="5870466" cy="459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Inpatient mental health professionals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39CE-2130-4DF9-94AB-297A506B9A3A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457-D042-4341-870C-1F50A3555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110AA-2297-48DA-9D53-6AADC2F81080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0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3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8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1ACC-52B8-49F2-A32C-6D6860A11D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2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9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9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8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9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457-D042-4341-870C-1F50A3555D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9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54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0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4344-C351-4E1C-A726-9C5ADA83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B8B3C-DEDA-4C74-B5EA-57732B914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CB23-C9A4-4A4F-99CD-43B96793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F6A59-CCB5-4B5E-ABEB-43102310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35A5-6778-4596-8099-E1B7D807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1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B4FF-6965-4EC1-9B2F-03107434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7E2B-CD03-4802-B822-A3D2C0E1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EB523-2B29-4997-BBEA-9D1E77D9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DBAB-AB5E-4CC7-9850-766F3B6B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95FE-E29C-4040-8C64-A0CFC5E6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6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A2D9-5FA7-4C78-B0F1-FDA1455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B5DE6-F58C-4E23-83C2-E5CF4835C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88FB7-3078-43FE-8BD2-058D795E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0FFC-2EE4-4EC4-A1FA-E7F71341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A2DE3-2E2F-45E5-A599-DFE6C550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1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D66-728E-41E4-B448-01B36C33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CCF6-0C87-4BB0-810B-B38995CFA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DE7D4-708F-4E07-94BF-C160FEC35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6A187-A6F9-46A2-9F93-ECBACC60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EB04A-673B-4437-813B-A43C6FDC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7C66C-B15B-41F0-9D66-1F23B039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2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A7FD-CFDF-4A6E-B595-DB5238A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E45B9-F592-481E-9A15-24470B7E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807D9-5A7A-4B31-9CA3-1B682EBE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830AC-EF4C-4A59-8159-F177550D6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55B63-9F68-4A78-A03F-036B7B2CE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D7C1B-015E-44A1-B876-7D35EAE2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41B6-D756-4E86-BBFA-73E765D1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00635-A653-42B0-A342-C2FC5BF9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6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F734-2F01-4AA4-BB1A-12910581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36C6C-88D5-4DEA-9B8E-24B43780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64EA-7E3E-4EC3-B5AF-F355278E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3B37B-740F-4485-BB76-E0735305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22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57FF4-261B-491A-A035-FD9BD245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B55B4-A534-43DD-BB64-9EBF59DB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CC6F0-CD00-4AA2-8F28-D29BE78B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81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AB84-03B4-4B07-A201-7F176014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57051-0745-44A3-9C3F-19A5B6F5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4DD7A-C429-4AD6-8CCE-A6ED9F548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BB0A6-48E5-4857-8DA9-4BE3CAA0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165AC-CEEE-433B-BF1D-4EC47DDE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0D033-C2A3-478A-A878-EAECA668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3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5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5D60-552C-4977-B8C4-791D8628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2091D-3E6C-4D1B-A755-0AC8017FD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6387C-22B5-4D91-BDE1-A138DB1F1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79AB8-C677-481F-9468-5135FCF4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89205-E242-4D2A-8DF4-39B09419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7A9B5-5CD6-4660-A382-9893ED7F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14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F1D9-6157-4747-B984-5D61C769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56302-3D6E-40DE-B062-D7680865D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DD5C-AF79-4578-ABA1-91AD56CC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7F3EA-3A2C-4CE0-9DDB-4AF81F9B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B2995-8732-4F4C-823F-BFC7ECB2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6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9EC38-8703-4E43-B8A6-2854DDEAE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4D0B5-1DB6-4325-9DD9-655263C1B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35A-FA61-4BB6-9913-40F1A3A0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A8F4-6FAC-4FB9-AE3E-A735DC81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EBF3-EE3C-41A7-B5FD-5C0C0085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5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8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8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5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1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CB69-1740-4D89-9ED1-605FBDB44B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F0EF-5A02-40FB-81F3-98E29490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4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4AB60-AD70-41C2-8162-CE2C8D68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1A39-35A5-42A5-8B56-A5D439395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E66E5-0C9A-4F76-843C-1F8B02294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A077-D3C7-4CEE-B07E-9768CD81645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A4962-9873-48AE-8451-80648B9F0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94D7-16D8-499D-99B6-BD56AC25F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6FC6-63F7-4435-9FDC-908DE46B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.jp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h.org.uk/information-and-resources/reports-submissions/reports/smokingemployability/" TargetMode="External"/><Relationship Id="rId4" Type="http://schemas.openxmlformats.org/officeDocument/2006/relationships/hyperlink" Target="https://ash.org.uk/wp-content/uploads/2021/03/SocialCar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pub/ckw174.18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hyperlink" Target="https://ash.org.uk/information-and-resources/reports-submissions/reports/smokefreeskill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h.org.uk/information-and-resources/reports-submissions/reports/smokefreeskil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h.org.uk/wp-content/uploads/2019/10/PHE-mental-health-trust-2019-survey-full-report_v1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0767-A543-4C53-9214-CE8771DBE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Why we need to address smoking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448E8-E213-48A4-9AC7-8BAAB6D39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875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Prof Ann McNeill, Co-Chair of the Mental Health and Smoking Partnership</a:t>
            </a:r>
            <a:endParaRPr lang="en-US" sz="2600" dirty="0"/>
          </a:p>
          <a:p>
            <a:r>
              <a:rPr lang="en-GB" sz="2600" dirty="0">
                <a:effectLst/>
                <a:ea typeface="Calibri" panose="020F0502020204030204" pitchFamily="34" charset="0"/>
              </a:rPr>
              <a:t>Professor of Tobacco Addiction</a:t>
            </a:r>
          </a:p>
          <a:p>
            <a:r>
              <a:rPr lang="en-GB" sz="2600" dirty="0">
                <a:ea typeface="Calibri" panose="020F0502020204030204" pitchFamily="34" charset="0"/>
              </a:rPr>
              <a:t>Vice Dean (Culture, Diversity &amp; Inclusion)</a:t>
            </a:r>
            <a:endParaRPr lang="en-GB" sz="2600" dirty="0">
              <a:effectLst/>
              <a:ea typeface="Calibri" panose="020F0502020204030204" pitchFamily="34" charset="0"/>
            </a:endParaRPr>
          </a:p>
          <a:p>
            <a:r>
              <a:rPr lang="en-GB" sz="2600" dirty="0">
                <a:effectLst/>
                <a:ea typeface="Calibri" panose="020F0502020204030204" pitchFamily="34" charset="0"/>
              </a:rPr>
              <a:t>Institute of Psychiatry, Psychology &amp; Neuroscience</a:t>
            </a:r>
          </a:p>
          <a:p>
            <a:r>
              <a:rPr lang="en-GB" sz="2600" dirty="0">
                <a:effectLst/>
                <a:ea typeface="Calibri" panose="020F0502020204030204" pitchFamily="34" charset="0"/>
              </a:rPr>
              <a:t>King’s College London</a:t>
            </a:r>
          </a:p>
          <a:p>
            <a:endParaRPr lang="en-US" dirty="0"/>
          </a:p>
        </p:txBody>
      </p:sp>
      <p:pic>
        <p:nvPicPr>
          <p:cNvPr id="6" name="Shape 278">
            <a:extLst>
              <a:ext uri="{FF2B5EF4-FFF2-40B4-BE49-F238E27FC236}">
                <a16:creationId xmlns:a16="http://schemas.microsoft.com/office/drawing/2014/main" id="{7DF52CBA-06CF-48D8-8E94-4329AD0ABF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6008" y="213828"/>
            <a:ext cx="1822192" cy="111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9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B58C-3A18-4DC7-A925-701E5613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454"/>
            <a:ext cx="7886700" cy="8651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Implementation challenge: impact of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3AB50-1E01-4B71-97A5-A09DD8E9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1422401"/>
            <a:ext cx="8070850" cy="4885634"/>
          </a:xfrm>
        </p:spPr>
        <p:txBody>
          <a:bodyPr>
            <a:no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There have been reports that policy implementation has been disrupted in some areas, particularly for </a:t>
            </a:r>
            <a:r>
              <a:rPr lang="en-GB" sz="2400" dirty="0" err="1">
                <a:cs typeface="Arial" panose="020B0604020202020204" pitchFamily="34" charset="0"/>
              </a:rPr>
              <a:t>smokefree</a:t>
            </a:r>
            <a:r>
              <a:rPr lang="en-GB" sz="2400" dirty="0">
                <a:cs typeface="Arial" panose="020B0604020202020204" pitchFamily="34" charset="0"/>
              </a:rPr>
              <a:t> policies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Evidence indicates that some smokers with a mental health condition have quit smoking with greater success during the pandemic </a:t>
            </a:r>
            <a:r>
              <a:rPr lang="en-US" sz="2400" b="1" dirty="0">
                <a:cs typeface="Arial" panose="020B0604020202020204" pitchFamily="34" charset="0"/>
              </a:rPr>
              <a:t>BUT others are increasing their consumption of tobacco, relapsing, or taking up smoking for the first time. </a:t>
            </a:r>
            <a:r>
              <a:rPr lang="en-US" sz="2400" dirty="0">
                <a:cs typeface="Arial" panose="020B0604020202020204" pitchFamily="34" charset="0"/>
              </a:rPr>
              <a:t>(YouGov COVID tracker; OWLS survey)</a:t>
            </a:r>
          </a:p>
          <a:p>
            <a:r>
              <a:rPr lang="en-US" sz="2400" dirty="0">
                <a:cs typeface="Arial" panose="020B0604020202020204" pitchFamily="34" charset="0"/>
              </a:rPr>
              <a:t>Consequently, the pandemic may be exacerbating the significant inequalities this group already face</a:t>
            </a:r>
          </a:p>
          <a:p>
            <a:r>
              <a:rPr lang="en-US" sz="2400" dirty="0">
                <a:cs typeface="Arial" panose="020B0604020202020204" pitchFamily="34" charset="0"/>
              </a:rPr>
              <a:t>The disruption of pandemic means the LTP is behind schedule and risks being </a:t>
            </a:r>
            <a:r>
              <a:rPr lang="en-US" sz="2400" dirty="0" err="1">
                <a:cs typeface="Arial" panose="020B0604020202020204" pitchFamily="34" charset="0"/>
              </a:rPr>
              <a:t>deprioritised</a:t>
            </a:r>
            <a:r>
              <a:rPr lang="en-US" sz="2400" dirty="0">
                <a:cs typeface="Arial" panose="020B0604020202020204" pitchFamily="34" charset="0"/>
              </a:rPr>
              <a:t> in the face of current pressures – will mental health service users be back of the queue again?  </a:t>
            </a:r>
          </a:p>
        </p:txBody>
      </p:sp>
      <p:pic>
        <p:nvPicPr>
          <p:cNvPr id="4" name="Shape 278">
            <a:extLst>
              <a:ext uri="{FF2B5EF4-FFF2-40B4-BE49-F238E27FC236}">
                <a16:creationId xmlns:a16="http://schemas.microsoft.com/office/drawing/2014/main" id="{97FEEA8F-9D5D-4EBF-9AD5-58A0100A94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269" y="5828287"/>
            <a:ext cx="1324244" cy="81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52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BC68-B1B0-8B4B-AAD6-0B8A78E4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6"/>
            <a:ext cx="8343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But even if we implement fully the NHS Long-Term Plan, it won’t be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CC77-4897-0143-BEEE-42E0795A5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 also need:</a:t>
            </a:r>
          </a:p>
          <a:p>
            <a:r>
              <a:rPr lang="en-US" dirty="0"/>
              <a:t>Similar systems in community mental health services</a:t>
            </a:r>
          </a:p>
          <a:p>
            <a:r>
              <a:rPr lang="en-US" dirty="0"/>
              <a:t>Better primary care support</a:t>
            </a:r>
          </a:p>
          <a:p>
            <a:r>
              <a:rPr lang="en-US" dirty="0"/>
              <a:t>Full engagement of smokers to use alternatives like using e-cigarettes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2961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However, if we can reduce smoking we will…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6144"/>
            <a:ext cx="8507288" cy="48252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 healthy life expectancy and reduce care needs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levels of poverty and promote employment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levels of good mental health - quitting smoking has been shown to have = or &gt; effect than anti-depressants six weeks after quitting, effects which last over many years (Taylor et al, 2021)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the level of some anti-psychotic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medications (RCP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RCPsych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the treatment outcomes for drug and alcohol use and reduce use illegal drugs (Reed et al, 2021)</a:t>
            </a:r>
          </a:p>
        </p:txBody>
      </p:sp>
      <p:pic>
        <p:nvPicPr>
          <p:cNvPr id="5" name="Shape 278">
            <a:extLst>
              <a:ext uri="{FF2B5EF4-FFF2-40B4-BE49-F238E27FC236}">
                <a16:creationId xmlns:a16="http://schemas.microsoft.com/office/drawing/2014/main" id="{1E93EBB4-1EC3-9245-8B36-C48BA7C276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2556" y="5933256"/>
            <a:ext cx="1324244" cy="81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67A93-62FC-964B-AA15-FE7A1471C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513100"/>
            <a:ext cx="2844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Debbie\Downloads\smoke_rising_anim_500_clr_130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6116" y="3853461"/>
            <a:ext cx="7055383" cy="13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501816"/>
              </p:ext>
            </p:extLst>
          </p:nvPr>
        </p:nvGraphicFramePr>
        <p:xfrm>
          <a:off x="1350835" y="1411628"/>
          <a:ext cx="6899317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0835" y="356380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prstClr val="black"/>
                </a:solidFill>
                <a:latin typeface="Corbel" panose="020B0503020204020204" pitchFamily="34" charset="0"/>
              </a:rPr>
              <a:t>General population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161" y="2526970"/>
            <a:ext cx="14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Corbel" panose="020B0503020204020204" pitchFamily="34" charset="0"/>
              </a:rPr>
              <a:t>Depression &amp; Anxiety</a:t>
            </a:r>
            <a:endParaRPr lang="en-GB" baseline="30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6217" y="1854721"/>
            <a:ext cx="1350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orbel" panose="020B0503020204020204" pitchFamily="34" charset="0"/>
              </a:rPr>
              <a:t>Psychosis</a:t>
            </a:r>
            <a:r>
              <a:rPr lang="en-GB" sz="2100" baseline="30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5250" y="1387279"/>
            <a:ext cx="2095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orbel" panose="020B0503020204020204" pitchFamily="34" charset="0"/>
              </a:rPr>
              <a:t>Substance use</a:t>
            </a:r>
            <a:endParaRPr lang="en-GB" sz="2100" baseline="30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4190" y="5020259"/>
            <a:ext cx="2961810" cy="932957"/>
          </a:xfrm>
          <a:prstGeom prst="rect">
            <a:avLst/>
          </a:prstGeom>
          <a:solidFill>
            <a:schemeClr val="bg1">
              <a:lumMod val="85000"/>
            </a:schemeClr>
          </a:solidFill>
          <a:ln cap="flat" algn="ctr"/>
        </p:spPr>
      </p:pic>
      <p:sp>
        <p:nvSpPr>
          <p:cNvPr id="3" name="TextBox 2"/>
          <p:cNvSpPr txBox="1"/>
          <p:nvPr/>
        </p:nvSpPr>
        <p:spPr>
          <a:xfrm>
            <a:off x="316774" y="265347"/>
            <a:ext cx="8827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Smoking is a major cause of inequality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1444239"/>
              </p:ext>
            </p:extLst>
          </p:nvPr>
        </p:nvGraphicFramePr>
        <p:xfrm>
          <a:off x="3945626" y="3341149"/>
          <a:ext cx="3537797" cy="223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2EE74F-1E07-4F66-9E72-FFB86BB06ACA}"/>
              </a:ext>
            </a:extLst>
          </p:cNvPr>
          <p:cNvSpPr txBox="1"/>
          <p:nvPr/>
        </p:nvSpPr>
        <p:spPr>
          <a:xfrm>
            <a:off x="6049866" y="4457668"/>
            <a:ext cx="256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Life expectancy gap general population vs mental illness</a:t>
            </a:r>
            <a:r>
              <a:rPr lang="en-GB" sz="1350" baseline="30000" dirty="0">
                <a:solidFill>
                  <a:prstClr val="black"/>
                </a:solidFill>
                <a:latin typeface="Calibri" panose="020F0502020204030204"/>
              </a:rPr>
              <a:t>4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13" name="Shape 278">
            <a:extLst>
              <a:ext uri="{FF2B5EF4-FFF2-40B4-BE49-F238E27FC236}">
                <a16:creationId xmlns:a16="http://schemas.microsoft.com/office/drawing/2014/main" id="{7645B984-ED73-4088-BA7B-B0865E1DA71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18269" y="5828287"/>
            <a:ext cx="1324244" cy="81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3FF953-EAC9-4A85-BBBD-A39EF52B4AD2}"/>
              </a:ext>
            </a:extLst>
          </p:cNvPr>
          <p:cNvSpPr txBox="1"/>
          <p:nvPr/>
        </p:nvSpPr>
        <p:spPr>
          <a:xfrm>
            <a:off x="301487" y="6089820"/>
            <a:ext cx="5479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black"/>
                </a:solidFill>
                <a:latin typeface="Corbel" panose="020B0503020204020204" pitchFamily="34" charset="0"/>
              </a:rPr>
              <a:t>1 RCP (2013) smoking and Mental Health 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black"/>
                </a:solidFill>
                <a:latin typeface="Corbel" panose="020B0503020204020204" pitchFamily="34" charset="0"/>
              </a:rPr>
              <a:t>2. Wu C-Y et al. (2013). </a:t>
            </a:r>
            <a:r>
              <a:rPr lang="en-GB" sz="1200" dirty="0" err="1">
                <a:solidFill>
                  <a:prstClr val="black"/>
                </a:solidFill>
                <a:latin typeface="Corbel" panose="020B0503020204020204" pitchFamily="34" charset="0"/>
              </a:rPr>
              <a:t>PLoS</a:t>
            </a:r>
            <a:r>
              <a:rPr lang="en-GB" sz="1200" dirty="0">
                <a:solidFill>
                  <a:prstClr val="black"/>
                </a:solidFill>
                <a:latin typeface="Corbel" panose="020B0503020204020204" pitchFamily="34" charset="0"/>
              </a:rPr>
              <a:t> ONE 8(9): e74262. 3. Cookson C, et al (2014) </a:t>
            </a:r>
            <a:r>
              <a:rPr lang="en-GB" sz="1200" i="1" dirty="0">
                <a:solidFill>
                  <a:prstClr val="black"/>
                </a:solidFill>
                <a:latin typeface="Corbel" panose="020B0503020204020204" pitchFamily="34" charset="0"/>
              </a:rPr>
              <a:t>BMC Health Services Research</a:t>
            </a:r>
            <a:r>
              <a:rPr lang="en-GB" sz="1200" dirty="0">
                <a:solidFill>
                  <a:prstClr val="black"/>
                </a:solidFill>
                <a:latin typeface="Corbel" panose="020B0503020204020204" pitchFamily="34" charset="0"/>
              </a:rPr>
              <a:t> 2014, 14:304 , 4. Chang et al </a:t>
            </a:r>
            <a:r>
              <a:rPr lang="en-GB" sz="1200" dirty="0" err="1">
                <a:solidFill>
                  <a:prstClr val="black"/>
                </a:solidFill>
                <a:latin typeface="Corbel" panose="020B0503020204020204" pitchFamily="34" charset="0"/>
              </a:rPr>
              <a:t>PLoS</a:t>
            </a:r>
            <a:r>
              <a:rPr lang="en-GB" sz="1200" dirty="0">
                <a:solidFill>
                  <a:prstClr val="black"/>
                </a:solidFill>
                <a:latin typeface="Corbel" panose="020B0503020204020204" pitchFamily="34" charset="0"/>
              </a:rPr>
              <a:t> One 2011;6(5)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573ED-1827-704E-8D2E-9353F03CCF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893" y="5147938"/>
            <a:ext cx="2806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EA38-95AC-4A19-BEA4-B64BD7D2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627"/>
            <a:ext cx="7886700" cy="752474"/>
          </a:xfrm>
        </p:spPr>
        <p:txBody>
          <a:bodyPr/>
          <a:lstStyle/>
          <a:p>
            <a:pPr algn="ctr"/>
            <a:r>
              <a:rPr lang="en-US" b="1" dirty="0"/>
              <a:t>Shorter, sicker lives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5DCD-6C0C-4A9E-BE6E-61847815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28333"/>
            <a:ext cx="8213863" cy="459995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every person who dies from smoking another 30 are suffering a serious smoking related disease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average, smokers report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difficulty completing tasks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years earlier, and receive care support 10 years earlier, than never smokers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average, smokers and ex-smokers receive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3.6 times as many hours care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never smokers indicating higher levels of overall need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Smokers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less likely to be employed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 never smokers, linked to the much greater likelihood of working age disability</a:t>
            </a:r>
          </a:p>
        </p:txBody>
      </p:sp>
      <p:pic>
        <p:nvPicPr>
          <p:cNvPr id="4" name="Shape 278">
            <a:extLst>
              <a:ext uri="{FF2B5EF4-FFF2-40B4-BE49-F238E27FC236}">
                <a16:creationId xmlns:a16="http://schemas.microsoft.com/office/drawing/2014/main" id="{C7C5291F-48FA-447D-A0FC-F85F7969C1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269" y="5828287"/>
            <a:ext cx="1324244" cy="811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6362B-BD75-4535-9C10-F07CA5710AB7}"/>
              </a:ext>
            </a:extLst>
          </p:cNvPr>
          <p:cNvSpPr txBox="1"/>
          <p:nvPr/>
        </p:nvSpPr>
        <p:spPr>
          <a:xfrm>
            <a:off x="836478" y="6002519"/>
            <a:ext cx="6884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ASH, The Cost of Smoking to the Social Care System, 2021 </a:t>
            </a:r>
            <a:r>
              <a:rPr lang="en-GB" sz="1400" dirty="0">
                <a:hlinkClick r:id="rId4"/>
              </a:rPr>
              <a:t>https://ash.org.uk/wp-content/uploads/2021/03/SocialCare.pdf</a:t>
            </a:r>
            <a:r>
              <a:rPr lang="en-GB" sz="1400" dirty="0"/>
              <a:t> </a:t>
            </a:r>
          </a:p>
          <a:p>
            <a:r>
              <a:rPr lang="en-GB" sz="1400" dirty="0"/>
              <a:t>ASH, Smoking, Employability and Earnings, 2021 </a:t>
            </a:r>
            <a:r>
              <a:rPr lang="en-GB" sz="1400" dirty="0">
                <a:hlinkClick r:id="rId5"/>
              </a:rPr>
              <a:t>https://ash.org.uk/information-and-resources/reports-submissions/reports/smokingemployability/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6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3A52-D7D4-4208-B50A-36FA51E9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pPr algn="ctr"/>
            <a:r>
              <a:rPr lang="en-GB" b="1" dirty="0"/>
              <a:t>Smoking and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C3F4-4315-4B47-8C22-0056D37BF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500"/>
            <a:ext cx="7886700" cy="51593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for annual spending on tobacco by smokers with a MH condition range from £1200 to £2200/year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we counted tobacco expenditure in our calculations of poverty many hundreds of thousands more would be in poverty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4F9860-33FB-415D-B973-0E2F8CFCE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47416"/>
              </p:ext>
            </p:extLst>
          </p:nvPr>
        </p:nvGraphicFramePr>
        <p:xfrm>
          <a:off x="2000251" y="2232475"/>
          <a:ext cx="5518018" cy="2194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8018">
                  <a:extLst>
                    <a:ext uri="{9D8B030D-6E8A-4147-A177-3AD203B41FA5}">
                      <a16:colId xmlns:a16="http://schemas.microsoft.com/office/drawing/2014/main" val="3535330091"/>
                    </a:ext>
                  </a:extLst>
                </a:gridCol>
              </a:tblGrid>
              <a:tr h="21940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900K – 1.2m adults in the UK with a </a:t>
                      </a:r>
                      <a:r>
                        <a:rPr lang="en-US" sz="2800" b="1" u="none" strike="noStrike" dirty="0">
                          <a:effectLst/>
                        </a:rPr>
                        <a:t>common mental disorder </a:t>
                      </a:r>
                      <a:r>
                        <a:rPr lang="en-US" sz="2800" u="none" strike="noStrike" dirty="0">
                          <a:effectLst/>
                        </a:rPr>
                        <a:t>(CIS-R score &gt;12) are living in poverty and are current smokers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520231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30D6CC-F205-44B2-BF14-845AE4848A52}"/>
              </a:ext>
            </a:extLst>
          </p:cNvPr>
          <p:cNvSpPr txBox="1"/>
          <p:nvPr/>
        </p:nvSpPr>
        <p:spPr>
          <a:xfrm>
            <a:off x="791403" y="5971668"/>
            <a:ext cx="63997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A2A2A"/>
                </a:solidFill>
                <a:effectLst/>
              </a:rPr>
              <a:t>T Langley, Mental health, smoking and poverty in the UK: Tessa Langley, </a:t>
            </a:r>
            <a:r>
              <a:rPr lang="en-US" sz="1400" b="0" i="1" dirty="0">
                <a:solidFill>
                  <a:srgbClr val="2A2A2A"/>
                </a:solidFill>
                <a:effectLst/>
              </a:rPr>
              <a:t>European Journal of Public Health</a:t>
            </a:r>
            <a:r>
              <a:rPr lang="en-US" sz="1400" b="0" i="0" dirty="0">
                <a:solidFill>
                  <a:srgbClr val="2A2A2A"/>
                </a:solidFill>
                <a:effectLst/>
              </a:rPr>
              <a:t>, Volume 26, Issue suppl_1, November 2016, ckw174.180, </a:t>
            </a:r>
            <a:r>
              <a:rPr lang="en-US" sz="1400" b="0" i="0" u="none" strike="noStrike" dirty="0">
                <a:solidFill>
                  <a:srgbClr val="006FB7"/>
                </a:solidFill>
                <a:effectLst/>
                <a:hlinkClick r:id="rId3"/>
              </a:rPr>
              <a:t>https://doi.org/10.1093/eurpub/ckw174.180</a:t>
            </a:r>
            <a:endParaRPr lang="en-GB" sz="1400" dirty="0"/>
          </a:p>
        </p:txBody>
      </p:sp>
      <p:pic>
        <p:nvPicPr>
          <p:cNvPr id="8" name="Shape 278">
            <a:extLst>
              <a:ext uri="{FF2B5EF4-FFF2-40B4-BE49-F238E27FC236}">
                <a16:creationId xmlns:a16="http://schemas.microsoft.com/office/drawing/2014/main" id="{7CC7B9B1-FAF7-4F32-8041-2E3D43EE2D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269" y="5828287"/>
            <a:ext cx="1324244" cy="81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02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5BA5-A8C3-4CE0-8BEA-59CE8783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54" y="140751"/>
            <a:ext cx="7654234" cy="83978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20 year gap in securing </a:t>
            </a:r>
            <a:r>
              <a:rPr lang="en-US" sz="4000" b="1" dirty="0" err="1"/>
              <a:t>smokefree</a:t>
            </a:r>
            <a:r>
              <a:rPr lang="en-US" sz="4000" b="1" dirty="0"/>
              <a:t> goals</a:t>
            </a:r>
            <a:endParaRPr lang="en-GB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1A3D4-D6CD-4CE5-916A-9F8DF40B5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9" y="1319094"/>
            <a:ext cx="7566091" cy="4916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3AC59-8606-480D-838F-14F56D9A49D1}"/>
              </a:ext>
            </a:extLst>
          </p:cNvPr>
          <p:cNvSpPr txBox="1"/>
          <p:nvPr/>
        </p:nvSpPr>
        <p:spPr>
          <a:xfrm>
            <a:off x="473075" y="980540"/>
            <a:ext cx="8197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Projected rate of decline among smokers with &amp; without a mental health condition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E5ABA-E1DF-44B5-BC12-E2B32001819B}"/>
              </a:ext>
            </a:extLst>
          </p:cNvPr>
          <p:cNvSpPr txBox="1"/>
          <p:nvPr/>
        </p:nvSpPr>
        <p:spPr>
          <a:xfrm>
            <a:off x="5372099" y="1804518"/>
            <a:ext cx="345284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with MH conditions won’t reach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(5% prevalence) until 20 years later than people without at the current rate of decline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C448F-3365-496E-BBB9-BB771628D192}"/>
              </a:ext>
            </a:extLst>
          </p:cNvPr>
          <p:cNvSpPr txBox="1"/>
          <p:nvPr/>
        </p:nvSpPr>
        <p:spPr>
          <a:xfrm>
            <a:off x="154019" y="6251438"/>
            <a:ext cx="8670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Richardson &amp; Robson (2021) Adapted from Richardson et al (2019) Smoking and quitting behaviours by mental health conditions in Great Britain (1993-2014) Addictive Behaviours 90:14-10</a:t>
            </a:r>
          </a:p>
        </p:txBody>
      </p:sp>
    </p:spTree>
    <p:extLst>
      <p:ext uri="{BB962C8B-B14F-4D97-AF65-F5344CB8AC3E}">
        <p14:creationId xmlns:p14="http://schemas.microsoft.com/office/powerpoint/2010/main" val="12194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8E66-D01F-42E7-B108-4D4732A5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Journey to the Long Term Plan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D1B18-96BC-4781-9825-1DFFF511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523" y="1690689"/>
            <a:ext cx="4824774" cy="477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cs typeface="Arial" panose="020B0604020202020204" pitchFamily="34" charset="0"/>
              </a:rPr>
              <a:t>“Persistent high prevalence of smoking reflects a major failure of public health and clinical services to address the needs of a highly disadvantaged sector of society.” </a:t>
            </a:r>
            <a:r>
              <a:rPr lang="en-US" sz="2800" dirty="0">
                <a:cs typeface="Arial" panose="020B0604020202020204" pitchFamily="34" charset="0"/>
              </a:rPr>
              <a:t>(RCP &amp; </a:t>
            </a:r>
            <a:r>
              <a:rPr lang="en-US" sz="2800" dirty="0" err="1">
                <a:cs typeface="Arial" panose="020B0604020202020204" pitchFamily="34" charset="0"/>
              </a:rPr>
              <a:t>RCPsych</a:t>
            </a:r>
            <a:r>
              <a:rPr lang="en-US" sz="2800" dirty="0">
                <a:cs typeface="Arial" panose="020B0604020202020204" pitchFamily="34" charset="0"/>
              </a:rPr>
              <a:t>, 2013)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2016, we called for exactly the kind of </a:t>
            </a:r>
            <a:r>
              <a:rPr lang="en-US" dirty="0" err="1"/>
              <a:t>programme</a:t>
            </a:r>
            <a:r>
              <a:rPr lang="en-US" dirty="0"/>
              <a:t> in the NHS Long-Term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3F389-CFA2-45A9-B6E1-F870D4013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70" t="13406" r="15073" b="6884"/>
          <a:stretch/>
        </p:blipFill>
        <p:spPr>
          <a:xfrm>
            <a:off x="316914" y="4094230"/>
            <a:ext cx="1597873" cy="2253411"/>
          </a:xfrm>
          <a:prstGeom prst="rect">
            <a:avLst/>
          </a:prstGeom>
        </p:spPr>
      </p:pic>
      <p:pic>
        <p:nvPicPr>
          <p:cNvPr id="2050" name="Picture 2" descr="NHS Long Term Plan - Healthwatch Lewisham">
            <a:extLst>
              <a:ext uri="{FF2B5EF4-FFF2-40B4-BE49-F238E27FC236}">
                <a16:creationId xmlns:a16="http://schemas.microsoft.com/office/drawing/2014/main" id="{17316C81-A456-495E-B8B1-45872C91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97" y="2802407"/>
            <a:ext cx="1501493" cy="21147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rcplondon.ac.uk/sites/default/files/imagecache/product_full/images/smoking-and-mental-health-key-recommendations-1.png">
            <a:extLst>
              <a:ext uri="{FF2B5EF4-FFF2-40B4-BE49-F238E27FC236}">
                <a16:creationId xmlns:a16="http://schemas.microsoft.com/office/drawing/2014/main" id="{27EE4A03-50A0-5840-949D-2E503DCC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15" y="1487957"/>
            <a:ext cx="1597872" cy="19684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3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4F9F-E858-4A0E-BE37-65E3B5F7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22" y="230695"/>
            <a:ext cx="8360980" cy="1325563"/>
          </a:xfrm>
        </p:spPr>
        <p:txBody>
          <a:bodyPr/>
          <a:lstStyle/>
          <a:p>
            <a:r>
              <a:rPr lang="en-US" b="1" dirty="0"/>
              <a:t>Implementation challenge: Training</a:t>
            </a:r>
            <a:endParaRPr lang="en-GB" b="1" dirty="0"/>
          </a:p>
        </p:txBody>
      </p:sp>
      <p:pic>
        <p:nvPicPr>
          <p:cNvPr id="5" name="Shape 278">
            <a:extLst>
              <a:ext uri="{FF2B5EF4-FFF2-40B4-BE49-F238E27FC236}">
                <a16:creationId xmlns:a16="http://schemas.microsoft.com/office/drawing/2014/main" id="{03CE9DA0-FA76-4448-A338-6953DBC068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269" y="5828287"/>
            <a:ext cx="1324244" cy="811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D12CF-C7C1-427C-BFA9-D288A3486B36}"/>
              </a:ext>
            </a:extLst>
          </p:cNvPr>
          <p:cNvSpPr txBox="1"/>
          <p:nvPr/>
        </p:nvSpPr>
        <p:spPr>
          <a:xfrm>
            <a:off x="275497" y="6116335"/>
            <a:ext cx="9044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ASH, </a:t>
            </a:r>
            <a:r>
              <a:rPr lang="en-GB" sz="1400" dirty="0" err="1"/>
              <a:t>Smokefree</a:t>
            </a:r>
            <a:r>
              <a:rPr lang="en-GB" sz="1400" dirty="0"/>
              <a:t> Skills: training needs of </a:t>
            </a:r>
            <a:r>
              <a:rPr lang="en-US" sz="1400" dirty="0"/>
              <a:t>mental health nurses and psychiatrists, 2020</a:t>
            </a:r>
          </a:p>
          <a:p>
            <a:r>
              <a:rPr lang="en-GB" sz="1400" dirty="0"/>
              <a:t> </a:t>
            </a:r>
            <a:r>
              <a:rPr lang="en-GB" sz="1400" dirty="0">
                <a:hlinkClick r:id="rId4"/>
              </a:rPr>
              <a:t>https://ash.org.uk/information-and-resources/reports-submissions/reports/smokefreeskills/</a:t>
            </a:r>
            <a:r>
              <a:rPr lang="en-GB" sz="1400" dirty="0"/>
              <a:t>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58FF956-45A4-4820-9E97-001F72B0C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121974"/>
              </p:ext>
            </p:extLst>
          </p:nvPr>
        </p:nvGraphicFramePr>
        <p:xfrm>
          <a:off x="243195" y="1556366"/>
          <a:ext cx="8746435" cy="410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42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FBD1-459F-4780-A4B7-CA4C3C0F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87326"/>
            <a:ext cx="8237054" cy="1325563"/>
          </a:xfrm>
        </p:spPr>
        <p:txBody>
          <a:bodyPr/>
          <a:lstStyle/>
          <a:p>
            <a:pPr algn="ctr"/>
            <a:r>
              <a:rPr lang="en-US" b="1" dirty="0"/>
              <a:t>Implementation challenge: Myth of low motivation</a:t>
            </a:r>
            <a:endParaRPr lang="en-GB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37128EE-2351-43F7-96D6-539FF8D17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321921"/>
              </p:ext>
            </p:extLst>
          </p:nvPr>
        </p:nvGraphicFramePr>
        <p:xfrm>
          <a:off x="278296" y="1881810"/>
          <a:ext cx="8574155" cy="37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265826-464D-D747-AFCB-8CD7A0FFC9C1}"/>
              </a:ext>
            </a:extLst>
          </p:cNvPr>
          <p:cNvSpPr txBox="1"/>
          <p:nvPr/>
        </p:nvSpPr>
        <p:spPr>
          <a:xfrm>
            <a:off x="0" y="158575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Believe patients with mental health conditions are not motivated to quit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BB3534F-8E96-3D41-BEBB-4AFA75B8A96E}"/>
              </a:ext>
            </a:extLst>
          </p:cNvPr>
          <p:cNvSpPr txBox="1"/>
          <p:nvPr/>
        </p:nvSpPr>
        <p:spPr>
          <a:xfrm>
            <a:off x="484631" y="3807898"/>
            <a:ext cx="5870448" cy="459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Community mental health professionals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A764F-C0DA-AC43-A59E-FD2771497742}"/>
              </a:ext>
            </a:extLst>
          </p:cNvPr>
          <p:cNvSpPr txBox="1"/>
          <p:nvPr/>
        </p:nvSpPr>
        <p:spPr>
          <a:xfrm>
            <a:off x="278296" y="5804452"/>
            <a:ext cx="9044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ASH, </a:t>
            </a:r>
            <a:r>
              <a:rPr lang="en-GB" sz="1400" dirty="0" err="1"/>
              <a:t>Smokefree</a:t>
            </a:r>
            <a:r>
              <a:rPr lang="en-GB" sz="1400" dirty="0"/>
              <a:t> Skills: training needs of </a:t>
            </a:r>
            <a:r>
              <a:rPr lang="en-US" sz="1400" dirty="0"/>
              <a:t>mental health nurses and psychiatrists, 2020</a:t>
            </a:r>
          </a:p>
          <a:p>
            <a:r>
              <a:rPr lang="en-GB" sz="1400" dirty="0"/>
              <a:t> </a:t>
            </a:r>
            <a:r>
              <a:rPr lang="en-GB" sz="1400" dirty="0">
                <a:hlinkClick r:id="rId4"/>
              </a:rPr>
              <a:t>https://ash.org.uk/information-and-resources/reports-submissions/reports/smokefreeskills/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88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237E-2232-452D-89ED-1111FC1F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65126"/>
            <a:ext cx="825931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Implementation challenge: variable </a:t>
            </a:r>
            <a:r>
              <a:rPr lang="en-US" b="1" dirty="0" err="1"/>
              <a:t>smokefree</a:t>
            </a:r>
            <a:r>
              <a:rPr lang="en-US" b="1" dirty="0"/>
              <a:t> policies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3B13D-198E-4486-83A9-02179B962083}"/>
              </a:ext>
            </a:extLst>
          </p:cNvPr>
          <p:cNvSpPr txBox="1"/>
          <p:nvPr/>
        </p:nvSpPr>
        <p:spPr>
          <a:xfrm>
            <a:off x="741293" y="6187630"/>
            <a:ext cx="7282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ASH, Progress Towards </a:t>
            </a:r>
            <a:r>
              <a:rPr lang="en-GB" sz="1400" dirty="0" err="1"/>
              <a:t>Smokefree</a:t>
            </a:r>
            <a:r>
              <a:rPr lang="en-GB" sz="1400" dirty="0"/>
              <a:t> Mental Health Settings, 2019 </a:t>
            </a:r>
            <a:r>
              <a:rPr lang="en-GB" sz="1400" dirty="0">
                <a:hlinkClick r:id="rId3"/>
              </a:rPr>
              <a:t>https://ash.org.uk/wp-content/uploads/2019/10/PHE-mental-health-trust-2019-survey-full-report_v12.pdf</a:t>
            </a:r>
            <a:r>
              <a:rPr lang="en-GB" sz="1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94D9D-298C-4F4B-992F-605BAF04FB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54" y="2533016"/>
            <a:ext cx="5268376" cy="351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D0629D-2972-4413-843D-C6E19C94DCB9}"/>
              </a:ext>
            </a:extLst>
          </p:cNvPr>
          <p:cNvSpPr txBox="1"/>
          <p:nvPr/>
        </p:nvSpPr>
        <p:spPr>
          <a:xfrm>
            <a:off x="256032" y="1634799"/>
            <a:ext cx="8887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staff accompany patients on smoking breaks on average adult mental health wards (all surveyed trusts)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257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A724599B-C191-4204-AD31-31943027E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0FE29-C074-441D-800C-0E4B6F20C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C47DB2-9AF0-4497-9ABE-3640E37D48F8}">
  <ds:schemaRefs>
    <ds:schemaRef ds:uri="http://schemas.microsoft.com/office/2006/metadata/properties"/>
    <ds:schemaRef ds:uri="http://schemas.microsoft.com/office/infopath/2007/PartnerControls"/>
    <ds:schemaRef ds:uri="3a4543a0-6766-456e-a2ee-4414459d9a0a"/>
    <ds:schemaRef ds:uri="af7b454b-5578-4b92-ad2d-05626e0910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3111</TotalTime>
  <Words>957</Words>
  <Application>Microsoft Office PowerPoint</Application>
  <PresentationFormat>On-screen Show (4:3)</PresentationFormat>
  <Paragraphs>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Times New Roman</vt:lpstr>
      <vt:lpstr>Office Theme</vt:lpstr>
      <vt:lpstr>1_Office Theme</vt:lpstr>
      <vt:lpstr>Why we need to address smoking now</vt:lpstr>
      <vt:lpstr>PowerPoint Presentation</vt:lpstr>
      <vt:lpstr>Shorter, sicker lives</vt:lpstr>
      <vt:lpstr>Smoking and poverty</vt:lpstr>
      <vt:lpstr>20 year gap in securing smokefree goals</vt:lpstr>
      <vt:lpstr>Journey to the Long Term Plan</vt:lpstr>
      <vt:lpstr>Implementation challenge: Training</vt:lpstr>
      <vt:lpstr>Implementation challenge: Myth of low motivation</vt:lpstr>
      <vt:lpstr>Implementation challenge: variable smokefree policies</vt:lpstr>
      <vt:lpstr>Implementation challenge: impact of COVID-19 </vt:lpstr>
      <vt:lpstr>But even if we implement fully the NHS Long-Term Plan, it won’t be enough</vt:lpstr>
      <vt:lpstr>However, if we can reduce smoking we will…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need to address smoking now</dc:title>
  <dc:creator>John Waldron</dc:creator>
  <cp:lastModifiedBy>Amy Murgatroyd</cp:lastModifiedBy>
  <cp:revision>25</cp:revision>
  <dcterms:created xsi:type="dcterms:W3CDTF">2021-09-21T12:11:34Z</dcterms:created>
  <dcterms:modified xsi:type="dcterms:W3CDTF">2022-08-17T15:08:52Z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