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366" r:id="rId5"/>
    <p:sldId id="257" r:id="rId6"/>
    <p:sldId id="367" r:id="rId7"/>
    <p:sldId id="369" r:id="rId8"/>
    <p:sldId id="260" r:id="rId9"/>
    <p:sldId id="262" r:id="rId10"/>
    <p:sldId id="263" r:id="rId11"/>
    <p:sldId id="287" r:id="rId12"/>
    <p:sldId id="371" r:id="rId13"/>
    <p:sldId id="281" r:id="rId14"/>
    <p:sldId id="269" r:id="rId15"/>
    <p:sldId id="279" r:id="rId16"/>
    <p:sldId id="373" r:id="rId17"/>
    <p:sldId id="375" r:id="rId18"/>
    <p:sldId id="276" r:id="rId19"/>
    <p:sldId id="270" r:id="rId20"/>
    <p:sldId id="377" r:id="rId21"/>
    <p:sldId id="379" r:id="rId22"/>
    <p:sldId id="380" r:id="rId23"/>
    <p:sldId id="381" r:id="rId24"/>
    <p:sldId id="277" r:id="rId25"/>
    <p:sldId id="383" r:id="rId26"/>
    <p:sldId id="384" r:id="rId27"/>
    <p:sldId id="386" r:id="rId28"/>
    <p:sldId id="388" r:id="rId29"/>
    <p:sldId id="389" r:id="rId30"/>
    <p:sldId id="390" r:id="rId31"/>
    <p:sldId id="3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F9AEC7-75B0-4E8E-ABD9-6F00AF15CD98}" v="4" dt="2022-07-22T15:23:24.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54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DEFFE-2719-4C2E-B16C-233922197FE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C14B0BCE-D4D0-44B5-8188-437CA7134C6A}">
      <dgm:prSet phldrT="[Text]" custT="1"/>
      <dgm:spPr/>
      <dgm:t>
        <a:bodyPr/>
        <a:lstStyle/>
        <a:p>
          <a:r>
            <a:rPr lang="en-GB" sz="2400" dirty="0"/>
            <a:t>Evidence base for clinical effectiveness</a:t>
          </a:r>
        </a:p>
      </dgm:t>
    </dgm:pt>
    <dgm:pt modelId="{9E9E7369-4C49-4A88-B3FF-582E76551F2E}" type="parTrans" cxnId="{BAE5CF11-88EC-4AA1-81DB-5BCE3E0D4F55}">
      <dgm:prSet/>
      <dgm:spPr/>
      <dgm:t>
        <a:bodyPr/>
        <a:lstStyle/>
        <a:p>
          <a:endParaRPr lang="en-GB" sz="2400"/>
        </a:p>
      </dgm:t>
    </dgm:pt>
    <dgm:pt modelId="{FEC17AB4-7649-4908-9E76-6D4EAF681F3A}" type="sibTrans" cxnId="{BAE5CF11-88EC-4AA1-81DB-5BCE3E0D4F55}">
      <dgm:prSet/>
      <dgm:spPr/>
      <dgm:t>
        <a:bodyPr/>
        <a:lstStyle/>
        <a:p>
          <a:endParaRPr lang="en-GB" sz="2400"/>
        </a:p>
      </dgm:t>
    </dgm:pt>
    <dgm:pt modelId="{9DB56EAA-417D-4B92-AFF0-D9546B16EE2C}">
      <dgm:prSet phldrT="[Text]" custT="1"/>
      <dgm:spPr/>
      <dgm:t>
        <a:bodyPr/>
        <a:lstStyle/>
        <a:p>
          <a:r>
            <a:rPr lang="en-GB" sz="2400" dirty="0"/>
            <a:t>Translation to a clinical service model</a:t>
          </a:r>
        </a:p>
      </dgm:t>
    </dgm:pt>
    <dgm:pt modelId="{26A9E85D-B802-49C4-A8F9-B2BAABE4FC07}" type="parTrans" cxnId="{E5CFDA8C-3A72-47B4-AABC-A04067D7063F}">
      <dgm:prSet/>
      <dgm:spPr/>
      <dgm:t>
        <a:bodyPr/>
        <a:lstStyle/>
        <a:p>
          <a:endParaRPr lang="en-GB" sz="2400"/>
        </a:p>
      </dgm:t>
    </dgm:pt>
    <dgm:pt modelId="{E198E71F-DC07-44CB-A1F5-46496A118079}" type="sibTrans" cxnId="{E5CFDA8C-3A72-47B4-AABC-A04067D7063F}">
      <dgm:prSet/>
      <dgm:spPr/>
      <dgm:t>
        <a:bodyPr/>
        <a:lstStyle/>
        <a:p>
          <a:endParaRPr lang="en-GB" sz="2400"/>
        </a:p>
      </dgm:t>
    </dgm:pt>
    <dgm:pt modelId="{8DCBAD91-0A24-4BE2-8F32-A16BF6996F0B}">
      <dgm:prSet phldrT="[Text]" custT="1"/>
      <dgm:spPr/>
      <dgm:t>
        <a:bodyPr/>
        <a:lstStyle/>
        <a:p>
          <a:r>
            <a:rPr lang="en-GB" sz="2400" dirty="0"/>
            <a:t>Implementation / pilot phase</a:t>
          </a:r>
        </a:p>
        <a:p>
          <a:r>
            <a:rPr lang="en-GB" sz="1400" dirty="0"/>
            <a:t>Real-world outcomes</a:t>
          </a:r>
        </a:p>
      </dgm:t>
    </dgm:pt>
    <dgm:pt modelId="{B15B3A9D-29DE-41F3-8003-C2E588302666}" type="parTrans" cxnId="{3B4F0525-D3A3-4408-9E1C-A79360E1FB76}">
      <dgm:prSet/>
      <dgm:spPr/>
      <dgm:t>
        <a:bodyPr/>
        <a:lstStyle/>
        <a:p>
          <a:endParaRPr lang="en-GB" sz="2400"/>
        </a:p>
      </dgm:t>
    </dgm:pt>
    <dgm:pt modelId="{DD907F92-A5FE-43B9-A4B6-C78954801E02}" type="sibTrans" cxnId="{3B4F0525-D3A3-4408-9E1C-A79360E1FB76}">
      <dgm:prSet/>
      <dgm:spPr/>
      <dgm:t>
        <a:bodyPr/>
        <a:lstStyle/>
        <a:p>
          <a:endParaRPr lang="en-GB" sz="2400"/>
        </a:p>
      </dgm:t>
    </dgm:pt>
    <dgm:pt modelId="{2BBE152A-B6F5-41B6-A00E-62EE3B62846D}">
      <dgm:prSet custT="1"/>
      <dgm:spPr/>
      <dgm:t>
        <a:bodyPr/>
        <a:lstStyle/>
        <a:p>
          <a:r>
            <a:rPr lang="en-GB" sz="2400" dirty="0"/>
            <a:t>Sustainable, resilient &amp; adequately resourced roll-out </a:t>
          </a:r>
        </a:p>
      </dgm:t>
    </dgm:pt>
    <dgm:pt modelId="{D3EFE583-565A-40C6-8933-880B371D1AA7}" type="parTrans" cxnId="{4409B37E-CCAE-42AE-BB41-65952B8CCA04}">
      <dgm:prSet/>
      <dgm:spPr/>
      <dgm:t>
        <a:bodyPr/>
        <a:lstStyle/>
        <a:p>
          <a:endParaRPr lang="en-GB" sz="2400"/>
        </a:p>
      </dgm:t>
    </dgm:pt>
    <dgm:pt modelId="{52289826-3453-4D7C-A183-802AAE38D288}" type="sibTrans" cxnId="{4409B37E-CCAE-42AE-BB41-65952B8CCA04}">
      <dgm:prSet/>
      <dgm:spPr/>
      <dgm:t>
        <a:bodyPr/>
        <a:lstStyle/>
        <a:p>
          <a:endParaRPr lang="en-GB" sz="2400"/>
        </a:p>
      </dgm:t>
    </dgm:pt>
    <dgm:pt modelId="{2362E764-F264-486F-8263-4981AA8CE21E}" type="pres">
      <dgm:prSet presAssocID="{DB3DEFFE-2719-4C2E-B16C-233922197FEB}" presName="CompostProcess" presStyleCnt="0">
        <dgm:presLayoutVars>
          <dgm:dir/>
          <dgm:resizeHandles val="exact"/>
        </dgm:presLayoutVars>
      </dgm:prSet>
      <dgm:spPr/>
    </dgm:pt>
    <dgm:pt modelId="{F97C93B2-838A-4BC5-ABD7-9ADBE098C819}" type="pres">
      <dgm:prSet presAssocID="{DB3DEFFE-2719-4C2E-B16C-233922197FEB}" presName="arrow" presStyleLbl="bgShp" presStyleIdx="0" presStyleCnt="1" custLinFactNeighborX="410" custLinFactNeighborY="16807"/>
      <dgm:spPr/>
    </dgm:pt>
    <dgm:pt modelId="{51B7B519-14B3-42E0-A840-35C285BA4579}" type="pres">
      <dgm:prSet presAssocID="{DB3DEFFE-2719-4C2E-B16C-233922197FEB}" presName="linearProcess" presStyleCnt="0"/>
      <dgm:spPr/>
    </dgm:pt>
    <dgm:pt modelId="{AF791B45-3E3F-44DF-A395-F445F9C31664}" type="pres">
      <dgm:prSet presAssocID="{C14B0BCE-D4D0-44B5-8188-437CA7134C6A}" presName="textNode" presStyleLbl="node1" presStyleIdx="0" presStyleCnt="4">
        <dgm:presLayoutVars>
          <dgm:bulletEnabled val="1"/>
        </dgm:presLayoutVars>
      </dgm:prSet>
      <dgm:spPr/>
    </dgm:pt>
    <dgm:pt modelId="{A88DE98B-10D3-46B3-8D1C-278CA8D935A6}" type="pres">
      <dgm:prSet presAssocID="{FEC17AB4-7649-4908-9E76-6D4EAF681F3A}" presName="sibTrans" presStyleCnt="0"/>
      <dgm:spPr/>
    </dgm:pt>
    <dgm:pt modelId="{5A30595A-92D2-459D-AC5E-935478C151DC}" type="pres">
      <dgm:prSet presAssocID="{9DB56EAA-417D-4B92-AFF0-D9546B16EE2C}" presName="textNode" presStyleLbl="node1" presStyleIdx="1" presStyleCnt="4">
        <dgm:presLayoutVars>
          <dgm:bulletEnabled val="1"/>
        </dgm:presLayoutVars>
      </dgm:prSet>
      <dgm:spPr/>
    </dgm:pt>
    <dgm:pt modelId="{581F8A36-0C26-42CB-9D32-85AD0A8CC2D0}" type="pres">
      <dgm:prSet presAssocID="{E198E71F-DC07-44CB-A1F5-46496A118079}" presName="sibTrans" presStyleCnt="0"/>
      <dgm:spPr/>
    </dgm:pt>
    <dgm:pt modelId="{BB74E99D-025A-4883-BF3A-7B1C0A15C20A}" type="pres">
      <dgm:prSet presAssocID="{8DCBAD91-0A24-4BE2-8F32-A16BF6996F0B}" presName="textNode" presStyleLbl="node1" presStyleIdx="2" presStyleCnt="4">
        <dgm:presLayoutVars>
          <dgm:bulletEnabled val="1"/>
        </dgm:presLayoutVars>
      </dgm:prSet>
      <dgm:spPr/>
    </dgm:pt>
    <dgm:pt modelId="{ACC3FAC1-3C49-401A-984B-2C93EAE7D28F}" type="pres">
      <dgm:prSet presAssocID="{DD907F92-A5FE-43B9-A4B6-C78954801E02}" presName="sibTrans" presStyleCnt="0"/>
      <dgm:spPr/>
    </dgm:pt>
    <dgm:pt modelId="{F53511DA-8BFF-4C7F-BCA0-8D8771B986AF}" type="pres">
      <dgm:prSet presAssocID="{2BBE152A-B6F5-41B6-A00E-62EE3B62846D}" presName="textNode" presStyleLbl="node1" presStyleIdx="3" presStyleCnt="4">
        <dgm:presLayoutVars>
          <dgm:bulletEnabled val="1"/>
        </dgm:presLayoutVars>
      </dgm:prSet>
      <dgm:spPr/>
    </dgm:pt>
  </dgm:ptLst>
  <dgm:cxnLst>
    <dgm:cxn modelId="{14EB6910-BBBA-47F0-8B53-C4E340B4D25C}" type="presOf" srcId="{9DB56EAA-417D-4B92-AFF0-D9546B16EE2C}" destId="{5A30595A-92D2-459D-AC5E-935478C151DC}" srcOrd="0" destOrd="0" presId="urn:microsoft.com/office/officeart/2005/8/layout/hProcess9"/>
    <dgm:cxn modelId="{BAE5CF11-88EC-4AA1-81DB-5BCE3E0D4F55}" srcId="{DB3DEFFE-2719-4C2E-B16C-233922197FEB}" destId="{C14B0BCE-D4D0-44B5-8188-437CA7134C6A}" srcOrd="0" destOrd="0" parTransId="{9E9E7369-4C49-4A88-B3FF-582E76551F2E}" sibTransId="{FEC17AB4-7649-4908-9E76-6D4EAF681F3A}"/>
    <dgm:cxn modelId="{3B4F0525-D3A3-4408-9E1C-A79360E1FB76}" srcId="{DB3DEFFE-2719-4C2E-B16C-233922197FEB}" destId="{8DCBAD91-0A24-4BE2-8F32-A16BF6996F0B}" srcOrd="2" destOrd="0" parTransId="{B15B3A9D-29DE-41F3-8003-C2E588302666}" sibTransId="{DD907F92-A5FE-43B9-A4B6-C78954801E02}"/>
    <dgm:cxn modelId="{35605532-65A9-4876-8864-6CE28D46AC0A}" type="presOf" srcId="{DB3DEFFE-2719-4C2E-B16C-233922197FEB}" destId="{2362E764-F264-486F-8263-4981AA8CE21E}" srcOrd="0" destOrd="0" presId="urn:microsoft.com/office/officeart/2005/8/layout/hProcess9"/>
    <dgm:cxn modelId="{43020E45-F943-4B54-BB0E-66B6FE0A053B}" type="presOf" srcId="{2BBE152A-B6F5-41B6-A00E-62EE3B62846D}" destId="{F53511DA-8BFF-4C7F-BCA0-8D8771B986AF}" srcOrd="0" destOrd="0" presId="urn:microsoft.com/office/officeart/2005/8/layout/hProcess9"/>
    <dgm:cxn modelId="{4409B37E-CCAE-42AE-BB41-65952B8CCA04}" srcId="{DB3DEFFE-2719-4C2E-B16C-233922197FEB}" destId="{2BBE152A-B6F5-41B6-A00E-62EE3B62846D}" srcOrd="3" destOrd="0" parTransId="{D3EFE583-565A-40C6-8933-880B371D1AA7}" sibTransId="{52289826-3453-4D7C-A183-802AAE38D288}"/>
    <dgm:cxn modelId="{E5CFDA8C-3A72-47B4-AABC-A04067D7063F}" srcId="{DB3DEFFE-2719-4C2E-B16C-233922197FEB}" destId="{9DB56EAA-417D-4B92-AFF0-D9546B16EE2C}" srcOrd="1" destOrd="0" parTransId="{26A9E85D-B802-49C4-A8F9-B2BAABE4FC07}" sibTransId="{E198E71F-DC07-44CB-A1F5-46496A118079}"/>
    <dgm:cxn modelId="{B7E385C5-B826-40FD-A101-A58D68E54737}" type="presOf" srcId="{C14B0BCE-D4D0-44B5-8188-437CA7134C6A}" destId="{AF791B45-3E3F-44DF-A395-F445F9C31664}" srcOrd="0" destOrd="0" presId="urn:microsoft.com/office/officeart/2005/8/layout/hProcess9"/>
    <dgm:cxn modelId="{0C77F5F7-DA06-40A1-8901-FE3D5E92E9D5}" type="presOf" srcId="{8DCBAD91-0A24-4BE2-8F32-A16BF6996F0B}" destId="{BB74E99D-025A-4883-BF3A-7B1C0A15C20A}" srcOrd="0" destOrd="0" presId="urn:microsoft.com/office/officeart/2005/8/layout/hProcess9"/>
    <dgm:cxn modelId="{7DC23832-EA41-485E-8E72-774ACE1FD6F4}" type="presParOf" srcId="{2362E764-F264-486F-8263-4981AA8CE21E}" destId="{F97C93B2-838A-4BC5-ABD7-9ADBE098C819}" srcOrd="0" destOrd="0" presId="urn:microsoft.com/office/officeart/2005/8/layout/hProcess9"/>
    <dgm:cxn modelId="{E4A0C6C2-D85A-4789-9593-E977391E0AB6}" type="presParOf" srcId="{2362E764-F264-486F-8263-4981AA8CE21E}" destId="{51B7B519-14B3-42E0-A840-35C285BA4579}" srcOrd="1" destOrd="0" presId="urn:microsoft.com/office/officeart/2005/8/layout/hProcess9"/>
    <dgm:cxn modelId="{DF6D90B8-EF3C-4750-AD09-E7981BF78FDA}" type="presParOf" srcId="{51B7B519-14B3-42E0-A840-35C285BA4579}" destId="{AF791B45-3E3F-44DF-A395-F445F9C31664}" srcOrd="0" destOrd="0" presId="urn:microsoft.com/office/officeart/2005/8/layout/hProcess9"/>
    <dgm:cxn modelId="{28D12474-1FFC-46AB-85B2-541DD82502D9}" type="presParOf" srcId="{51B7B519-14B3-42E0-A840-35C285BA4579}" destId="{A88DE98B-10D3-46B3-8D1C-278CA8D935A6}" srcOrd="1" destOrd="0" presId="urn:microsoft.com/office/officeart/2005/8/layout/hProcess9"/>
    <dgm:cxn modelId="{FFACEB1D-95D5-4EB2-8FBA-73833C6520BB}" type="presParOf" srcId="{51B7B519-14B3-42E0-A840-35C285BA4579}" destId="{5A30595A-92D2-459D-AC5E-935478C151DC}" srcOrd="2" destOrd="0" presId="urn:microsoft.com/office/officeart/2005/8/layout/hProcess9"/>
    <dgm:cxn modelId="{A9181B31-6086-4801-92A3-DD3DF7A0508C}" type="presParOf" srcId="{51B7B519-14B3-42E0-A840-35C285BA4579}" destId="{581F8A36-0C26-42CB-9D32-85AD0A8CC2D0}" srcOrd="3" destOrd="0" presId="urn:microsoft.com/office/officeart/2005/8/layout/hProcess9"/>
    <dgm:cxn modelId="{538F5B97-2D59-4998-A2E5-FE5D3BFAB21A}" type="presParOf" srcId="{51B7B519-14B3-42E0-A840-35C285BA4579}" destId="{BB74E99D-025A-4883-BF3A-7B1C0A15C20A}" srcOrd="4" destOrd="0" presId="urn:microsoft.com/office/officeart/2005/8/layout/hProcess9"/>
    <dgm:cxn modelId="{E743B25B-BD49-4C18-BD46-B445E7FFBECD}" type="presParOf" srcId="{51B7B519-14B3-42E0-A840-35C285BA4579}" destId="{ACC3FAC1-3C49-401A-984B-2C93EAE7D28F}" srcOrd="5" destOrd="0" presId="urn:microsoft.com/office/officeart/2005/8/layout/hProcess9"/>
    <dgm:cxn modelId="{34663AF7-1996-4FD8-A995-16E66284DC6C}" type="presParOf" srcId="{51B7B519-14B3-42E0-A840-35C285BA4579}" destId="{F53511DA-8BFF-4C7F-BCA0-8D8771B986AF}" srcOrd="6"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32F9B7-25C5-4D01-BF50-9834AD0D38F3}" type="doc">
      <dgm:prSet loTypeId="urn:microsoft.com/office/officeart/2005/8/layout/cycle8" loCatId="cycle" qsTypeId="urn:microsoft.com/office/officeart/2005/8/quickstyle/simple1" qsCatId="simple" csTypeId="urn:microsoft.com/office/officeart/2005/8/colors/accent1_2" csCatId="accent1" phldr="1"/>
      <dgm:spPr/>
    </dgm:pt>
    <dgm:pt modelId="{9E8E7FBC-288C-420E-BB83-5FB7DC0C2C72}">
      <dgm:prSet phldrT="[Text]" custT="1"/>
      <dgm:spPr/>
      <dgm:t>
        <a:bodyPr/>
        <a:lstStyle/>
        <a:p>
          <a:r>
            <a:rPr lang="en-US" sz="2000" dirty="0"/>
            <a:t>Cost effectiveness</a:t>
          </a:r>
          <a:endParaRPr lang="en-GB" sz="2000" dirty="0"/>
        </a:p>
      </dgm:t>
    </dgm:pt>
    <dgm:pt modelId="{3C499C68-62F0-4186-B4F6-912E7AE1EA17}" type="parTrans" cxnId="{4068E44B-FC6C-41EB-B935-07086B4DBC5A}">
      <dgm:prSet/>
      <dgm:spPr/>
      <dgm:t>
        <a:bodyPr/>
        <a:lstStyle/>
        <a:p>
          <a:endParaRPr lang="en-GB"/>
        </a:p>
      </dgm:t>
    </dgm:pt>
    <dgm:pt modelId="{B12A2D48-E574-4E66-91EE-C8F0169D7AD1}" type="sibTrans" cxnId="{4068E44B-FC6C-41EB-B935-07086B4DBC5A}">
      <dgm:prSet/>
      <dgm:spPr/>
      <dgm:t>
        <a:bodyPr/>
        <a:lstStyle/>
        <a:p>
          <a:endParaRPr lang="en-GB"/>
        </a:p>
      </dgm:t>
    </dgm:pt>
    <dgm:pt modelId="{E09A3461-1DD0-4080-808D-E6F106C4D17E}">
      <dgm:prSet phldrT="[Text]" custT="1"/>
      <dgm:spPr/>
      <dgm:t>
        <a:bodyPr/>
        <a:lstStyle/>
        <a:p>
          <a:r>
            <a:rPr lang="en-US" sz="2000" dirty="0"/>
            <a:t>Experience of care </a:t>
          </a:r>
          <a:endParaRPr lang="en-GB" sz="2000" dirty="0"/>
        </a:p>
      </dgm:t>
    </dgm:pt>
    <dgm:pt modelId="{E60A7A30-BE45-4B05-81B7-A038B3D63E05}" type="parTrans" cxnId="{DEC324A6-036C-48B1-AD3F-D74C161E1252}">
      <dgm:prSet/>
      <dgm:spPr/>
      <dgm:t>
        <a:bodyPr/>
        <a:lstStyle/>
        <a:p>
          <a:endParaRPr lang="en-GB"/>
        </a:p>
      </dgm:t>
    </dgm:pt>
    <dgm:pt modelId="{BF167A17-AF0D-48BE-84A6-86F220387EF9}" type="sibTrans" cxnId="{DEC324A6-036C-48B1-AD3F-D74C161E1252}">
      <dgm:prSet/>
      <dgm:spPr/>
      <dgm:t>
        <a:bodyPr/>
        <a:lstStyle/>
        <a:p>
          <a:endParaRPr lang="en-GB"/>
        </a:p>
      </dgm:t>
    </dgm:pt>
    <dgm:pt modelId="{49117BD4-6D76-4A36-BC11-5D261B60941A}">
      <dgm:prSet phldrT="[Text]" custT="1"/>
      <dgm:spPr/>
      <dgm:t>
        <a:bodyPr/>
        <a:lstStyle/>
        <a:p>
          <a:r>
            <a:rPr lang="en-US" sz="2000" dirty="0"/>
            <a:t>Clinical effectiveness</a:t>
          </a:r>
          <a:endParaRPr lang="en-GB" sz="2000" dirty="0"/>
        </a:p>
      </dgm:t>
    </dgm:pt>
    <dgm:pt modelId="{97D9A8DE-ECEF-4EA3-AA1A-6EE0C9002E58}" type="parTrans" cxnId="{496F6DA4-B585-4161-8012-9B577E4D31AB}">
      <dgm:prSet/>
      <dgm:spPr/>
      <dgm:t>
        <a:bodyPr/>
        <a:lstStyle/>
        <a:p>
          <a:endParaRPr lang="en-GB"/>
        </a:p>
      </dgm:t>
    </dgm:pt>
    <dgm:pt modelId="{16125715-338C-42C9-8AE3-CAE4EEB0B978}" type="sibTrans" cxnId="{496F6DA4-B585-4161-8012-9B577E4D31AB}">
      <dgm:prSet/>
      <dgm:spPr/>
      <dgm:t>
        <a:bodyPr/>
        <a:lstStyle/>
        <a:p>
          <a:endParaRPr lang="en-GB"/>
        </a:p>
      </dgm:t>
    </dgm:pt>
    <dgm:pt modelId="{63CA53F4-6732-403A-81B8-BADAEE73BD0E}" type="pres">
      <dgm:prSet presAssocID="{5532F9B7-25C5-4D01-BF50-9834AD0D38F3}" presName="compositeShape" presStyleCnt="0">
        <dgm:presLayoutVars>
          <dgm:chMax val="7"/>
          <dgm:dir/>
          <dgm:resizeHandles val="exact"/>
        </dgm:presLayoutVars>
      </dgm:prSet>
      <dgm:spPr/>
    </dgm:pt>
    <dgm:pt modelId="{04C47F9A-83E1-44A8-9DE8-4B7D2D8C964D}" type="pres">
      <dgm:prSet presAssocID="{5532F9B7-25C5-4D01-BF50-9834AD0D38F3}" presName="wedge1" presStyleLbl="node1" presStyleIdx="0" presStyleCnt="3"/>
      <dgm:spPr/>
    </dgm:pt>
    <dgm:pt modelId="{47954BB9-9700-4C38-BF46-2DFEDCCE4CB1}" type="pres">
      <dgm:prSet presAssocID="{5532F9B7-25C5-4D01-BF50-9834AD0D38F3}" presName="dummy1a" presStyleCnt="0"/>
      <dgm:spPr/>
    </dgm:pt>
    <dgm:pt modelId="{6F19979C-6216-4B2F-96EE-EE686D6A048B}" type="pres">
      <dgm:prSet presAssocID="{5532F9B7-25C5-4D01-BF50-9834AD0D38F3}" presName="dummy1b" presStyleCnt="0"/>
      <dgm:spPr/>
    </dgm:pt>
    <dgm:pt modelId="{4123B71A-FA78-4B8B-9A93-DBDB7356976E}" type="pres">
      <dgm:prSet presAssocID="{5532F9B7-25C5-4D01-BF50-9834AD0D38F3}" presName="wedge1Tx" presStyleLbl="node1" presStyleIdx="0" presStyleCnt="3">
        <dgm:presLayoutVars>
          <dgm:chMax val="0"/>
          <dgm:chPref val="0"/>
          <dgm:bulletEnabled val="1"/>
        </dgm:presLayoutVars>
      </dgm:prSet>
      <dgm:spPr/>
    </dgm:pt>
    <dgm:pt modelId="{D75B72F4-40C5-4201-9D5E-A9BB308F64AB}" type="pres">
      <dgm:prSet presAssocID="{5532F9B7-25C5-4D01-BF50-9834AD0D38F3}" presName="wedge2" presStyleLbl="node1" presStyleIdx="1" presStyleCnt="3"/>
      <dgm:spPr/>
    </dgm:pt>
    <dgm:pt modelId="{71469218-B568-4AAE-8F96-F9C0A0D0C63F}" type="pres">
      <dgm:prSet presAssocID="{5532F9B7-25C5-4D01-BF50-9834AD0D38F3}" presName="dummy2a" presStyleCnt="0"/>
      <dgm:spPr/>
    </dgm:pt>
    <dgm:pt modelId="{6F92916A-32C7-4A74-8C39-207F929E646A}" type="pres">
      <dgm:prSet presAssocID="{5532F9B7-25C5-4D01-BF50-9834AD0D38F3}" presName="dummy2b" presStyleCnt="0"/>
      <dgm:spPr/>
    </dgm:pt>
    <dgm:pt modelId="{AD81D2B7-88EB-4F78-B8F1-AADCD93F5F6A}" type="pres">
      <dgm:prSet presAssocID="{5532F9B7-25C5-4D01-BF50-9834AD0D38F3}" presName="wedge2Tx" presStyleLbl="node1" presStyleIdx="1" presStyleCnt="3">
        <dgm:presLayoutVars>
          <dgm:chMax val="0"/>
          <dgm:chPref val="0"/>
          <dgm:bulletEnabled val="1"/>
        </dgm:presLayoutVars>
      </dgm:prSet>
      <dgm:spPr/>
    </dgm:pt>
    <dgm:pt modelId="{212AA2F9-CB90-44CA-A786-E643F630AA9E}" type="pres">
      <dgm:prSet presAssocID="{5532F9B7-25C5-4D01-BF50-9834AD0D38F3}" presName="wedge3" presStyleLbl="node1" presStyleIdx="2" presStyleCnt="3"/>
      <dgm:spPr/>
    </dgm:pt>
    <dgm:pt modelId="{95682B5A-E530-494D-B608-89EE1BF56350}" type="pres">
      <dgm:prSet presAssocID="{5532F9B7-25C5-4D01-BF50-9834AD0D38F3}" presName="dummy3a" presStyleCnt="0"/>
      <dgm:spPr/>
    </dgm:pt>
    <dgm:pt modelId="{4AA38208-0260-4087-8727-BF18D4777F68}" type="pres">
      <dgm:prSet presAssocID="{5532F9B7-25C5-4D01-BF50-9834AD0D38F3}" presName="dummy3b" presStyleCnt="0"/>
      <dgm:spPr/>
    </dgm:pt>
    <dgm:pt modelId="{0B87CA12-98A6-4B3D-A86D-392C0DCB3763}" type="pres">
      <dgm:prSet presAssocID="{5532F9B7-25C5-4D01-BF50-9834AD0D38F3}" presName="wedge3Tx" presStyleLbl="node1" presStyleIdx="2" presStyleCnt="3">
        <dgm:presLayoutVars>
          <dgm:chMax val="0"/>
          <dgm:chPref val="0"/>
          <dgm:bulletEnabled val="1"/>
        </dgm:presLayoutVars>
      </dgm:prSet>
      <dgm:spPr/>
    </dgm:pt>
    <dgm:pt modelId="{AD37C589-6C86-402A-A9C3-D8BDC05FA620}" type="pres">
      <dgm:prSet presAssocID="{B12A2D48-E574-4E66-91EE-C8F0169D7AD1}" presName="arrowWedge1" presStyleLbl="fgSibTrans2D1" presStyleIdx="0" presStyleCnt="3"/>
      <dgm:spPr/>
    </dgm:pt>
    <dgm:pt modelId="{8C40B86E-D225-4F1B-A03F-3EF49D48B9B7}" type="pres">
      <dgm:prSet presAssocID="{BF167A17-AF0D-48BE-84A6-86F220387EF9}" presName="arrowWedge2" presStyleLbl="fgSibTrans2D1" presStyleIdx="1" presStyleCnt="3"/>
      <dgm:spPr/>
    </dgm:pt>
    <dgm:pt modelId="{90855BBE-F9C4-44CD-990A-AED16F77AE1E}" type="pres">
      <dgm:prSet presAssocID="{16125715-338C-42C9-8AE3-CAE4EEB0B978}" presName="arrowWedge3" presStyleLbl="fgSibTrans2D1" presStyleIdx="2" presStyleCnt="3"/>
      <dgm:spPr/>
    </dgm:pt>
  </dgm:ptLst>
  <dgm:cxnLst>
    <dgm:cxn modelId="{B964814A-AFAD-49B9-95F6-07D8A6C95CA3}" type="presOf" srcId="{E09A3461-1DD0-4080-808D-E6F106C4D17E}" destId="{D75B72F4-40C5-4201-9D5E-A9BB308F64AB}" srcOrd="0" destOrd="0" presId="urn:microsoft.com/office/officeart/2005/8/layout/cycle8"/>
    <dgm:cxn modelId="{4068E44B-FC6C-41EB-B935-07086B4DBC5A}" srcId="{5532F9B7-25C5-4D01-BF50-9834AD0D38F3}" destId="{9E8E7FBC-288C-420E-BB83-5FB7DC0C2C72}" srcOrd="0" destOrd="0" parTransId="{3C499C68-62F0-4186-B4F6-912E7AE1EA17}" sibTransId="{B12A2D48-E574-4E66-91EE-C8F0169D7AD1}"/>
    <dgm:cxn modelId="{9066E384-2D97-459D-8D0A-9FEDA2852F73}" type="presOf" srcId="{5532F9B7-25C5-4D01-BF50-9834AD0D38F3}" destId="{63CA53F4-6732-403A-81B8-BADAEE73BD0E}" srcOrd="0" destOrd="0" presId="urn:microsoft.com/office/officeart/2005/8/layout/cycle8"/>
    <dgm:cxn modelId="{F49EA68F-956C-45E1-B7AA-07FE11331F09}" type="presOf" srcId="{E09A3461-1DD0-4080-808D-E6F106C4D17E}" destId="{AD81D2B7-88EB-4F78-B8F1-AADCD93F5F6A}" srcOrd="1" destOrd="0" presId="urn:microsoft.com/office/officeart/2005/8/layout/cycle8"/>
    <dgm:cxn modelId="{496F6DA4-B585-4161-8012-9B577E4D31AB}" srcId="{5532F9B7-25C5-4D01-BF50-9834AD0D38F3}" destId="{49117BD4-6D76-4A36-BC11-5D261B60941A}" srcOrd="2" destOrd="0" parTransId="{97D9A8DE-ECEF-4EA3-AA1A-6EE0C9002E58}" sibTransId="{16125715-338C-42C9-8AE3-CAE4EEB0B978}"/>
    <dgm:cxn modelId="{DEC324A6-036C-48B1-AD3F-D74C161E1252}" srcId="{5532F9B7-25C5-4D01-BF50-9834AD0D38F3}" destId="{E09A3461-1DD0-4080-808D-E6F106C4D17E}" srcOrd="1" destOrd="0" parTransId="{E60A7A30-BE45-4B05-81B7-A038B3D63E05}" sibTransId="{BF167A17-AF0D-48BE-84A6-86F220387EF9}"/>
    <dgm:cxn modelId="{5B5ED9BD-F0C3-4580-8FB7-4BFE47C3CD92}" type="presOf" srcId="{49117BD4-6D76-4A36-BC11-5D261B60941A}" destId="{212AA2F9-CB90-44CA-A786-E643F630AA9E}" srcOrd="0" destOrd="0" presId="urn:microsoft.com/office/officeart/2005/8/layout/cycle8"/>
    <dgm:cxn modelId="{8F218DCB-268D-4102-B0F1-7D58285D5505}" type="presOf" srcId="{9E8E7FBC-288C-420E-BB83-5FB7DC0C2C72}" destId="{4123B71A-FA78-4B8B-9A93-DBDB7356976E}" srcOrd="1" destOrd="0" presId="urn:microsoft.com/office/officeart/2005/8/layout/cycle8"/>
    <dgm:cxn modelId="{0295B0CB-2A3F-4238-AEB0-12636E666E99}" type="presOf" srcId="{9E8E7FBC-288C-420E-BB83-5FB7DC0C2C72}" destId="{04C47F9A-83E1-44A8-9DE8-4B7D2D8C964D}" srcOrd="0" destOrd="0" presId="urn:microsoft.com/office/officeart/2005/8/layout/cycle8"/>
    <dgm:cxn modelId="{7A6B5BD3-0673-4A8D-8FB8-989946A8A59E}" type="presOf" srcId="{49117BD4-6D76-4A36-BC11-5D261B60941A}" destId="{0B87CA12-98A6-4B3D-A86D-392C0DCB3763}" srcOrd="1" destOrd="0" presId="urn:microsoft.com/office/officeart/2005/8/layout/cycle8"/>
    <dgm:cxn modelId="{5FDDC252-CBCF-4E3B-ABB7-4C303A24E45D}" type="presParOf" srcId="{63CA53F4-6732-403A-81B8-BADAEE73BD0E}" destId="{04C47F9A-83E1-44A8-9DE8-4B7D2D8C964D}" srcOrd="0" destOrd="0" presId="urn:microsoft.com/office/officeart/2005/8/layout/cycle8"/>
    <dgm:cxn modelId="{B248672F-2BB1-4C03-843A-673003D79D26}" type="presParOf" srcId="{63CA53F4-6732-403A-81B8-BADAEE73BD0E}" destId="{47954BB9-9700-4C38-BF46-2DFEDCCE4CB1}" srcOrd="1" destOrd="0" presId="urn:microsoft.com/office/officeart/2005/8/layout/cycle8"/>
    <dgm:cxn modelId="{B21CDB37-6C2E-4654-BC4D-FC4CC253156A}" type="presParOf" srcId="{63CA53F4-6732-403A-81B8-BADAEE73BD0E}" destId="{6F19979C-6216-4B2F-96EE-EE686D6A048B}" srcOrd="2" destOrd="0" presId="urn:microsoft.com/office/officeart/2005/8/layout/cycle8"/>
    <dgm:cxn modelId="{2C9BBCD1-B98A-44AD-B588-476CA9D1B4B1}" type="presParOf" srcId="{63CA53F4-6732-403A-81B8-BADAEE73BD0E}" destId="{4123B71A-FA78-4B8B-9A93-DBDB7356976E}" srcOrd="3" destOrd="0" presId="urn:microsoft.com/office/officeart/2005/8/layout/cycle8"/>
    <dgm:cxn modelId="{CA638E2A-4EF0-45AC-B573-9C18533ECB3C}" type="presParOf" srcId="{63CA53F4-6732-403A-81B8-BADAEE73BD0E}" destId="{D75B72F4-40C5-4201-9D5E-A9BB308F64AB}" srcOrd="4" destOrd="0" presId="urn:microsoft.com/office/officeart/2005/8/layout/cycle8"/>
    <dgm:cxn modelId="{358B3FDE-81FF-427B-B5D9-4C17FEC6E3CB}" type="presParOf" srcId="{63CA53F4-6732-403A-81B8-BADAEE73BD0E}" destId="{71469218-B568-4AAE-8F96-F9C0A0D0C63F}" srcOrd="5" destOrd="0" presId="urn:microsoft.com/office/officeart/2005/8/layout/cycle8"/>
    <dgm:cxn modelId="{EA2B922E-3482-4093-9EE9-59A7F63A21BF}" type="presParOf" srcId="{63CA53F4-6732-403A-81B8-BADAEE73BD0E}" destId="{6F92916A-32C7-4A74-8C39-207F929E646A}" srcOrd="6" destOrd="0" presId="urn:microsoft.com/office/officeart/2005/8/layout/cycle8"/>
    <dgm:cxn modelId="{038588B1-2DDF-46E9-A041-782533CE12AB}" type="presParOf" srcId="{63CA53F4-6732-403A-81B8-BADAEE73BD0E}" destId="{AD81D2B7-88EB-4F78-B8F1-AADCD93F5F6A}" srcOrd="7" destOrd="0" presId="urn:microsoft.com/office/officeart/2005/8/layout/cycle8"/>
    <dgm:cxn modelId="{6816D149-4626-49EB-A8B8-BD3900F64988}" type="presParOf" srcId="{63CA53F4-6732-403A-81B8-BADAEE73BD0E}" destId="{212AA2F9-CB90-44CA-A786-E643F630AA9E}" srcOrd="8" destOrd="0" presId="urn:microsoft.com/office/officeart/2005/8/layout/cycle8"/>
    <dgm:cxn modelId="{42FD7FC7-5BFA-45B0-97D3-D8F38D271998}" type="presParOf" srcId="{63CA53F4-6732-403A-81B8-BADAEE73BD0E}" destId="{95682B5A-E530-494D-B608-89EE1BF56350}" srcOrd="9" destOrd="0" presId="urn:microsoft.com/office/officeart/2005/8/layout/cycle8"/>
    <dgm:cxn modelId="{FE42EEF8-D540-4758-88BC-F6B5008BC130}" type="presParOf" srcId="{63CA53F4-6732-403A-81B8-BADAEE73BD0E}" destId="{4AA38208-0260-4087-8727-BF18D4777F68}" srcOrd="10" destOrd="0" presId="urn:microsoft.com/office/officeart/2005/8/layout/cycle8"/>
    <dgm:cxn modelId="{5119F704-14C4-4C81-90BC-F52A6D8A6A53}" type="presParOf" srcId="{63CA53F4-6732-403A-81B8-BADAEE73BD0E}" destId="{0B87CA12-98A6-4B3D-A86D-392C0DCB3763}" srcOrd="11" destOrd="0" presId="urn:microsoft.com/office/officeart/2005/8/layout/cycle8"/>
    <dgm:cxn modelId="{973A7718-3DB0-486D-AEC8-0DF2B8ED4AAA}" type="presParOf" srcId="{63CA53F4-6732-403A-81B8-BADAEE73BD0E}" destId="{AD37C589-6C86-402A-A9C3-D8BDC05FA620}" srcOrd="12" destOrd="0" presId="urn:microsoft.com/office/officeart/2005/8/layout/cycle8"/>
    <dgm:cxn modelId="{39D058D3-296A-4452-AB79-EA6856D2E18F}" type="presParOf" srcId="{63CA53F4-6732-403A-81B8-BADAEE73BD0E}" destId="{8C40B86E-D225-4F1B-A03F-3EF49D48B9B7}" srcOrd="13" destOrd="0" presId="urn:microsoft.com/office/officeart/2005/8/layout/cycle8"/>
    <dgm:cxn modelId="{0EE8D367-8EF3-4DB8-8060-42761D0ABFBE}" type="presParOf" srcId="{63CA53F4-6732-403A-81B8-BADAEE73BD0E}" destId="{90855BBE-F9C4-44CD-990A-AED16F77AE1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3DEFFE-2719-4C2E-B16C-233922197FE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C14B0BCE-D4D0-44B5-8188-437CA7134C6A}">
      <dgm:prSet phldrT="[Text]" custT="1"/>
      <dgm:spPr/>
      <dgm:t>
        <a:bodyPr/>
        <a:lstStyle/>
        <a:p>
          <a:r>
            <a:rPr lang="en-GB" sz="2400" dirty="0"/>
            <a:t>Evidence base for clinical effectiveness</a:t>
          </a:r>
        </a:p>
      </dgm:t>
    </dgm:pt>
    <dgm:pt modelId="{9E9E7369-4C49-4A88-B3FF-582E76551F2E}" type="parTrans" cxnId="{BAE5CF11-88EC-4AA1-81DB-5BCE3E0D4F55}">
      <dgm:prSet/>
      <dgm:spPr/>
      <dgm:t>
        <a:bodyPr/>
        <a:lstStyle/>
        <a:p>
          <a:endParaRPr lang="en-GB" sz="2400"/>
        </a:p>
      </dgm:t>
    </dgm:pt>
    <dgm:pt modelId="{FEC17AB4-7649-4908-9E76-6D4EAF681F3A}" type="sibTrans" cxnId="{BAE5CF11-88EC-4AA1-81DB-5BCE3E0D4F55}">
      <dgm:prSet/>
      <dgm:spPr/>
      <dgm:t>
        <a:bodyPr/>
        <a:lstStyle/>
        <a:p>
          <a:endParaRPr lang="en-GB" sz="2400"/>
        </a:p>
      </dgm:t>
    </dgm:pt>
    <dgm:pt modelId="{9DB56EAA-417D-4B92-AFF0-D9546B16EE2C}">
      <dgm:prSet phldrT="[Text]" custT="1"/>
      <dgm:spPr/>
      <dgm:t>
        <a:bodyPr/>
        <a:lstStyle/>
        <a:p>
          <a:r>
            <a:rPr lang="en-GB" sz="2400" dirty="0"/>
            <a:t>Translation to a clinical service model</a:t>
          </a:r>
        </a:p>
      </dgm:t>
    </dgm:pt>
    <dgm:pt modelId="{26A9E85D-B802-49C4-A8F9-B2BAABE4FC07}" type="parTrans" cxnId="{E5CFDA8C-3A72-47B4-AABC-A04067D7063F}">
      <dgm:prSet/>
      <dgm:spPr/>
      <dgm:t>
        <a:bodyPr/>
        <a:lstStyle/>
        <a:p>
          <a:endParaRPr lang="en-GB" sz="2400"/>
        </a:p>
      </dgm:t>
    </dgm:pt>
    <dgm:pt modelId="{E198E71F-DC07-44CB-A1F5-46496A118079}" type="sibTrans" cxnId="{E5CFDA8C-3A72-47B4-AABC-A04067D7063F}">
      <dgm:prSet/>
      <dgm:spPr/>
      <dgm:t>
        <a:bodyPr/>
        <a:lstStyle/>
        <a:p>
          <a:endParaRPr lang="en-GB" sz="2400"/>
        </a:p>
      </dgm:t>
    </dgm:pt>
    <dgm:pt modelId="{8DCBAD91-0A24-4BE2-8F32-A16BF6996F0B}">
      <dgm:prSet phldrT="[Text]" custT="1"/>
      <dgm:spPr/>
      <dgm:t>
        <a:bodyPr/>
        <a:lstStyle/>
        <a:p>
          <a:r>
            <a:rPr lang="en-GB" sz="2400" dirty="0"/>
            <a:t>Implementation / pilot phase</a:t>
          </a:r>
        </a:p>
        <a:p>
          <a:r>
            <a:rPr lang="en-GB" sz="1400" dirty="0"/>
            <a:t>Real-world outcomes</a:t>
          </a:r>
        </a:p>
      </dgm:t>
    </dgm:pt>
    <dgm:pt modelId="{B15B3A9D-29DE-41F3-8003-C2E588302666}" type="parTrans" cxnId="{3B4F0525-D3A3-4408-9E1C-A79360E1FB76}">
      <dgm:prSet/>
      <dgm:spPr/>
      <dgm:t>
        <a:bodyPr/>
        <a:lstStyle/>
        <a:p>
          <a:endParaRPr lang="en-GB" sz="2400"/>
        </a:p>
      </dgm:t>
    </dgm:pt>
    <dgm:pt modelId="{DD907F92-A5FE-43B9-A4B6-C78954801E02}" type="sibTrans" cxnId="{3B4F0525-D3A3-4408-9E1C-A79360E1FB76}">
      <dgm:prSet/>
      <dgm:spPr/>
      <dgm:t>
        <a:bodyPr/>
        <a:lstStyle/>
        <a:p>
          <a:endParaRPr lang="en-GB" sz="2400"/>
        </a:p>
      </dgm:t>
    </dgm:pt>
    <dgm:pt modelId="{2BBE152A-B6F5-41B6-A00E-62EE3B62846D}">
      <dgm:prSet custT="1"/>
      <dgm:spPr/>
      <dgm:t>
        <a:bodyPr/>
        <a:lstStyle/>
        <a:p>
          <a:r>
            <a:rPr lang="en-GB" sz="2400" dirty="0"/>
            <a:t>Sustainable, resilient &amp; adequately resourced roll-out </a:t>
          </a:r>
        </a:p>
      </dgm:t>
    </dgm:pt>
    <dgm:pt modelId="{D3EFE583-565A-40C6-8933-880B371D1AA7}" type="parTrans" cxnId="{4409B37E-CCAE-42AE-BB41-65952B8CCA04}">
      <dgm:prSet/>
      <dgm:spPr/>
      <dgm:t>
        <a:bodyPr/>
        <a:lstStyle/>
        <a:p>
          <a:endParaRPr lang="en-GB" sz="2400"/>
        </a:p>
      </dgm:t>
    </dgm:pt>
    <dgm:pt modelId="{52289826-3453-4D7C-A183-802AAE38D288}" type="sibTrans" cxnId="{4409B37E-CCAE-42AE-BB41-65952B8CCA04}">
      <dgm:prSet/>
      <dgm:spPr/>
      <dgm:t>
        <a:bodyPr/>
        <a:lstStyle/>
        <a:p>
          <a:endParaRPr lang="en-GB" sz="2400"/>
        </a:p>
      </dgm:t>
    </dgm:pt>
    <dgm:pt modelId="{2362E764-F264-486F-8263-4981AA8CE21E}" type="pres">
      <dgm:prSet presAssocID="{DB3DEFFE-2719-4C2E-B16C-233922197FEB}" presName="CompostProcess" presStyleCnt="0">
        <dgm:presLayoutVars>
          <dgm:dir/>
          <dgm:resizeHandles val="exact"/>
        </dgm:presLayoutVars>
      </dgm:prSet>
      <dgm:spPr/>
    </dgm:pt>
    <dgm:pt modelId="{F97C93B2-838A-4BC5-ABD7-9ADBE098C819}" type="pres">
      <dgm:prSet presAssocID="{DB3DEFFE-2719-4C2E-B16C-233922197FEB}" presName="arrow" presStyleLbl="bgShp" presStyleIdx="0" presStyleCnt="1" custLinFactNeighborX="410" custLinFactNeighborY="16807"/>
      <dgm:spPr/>
    </dgm:pt>
    <dgm:pt modelId="{51B7B519-14B3-42E0-A840-35C285BA4579}" type="pres">
      <dgm:prSet presAssocID="{DB3DEFFE-2719-4C2E-B16C-233922197FEB}" presName="linearProcess" presStyleCnt="0"/>
      <dgm:spPr/>
    </dgm:pt>
    <dgm:pt modelId="{AF791B45-3E3F-44DF-A395-F445F9C31664}" type="pres">
      <dgm:prSet presAssocID="{C14B0BCE-D4D0-44B5-8188-437CA7134C6A}" presName="textNode" presStyleLbl="node1" presStyleIdx="0" presStyleCnt="4">
        <dgm:presLayoutVars>
          <dgm:bulletEnabled val="1"/>
        </dgm:presLayoutVars>
      </dgm:prSet>
      <dgm:spPr/>
    </dgm:pt>
    <dgm:pt modelId="{A88DE98B-10D3-46B3-8D1C-278CA8D935A6}" type="pres">
      <dgm:prSet presAssocID="{FEC17AB4-7649-4908-9E76-6D4EAF681F3A}" presName="sibTrans" presStyleCnt="0"/>
      <dgm:spPr/>
    </dgm:pt>
    <dgm:pt modelId="{5A30595A-92D2-459D-AC5E-935478C151DC}" type="pres">
      <dgm:prSet presAssocID="{9DB56EAA-417D-4B92-AFF0-D9546B16EE2C}" presName="textNode" presStyleLbl="node1" presStyleIdx="1" presStyleCnt="4">
        <dgm:presLayoutVars>
          <dgm:bulletEnabled val="1"/>
        </dgm:presLayoutVars>
      </dgm:prSet>
      <dgm:spPr/>
    </dgm:pt>
    <dgm:pt modelId="{581F8A36-0C26-42CB-9D32-85AD0A8CC2D0}" type="pres">
      <dgm:prSet presAssocID="{E198E71F-DC07-44CB-A1F5-46496A118079}" presName="sibTrans" presStyleCnt="0"/>
      <dgm:spPr/>
    </dgm:pt>
    <dgm:pt modelId="{BB74E99D-025A-4883-BF3A-7B1C0A15C20A}" type="pres">
      <dgm:prSet presAssocID="{8DCBAD91-0A24-4BE2-8F32-A16BF6996F0B}" presName="textNode" presStyleLbl="node1" presStyleIdx="2" presStyleCnt="4">
        <dgm:presLayoutVars>
          <dgm:bulletEnabled val="1"/>
        </dgm:presLayoutVars>
      </dgm:prSet>
      <dgm:spPr/>
    </dgm:pt>
    <dgm:pt modelId="{ACC3FAC1-3C49-401A-984B-2C93EAE7D28F}" type="pres">
      <dgm:prSet presAssocID="{DD907F92-A5FE-43B9-A4B6-C78954801E02}" presName="sibTrans" presStyleCnt="0"/>
      <dgm:spPr/>
    </dgm:pt>
    <dgm:pt modelId="{F53511DA-8BFF-4C7F-BCA0-8D8771B986AF}" type="pres">
      <dgm:prSet presAssocID="{2BBE152A-B6F5-41B6-A00E-62EE3B62846D}" presName="textNode" presStyleLbl="node1" presStyleIdx="3" presStyleCnt="4">
        <dgm:presLayoutVars>
          <dgm:bulletEnabled val="1"/>
        </dgm:presLayoutVars>
      </dgm:prSet>
      <dgm:spPr/>
    </dgm:pt>
  </dgm:ptLst>
  <dgm:cxnLst>
    <dgm:cxn modelId="{14EB6910-BBBA-47F0-8B53-C4E340B4D25C}" type="presOf" srcId="{9DB56EAA-417D-4B92-AFF0-D9546B16EE2C}" destId="{5A30595A-92D2-459D-AC5E-935478C151DC}" srcOrd="0" destOrd="0" presId="urn:microsoft.com/office/officeart/2005/8/layout/hProcess9"/>
    <dgm:cxn modelId="{BAE5CF11-88EC-4AA1-81DB-5BCE3E0D4F55}" srcId="{DB3DEFFE-2719-4C2E-B16C-233922197FEB}" destId="{C14B0BCE-D4D0-44B5-8188-437CA7134C6A}" srcOrd="0" destOrd="0" parTransId="{9E9E7369-4C49-4A88-B3FF-582E76551F2E}" sibTransId="{FEC17AB4-7649-4908-9E76-6D4EAF681F3A}"/>
    <dgm:cxn modelId="{3B4F0525-D3A3-4408-9E1C-A79360E1FB76}" srcId="{DB3DEFFE-2719-4C2E-B16C-233922197FEB}" destId="{8DCBAD91-0A24-4BE2-8F32-A16BF6996F0B}" srcOrd="2" destOrd="0" parTransId="{B15B3A9D-29DE-41F3-8003-C2E588302666}" sibTransId="{DD907F92-A5FE-43B9-A4B6-C78954801E02}"/>
    <dgm:cxn modelId="{35605532-65A9-4876-8864-6CE28D46AC0A}" type="presOf" srcId="{DB3DEFFE-2719-4C2E-B16C-233922197FEB}" destId="{2362E764-F264-486F-8263-4981AA8CE21E}" srcOrd="0" destOrd="0" presId="urn:microsoft.com/office/officeart/2005/8/layout/hProcess9"/>
    <dgm:cxn modelId="{43020E45-F943-4B54-BB0E-66B6FE0A053B}" type="presOf" srcId="{2BBE152A-B6F5-41B6-A00E-62EE3B62846D}" destId="{F53511DA-8BFF-4C7F-BCA0-8D8771B986AF}" srcOrd="0" destOrd="0" presId="urn:microsoft.com/office/officeart/2005/8/layout/hProcess9"/>
    <dgm:cxn modelId="{4409B37E-CCAE-42AE-BB41-65952B8CCA04}" srcId="{DB3DEFFE-2719-4C2E-B16C-233922197FEB}" destId="{2BBE152A-B6F5-41B6-A00E-62EE3B62846D}" srcOrd="3" destOrd="0" parTransId="{D3EFE583-565A-40C6-8933-880B371D1AA7}" sibTransId="{52289826-3453-4D7C-A183-802AAE38D288}"/>
    <dgm:cxn modelId="{E5CFDA8C-3A72-47B4-AABC-A04067D7063F}" srcId="{DB3DEFFE-2719-4C2E-B16C-233922197FEB}" destId="{9DB56EAA-417D-4B92-AFF0-D9546B16EE2C}" srcOrd="1" destOrd="0" parTransId="{26A9E85D-B802-49C4-A8F9-B2BAABE4FC07}" sibTransId="{E198E71F-DC07-44CB-A1F5-46496A118079}"/>
    <dgm:cxn modelId="{B7E385C5-B826-40FD-A101-A58D68E54737}" type="presOf" srcId="{C14B0BCE-D4D0-44B5-8188-437CA7134C6A}" destId="{AF791B45-3E3F-44DF-A395-F445F9C31664}" srcOrd="0" destOrd="0" presId="urn:microsoft.com/office/officeart/2005/8/layout/hProcess9"/>
    <dgm:cxn modelId="{0C77F5F7-DA06-40A1-8901-FE3D5E92E9D5}" type="presOf" srcId="{8DCBAD91-0A24-4BE2-8F32-A16BF6996F0B}" destId="{BB74E99D-025A-4883-BF3A-7B1C0A15C20A}" srcOrd="0" destOrd="0" presId="urn:microsoft.com/office/officeart/2005/8/layout/hProcess9"/>
    <dgm:cxn modelId="{7DC23832-EA41-485E-8E72-774ACE1FD6F4}" type="presParOf" srcId="{2362E764-F264-486F-8263-4981AA8CE21E}" destId="{F97C93B2-838A-4BC5-ABD7-9ADBE098C819}" srcOrd="0" destOrd="0" presId="urn:microsoft.com/office/officeart/2005/8/layout/hProcess9"/>
    <dgm:cxn modelId="{E4A0C6C2-D85A-4789-9593-E977391E0AB6}" type="presParOf" srcId="{2362E764-F264-486F-8263-4981AA8CE21E}" destId="{51B7B519-14B3-42E0-A840-35C285BA4579}" srcOrd="1" destOrd="0" presId="urn:microsoft.com/office/officeart/2005/8/layout/hProcess9"/>
    <dgm:cxn modelId="{DF6D90B8-EF3C-4750-AD09-E7981BF78FDA}" type="presParOf" srcId="{51B7B519-14B3-42E0-A840-35C285BA4579}" destId="{AF791B45-3E3F-44DF-A395-F445F9C31664}" srcOrd="0" destOrd="0" presId="urn:microsoft.com/office/officeart/2005/8/layout/hProcess9"/>
    <dgm:cxn modelId="{28D12474-1FFC-46AB-85B2-541DD82502D9}" type="presParOf" srcId="{51B7B519-14B3-42E0-A840-35C285BA4579}" destId="{A88DE98B-10D3-46B3-8D1C-278CA8D935A6}" srcOrd="1" destOrd="0" presId="urn:microsoft.com/office/officeart/2005/8/layout/hProcess9"/>
    <dgm:cxn modelId="{FFACEB1D-95D5-4EB2-8FBA-73833C6520BB}" type="presParOf" srcId="{51B7B519-14B3-42E0-A840-35C285BA4579}" destId="{5A30595A-92D2-459D-AC5E-935478C151DC}" srcOrd="2" destOrd="0" presId="urn:microsoft.com/office/officeart/2005/8/layout/hProcess9"/>
    <dgm:cxn modelId="{A9181B31-6086-4801-92A3-DD3DF7A0508C}" type="presParOf" srcId="{51B7B519-14B3-42E0-A840-35C285BA4579}" destId="{581F8A36-0C26-42CB-9D32-85AD0A8CC2D0}" srcOrd="3" destOrd="0" presId="urn:microsoft.com/office/officeart/2005/8/layout/hProcess9"/>
    <dgm:cxn modelId="{538F5B97-2D59-4998-A2E5-FE5D3BFAB21A}" type="presParOf" srcId="{51B7B519-14B3-42E0-A840-35C285BA4579}" destId="{BB74E99D-025A-4883-BF3A-7B1C0A15C20A}" srcOrd="4" destOrd="0" presId="urn:microsoft.com/office/officeart/2005/8/layout/hProcess9"/>
    <dgm:cxn modelId="{E743B25B-BD49-4C18-BD46-B445E7FFBECD}" type="presParOf" srcId="{51B7B519-14B3-42E0-A840-35C285BA4579}" destId="{ACC3FAC1-3C49-401A-984B-2C93EAE7D28F}" srcOrd="5" destOrd="0" presId="urn:microsoft.com/office/officeart/2005/8/layout/hProcess9"/>
    <dgm:cxn modelId="{34663AF7-1996-4FD8-A995-16E66284DC6C}" type="presParOf" srcId="{51B7B519-14B3-42E0-A840-35C285BA4579}" destId="{F53511DA-8BFF-4C7F-BCA0-8D8771B986AF}" srcOrd="6"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3DEFFE-2719-4C2E-B16C-233922197FE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C14B0BCE-D4D0-44B5-8188-437CA7134C6A}">
      <dgm:prSet phldrT="[Text]" custT="1"/>
      <dgm:spPr/>
      <dgm:t>
        <a:bodyPr/>
        <a:lstStyle/>
        <a:p>
          <a:r>
            <a:rPr lang="en-GB" sz="2400" dirty="0"/>
            <a:t>Evidence base for clinical effectiveness</a:t>
          </a:r>
        </a:p>
      </dgm:t>
    </dgm:pt>
    <dgm:pt modelId="{9E9E7369-4C49-4A88-B3FF-582E76551F2E}" type="parTrans" cxnId="{BAE5CF11-88EC-4AA1-81DB-5BCE3E0D4F55}">
      <dgm:prSet/>
      <dgm:spPr/>
      <dgm:t>
        <a:bodyPr/>
        <a:lstStyle/>
        <a:p>
          <a:endParaRPr lang="en-GB" sz="2400"/>
        </a:p>
      </dgm:t>
    </dgm:pt>
    <dgm:pt modelId="{FEC17AB4-7649-4908-9E76-6D4EAF681F3A}" type="sibTrans" cxnId="{BAE5CF11-88EC-4AA1-81DB-5BCE3E0D4F55}">
      <dgm:prSet/>
      <dgm:spPr/>
      <dgm:t>
        <a:bodyPr/>
        <a:lstStyle/>
        <a:p>
          <a:endParaRPr lang="en-GB" sz="2400"/>
        </a:p>
      </dgm:t>
    </dgm:pt>
    <dgm:pt modelId="{9DB56EAA-417D-4B92-AFF0-D9546B16EE2C}">
      <dgm:prSet phldrT="[Text]" custT="1"/>
      <dgm:spPr/>
      <dgm:t>
        <a:bodyPr/>
        <a:lstStyle/>
        <a:p>
          <a:r>
            <a:rPr lang="en-GB" sz="2400" dirty="0"/>
            <a:t>Translation to a clinical service model</a:t>
          </a:r>
        </a:p>
      </dgm:t>
    </dgm:pt>
    <dgm:pt modelId="{26A9E85D-B802-49C4-A8F9-B2BAABE4FC07}" type="parTrans" cxnId="{E5CFDA8C-3A72-47B4-AABC-A04067D7063F}">
      <dgm:prSet/>
      <dgm:spPr/>
      <dgm:t>
        <a:bodyPr/>
        <a:lstStyle/>
        <a:p>
          <a:endParaRPr lang="en-GB" sz="2400"/>
        </a:p>
      </dgm:t>
    </dgm:pt>
    <dgm:pt modelId="{E198E71F-DC07-44CB-A1F5-46496A118079}" type="sibTrans" cxnId="{E5CFDA8C-3A72-47B4-AABC-A04067D7063F}">
      <dgm:prSet/>
      <dgm:spPr/>
      <dgm:t>
        <a:bodyPr/>
        <a:lstStyle/>
        <a:p>
          <a:endParaRPr lang="en-GB" sz="2400"/>
        </a:p>
      </dgm:t>
    </dgm:pt>
    <dgm:pt modelId="{8DCBAD91-0A24-4BE2-8F32-A16BF6996F0B}">
      <dgm:prSet phldrT="[Text]" custT="1"/>
      <dgm:spPr/>
      <dgm:t>
        <a:bodyPr/>
        <a:lstStyle/>
        <a:p>
          <a:r>
            <a:rPr lang="en-GB" sz="2400" dirty="0"/>
            <a:t>Implementation / pilot phase</a:t>
          </a:r>
        </a:p>
        <a:p>
          <a:r>
            <a:rPr lang="en-GB" sz="1400" dirty="0"/>
            <a:t>Real-world outcomes</a:t>
          </a:r>
        </a:p>
      </dgm:t>
    </dgm:pt>
    <dgm:pt modelId="{B15B3A9D-29DE-41F3-8003-C2E588302666}" type="parTrans" cxnId="{3B4F0525-D3A3-4408-9E1C-A79360E1FB76}">
      <dgm:prSet/>
      <dgm:spPr/>
      <dgm:t>
        <a:bodyPr/>
        <a:lstStyle/>
        <a:p>
          <a:endParaRPr lang="en-GB" sz="2400"/>
        </a:p>
      </dgm:t>
    </dgm:pt>
    <dgm:pt modelId="{DD907F92-A5FE-43B9-A4B6-C78954801E02}" type="sibTrans" cxnId="{3B4F0525-D3A3-4408-9E1C-A79360E1FB76}">
      <dgm:prSet/>
      <dgm:spPr/>
      <dgm:t>
        <a:bodyPr/>
        <a:lstStyle/>
        <a:p>
          <a:endParaRPr lang="en-GB" sz="2400"/>
        </a:p>
      </dgm:t>
    </dgm:pt>
    <dgm:pt modelId="{2BBE152A-B6F5-41B6-A00E-62EE3B62846D}">
      <dgm:prSet custT="1"/>
      <dgm:spPr/>
      <dgm:t>
        <a:bodyPr/>
        <a:lstStyle/>
        <a:p>
          <a:r>
            <a:rPr lang="en-GB" sz="2400" dirty="0"/>
            <a:t>Sustainable, resilient &amp; adequately resourced roll-out </a:t>
          </a:r>
        </a:p>
      </dgm:t>
    </dgm:pt>
    <dgm:pt modelId="{D3EFE583-565A-40C6-8933-880B371D1AA7}" type="parTrans" cxnId="{4409B37E-CCAE-42AE-BB41-65952B8CCA04}">
      <dgm:prSet/>
      <dgm:spPr/>
      <dgm:t>
        <a:bodyPr/>
        <a:lstStyle/>
        <a:p>
          <a:endParaRPr lang="en-GB" sz="2400"/>
        </a:p>
      </dgm:t>
    </dgm:pt>
    <dgm:pt modelId="{52289826-3453-4D7C-A183-802AAE38D288}" type="sibTrans" cxnId="{4409B37E-CCAE-42AE-BB41-65952B8CCA04}">
      <dgm:prSet/>
      <dgm:spPr/>
      <dgm:t>
        <a:bodyPr/>
        <a:lstStyle/>
        <a:p>
          <a:endParaRPr lang="en-GB" sz="2400"/>
        </a:p>
      </dgm:t>
    </dgm:pt>
    <dgm:pt modelId="{2362E764-F264-486F-8263-4981AA8CE21E}" type="pres">
      <dgm:prSet presAssocID="{DB3DEFFE-2719-4C2E-B16C-233922197FEB}" presName="CompostProcess" presStyleCnt="0">
        <dgm:presLayoutVars>
          <dgm:dir/>
          <dgm:resizeHandles val="exact"/>
        </dgm:presLayoutVars>
      </dgm:prSet>
      <dgm:spPr/>
    </dgm:pt>
    <dgm:pt modelId="{F97C93B2-838A-4BC5-ABD7-9ADBE098C819}" type="pres">
      <dgm:prSet presAssocID="{DB3DEFFE-2719-4C2E-B16C-233922197FEB}" presName="arrow" presStyleLbl="bgShp" presStyleIdx="0" presStyleCnt="1" custLinFactNeighborX="410" custLinFactNeighborY="16807"/>
      <dgm:spPr/>
    </dgm:pt>
    <dgm:pt modelId="{51B7B519-14B3-42E0-A840-35C285BA4579}" type="pres">
      <dgm:prSet presAssocID="{DB3DEFFE-2719-4C2E-B16C-233922197FEB}" presName="linearProcess" presStyleCnt="0"/>
      <dgm:spPr/>
    </dgm:pt>
    <dgm:pt modelId="{AF791B45-3E3F-44DF-A395-F445F9C31664}" type="pres">
      <dgm:prSet presAssocID="{C14B0BCE-D4D0-44B5-8188-437CA7134C6A}" presName="textNode" presStyleLbl="node1" presStyleIdx="0" presStyleCnt="4">
        <dgm:presLayoutVars>
          <dgm:bulletEnabled val="1"/>
        </dgm:presLayoutVars>
      </dgm:prSet>
      <dgm:spPr/>
    </dgm:pt>
    <dgm:pt modelId="{A88DE98B-10D3-46B3-8D1C-278CA8D935A6}" type="pres">
      <dgm:prSet presAssocID="{FEC17AB4-7649-4908-9E76-6D4EAF681F3A}" presName="sibTrans" presStyleCnt="0"/>
      <dgm:spPr/>
    </dgm:pt>
    <dgm:pt modelId="{5A30595A-92D2-459D-AC5E-935478C151DC}" type="pres">
      <dgm:prSet presAssocID="{9DB56EAA-417D-4B92-AFF0-D9546B16EE2C}" presName="textNode" presStyleLbl="node1" presStyleIdx="1" presStyleCnt="4">
        <dgm:presLayoutVars>
          <dgm:bulletEnabled val="1"/>
        </dgm:presLayoutVars>
      </dgm:prSet>
      <dgm:spPr/>
    </dgm:pt>
    <dgm:pt modelId="{581F8A36-0C26-42CB-9D32-85AD0A8CC2D0}" type="pres">
      <dgm:prSet presAssocID="{E198E71F-DC07-44CB-A1F5-46496A118079}" presName="sibTrans" presStyleCnt="0"/>
      <dgm:spPr/>
    </dgm:pt>
    <dgm:pt modelId="{BB74E99D-025A-4883-BF3A-7B1C0A15C20A}" type="pres">
      <dgm:prSet presAssocID="{8DCBAD91-0A24-4BE2-8F32-A16BF6996F0B}" presName="textNode" presStyleLbl="node1" presStyleIdx="2" presStyleCnt="4">
        <dgm:presLayoutVars>
          <dgm:bulletEnabled val="1"/>
        </dgm:presLayoutVars>
      </dgm:prSet>
      <dgm:spPr/>
    </dgm:pt>
    <dgm:pt modelId="{ACC3FAC1-3C49-401A-984B-2C93EAE7D28F}" type="pres">
      <dgm:prSet presAssocID="{DD907F92-A5FE-43B9-A4B6-C78954801E02}" presName="sibTrans" presStyleCnt="0"/>
      <dgm:spPr/>
    </dgm:pt>
    <dgm:pt modelId="{F53511DA-8BFF-4C7F-BCA0-8D8771B986AF}" type="pres">
      <dgm:prSet presAssocID="{2BBE152A-B6F5-41B6-A00E-62EE3B62846D}" presName="textNode" presStyleLbl="node1" presStyleIdx="3" presStyleCnt="4">
        <dgm:presLayoutVars>
          <dgm:bulletEnabled val="1"/>
        </dgm:presLayoutVars>
      </dgm:prSet>
      <dgm:spPr/>
    </dgm:pt>
  </dgm:ptLst>
  <dgm:cxnLst>
    <dgm:cxn modelId="{14EB6910-BBBA-47F0-8B53-C4E340B4D25C}" type="presOf" srcId="{9DB56EAA-417D-4B92-AFF0-D9546B16EE2C}" destId="{5A30595A-92D2-459D-AC5E-935478C151DC}" srcOrd="0" destOrd="0" presId="urn:microsoft.com/office/officeart/2005/8/layout/hProcess9"/>
    <dgm:cxn modelId="{BAE5CF11-88EC-4AA1-81DB-5BCE3E0D4F55}" srcId="{DB3DEFFE-2719-4C2E-B16C-233922197FEB}" destId="{C14B0BCE-D4D0-44B5-8188-437CA7134C6A}" srcOrd="0" destOrd="0" parTransId="{9E9E7369-4C49-4A88-B3FF-582E76551F2E}" sibTransId="{FEC17AB4-7649-4908-9E76-6D4EAF681F3A}"/>
    <dgm:cxn modelId="{3B4F0525-D3A3-4408-9E1C-A79360E1FB76}" srcId="{DB3DEFFE-2719-4C2E-B16C-233922197FEB}" destId="{8DCBAD91-0A24-4BE2-8F32-A16BF6996F0B}" srcOrd="2" destOrd="0" parTransId="{B15B3A9D-29DE-41F3-8003-C2E588302666}" sibTransId="{DD907F92-A5FE-43B9-A4B6-C78954801E02}"/>
    <dgm:cxn modelId="{35605532-65A9-4876-8864-6CE28D46AC0A}" type="presOf" srcId="{DB3DEFFE-2719-4C2E-B16C-233922197FEB}" destId="{2362E764-F264-486F-8263-4981AA8CE21E}" srcOrd="0" destOrd="0" presId="urn:microsoft.com/office/officeart/2005/8/layout/hProcess9"/>
    <dgm:cxn modelId="{43020E45-F943-4B54-BB0E-66B6FE0A053B}" type="presOf" srcId="{2BBE152A-B6F5-41B6-A00E-62EE3B62846D}" destId="{F53511DA-8BFF-4C7F-BCA0-8D8771B986AF}" srcOrd="0" destOrd="0" presId="urn:microsoft.com/office/officeart/2005/8/layout/hProcess9"/>
    <dgm:cxn modelId="{4409B37E-CCAE-42AE-BB41-65952B8CCA04}" srcId="{DB3DEFFE-2719-4C2E-B16C-233922197FEB}" destId="{2BBE152A-B6F5-41B6-A00E-62EE3B62846D}" srcOrd="3" destOrd="0" parTransId="{D3EFE583-565A-40C6-8933-880B371D1AA7}" sibTransId="{52289826-3453-4D7C-A183-802AAE38D288}"/>
    <dgm:cxn modelId="{E5CFDA8C-3A72-47B4-AABC-A04067D7063F}" srcId="{DB3DEFFE-2719-4C2E-B16C-233922197FEB}" destId="{9DB56EAA-417D-4B92-AFF0-D9546B16EE2C}" srcOrd="1" destOrd="0" parTransId="{26A9E85D-B802-49C4-A8F9-B2BAABE4FC07}" sibTransId="{E198E71F-DC07-44CB-A1F5-46496A118079}"/>
    <dgm:cxn modelId="{B7E385C5-B826-40FD-A101-A58D68E54737}" type="presOf" srcId="{C14B0BCE-D4D0-44B5-8188-437CA7134C6A}" destId="{AF791B45-3E3F-44DF-A395-F445F9C31664}" srcOrd="0" destOrd="0" presId="urn:microsoft.com/office/officeart/2005/8/layout/hProcess9"/>
    <dgm:cxn modelId="{0C77F5F7-DA06-40A1-8901-FE3D5E92E9D5}" type="presOf" srcId="{8DCBAD91-0A24-4BE2-8F32-A16BF6996F0B}" destId="{BB74E99D-025A-4883-BF3A-7B1C0A15C20A}" srcOrd="0" destOrd="0" presId="urn:microsoft.com/office/officeart/2005/8/layout/hProcess9"/>
    <dgm:cxn modelId="{7DC23832-EA41-485E-8E72-774ACE1FD6F4}" type="presParOf" srcId="{2362E764-F264-486F-8263-4981AA8CE21E}" destId="{F97C93B2-838A-4BC5-ABD7-9ADBE098C819}" srcOrd="0" destOrd="0" presId="urn:microsoft.com/office/officeart/2005/8/layout/hProcess9"/>
    <dgm:cxn modelId="{E4A0C6C2-D85A-4789-9593-E977391E0AB6}" type="presParOf" srcId="{2362E764-F264-486F-8263-4981AA8CE21E}" destId="{51B7B519-14B3-42E0-A840-35C285BA4579}" srcOrd="1" destOrd="0" presId="urn:microsoft.com/office/officeart/2005/8/layout/hProcess9"/>
    <dgm:cxn modelId="{DF6D90B8-EF3C-4750-AD09-E7981BF78FDA}" type="presParOf" srcId="{51B7B519-14B3-42E0-A840-35C285BA4579}" destId="{AF791B45-3E3F-44DF-A395-F445F9C31664}" srcOrd="0" destOrd="0" presId="urn:microsoft.com/office/officeart/2005/8/layout/hProcess9"/>
    <dgm:cxn modelId="{28D12474-1FFC-46AB-85B2-541DD82502D9}" type="presParOf" srcId="{51B7B519-14B3-42E0-A840-35C285BA4579}" destId="{A88DE98B-10D3-46B3-8D1C-278CA8D935A6}" srcOrd="1" destOrd="0" presId="urn:microsoft.com/office/officeart/2005/8/layout/hProcess9"/>
    <dgm:cxn modelId="{FFACEB1D-95D5-4EB2-8FBA-73833C6520BB}" type="presParOf" srcId="{51B7B519-14B3-42E0-A840-35C285BA4579}" destId="{5A30595A-92D2-459D-AC5E-935478C151DC}" srcOrd="2" destOrd="0" presId="urn:microsoft.com/office/officeart/2005/8/layout/hProcess9"/>
    <dgm:cxn modelId="{A9181B31-6086-4801-92A3-DD3DF7A0508C}" type="presParOf" srcId="{51B7B519-14B3-42E0-A840-35C285BA4579}" destId="{581F8A36-0C26-42CB-9D32-85AD0A8CC2D0}" srcOrd="3" destOrd="0" presId="urn:microsoft.com/office/officeart/2005/8/layout/hProcess9"/>
    <dgm:cxn modelId="{538F5B97-2D59-4998-A2E5-FE5D3BFAB21A}" type="presParOf" srcId="{51B7B519-14B3-42E0-A840-35C285BA4579}" destId="{BB74E99D-025A-4883-BF3A-7B1C0A15C20A}" srcOrd="4" destOrd="0" presId="urn:microsoft.com/office/officeart/2005/8/layout/hProcess9"/>
    <dgm:cxn modelId="{E743B25B-BD49-4C18-BD46-B445E7FFBECD}" type="presParOf" srcId="{51B7B519-14B3-42E0-A840-35C285BA4579}" destId="{ACC3FAC1-3C49-401A-984B-2C93EAE7D28F}" srcOrd="5" destOrd="0" presId="urn:microsoft.com/office/officeart/2005/8/layout/hProcess9"/>
    <dgm:cxn modelId="{34663AF7-1996-4FD8-A995-16E66284DC6C}" type="presParOf" srcId="{51B7B519-14B3-42E0-A840-35C285BA4579}" destId="{F53511DA-8BFF-4C7F-BCA0-8D8771B986AF}" srcOrd="6"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32F9B7-25C5-4D01-BF50-9834AD0D38F3}" type="doc">
      <dgm:prSet loTypeId="urn:microsoft.com/office/officeart/2005/8/layout/cycle8" loCatId="cycle" qsTypeId="urn:microsoft.com/office/officeart/2005/8/quickstyle/simple1" qsCatId="simple" csTypeId="urn:microsoft.com/office/officeart/2005/8/colors/accent1_2" csCatId="accent1" phldr="1"/>
      <dgm:spPr/>
    </dgm:pt>
    <dgm:pt modelId="{9E8E7FBC-288C-420E-BB83-5FB7DC0C2C72}">
      <dgm:prSet phldrT="[Text]" custT="1"/>
      <dgm:spPr/>
      <dgm:t>
        <a:bodyPr/>
        <a:lstStyle/>
        <a:p>
          <a:r>
            <a:rPr lang="en-US" sz="2000" dirty="0"/>
            <a:t>Cost effectiveness</a:t>
          </a:r>
          <a:endParaRPr lang="en-GB" sz="2000" dirty="0"/>
        </a:p>
      </dgm:t>
    </dgm:pt>
    <dgm:pt modelId="{3C499C68-62F0-4186-B4F6-912E7AE1EA17}" type="parTrans" cxnId="{4068E44B-FC6C-41EB-B935-07086B4DBC5A}">
      <dgm:prSet/>
      <dgm:spPr/>
      <dgm:t>
        <a:bodyPr/>
        <a:lstStyle/>
        <a:p>
          <a:endParaRPr lang="en-GB"/>
        </a:p>
      </dgm:t>
    </dgm:pt>
    <dgm:pt modelId="{B12A2D48-E574-4E66-91EE-C8F0169D7AD1}" type="sibTrans" cxnId="{4068E44B-FC6C-41EB-B935-07086B4DBC5A}">
      <dgm:prSet/>
      <dgm:spPr/>
      <dgm:t>
        <a:bodyPr/>
        <a:lstStyle/>
        <a:p>
          <a:endParaRPr lang="en-GB"/>
        </a:p>
      </dgm:t>
    </dgm:pt>
    <dgm:pt modelId="{E09A3461-1DD0-4080-808D-E6F106C4D17E}">
      <dgm:prSet phldrT="[Text]" custT="1"/>
      <dgm:spPr/>
      <dgm:t>
        <a:bodyPr/>
        <a:lstStyle/>
        <a:p>
          <a:r>
            <a:rPr lang="en-US" sz="2000" dirty="0"/>
            <a:t>Experience of care </a:t>
          </a:r>
          <a:endParaRPr lang="en-GB" sz="2000" dirty="0"/>
        </a:p>
      </dgm:t>
    </dgm:pt>
    <dgm:pt modelId="{E60A7A30-BE45-4B05-81B7-A038B3D63E05}" type="parTrans" cxnId="{DEC324A6-036C-48B1-AD3F-D74C161E1252}">
      <dgm:prSet/>
      <dgm:spPr/>
      <dgm:t>
        <a:bodyPr/>
        <a:lstStyle/>
        <a:p>
          <a:endParaRPr lang="en-GB"/>
        </a:p>
      </dgm:t>
    </dgm:pt>
    <dgm:pt modelId="{BF167A17-AF0D-48BE-84A6-86F220387EF9}" type="sibTrans" cxnId="{DEC324A6-036C-48B1-AD3F-D74C161E1252}">
      <dgm:prSet/>
      <dgm:spPr/>
      <dgm:t>
        <a:bodyPr/>
        <a:lstStyle/>
        <a:p>
          <a:endParaRPr lang="en-GB"/>
        </a:p>
      </dgm:t>
    </dgm:pt>
    <dgm:pt modelId="{49117BD4-6D76-4A36-BC11-5D261B60941A}">
      <dgm:prSet phldrT="[Text]" custT="1"/>
      <dgm:spPr/>
      <dgm:t>
        <a:bodyPr/>
        <a:lstStyle/>
        <a:p>
          <a:r>
            <a:rPr lang="en-US" sz="2000" dirty="0"/>
            <a:t>Clinical effectiveness</a:t>
          </a:r>
          <a:endParaRPr lang="en-GB" sz="2000" dirty="0"/>
        </a:p>
      </dgm:t>
    </dgm:pt>
    <dgm:pt modelId="{97D9A8DE-ECEF-4EA3-AA1A-6EE0C9002E58}" type="parTrans" cxnId="{496F6DA4-B585-4161-8012-9B577E4D31AB}">
      <dgm:prSet/>
      <dgm:spPr/>
      <dgm:t>
        <a:bodyPr/>
        <a:lstStyle/>
        <a:p>
          <a:endParaRPr lang="en-GB"/>
        </a:p>
      </dgm:t>
    </dgm:pt>
    <dgm:pt modelId="{16125715-338C-42C9-8AE3-CAE4EEB0B978}" type="sibTrans" cxnId="{496F6DA4-B585-4161-8012-9B577E4D31AB}">
      <dgm:prSet/>
      <dgm:spPr/>
      <dgm:t>
        <a:bodyPr/>
        <a:lstStyle/>
        <a:p>
          <a:endParaRPr lang="en-GB"/>
        </a:p>
      </dgm:t>
    </dgm:pt>
    <dgm:pt modelId="{63CA53F4-6732-403A-81B8-BADAEE73BD0E}" type="pres">
      <dgm:prSet presAssocID="{5532F9B7-25C5-4D01-BF50-9834AD0D38F3}" presName="compositeShape" presStyleCnt="0">
        <dgm:presLayoutVars>
          <dgm:chMax val="7"/>
          <dgm:dir/>
          <dgm:resizeHandles val="exact"/>
        </dgm:presLayoutVars>
      </dgm:prSet>
      <dgm:spPr/>
    </dgm:pt>
    <dgm:pt modelId="{04C47F9A-83E1-44A8-9DE8-4B7D2D8C964D}" type="pres">
      <dgm:prSet presAssocID="{5532F9B7-25C5-4D01-BF50-9834AD0D38F3}" presName="wedge1" presStyleLbl="node1" presStyleIdx="0" presStyleCnt="3"/>
      <dgm:spPr/>
    </dgm:pt>
    <dgm:pt modelId="{47954BB9-9700-4C38-BF46-2DFEDCCE4CB1}" type="pres">
      <dgm:prSet presAssocID="{5532F9B7-25C5-4D01-BF50-9834AD0D38F3}" presName="dummy1a" presStyleCnt="0"/>
      <dgm:spPr/>
    </dgm:pt>
    <dgm:pt modelId="{6F19979C-6216-4B2F-96EE-EE686D6A048B}" type="pres">
      <dgm:prSet presAssocID="{5532F9B7-25C5-4D01-BF50-9834AD0D38F3}" presName="dummy1b" presStyleCnt="0"/>
      <dgm:spPr/>
    </dgm:pt>
    <dgm:pt modelId="{4123B71A-FA78-4B8B-9A93-DBDB7356976E}" type="pres">
      <dgm:prSet presAssocID="{5532F9B7-25C5-4D01-BF50-9834AD0D38F3}" presName="wedge1Tx" presStyleLbl="node1" presStyleIdx="0" presStyleCnt="3">
        <dgm:presLayoutVars>
          <dgm:chMax val="0"/>
          <dgm:chPref val="0"/>
          <dgm:bulletEnabled val="1"/>
        </dgm:presLayoutVars>
      </dgm:prSet>
      <dgm:spPr/>
    </dgm:pt>
    <dgm:pt modelId="{D75B72F4-40C5-4201-9D5E-A9BB308F64AB}" type="pres">
      <dgm:prSet presAssocID="{5532F9B7-25C5-4D01-BF50-9834AD0D38F3}" presName="wedge2" presStyleLbl="node1" presStyleIdx="1" presStyleCnt="3"/>
      <dgm:spPr/>
    </dgm:pt>
    <dgm:pt modelId="{71469218-B568-4AAE-8F96-F9C0A0D0C63F}" type="pres">
      <dgm:prSet presAssocID="{5532F9B7-25C5-4D01-BF50-9834AD0D38F3}" presName="dummy2a" presStyleCnt="0"/>
      <dgm:spPr/>
    </dgm:pt>
    <dgm:pt modelId="{6F92916A-32C7-4A74-8C39-207F929E646A}" type="pres">
      <dgm:prSet presAssocID="{5532F9B7-25C5-4D01-BF50-9834AD0D38F3}" presName="dummy2b" presStyleCnt="0"/>
      <dgm:spPr/>
    </dgm:pt>
    <dgm:pt modelId="{AD81D2B7-88EB-4F78-B8F1-AADCD93F5F6A}" type="pres">
      <dgm:prSet presAssocID="{5532F9B7-25C5-4D01-BF50-9834AD0D38F3}" presName="wedge2Tx" presStyleLbl="node1" presStyleIdx="1" presStyleCnt="3">
        <dgm:presLayoutVars>
          <dgm:chMax val="0"/>
          <dgm:chPref val="0"/>
          <dgm:bulletEnabled val="1"/>
        </dgm:presLayoutVars>
      </dgm:prSet>
      <dgm:spPr/>
    </dgm:pt>
    <dgm:pt modelId="{212AA2F9-CB90-44CA-A786-E643F630AA9E}" type="pres">
      <dgm:prSet presAssocID="{5532F9B7-25C5-4D01-BF50-9834AD0D38F3}" presName="wedge3" presStyleLbl="node1" presStyleIdx="2" presStyleCnt="3"/>
      <dgm:spPr/>
    </dgm:pt>
    <dgm:pt modelId="{95682B5A-E530-494D-B608-89EE1BF56350}" type="pres">
      <dgm:prSet presAssocID="{5532F9B7-25C5-4D01-BF50-9834AD0D38F3}" presName="dummy3a" presStyleCnt="0"/>
      <dgm:spPr/>
    </dgm:pt>
    <dgm:pt modelId="{4AA38208-0260-4087-8727-BF18D4777F68}" type="pres">
      <dgm:prSet presAssocID="{5532F9B7-25C5-4D01-BF50-9834AD0D38F3}" presName="dummy3b" presStyleCnt="0"/>
      <dgm:spPr/>
    </dgm:pt>
    <dgm:pt modelId="{0B87CA12-98A6-4B3D-A86D-392C0DCB3763}" type="pres">
      <dgm:prSet presAssocID="{5532F9B7-25C5-4D01-BF50-9834AD0D38F3}" presName="wedge3Tx" presStyleLbl="node1" presStyleIdx="2" presStyleCnt="3">
        <dgm:presLayoutVars>
          <dgm:chMax val="0"/>
          <dgm:chPref val="0"/>
          <dgm:bulletEnabled val="1"/>
        </dgm:presLayoutVars>
      </dgm:prSet>
      <dgm:spPr/>
    </dgm:pt>
    <dgm:pt modelId="{AD37C589-6C86-402A-A9C3-D8BDC05FA620}" type="pres">
      <dgm:prSet presAssocID="{B12A2D48-E574-4E66-91EE-C8F0169D7AD1}" presName="arrowWedge1" presStyleLbl="fgSibTrans2D1" presStyleIdx="0" presStyleCnt="3"/>
      <dgm:spPr/>
    </dgm:pt>
    <dgm:pt modelId="{8C40B86E-D225-4F1B-A03F-3EF49D48B9B7}" type="pres">
      <dgm:prSet presAssocID="{BF167A17-AF0D-48BE-84A6-86F220387EF9}" presName="arrowWedge2" presStyleLbl="fgSibTrans2D1" presStyleIdx="1" presStyleCnt="3"/>
      <dgm:spPr/>
    </dgm:pt>
    <dgm:pt modelId="{90855BBE-F9C4-44CD-990A-AED16F77AE1E}" type="pres">
      <dgm:prSet presAssocID="{16125715-338C-42C9-8AE3-CAE4EEB0B978}" presName="arrowWedge3" presStyleLbl="fgSibTrans2D1" presStyleIdx="2" presStyleCnt="3"/>
      <dgm:spPr/>
    </dgm:pt>
  </dgm:ptLst>
  <dgm:cxnLst>
    <dgm:cxn modelId="{B964814A-AFAD-49B9-95F6-07D8A6C95CA3}" type="presOf" srcId="{E09A3461-1DD0-4080-808D-E6F106C4D17E}" destId="{D75B72F4-40C5-4201-9D5E-A9BB308F64AB}" srcOrd="0" destOrd="0" presId="urn:microsoft.com/office/officeart/2005/8/layout/cycle8"/>
    <dgm:cxn modelId="{4068E44B-FC6C-41EB-B935-07086B4DBC5A}" srcId="{5532F9B7-25C5-4D01-BF50-9834AD0D38F3}" destId="{9E8E7FBC-288C-420E-BB83-5FB7DC0C2C72}" srcOrd="0" destOrd="0" parTransId="{3C499C68-62F0-4186-B4F6-912E7AE1EA17}" sibTransId="{B12A2D48-E574-4E66-91EE-C8F0169D7AD1}"/>
    <dgm:cxn modelId="{9066E384-2D97-459D-8D0A-9FEDA2852F73}" type="presOf" srcId="{5532F9B7-25C5-4D01-BF50-9834AD0D38F3}" destId="{63CA53F4-6732-403A-81B8-BADAEE73BD0E}" srcOrd="0" destOrd="0" presId="urn:microsoft.com/office/officeart/2005/8/layout/cycle8"/>
    <dgm:cxn modelId="{F49EA68F-956C-45E1-B7AA-07FE11331F09}" type="presOf" srcId="{E09A3461-1DD0-4080-808D-E6F106C4D17E}" destId="{AD81D2B7-88EB-4F78-B8F1-AADCD93F5F6A}" srcOrd="1" destOrd="0" presId="urn:microsoft.com/office/officeart/2005/8/layout/cycle8"/>
    <dgm:cxn modelId="{496F6DA4-B585-4161-8012-9B577E4D31AB}" srcId="{5532F9B7-25C5-4D01-BF50-9834AD0D38F3}" destId="{49117BD4-6D76-4A36-BC11-5D261B60941A}" srcOrd="2" destOrd="0" parTransId="{97D9A8DE-ECEF-4EA3-AA1A-6EE0C9002E58}" sibTransId="{16125715-338C-42C9-8AE3-CAE4EEB0B978}"/>
    <dgm:cxn modelId="{DEC324A6-036C-48B1-AD3F-D74C161E1252}" srcId="{5532F9B7-25C5-4D01-BF50-9834AD0D38F3}" destId="{E09A3461-1DD0-4080-808D-E6F106C4D17E}" srcOrd="1" destOrd="0" parTransId="{E60A7A30-BE45-4B05-81B7-A038B3D63E05}" sibTransId="{BF167A17-AF0D-48BE-84A6-86F220387EF9}"/>
    <dgm:cxn modelId="{5B5ED9BD-F0C3-4580-8FB7-4BFE47C3CD92}" type="presOf" srcId="{49117BD4-6D76-4A36-BC11-5D261B60941A}" destId="{212AA2F9-CB90-44CA-A786-E643F630AA9E}" srcOrd="0" destOrd="0" presId="urn:microsoft.com/office/officeart/2005/8/layout/cycle8"/>
    <dgm:cxn modelId="{8F218DCB-268D-4102-B0F1-7D58285D5505}" type="presOf" srcId="{9E8E7FBC-288C-420E-BB83-5FB7DC0C2C72}" destId="{4123B71A-FA78-4B8B-9A93-DBDB7356976E}" srcOrd="1" destOrd="0" presId="urn:microsoft.com/office/officeart/2005/8/layout/cycle8"/>
    <dgm:cxn modelId="{0295B0CB-2A3F-4238-AEB0-12636E666E99}" type="presOf" srcId="{9E8E7FBC-288C-420E-BB83-5FB7DC0C2C72}" destId="{04C47F9A-83E1-44A8-9DE8-4B7D2D8C964D}" srcOrd="0" destOrd="0" presId="urn:microsoft.com/office/officeart/2005/8/layout/cycle8"/>
    <dgm:cxn modelId="{7A6B5BD3-0673-4A8D-8FB8-989946A8A59E}" type="presOf" srcId="{49117BD4-6D76-4A36-BC11-5D261B60941A}" destId="{0B87CA12-98A6-4B3D-A86D-392C0DCB3763}" srcOrd="1" destOrd="0" presId="urn:microsoft.com/office/officeart/2005/8/layout/cycle8"/>
    <dgm:cxn modelId="{5FDDC252-CBCF-4E3B-ABB7-4C303A24E45D}" type="presParOf" srcId="{63CA53F4-6732-403A-81B8-BADAEE73BD0E}" destId="{04C47F9A-83E1-44A8-9DE8-4B7D2D8C964D}" srcOrd="0" destOrd="0" presId="urn:microsoft.com/office/officeart/2005/8/layout/cycle8"/>
    <dgm:cxn modelId="{B248672F-2BB1-4C03-843A-673003D79D26}" type="presParOf" srcId="{63CA53F4-6732-403A-81B8-BADAEE73BD0E}" destId="{47954BB9-9700-4C38-BF46-2DFEDCCE4CB1}" srcOrd="1" destOrd="0" presId="urn:microsoft.com/office/officeart/2005/8/layout/cycle8"/>
    <dgm:cxn modelId="{B21CDB37-6C2E-4654-BC4D-FC4CC253156A}" type="presParOf" srcId="{63CA53F4-6732-403A-81B8-BADAEE73BD0E}" destId="{6F19979C-6216-4B2F-96EE-EE686D6A048B}" srcOrd="2" destOrd="0" presId="urn:microsoft.com/office/officeart/2005/8/layout/cycle8"/>
    <dgm:cxn modelId="{2C9BBCD1-B98A-44AD-B588-476CA9D1B4B1}" type="presParOf" srcId="{63CA53F4-6732-403A-81B8-BADAEE73BD0E}" destId="{4123B71A-FA78-4B8B-9A93-DBDB7356976E}" srcOrd="3" destOrd="0" presId="urn:microsoft.com/office/officeart/2005/8/layout/cycle8"/>
    <dgm:cxn modelId="{CA638E2A-4EF0-45AC-B573-9C18533ECB3C}" type="presParOf" srcId="{63CA53F4-6732-403A-81B8-BADAEE73BD0E}" destId="{D75B72F4-40C5-4201-9D5E-A9BB308F64AB}" srcOrd="4" destOrd="0" presId="urn:microsoft.com/office/officeart/2005/8/layout/cycle8"/>
    <dgm:cxn modelId="{358B3FDE-81FF-427B-B5D9-4C17FEC6E3CB}" type="presParOf" srcId="{63CA53F4-6732-403A-81B8-BADAEE73BD0E}" destId="{71469218-B568-4AAE-8F96-F9C0A0D0C63F}" srcOrd="5" destOrd="0" presId="urn:microsoft.com/office/officeart/2005/8/layout/cycle8"/>
    <dgm:cxn modelId="{EA2B922E-3482-4093-9EE9-59A7F63A21BF}" type="presParOf" srcId="{63CA53F4-6732-403A-81B8-BADAEE73BD0E}" destId="{6F92916A-32C7-4A74-8C39-207F929E646A}" srcOrd="6" destOrd="0" presId="urn:microsoft.com/office/officeart/2005/8/layout/cycle8"/>
    <dgm:cxn modelId="{038588B1-2DDF-46E9-A041-782533CE12AB}" type="presParOf" srcId="{63CA53F4-6732-403A-81B8-BADAEE73BD0E}" destId="{AD81D2B7-88EB-4F78-B8F1-AADCD93F5F6A}" srcOrd="7" destOrd="0" presId="urn:microsoft.com/office/officeart/2005/8/layout/cycle8"/>
    <dgm:cxn modelId="{6816D149-4626-49EB-A8B8-BD3900F64988}" type="presParOf" srcId="{63CA53F4-6732-403A-81B8-BADAEE73BD0E}" destId="{212AA2F9-CB90-44CA-A786-E643F630AA9E}" srcOrd="8" destOrd="0" presId="urn:microsoft.com/office/officeart/2005/8/layout/cycle8"/>
    <dgm:cxn modelId="{42FD7FC7-5BFA-45B0-97D3-D8F38D271998}" type="presParOf" srcId="{63CA53F4-6732-403A-81B8-BADAEE73BD0E}" destId="{95682B5A-E530-494D-B608-89EE1BF56350}" srcOrd="9" destOrd="0" presId="urn:microsoft.com/office/officeart/2005/8/layout/cycle8"/>
    <dgm:cxn modelId="{FE42EEF8-D540-4758-88BC-F6B5008BC130}" type="presParOf" srcId="{63CA53F4-6732-403A-81B8-BADAEE73BD0E}" destId="{4AA38208-0260-4087-8727-BF18D4777F68}" srcOrd="10" destOrd="0" presId="urn:microsoft.com/office/officeart/2005/8/layout/cycle8"/>
    <dgm:cxn modelId="{5119F704-14C4-4C81-90BC-F52A6D8A6A53}" type="presParOf" srcId="{63CA53F4-6732-403A-81B8-BADAEE73BD0E}" destId="{0B87CA12-98A6-4B3D-A86D-392C0DCB3763}" srcOrd="11" destOrd="0" presId="urn:microsoft.com/office/officeart/2005/8/layout/cycle8"/>
    <dgm:cxn modelId="{973A7718-3DB0-486D-AEC8-0DF2B8ED4AAA}" type="presParOf" srcId="{63CA53F4-6732-403A-81B8-BADAEE73BD0E}" destId="{AD37C589-6C86-402A-A9C3-D8BDC05FA620}" srcOrd="12" destOrd="0" presId="urn:microsoft.com/office/officeart/2005/8/layout/cycle8"/>
    <dgm:cxn modelId="{39D058D3-296A-4452-AB79-EA6856D2E18F}" type="presParOf" srcId="{63CA53F4-6732-403A-81B8-BADAEE73BD0E}" destId="{8C40B86E-D225-4F1B-A03F-3EF49D48B9B7}" srcOrd="13" destOrd="0" presId="urn:microsoft.com/office/officeart/2005/8/layout/cycle8"/>
    <dgm:cxn modelId="{0EE8D367-8EF3-4DB8-8060-42761D0ABFBE}" type="presParOf" srcId="{63CA53F4-6732-403A-81B8-BADAEE73BD0E}" destId="{90855BBE-F9C4-44CD-990A-AED16F77AE1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3DEFFE-2719-4C2E-B16C-233922197FE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C14B0BCE-D4D0-44B5-8188-437CA7134C6A}">
      <dgm:prSet phldrT="[Text]" custT="1"/>
      <dgm:spPr/>
      <dgm:t>
        <a:bodyPr/>
        <a:lstStyle/>
        <a:p>
          <a:r>
            <a:rPr lang="en-GB" sz="2400" dirty="0"/>
            <a:t>Evidence base for clinical effectiveness</a:t>
          </a:r>
        </a:p>
      </dgm:t>
    </dgm:pt>
    <dgm:pt modelId="{9E9E7369-4C49-4A88-B3FF-582E76551F2E}" type="parTrans" cxnId="{BAE5CF11-88EC-4AA1-81DB-5BCE3E0D4F55}">
      <dgm:prSet/>
      <dgm:spPr/>
      <dgm:t>
        <a:bodyPr/>
        <a:lstStyle/>
        <a:p>
          <a:endParaRPr lang="en-GB" sz="2400"/>
        </a:p>
      </dgm:t>
    </dgm:pt>
    <dgm:pt modelId="{FEC17AB4-7649-4908-9E76-6D4EAF681F3A}" type="sibTrans" cxnId="{BAE5CF11-88EC-4AA1-81DB-5BCE3E0D4F55}">
      <dgm:prSet/>
      <dgm:spPr/>
      <dgm:t>
        <a:bodyPr/>
        <a:lstStyle/>
        <a:p>
          <a:endParaRPr lang="en-GB" sz="2400"/>
        </a:p>
      </dgm:t>
    </dgm:pt>
    <dgm:pt modelId="{9DB56EAA-417D-4B92-AFF0-D9546B16EE2C}">
      <dgm:prSet phldrT="[Text]" custT="1"/>
      <dgm:spPr/>
      <dgm:t>
        <a:bodyPr/>
        <a:lstStyle/>
        <a:p>
          <a:r>
            <a:rPr lang="en-GB" sz="2400" dirty="0"/>
            <a:t>Translation to a clinical service model</a:t>
          </a:r>
        </a:p>
      </dgm:t>
    </dgm:pt>
    <dgm:pt modelId="{26A9E85D-B802-49C4-A8F9-B2BAABE4FC07}" type="parTrans" cxnId="{E5CFDA8C-3A72-47B4-AABC-A04067D7063F}">
      <dgm:prSet/>
      <dgm:spPr/>
      <dgm:t>
        <a:bodyPr/>
        <a:lstStyle/>
        <a:p>
          <a:endParaRPr lang="en-GB" sz="2400"/>
        </a:p>
      </dgm:t>
    </dgm:pt>
    <dgm:pt modelId="{E198E71F-DC07-44CB-A1F5-46496A118079}" type="sibTrans" cxnId="{E5CFDA8C-3A72-47B4-AABC-A04067D7063F}">
      <dgm:prSet/>
      <dgm:spPr/>
      <dgm:t>
        <a:bodyPr/>
        <a:lstStyle/>
        <a:p>
          <a:endParaRPr lang="en-GB" sz="2400"/>
        </a:p>
      </dgm:t>
    </dgm:pt>
    <dgm:pt modelId="{8DCBAD91-0A24-4BE2-8F32-A16BF6996F0B}">
      <dgm:prSet phldrT="[Text]" custT="1"/>
      <dgm:spPr/>
      <dgm:t>
        <a:bodyPr/>
        <a:lstStyle/>
        <a:p>
          <a:r>
            <a:rPr lang="en-GB" sz="2400" dirty="0"/>
            <a:t>Implementation / pilot phase</a:t>
          </a:r>
        </a:p>
        <a:p>
          <a:r>
            <a:rPr lang="en-GB" sz="1400" dirty="0"/>
            <a:t>Real-world outcomes</a:t>
          </a:r>
        </a:p>
      </dgm:t>
    </dgm:pt>
    <dgm:pt modelId="{B15B3A9D-29DE-41F3-8003-C2E588302666}" type="parTrans" cxnId="{3B4F0525-D3A3-4408-9E1C-A79360E1FB76}">
      <dgm:prSet/>
      <dgm:spPr/>
      <dgm:t>
        <a:bodyPr/>
        <a:lstStyle/>
        <a:p>
          <a:endParaRPr lang="en-GB" sz="2400"/>
        </a:p>
      </dgm:t>
    </dgm:pt>
    <dgm:pt modelId="{DD907F92-A5FE-43B9-A4B6-C78954801E02}" type="sibTrans" cxnId="{3B4F0525-D3A3-4408-9E1C-A79360E1FB76}">
      <dgm:prSet/>
      <dgm:spPr/>
      <dgm:t>
        <a:bodyPr/>
        <a:lstStyle/>
        <a:p>
          <a:endParaRPr lang="en-GB" sz="2400"/>
        </a:p>
      </dgm:t>
    </dgm:pt>
    <dgm:pt modelId="{2BBE152A-B6F5-41B6-A00E-62EE3B62846D}">
      <dgm:prSet custT="1"/>
      <dgm:spPr/>
      <dgm:t>
        <a:bodyPr/>
        <a:lstStyle/>
        <a:p>
          <a:r>
            <a:rPr lang="en-GB" sz="2400" dirty="0"/>
            <a:t>Sustainable, resilient &amp; adequately resourced roll-out </a:t>
          </a:r>
        </a:p>
      </dgm:t>
    </dgm:pt>
    <dgm:pt modelId="{D3EFE583-565A-40C6-8933-880B371D1AA7}" type="parTrans" cxnId="{4409B37E-CCAE-42AE-BB41-65952B8CCA04}">
      <dgm:prSet/>
      <dgm:spPr/>
      <dgm:t>
        <a:bodyPr/>
        <a:lstStyle/>
        <a:p>
          <a:endParaRPr lang="en-GB" sz="2400"/>
        </a:p>
      </dgm:t>
    </dgm:pt>
    <dgm:pt modelId="{52289826-3453-4D7C-A183-802AAE38D288}" type="sibTrans" cxnId="{4409B37E-CCAE-42AE-BB41-65952B8CCA04}">
      <dgm:prSet/>
      <dgm:spPr/>
      <dgm:t>
        <a:bodyPr/>
        <a:lstStyle/>
        <a:p>
          <a:endParaRPr lang="en-GB" sz="2400"/>
        </a:p>
      </dgm:t>
    </dgm:pt>
    <dgm:pt modelId="{2362E764-F264-486F-8263-4981AA8CE21E}" type="pres">
      <dgm:prSet presAssocID="{DB3DEFFE-2719-4C2E-B16C-233922197FEB}" presName="CompostProcess" presStyleCnt="0">
        <dgm:presLayoutVars>
          <dgm:dir/>
          <dgm:resizeHandles val="exact"/>
        </dgm:presLayoutVars>
      </dgm:prSet>
      <dgm:spPr/>
    </dgm:pt>
    <dgm:pt modelId="{F97C93B2-838A-4BC5-ABD7-9ADBE098C819}" type="pres">
      <dgm:prSet presAssocID="{DB3DEFFE-2719-4C2E-B16C-233922197FEB}" presName="arrow" presStyleLbl="bgShp" presStyleIdx="0" presStyleCnt="1" custLinFactNeighborX="410" custLinFactNeighborY="16807"/>
      <dgm:spPr/>
    </dgm:pt>
    <dgm:pt modelId="{51B7B519-14B3-42E0-A840-35C285BA4579}" type="pres">
      <dgm:prSet presAssocID="{DB3DEFFE-2719-4C2E-B16C-233922197FEB}" presName="linearProcess" presStyleCnt="0"/>
      <dgm:spPr/>
    </dgm:pt>
    <dgm:pt modelId="{AF791B45-3E3F-44DF-A395-F445F9C31664}" type="pres">
      <dgm:prSet presAssocID="{C14B0BCE-D4D0-44B5-8188-437CA7134C6A}" presName="textNode" presStyleLbl="node1" presStyleIdx="0" presStyleCnt="4">
        <dgm:presLayoutVars>
          <dgm:bulletEnabled val="1"/>
        </dgm:presLayoutVars>
      </dgm:prSet>
      <dgm:spPr/>
    </dgm:pt>
    <dgm:pt modelId="{A88DE98B-10D3-46B3-8D1C-278CA8D935A6}" type="pres">
      <dgm:prSet presAssocID="{FEC17AB4-7649-4908-9E76-6D4EAF681F3A}" presName="sibTrans" presStyleCnt="0"/>
      <dgm:spPr/>
    </dgm:pt>
    <dgm:pt modelId="{5A30595A-92D2-459D-AC5E-935478C151DC}" type="pres">
      <dgm:prSet presAssocID="{9DB56EAA-417D-4B92-AFF0-D9546B16EE2C}" presName="textNode" presStyleLbl="node1" presStyleIdx="1" presStyleCnt="4">
        <dgm:presLayoutVars>
          <dgm:bulletEnabled val="1"/>
        </dgm:presLayoutVars>
      </dgm:prSet>
      <dgm:spPr/>
    </dgm:pt>
    <dgm:pt modelId="{581F8A36-0C26-42CB-9D32-85AD0A8CC2D0}" type="pres">
      <dgm:prSet presAssocID="{E198E71F-DC07-44CB-A1F5-46496A118079}" presName="sibTrans" presStyleCnt="0"/>
      <dgm:spPr/>
    </dgm:pt>
    <dgm:pt modelId="{BB74E99D-025A-4883-BF3A-7B1C0A15C20A}" type="pres">
      <dgm:prSet presAssocID="{8DCBAD91-0A24-4BE2-8F32-A16BF6996F0B}" presName="textNode" presStyleLbl="node1" presStyleIdx="2" presStyleCnt="4">
        <dgm:presLayoutVars>
          <dgm:bulletEnabled val="1"/>
        </dgm:presLayoutVars>
      </dgm:prSet>
      <dgm:spPr/>
    </dgm:pt>
    <dgm:pt modelId="{ACC3FAC1-3C49-401A-984B-2C93EAE7D28F}" type="pres">
      <dgm:prSet presAssocID="{DD907F92-A5FE-43B9-A4B6-C78954801E02}" presName="sibTrans" presStyleCnt="0"/>
      <dgm:spPr/>
    </dgm:pt>
    <dgm:pt modelId="{F53511DA-8BFF-4C7F-BCA0-8D8771B986AF}" type="pres">
      <dgm:prSet presAssocID="{2BBE152A-B6F5-41B6-A00E-62EE3B62846D}" presName="textNode" presStyleLbl="node1" presStyleIdx="3" presStyleCnt="4">
        <dgm:presLayoutVars>
          <dgm:bulletEnabled val="1"/>
        </dgm:presLayoutVars>
      </dgm:prSet>
      <dgm:spPr/>
    </dgm:pt>
  </dgm:ptLst>
  <dgm:cxnLst>
    <dgm:cxn modelId="{14EB6910-BBBA-47F0-8B53-C4E340B4D25C}" type="presOf" srcId="{9DB56EAA-417D-4B92-AFF0-D9546B16EE2C}" destId="{5A30595A-92D2-459D-AC5E-935478C151DC}" srcOrd="0" destOrd="0" presId="urn:microsoft.com/office/officeart/2005/8/layout/hProcess9"/>
    <dgm:cxn modelId="{BAE5CF11-88EC-4AA1-81DB-5BCE3E0D4F55}" srcId="{DB3DEFFE-2719-4C2E-B16C-233922197FEB}" destId="{C14B0BCE-D4D0-44B5-8188-437CA7134C6A}" srcOrd="0" destOrd="0" parTransId="{9E9E7369-4C49-4A88-B3FF-582E76551F2E}" sibTransId="{FEC17AB4-7649-4908-9E76-6D4EAF681F3A}"/>
    <dgm:cxn modelId="{3B4F0525-D3A3-4408-9E1C-A79360E1FB76}" srcId="{DB3DEFFE-2719-4C2E-B16C-233922197FEB}" destId="{8DCBAD91-0A24-4BE2-8F32-A16BF6996F0B}" srcOrd="2" destOrd="0" parTransId="{B15B3A9D-29DE-41F3-8003-C2E588302666}" sibTransId="{DD907F92-A5FE-43B9-A4B6-C78954801E02}"/>
    <dgm:cxn modelId="{35605532-65A9-4876-8864-6CE28D46AC0A}" type="presOf" srcId="{DB3DEFFE-2719-4C2E-B16C-233922197FEB}" destId="{2362E764-F264-486F-8263-4981AA8CE21E}" srcOrd="0" destOrd="0" presId="urn:microsoft.com/office/officeart/2005/8/layout/hProcess9"/>
    <dgm:cxn modelId="{43020E45-F943-4B54-BB0E-66B6FE0A053B}" type="presOf" srcId="{2BBE152A-B6F5-41B6-A00E-62EE3B62846D}" destId="{F53511DA-8BFF-4C7F-BCA0-8D8771B986AF}" srcOrd="0" destOrd="0" presId="urn:microsoft.com/office/officeart/2005/8/layout/hProcess9"/>
    <dgm:cxn modelId="{4409B37E-CCAE-42AE-BB41-65952B8CCA04}" srcId="{DB3DEFFE-2719-4C2E-B16C-233922197FEB}" destId="{2BBE152A-B6F5-41B6-A00E-62EE3B62846D}" srcOrd="3" destOrd="0" parTransId="{D3EFE583-565A-40C6-8933-880B371D1AA7}" sibTransId="{52289826-3453-4D7C-A183-802AAE38D288}"/>
    <dgm:cxn modelId="{E5CFDA8C-3A72-47B4-AABC-A04067D7063F}" srcId="{DB3DEFFE-2719-4C2E-B16C-233922197FEB}" destId="{9DB56EAA-417D-4B92-AFF0-D9546B16EE2C}" srcOrd="1" destOrd="0" parTransId="{26A9E85D-B802-49C4-A8F9-B2BAABE4FC07}" sibTransId="{E198E71F-DC07-44CB-A1F5-46496A118079}"/>
    <dgm:cxn modelId="{B7E385C5-B826-40FD-A101-A58D68E54737}" type="presOf" srcId="{C14B0BCE-D4D0-44B5-8188-437CA7134C6A}" destId="{AF791B45-3E3F-44DF-A395-F445F9C31664}" srcOrd="0" destOrd="0" presId="urn:microsoft.com/office/officeart/2005/8/layout/hProcess9"/>
    <dgm:cxn modelId="{0C77F5F7-DA06-40A1-8901-FE3D5E92E9D5}" type="presOf" srcId="{8DCBAD91-0A24-4BE2-8F32-A16BF6996F0B}" destId="{BB74E99D-025A-4883-BF3A-7B1C0A15C20A}" srcOrd="0" destOrd="0" presId="urn:microsoft.com/office/officeart/2005/8/layout/hProcess9"/>
    <dgm:cxn modelId="{7DC23832-EA41-485E-8E72-774ACE1FD6F4}" type="presParOf" srcId="{2362E764-F264-486F-8263-4981AA8CE21E}" destId="{F97C93B2-838A-4BC5-ABD7-9ADBE098C819}" srcOrd="0" destOrd="0" presId="urn:microsoft.com/office/officeart/2005/8/layout/hProcess9"/>
    <dgm:cxn modelId="{E4A0C6C2-D85A-4789-9593-E977391E0AB6}" type="presParOf" srcId="{2362E764-F264-486F-8263-4981AA8CE21E}" destId="{51B7B519-14B3-42E0-A840-35C285BA4579}" srcOrd="1" destOrd="0" presId="urn:microsoft.com/office/officeart/2005/8/layout/hProcess9"/>
    <dgm:cxn modelId="{DF6D90B8-EF3C-4750-AD09-E7981BF78FDA}" type="presParOf" srcId="{51B7B519-14B3-42E0-A840-35C285BA4579}" destId="{AF791B45-3E3F-44DF-A395-F445F9C31664}" srcOrd="0" destOrd="0" presId="urn:microsoft.com/office/officeart/2005/8/layout/hProcess9"/>
    <dgm:cxn modelId="{28D12474-1FFC-46AB-85B2-541DD82502D9}" type="presParOf" srcId="{51B7B519-14B3-42E0-A840-35C285BA4579}" destId="{A88DE98B-10D3-46B3-8D1C-278CA8D935A6}" srcOrd="1" destOrd="0" presId="urn:microsoft.com/office/officeart/2005/8/layout/hProcess9"/>
    <dgm:cxn modelId="{FFACEB1D-95D5-4EB2-8FBA-73833C6520BB}" type="presParOf" srcId="{51B7B519-14B3-42E0-A840-35C285BA4579}" destId="{5A30595A-92D2-459D-AC5E-935478C151DC}" srcOrd="2" destOrd="0" presId="urn:microsoft.com/office/officeart/2005/8/layout/hProcess9"/>
    <dgm:cxn modelId="{A9181B31-6086-4801-92A3-DD3DF7A0508C}" type="presParOf" srcId="{51B7B519-14B3-42E0-A840-35C285BA4579}" destId="{581F8A36-0C26-42CB-9D32-85AD0A8CC2D0}" srcOrd="3" destOrd="0" presId="urn:microsoft.com/office/officeart/2005/8/layout/hProcess9"/>
    <dgm:cxn modelId="{538F5B97-2D59-4998-A2E5-FE5D3BFAB21A}" type="presParOf" srcId="{51B7B519-14B3-42E0-A840-35C285BA4579}" destId="{BB74E99D-025A-4883-BF3A-7B1C0A15C20A}" srcOrd="4" destOrd="0" presId="urn:microsoft.com/office/officeart/2005/8/layout/hProcess9"/>
    <dgm:cxn modelId="{E743B25B-BD49-4C18-BD46-B445E7FFBECD}" type="presParOf" srcId="{51B7B519-14B3-42E0-A840-35C285BA4579}" destId="{ACC3FAC1-3C49-401A-984B-2C93EAE7D28F}" srcOrd="5" destOrd="0" presId="urn:microsoft.com/office/officeart/2005/8/layout/hProcess9"/>
    <dgm:cxn modelId="{34663AF7-1996-4FD8-A995-16E66284DC6C}" type="presParOf" srcId="{51B7B519-14B3-42E0-A840-35C285BA4579}" destId="{F53511DA-8BFF-4C7F-BCA0-8D8771B986AF}" srcOrd="6"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33A790-8A44-4DEA-BC35-FA81CD76926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ECE14789-1139-4EC5-A2E7-795FC12B1B4F}">
      <dgm:prSet phldrT="[Text]" custT="1"/>
      <dgm:spPr/>
      <dgm:t>
        <a:bodyPr/>
        <a:lstStyle/>
        <a:p>
          <a:r>
            <a:rPr lang="en-GB" sz="1400" dirty="0"/>
            <a:t>Concentrated population of smokers</a:t>
          </a:r>
        </a:p>
      </dgm:t>
    </dgm:pt>
    <dgm:pt modelId="{98A11167-1F17-4D64-996C-DF461989DFBA}" type="parTrans" cxnId="{76B7EF51-F2D9-4F2C-BF49-DF656A4F5036}">
      <dgm:prSet/>
      <dgm:spPr/>
      <dgm:t>
        <a:bodyPr/>
        <a:lstStyle/>
        <a:p>
          <a:endParaRPr lang="en-GB" sz="1400"/>
        </a:p>
      </dgm:t>
    </dgm:pt>
    <dgm:pt modelId="{150448B9-95DB-4321-93E1-D39254913A78}" type="sibTrans" cxnId="{76B7EF51-F2D9-4F2C-BF49-DF656A4F5036}">
      <dgm:prSet/>
      <dgm:spPr/>
      <dgm:t>
        <a:bodyPr/>
        <a:lstStyle/>
        <a:p>
          <a:endParaRPr lang="en-GB" sz="1400"/>
        </a:p>
      </dgm:t>
    </dgm:pt>
    <dgm:pt modelId="{DDC288E0-C8C4-4527-95AF-9C459F7C58EF}">
      <dgm:prSet phldrT="[Text]" custT="1"/>
      <dgm:spPr/>
      <dgm:t>
        <a:bodyPr/>
        <a:lstStyle/>
        <a:p>
          <a:r>
            <a:rPr lang="en-GB" sz="1400" dirty="0"/>
            <a:t>Sick smokers</a:t>
          </a:r>
        </a:p>
        <a:p>
          <a:r>
            <a:rPr lang="en-GB" sz="1400" dirty="0"/>
            <a:t>Teachable moment </a:t>
          </a:r>
        </a:p>
        <a:p>
          <a:r>
            <a:rPr lang="en-GB" sz="1400" dirty="0"/>
            <a:t>Motivation</a:t>
          </a:r>
        </a:p>
      </dgm:t>
    </dgm:pt>
    <dgm:pt modelId="{3FAF55CC-DD13-4FCC-AB71-D9582CD487A7}" type="parTrans" cxnId="{2095B0A5-53BF-48A8-9D40-63862DA36163}">
      <dgm:prSet/>
      <dgm:spPr/>
      <dgm:t>
        <a:bodyPr/>
        <a:lstStyle/>
        <a:p>
          <a:endParaRPr lang="en-GB" sz="1400"/>
        </a:p>
      </dgm:t>
    </dgm:pt>
    <dgm:pt modelId="{82055C3B-C69C-4F9C-9A4D-64D00B5B53A6}" type="sibTrans" cxnId="{2095B0A5-53BF-48A8-9D40-63862DA36163}">
      <dgm:prSet/>
      <dgm:spPr/>
      <dgm:t>
        <a:bodyPr/>
        <a:lstStyle/>
        <a:p>
          <a:endParaRPr lang="en-GB" sz="1400"/>
        </a:p>
      </dgm:t>
    </dgm:pt>
    <dgm:pt modelId="{38C02F49-9D7C-4DD0-99EA-814ADEC39119}">
      <dgm:prSet phldrT="[Text]" custT="1"/>
      <dgm:spPr/>
      <dgm:t>
        <a:bodyPr/>
        <a:lstStyle/>
        <a:p>
          <a:r>
            <a:rPr lang="en-GB" sz="1400" dirty="0"/>
            <a:t>Effective mitigation of withdrawal</a:t>
          </a:r>
        </a:p>
      </dgm:t>
    </dgm:pt>
    <dgm:pt modelId="{8A929FA7-6526-4E84-8B62-C7BB83C80EBB}" type="parTrans" cxnId="{1A0806E4-61C6-43BD-9B78-64AEEA345113}">
      <dgm:prSet/>
      <dgm:spPr/>
      <dgm:t>
        <a:bodyPr/>
        <a:lstStyle/>
        <a:p>
          <a:endParaRPr lang="en-GB" sz="1400"/>
        </a:p>
      </dgm:t>
    </dgm:pt>
    <dgm:pt modelId="{C5E615B6-703A-4A38-8C4F-0C98DE3EF664}" type="sibTrans" cxnId="{1A0806E4-61C6-43BD-9B78-64AEEA345113}">
      <dgm:prSet/>
      <dgm:spPr/>
      <dgm:t>
        <a:bodyPr/>
        <a:lstStyle/>
        <a:p>
          <a:endParaRPr lang="en-GB" sz="1400"/>
        </a:p>
      </dgm:t>
    </dgm:pt>
    <dgm:pt modelId="{54A64AE7-535E-45DD-AA1D-F20C9A848FB2}">
      <dgm:prSet phldrT="[Text]" custT="1"/>
      <dgm:spPr/>
      <dgm:t>
        <a:bodyPr/>
        <a:lstStyle/>
        <a:p>
          <a:r>
            <a:rPr lang="en-GB" sz="1400" dirty="0"/>
            <a:t>Effective long term treatments</a:t>
          </a:r>
        </a:p>
      </dgm:t>
    </dgm:pt>
    <dgm:pt modelId="{48905E2E-A029-4684-948B-8F667FE85768}" type="parTrans" cxnId="{E162849E-213C-47C4-B47F-FC35505D27CA}">
      <dgm:prSet/>
      <dgm:spPr/>
      <dgm:t>
        <a:bodyPr/>
        <a:lstStyle/>
        <a:p>
          <a:endParaRPr lang="en-GB" sz="1400"/>
        </a:p>
      </dgm:t>
    </dgm:pt>
    <dgm:pt modelId="{B2D45F57-8E9A-4568-A000-D5F346500080}" type="sibTrans" cxnId="{E162849E-213C-47C4-B47F-FC35505D27CA}">
      <dgm:prSet/>
      <dgm:spPr/>
      <dgm:t>
        <a:bodyPr/>
        <a:lstStyle/>
        <a:p>
          <a:endParaRPr lang="en-GB" sz="1400"/>
        </a:p>
      </dgm:t>
    </dgm:pt>
    <dgm:pt modelId="{ACF8B643-2118-4E26-BD13-AF14BA4301E0}">
      <dgm:prSet phldrT="[Text]" custT="1"/>
      <dgm:spPr/>
      <dgm:t>
        <a:bodyPr/>
        <a:lstStyle/>
        <a:p>
          <a:r>
            <a:rPr lang="en-GB" sz="1400" dirty="0"/>
            <a:t>Immediate benefits to the patient, hospital and society</a:t>
          </a:r>
        </a:p>
      </dgm:t>
    </dgm:pt>
    <dgm:pt modelId="{D4C225F7-0033-4A3E-8909-D67CD6764F6B}" type="parTrans" cxnId="{D9B89D49-03FD-44BC-9057-3D8FDA3448A9}">
      <dgm:prSet/>
      <dgm:spPr/>
      <dgm:t>
        <a:bodyPr/>
        <a:lstStyle/>
        <a:p>
          <a:endParaRPr lang="en-GB" sz="1400"/>
        </a:p>
      </dgm:t>
    </dgm:pt>
    <dgm:pt modelId="{FE558564-4AAF-4620-BE81-1C78ADD4BE9D}" type="sibTrans" cxnId="{D9B89D49-03FD-44BC-9057-3D8FDA3448A9}">
      <dgm:prSet/>
      <dgm:spPr/>
      <dgm:t>
        <a:bodyPr/>
        <a:lstStyle/>
        <a:p>
          <a:endParaRPr lang="en-GB" sz="1400"/>
        </a:p>
      </dgm:t>
    </dgm:pt>
    <dgm:pt modelId="{E4EDE025-4AD7-47AF-8B6B-DD772D380657}" type="pres">
      <dgm:prSet presAssocID="{BD33A790-8A44-4DEA-BC35-FA81CD769268}" presName="cycle" presStyleCnt="0">
        <dgm:presLayoutVars>
          <dgm:dir/>
          <dgm:resizeHandles val="exact"/>
        </dgm:presLayoutVars>
      </dgm:prSet>
      <dgm:spPr/>
    </dgm:pt>
    <dgm:pt modelId="{5C454EF2-7DA4-404B-8959-99D90EB02DA6}" type="pres">
      <dgm:prSet presAssocID="{ECE14789-1139-4EC5-A2E7-795FC12B1B4F}" presName="node" presStyleLbl="node1" presStyleIdx="0" presStyleCnt="5">
        <dgm:presLayoutVars>
          <dgm:bulletEnabled val="1"/>
        </dgm:presLayoutVars>
      </dgm:prSet>
      <dgm:spPr/>
    </dgm:pt>
    <dgm:pt modelId="{934E0728-3ECB-4157-B367-63167AC37A4F}" type="pres">
      <dgm:prSet presAssocID="{ECE14789-1139-4EC5-A2E7-795FC12B1B4F}" presName="spNode" presStyleCnt="0"/>
      <dgm:spPr/>
    </dgm:pt>
    <dgm:pt modelId="{18A209CE-938E-41BC-B9D5-961A3E86C737}" type="pres">
      <dgm:prSet presAssocID="{150448B9-95DB-4321-93E1-D39254913A78}" presName="sibTrans" presStyleLbl="sibTrans1D1" presStyleIdx="0" presStyleCnt="5"/>
      <dgm:spPr/>
    </dgm:pt>
    <dgm:pt modelId="{392D8AB0-34DF-44C1-8A68-963863BB447F}" type="pres">
      <dgm:prSet presAssocID="{DDC288E0-C8C4-4527-95AF-9C459F7C58EF}" presName="node" presStyleLbl="node1" presStyleIdx="1" presStyleCnt="5" custScaleX="128834" custScaleY="111060">
        <dgm:presLayoutVars>
          <dgm:bulletEnabled val="1"/>
        </dgm:presLayoutVars>
      </dgm:prSet>
      <dgm:spPr/>
    </dgm:pt>
    <dgm:pt modelId="{CE8C0062-A0A9-4ED5-8394-00C26105FE38}" type="pres">
      <dgm:prSet presAssocID="{DDC288E0-C8C4-4527-95AF-9C459F7C58EF}" presName="spNode" presStyleCnt="0"/>
      <dgm:spPr/>
    </dgm:pt>
    <dgm:pt modelId="{61560E20-2D91-494E-A30B-FC9F9647BD2E}" type="pres">
      <dgm:prSet presAssocID="{82055C3B-C69C-4F9C-9A4D-64D00B5B53A6}" presName="sibTrans" presStyleLbl="sibTrans1D1" presStyleIdx="1" presStyleCnt="5"/>
      <dgm:spPr/>
    </dgm:pt>
    <dgm:pt modelId="{75CD68C3-7436-4963-BF26-3753BA32A94A}" type="pres">
      <dgm:prSet presAssocID="{38C02F49-9D7C-4DD0-99EA-814ADEC39119}" presName="node" presStyleLbl="node1" presStyleIdx="2" presStyleCnt="5">
        <dgm:presLayoutVars>
          <dgm:bulletEnabled val="1"/>
        </dgm:presLayoutVars>
      </dgm:prSet>
      <dgm:spPr/>
    </dgm:pt>
    <dgm:pt modelId="{DDAA5F30-CDBE-42A1-B3AE-88B91014B8A9}" type="pres">
      <dgm:prSet presAssocID="{38C02F49-9D7C-4DD0-99EA-814ADEC39119}" presName="spNode" presStyleCnt="0"/>
      <dgm:spPr/>
    </dgm:pt>
    <dgm:pt modelId="{3D427DB8-19CD-4023-8B63-0510BB42F07C}" type="pres">
      <dgm:prSet presAssocID="{C5E615B6-703A-4A38-8C4F-0C98DE3EF664}" presName="sibTrans" presStyleLbl="sibTrans1D1" presStyleIdx="2" presStyleCnt="5"/>
      <dgm:spPr/>
    </dgm:pt>
    <dgm:pt modelId="{9F2C8000-3A68-46E0-8CBE-8628C6A1D623}" type="pres">
      <dgm:prSet presAssocID="{54A64AE7-535E-45DD-AA1D-F20C9A848FB2}" presName="node" presStyleLbl="node1" presStyleIdx="3" presStyleCnt="5">
        <dgm:presLayoutVars>
          <dgm:bulletEnabled val="1"/>
        </dgm:presLayoutVars>
      </dgm:prSet>
      <dgm:spPr/>
    </dgm:pt>
    <dgm:pt modelId="{575663DA-7A4E-4433-B3DD-2717FB1FBA88}" type="pres">
      <dgm:prSet presAssocID="{54A64AE7-535E-45DD-AA1D-F20C9A848FB2}" presName="spNode" presStyleCnt="0"/>
      <dgm:spPr/>
    </dgm:pt>
    <dgm:pt modelId="{62E621D8-9DB8-4389-B662-03EAD7D271D4}" type="pres">
      <dgm:prSet presAssocID="{B2D45F57-8E9A-4568-A000-D5F346500080}" presName="sibTrans" presStyleLbl="sibTrans1D1" presStyleIdx="3" presStyleCnt="5"/>
      <dgm:spPr/>
    </dgm:pt>
    <dgm:pt modelId="{A2B8BA78-9678-4604-9E97-79C11EBACCCB}" type="pres">
      <dgm:prSet presAssocID="{ACF8B643-2118-4E26-BD13-AF14BA4301E0}" presName="node" presStyleLbl="node1" presStyleIdx="4" presStyleCnt="5">
        <dgm:presLayoutVars>
          <dgm:bulletEnabled val="1"/>
        </dgm:presLayoutVars>
      </dgm:prSet>
      <dgm:spPr/>
    </dgm:pt>
    <dgm:pt modelId="{61115909-ACFF-4932-ADA9-731BD1FB2182}" type="pres">
      <dgm:prSet presAssocID="{ACF8B643-2118-4E26-BD13-AF14BA4301E0}" presName="spNode" presStyleCnt="0"/>
      <dgm:spPr/>
    </dgm:pt>
    <dgm:pt modelId="{DF8AC9F0-8802-4CF9-A907-F1801FCC32D6}" type="pres">
      <dgm:prSet presAssocID="{FE558564-4AAF-4620-BE81-1C78ADD4BE9D}" presName="sibTrans" presStyleLbl="sibTrans1D1" presStyleIdx="4" presStyleCnt="5"/>
      <dgm:spPr/>
    </dgm:pt>
  </dgm:ptLst>
  <dgm:cxnLst>
    <dgm:cxn modelId="{7D587529-0EC5-42DF-995A-819C32D492B2}" type="presOf" srcId="{FE558564-4AAF-4620-BE81-1C78ADD4BE9D}" destId="{DF8AC9F0-8802-4CF9-A907-F1801FCC32D6}" srcOrd="0" destOrd="0" presId="urn:microsoft.com/office/officeart/2005/8/layout/cycle6"/>
    <dgm:cxn modelId="{12D7FA2E-66CF-4E0F-85A7-C2006DCCB251}" type="presOf" srcId="{38C02F49-9D7C-4DD0-99EA-814ADEC39119}" destId="{75CD68C3-7436-4963-BF26-3753BA32A94A}" srcOrd="0" destOrd="0" presId="urn:microsoft.com/office/officeart/2005/8/layout/cycle6"/>
    <dgm:cxn modelId="{67F4F660-EC0D-4432-8DB7-CE9B4DBEED97}" type="presOf" srcId="{BD33A790-8A44-4DEA-BC35-FA81CD769268}" destId="{E4EDE025-4AD7-47AF-8B6B-DD772D380657}" srcOrd="0" destOrd="0" presId="urn:microsoft.com/office/officeart/2005/8/layout/cycle6"/>
    <dgm:cxn modelId="{D9B89D49-03FD-44BC-9057-3D8FDA3448A9}" srcId="{BD33A790-8A44-4DEA-BC35-FA81CD769268}" destId="{ACF8B643-2118-4E26-BD13-AF14BA4301E0}" srcOrd="4" destOrd="0" parTransId="{D4C225F7-0033-4A3E-8909-D67CD6764F6B}" sibTransId="{FE558564-4AAF-4620-BE81-1C78ADD4BE9D}"/>
    <dgm:cxn modelId="{76B7EF51-F2D9-4F2C-BF49-DF656A4F5036}" srcId="{BD33A790-8A44-4DEA-BC35-FA81CD769268}" destId="{ECE14789-1139-4EC5-A2E7-795FC12B1B4F}" srcOrd="0" destOrd="0" parTransId="{98A11167-1F17-4D64-996C-DF461989DFBA}" sibTransId="{150448B9-95DB-4321-93E1-D39254913A78}"/>
    <dgm:cxn modelId="{A757FE54-7731-443E-86E3-6F165D28C53B}" type="presOf" srcId="{ACF8B643-2118-4E26-BD13-AF14BA4301E0}" destId="{A2B8BA78-9678-4604-9E97-79C11EBACCCB}" srcOrd="0" destOrd="0" presId="urn:microsoft.com/office/officeart/2005/8/layout/cycle6"/>
    <dgm:cxn modelId="{7FA15C55-62A1-47F3-A68B-F782190749CF}" type="presOf" srcId="{DDC288E0-C8C4-4527-95AF-9C459F7C58EF}" destId="{392D8AB0-34DF-44C1-8A68-963863BB447F}" srcOrd="0" destOrd="0" presId="urn:microsoft.com/office/officeart/2005/8/layout/cycle6"/>
    <dgm:cxn modelId="{C633E18A-5FD1-4F8F-8B74-DEF72C2E4828}" type="presOf" srcId="{54A64AE7-535E-45DD-AA1D-F20C9A848FB2}" destId="{9F2C8000-3A68-46E0-8CBE-8628C6A1D623}" srcOrd="0" destOrd="0" presId="urn:microsoft.com/office/officeart/2005/8/layout/cycle6"/>
    <dgm:cxn modelId="{95387893-0E71-4D85-A5B9-3EEC5C54A1E1}" type="presOf" srcId="{C5E615B6-703A-4A38-8C4F-0C98DE3EF664}" destId="{3D427DB8-19CD-4023-8B63-0510BB42F07C}" srcOrd="0" destOrd="0" presId="urn:microsoft.com/office/officeart/2005/8/layout/cycle6"/>
    <dgm:cxn modelId="{E162849E-213C-47C4-B47F-FC35505D27CA}" srcId="{BD33A790-8A44-4DEA-BC35-FA81CD769268}" destId="{54A64AE7-535E-45DD-AA1D-F20C9A848FB2}" srcOrd="3" destOrd="0" parTransId="{48905E2E-A029-4684-948B-8F667FE85768}" sibTransId="{B2D45F57-8E9A-4568-A000-D5F346500080}"/>
    <dgm:cxn modelId="{2095B0A5-53BF-48A8-9D40-63862DA36163}" srcId="{BD33A790-8A44-4DEA-BC35-FA81CD769268}" destId="{DDC288E0-C8C4-4527-95AF-9C459F7C58EF}" srcOrd="1" destOrd="0" parTransId="{3FAF55CC-DD13-4FCC-AB71-D9582CD487A7}" sibTransId="{82055C3B-C69C-4F9C-9A4D-64D00B5B53A6}"/>
    <dgm:cxn modelId="{1C8F20B5-C8F4-4484-A519-3C38DFE317EC}" type="presOf" srcId="{ECE14789-1139-4EC5-A2E7-795FC12B1B4F}" destId="{5C454EF2-7DA4-404B-8959-99D90EB02DA6}" srcOrd="0" destOrd="0" presId="urn:microsoft.com/office/officeart/2005/8/layout/cycle6"/>
    <dgm:cxn modelId="{929CC2C5-B658-4131-9E01-F9B601A9F398}" type="presOf" srcId="{82055C3B-C69C-4F9C-9A4D-64D00B5B53A6}" destId="{61560E20-2D91-494E-A30B-FC9F9647BD2E}" srcOrd="0" destOrd="0" presId="urn:microsoft.com/office/officeart/2005/8/layout/cycle6"/>
    <dgm:cxn modelId="{8D6CE1D7-D566-46C1-8D40-F66FB815578C}" type="presOf" srcId="{150448B9-95DB-4321-93E1-D39254913A78}" destId="{18A209CE-938E-41BC-B9D5-961A3E86C737}" srcOrd="0" destOrd="0" presId="urn:microsoft.com/office/officeart/2005/8/layout/cycle6"/>
    <dgm:cxn modelId="{1A0806E4-61C6-43BD-9B78-64AEEA345113}" srcId="{BD33A790-8A44-4DEA-BC35-FA81CD769268}" destId="{38C02F49-9D7C-4DD0-99EA-814ADEC39119}" srcOrd="2" destOrd="0" parTransId="{8A929FA7-6526-4E84-8B62-C7BB83C80EBB}" sibTransId="{C5E615B6-703A-4A38-8C4F-0C98DE3EF664}"/>
    <dgm:cxn modelId="{1F9B89EB-0FE8-46F6-9C25-3DAD17E1F1EF}" type="presOf" srcId="{B2D45F57-8E9A-4568-A000-D5F346500080}" destId="{62E621D8-9DB8-4389-B662-03EAD7D271D4}" srcOrd="0" destOrd="0" presId="urn:microsoft.com/office/officeart/2005/8/layout/cycle6"/>
    <dgm:cxn modelId="{65300389-4893-45B1-9E98-A6041D1E1EB7}" type="presParOf" srcId="{E4EDE025-4AD7-47AF-8B6B-DD772D380657}" destId="{5C454EF2-7DA4-404B-8959-99D90EB02DA6}" srcOrd="0" destOrd="0" presId="urn:microsoft.com/office/officeart/2005/8/layout/cycle6"/>
    <dgm:cxn modelId="{99418998-FA9D-412C-A05E-A89EE48DB5C0}" type="presParOf" srcId="{E4EDE025-4AD7-47AF-8B6B-DD772D380657}" destId="{934E0728-3ECB-4157-B367-63167AC37A4F}" srcOrd="1" destOrd="0" presId="urn:microsoft.com/office/officeart/2005/8/layout/cycle6"/>
    <dgm:cxn modelId="{CA4DBB73-D7A5-4173-8D34-E454A5B18CA0}" type="presParOf" srcId="{E4EDE025-4AD7-47AF-8B6B-DD772D380657}" destId="{18A209CE-938E-41BC-B9D5-961A3E86C737}" srcOrd="2" destOrd="0" presId="urn:microsoft.com/office/officeart/2005/8/layout/cycle6"/>
    <dgm:cxn modelId="{D97D48FC-D3E0-41A8-9559-5899E4C0D228}" type="presParOf" srcId="{E4EDE025-4AD7-47AF-8B6B-DD772D380657}" destId="{392D8AB0-34DF-44C1-8A68-963863BB447F}" srcOrd="3" destOrd="0" presId="urn:microsoft.com/office/officeart/2005/8/layout/cycle6"/>
    <dgm:cxn modelId="{D2F54783-ECB6-4BC8-A948-556B87376FF3}" type="presParOf" srcId="{E4EDE025-4AD7-47AF-8B6B-DD772D380657}" destId="{CE8C0062-A0A9-4ED5-8394-00C26105FE38}" srcOrd="4" destOrd="0" presId="urn:microsoft.com/office/officeart/2005/8/layout/cycle6"/>
    <dgm:cxn modelId="{D40A3CF8-46C1-42AA-BBB4-1BBD0AE90DAD}" type="presParOf" srcId="{E4EDE025-4AD7-47AF-8B6B-DD772D380657}" destId="{61560E20-2D91-494E-A30B-FC9F9647BD2E}" srcOrd="5" destOrd="0" presId="urn:microsoft.com/office/officeart/2005/8/layout/cycle6"/>
    <dgm:cxn modelId="{17876BDD-968D-444F-9F41-C234EEBA1146}" type="presParOf" srcId="{E4EDE025-4AD7-47AF-8B6B-DD772D380657}" destId="{75CD68C3-7436-4963-BF26-3753BA32A94A}" srcOrd="6" destOrd="0" presId="urn:microsoft.com/office/officeart/2005/8/layout/cycle6"/>
    <dgm:cxn modelId="{0BCBB142-57F6-4DF3-AADD-664B1B08D821}" type="presParOf" srcId="{E4EDE025-4AD7-47AF-8B6B-DD772D380657}" destId="{DDAA5F30-CDBE-42A1-B3AE-88B91014B8A9}" srcOrd="7" destOrd="0" presId="urn:microsoft.com/office/officeart/2005/8/layout/cycle6"/>
    <dgm:cxn modelId="{14CF059D-E3C2-4FD8-A1EF-F1F0B5267F22}" type="presParOf" srcId="{E4EDE025-4AD7-47AF-8B6B-DD772D380657}" destId="{3D427DB8-19CD-4023-8B63-0510BB42F07C}" srcOrd="8" destOrd="0" presId="urn:microsoft.com/office/officeart/2005/8/layout/cycle6"/>
    <dgm:cxn modelId="{85F1F958-3A27-4050-90AB-F288F966264D}" type="presParOf" srcId="{E4EDE025-4AD7-47AF-8B6B-DD772D380657}" destId="{9F2C8000-3A68-46E0-8CBE-8628C6A1D623}" srcOrd="9" destOrd="0" presId="urn:microsoft.com/office/officeart/2005/8/layout/cycle6"/>
    <dgm:cxn modelId="{1744987C-48FB-4A82-B92D-B02F05112544}" type="presParOf" srcId="{E4EDE025-4AD7-47AF-8B6B-DD772D380657}" destId="{575663DA-7A4E-4433-B3DD-2717FB1FBA88}" srcOrd="10" destOrd="0" presId="urn:microsoft.com/office/officeart/2005/8/layout/cycle6"/>
    <dgm:cxn modelId="{85C80AE3-F9BA-4E50-8DBB-2B78E8FCF9B6}" type="presParOf" srcId="{E4EDE025-4AD7-47AF-8B6B-DD772D380657}" destId="{62E621D8-9DB8-4389-B662-03EAD7D271D4}" srcOrd="11" destOrd="0" presId="urn:microsoft.com/office/officeart/2005/8/layout/cycle6"/>
    <dgm:cxn modelId="{DADBBE9A-FAA1-4049-A194-6B7B0CE23077}" type="presParOf" srcId="{E4EDE025-4AD7-47AF-8B6B-DD772D380657}" destId="{A2B8BA78-9678-4604-9E97-79C11EBACCCB}" srcOrd="12" destOrd="0" presId="urn:microsoft.com/office/officeart/2005/8/layout/cycle6"/>
    <dgm:cxn modelId="{0A28B43D-CB2E-405F-911C-07183AC1AE28}" type="presParOf" srcId="{E4EDE025-4AD7-47AF-8B6B-DD772D380657}" destId="{61115909-ACFF-4932-ADA9-731BD1FB2182}" srcOrd="13" destOrd="0" presId="urn:microsoft.com/office/officeart/2005/8/layout/cycle6"/>
    <dgm:cxn modelId="{05F0D6D4-0D97-4F12-9878-08BF52A318F1}" type="presParOf" srcId="{E4EDE025-4AD7-47AF-8B6B-DD772D380657}" destId="{DF8AC9F0-8802-4CF9-A907-F1801FCC32D6}"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3DEFFE-2719-4C2E-B16C-233922197FE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C14B0BCE-D4D0-44B5-8188-437CA7134C6A}">
      <dgm:prSet phldrT="[Text]" custT="1"/>
      <dgm:spPr/>
      <dgm:t>
        <a:bodyPr/>
        <a:lstStyle/>
        <a:p>
          <a:r>
            <a:rPr lang="en-GB" sz="2400" dirty="0"/>
            <a:t>Evidence base for clinical effectiveness</a:t>
          </a:r>
        </a:p>
      </dgm:t>
    </dgm:pt>
    <dgm:pt modelId="{9E9E7369-4C49-4A88-B3FF-582E76551F2E}" type="parTrans" cxnId="{BAE5CF11-88EC-4AA1-81DB-5BCE3E0D4F55}">
      <dgm:prSet/>
      <dgm:spPr/>
      <dgm:t>
        <a:bodyPr/>
        <a:lstStyle/>
        <a:p>
          <a:endParaRPr lang="en-GB" sz="2400"/>
        </a:p>
      </dgm:t>
    </dgm:pt>
    <dgm:pt modelId="{FEC17AB4-7649-4908-9E76-6D4EAF681F3A}" type="sibTrans" cxnId="{BAE5CF11-88EC-4AA1-81DB-5BCE3E0D4F55}">
      <dgm:prSet/>
      <dgm:spPr/>
      <dgm:t>
        <a:bodyPr/>
        <a:lstStyle/>
        <a:p>
          <a:endParaRPr lang="en-GB" sz="2400"/>
        </a:p>
      </dgm:t>
    </dgm:pt>
    <dgm:pt modelId="{9DB56EAA-417D-4B92-AFF0-D9546B16EE2C}">
      <dgm:prSet phldrT="[Text]" custT="1"/>
      <dgm:spPr/>
      <dgm:t>
        <a:bodyPr/>
        <a:lstStyle/>
        <a:p>
          <a:r>
            <a:rPr lang="en-GB" sz="2400" dirty="0"/>
            <a:t>Translation to a clinical service model</a:t>
          </a:r>
        </a:p>
      </dgm:t>
    </dgm:pt>
    <dgm:pt modelId="{26A9E85D-B802-49C4-A8F9-B2BAABE4FC07}" type="parTrans" cxnId="{E5CFDA8C-3A72-47B4-AABC-A04067D7063F}">
      <dgm:prSet/>
      <dgm:spPr/>
      <dgm:t>
        <a:bodyPr/>
        <a:lstStyle/>
        <a:p>
          <a:endParaRPr lang="en-GB" sz="2400"/>
        </a:p>
      </dgm:t>
    </dgm:pt>
    <dgm:pt modelId="{E198E71F-DC07-44CB-A1F5-46496A118079}" type="sibTrans" cxnId="{E5CFDA8C-3A72-47B4-AABC-A04067D7063F}">
      <dgm:prSet/>
      <dgm:spPr/>
      <dgm:t>
        <a:bodyPr/>
        <a:lstStyle/>
        <a:p>
          <a:endParaRPr lang="en-GB" sz="2400"/>
        </a:p>
      </dgm:t>
    </dgm:pt>
    <dgm:pt modelId="{8DCBAD91-0A24-4BE2-8F32-A16BF6996F0B}">
      <dgm:prSet phldrT="[Text]" custT="1"/>
      <dgm:spPr/>
      <dgm:t>
        <a:bodyPr/>
        <a:lstStyle/>
        <a:p>
          <a:r>
            <a:rPr lang="en-GB" sz="2400" dirty="0"/>
            <a:t>Implementation / pilot phase</a:t>
          </a:r>
        </a:p>
        <a:p>
          <a:r>
            <a:rPr lang="en-GB" sz="1400" dirty="0"/>
            <a:t>Real-world outcomes</a:t>
          </a:r>
        </a:p>
      </dgm:t>
    </dgm:pt>
    <dgm:pt modelId="{B15B3A9D-29DE-41F3-8003-C2E588302666}" type="parTrans" cxnId="{3B4F0525-D3A3-4408-9E1C-A79360E1FB76}">
      <dgm:prSet/>
      <dgm:spPr/>
      <dgm:t>
        <a:bodyPr/>
        <a:lstStyle/>
        <a:p>
          <a:endParaRPr lang="en-GB" sz="2400"/>
        </a:p>
      </dgm:t>
    </dgm:pt>
    <dgm:pt modelId="{DD907F92-A5FE-43B9-A4B6-C78954801E02}" type="sibTrans" cxnId="{3B4F0525-D3A3-4408-9E1C-A79360E1FB76}">
      <dgm:prSet/>
      <dgm:spPr/>
      <dgm:t>
        <a:bodyPr/>
        <a:lstStyle/>
        <a:p>
          <a:endParaRPr lang="en-GB" sz="2400"/>
        </a:p>
      </dgm:t>
    </dgm:pt>
    <dgm:pt modelId="{2BBE152A-B6F5-41B6-A00E-62EE3B62846D}">
      <dgm:prSet custT="1"/>
      <dgm:spPr/>
      <dgm:t>
        <a:bodyPr/>
        <a:lstStyle/>
        <a:p>
          <a:r>
            <a:rPr lang="en-GB" sz="2400" dirty="0"/>
            <a:t>Sustainable, resilient &amp; adequately resourced roll-out </a:t>
          </a:r>
        </a:p>
      </dgm:t>
    </dgm:pt>
    <dgm:pt modelId="{D3EFE583-565A-40C6-8933-880B371D1AA7}" type="parTrans" cxnId="{4409B37E-CCAE-42AE-BB41-65952B8CCA04}">
      <dgm:prSet/>
      <dgm:spPr/>
      <dgm:t>
        <a:bodyPr/>
        <a:lstStyle/>
        <a:p>
          <a:endParaRPr lang="en-GB" sz="2400"/>
        </a:p>
      </dgm:t>
    </dgm:pt>
    <dgm:pt modelId="{52289826-3453-4D7C-A183-802AAE38D288}" type="sibTrans" cxnId="{4409B37E-CCAE-42AE-BB41-65952B8CCA04}">
      <dgm:prSet/>
      <dgm:spPr/>
      <dgm:t>
        <a:bodyPr/>
        <a:lstStyle/>
        <a:p>
          <a:endParaRPr lang="en-GB" sz="2400"/>
        </a:p>
      </dgm:t>
    </dgm:pt>
    <dgm:pt modelId="{2362E764-F264-486F-8263-4981AA8CE21E}" type="pres">
      <dgm:prSet presAssocID="{DB3DEFFE-2719-4C2E-B16C-233922197FEB}" presName="CompostProcess" presStyleCnt="0">
        <dgm:presLayoutVars>
          <dgm:dir/>
          <dgm:resizeHandles val="exact"/>
        </dgm:presLayoutVars>
      </dgm:prSet>
      <dgm:spPr/>
    </dgm:pt>
    <dgm:pt modelId="{F97C93B2-838A-4BC5-ABD7-9ADBE098C819}" type="pres">
      <dgm:prSet presAssocID="{DB3DEFFE-2719-4C2E-B16C-233922197FEB}" presName="arrow" presStyleLbl="bgShp" presStyleIdx="0" presStyleCnt="1" custLinFactNeighborX="410" custLinFactNeighborY="16807"/>
      <dgm:spPr/>
    </dgm:pt>
    <dgm:pt modelId="{51B7B519-14B3-42E0-A840-35C285BA4579}" type="pres">
      <dgm:prSet presAssocID="{DB3DEFFE-2719-4C2E-B16C-233922197FEB}" presName="linearProcess" presStyleCnt="0"/>
      <dgm:spPr/>
    </dgm:pt>
    <dgm:pt modelId="{AF791B45-3E3F-44DF-A395-F445F9C31664}" type="pres">
      <dgm:prSet presAssocID="{C14B0BCE-D4D0-44B5-8188-437CA7134C6A}" presName="textNode" presStyleLbl="node1" presStyleIdx="0" presStyleCnt="4">
        <dgm:presLayoutVars>
          <dgm:bulletEnabled val="1"/>
        </dgm:presLayoutVars>
      </dgm:prSet>
      <dgm:spPr/>
    </dgm:pt>
    <dgm:pt modelId="{A88DE98B-10D3-46B3-8D1C-278CA8D935A6}" type="pres">
      <dgm:prSet presAssocID="{FEC17AB4-7649-4908-9E76-6D4EAF681F3A}" presName="sibTrans" presStyleCnt="0"/>
      <dgm:spPr/>
    </dgm:pt>
    <dgm:pt modelId="{5A30595A-92D2-459D-AC5E-935478C151DC}" type="pres">
      <dgm:prSet presAssocID="{9DB56EAA-417D-4B92-AFF0-D9546B16EE2C}" presName="textNode" presStyleLbl="node1" presStyleIdx="1" presStyleCnt="4">
        <dgm:presLayoutVars>
          <dgm:bulletEnabled val="1"/>
        </dgm:presLayoutVars>
      </dgm:prSet>
      <dgm:spPr/>
    </dgm:pt>
    <dgm:pt modelId="{581F8A36-0C26-42CB-9D32-85AD0A8CC2D0}" type="pres">
      <dgm:prSet presAssocID="{E198E71F-DC07-44CB-A1F5-46496A118079}" presName="sibTrans" presStyleCnt="0"/>
      <dgm:spPr/>
    </dgm:pt>
    <dgm:pt modelId="{BB74E99D-025A-4883-BF3A-7B1C0A15C20A}" type="pres">
      <dgm:prSet presAssocID="{8DCBAD91-0A24-4BE2-8F32-A16BF6996F0B}" presName="textNode" presStyleLbl="node1" presStyleIdx="2" presStyleCnt="4">
        <dgm:presLayoutVars>
          <dgm:bulletEnabled val="1"/>
        </dgm:presLayoutVars>
      </dgm:prSet>
      <dgm:spPr/>
    </dgm:pt>
    <dgm:pt modelId="{ACC3FAC1-3C49-401A-984B-2C93EAE7D28F}" type="pres">
      <dgm:prSet presAssocID="{DD907F92-A5FE-43B9-A4B6-C78954801E02}" presName="sibTrans" presStyleCnt="0"/>
      <dgm:spPr/>
    </dgm:pt>
    <dgm:pt modelId="{F53511DA-8BFF-4C7F-BCA0-8D8771B986AF}" type="pres">
      <dgm:prSet presAssocID="{2BBE152A-B6F5-41B6-A00E-62EE3B62846D}" presName="textNode" presStyleLbl="node1" presStyleIdx="3" presStyleCnt="4">
        <dgm:presLayoutVars>
          <dgm:bulletEnabled val="1"/>
        </dgm:presLayoutVars>
      </dgm:prSet>
      <dgm:spPr/>
    </dgm:pt>
  </dgm:ptLst>
  <dgm:cxnLst>
    <dgm:cxn modelId="{14EB6910-BBBA-47F0-8B53-C4E340B4D25C}" type="presOf" srcId="{9DB56EAA-417D-4B92-AFF0-D9546B16EE2C}" destId="{5A30595A-92D2-459D-AC5E-935478C151DC}" srcOrd="0" destOrd="0" presId="urn:microsoft.com/office/officeart/2005/8/layout/hProcess9"/>
    <dgm:cxn modelId="{BAE5CF11-88EC-4AA1-81DB-5BCE3E0D4F55}" srcId="{DB3DEFFE-2719-4C2E-B16C-233922197FEB}" destId="{C14B0BCE-D4D0-44B5-8188-437CA7134C6A}" srcOrd="0" destOrd="0" parTransId="{9E9E7369-4C49-4A88-B3FF-582E76551F2E}" sibTransId="{FEC17AB4-7649-4908-9E76-6D4EAF681F3A}"/>
    <dgm:cxn modelId="{3B4F0525-D3A3-4408-9E1C-A79360E1FB76}" srcId="{DB3DEFFE-2719-4C2E-B16C-233922197FEB}" destId="{8DCBAD91-0A24-4BE2-8F32-A16BF6996F0B}" srcOrd="2" destOrd="0" parTransId="{B15B3A9D-29DE-41F3-8003-C2E588302666}" sibTransId="{DD907F92-A5FE-43B9-A4B6-C78954801E02}"/>
    <dgm:cxn modelId="{35605532-65A9-4876-8864-6CE28D46AC0A}" type="presOf" srcId="{DB3DEFFE-2719-4C2E-B16C-233922197FEB}" destId="{2362E764-F264-486F-8263-4981AA8CE21E}" srcOrd="0" destOrd="0" presId="urn:microsoft.com/office/officeart/2005/8/layout/hProcess9"/>
    <dgm:cxn modelId="{43020E45-F943-4B54-BB0E-66B6FE0A053B}" type="presOf" srcId="{2BBE152A-B6F5-41B6-A00E-62EE3B62846D}" destId="{F53511DA-8BFF-4C7F-BCA0-8D8771B986AF}" srcOrd="0" destOrd="0" presId="urn:microsoft.com/office/officeart/2005/8/layout/hProcess9"/>
    <dgm:cxn modelId="{4409B37E-CCAE-42AE-BB41-65952B8CCA04}" srcId="{DB3DEFFE-2719-4C2E-B16C-233922197FEB}" destId="{2BBE152A-B6F5-41B6-A00E-62EE3B62846D}" srcOrd="3" destOrd="0" parTransId="{D3EFE583-565A-40C6-8933-880B371D1AA7}" sibTransId="{52289826-3453-4D7C-A183-802AAE38D288}"/>
    <dgm:cxn modelId="{E5CFDA8C-3A72-47B4-AABC-A04067D7063F}" srcId="{DB3DEFFE-2719-4C2E-B16C-233922197FEB}" destId="{9DB56EAA-417D-4B92-AFF0-D9546B16EE2C}" srcOrd="1" destOrd="0" parTransId="{26A9E85D-B802-49C4-A8F9-B2BAABE4FC07}" sibTransId="{E198E71F-DC07-44CB-A1F5-46496A118079}"/>
    <dgm:cxn modelId="{B7E385C5-B826-40FD-A101-A58D68E54737}" type="presOf" srcId="{C14B0BCE-D4D0-44B5-8188-437CA7134C6A}" destId="{AF791B45-3E3F-44DF-A395-F445F9C31664}" srcOrd="0" destOrd="0" presId="urn:microsoft.com/office/officeart/2005/8/layout/hProcess9"/>
    <dgm:cxn modelId="{0C77F5F7-DA06-40A1-8901-FE3D5E92E9D5}" type="presOf" srcId="{8DCBAD91-0A24-4BE2-8F32-A16BF6996F0B}" destId="{BB74E99D-025A-4883-BF3A-7B1C0A15C20A}" srcOrd="0" destOrd="0" presId="urn:microsoft.com/office/officeart/2005/8/layout/hProcess9"/>
    <dgm:cxn modelId="{7DC23832-EA41-485E-8E72-774ACE1FD6F4}" type="presParOf" srcId="{2362E764-F264-486F-8263-4981AA8CE21E}" destId="{F97C93B2-838A-4BC5-ABD7-9ADBE098C819}" srcOrd="0" destOrd="0" presId="urn:microsoft.com/office/officeart/2005/8/layout/hProcess9"/>
    <dgm:cxn modelId="{E4A0C6C2-D85A-4789-9593-E977391E0AB6}" type="presParOf" srcId="{2362E764-F264-486F-8263-4981AA8CE21E}" destId="{51B7B519-14B3-42E0-A840-35C285BA4579}" srcOrd="1" destOrd="0" presId="urn:microsoft.com/office/officeart/2005/8/layout/hProcess9"/>
    <dgm:cxn modelId="{DF6D90B8-EF3C-4750-AD09-E7981BF78FDA}" type="presParOf" srcId="{51B7B519-14B3-42E0-A840-35C285BA4579}" destId="{AF791B45-3E3F-44DF-A395-F445F9C31664}" srcOrd="0" destOrd="0" presId="urn:microsoft.com/office/officeart/2005/8/layout/hProcess9"/>
    <dgm:cxn modelId="{28D12474-1FFC-46AB-85B2-541DD82502D9}" type="presParOf" srcId="{51B7B519-14B3-42E0-A840-35C285BA4579}" destId="{A88DE98B-10D3-46B3-8D1C-278CA8D935A6}" srcOrd="1" destOrd="0" presId="urn:microsoft.com/office/officeart/2005/8/layout/hProcess9"/>
    <dgm:cxn modelId="{FFACEB1D-95D5-4EB2-8FBA-73833C6520BB}" type="presParOf" srcId="{51B7B519-14B3-42E0-A840-35C285BA4579}" destId="{5A30595A-92D2-459D-AC5E-935478C151DC}" srcOrd="2" destOrd="0" presId="urn:microsoft.com/office/officeart/2005/8/layout/hProcess9"/>
    <dgm:cxn modelId="{A9181B31-6086-4801-92A3-DD3DF7A0508C}" type="presParOf" srcId="{51B7B519-14B3-42E0-A840-35C285BA4579}" destId="{581F8A36-0C26-42CB-9D32-85AD0A8CC2D0}" srcOrd="3" destOrd="0" presId="urn:microsoft.com/office/officeart/2005/8/layout/hProcess9"/>
    <dgm:cxn modelId="{538F5B97-2D59-4998-A2E5-FE5D3BFAB21A}" type="presParOf" srcId="{51B7B519-14B3-42E0-A840-35C285BA4579}" destId="{BB74E99D-025A-4883-BF3A-7B1C0A15C20A}" srcOrd="4" destOrd="0" presId="urn:microsoft.com/office/officeart/2005/8/layout/hProcess9"/>
    <dgm:cxn modelId="{E743B25B-BD49-4C18-BD46-B445E7FFBECD}" type="presParOf" srcId="{51B7B519-14B3-42E0-A840-35C285BA4579}" destId="{ACC3FAC1-3C49-401A-984B-2C93EAE7D28F}" srcOrd="5" destOrd="0" presId="urn:microsoft.com/office/officeart/2005/8/layout/hProcess9"/>
    <dgm:cxn modelId="{34663AF7-1996-4FD8-A995-16E66284DC6C}" type="presParOf" srcId="{51B7B519-14B3-42E0-A840-35C285BA4579}" destId="{F53511DA-8BFF-4C7F-BCA0-8D8771B986AF}" srcOrd="6"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3DEFFE-2719-4C2E-B16C-233922197FE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C14B0BCE-D4D0-44B5-8188-437CA7134C6A}">
      <dgm:prSet phldrT="[Text]" custT="1"/>
      <dgm:spPr/>
      <dgm:t>
        <a:bodyPr/>
        <a:lstStyle/>
        <a:p>
          <a:r>
            <a:rPr lang="en-GB" sz="2400" dirty="0"/>
            <a:t>Evidence base for clinical effectiveness</a:t>
          </a:r>
        </a:p>
      </dgm:t>
    </dgm:pt>
    <dgm:pt modelId="{9E9E7369-4C49-4A88-B3FF-582E76551F2E}" type="parTrans" cxnId="{BAE5CF11-88EC-4AA1-81DB-5BCE3E0D4F55}">
      <dgm:prSet/>
      <dgm:spPr/>
      <dgm:t>
        <a:bodyPr/>
        <a:lstStyle/>
        <a:p>
          <a:endParaRPr lang="en-GB" sz="2400"/>
        </a:p>
      </dgm:t>
    </dgm:pt>
    <dgm:pt modelId="{FEC17AB4-7649-4908-9E76-6D4EAF681F3A}" type="sibTrans" cxnId="{BAE5CF11-88EC-4AA1-81DB-5BCE3E0D4F55}">
      <dgm:prSet/>
      <dgm:spPr/>
      <dgm:t>
        <a:bodyPr/>
        <a:lstStyle/>
        <a:p>
          <a:endParaRPr lang="en-GB" sz="2400"/>
        </a:p>
      </dgm:t>
    </dgm:pt>
    <dgm:pt modelId="{9DB56EAA-417D-4B92-AFF0-D9546B16EE2C}">
      <dgm:prSet phldrT="[Text]" custT="1"/>
      <dgm:spPr/>
      <dgm:t>
        <a:bodyPr/>
        <a:lstStyle/>
        <a:p>
          <a:r>
            <a:rPr lang="en-GB" sz="2400" dirty="0"/>
            <a:t>Translation to a clinical service model</a:t>
          </a:r>
        </a:p>
      </dgm:t>
    </dgm:pt>
    <dgm:pt modelId="{26A9E85D-B802-49C4-A8F9-B2BAABE4FC07}" type="parTrans" cxnId="{E5CFDA8C-3A72-47B4-AABC-A04067D7063F}">
      <dgm:prSet/>
      <dgm:spPr/>
      <dgm:t>
        <a:bodyPr/>
        <a:lstStyle/>
        <a:p>
          <a:endParaRPr lang="en-GB" sz="2400"/>
        </a:p>
      </dgm:t>
    </dgm:pt>
    <dgm:pt modelId="{E198E71F-DC07-44CB-A1F5-46496A118079}" type="sibTrans" cxnId="{E5CFDA8C-3A72-47B4-AABC-A04067D7063F}">
      <dgm:prSet/>
      <dgm:spPr/>
      <dgm:t>
        <a:bodyPr/>
        <a:lstStyle/>
        <a:p>
          <a:endParaRPr lang="en-GB" sz="2400"/>
        </a:p>
      </dgm:t>
    </dgm:pt>
    <dgm:pt modelId="{8DCBAD91-0A24-4BE2-8F32-A16BF6996F0B}">
      <dgm:prSet phldrT="[Text]" custT="1"/>
      <dgm:spPr/>
      <dgm:t>
        <a:bodyPr/>
        <a:lstStyle/>
        <a:p>
          <a:r>
            <a:rPr lang="en-GB" sz="2400" dirty="0"/>
            <a:t>Implementation / pilot phase</a:t>
          </a:r>
        </a:p>
        <a:p>
          <a:r>
            <a:rPr lang="en-GB" sz="1400" dirty="0"/>
            <a:t>Real-world outcomes</a:t>
          </a:r>
        </a:p>
      </dgm:t>
    </dgm:pt>
    <dgm:pt modelId="{B15B3A9D-29DE-41F3-8003-C2E588302666}" type="parTrans" cxnId="{3B4F0525-D3A3-4408-9E1C-A79360E1FB76}">
      <dgm:prSet/>
      <dgm:spPr/>
      <dgm:t>
        <a:bodyPr/>
        <a:lstStyle/>
        <a:p>
          <a:endParaRPr lang="en-GB" sz="2400"/>
        </a:p>
      </dgm:t>
    </dgm:pt>
    <dgm:pt modelId="{DD907F92-A5FE-43B9-A4B6-C78954801E02}" type="sibTrans" cxnId="{3B4F0525-D3A3-4408-9E1C-A79360E1FB76}">
      <dgm:prSet/>
      <dgm:spPr/>
      <dgm:t>
        <a:bodyPr/>
        <a:lstStyle/>
        <a:p>
          <a:endParaRPr lang="en-GB" sz="2400"/>
        </a:p>
      </dgm:t>
    </dgm:pt>
    <dgm:pt modelId="{2BBE152A-B6F5-41B6-A00E-62EE3B62846D}">
      <dgm:prSet custT="1"/>
      <dgm:spPr/>
      <dgm:t>
        <a:bodyPr/>
        <a:lstStyle/>
        <a:p>
          <a:r>
            <a:rPr lang="en-GB" sz="2400" dirty="0"/>
            <a:t>Sustainable, resilient &amp; adequately resourced roll-out </a:t>
          </a:r>
        </a:p>
      </dgm:t>
    </dgm:pt>
    <dgm:pt modelId="{D3EFE583-565A-40C6-8933-880B371D1AA7}" type="parTrans" cxnId="{4409B37E-CCAE-42AE-BB41-65952B8CCA04}">
      <dgm:prSet/>
      <dgm:spPr/>
      <dgm:t>
        <a:bodyPr/>
        <a:lstStyle/>
        <a:p>
          <a:endParaRPr lang="en-GB" sz="2400"/>
        </a:p>
      </dgm:t>
    </dgm:pt>
    <dgm:pt modelId="{52289826-3453-4D7C-A183-802AAE38D288}" type="sibTrans" cxnId="{4409B37E-CCAE-42AE-BB41-65952B8CCA04}">
      <dgm:prSet/>
      <dgm:spPr/>
      <dgm:t>
        <a:bodyPr/>
        <a:lstStyle/>
        <a:p>
          <a:endParaRPr lang="en-GB" sz="2400"/>
        </a:p>
      </dgm:t>
    </dgm:pt>
    <dgm:pt modelId="{2362E764-F264-486F-8263-4981AA8CE21E}" type="pres">
      <dgm:prSet presAssocID="{DB3DEFFE-2719-4C2E-B16C-233922197FEB}" presName="CompostProcess" presStyleCnt="0">
        <dgm:presLayoutVars>
          <dgm:dir/>
          <dgm:resizeHandles val="exact"/>
        </dgm:presLayoutVars>
      </dgm:prSet>
      <dgm:spPr/>
    </dgm:pt>
    <dgm:pt modelId="{F97C93B2-838A-4BC5-ABD7-9ADBE098C819}" type="pres">
      <dgm:prSet presAssocID="{DB3DEFFE-2719-4C2E-B16C-233922197FEB}" presName="arrow" presStyleLbl="bgShp" presStyleIdx="0" presStyleCnt="1" custLinFactNeighborX="410" custLinFactNeighborY="16807"/>
      <dgm:spPr/>
    </dgm:pt>
    <dgm:pt modelId="{51B7B519-14B3-42E0-A840-35C285BA4579}" type="pres">
      <dgm:prSet presAssocID="{DB3DEFFE-2719-4C2E-B16C-233922197FEB}" presName="linearProcess" presStyleCnt="0"/>
      <dgm:spPr/>
    </dgm:pt>
    <dgm:pt modelId="{AF791B45-3E3F-44DF-A395-F445F9C31664}" type="pres">
      <dgm:prSet presAssocID="{C14B0BCE-D4D0-44B5-8188-437CA7134C6A}" presName="textNode" presStyleLbl="node1" presStyleIdx="0" presStyleCnt="4">
        <dgm:presLayoutVars>
          <dgm:bulletEnabled val="1"/>
        </dgm:presLayoutVars>
      </dgm:prSet>
      <dgm:spPr/>
    </dgm:pt>
    <dgm:pt modelId="{A88DE98B-10D3-46B3-8D1C-278CA8D935A6}" type="pres">
      <dgm:prSet presAssocID="{FEC17AB4-7649-4908-9E76-6D4EAF681F3A}" presName="sibTrans" presStyleCnt="0"/>
      <dgm:spPr/>
    </dgm:pt>
    <dgm:pt modelId="{5A30595A-92D2-459D-AC5E-935478C151DC}" type="pres">
      <dgm:prSet presAssocID="{9DB56EAA-417D-4B92-AFF0-D9546B16EE2C}" presName="textNode" presStyleLbl="node1" presStyleIdx="1" presStyleCnt="4">
        <dgm:presLayoutVars>
          <dgm:bulletEnabled val="1"/>
        </dgm:presLayoutVars>
      </dgm:prSet>
      <dgm:spPr/>
    </dgm:pt>
    <dgm:pt modelId="{581F8A36-0C26-42CB-9D32-85AD0A8CC2D0}" type="pres">
      <dgm:prSet presAssocID="{E198E71F-DC07-44CB-A1F5-46496A118079}" presName="sibTrans" presStyleCnt="0"/>
      <dgm:spPr/>
    </dgm:pt>
    <dgm:pt modelId="{BB74E99D-025A-4883-BF3A-7B1C0A15C20A}" type="pres">
      <dgm:prSet presAssocID="{8DCBAD91-0A24-4BE2-8F32-A16BF6996F0B}" presName="textNode" presStyleLbl="node1" presStyleIdx="2" presStyleCnt="4">
        <dgm:presLayoutVars>
          <dgm:bulletEnabled val="1"/>
        </dgm:presLayoutVars>
      </dgm:prSet>
      <dgm:spPr/>
    </dgm:pt>
    <dgm:pt modelId="{ACC3FAC1-3C49-401A-984B-2C93EAE7D28F}" type="pres">
      <dgm:prSet presAssocID="{DD907F92-A5FE-43B9-A4B6-C78954801E02}" presName="sibTrans" presStyleCnt="0"/>
      <dgm:spPr/>
    </dgm:pt>
    <dgm:pt modelId="{F53511DA-8BFF-4C7F-BCA0-8D8771B986AF}" type="pres">
      <dgm:prSet presAssocID="{2BBE152A-B6F5-41B6-A00E-62EE3B62846D}" presName="textNode" presStyleLbl="node1" presStyleIdx="3" presStyleCnt="4">
        <dgm:presLayoutVars>
          <dgm:bulletEnabled val="1"/>
        </dgm:presLayoutVars>
      </dgm:prSet>
      <dgm:spPr/>
    </dgm:pt>
  </dgm:ptLst>
  <dgm:cxnLst>
    <dgm:cxn modelId="{14EB6910-BBBA-47F0-8B53-C4E340B4D25C}" type="presOf" srcId="{9DB56EAA-417D-4B92-AFF0-D9546B16EE2C}" destId="{5A30595A-92D2-459D-AC5E-935478C151DC}" srcOrd="0" destOrd="0" presId="urn:microsoft.com/office/officeart/2005/8/layout/hProcess9"/>
    <dgm:cxn modelId="{BAE5CF11-88EC-4AA1-81DB-5BCE3E0D4F55}" srcId="{DB3DEFFE-2719-4C2E-B16C-233922197FEB}" destId="{C14B0BCE-D4D0-44B5-8188-437CA7134C6A}" srcOrd="0" destOrd="0" parTransId="{9E9E7369-4C49-4A88-B3FF-582E76551F2E}" sibTransId="{FEC17AB4-7649-4908-9E76-6D4EAF681F3A}"/>
    <dgm:cxn modelId="{3B4F0525-D3A3-4408-9E1C-A79360E1FB76}" srcId="{DB3DEFFE-2719-4C2E-B16C-233922197FEB}" destId="{8DCBAD91-0A24-4BE2-8F32-A16BF6996F0B}" srcOrd="2" destOrd="0" parTransId="{B15B3A9D-29DE-41F3-8003-C2E588302666}" sibTransId="{DD907F92-A5FE-43B9-A4B6-C78954801E02}"/>
    <dgm:cxn modelId="{35605532-65A9-4876-8864-6CE28D46AC0A}" type="presOf" srcId="{DB3DEFFE-2719-4C2E-B16C-233922197FEB}" destId="{2362E764-F264-486F-8263-4981AA8CE21E}" srcOrd="0" destOrd="0" presId="urn:microsoft.com/office/officeart/2005/8/layout/hProcess9"/>
    <dgm:cxn modelId="{43020E45-F943-4B54-BB0E-66B6FE0A053B}" type="presOf" srcId="{2BBE152A-B6F5-41B6-A00E-62EE3B62846D}" destId="{F53511DA-8BFF-4C7F-BCA0-8D8771B986AF}" srcOrd="0" destOrd="0" presId="urn:microsoft.com/office/officeart/2005/8/layout/hProcess9"/>
    <dgm:cxn modelId="{4409B37E-CCAE-42AE-BB41-65952B8CCA04}" srcId="{DB3DEFFE-2719-4C2E-B16C-233922197FEB}" destId="{2BBE152A-B6F5-41B6-A00E-62EE3B62846D}" srcOrd="3" destOrd="0" parTransId="{D3EFE583-565A-40C6-8933-880B371D1AA7}" sibTransId="{52289826-3453-4D7C-A183-802AAE38D288}"/>
    <dgm:cxn modelId="{E5CFDA8C-3A72-47B4-AABC-A04067D7063F}" srcId="{DB3DEFFE-2719-4C2E-B16C-233922197FEB}" destId="{9DB56EAA-417D-4B92-AFF0-D9546B16EE2C}" srcOrd="1" destOrd="0" parTransId="{26A9E85D-B802-49C4-A8F9-B2BAABE4FC07}" sibTransId="{E198E71F-DC07-44CB-A1F5-46496A118079}"/>
    <dgm:cxn modelId="{B7E385C5-B826-40FD-A101-A58D68E54737}" type="presOf" srcId="{C14B0BCE-D4D0-44B5-8188-437CA7134C6A}" destId="{AF791B45-3E3F-44DF-A395-F445F9C31664}" srcOrd="0" destOrd="0" presId="urn:microsoft.com/office/officeart/2005/8/layout/hProcess9"/>
    <dgm:cxn modelId="{0C77F5F7-DA06-40A1-8901-FE3D5E92E9D5}" type="presOf" srcId="{8DCBAD91-0A24-4BE2-8F32-A16BF6996F0B}" destId="{BB74E99D-025A-4883-BF3A-7B1C0A15C20A}" srcOrd="0" destOrd="0" presId="urn:microsoft.com/office/officeart/2005/8/layout/hProcess9"/>
    <dgm:cxn modelId="{7DC23832-EA41-485E-8E72-774ACE1FD6F4}" type="presParOf" srcId="{2362E764-F264-486F-8263-4981AA8CE21E}" destId="{F97C93B2-838A-4BC5-ABD7-9ADBE098C819}" srcOrd="0" destOrd="0" presId="urn:microsoft.com/office/officeart/2005/8/layout/hProcess9"/>
    <dgm:cxn modelId="{E4A0C6C2-D85A-4789-9593-E977391E0AB6}" type="presParOf" srcId="{2362E764-F264-486F-8263-4981AA8CE21E}" destId="{51B7B519-14B3-42E0-A840-35C285BA4579}" srcOrd="1" destOrd="0" presId="urn:microsoft.com/office/officeart/2005/8/layout/hProcess9"/>
    <dgm:cxn modelId="{DF6D90B8-EF3C-4750-AD09-E7981BF78FDA}" type="presParOf" srcId="{51B7B519-14B3-42E0-A840-35C285BA4579}" destId="{AF791B45-3E3F-44DF-A395-F445F9C31664}" srcOrd="0" destOrd="0" presId="urn:microsoft.com/office/officeart/2005/8/layout/hProcess9"/>
    <dgm:cxn modelId="{28D12474-1FFC-46AB-85B2-541DD82502D9}" type="presParOf" srcId="{51B7B519-14B3-42E0-A840-35C285BA4579}" destId="{A88DE98B-10D3-46B3-8D1C-278CA8D935A6}" srcOrd="1" destOrd="0" presId="urn:microsoft.com/office/officeart/2005/8/layout/hProcess9"/>
    <dgm:cxn modelId="{FFACEB1D-95D5-4EB2-8FBA-73833C6520BB}" type="presParOf" srcId="{51B7B519-14B3-42E0-A840-35C285BA4579}" destId="{5A30595A-92D2-459D-AC5E-935478C151DC}" srcOrd="2" destOrd="0" presId="urn:microsoft.com/office/officeart/2005/8/layout/hProcess9"/>
    <dgm:cxn modelId="{A9181B31-6086-4801-92A3-DD3DF7A0508C}" type="presParOf" srcId="{51B7B519-14B3-42E0-A840-35C285BA4579}" destId="{581F8A36-0C26-42CB-9D32-85AD0A8CC2D0}" srcOrd="3" destOrd="0" presId="urn:microsoft.com/office/officeart/2005/8/layout/hProcess9"/>
    <dgm:cxn modelId="{538F5B97-2D59-4998-A2E5-FE5D3BFAB21A}" type="presParOf" srcId="{51B7B519-14B3-42E0-A840-35C285BA4579}" destId="{BB74E99D-025A-4883-BF3A-7B1C0A15C20A}" srcOrd="4" destOrd="0" presId="urn:microsoft.com/office/officeart/2005/8/layout/hProcess9"/>
    <dgm:cxn modelId="{E743B25B-BD49-4C18-BD46-B445E7FFBECD}" type="presParOf" srcId="{51B7B519-14B3-42E0-A840-35C285BA4579}" destId="{ACC3FAC1-3C49-401A-984B-2C93EAE7D28F}" srcOrd="5" destOrd="0" presId="urn:microsoft.com/office/officeart/2005/8/layout/hProcess9"/>
    <dgm:cxn modelId="{34663AF7-1996-4FD8-A995-16E66284DC6C}" type="presParOf" srcId="{51B7B519-14B3-42E0-A840-35C285BA4579}" destId="{F53511DA-8BFF-4C7F-BCA0-8D8771B986AF}" srcOrd="6"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32F9B7-25C5-4D01-BF50-9834AD0D38F3}" type="doc">
      <dgm:prSet loTypeId="urn:microsoft.com/office/officeart/2005/8/layout/cycle8" loCatId="cycle" qsTypeId="urn:microsoft.com/office/officeart/2005/8/quickstyle/simple1" qsCatId="simple" csTypeId="urn:microsoft.com/office/officeart/2005/8/colors/accent1_2" csCatId="accent1" phldr="1"/>
      <dgm:spPr/>
    </dgm:pt>
    <dgm:pt modelId="{9E8E7FBC-288C-420E-BB83-5FB7DC0C2C72}">
      <dgm:prSet phldrT="[Text]" custT="1"/>
      <dgm:spPr/>
      <dgm:t>
        <a:bodyPr/>
        <a:lstStyle/>
        <a:p>
          <a:r>
            <a:rPr lang="en-US" sz="2000" dirty="0"/>
            <a:t>Cost effectiveness</a:t>
          </a:r>
          <a:endParaRPr lang="en-GB" sz="2000" dirty="0"/>
        </a:p>
      </dgm:t>
    </dgm:pt>
    <dgm:pt modelId="{3C499C68-62F0-4186-B4F6-912E7AE1EA17}" type="parTrans" cxnId="{4068E44B-FC6C-41EB-B935-07086B4DBC5A}">
      <dgm:prSet/>
      <dgm:spPr/>
      <dgm:t>
        <a:bodyPr/>
        <a:lstStyle/>
        <a:p>
          <a:endParaRPr lang="en-GB"/>
        </a:p>
      </dgm:t>
    </dgm:pt>
    <dgm:pt modelId="{B12A2D48-E574-4E66-91EE-C8F0169D7AD1}" type="sibTrans" cxnId="{4068E44B-FC6C-41EB-B935-07086B4DBC5A}">
      <dgm:prSet/>
      <dgm:spPr/>
      <dgm:t>
        <a:bodyPr/>
        <a:lstStyle/>
        <a:p>
          <a:endParaRPr lang="en-GB"/>
        </a:p>
      </dgm:t>
    </dgm:pt>
    <dgm:pt modelId="{E09A3461-1DD0-4080-808D-E6F106C4D17E}">
      <dgm:prSet phldrT="[Text]" custT="1"/>
      <dgm:spPr/>
      <dgm:t>
        <a:bodyPr/>
        <a:lstStyle/>
        <a:p>
          <a:r>
            <a:rPr lang="en-US" sz="2000" dirty="0"/>
            <a:t>Experience of care </a:t>
          </a:r>
          <a:endParaRPr lang="en-GB" sz="2000" dirty="0"/>
        </a:p>
      </dgm:t>
    </dgm:pt>
    <dgm:pt modelId="{E60A7A30-BE45-4B05-81B7-A038B3D63E05}" type="parTrans" cxnId="{DEC324A6-036C-48B1-AD3F-D74C161E1252}">
      <dgm:prSet/>
      <dgm:spPr/>
      <dgm:t>
        <a:bodyPr/>
        <a:lstStyle/>
        <a:p>
          <a:endParaRPr lang="en-GB"/>
        </a:p>
      </dgm:t>
    </dgm:pt>
    <dgm:pt modelId="{BF167A17-AF0D-48BE-84A6-86F220387EF9}" type="sibTrans" cxnId="{DEC324A6-036C-48B1-AD3F-D74C161E1252}">
      <dgm:prSet/>
      <dgm:spPr/>
      <dgm:t>
        <a:bodyPr/>
        <a:lstStyle/>
        <a:p>
          <a:endParaRPr lang="en-GB"/>
        </a:p>
      </dgm:t>
    </dgm:pt>
    <dgm:pt modelId="{49117BD4-6D76-4A36-BC11-5D261B60941A}">
      <dgm:prSet phldrT="[Text]" custT="1"/>
      <dgm:spPr/>
      <dgm:t>
        <a:bodyPr/>
        <a:lstStyle/>
        <a:p>
          <a:r>
            <a:rPr lang="en-US" sz="2000" dirty="0"/>
            <a:t>Clinical effectiveness</a:t>
          </a:r>
          <a:endParaRPr lang="en-GB" sz="2000" dirty="0"/>
        </a:p>
      </dgm:t>
    </dgm:pt>
    <dgm:pt modelId="{97D9A8DE-ECEF-4EA3-AA1A-6EE0C9002E58}" type="parTrans" cxnId="{496F6DA4-B585-4161-8012-9B577E4D31AB}">
      <dgm:prSet/>
      <dgm:spPr/>
      <dgm:t>
        <a:bodyPr/>
        <a:lstStyle/>
        <a:p>
          <a:endParaRPr lang="en-GB"/>
        </a:p>
      </dgm:t>
    </dgm:pt>
    <dgm:pt modelId="{16125715-338C-42C9-8AE3-CAE4EEB0B978}" type="sibTrans" cxnId="{496F6DA4-B585-4161-8012-9B577E4D31AB}">
      <dgm:prSet/>
      <dgm:spPr/>
      <dgm:t>
        <a:bodyPr/>
        <a:lstStyle/>
        <a:p>
          <a:endParaRPr lang="en-GB"/>
        </a:p>
      </dgm:t>
    </dgm:pt>
    <dgm:pt modelId="{63CA53F4-6732-403A-81B8-BADAEE73BD0E}" type="pres">
      <dgm:prSet presAssocID="{5532F9B7-25C5-4D01-BF50-9834AD0D38F3}" presName="compositeShape" presStyleCnt="0">
        <dgm:presLayoutVars>
          <dgm:chMax val="7"/>
          <dgm:dir/>
          <dgm:resizeHandles val="exact"/>
        </dgm:presLayoutVars>
      </dgm:prSet>
      <dgm:spPr/>
    </dgm:pt>
    <dgm:pt modelId="{04C47F9A-83E1-44A8-9DE8-4B7D2D8C964D}" type="pres">
      <dgm:prSet presAssocID="{5532F9B7-25C5-4D01-BF50-9834AD0D38F3}" presName="wedge1" presStyleLbl="node1" presStyleIdx="0" presStyleCnt="3"/>
      <dgm:spPr/>
    </dgm:pt>
    <dgm:pt modelId="{47954BB9-9700-4C38-BF46-2DFEDCCE4CB1}" type="pres">
      <dgm:prSet presAssocID="{5532F9B7-25C5-4D01-BF50-9834AD0D38F3}" presName="dummy1a" presStyleCnt="0"/>
      <dgm:spPr/>
    </dgm:pt>
    <dgm:pt modelId="{6F19979C-6216-4B2F-96EE-EE686D6A048B}" type="pres">
      <dgm:prSet presAssocID="{5532F9B7-25C5-4D01-BF50-9834AD0D38F3}" presName="dummy1b" presStyleCnt="0"/>
      <dgm:spPr/>
    </dgm:pt>
    <dgm:pt modelId="{4123B71A-FA78-4B8B-9A93-DBDB7356976E}" type="pres">
      <dgm:prSet presAssocID="{5532F9B7-25C5-4D01-BF50-9834AD0D38F3}" presName="wedge1Tx" presStyleLbl="node1" presStyleIdx="0" presStyleCnt="3">
        <dgm:presLayoutVars>
          <dgm:chMax val="0"/>
          <dgm:chPref val="0"/>
          <dgm:bulletEnabled val="1"/>
        </dgm:presLayoutVars>
      </dgm:prSet>
      <dgm:spPr/>
    </dgm:pt>
    <dgm:pt modelId="{D75B72F4-40C5-4201-9D5E-A9BB308F64AB}" type="pres">
      <dgm:prSet presAssocID="{5532F9B7-25C5-4D01-BF50-9834AD0D38F3}" presName="wedge2" presStyleLbl="node1" presStyleIdx="1" presStyleCnt="3"/>
      <dgm:spPr/>
    </dgm:pt>
    <dgm:pt modelId="{71469218-B568-4AAE-8F96-F9C0A0D0C63F}" type="pres">
      <dgm:prSet presAssocID="{5532F9B7-25C5-4D01-BF50-9834AD0D38F3}" presName="dummy2a" presStyleCnt="0"/>
      <dgm:spPr/>
    </dgm:pt>
    <dgm:pt modelId="{6F92916A-32C7-4A74-8C39-207F929E646A}" type="pres">
      <dgm:prSet presAssocID="{5532F9B7-25C5-4D01-BF50-9834AD0D38F3}" presName="dummy2b" presStyleCnt="0"/>
      <dgm:spPr/>
    </dgm:pt>
    <dgm:pt modelId="{AD81D2B7-88EB-4F78-B8F1-AADCD93F5F6A}" type="pres">
      <dgm:prSet presAssocID="{5532F9B7-25C5-4D01-BF50-9834AD0D38F3}" presName="wedge2Tx" presStyleLbl="node1" presStyleIdx="1" presStyleCnt="3">
        <dgm:presLayoutVars>
          <dgm:chMax val="0"/>
          <dgm:chPref val="0"/>
          <dgm:bulletEnabled val="1"/>
        </dgm:presLayoutVars>
      </dgm:prSet>
      <dgm:spPr/>
    </dgm:pt>
    <dgm:pt modelId="{212AA2F9-CB90-44CA-A786-E643F630AA9E}" type="pres">
      <dgm:prSet presAssocID="{5532F9B7-25C5-4D01-BF50-9834AD0D38F3}" presName="wedge3" presStyleLbl="node1" presStyleIdx="2" presStyleCnt="3"/>
      <dgm:spPr/>
    </dgm:pt>
    <dgm:pt modelId="{95682B5A-E530-494D-B608-89EE1BF56350}" type="pres">
      <dgm:prSet presAssocID="{5532F9B7-25C5-4D01-BF50-9834AD0D38F3}" presName="dummy3a" presStyleCnt="0"/>
      <dgm:spPr/>
    </dgm:pt>
    <dgm:pt modelId="{4AA38208-0260-4087-8727-BF18D4777F68}" type="pres">
      <dgm:prSet presAssocID="{5532F9B7-25C5-4D01-BF50-9834AD0D38F3}" presName="dummy3b" presStyleCnt="0"/>
      <dgm:spPr/>
    </dgm:pt>
    <dgm:pt modelId="{0B87CA12-98A6-4B3D-A86D-392C0DCB3763}" type="pres">
      <dgm:prSet presAssocID="{5532F9B7-25C5-4D01-BF50-9834AD0D38F3}" presName="wedge3Tx" presStyleLbl="node1" presStyleIdx="2" presStyleCnt="3">
        <dgm:presLayoutVars>
          <dgm:chMax val="0"/>
          <dgm:chPref val="0"/>
          <dgm:bulletEnabled val="1"/>
        </dgm:presLayoutVars>
      </dgm:prSet>
      <dgm:spPr/>
    </dgm:pt>
    <dgm:pt modelId="{AD37C589-6C86-402A-A9C3-D8BDC05FA620}" type="pres">
      <dgm:prSet presAssocID="{B12A2D48-E574-4E66-91EE-C8F0169D7AD1}" presName="arrowWedge1" presStyleLbl="fgSibTrans2D1" presStyleIdx="0" presStyleCnt="3"/>
      <dgm:spPr/>
    </dgm:pt>
    <dgm:pt modelId="{8C40B86E-D225-4F1B-A03F-3EF49D48B9B7}" type="pres">
      <dgm:prSet presAssocID="{BF167A17-AF0D-48BE-84A6-86F220387EF9}" presName="arrowWedge2" presStyleLbl="fgSibTrans2D1" presStyleIdx="1" presStyleCnt="3"/>
      <dgm:spPr/>
    </dgm:pt>
    <dgm:pt modelId="{90855BBE-F9C4-44CD-990A-AED16F77AE1E}" type="pres">
      <dgm:prSet presAssocID="{16125715-338C-42C9-8AE3-CAE4EEB0B978}" presName="arrowWedge3" presStyleLbl="fgSibTrans2D1" presStyleIdx="2" presStyleCnt="3"/>
      <dgm:spPr/>
    </dgm:pt>
  </dgm:ptLst>
  <dgm:cxnLst>
    <dgm:cxn modelId="{B964814A-AFAD-49B9-95F6-07D8A6C95CA3}" type="presOf" srcId="{E09A3461-1DD0-4080-808D-E6F106C4D17E}" destId="{D75B72F4-40C5-4201-9D5E-A9BB308F64AB}" srcOrd="0" destOrd="0" presId="urn:microsoft.com/office/officeart/2005/8/layout/cycle8"/>
    <dgm:cxn modelId="{4068E44B-FC6C-41EB-B935-07086B4DBC5A}" srcId="{5532F9B7-25C5-4D01-BF50-9834AD0D38F3}" destId="{9E8E7FBC-288C-420E-BB83-5FB7DC0C2C72}" srcOrd="0" destOrd="0" parTransId="{3C499C68-62F0-4186-B4F6-912E7AE1EA17}" sibTransId="{B12A2D48-E574-4E66-91EE-C8F0169D7AD1}"/>
    <dgm:cxn modelId="{9066E384-2D97-459D-8D0A-9FEDA2852F73}" type="presOf" srcId="{5532F9B7-25C5-4D01-BF50-9834AD0D38F3}" destId="{63CA53F4-6732-403A-81B8-BADAEE73BD0E}" srcOrd="0" destOrd="0" presId="urn:microsoft.com/office/officeart/2005/8/layout/cycle8"/>
    <dgm:cxn modelId="{F49EA68F-956C-45E1-B7AA-07FE11331F09}" type="presOf" srcId="{E09A3461-1DD0-4080-808D-E6F106C4D17E}" destId="{AD81D2B7-88EB-4F78-B8F1-AADCD93F5F6A}" srcOrd="1" destOrd="0" presId="urn:microsoft.com/office/officeart/2005/8/layout/cycle8"/>
    <dgm:cxn modelId="{496F6DA4-B585-4161-8012-9B577E4D31AB}" srcId="{5532F9B7-25C5-4D01-BF50-9834AD0D38F3}" destId="{49117BD4-6D76-4A36-BC11-5D261B60941A}" srcOrd="2" destOrd="0" parTransId="{97D9A8DE-ECEF-4EA3-AA1A-6EE0C9002E58}" sibTransId="{16125715-338C-42C9-8AE3-CAE4EEB0B978}"/>
    <dgm:cxn modelId="{DEC324A6-036C-48B1-AD3F-D74C161E1252}" srcId="{5532F9B7-25C5-4D01-BF50-9834AD0D38F3}" destId="{E09A3461-1DD0-4080-808D-E6F106C4D17E}" srcOrd="1" destOrd="0" parTransId="{E60A7A30-BE45-4B05-81B7-A038B3D63E05}" sibTransId="{BF167A17-AF0D-48BE-84A6-86F220387EF9}"/>
    <dgm:cxn modelId="{5B5ED9BD-F0C3-4580-8FB7-4BFE47C3CD92}" type="presOf" srcId="{49117BD4-6D76-4A36-BC11-5D261B60941A}" destId="{212AA2F9-CB90-44CA-A786-E643F630AA9E}" srcOrd="0" destOrd="0" presId="urn:microsoft.com/office/officeart/2005/8/layout/cycle8"/>
    <dgm:cxn modelId="{8F218DCB-268D-4102-B0F1-7D58285D5505}" type="presOf" srcId="{9E8E7FBC-288C-420E-BB83-5FB7DC0C2C72}" destId="{4123B71A-FA78-4B8B-9A93-DBDB7356976E}" srcOrd="1" destOrd="0" presId="urn:microsoft.com/office/officeart/2005/8/layout/cycle8"/>
    <dgm:cxn modelId="{0295B0CB-2A3F-4238-AEB0-12636E666E99}" type="presOf" srcId="{9E8E7FBC-288C-420E-BB83-5FB7DC0C2C72}" destId="{04C47F9A-83E1-44A8-9DE8-4B7D2D8C964D}" srcOrd="0" destOrd="0" presId="urn:microsoft.com/office/officeart/2005/8/layout/cycle8"/>
    <dgm:cxn modelId="{7A6B5BD3-0673-4A8D-8FB8-989946A8A59E}" type="presOf" srcId="{49117BD4-6D76-4A36-BC11-5D261B60941A}" destId="{0B87CA12-98A6-4B3D-A86D-392C0DCB3763}" srcOrd="1" destOrd="0" presId="urn:microsoft.com/office/officeart/2005/8/layout/cycle8"/>
    <dgm:cxn modelId="{5FDDC252-CBCF-4E3B-ABB7-4C303A24E45D}" type="presParOf" srcId="{63CA53F4-6732-403A-81B8-BADAEE73BD0E}" destId="{04C47F9A-83E1-44A8-9DE8-4B7D2D8C964D}" srcOrd="0" destOrd="0" presId="urn:microsoft.com/office/officeart/2005/8/layout/cycle8"/>
    <dgm:cxn modelId="{B248672F-2BB1-4C03-843A-673003D79D26}" type="presParOf" srcId="{63CA53F4-6732-403A-81B8-BADAEE73BD0E}" destId="{47954BB9-9700-4C38-BF46-2DFEDCCE4CB1}" srcOrd="1" destOrd="0" presId="urn:microsoft.com/office/officeart/2005/8/layout/cycle8"/>
    <dgm:cxn modelId="{B21CDB37-6C2E-4654-BC4D-FC4CC253156A}" type="presParOf" srcId="{63CA53F4-6732-403A-81B8-BADAEE73BD0E}" destId="{6F19979C-6216-4B2F-96EE-EE686D6A048B}" srcOrd="2" destOrd="0" presId="urn:microsoft.com/office/officeart/2005/8/layout/cycle8"/>
    <dgm:cxn modelId="{2C9BBCD1-B98A-44AD-B588-476CA9D1B4B1}" type="presParOf" srcId="{63CA53F4-6732-403A-81B8-BADAEE73BD0E}" destId="{4123B71A-FA78-4B8B-9A93-DBDB7356976E}" srcOrd="3" destOrd="0" presId="urn:microsoft.com/office/officeart/2005/8/layout/cycle8"/>
    <dgm:cxn modelId="{CA638E2A-4EF0-45AC-B573-9C18533ECB3C}" type="presParOf" srcId="{63CA53F4-6732-403A-81B8-BADAEE73BD0E}" destId="{D75B72F4-40C5-4201-9D5E-A9BB308F64AB}" srcOrd="4" destOrd="0" presId="urn:microsoft.com/office/officeart/2005/8/layout/cycle8"/>
    <dgm:cxn modelId="{358B3FDE-81FF-427B-B5D9-4C17FEC6E3CB}" type="presParOf" srcId="{63CA53F4-6732-403A-81B8-BADAEE73BD0E}" destId="{71469218-B568-4AAE-8F96-F9C0A0D0C63F}" srcOrd="5" destOrd="0" presId="urn:microsoft.com/office/officeart/2005/8/layout/cycle8"/>
    <dgm:cxn modelId="{EA2B922E-3482-4093-9EE9-59A7F63A21BF}" type="presParOf" srcId="{63CA53F4-6732-403A-81B8-BADAEE73BD0E}" destId="{6F92916A-32C7-4A74-8C39-207F929E646A}" srcOrd="6" destOrd="0" presId="urn:microsoft.com/office/officeart/2005/8/layout/cycle8"/>
    <dgm:cxn modelId="{038588B1-2DDF-46E9-A041-782533CE12AB}" type="presParOf" srcId="{63CA53F4-6732-403A-81B8-BADAEE73BD0E}" destId="{AD81D2B7-88EB-4F78-B8F1-AADCD93F5F6A}" srcOrd="7" destOrd="0" presId="urn:microsoft.com/office/officeart/2005/8/layout/cycle8"/>
    <dgm:cxn modelId="{6816D149-4626-49EB-A8B8-BD3900F64988}" type="presParOf" srcId="{63CA53F4-6732-403A-81B8-BADAEE73BD0E}" destId="{212AA2F9-CB90-44CA-A786-E643F630AA9E}" srcOrd="8" destOrd="0" presId="urn:microsoft.com/office/officeart/2005/8/layout/cycle8"/>
    <dgm:cxn modelId="{42FD7FC7-5BFA-45B0-97D3-D8F38D271998}" type="presParOf" srcId="{63CA53F4-6732-403A-81B8-BADAEE73BD0E}" destId="{95682B5A-E530-494D-B608-89EE1BF56350}" srcOrd="9" destOrd="0" presId="urn:microsoft.com/office/officeart/2005/8/layout/cycle8"/>
    <dgm:cxn modelId="{FE42EEF8-D540-4758-88BC-F6B5008BC130}" type="presParOf" srcId="{63CA53F4-6732-403A-81B8-BADAEE73BD0E}" destId="{4AA38208-0260-4087-8727-BF18D4777F68}" srcOrd="10" destOrd="0" presId="urn:microsoft.com/office/officeart/2005/8/layout/cycle8"/>
    <dgm:cxn modelId="{5119F704-14C4-4C81-90BC-F52A6D8A6A53}" type="presParOf" srcId="{63CA53F4-6732-403A-81B8-BADAEE73BD0E}" destId="{0B87CA12-98A6-4B3D-A86D-392C0DCB3763}" srcOrd="11" destOrd="0" presId="urn:microsoft.com/office/officeart/2005/8/layout/cycle8"/>
    <dgm:cxn modelId="{973A7718-3DB0-486D-AEC8-0DF2B8ED4AAA}" type="presParOf" srcId="{63CA53F4-6732-403A-81B8-BADAEE73BD0E}" destId="{AD37C589-6C86-402A-A9C3-D8BDC05FA620}" srcOrd="12" destOrd="0" presId="urn:microsoft.com/office/officeart/2005/8/layout/cycle8"/>
    <dgm:cxn modelId="{39D058D3-296A-4452-AB79-EA6856D2E18F}" type="presParOf" srcId="{63CA53F4-6732-403A-81B8-BADAEE73BD0E}" destId="{8C40B86E-D225-4F1B-A03F-3EF49D48B9B7}" srcOrd="13" destOrd="0" presId="urn:microsoft.com/office/officeart/2005/8/layout/cycle8"/>
    <dgm:cxn modelId="{0EE8D367-8EF3-4DB8-8060-42761D0ABFBE}" type="presParOf" srcId="{63CA53F4-6732-403A-81B8-BADAEE73BD0E}" destId="{90855BBE-F9C4-44CD-990A-AED16F77AE1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32F9B7-25C5-4D01-BF50-9834AD0D38F3}" type="doc">
      <dgm:prSet loTypeId="urn:microsoft.com/office/officeart/2005/8/layout/cycle8" loCatId="cycle" qsTypeId="urn:microsoft.com/office/officeart/2005/8/quickstyle/simple1" qsCatId="simple" csTypeId="urn:microsoft.com/office/officeart/2005/8/colors/accent1_2" csCatId="accent1" phldr="1"/>
      <dgm:spPr/>
    </dgm:pt>
    <dgm:pt modelId="{9E8E7FBC-288C-420E-BB83-5FB7DC0C2C72}">
      <dgm:prSet phldrT="[Text]" custT="1"/>
      <dgm:spPr/>
      <dgm:t>
        <a:bodyPr/>
        <a:lstStyle/>
        <a:p>
          <a:r>
            <a:rPr lang="en-US" sz="2000" dirty="0"/>
            <a:t>Cost effectiveness</a:t>
          </a:r>
          <a:endParaRPr lang="en-GB" sz="2000" dirty="0"/>
        </a:p>
      </dgm:t>
    </dgm:pt>
    <dgm:pt modelId="{3C499C68-62F0-4186-B4F6-912E7AE1EA17}" type="parTrans" cxnId="{4068E44B-FC6C-41EB-B935-07086B4DBC5A}">
      <dgm:prSet/>
      <dgm:spPr/>
      <dgm:t>
        <a:bodyPr/>
        <a:lstStyle/>
        <a:p>
          <a:endParaRPr lang="en-GB"/>
        </a:p>
      </dgm:t>
    </dgm:pt>
    <dgm:pt modelId="{B12A2D48-E574-4E66-91EE-C8F0169D7AD1}" type="sibTrans" cxnId="{4068E44B-FC6C-41EB-B935-07086B4DBC5A}">
      <dgm:prSet/>
      <dgm:spPr/>
      <dgm:t>
        <a:bodyPr/>
        <a:lstStyle/>
        <a:p>
          <a:endParaRPr lang="en-GB"/>
        </a:p>
      </dgm:t>
    </dgm:pt>
    <dgm:pt modelId="{E09A3461-1DD0-4080-808D-E6F106C4D17E}">
      <dgm:prSet phldrT="[Text]" custT="1"/>
      <dgm:spPr/>
      <dgm:t>
        <a:bodyPr/>
        <a:lstStyle/>
        <a:p>
          <a:r>
            <a:rPr lang="en-US" sz="2000" dirty="0"/>
            <a:t>Experience of care </a:t>
          </a:r>
          <a:endParaRPr lang="en-GB" sz="2000" dirty="0"/>
        </a:p>
      </dgm:t>
    </dgm:pt>
    <dgm:pt modelId="{E60A7A30-BE45-4B05-81B7-A038B3D63E05}" type="parTrans" cxnId="{DEC324A6-036C-48B1-AD3F-D74C161E1252}">
      <dgm:prSet/>
      <dgm:spPr/>
      <dgm:t>
        <a:bodyPr/>
        <a:lstStyle/>
        <a:p>
          <a:endParaRPr lang="en-GB"/>
        </a:p>
      </dgm:t>
    </dgm:pt>
    <dgm:pt modelId="{BF167A17-AF0D-48BE-84A6-86F220387EF9}" type="sibTrans" cxnId="{DEC324A6-036C-48B1-AD3F-D74C161E1252}">
      <dgm:prSet/>
      <dgm:spPr/>
      <dgm:t>
        <a:bodyPr/>
        <a:lstStyle/>
        <a:p>
          <a:endParaRPr lang="en-GB"/>
        </a:p>
      </dgm:t>
    </dgm:pt>
    <dgm:pt modelId="{49117BD4-6D76-4A36-BC11-5D261B60941A}">
      <dgm:prSet phldrT="[Text]" custT="1"/>
      <dgm:spPr/>
      <dgm:t>
        <a:bodyPr/>
        <a:lstStyle/>
        <a:p>
          <a:r>
            <a:rPr lang="en-US" sz="2000" dirty="0"/>
            <a:t>Clinical effectiveness</a:t>
          </a:r>
          <a:endParaRPr lang="en-GB" sz="2000" dirty="0"/>
        </a:p>
      </dgm:t>
    </dgm:pt>
    <dgm:pt modelId="{97D9A8DE-ECEF-4EA3-AA1A-6EE0C9002E58}" type="parTrans" cxnId="{496F6DA4-B585-4161-8012-9B577E4D31AB}">
      <dgm:prSet/>
      <dgm:spPr/>
      <dgm:t>
        <a:bodyPr/>
        <a:lstStyle/>
        <a:p>
          <a:endParaRPr lang="en-GB"/>
        </a:p>
      </dgm:t>
    </dgm:pt>
    <dgm:pt modelId="{16125715-338C-42C9-8AE3-CAE4EEB0B978}" type="sibTrans" cxnId="{496F6DA4-B585-4161-8012-9B577E4D31AB}">
      <dgm:prSet/>
      <dgm:spPr/>
      <dgm:t>
        <a:bodyPr/>
        <a:lstStyle/>
        <a:p>
          <a:endParaRPr lang="en-GB"/>
        </a:p>
      </dgm:t>
    </dgm:pt>
    <dgm:pt modelId="{63CA53F4-6732-403A-81B8-BADAEE73BD0E}" type="pres">
      <dgm:prSet presAssocID="{5532F9B7-25C5-4D01-BF50-9834AD0D38F3}" presName="compositeShape" presStyleCnt="0">
        <dgm:presLayoutVars>
          <dgm:chMax val="7"/>
          <dgm:dir/>
          <dgm:resizeHandles val="exact"/>
        </dgm:presLayoutVars>
      </dgm:prSet>
      <dgm:spPr/>
    </dgm:pt>
    <dgm:pt modelId="{04C47F9A-83E1-44A8-9DE8-4B7D2D8C964D}" type="pres">
      <dgm:prSet presAssocID="{5532F9B7-25C5-4D01-BF50-9834AD0D38F3}" presName="wedge1" presStyleLbl="node1" presStyleIdx="0" presStyleCnt="3"/>
      <dgm:spPr/>
    </dgm:pt>
    <dgm:pt modelId="{47954BB9-9700-4C38-BF46-2DFEDCCE4CB1}" type="pres">
      <dgm:prSet presAssocID="{5532F9B7-25C5-4D01-BF50-9834AD0D38F3}" presName="dummy1a" presStyleCnt="0"/>
      <dgm:spPr/>
    </dgm:pt>
    <dgm:pt modelId="{6F19979C-6216-4B2F-96EE-EE686D6A048B}" type="pres">
      <dgm:prSet presAssocID="{5532F9B7-25C5-4D01-BF50-9834AD0D38F3}" presName="dummy1b" presStyleCnt="0"/>
      <dgm:spPr/>
    </dgm:pt>
    <dgm:pt modelId="{4123B71A-FA78-4B8B-9A93-DBDB7356976E}" type="pres">
      <dgm:prSet presAssocID="{5532F9B7-25C5-4D01-BF50-9834AD0D38F3}" presName="wedge1Tx" presStyleLbl="node1" presStyleIdx="0" presStyleCnt="3">
        <dgm:presLayoutVars>
          <dgm:chMax val="0"/>
          <dgm:chPref val="0"/>
          <dgm:bulletEnabled val="1"/>
        </dgm:presLayoutVars>
      </dgm:prSet>
      <dgm:spPr/>
    </dgm:pt>
    <dgm:pt modelId="{D75B72F4-40C5-4201-9D5E-A9BB308F64AB}" type="pres">
      <dgm:prSet presAssocID="{5532F9B7-25C5-4D01-BF50-9834AD0D38F3}" presName="wedge2" presStyleLbl="node1" presStyleIdx="1" presStyleCnt="3"/>
      <dgm:spPr/>
    </dgm:pt>
    <dgm:pt modelId="{71469218-B568-4AAE-8F96-F9C0A0D0C63F}" type="pres">
      <dgm:prSet presAssocID="{5532F9B7-25C5-4D01-BF50-9834AD0D38F3}" presName="dummy2a" presStyleCnt="0"/>
      <dgm:spPr/>
    </dgm:pt>
    <dgm:pt modelId="{6F92916A-32C7-4A74-8C39-207F929E646A}" type="pres">
      <dgm:prSet presAssocID="{5532F9B7-25C5-4D01-BF50-9834AD0D38F3}" presName="dummy2b" presStyleCnt="0"/>
      <dgm:spPr/>
    </dgm:pt>
    <dgm:pt modelId="{AD81D2B7-88EB-4F78-B8F1-AADCD93F5F6A}" type="pres">
      <dgm:prSet presAssocID="{5532F9B7-25C5-4D01-BF50-9834AD0D38F3}" presName="wedge2Tx" presStyleLbl="node1" presStyleIdx="1" presStyleCnt="3">
        <dgm:presLayoutVars>
          <dgm:chMax val="0"/>
          <dgm:chPref val="0"/>
          <dgm:bulletEnabled val="1"/>
        </dgm:presLayoutVars>
      </dgm:prSet>
      <dgm:spPr/>
    </dgm:pt>
    <dgm:pt modelId="{212AA2F9-CB90-44CA-A786-E643F630AA9E}" type="pres">
      <dgm:prSet presAssocID="{5532F9B7-25C5-4D01-BF50-9834AD0D38F3}" presName="wedge3" presStyleLbl="node1" presStyleIdx="2" presStyleCnt="3"/>
      <dgm:spPr/>
    </dgm:pt>
    <dgm:pt modelId="{95682B5A-E530-494D-B608-89EE1BF56350}" type="pres">
      <dgm:prSet presAssocID="{5532F9B7-25C5-4D01-BF50-9834AD0D38F3}" presName="dummy3a" presStyleCnt="0"/>
      <dgm:spPr/>
    </dgm:pt>
    <dgm:pt modelId="{4AA38208-0260-4087-8727-BF18D4777F68}" type="pres">
      <dgm:prSet presAssocID="{5532F9B7-25C5-4D01-BF50-9834AD0D38F3}" presName="dummy3b" presStyleCnt="0"/>
      <dgm:spPr/>
    </dgm:pt>
    <dgm:pt modelId="{0B87CA12-98A6-4B3D-A86D-392C0DCB3763}" type="pres">
      <dgm:prSet presAssocID="{5532F9B7-25C5-4D01-BF50-9834AD0D38F3}" presName="wedge3Tx" presStyleLbl="node1" presStyleIdx="2" presStyleCnt="3">
        <dgm:presLayoutVars>
          <dgm:chMax val="0"/>
          <dgm:chPref val="0"/>
          <dgm:bulletEnabled val="1"/>
        </dgm:presLayoutVars>
      </dgm:prSet>
      <dgm:spPr/>
    </dgm:pt>
    <dgm:pt modelId="{AD37C589-6C86-402A-A9C3-D8BDC05FA620}" type="pres">
      <dgm:prSet presAssocID="{B12A2D48-E574-4E66-91EE-C8F0169D7AD1}" presName="arrowWedge1" presStyleLbl="fgSibTrans2D1" presStyleIdx="0" presStyleCnt="3"/>
      <dgm:spPr/>
    </dgm:pt>
    <dgm:pt modelId="{8C40B86E-D225-4F1B-A03F-3EF49D48B9B7}" type="pres">
      <dgm:prSet presAssocID="{BF167A17-AF0D-48BE-84A6-86F220387EF9}" presName="arrowWedge2" presStyleLbl="fgSibTrans2D1" presStyleIdx="1" presStyleCnt="3"/>
      <dgm:spPr/>
    </dgm:pt>
    <dgm:pt modelId="{90855BBE-F9C4-44CD-990A-AED16F77AE1E}" type="pres">
      <dgm:prSet presAssocID="{16125715-338C-42C9-8AE3-CAE4EEB0B978}" presName="arrowWedge3" presStyleLbl="fgSibTrans2D1" presStyleIdx="2" presStyleCnt="3"/>
      <dgm:spPr/>
    </dgm:pt>
  </dgm:ptLst>
  <dgm:cxnLst>
    <dgm:cxn modelId="{B964814A-AFAD-49B9-95F6-07D8A6C95CA3}" type="presOf" srcId="{E09A3461-1DD0-4080-808D-E6F106C4D17E}" destId="{D75B72F4-40C5-4201-9D5E-A9BB308F64AB}" srcOrd="0" destOrd="0" presId="urn:microsoft.com/office/officeart/2005/8/layout/cycle8"/>
    <dgm:cxn modelId="{4068E44B-FC6C-41EB-B935-07086B4DBC5A}" srcId="{5532F9B7-25C5-4D01-BF50-9834AD0D38F3}" destId="{9E8E7FBC-288C-420E-BB83-5FB7DC0C2C72}" srcOrd="0" destOrd="0" parTransId="{3C499C68-62F0-4186-B4F6-912E7AE1EA17}" sibTransId="{B12A2D48-E574-4E66-91EE-C8F0169D7AD1}"/>
    <dgm:cxn modelId="{9066E384-2D97-459D-8D0A-9FEDA2852F73}" type="presOf" srcId="{5532F9B7-25C5-4D01-BF50-9834AD0D38F3}" destId="{63CA53F4-6732-403A-81B8-BADAEE73BD0E}" srcOrd="0" destOrd="0" presId="urn:microsoft.com/office/officeart/2005/8/layout/cycle8"/>
    <dgm:cxn modelId="{F49EA68F-956C-45E1-B7AA-07FE11331F09}" type="presOf" srcId="{E09A3461-1DD0-4080-808D-E6F106C4D17E}" destId="{AD81D2B7-88EB-4F78-B8F1-AADCD93F5F6A}" srcOrd="1" destOrd="0" presId="urn:microsoft.com/office/officeart/2005/8/layout/cycle8"/>
    <dgm:cxn modelId="{496F6DA4-B585-4161-8012-9B577E4D31AB}" srcId="{5532F9B7-25C5-4D01-BF50-9834AD0D38F3}" destId="{49117BD4-6D76-4A36-BC11-5D261B60941A}" srcOrd="2" destOrd="0" parTransId="{97D9A8DE-ECEF-4EA3-AA1A-6EE0C9002E58}" sibTransId="{16125715-338C-42C9-8AE3-CAE4EEB0B978}"/>
    <dgm:cxn modelId="{DEC324A6-036C-48B1-AD3F-D74C161E1252}" srcId="{5532F9B7-25C5-4D01-BF50-9834AD0D38F3}" destId="{E09A3461-1DD0-4080-808D-E6F106C4D17E}" srcOrd="1" destOrd="0" parTransId="{E60A7A30-BE45-4B05-81B7-A038B3D63E05}" sibTransId="{BF167A17-AF0D-48BE-84A6-86F220387EF9}"/>
    <dgm:cxn modelId="{5B5ED9BD-F0C3-4580-8FB7-4BFE47C3CD92}" type="presOf" srcId="{49117BD4-6D76-4A36-BC11-5D261B60941A}" destId="{212AA2F9-CB90-44CA-A786-E643F630AA9E}" srcOrd="0" destOrd="0" presId="urn:microsoft.com/office/officeart/2005/8/layout/cycle8"/>
    <dgm:cxn modelId="{8F218DCB-268D-4102-B0F1-7D58285D5505}" type="presOf" srcId="{9E8E7FBC-288C-420E-BB83-5FB7DC0C2C72}" destId="{4123B71A-FA78-4B8B-9A93-DBDB7356976E}" srcOrd="1" destOrd="0" presId="urn:microsoft.com/office/officeart/2005/8/layout/cycle8"/>
    <dgm:cxn modelId="{0295B0CB-2A3F-4238-AEB0-12636E666E99}" type="presOf" srcId="{9E8E7FBC-288C-420E-BB83-5FB7DC0C2C72}" destId="{04C47F9A-83E1-44A8-9DE8-4B7D2D8C964D}" srcOrd="0" destOrd="0" presId="urn:microsoft.com/office/officeart/2005/8/layout/cycle8"/>
    <dgm:cxn modelId="{7A6B5BD3-0673-4A8D-8FB8-989946A8A59E}" type="presOf" srcId="{49117BD4-6D76-4A36-BC11-5D261B60941A}" destId="{0B87CA12-98A6-4B3D-A86D-392C0DCB3763}" srcOrd="1" destOrd="0" presId="urn:microsoft.com/office/officeart/2005/8/layout/cycle8"/>
    <dgm:cxn modelId="{5FDDC252-CBCF-4E3B-ABB7-4C303A24E45D}" type="presParOf" srcId="{63CA53F4-6732-403A-81B8-BADAEE73BD0E}" destId="{04C47F9A-83E1-44A8-9DE8-4B7D2D8C964D}" srcOrd="0" destOrd="0" presId="urn:microsoft.com/office/officeart/2005/8/layout/cycle8"/>
    <dgm:cxn modelId="{B248672F-2BB1-4C03-843A-673003D79D26}" type="presParOf" srcId="{63CA53F4-6732-403A-81B8-BADAEE73BD0E}" destId="{47954BB9-9700-4C38-BF46-2DFEDCCE4CB1}" srcOrd="1" destOrd="0" presId="urn:microsoft.com/office/officeart/2005/8/layout/cycle8"/>
    <dgm:cxn modelId="{B21CDB37-6C2E-4654-BC4D-FC4CC253156A}" type="presParOf" srcId="{63CA53F4-6732-403A-81B8-BADAEE73BD0E}" destId="{6F19979C-6216-4B2F-96EE-EE686D6A048B}" srcOrd="2" destOrd="0" presId="urn:microsoft.com/office/officeart/2005/8/layout/cycle8"/>
    <dgm:cxn modelId="{2C9BBCD1-B98A-44AD-B588-476CA9D1B4B1}" type="presParOf" srcId="{63CA53F4-6732-403A-81B8-BADAEE73BD0E}" destId="{4123B71A-FA78-4B8B-9A93-DBDB7356976E}" srcOrd="3" destOrd="0" presId="urn:microsoft.com/office/officeart/2005/8/layout/cycle8"/>
    <dgm:cxn modelId="{CA638E2A-4EF0-45AC-B573-9C18533ECB3C}" type="presParOf" srcId="{63CA53F4-6732-403A-81B8-BADAEE73BD0E}" destId="{D75B72F4-40C5-4201-9D5E-A9BB308F64AB}" srcOrd="4" destOrd="0" presId="urn:microsoft.com/office/officeart/2005/8/layout/cycle8"/>
    <dgm:cxn modelId="{358B3FDE-81FF-427B-B5D9-4C17FEC6E3CB}" type="presParOf" srcId="{63CA53F4-6732-403A-81B8-BADAEE73BD0E}" destId="{71469218-B568-4AAE-8F96-F9C0A0D0C63F}" srcOrd="5" destOrd="0" presId="urn:microsoft.com/office/officeart/2005/8/layout/cycle8"/>
    <dgm:cxn modelId="{EA2B922E-3482-4093-9EE9-59A7F63A21BF}" type="presParOf" srcId="{63CA53F4-6732-403A-81B8-BADAEE73BD0E}" destId="{6F92916A-32C7-4A74-8C39-207F929E646A}" srcOrd="6" destOrd="0" presId="urn:microsoft.com/office/officeart/2005/8/layout/cycle8"/>
    <dgm:cxn modelId="{038588B1-2DDF-46E9-A041-782533CE12AB}" type="presParOf" srcId="{63CA53F4-6732-403A-81B8-BADAEE73BD0E}" destId="{AD81D2B7-88EB-4F78-B8F1-AADCD93F5F6A}" srcOrd="7" destOrd="0" presId="urn:microsoft.com/office/officeart/2005/8/layout/cycle8"/>
    <dgm:cxn modelId="{6816D149-4626-49EB-A8B8-BD3900F64988}" type="presParOf" srcId="{63CA53F4-6732-403A-81B8-BADAEE73BD0E}" destId="{212AA2F9-CB90-44CA-A786-E643F630AA9E}" srcOrd="8" destOrd="0" presId="urn:microsoft.com/office/officeart/2005/8/layout/cycle8"/>
    <dgm:cxn modelId="{42FD7FC7-5BFA-45B0-97D3-D8F38D271998}" type="presParOf" srcId="{63CA53F4-6732-403A-81B8-BADAEE73BD0E}" destId="{95682B5A-E530-494D-B608-89EE1BF56350}" srcOrd="9" destOrd="0" presId="urn:microsoft.com/office/officeart/2005/8/layout/cycle8"/>
    <dgm:cxn modelId="{FE42EEF8-D540-4758-88BC-F6B5008BC130}" type="presParOf" srcId="{63CA53F4-6732-403A-81B8-BADAEE73BD0E}" destId="{4AA38208-0260-4087-8727-BF18D4777F68}" srcOrd="10" destOrd="0" presId="urn:microsoft.com/office/officeart/2005/8/layout/cycle8"/>
    <dgm:cxn modelId="{5119F704-14C4-4C81-90BC-F52A6D8A6A53}" type="presParOf" srcId="{63CA53F4-6732-403A-81B8-BADAEE73BD0E}" destId="{0B87CA12-98A6-4B3D-A86D-392C0DCB3763}" srcOrd="11" destOrd="0" presId="urn:microsoft.com/office/officeart/2005/8/layout/cycle8"/>
    <dgm:cxn modelId="{973A7718-3DB0-486D-AEC8-0DF2B8ED4AAA}" type="presParOf" srcId="{63CA53F4-6732-403A-81B8-BADAEE73BD0E}" destId="{AD37C589-6C86-402A-A9C3-D8BDC05FA620}" srcOrd="12" destOrd="0" presId="urn:microsoft.com/office/officeart/2005/8/layout/cycle8"/>
    <dgm:cxn modelId="{39D058D3-296A-4452-AB79-EA6856D2E18F}" type="presParOf" srcId="{63CA53F4-6732-403A-81B8-BADAEE73BD0E}" destId="{8C40B86E-D225-4F1B-A03F-3EF49D48B9B7}" srcOrd="13" destOrd="0" presId="urn:microsoft.com/office/officeart/2005/8/layout/cycle8"/>
    <dgm:cxn modelId="{0EE8D367-8EF3-4DB8-8060-42761D0ABFBE}" type="presParOf" srcId="{63CA53F4-6732-403A-81B8-BADAEE73BD0E}" destId="{90855BBE-F9C4-44CD-990A-AED16F77AE1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32F9B7-25C5-4D01-BF50-9834AD0D38F3}" type="doc">
      <dgm:prSet loTypeId="urn:microsoft.com/office/officeart/2005/8/layout/cycle8" loCatId="cycle" qsTypeId="urn:microsoft.com/office/officeart/2005/8/quickstyle/simple1" qsCatId="simple" csTypeId="urn:microsoft.com/office/officeart/2005/8/colors/accent1_2" csCatId="accent1" phldr="1"/>
      <dgm:spPr/>
    </dgm:pt>
    <dgm:pt modelId="{9E8E7FBC-288C-420E-BB83-5FB7DC0C2C72}">
      <dgm:prSet phldrT="[Text]" custT="1"/>
      <dgm:spPr/>
      <dgm:t>
        <a:bodyPr/>
        <a:lstStyle/>
        <a:p>
          <a:r>
            <a:rPr lang="en-US" sz="2000" dirty="0"/>
            <a:t>Cost effectiveness</a:t>
          </a:r>
          <a:endParaRPr lang="en-GB" sz="2000" dirty="0"/>
        </a:p>
      </dgm:t>
    </dgm:pt>
    <dgm:pt modelId="{3C499C68-62F0-4186-B4F6-912E7AE1EA17}" type="parTrans" cxnId="{4068E44B-FC6C-41EB-B935-07086B4DBC5A}">
      <dgm:prSet/>
      <dgm:spPr/>
      <dgm:t>
        <a:bodyPr/>
        <a:lstStyle/>
        <a:p>
          <a:endParaRPr lang="en-GB"/>
        </a:p>
      </dgm:t>
    </dgm:pt>
    <dgm:pt modelId="{B12A2D48-E574-4E66-91EE-C8F0169D7AD1}" type="sibTrans" cxnId="{4068E44B-FC6C-41EB-B935-07086B4DBC5A}">
      <dgm:prSet/>
      <dgm:spPr/>
      <dgm:t>
        <a:bodyPr/>
        <a:lstStyle/>
        <a:p>
          <a:endParaRPr lang="en-GB"/>
        </a:p>
      </dgm:t>
    </dgm:pt>
    <dgm:pt modelId="{E09A3461-1DD0-4080-808D-E6F106C4D17E}">
      <dgm:prSet phldrT="[Text]" custT="1"/>
      <dgm:spPr/>
      <dgm:t>
        <a:bodyPr/>
        <a:lstStyle/>
        <a:p>
          <a:r>
            <a:rPr lang="en-US" sz="2000" dirty="0"/>
            <a:t>Experience of care </a:t>
          </a:r>
          <a:endParaRPr lang="en-GB" sz="2000" dirty="0"/>
        </a:p>
      </dgm:t>
    </dgm:pt>
    <dgm:pt modelId="{E60A7A30-BE45-4B05-81B7-A038B3D63E05}" type="parTrans" cxnId="{DEC324A6-036C-48B1-AD3F-D74C161E1252}">
      <dgm:prSet/>
      <dgm:spPr/>
      <dgm:t>
        <a:bodyPr/>
        <a:lstStyle/>
        <a:p>
          <a:endParaRPr lang="en-GB"/>
        </a:p>
      </dgm:t>
    </dgm:pt>
    <dgm:pt modelId="{BF167A17-AF0D-48BE-84A6-86F220387EF9}" type="sibTrans" cxnId="{DEC324A6-036C-48B1-AD3F-D74C161E1252}">
      <dgm:prSet/>
      <dgm:spPr/>
      <dgm:t>
        <a:bodyPr/>
        <a:lstStyle/>
        <a:p>
          <a:endParaRPr lang="en-GB"/>
        </a:p>
      </dgm:t>
    </dgm:pt>
    <dgm:pt modelId="{49117BD4-6D76-4A36-BC11-5D261B60941A}">
      <dgm:prSet phldrT="[Text]" custT="1"/>
      <dgm:spPr/>
      <dgm:t>
        <a:bodyPr/>
        <a:lstStyle/>
        <a:p>
          <a:r>
            <a:rPr lang="en-US" sz="2000" dirty="0"/>
            <a:t>Clinical effectiveness</a:t>
          </a:r>
          <a:endParaRPr lang="en-GB" sz="2000" dirty="0"/>
        </a:p>
      </dgm:t>
    </dgm:pt>
    <dgm:pt modelId="{97D9A8DE-ECEF-4EA3-AA1A-6EE0C9002E58}" type="parTrans" cxnId="{496F6DA4-B585-4161-8012-9B577E4D31AB}">
      <dgm:prSet/>
      <dgm:spPr/>
      <dgm:t>
        <a:bodyPr/>
        <a:lstStyle/>
        <a:p>
          <a:endParaRPr lang="en-GB"/>
        </a:p>
      </dgm:t>
    </dgm:pt>
    <dgm:pt modelId="{16125715-338C-42C9-8AE3-CAE4EEB0B978}" type="sibTrans" cxnId="{496F6DA4-B585-4161-8012-9B577E4D31AB}">
      <dgm:prSet/>
      <dgm:spPr/>
      <dgm:t>
        <a:bodyPr/>
        <a:lstStyle/>
        <a:p>
          <a:endParaRPr lang="en-GB"/>
        </a:p>
      </dgm:t>
    </dgm:pt>
    <dgm:pt modelId="{63CA53F4-6732-403A-81B8-BADAEE73BD0E}" type="pres">
      <dgm:prSet presAssocID="{5532F9B7-25C5-4D01-BF50-9834AD0D38F3}" presName="compositeShape" presStyleCnt="0">
        <dgm:presLayoutVars>
          <dgm:chMax val="7"/>
          <dgm:dir/>
          <dgm:resizeHandles val="exact"/>
        </dgm:presLayoutVars>
      </dgm:prSet>
      <dgm:spPr/>
    </dgm:pt>
    <dgm:pt modelId="{04C47F9A-83E1-44A8-9DE8-4B7D2D8C964D}" type="pres">
      <dgm:prSet presAssocID="{5532F9B7-25C5-4D01-BF50-9834AD0D38F3}" presName="wedge1" presStyleLbl="node1" presStyleIdx="0" presStyleCnt="3"/>
      <dgm:spPr/>
    </dgm:pt>
    <dgm:pt modelId="{47954BB9-9700-4C38-BF46-2DFEDCCE4CB1}" type="pres">
      <dgm:prSet presAssocID="{5532F9B7-25C5-4D01-BF50-9834AD0D38F3}" presName="dummy1a" presStyleCnt="0"/>
      <dgm:spPr/>
    </dgm:pt>
    <dgm:pt modelId="{6F19979C-6216-4B2F-96EE-EE686D6A048B}" type="pres">
      <dgm:prSet presAssocID="{5532F9B7-25C5-4D01-BF50-9834AD0D38F3}" presName="dummy1b" presStyleCnt="0"/>
      <dgm:spPr/>
    </dgm:pt>
    <dgm:pt modelId="{4123B71A-FA78-4B8B-9A93-DBDB7356976E}" type="pres">
      <dgm:prSet presAssocID="{5532F9B7-25C5-4D01-BF50-9834AD0D38F3}" presName="wedge1Tx" presStyleLbl="node1" presStyleIdx="0" presStyleCnt="3">
        <dgm:presLayoutVars>
          <dgm:chMax val="0"/>
          <dgm:chPref val="0"/>
          <dgm:bulletEnabled val="1"/>
        </dgm:presLayoutVars>
      </dgm:prSet>
      <dgm:spPr/>
    </dgm:pt>
    <dgm:pt modelId="{D75B72F4-40C5-4201-9D5E-A9BB308F64AB}" type="pres">
      <dgm:prSet presAssocID="{5532F9B7-25C5-4D01-BF50-9834AD0D38F3}" presName="wedge2" presStyleLbl="node1" presStyleIdx="1" presStyleCnt="3"/>
      <dgm:spPr/>
    </dgm:pt>
    <dgm:pt modelId="{71469218-B568-4AAE-8F96-F9C0A0D0C63F}" type="pres">
      <dgm:prSet presAssocID="{5532F9B7-25C5-4D01-BF50-9834AD0D38F3}" presName="dummy2a" presStyleCnt="0"/>
      <dgm:spPr/>
    </dgm:pt>
    <dgm:pt modelId="{6F92916A-32C7-4A74-8C39-207F929E646A}" type="pres">
      <dgm:prSet presAssocID="{5532F9B7-25C5-4D01-BF50-9834AD0D38F3}" presName="dummy2b" presStyleCnt="0"/>
      <dgm:spPr/>
    </dgm:pt>
    <dgm:pt modelId="{AD81D2B7-88EB-4F78-B8F1-AADCD93F5F6A}" type="pres">
      <dgm:prSet presAssocID="{5532F9B7-25C5-4D01-BF50-9834AD0D38F3}" presName="wedge2Tx" presStyleLbl="node1" presStyleIdx="1" presStyleCnt="3">
        <dgm:presLayoutVars>
          <dgm:chMax val="0"/>
          <dgm:chPref val="0"/>
          <dgm:bulletEnabled val="1"/>
        </dgm:presLayoutVars>
      </dgm:prSet>
      <dgm:spPr/>
    </dgm:pt>
    <dgm:pt modelId="{212AA2F9-CB90-44CA-A786-E643F630AA9E}" type="pres">
      <dgm:prSet presAssocID="{5532F9B7-25C5-4D01-BF50-9834AD0D38F3}" presName="wedge3" presStyleLbl="node1" presStyleIdx="2" presStyleCnt="3"/>
      <dgm:spPr/>
    </dgm:pt>
    <dgm:pt modelId="{95682B5A-E530-494D-B608-89EE1BF56350}" type="pres">
      <dgm:prSet presAssocID="{5532F9B7-25C5-4D01-BF50-9834AD0D38F3}" presName="dummy3a" presStyleCnt="0"/>
      <dgm:spPr/>
    </dgm:pt>
    <dgm:pt modelId="{4AA38208-0260-4087-8727-BF18D4777F68}" type="pres">
      <dgm:prSet presAssocID="{5532F9B7-25C5-4D01-BF50-9834AD0D38F3}" presName="dummy3b" presStyleCnt="0"/>
      <dgm:spPr/>
    </dgm:pt>
    <dgm:pt modelId="{0B87CA12-98A6-4B3D-A86D-392C0DCB3763}" type="pres">
      <dgm:prSet presAssocID="{5532F9B7-25C5-4D01-BF50-9834AD0D38F3}" presName="wedge3Tx" presStyleLbl="node1" presStyleIdx="2" presStyleCnt="3">
        <dgm:presLayoutVars>
          <dgm:chMax val="0"/>
          <dgm:chPref val="0"/>
          <dgm:bulletEnabled val="1"/>
        </dgm:presLayoutVars>
      </dgm:prSet>
      <dgm:spPr/>
    </dgm:pt>
    <dgm:pt modelId="{AD37C589-6C86-402A-A9C3-D8BDC05FA620}" type="pres">
      <dgm:prSet presAssocID="{B12A2D48-E574-4E66-91EE-C8F0169D7AD1}" presName="arrowWedge1" presStyleLbl="fgSibTrans2D1" presStyleIdx="0" presStyleCnt="3"/>
      <dgm:spPr/>
    </dgm:pt>
    <dgm:pt modelId="{8C40B86E-D225-4F1B-A03F-3EF49D48B9B7}" type="pres">
      <dgm:prSet presAssocID="{BF167A17-AF0D-48BE-84A6-86F220387EF9}" presName="arrowWedge2" presStyleLbl="fgSibTrans2D1" presStyleIdx="1" presStyleCnt="3"/>
      <dgm:spPr/>
    </dgm:pt>
    <dgm:pt modelId="{90855BBE-F9C4-44CD-990A-AED16F77AE1E}" type="pres">
      <dgm:prSet presAssocID="{16125715-338C-42C9-8AE3-CAE4EEB0B978}" presName="arrowWedge3" presStyleLbl="fgSibTrans2D1" presStyleIdx="2" presStyleCnt="3"/>
      <dgm:spPr/>
    </dgm:pt>
  </dgm:ptLst>
  <dgm:cxnLst>
    <dgm:cxn modelId="{B964814A-AFAD-49B9-95F6-07D8A6C95CA3}" type="presOf" srcId="{E09A3461-1DD0-4080-808D-E6F106C4D17E}" destId="{D75B72F4-40C5-4201-9D5E-A9BB308F64AB}" srcOrd="0" destOrd="0" presId="urn:microsoft.com/office/officeart/2005/8/layout/cycle8"/>
    <dgm:cxn modelId="{4068E44B-FC6C-41EB-B935-07086B4DBC5A}" srcId="{5532F9B7-25C5-4D01-BF50-9834AD0D38F3}" destId="{9E8E7FBC-288C-420E-BB83-5FB7DC0C2C72}" srcOrd="0" destOrd="0" parTransId="{3C499C68-62F0-4186-B4F6-912E7AE1EA17}" sibTransId="{B12A2D48-E574-4E66-91EE-C8F0169D7AD1}"/>
    <dgm:cxn modelId="{9066E384-2D97-459D-8D0A-9FEDA2852F73}" type="presOf" srcId="{5532F9B7-25C5-4D01-BF50-9834AD0D38F3}" destId="{63CA53F4-6732-403A-81B8-BADAEE73BD0E}" srcOrd="0" destOrd="0" presId="urn:microsoft.com/office/officeart/2005/8/layout/cycle8"/>
    <dgm:cxn modelId="{F49EA68F-956C-45E1-B7AA-07FE11331F09}" type="presOf" srcId="{E09A3461-1DD0-4080-808D-E6F106C4D17E}" destId="{AD81D2B7-88EB-4F78-B8F1-AADCD93F5F6A}" srcOrd="1" destOrd="0" presId="urn:microsoft.com/office/officeart/2005/8/layout/cycle8"/>
    <dgm:cxn modelId="{496F6DA4-B585-4161-8012-9B577E4D31AB}" srcId="{5532F9B7-25C5-4D01-BF50-9834AD0D38F3}" destId="{49117BD4-6D76-4A36-BC11-5D261B60941A}" srcOrd="2" destOrd="0" parTransId="{97D9A8DE-ECEF-4EA3-AA1A-6EE0C9002E58}" sibTransId="{16125715-338C-42C9-8AE3-CAE4EEB0B978}"/>
    <dgm:cxn modelId="{DEC324A6-036C-48B1-AD3F-D74C161E1252}" srcId="{5532F9B7-25C5-4D01-BF50-9834AD0D38F3}" destId="{E09A3461-1DD0-4080-808D-E6F106C4D17E}" srcOrd="1" destOrd="0" parTransId="{E60A7A30-BE45-4B05-81B7-A038B3D63E05}" sibTransId="{BF167A17-AF0D-48BE-84A6-86F220387EF9}"/>
    <dgm:cxn modelId="{5B5ED9BD-F0C3-4580-8FB7-4BFE47C3CD92}" type="presOf" srcId="{49117BD4-6D76-4A36-BC11-5D261B60941A}" destId="{212AA2F9-CB90-44CA-A786-E643F630AA9E}" srcOrd="0" destOrd="0" presId="urn:microsoft.com/office/officeart/2005/8/layout/cycle8"/>
    <dgm:cxn modelId="{8F218DCB-268D-4102-B0F1-7D58285D5505}" type="presOf" srcId="{9E8E7FBC-288C-420E-BB83-5FB7DC0C2C72}" destId="{4123B71A-FA78-4B8B-9A93-DBDB7356976E}" srcOrd="1" destOrd="0" presId="urn:microsoft.com/office/officeart/2005/8/layout/cycle8"/>
    <dgm:cxn modelId="{0295B0CB-2A3F-4238-AEB0-12636E666E99}" type="presOf" srcId="{9E8E7FBC-288C-420E-BB83-5FB7DC0C2C72}" destId="{04C47F9A-83E1-44A8-9DE8-4B7D2D8C964D}" srcOrd="0" destOrd="0" presId="urn:microsoft.com/office/officeart/2005/8/layout/cycle8"/>
    <dgm:cxn modelId="{7A6B5BD3-0673-4A8D-8FB8-989946A8A59E}" type="presOf" srcId="{49117BD4-6D76-4A36-BC11-5D261B60941A}" destId="{0B87CA12-98A6-4B3D-A86D-392C0DCB3763}" srcOrd="1" destOrd="0" presId="urn:microsoft.com/office/officeart/2005/8/layout/cycle8"/>
    <dgm:cxn modelId="{5FDDC252-CBCF-4E3B-ABB7-4C303A24E45D}" type="presParOf" srcId="{63CA53F4-6732-403A-81B8-BADAEE73BD0E}" destId="{04C47F9A-83E1-44A8-9DE8-4B7D2D8C964D}" srcOrd="0" destOrd="0" presId="urn:microsoft.com/office/officeart/2005/8/layout/cycle8"/>
    <dgm:cxn modelId="{B248672F-2BB1-4C03-843A-673003D79D26}" type="presParOf" srcId="{63CA53F4-6732-403A-81B8-BADAEE73BD0E}" destId="{47954BB9-9700-4C38-BF46-2DFEDCCE4CB1}" srcOrd="1" destOrd="0" presId="urn:microsoft.com/office/officeart/2005/8/layout/cycle8"/>
    <dgm:cxn modelId="{B21CDB37-6C2E-4654-BC4D-FC4CC253156A}" type="presParOf" srcId="{63CA53F4-6732-403A-81B8-BADAEE73BD0E}" destId="{6F19979C-6216-4B2F-96EE-EE686D6A048B}" srcOrd="2" destOrd="0" presId="urn:microsoft.com/office/officeart/2005/8/layout/cycle8"/>
    <dgm:cxn modelId="{2C9BBCD1-B98A-44AD-B588-476CA9D1B4B1}" type="presParOf" srcId="{63CA53F4-6732-403A-81B8-BADAEE73BD0E}" destId="{4123B71A-FA78-4B8B-9A93-DBDB7356976E}" srcOrd="3" destOrd="0" presId="urn:microsoft.com/office/officeart/2005/8/layout/cycle8"/>
    <dgm:cxn modelId="{CA638E2A-4EF0-45AC-B573-9C18533ECB3C}" type="presParOf" srcId="{63CA53F4-6732-403A-81B8-BADAEE73BD0E}" destId="{D75B72F4-40C5-4201-9D5E-A9BB308F64AB}" srcOrd="4" destOrd="0" presId="urn:microsoft.com/office/officeart/2005/8/layout/cycle8"/>
    <dgm:cxn modelId="{358B3FDE-81FF-427B-B5D9-4C17FEC6E3CB}" type="presParOf" srcId="{63CA53F4-6732-403A-81B8-BADAEE73BD0E}" destId="{71469218-B568-4AAE-8F96-F9C0A0D0C63F}" srcOrd="5" destOrd="0" presId="urn:microsoft.com/office/officeart/2005/8/layout/cycle8"/>
    <dgm:cxn modelId="{EA2B922E-3482-4093-9EE9-59A7F63A21BF}" type="presParOf" srcId="{63CA53F4-6732-403A-81B8-BADAEE73BD0E}" destId="{6F92916A-32C7-4A74-8C39-207F929E646A}" srcOrd="6" destOrd="0" presId="urn:microsoft.com/office/officeart/2005/8/layout/cycle8"/>
    <dgm:cxn modelId="{038588B1-2DDF-46E9-A041-782533CE12AB}" type="presParOf" srcId="{63CA53F4-6732-403A-81B8-BADAEE73BD0E}" destId="{AD81D2B7-88EB-4F78-B8F1-AADCD93F5F6A}" srcOrd="7" destOrd="0" presId="urn:microsoft.com/office/officeart/2005/8/layout/cycle8"/>
    <dgm:cxn modelId="{6816D149-4626-49EB-A8B8-BD3900F64988}" type="presParOf" srcId="{63CA53F4-6732-403A-81B8-BADAEE73BD0E}" destId="{212AA2F9-CB90-44CA-A786-E643F630AA9E}" srcOrd="8" destOrd="0" presId="urn:microsoft.com/office/officeart/2005/8/layout/cycle8"/>
    <dgm:cxn modelId="{42FD7FC7-5BFA-45B0-97D3-D8F38D271998}" type="presParOf" srcId="{63CA53F4-6732-403A-81B8-BADAEE73BD0E}" destId="{95682B5A-E530-494D-B608-89EE1BF56350}" srcOrd="9" destOrd="0" presId="urn:microsoft.com/office/officeart/2005/8/layout/cycle8"/>
    <dgm:cxn modelId="{FE42EEF8-D540-4758-88BC-F6B5008BC130}" type="presParOf" srcId="{63CA53F4-6732-403A-81B8-BADAEE73BD0E}" destId="{4AA38208-0260-4087-8727-BF18D4777F68}" srcOrd="10" destOrd="0" presId="urn:microsoft.com/office/officeart/2005/8/layout/cycle8"/>
    <dgm:cxn modelId="{5119F704-14C4-4C81-90BC-F52A6D8A6A53}" type="presParOf" srcId="{63CA53F4-6732-403A-81B8-BADAEE73BD0E}" destId="{0B87CA12-98A6-4B3D-A86D-392C0DCB3763}" srcOrd="11" destOrd="0" presId="urn:microsoft.com/office/officeart/2005/8/layout/cycle8"/>
    <dgm:cxn modelId="{973A7718-3DB0-486D-AEC8-0DF2B8ED4AAA}" type="presParOf" srcId="{63CA53F4-6732-403A-81B8-BADAEE73BD0E}" destId="{AD37C589-6C86-402A-A9C3-D8BDC05FA620}" srcOrd="12" destOrd="0" presId="urn:microsoft.com/office/officeart/2005/8/layout/cycle8"/>
    <dgm:cxn modelId="{39D058D3-296A-4452-AB79-EA6856D2E18F}" type="presParOf" srcId="{63CA53F4-6732-403A-81B8-BADAEE73BD0E}" destId="{8C40B86E-D225-4F1B-A03F-3EF49D48B9B7}" srcOrd="13" destOrd="0" presId="urn:microsoft.com/office/officeart/2005/8/layout/cycle8"/>
    <dgm:cxn modelId="{0EE8D367-8EF3-4DB8-8060-42761D0ABFBE}" type="presParOf" srcId="{63CA53F4-6732-403A-81B8-BADAEE73BD0E}" destId="{90855BBE-F9C4-44CD-990A-AED16F77AE1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C93B2-838A-4BC5-ABD7-9ADBE098C819}">
      <dsp:nvSpPr>
        <dsp:cNvPr id="0" name=""/>
        <dsp:cNvSpPr/>
      </dsp:nvSpPr>
      <dsp:spPr>
        <a:xfrm>
          <a:off x="915423" y="0"/>
          <a:ext cx="9914128"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791B45-3E3F-44DF-A395-F445F9C31664}">
      <dsp:nvSpPr>
        <dsp:cNvPr id="0" name=""/>
        <dsp:cNvSpPr/>
      </dsp:nvSpPr>
      <dsp:spPr>
        <a:xfrm>
          <a:off x="398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Evidence base for clinical effectiveness</a:t>
          </a:r>
        </a:p>
      </dsp:txBody>
      <dsp:txXfrm>
        <a:off x="109793" y="1731407"/>
        <a:ext cx="2378543" cy="1955852"/>
      </dsp:txXfrm>
    </dsp:sp>
    <dsp:sp modelId="{5A30595A-92D2-459D-AC5E-935478C151DC}">
      <dsp:nvSpPr>
        <dsp:cNvPr id="0" name=""/>
        <dsp:cNvSpPr/>
      </dsp:nvSpPr>
      <dsp:spPr>
        <a:xfrm>
          <a:off x="302583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Translation to a clinical service model</a:t>
          </a:r>
        </a:p>
      </dsp:txBody>
      <dsp:txXfrm>
        <a:off x="3131643" y="1731407"/>
        <a:ext cx="2378543" cy="1955852"/>
      </dsp:txXfrm>
    </dsp:sp>
    <dsp:sp modelId="{BB74E99D-025A-4883-BF3A-7B1C0A15C20A}">
      <dsp:nvSpPr>
        <dsp:cNvPr id="0" name=""/>
        <dsp:cNvSpPr/>
      </dsp:nvSpPr>
      <dsp:spPr>
        <a:xfrm>
          <a:off x="604768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Implementation / pilot phase</a:t>
          </a:r>
        </a:p>
        <a:p>
          <a:pPr marL="0" lvl="0" indent="0" algn="ctr" defTabSz="1066800">
            <a:lnSpc>
              <a:spcPct val="90000"/>
            </a:lnSpc>
            <a:spcBef>
              <a:spcPct val="0"/>
            </a:spcBef>
            <a:spcAft>
              <a:spcPct val="35000"/>
            </a:spcAft>
            <a:buNone/>
          </a:pPr>
          <a:r>
            <a:rPr lang="en-GB" sz="1400" kern="1200" dirty="0"/>
            <a:t>Real-world outcomes</a:t>
          </a:r>
        </a:p>
      </dsp:txBody>
      <dsp:txXfrm>
        <a:off x="6153493" y="1731407"/>
        <a:ext cx="2378543" cy="1955852"/>
      </dsp:txXfrm>
    </dsp:sp>
    <dsp:sp modelId="{F53511DA-8BFF-4C7F-BCA0-8D8771B986AF}">
      <dsp:nvSpPr>
        <dsp:cNvPr id="0" name=""/>
        <dsp:cNvSpPr/>
      </dsp:nvSpPr>
      <dsp:spPr>
        <a:xfrm>
          <a:off x="906953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Sustainable, resilient &amp; adequately resourced roll-out </a:t>
          </a:r>
        </a:p>
      </dsp:txBody>
      <dsp:txXfrm>
        <a:off x="9175343" y="1731407"/>
        <a:ext cx="2378543" cy="19558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47F9A-83E1-44A8-9DE8-4B7D2D8C964D}">
      <dsp:nvSpPr>
        <dsp:cNvPr id="0" name=""/>
        <dsp:cNvSpPr/>
      </dsp:nvSpPr>
      <dsp:spPr>
        <a:xfrm>
          <a:off x="1141254" y="347741"/>
          <a:ext cx="4493895" cy="4493895"/>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Cost effectiveness</a:t>
          </a:r>
          <a:endParaRPr lang="en-GB" sz="2000" kern="1200" dirty="0"/>
        </a:p>
      </dsp:txBody>
      <dsp:txXfrm>
        <a:off x="3509644" y="1300019"/>
        <a:ext cx="1604962" cy="1337469"/>
      </dsp:txXfrm>
    </dsp:sp>
    <dsp:sp modelId="{D75B72F4-40C5-4201-9D5E-A9BB308F64AB}">
      <dsp:nvSpPr>
        <dsp:cNvPr id="0" name=""/>
        <dsp:cNvSpPr/>
      </dsp:nvSpPr>
      <dsp:spPr>
        <a:xfrm>
          <a:off x="1048701" y="508238"/>
          <a:ext cx="4493895" cy="4493895"/>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Experience of care </a:t>
          </a:r>
          <a:endParaRPr lang="en-GB" sz="2000" kern="1200" dirty="0"/>
        </a:p>
      </dsp:txBody>
      <dsp:txXfrm>
        <a:off x="2118676" y="3423920"/>
        <a:ext cx="2407444" cy="1176972"/>
      </dsp:txXfrm>
    </dsp:sp>
    <dsp:sp modelId="{212AA2F9-CB90-44CA-A786-E643F630AA9E}">
      <dsp:nvSpPr>
        <dsp:cNvPr id="0" name=""/>
        <dsp:cNvSpPr/>
      </dsp:nvSpPr>
      <dsp:spPr>
        <a:xfrm>
          <a:off x="956148" y="347741"/>
          <a:ext cx="4493895" cy="4493895"/>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Clinical effectiveness</a:t>
          </a:r>
          <a:endParaRPr lang="en-GB" sz="2000" kern="1200" dirty="0"/>
        </a:p>
      </dsp:txBody>
      <dsp:txXfrm>
        <a:off x="1476691" y="1300019"/>
        <a:ext cx="1604962" cy="1337469"/>
      </dsp:txXfrm>
    </dsp:sp>
    <dsp:sp modelId="{AD37C589-6C86-402A-A9C3-D8BDC05FA620}">
      <dsp:nvSpPr>
        <dsp:cNvPr id="0" name=""/>
        <dsp:cNvSpPr/>
      </dsp:nvSpPr>
      <dsp:spPr>
        <a:xfrm>
          <a:off x="863431" y="69548"/>
          <a:ext cx="5050282" cy="505028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40B86E-D225-4F1B-A03F-3EF49D48B9B7}">
      <dsp:nvSpPr>
        <dsp:cNvPr id="0" name=""/>
        <dsp:cNvSpPr/>
      </dsp:nvSpPr>
      <dsp:spPr>
        <a:xfrm>
          <a:off x="770508" y="229760"/>
          <a:ext cx="5050282" cy="505028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55BBE-F9C4-44CD-990A-AED16F77AE1E}">
      <dsp:nvSpPr>
        <dsp:cNvPr id="0" name=""/>
        <dsp:cNvSpPr/>
      </dsp:nvSpPr>
      <dsp:spPr>
        <a:xfrm>
          <a:off x="677584" y="69548"/>
          <a:ext cx="5050282" cy="505028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C93B2-838A-4BC5-ABD7-9ADBE098C819}">
      <dsp:nvSpPr>
        <dsp:cNvPr id="0" name=""/>
        <dsp:cNvSpPr/>
      </dsp:nvSpPr>
      <dsp:spPr>
        <a:xfrm>
          <a:off x="915423" y="0"/>
          <a:ext cx="9914128"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791B45-3E3F-44DF-A395-F445F9C31664}">
      <dsp:nvSpPr>
        <dsp:cNvPr id="0" name=""/>
        <dsp:cNvSpPr/>
      </dsp:nvSpPr>
      <dsp:spPr>
        <a:xfrm>
          <a:off x="398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Evidence base for clinical effectiveness</a:t>
          </a:r>
        </a:p>
      </dsp:txBody>
      <dsp:txXfrm>
        <a:off x="109793" y="1731407"/>
        <a:ext cx="2378543" cy="1955852"/>
      </dsp:txXfrm>
    </dsp:sp>
    <dsp:sp modelId="{5A30595A-92D2-459D-AC5E-935478C151DC}">
      <dsp:nvSpPr>
        <dsp:cNvPr id="0" name=""/>
        <dsp:cNvSpPr/>
      </dsp:nvSpPr>
      <dsp:spPr>
        <a:xfrm>
          <a:off x="302583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Translation to a clinical service model</a:t>
          </a:r>
        </a:p>
      </dsp:txBody>
      <dsp:txXfrm>
        <a:off x="3131643" y="1731407"/>
        <a:ext cx="2378543" cy="1955852"/>
      </dsp:txXfrm>
    </dsp:sp>
    <dsp:sp modelId="{BB74E99D-025A-4883-BF3A-7B1C0A15C20A}">
      <dsp:nvSpPr>
        <dsp:cNvPr id="0" name=""/>
        <dsp:cNvSpPr/>
      </dsp:nvSpPr>
      <dsp:spPr>
        <a:xfrm>
          <a:off x="604768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Implementation / pilot phase</a:t>
          </a:r>
        </a:p>
        <a:p>
          <a:pPr marL="0" lvl="0" indent="0" algn="ctr" defTabSz="1066800">
            <a:lnSpc>
              <a:spcPct val="90000"/>
            </a:lnSpc>
            <a:spcBef>
              <a:spcPct val="0"/>
            </a:spcBef>
            <a:spcAft>
              <a:spcPct val="35000"/>
            </a:spcAft>
            <a:buNone/>
          </a:pPr>
          <a:r>
            <a:rPr lang="en-GB" sz="1400" kern="1200" dirty="0"/>
            <a:t>Real-world outcomes</a:t>
          </a:r>
        </a:p>
      </dsp:txBody>
      <dsp:txXfrm>
        <a:off x="6153493" y="1731407"/>
        <a:ext cx="2378543" cy="1955852"/>
      </dsp:txXfrm>
    </dsp:sp>
    <dsp:sp modelId="{F53511DA-8BFF-4C7F-BCA0-8D8771B986AF}">
      <dsp:nvSpPr>
        <dsp:cNvPr id="0" name=""/>
        <dsp:cNvSpPr/>
      </dsp:nvSpPr>
      <dsp:spPr>
        <a:xfrm>
          <a:off x="906953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Sustainable, resilient &amp; adequately resourced roll-out </a:t>
          </a:r>
        </a:p>
      </dsp:txBody>
      <dsp:txXfrm>
        <a:off x="9175343" y="1731407"/>
        <a:ext cx="2378543" cy="19558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C93B2-838A-4BC5-ABD7-9ADBE098C819}">
      <dsp:nvSpPr>
        <dsp:cNvPr id="0" name=""/>
        <dsp:cNvSpPr/>
      </dsp:nvSpPr>
      <dsp:spPr>
        <a:xfrm>
          <a:off x="915423" y="0"/>
          <a:ext cx="9914128" cy="401252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791B45-3E3F-44DF-A395-F445F9C31664}">
      <dsp:nvSpPr>
        <dsp:cNvPr id="0" name=""/>
        <dsp:cNvSpPr/>
      </dsp:nvSpPr>
      <dsp:spPr>
        <a:xfrm>
          <a:off x="3986" y="1203756"/>
          <a:ext cx="2590157" cy="16050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Evidence base for clinical effectiveness</a:t>
          </a:r>
        </a:p>
      </dsp:txBody>
      <dsp:txXfrm>
        <a:off x="82336" y="1282106"/>
        <a:ext cx="2433457" cy="1448308"/>
      </dsp:txXfrm>
    </dsp:sp>
    <dsp:sp modelId="{5A30595A-92D2-459D-AC5E-935478C151DC}">
      <dsp:nvSpPr>
        <dsp:cNvPr id="0" name=""/>
        <dsp:cNvSpPr/>
      </dsp:nvSpPr>
      <dsp:spPr>
        <a:xfrm>
          <a:off x="3025836" y="1203756"/>
          <a:ext cx="2590157" cy="16050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Translation to a clinical service model</a:t>
          </a:r>
        </a:p>
      </dsp:txBody>
      <dsp:txXfrm>
        <a:off x="3104186" y="1282106"/>
        <a:ext cx="2433457" cy="1448308"/>
      </dsp:txXfrm>
    </dsp:sp>
    <dsp:sp modelId="{BB74E99D-025A-4883-BF3A-7B1C0A15C20A}">
      <dsp:nvSpPr>
        <dsp:cNvPr id="0" name=""/>
        <dsp:cNvSpPr/>
      </dsp:nvSpPr>
      <dsp:spPr>
        <a:xfrm>
          <a:off x="6047686" y="1203756"/>
          <a:ext cx="2590157" cy="16050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Implementation / pilot phase</a:t>
          </a:r>
        </a:p>
        <a:p>
          <a:pPr marL="0" lvl="0" indent="0" algn="ctr" defTabSz="1066800">
            <a:lnSpc>
              <a:spcPct val="90000"/>
            </a:lnSpc>
            <a:spcBef>
              <a:spcPct val="0"/>
            </a:spcBef>
            <a:spcAft>
              <a:spcPct val="35000"/>
            </a:spcAft>
            <a:buNone/>
          </a:pPr>
          <a:r>
            <a:rPr lang="en-GB" sz="1400" kern="1200" dirty="0"/>
            <a:t>Real-world outcomes</a:t>
          </a:r>
        </a:p>
      </dsp:txBody>
      <dsp:txXfrm>
        <a:off x="6126036" y="1282106"/>
        <a:ext cx="2433457" cy="1448308"/>
      </dsp:txXfrm>
    </dsp:sp>
    <dsp:sp modelId="{F53511DA-8BFF-4C7F-BCA0-8D8771B986AF}">
      <dsp:nvSpPr>
        <dsp:cNvPr id="0" name=""/>
        <dsp:cNvSpPr/>
      </dsp:nvSpPr>
      <dsp:spPr>
        <a:xfrm>
          <a:off x="9069536" y="1203756"/>
          <a:ext cx="2590157" cy="16050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Sustainable, resilient &amp; adequately resourced roll-out </a:t>
          </a:r>
        </a:p>
      </dsp:txBody>
      <dsp:txXfrm>
        <a:off x="9147886" y="1282106"/>
        <a:ext cx="2433457" cy="1448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47F9A-83E1-44A8-9DE8-4B7D2D8C964D}">
      <dsp:nvSpPr>
        <dsp:cNvPr id="0" name=""/>
        <dsp:cNvSpPr/>
      </dsp:nvSpPr>
      <dsp:spPr>
        <a:xfrm>
          <a:off x="1141254" y="347741"/>
          <a:ext cx="4493895" cy="4493895"/>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Cost effectiveness</a:t>
          </a:r>
          <a:endParaRPr lang="en-GB" sz="2000" kern="1200" dirty="0"/>
        </a:p>
      </dsp:txBody>
      <dsp:txXfrm>
        <a:off x="3509644" y="1300019"/>
        <a:ext cx="1604962" cy="1337469"/>
      </dsp:txXfrm>
    </dsp:sp>
    <dsp:sp modelId="{D75B72F4-40C5-4201-9D5E-A9BB308F64AB}">
      <dsp:nvSpPr>
        <dsp:cNvPr id="0" name=""/>
        <dsp:cNvSpPr/>
      </dsp:nvSpPr>
      <dsp:spPr>
        <a:xfrm>
          <a:off x="1048701" y="508238"/>
          <a:ext cx="4493895" cy="4493895"/>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Experience of care </a:t>
          </a:r>
          <a:endParaRPr lang="en-GB" sz="2000" kern="1200" dirty="0"/>
        </a:p>
      </dsp:txBody>
      <dsp:txXfrm>
        <a:off x="2118676" y="3423920"/>
        <a:ext cx="2407444" cy="1176972"/>
      </dsp:txXfrm>
    </dsp:sp>
    <dsp:sp modelId="{212AA2F9-CB90-44CA-A786-E643F630AA9E}">
      <dsp:nvSpPr>
        <dsp:cNvPr id="0" name=""/>
        <dsp:cNvSpPr/>
      </dsp:nvSpPr>
      <dsp:spPr>
        <a:xfrm>
          <a:off x="956148" y="347741"/>
          <a:ext cx="4493895" cy="4493895"/>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Clinical effectiveness</a:t>
          </a:r>
          <a:endParaRPr lang="en-GB" sz="2000" kern="1200" dirty="0"/>
        </a:p>
      </dsp:txBody>
      <dsp:txXfrm>
        <a:off x="1476691" y="1300019"/>
        <a:ext cx="1604962" cy="1337469"/>
      </dsp:txXfrm>
    </dsp:sp>
    <dsp:sp modelId="{AD37C589-6C86-402A-A9C3-D8BDC05FA620}">
      <dsp:nvSpPr>
        <dsp:cNvPr id="0" name=""/>
        <dsp:cNvSpPr/>
      </dsp:nvSpPr>
      <dsp:spPr>
        <a:xfrm>
          <a:off x="863431" y="69548"/>
          <a:ext cx="5050282" cy="505028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40B86E-D225-4F1B-A03F-3EF49D48B9B7}">
      <dsp:nvSpPr>
        <dsp:cNvPr id="0" name=""/>
        <dsp:cNvSpPr/>
      </dsp:nvSpPr>
      <dsp:spPr>
        <a:xfrm>
          <a:off x="770508" y="229760"/>
          <a:ext cx="5050282" cy="505028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55BBE-F9C4-44CD-990A-AED16F77AE1E}">
      <dsp:nvSpPr>
        <dsp:cNvPr id="0" name=""/>
        <dsp:cNvSpPr/>
      </dsp:nvSpPr>
      <dsp:spPr>
        <a:xfrm>
          <a:off x="677584" y="69548"/>
          <a:ext cx="5050282" cy="505028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C93B2-838A-4BC5-ABD7-9ADBE098C819}">
      <dsp:nvSpPr>
        <dsp:cNvPr id="0" name=""/>
        <dsp:cNvSpPr/>
      </dsp:nvSpPr>
      <dsp:spPr>
        <a:xfrm>
          <a:off x="915423" y="0"/>
          <a:ext cx="9914128"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791B45-3E3F-44DF-A395-F445F9C31664}">
      <dsp:nvSpPr>
        <dsp:cNvPr id="0" name=""/>
        <dsp:cNvSpPr/>
      </dsp:nvSpPr>
      <dsp:spPr>
        <a:xfrm>
          <a:off x="398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Evidence base for clinical effectiveness</a:t>
          </a:r>
        </a:p>
      </dsp:txBody>
      <dsp:txXfrm>
        <a:off x="109793" y="1731407"/>
        <a:ext cx="2378543" cy="1955852"/>
      </dsp:txXfrm>
    </dsp:sp>
    <dsp:sp modelId="{5A30595A-92D2-459D-AC5E-935478C151DC}">
      <dsp:nvSpPr>
        <dsp:cNvPr id="0" name=""/>
        <dsp:cNvSpPr/>
      </dsp:nvSpPr>
      <dsp:spPr>
        <a:xfrm>
          <a:off x="302583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Translation to a clinical service model</a:t>
          </a:r>
        </a:p>
      </dsp:txBody>
      <dsp:txXfrm>
        <a:off x="3131643" y="1731407"/>
        <a:ext cx="2378543" cy="1955852"/>
      </dsp:txXfrm>
    </dsp:sp>
    <dsp:sp modelId="{BB74E99D-025A-4883-BF3A-7B1C0A15C20A}">
      <dsp:nvSpPr>
        <dsp:cNvPr id="0" name=""/>
        <dsp:cNvSpPr/>
      </dsp:nvSpPr>
      <dsp:spPr>
        <a:xfrm>
          <a:off x="604768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Implementation / pilot phase</a:t>
          </a:r>
        </a:p>
        <a:p>
          <a:pPr marL="0" lvl="0" indent="0" algn="ctr" defTabSz="1066800">
            <a:lnSpc>
              <a:spcPct val="90000"/>
            </a:lnSpc>
            <a:spcBef>
              <a:spcPct val="0"/>
            </a:spcBef>
            <a:spcAft>
              <a:spcPct val="35000"/>
            </a:spcAft>
            <a:buNone/>
          </a:pPr>
          <a:r>
            <a:rPr lang="en-GB" sz="1400" kern="1200" dirty="0"/>
            <a:t>Real-world outcomes</a:t>
          </a:r>
        </a:p>
      </dsp:txBody>
      <dsp:txXfrm>
        <a:off x="6153493" y="1731407"/>
        <a:ext cx="2378543" cy="1955852"/>
      </dsp:txXfrm>
    </dsp:sp>
    <dsp:sp modelId="{F53511DA-8BFF-4C7F-BCA0-8D8771B986AF}">
      <dsp:nvSpPr>
        <dsp:cNvPr id="0" name=""/>
        <dsp:cNvSpPr/>
      </dsp:nvSpPr>
      <dsp:spPr>
        <a:xfrm>
          <a:off x="906953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Sustainable, resilient &amp; adequately resourced roll-out </a:t>
          </a:r>
        </a:p>
      </dsp:txBody>
      <dsp:txXfrm>
        <a:off x="9175343" y="1731407"/>
        <a:ext cx="2378543" cy="1955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54EF2-7DA4-404B-8959-99D90EB02DA6}">
      <dsp:nvSpPr>
        <dsp:cNvPr id="0" name=""/>
        <dsp:cNvSpPr/>
      </dsp:nvSpPr>
      <dsp:spPr>
        <a:xfrm>
          <a:off x="3126495" y="2554"/>
          <a:ext cx="1893027" cy="12304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Concentrated population of smokers</a:t>
          </a:r>
        </a:p>
      </dsp:txBody>
      <dsp:txXfrm>
        <a:off x="3186561" y="62620"/>
        <a:ext cx="1772895" cy="1110335"/>
      </dsp:txXfrm>
    </dsp:sp>
    <dsp:sp modelId="{18A209CE-938E-41BC-B9D5-961A3E86C737}">
      <dsp:nvSpPr>
        <dsp:cNvPr id="0" name=""/>
        <dsp:cNvSpPr/>
      </dsp:nvSpPr>
      <dsp:spPr>
        <a:xfrm>
          <a:off x="1616442" y="617788"/>
          <a:ext cx="4913132" cy="4913132"/>
        </a:xfrm>
        <a:custGeom>
          <a:avLst/>
          <a:gdLst/>
          <a:ahLst/>
          <a:cxnLst/>
          <a:rect l="0" t="0" r="0" b="0"/>
          <a:pathLst>
            <a:path>
              <a:moveTo>
                <a:pt x="3415327" y="194820"/>
              </a:moveTo>
              <a:arcTo wR="2456566" hR="2456566" stAng="17578334" swAng="184572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92D8AB0-34DF-44C1-8A68-963863BB447F}">
      <dsp:nvSpPr>
        <dsp:cNvPr id="0" name=""/>
        <dsp:cNvSpPr/>
      </dsp:nvSpPr>
      <dsp:spPr>
        <a:xfrm>
          <a:off x="5189910" y="1631955"/>
          <a:ext cx="2438862" cy="13665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Sick smokers</a:t>
          </a:r>
        </a:p>
        <a:p>
          <a:pPr marL="0" lvl="0" indent="0" algn="ctr" defTabSz="622300">
            <a:lnSpc>
              <a:spcPct val="90000"/>
            </a:lnSpc>
            <a:spcBef>
              <a:spcPct val="0"/>
            </a:spcBef>
            <a:spcAft>
              <a:spcPct val="35000"/>
            </a:spcAft>
            <a:buNone/>
          </a:pPr>
          <a:r>
            <a:rPr lang="en-GB" sz="1400" kern="1200" dirty="0"/>
            <a:t>Teachable moment </a:t>
          </a:r>
        </a:p>
        <a:p>
          <a:pPr marL="0" lvl="0" indent="0" algn="ctr" defTabSz="622300">
            <a:lnSpc>
              <a:spcPct val="90000"/>
            </a:lnSpc>
            <a:spcBef>
              <a:spcPct val="0"/>
            </a:spcBef>
            <a:spcAft>
              <a:spcPct val="35000"/>
            </a:spcAft>
            <a:buNone/>
          </a:pPr>
          <a:r>
            <a:rPr lang="en-GB" sz="1400" kern="1200" dirty="0"/>
            <a:t>Motivation</a:t>
          </a:r>
        </a:p>
      </dsp:txBody>
      <dsp:txXfrm>
        <a:off x="5256620" y="1698665"/>
        <a:ext cx="2305442" cy="1233137"/>
      </dsp:txXfrm>
    </dsp:sp>
    <dsp:sp modelId="{61560E20-2D91-494E-A30B-FC9F9647BD2E}">
      <dsp:nvSpPr>
        <dsp:cNvPr id="0" name=""/>
        <dsp:cNvSpPr/>
      </dsp:nvSpPr>
      <dsp:spPr>
        <a:xfrm>
          <a:off x="1616442" y="617788"/>
          <a:ext cx="4913132" cy="4913132"/>
        </a:xfrm>
        <a:custGeom>
          <a:avLst/>
          <a:gdLst/>
          <a:ahLst/>
          <a:cxnLst/>
          <a:rect l="0" t="0" r="0" b="0"/>
          <a:pathLst>
            <a:path>
              <a:moveTo>
                <a:pt x="4912380" y="2395789"/>
              </a:moveTo>
              <a:arcTo wR="2456566" hR="2456566" stAng="21514939" swAng="210139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5CD68C3-7436-4963-BF26-3753BA32A94A}">
      <dsp:nvSpPr>
        <dsp:cNvPr id="0" name=""/>
        <dsp:cNvSpPr/>
      </dsp:nvSpPr>
      <dsp:spPr>
        <a:xfrm>
          <a:off x="4570428" y="4446524"/>
          <a:ext cx="1893027" cy="12304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Effective mitigation of withdrawal</a:t>
          </a:r>
        </a:p>
      </dsp:txBody>
      <dsp:txXfrm>
        <a:off x="4630494" y="4506590"/>
        <a:ext cx="1772895" cy="1110335"/>
      </dsp:txXfrm>
    </dsp:sp>
    <dsp:sp modelId="{3D427DB8-19CD-4023-8B63-0510BB42F07C}">
      <dsp:nvSpPr>
        <dsp:cNvPr id="0" name=""/>
        <dsp:cNvSpPr/>
      </dsp:nvSpPr>
      <dsp:spPr>
        <a:xfrm>
          <a:off x="1616442" y="617788"/>
          <a:ext cx="4913132" cy="4913132"/>
        </a:xfrm>
        <a:custGeom>
          <a:avLst/>
          <a:gdLst/>
          <a:ahLst/>
          <a:cxnLst/>
          <a:rect l="0" t="0" r="0" b="0"/>
          <a:pathLst>
            <a:path>
              <a:moveTo>
                <a:pt x="2944239" y="4864239"/>
              </a:moveTo>
              <a:arcTo wR="2456566" hR="2456566" stAng="4712980" swAng="137404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F2C8000-3A68-46E0-8CBE-8628C6A1D623}">
      <dsp:nvSpPr>
        <dsp:cNvPr id="0" name=""/>
        <dsp:cNvSpPr/>
      </dsp:nvSpPr>
      <dsp:spPr>
        <a:xfrm>
          <a:off x="1682561" y="4446524"/>
          <a:ext cx="1893027" cy="12304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Effective long term treatments</a:t>
          </a:r>
        </a:p>
      </dsp:txBody>
      <dsp:txXfrm>
        <a:off x="1742627" y="4506590"/>
        <a:ext cx="1772895" cy="1110335"/>
      </dsp:txXfrm>
    </dsp:sp>
    <dsp:sp modelId="{62E621D8-9DB8-4389-B662-03EAD7D271D4}">
      <dsp:nvSpPr>
        <dsp:cNvPr id="0" name=""/>
        <dsp:cNvSpPr/>
      </dsp:nvSpPr>
      <dsp:spPr>
        <a:xfrm>
          <a:off x="1616442" y="617788"/>
          <a:ext cx="4913132" cy="4913132"/>
        </a:xfrm>
        <a:custGeom>
          <a:avLst/>
          <a:gdLst/>
          <a:ahLst/>
          <a:cxnLst/>
          <a:rect l="0" t="0" r="0" b="0"/>
          <a:pathLst>
            <a:path>
              <a:moveTo>
                <a:pt x="410215" y="3815671"/>
              </a:moveTo>
              <a:arcTo wR="2456566" hR="2456566" stAng="8784568" swAng="219490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2B8BA78-9678-4604-9E97-79C11EBACCCB}">
      <dsp:nvSpPr>
        <dsp:cNvPr id="0" name=""/>
        <dsp:cNvSpPr/>
      </dsp:nvSpPr>
      <dsp:spPr>
        <a:xfrm>
          <a:off x="790161" y="1700000"/>
          <a:ext cx="1893027" cy="12304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Immediate benefits to the patient, hospital and society</a:t>
          </a:r>
        </a:p>
      </dsp:txBody>
      <dsp:txXfrm>
        <a:off x="850227" y="1760066"/>
        <a:ext cx="1772895" cy="1110335"/>
      </dsp:txXfrm>
    </dsp:sp>
    <dsp:sp modelId="{DF8AC9F0-8802-4CF9-A907-F1801FCC32D6}">
      <dsp:nvSpPr>
        <dsp:cNvPr id="0" name=""/>
        <dsp:cNvSpPr/>
      </dsp:nvSpPr>
      <dsp:spPr>
        <a:xfrm>
          <a:off x="1616442" y="617788"/>
          <a:ext cx="4913132" cy="4913132"/>
        </a:xfrm>
        <a:custGeom>
          <a:avLst/>
          <a:gdLst/>
          <a:ahLst/>
          <a:cxnLst/>
          <a:rect l="0" t="0" r="0" b="0"/>
          <a:pathLst>
            <a:path>
              <a:moveTo>
                <a:pt x="428339" y="1070559"/>
              </a:moveTo>
              <a:arcTo wR="2456566" hR="2456566" stAng="12860825" swAng="195972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C93B2-838A-4BC5-ABD7-9ADBE098C819}">
      <dsp:nvSpPr>
        <dsp:cNvPr id="0" name=""/>
        <dsp:cNvSpPr/>
      </dsp:nvSpPr>
      <dsp:spPr>
        <a:xfrm>
          <a:off x="915423" y="0"/>
          <a:ext cx="9914128"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791B45-3E3F-44DF-A395-F445F9C31664}">
      <dsp:nvSpPr>
        <dsp:cNvPr id="0" name=""/>
        <dsp:cNvSpPr/>
      </dsp:nvSpPr>
      <dsp:spPr>
        <a:xfrm>
          <a:off x="398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Evidence base for clinical effectiveness</a:t>
          </a:r>
        </a:p>
      </dsp:txBody>
      <dsp:txXfrm>
        <a:off x="109793" y="1731407"/>
        <a:ext cx="2378543" cy="1955852"/>
      </dsp:txXfrm>
    </dsp:sp>
    <dsp:sp modelId="{5A30595A-92D2-459D-AC5E-935478C151DC}">
      <dsp:nvSpPr>
        <dsp:cNvPr id="0" name=""/>
        <dsp:cNvSpPr/>
      </dsp:nvSpPr>
      <dsp:spPr>
        <a:xfrm>
          <a:off x="302583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Translation to a clinical service model</a:t>
          </a:r>
        </a:p>
      </dsp:txBody>
      <dsp:txXfrm>
        <a:off x="3131643" y="1731407"/>
        <a:ext cx="2378543" cy="1955852"/>
      </dsp:txXfrm>
    </dsp:sp>
    <dsp:sp modelId="{BB74E99D-025A-4883-BF3A-7B1C0A15C20A}">
      <dsp:nvSpPr>
        <dsp:cNvPr id="0" name=""/>
        <dsp:cNvSpPr/>
      </dsp:nvSpPr>
      <dsp:spPr>
        <a:xfrm>
          <a:off x="604768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Implementation / pilot phase</a:t>
          </a:r>
        </a:p>
        <a:p>
          <a:pPr marL="0" lvl="0" indent="0" algn="ctr" defTabSz="1066800">
            <a:lnSpc>
              <a:spcPct val="90000"/>
            </a:lnSpc>
            <a:spcBef>
              <a:spcPct val="0"/>
            </a:spcBef>
            <a:spcAft>
              <a:spcPct val="35000"/>
            </a:spcAft>
            <a:buNone/>
          </a:pPr>
          <a:r>
            <a:rPr lang="en-GB" sz="1400" kern="1200" dirty="0"/>
            <a:t>Real-world outcomes</a:t>
          </a:r>
        </a:p>
      </dsp:txBody>
      <dsp:txXfrm>
        <a:off x="6153493" y="1731407"/>
        <a:ext cx="2378543" cy="1955852"/>
      </dsp:txXfrm>
    </dsp:sp>
    <dsp:sp modelId="{F53511DA-8BFF-4C7F-BCA0-8D8771B986AF}">
      <dsp:nvSpPr>
        <dsp:cNvPr id="0" name=""/>
        <dsp:cNvSpPr/>
      </dsp:nvSpPr>
      <dsp:spPr>
        <a:xfrm>
          <a:off x="906953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Sustainable, resilient &amp; adequately resourced roll-out </a:t>
          </a:r>
        </a:p>
      </dsp:txBody>
      <dsp:txXfrm>
        <a:off x="9175343" y="1731407"/>
        <a:ext cx="2378543" cy="1955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C93B2-838A-4BC5-ABD7-9ADBE098C819}">
      <dsp:nvSpPr>
        <dsp:cNvPr id="0" name=""/>
        <dsp:cNvSpPr/>
      </dsp:nvSpPr>
      <dsp:spPr>
        <a:xfrm>
          <a:off x="915423" y="0"/>
          <a:ext cx="9914128"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791B45-3E3F-44DF-A395-F445F9C31664}">
      <dsp:nvSpPr>
        <dsp:cNvPr id="0" name=""/>
        <dsp:cNvSpPr/>
      </dsp:nvSpPr>
      <dsp:spPr>
        <a:xfrm>
          <a:off x="398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Evidence base for clinical effectiveness</a:t>
          </a:r>
        </a:p>
      </dsp:txBody>
      <dsp:txXfrm>
        <a:off x="109793" y="1731407"/>
        <a:ext cx="2378543" cy="1955852"/>
      </dsp:txXfrm>
    </dsp:sp>
    <dsp:sp modelId="{5A30595A-92D2-459D-AC5E-935478C151DC}">
      <dsp:nvSpPr>
        <dsp:cNvPr id="0" name=""/>
        <dsp:cNvSpPr/>
      </dsp:nvSpPr>
      <dsp:spPr>
        <a:xfrm>
          <a:off x="302583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Translation to a clinical service model</a:t>
          </a:r>
        </a:p>
      </dsp:txBody>
      <dsp:txXfrm>
        <a:off x="3131643" y="1731407"/>
        <a:ext cx="2378543" cy="1955852"/>
      </dsp:txXfrm>
    </dsp:sp>
    <dsp:sp modelId="{BB74E99D-025A-4883-BF3A-7B1C0A15C20A}">
      <dsp:nvSpPr>
        <dsp:cNvPr id="0" name=""/>
        <dsp:cNvSpPr/>
      </dsp:nvSpPr>
      <dsp:spPr>
        <a:xfrm>
          <a:off x="604768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Implementation / pilot phase</a:t>
          </a:r>
        </a:p>
        <a:p>
          <a:pPr marL="0" lvl="0" indent="0" algn="ctr" defTabSz="1066800">
            <a:lnSpc>
              <a:spcPct val="90000"/>
            </a:lnSpc>
            <a:spcBef>
              <a:spcPct val="0"/>
            </a:spcBef>
            <a:spcAft>
              <a:spcPct val="35000"/>
            </a:spcAft>
            <a:buNone/>
          </a:pPr>
          <a:r>
            <a:rPr lang="en-GB" sz="1400" kern="1200" dirty="0"/>
            <a:t>Real-world outcomes</a:t>
          </a:r>
        </a:p>
      </dsp:txBody>
      <dsp:txXfrm>
        <a:off x="6153493" y="1731407"/>
        <a:ext cx="2378543" cy="1955852"/>
      </dsp:txXfrm>
    </dsp:sp>
    <dsp:sp modelId="{F53511DA-8BFF-4C7F-BCA0-8D8771B986AF}">
      <dsp:nvSpPr>
        <dsp:cNvPr id="0" name=""/>
        <dsp:cNvSpPr/>
      </dsp:nvSpPr>
      <dsp:spPr>
        <a:xfrm>
          <a:off x="9069536" y="1625600"/>
          <a:ext cx="259015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Sustainable, resilient &amp; adequately resourced roll-out </a:t>
          </a:r>
        </a:p>
      </dsp:txBody>
      <dsp:txXfrm>
        <a:off x="9175343" y="1731407"/>
        <a:ext cx="2378543" cy="1955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47F9A-83E1-44A8-9DE8-4B7D2D8C964D}">
      <dsp:nvSpPr>
        <dsp:cNvPr id="0" name=""/>
        <dsp:cNvSpPr/>
      </dsp:nvSpPr>
      <dsp:spPr>
        <a:xfrm>
          <a:off x="1141254" y="347741"/>
          <a:ext cx="4493895" cy="4493895"/>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Cost effectiveness</a:t>
          </a:r>
          <a:endParaRPr lang="en-GB" sz="2000" kern="1200" dirty="0"/>
        </a:p>
      </dsp:txBody>
      <dsp:txXfrm>
        <a:off x="3509644" y="1300019"/>
        <a:ext cx="1604962" cy="1337469"/>
      </dsp:txXfrm>
    </dsp:sp>
    <dsp:sp modelId="{D75B72F4-40C5-4201-9D5E-A9BB308F64AB}">
      <dsp:nvSpPr>
        <dsp:cNvPr id="0" name=""/>
        <dsp:cNvSpPr/>
      </dsp:nvSpPr>
      <dsp:spPr>
        <a:xfrm>
          <a:off x="1048701" y="508238"/>
          <a:ext cx="4493895" cy="4493895"/>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Experience of care </a:t>
          </a:r>
          <a:endParaRPr lang="en-GB" sz="2000" kern="1200" dirty="0"/>
        </a:p>
      </dsp:txBody>
      <dsp:txXfrm>
        <a:off x="2118676" y="3423920"/>
        <a:ext cx="2407444" cy="1176972"/>
      </dsp:txXfrm>
    </dsp:sp>
    <dsp:sp modelId="{212AA2F9-CB90-44CA-A786-E643F630AA9E}">
      <dsp:nvSpPr>
        <dsp:cNvPr id="0" name=""/>
        <dsp:cNvSpPr/>
      </dsp:nvSpPr>
      <dsp:spPr>
        <a:xfrm>
          <a:off x="956148" y="347741"/>
          <a:ext cx="4493895" cy="4493895"/>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Clinical effectiveness</a:t>
          </a:r>
          <a:endParaRPr lang="en-GB" sz="2000" kern="1200" dirty="0"/>
        </a:p>
      </dsp:txBody>
      <dsp:txXfrm>
        <a:off x="1476691" y="1300019"/>
        <a:ext cx="1604962" cy="1337469"/>
      </dsp:txXfrm>
    </dsp:sp>
    <dsp:sp modelId="{AD37C589-6C86-402A-A9C3-D8BDC05FA620}">
      <dsp:nvSpPr>
        <dsp:cNvPr id="0" name=""/>
        <dsp:cNvSpPr/>
      </dsp:nvSpPr>
      <dsp:spPr>
        <a:xfrm>
          <a:off x="863431" y="69548"/>
          <a:ext cx="5050282" cy="505028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40B86E-D225-4F1B-A03F-3EF49D48B9B7}">
      <dsp:nvSpPr>
        <dsp:cNvPr id="0" name=""/>
        <dsp:cNvSpPr/>
      </dsp:nvSpPr>
      <dsp:spPr>
        <a:xfrm>
          <a:off x="770508" y="229760"/>
          <a:ext cx="5050282" cy="505028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55BBE-F9C4-44CD-990A-AED16F77AE1E}">
      <dsp:nvSpPr>
        <dsp:cNvPr id="0" name=""/>
        <dsp:cNvSpPr/>
      </dsp:nvSpPr>
      <dsp:spPr>
        <a:xfrm>
          <a:off x="677584" y="69548"/>
          <a:ext cx="5050282" cy="505028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47F9A-83E1-44A8-9DE8-4B7D2D8C964D}">
      <dsp:nvSpPr>
        <dsp:cNvPr id="0" name=""/>
        <dsp:cNvSpPr/>
      </dsp:nvSpPr>
      <dsp:spPr>
        <a:xfrm>
          <a:off x="1141254" y="347741"/>
          <a:ext cx="4493895" cy="4493895"/>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Cost effectiveness</a:t>
          </a:r>
          <a:endParaRPr lang="en-GB" sz="2000" kern="1200" dirty="0"/>
        </a:p>
      </dsp:txBody>
      <dsp:txXfrm>
        <a:off x="3509644" y="1300019"/>
        <a:ext cx="1604962" cy="1337469"/>
      </dsp:txXfrm>
    </dsp:sp>
    <dsp:sp modelId="{D75B72F4-40C5-4201-9D5E-A9BB308F64AB}">
      <dsp:nvSpPr>
        <dsp:cNvPr id="0" name=""/>
        <dsp:cNvSpPr/>
      </dsp:nvSpPr>
      <dsp:spPr>
        <a:xfrm>
          <a:off x="1048701" y="508238"/>
          <a:ext cx="4493895" cy="4493895"/>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Experience of care </a:t>
          </a:r>
          <a:endParaRPr lang="en-GB" sz="2000" kern="1200" dirty="0"/>
        </a:p>
      </dsp:txBody>
      <dsp:txXfrm>
        <a:off x="2118676" y="3423920"/>
        <a:ext cx="2407444" cy="1176972"/>
      </dsp:txXfrm>
    </dsp:sp>
    <dsp:sp modelId="{212AA2F9-CB90-44CA-A786-E643F630AA9E}">
      <dsp:nvSpPr>
        <dsp:cNvPr id="0" name=""/>
        <dsp:cNvSpPr/>
      </dsp:nvSpPr>
      <dsp:spPr>
        <a:xfrm>
          <a:off x="956148" y="347741"/>
          <a:ext cx="4493895" cy="4493895"/>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Clinical effectiveness</a:t>
          </a:r>
          <a:endParaRPr lang="en-GB" sz="2000" kern="1200" dirty="0"/>
        </a:p>
      </dsp:txBody>
      <dsp:txXfrm>
        <a:off x="1476691" y="1300019"/>
        <a:ext cx="1604962" cy="1337469"/>
      </dsp:txXfrm>
    </dsp:sp>
    <dsp:sp modelId="{AD37C589-6C86-402A-A9C3-D8BDC05FA620}">
      <dsp:nvSpPr>
        <dsp:cNvPr id="0" name=""/>
        <dsp:cNvSpPr/>
      </dsp:nvSpPr>
      <dsp:spPr>
        <a:xfrm>
          <a:off x="863431" y="69548"/>
          <a:ext cx="5050282" cy="505028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40B86E-D225-4F1B-A03F-3EF49D48B9B7}">
      <dsp:nvSpPr>
        <dsp:cNvPr id="0" name=""/>
        <dsp:cNvSpPr/>
      </dsp:nvSpPr>
      <dsp:spPr>
        <a:xfrm>
          <a:off x="770508" y="229760"/>
          <a:ext cx="5050282" cy="505028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55BBE-F9C4-44CD-990A-AED16F77AE1E}">
      <dsp:nvSpPr>
        <dsp:cNvPr id="0" name=""/>
        <dsp:cNvSpPr/>
      </dsp:nvSpPr>
      <dsp:spPr>
        <a:xfrm>
          <a:off x="677584" y="69548"/>
          <a:ext cx="5050282" cy="505028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47F9A-83E1-44A8-9DE8-4B7D2D8C964D}">
      <dsp:nvSpPr>
        <dsp:cNvPr id="0" name=""/>
        <dsp:cNvSpPr/>
      </dsp:nvSpPr>
      <dsp:spPr>
        <a:xfrm>
          <a:off x="1141254" y="347741"/>
          <a:ext cx="4493895" cy="4493895"/>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Cost effectiveness</a:t>
          </a:r>
          <a:endParaRPr lang="en-GB" sz="2000" kern="1200" dirty="0"/>
        </a:p>
      </dsp:txBody>
      <dsp:txXfrm>
        <a:off x="3509644" y="1300019"/>
        <a:ext cx="1604962" cy="1337469"/>
      </dsp:txXfrm>
    </dsp:sp>
    <dsp:sp modelId="{D75B72F4-40C5-4201-9D5E-A9BB308F64AB}">
      <dsp:nvSpPr>
        <dsp:cNvPr id="0" name=""/>
        <dsp:cNvSpPr/>
      </dsp:nvSpPr>
      <dsp:spPr>
        <a:xfrm>
          <a:off x="1048701" y="508238"/>
          <a:ext cx="4493895" cy="4493895"/>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Experience of care </a:t>
          </a:r>
          <a:endParaRPr lang="en-GB" sz="2000" kern="1200" dirty="0"/>
        </a:p>
      </dsp:txBody>
      <dsp:txXfrm>
        <a:off x="2118676" y="3423920"/>
        <a:ext cx="2407444" cy="1176972"/>
      </dsp:txXfrm>
    </dsp:sp>
    <dsp:sp modelId="{212AA2F9-CB90-44CA-A786-E643F630AA9E}">
      <dsp:nvSpPr>
        <dsp:cNvPr id="0" name=""/>
        <dsp:cNvSpPr/>
      </dsp:nvSpPr>
      <dsp:spPr>
        <a:xfrm>
          <a:off x="956148" y="347741"/>
          <a:ext cx="4493895" cy="4493895"/>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Clinical effectiveness</a:t>
          </a:r>
          <a:endParaRPr lang="en-GB" sz="2000" kern="1200" dirty="0"/>
        </a:p>
      </dsp:txBody>
      <dsp:txXfrm>
        <a:off x="1476691" y="1300019"/>
        <a:ext cx="1604962" cy="1337469"/>
      </dsp:txXfrm>
    </dsp:sp>
    <dsp:sp modelId="{AD37C589-6C86-402A-A9C3-D8BDC05FA620}">
      <dsp:nvSpPr>
        <dsp:cNvPr id="0" name=""/>
        <dsp:cNvSpPr/>
      </dsp:nvSpPr>
      <dsp:spPr>
        <a:xfrm>
          <a:off x="863431" y="69548"/>
          <a:ext cx="5050282" cy="505028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40B86E-D225-4F1B-A03F-3EF49D48B9B7}">
      <dsp:nvSpPr>
        <dsp:cNvPr id="0" name=""/>
        <dsp:cNvSpPr/>
      </dsp:nvSpPr>
      <dsp:spPr>
        <a:xfrm>
          <a:off x="770508" y="229760"/>
          <a:ext cx="5050282" cy="505028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55BBE-F9C4-44CD-990A-AED16F77AE1E}">
      <dsp:nvSpPr>
        <dsp:cNvPr id="0" name=""/>
        <dsp:cNvSpPr/>
      </dsp:nvSpPr>
      <dsp:spPr>
        <a:xfrm>
          <a:off x="677584" y="69548"/>
          <a:ext cx="5050282" cy="505028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6F7D9-B149-4FB0-9C89-571C7C2B2BA0}" type="datetimeFigureOut">
              <a:rPr lang="en-GB" smtClean="0"/>
              <a:t>22/07/2022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B2C23-70B2-4D7F-BDC6-03573D3B5294}" type="slidenum">
              <a:rPr lang="en-GB" smtClean="0"/>
              <a:t>‹#›</a:t>
            </a:fld>
            <a:endParaRPr lang="en-GB"/>
          </a:p>
        </p:txBody>
      </p:sp>
    </p:spTree>
    <p:extLst>
      <p:ext uri="{BB962C8B-B14F-4D97-AF65-F5344CB8AC3E}">
        <p14:creationId xmlns:p14="http://schemas.microsoft.com/office/powerpoint/2010/main" val="274532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0D1C532-0AAD-46A6-8293-70F8F817B1EB}"/>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CDEDAA3D-9BFC-404C-8386-9F438FFEA3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GB" dirty="0"/>
              <a:t>Welcome to this</a:t>
            </a:r>
            <a:r>
              <a:rPr lang="en-GB" baseline="0" dirty="0"/>
              <a:t> Royal College of Physicians e-learning module on tobacco addiction. I'm Dr Matt </a:t>
            </a:r>
            <a:r>
              <a:rPr lang="en-GB" baseline="0" dirty="0" err="1"/>
              <a:t>Evison</a:t>
            </a:r>
            <a:r>
              <a:rPr lang="en-GB" baseline="0" dirty="0"/>
              <a:t>, Consultant Chest Physician and the Clinical Director for the CURE Project in Greater Manchester, a regional hospital based tobacco addiction treatment service. </a:t>
            </a:r>
          </a:p>
          <a:p>
            <a:endParaRPr lang="en-GB" baseline="0" dirty="0"/>
          </a:p>
          <a:p>
            <a:r>
              <a:rPr lang="en-GB" baseline="0" dirty="0"/>
              <a:t>This e-learning module, intentionally, has a hard hitting title ‘From Negligence to Excellence’. This title is a reflection on both my own journey in this field and the current standard of care provided to patients with the disease of tobacco addiction in the UK. I look back at my own practice 3-4 years ago and feel ashamed. At the time, I would have confidently said that I was engaged with smoking cessation; that I would ask all my patients whether they smoked and if they did I recommended they stopped smoking. I look back now knowing that there are highly effective medications to treat this disease, highly effective medications that I am quite capable of discussing and prescribing that could have made significant impacts for all of those smokers I encountered. The failure to provide access to those medications, and to specialist support, for those smokers was, I believe, negligent. My practice has changed dramatically since then, to the point where I encourage every smoker to leave a consultation with a treatment plan and, very often, a prescription in their hand. </a:t>
            </a:r>
          </a:p>
          <a:p>
            <a:endParaRPr lang="en-GB" baseline="0" dirty="0"/>
          </a:p>
          <a:p>
            <a:r>
              <a:rPr lang="en-GB" baseline="0" dirty="0"/>
              <a:t>So this e-learning module, I hope, helps clinicians to change their practice immediately, by providing the knowledge and the skills to develop a treatment plan with a smoker. This module will describe that the best chance of helping a smoker to stop is with the combination of a medical intervention for the disease of tobacco addiction alongside the behavioural change support to change the deep seated habits of smoking. For clinicians, our responsibility lies in the medical intervention and that is the focus of this e-learning module.    </a:t>
            </a:r>
            <a:endParaRPr lang="en-GB" dirty="0"/>
          </a:p>
        </p:txBody>
      </p:sp>
    </p:spTree>
    <p:extLst>
      <p:ext uri="{BB962C8B-B14F-4D97-AF65-F5344CB8AC3E}">
        <p14:creationId xmlns:p14="http://schemas.microsoft.com/office/powerpoint/2010/main" val="141292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95DA4D3B-C3DE-40C9-972D-FCF2AEEA4C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E43BA354-7258-4E1B-8B9F-C95E3BD8B3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4AE75E21-779A-4F0E-963E-2316408FDB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C28ADD8-8FBC-43F4-B43D-C33D452151F9}" type="slidenum">
              <a:rPr lang="en-GB" altLang="en-US"/>
              <a:pPr/>
              <a:t>6</a:t>
            </a:fld>
            <a:endParaRPr lang="en-GB" altLang="en-US"/>
          </a:p>
        </p:txBody>
      </p:sp>
    </p:spTree>
    <p:extLst>
      <p:ext uri="{BB962C8B-B14F-4D97-AF65-F5344CB8AC3E}">
        <p14:creationId xmlns:p14="http://schemas.microsoft.com/office/powerpoint/2010/main" val="401222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5748-264A-4E89-8ED7-66C7E15F29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EF6309-8612-465E-A4B8-88B5FDB846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17D84A-5DDE-4B86-9DBB-59B8C3045B9D}"/>
              </a:ext>
            </a:extLst>
          </p:cNvPr>
          <p:cNvSpPr>
            <a:spLocks noGrp="1"/>
          </p:cNvSpPr>
          <p:nvPr>
            <p:ph type="dt" sz="half" idx="10"/>
          </p:nvPr>
        </p:nvSpPr>
        <p:spPr/>
        <p:txBody>
          <a:bodyPr/>
          <a:lstStyle/>
          <a:p>
            <a:fld id="{E69E270D-FC09-43F4-8593-89431BAF1A2C}" type="datetimeFigureOut">
              <a:rPr lang="en-GB" smtClean="0"/>
              <a:t>22/07/2022</a:t>
            </a:fld>
            <a:endParaRPr lang="en-GB"/>
          </a:p>
        </p:txBody>
      </p:sp>
      <p:sp>
        <p:nvSpPr>
          <p:cNvPr id="5" name="Footer Placeholder 4">
            <a:extLst>
              <a:ext uri="{FF2B5EF4-FFF2-40B4-BE49-F238E27FC236}">
                <a16:creationId xmlns:a16="http://schemas.microsoft.com/office/drawing/2014/main" id="{39BF7CD3-14D5-45AC-A5D5-B825F50EAE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0B8400-4698-4CD7-A9B3-B64756AF3681}"/>
              </a:ext>
            </a:extLst>
          </p:cNvPr>
          <p:cNvSpPr>
            <a:spLocks noGrp="1"/>
          </p:cNvSpPr>
          <p:nvPr>
            <p:ph type="sldNum" sz="quarter" idx="12"/>
          </p:nvPr>
        </p:nvSpPr>
        <p:spPr/>
        <p:txBody>
          <a:bodyPr/>
          <a:lstStyle/>
          <a:p>
            <a:fld id="{F6A65080-2D37-4278-BB70-EEEE4096AF95}" type="slidenum">
              <a:rPr lang="en-GB" smtClean="0"/>
              <a:t>‹#›</a:t>
            </a:fld>
            <a:endParaRPr lang="en-GB"/>
          </a:p>
        </p:txBody>
      </p:sp>
    </p:spTree>
    <p:extLst>
      <p:ext uri="{BB962C8B-B14F-4D97-AF65-F5344CB8AC3E}">
        <p14:creationId xmlns:p14="http://schemas.microsoft.com/office/powerpoint/2010/main" val="69511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F8B3-286D-4099-9F27-874A67D7A6D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67691C-BD73-47AC-937C-C5403F3F5C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319F8D-BEA0-4EE7-9CBD-A9DC826103E4}"/>
              </a:ext>
            </a:extLst>
          </p:cNvPr>
          <p:cNvSpPr>
            <a:spLocks noGrp="1"/>
          </p:cNvSpPr>
          <p:nvPr>
            <p:ph type="dt" sz="half" idx="10"/>
          </p:nvPr>
        </p:nvSpPr>
        <p:spPr/>
        <p:txBody>
          <a:bodyPr/>
          <a:lstStyle/>
          <a:p>
            <a:fld id="{E69E270D-FC09-43F4-8593-89431BAF1A2C}" type="datetimeFigureOut">
              <a:rPr lang="en-GB" smtClean="0"/>
              <a:t>22/07/2022</a:t>
            </a:fld>
            <a:endParaRPr lang="en-GB"/>
          </a:p>
        </p:txBody>
      </p:sp>
      <p:sp>
        <p:nvSpPr>
          <p:cNvPr id="5" name="Footer Placeholder 4">
            <a:extLst>
              <a:ext uri="{FF2B5EF4-FFF2-40B4-BE49-F238E27FC236}">
                <a16:creationId xmlns:a16="http://schemas.microsoft.com/office/drawing/2014/main" id="{380C7C78-CF0C-4F14-9DB0-13DE9AE7D7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F45D8E-EA84-40C9-854A-92048F9D4642}"/>
              </a:ext>
            </a:extLst>
          </p:cNvPr>
          <p:cNvSpPr>
            <a:spLocks noGrp="1"/>
          </p:cNvSpPr>
          <p:nvPr>
            <p:ph type="sldNum" sz="quarter" idx="12"/>
          </p:nvPr>
        </p:nvSpPr>
        <p:spPr/>
        <p:txBody>
          <a:bodyPr/>
          <a:lstStyle/>
          <a:p>
            <a:fld id="{F6A65080-2D37-4278-BB70-EEEE4096AF95}" type="slidenum">
              <a:rPr lang="en-GB" smtClean="0"/>
              <a:t>‹#›</a:t>
            </a:fld>
            <a:endParaRPr lang="en-GB"/>
          </a:p>
        </p:txBody>
      </p:sp>
    </p:spTree>
    <p:extLst>
      <p:ext uri="{BB962C8B-B14F-4D97-AF65-F5344CB8AC3E}">
        <p14:creationId xmlns:p14="http://schemas.microsoft.com/office/powerpoint/2010/main" val="229426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FA5494-477F-4D81-AEE5-F1C86A345D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E865B1-B9C8-47FA-8D9D-2B47FD738B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F85AEA-19AB-4094-90E3-F26E3AE4AE75}"/>
              </a:ext>
            </a:extLst>
          </p:cNvPr>
          <p:cNvSpPr>
            <a:spLocks noGrp="1"/>
          </p:cNvSpPr>
          <p:nvPr>
            <p:ph type="dt" sz="half" idx="10"/>
          </p:nvPr>
        </p:nvSpPr>
        <p:spPr/>
        <p:txBody>
          <a:bodyPr/>
          <a:lstStyle/>
          <a:p>
            <a:fld id="{E69E270D-FC09-43F4-8593-89431BAF1A2C}" type="datetimeFigureOut">
              <a:rPr lang="en-GB" smtClean="0"/>
              <a:t>22/07/2022</a:t>
            </a:fld>
            <a:endParaRPr lang="en-GB"/>
          </a:p>
        </p:txBody>
      </p:sp>
      <p:sp>
        <p:nvSpPr>
          <p:cNvPr id="5" name="Footer Placeholder 4">
            <a:extLst>
              <a:ext uri="{FF2B5EF4-FFF2-40B4-BE49-F238E27FC236}">
                <a16:creationId xmlns:a16="http://schemas.microsoft.com/office/drawing/2014/main" id="{E261305A-3FDD-4077-AAC1-09FAE35D43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7E8B04-31E3-43F8-96E9-9C6ED01687AF}"/>
              </a:ext>
            </a:extLst>
          </p:cNvPr>
          <p:cNvSpPr>
            <a:spLocks noGrp="1"/>
          </p:cNvSpPr>
          <p:nvPr>
            <p:ph type="sldNum" sz="quarter" idx="12"/>
          </p:nvPr>
        </p:nvSpPr>
        <p:spPr/>
        <p:txBody>
          <a:bodyPr/>
          <a:lstStyle/>
          <a:p>
            <a:fld id="{F6A65080-2D37-4278-BB70-EEEE4096AF95}" type="slidenum">
              <a:rPr lang="en-GB" smtClean="0"/>
              <a:t>‹#›</a:t>
            </a:fld>
            <a:endParaRPr lang="en-GB"/>
          </a:p>
        </p:txBody>
      </p:sp>
    </p:spTree>
    <p:extLst>
      <p:ext uri="{BB962C8B-B14F-4D97-AF65-F5344CB8AC3E}">
        <p14:creationId xmlns:p14="http://schemas.microsoft.com/office/powerpoint/2010/main" val="129730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25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5A05-AE41-4ABF-96CA-E60DC14092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FE6460-2DEC-48E2-9B6B-45CD521254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6ABC72-7345-4536-A9C0-9C785DD44A4B}"/>
              </a:ext>
            </a:extLst>
          </p:cNvPr>
          <p:cNvSpPr>
            <a:spLocks noGrp="1"/>
          </p:cNvSpPr>
          <p:nvPr>
            <p:ph type="dt" sz="half" idx="10"/>
          </p:nvPr>
        </p:nvSpPr>
        <p:spPr/>
        <p:txBody>
          <a:bodyPr/>
          <a:lstStyle/>
          <a:p>
            <a:fld id="{E69E270D-FC09-43F4-8593-89431BAF1A2C}" type="datetimeFigureOut">
              <a:rPr lang="en-GB" smtClean="0"/>
              <a:t>22/07/2022</a:t>
            </a:fld>
            <a:endParaRPr lang="en-GB"/>
          </a:p>
        </p:txBody>
      </p:sp>
      <p:sp>
        <p:nvSpPr>
          <p:cNvPr id="5" name="Footer Placeholder 4">
            <a:extLst>
              <a:ext uri="{FF2B5EF4-FFF2-40B4-BE49-F238E27FC236}">
                <a16:creationId xmlns:a16="http://schemas.microsoft.com/office/drawing/2014/main" id="{8A65C9C3-1D8E-4EA2-A184-2BBA46CFA7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2A2095-2554-4944-85E4-CBA3F6AD30F0}"/>
              </a:ext>
            </a:extLst>
          </p:cNvPr>
          <p:cNvSpPr>
            <a:spLocks noGrp="1"/>
          </p:cNvSpPr>
          <p:nvPr>
            <p:ph type="sldNum" sz="quarter" idx="12"/>
          </p:nvPr>
        </p:nvSpPr>
        <p:spPr/>
        <p:txBody>
          <a:bodyPr/>
          <a:lstStyle/>
          <a:p>
            <a:fld id="{F6A65080-2D37-4278-BB70-EEEE4096AF95}" type="slidenum">
              <a:rPr lang="en-GB" smtClean="0"/>
              <a:t>‹#›</a:t>
            </a:fld>
            <a:endParaRPr lang="en-GB"/>
          </a:p>
        </p:txBody>
      </p:sp>
    </p:spTree>
    <p:extLst>
      <p:ext uri="{BB962C8B-B14F-4D97-AF65-F5344CB8AC3E}">
        <p14:creationId xmlns:p14="http://schemas.microsoft.com/office/powerpoint/2010/main" val="191873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591A9-912E-446B-8215-276BF2A66E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0812D-5D2E-4F5E-A62B-9E051048FB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AAB285-9C13-4101-B908-31C64CBA8D08}"/>
              </a:ext>
            </a:extLst>
          </p:cNvPr>
          <p:cNvSpPr>
            <a:spLocks noGrp="1"/>
          </p:cNvSpPr>
          <p:nvPr>
            <p:ph type="dt" sz="half" idx="10"/>
          </p:nvPr>
        </p:nvSpPr>
        <p:spPr/>
        <p:txBody>
          <a:bodyPr/>
          <a:lstStyle/>
          <a:p>
            <a:fld id="{E69E270D-FC09-43F4-8593-89431BAF1A2C}" type="datetimeFigureOut">
              <a:rPr lang="en-GB" smtClean="0"/>
              <a:t>22/07/2022</a:t>
            </a:fld>
            <a:endParaRPr lang="en-GB"/>
          </a:p>
        </p:txBody>
      </p:sp>
      <p:sp>
        <p:nvSpPr>
          <p:cNvPr id="5" name="Footer Placeholder 4">
            <a:extLst>
              <a:ext uri="{FF2B5EF4-FFF2-40B4-BE49-F238E27FC236}">
                <a16:creationId xmlns:a16="http://schemas.microsoft.com/office/drawing/2014/main" id="{0C46F984-C059-462E-BD26-75A51C9BAE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73D7D4-8491-4438-A4F9-473933ACD851}"/>
              </a:ext>
            </a:extLst>
          </p:cNvPr>
          <p:cNvSpPr>
            <a:spLocks noGrp="1"/>
          </p:cNvSpPr>
          <p:nvPr>
            <p:ph type="sldNum" sz="quarter" idx="12"/>
          </p:nvPr>
        </p:nvSpPr>
        <p:spPr/>
        <p:txBody>
          <a:bodyPr/>
          <a:lstStyle/>
          <a:p>
            <a:fld id="{F6A65080-2D37-4278-BB70-EEEE4096AF95}" type="slidenum">
              <a:rPr lang="en-GB" smtClean="0"/>
              <a:t>‹#›</a:t>
            </a:fld>
            <a:endParaRPr lang="en-GB"/>
          </a:p>
        </p:txBody>
      </p:sp>
    </p:spTree>
    <p:extLst>
      <p:ext uri="{BB962C8B-B14F-4D97-AF65-F5344CB8AC3E}">
        <p14:creationId xmlns:p14="http://schemas.microsoft.com/office/powerpoint/2010/main" val="381866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58305-142D-45EB-A79A-7155839672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E71D08-8234-4320-BFEA-82B2251EE1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00C5C2-6323-438E-ABBE-15012D9469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4169A4-66A7-4F39-A4B0-DD76A8C682F9}"/>
              </a:ext>
            </a:extLst>
          </p:cNvPr>
          <p:cNvSpPr>
            <a:spLocks noGrp="1"/>
          </p:cNvSpPr>
          <p:nvPr>
            <p:ph type="dt" sz="half" idx="10"/>
          </p:nvPr>
        </p:nvSpPr>
        <p:spPr/>
        <p:txBody>
          <a:bodyPr/>
          <a:lstStyle/>
          <a:p>
            <a:fld id="{E69E270D-FC09-43F4-8593-89431BAF1A2C}" type="datetimeFigureOut">
              <a:rPr lang="en-GB" smtClean="0"/>
              <a:t>22/07/2022</a:t>
            </a:fld>
            <a:endParaRPr lang="en-GB"/>
          </a:p>
        </p:txBody>
      </p:sp>
      <p:sp>
        <p:nvSpPr>
          <p:cNvPr id="6" name="Footer Placeholder 5">
            <a:extLst>
              <a:ext uri="{FF2B5EF4-FFF2-40B4-BE49-F238E27FC236}">
                <a16:creationId xmlns:a16="http://schemas.microsoft.com/office/drawing/2014/main" id="{68E56E04-A5E5-46ED-9D75-E7251ED4FC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38A23E-C5A6-4B3E-AC0B-F1D806B7C535}"/>
              </a:ext>
            </a:extLst>
          </p:cNvPr>
          <p:cNvSpPr>
            <a:spLocks noGrp="1"/>
          </p:cNvSpPr>
          <p:nvPr>
            <p:ph type="sldNum" sz="quarter" idx="12"/>
          </p:nvPr>
        </p:nvSpPr>
        <p:spPr/>
        <p:txBody>
          <a:bodyPr/>
          <a:lstStyle/>
          <a:p>
            <a:fld id="{F6A65080-2D37-4278-BB70-EEEE4096AF95}" type="slidenum">
              <a:rPr lang="en-GB" smtClean="0"/>
              <a:t>‹#›</a:t>
            </a:fld>
            <a:endParaRPr lang="en-GB"/>
          </a:p>
        </p:txBody>
      </p:sp>
    </p:spTree>
    <p:extLst>
      <p:ext uri="{BB962C8B-B14F-4D97-AF65-F5344CB8AC3E}">
        <p14:creationId xmlns:p14="http://schemas.microsoft.com/office/powerpoint/2010/main" val="318884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5432-0CDA-4018-9CEE-14C16C36E9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2512D4-9E96-4A07-8D24-DDFD58A7E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EDC99F-587B-44C9-8EA2-7CCFAB4AAD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D1976B-2FD5-4D56-8C7E-6D887DD94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7A118-7AAF-4930-9F6C-46D885A3AB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7754CA-B4CD-49E1-A15B-266383D4DB3D}"/>
              </a:ext>
            </a:extLst>
          </p:cNvPr>
          <p:cNvSpPr>
            <a:spLocks noGrp="1"/>
          </p:cNvSpPr>
          <p:nvPr>
            <p:ph type="dt" sz="half" idx="10"/>
          </p:nvPr>
        </p:nvSpPr>
        <p:spPr/>
        <p:txBody>
          <a:bodyPr/>
          <a:lstStyle/>
          <a:p>
            <a:fld id="{E69E270D-FC09-43F4-8593-89431BAF1A2C}" type="datetimeFigureOut">
              <a:rPr lang="en-GB" smtClean="0"/>
              <a:t>22/07/2022</a:t>
            </a:fld>
            <a:endParaRPr lang="en-GB"/>
          </a:p>
        </p:txBody>
      </p:sp>
      <p:sp>
        <p:nvSpPr>
          <p:cNvPr id="8" name="Footer Placeholder 7">
            <a:extLst>
              <a:ext uri="{FF2B5EF4-FFF2-40B4-BE49-F238E27FC236}">
                <a16:creationId xmlns:a16="http://schemas.microsoft.com/office/drawing/2014/main" id="{B7BFA173-D6C5-4B89-9413-BB1C15D38C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EA5A7A9-AA28-4F1C-856C-D2A4B55ABD78}"/>
              </a:ext>
            </a:extLst>
          </p:cNvPr>
          <p:cNvSpPr>
            <a:spLocks noGrp="1"/>
          </p:cNvSpPr>
          <p:nvPr>
            <p:ph type="sldNum" sz="quarter" idx="12"/>
          </p:nvPr>
        </p:nvSpPr>
        <p:spPr/>
        <p:txBody>
          <a:bodyPr/>
          <a:lstStyle/>
          <a:p>
            <a:fld id="{F6A65080-2D37-4278-BB70-EEEE4096AF95}" type="slidenum">
              <a:rPr lang="en-GB" smtClean="0"/>
              <a:t>‹#›</a:t>
            </a:fld>
            <a:endParaRPr lang="en-GB"/>
          </a:p>
        </p:txBody>
      </p:sp>
    </p:spTree>
    <p:extLst>
      <p:ext uri="{BB962C8B-B14F-4D97-AF65-F5344CB8AC3E}">
        <p14:creationId xmlns:p14="http://schemas.microsoft.com/office/powerpoint/2010/main" val="372662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1EF0-A730-4721-AF01-1ECD7C2ADB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83E7E9-B3BE-4353-A7F4-B3898BE4EDC4}"/>
              </a:ext>
            </a:extLst>
          </p:cNvPr>
          <p:cNvSpPr>
            <a:spLocks noGrp="1"/>
          </p:cNvSpPr>
          <p:nvPr>
            <p:ph type="dt" sz="half" idx="10"/>
          </p:nvPr>
        </p:nvSpPr>
        <p:spPr/>
        <p:txBody>
          <a:bodyPr/>
          <a:lstStyle/>
          <a:p>
            <a:fld id="{E69E270D-FC09-43F4-8593-89431BAF1A2C}" type="datetimeFigureOut">
              <a:rPr lang="en-GB" smtClean="0"/>
              <a:t>22/07/2022</a:t>
            </a:fld>
            <a:endParaRPr lang="en-GB"/>
          </a:p>
        </p:txBody>
      </p:sp>
      <p:sp>
        <p:nvSpPr>
          <p:cNvPr id="4" name="Footer Placeholder 3">
            <a:extLst>
              <a:ext uri="{FF2B5EF4-FFF2-40B4-BE49-F238E27FC236}">
                <a16:creationId xmlns:a16="http://schemas.microsoft.com/office/drawing/2014/main" id="{FFC4337B-DE1B-4A2B-BF68-1660D67BBF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005229-D388-4EEB-8ED4-D9F3D95781A7}"/>
              </a:ext>
            </a:extLst>
          </p:cNvPr>
          <p:cNvSpPr>
            <a:spLocks noGrp="1"/>
          </p:cNvSpPr>
          <p:nvPr>
            <p:ph type="sldNum" sz="quarter" idx="12"/>
          </p:nvPr>
        </p:nvSpPr>
        <p:spPr/>
        <p:txBody>
          <a:bodyPr/>
          <a:lstStyle/>
          <a:p>
            <a:fld id="{F6A65080-2D37-4278-BB70-EEEE4096AF95}" type="slidenum">
              <a:rPr lang="en-GB" smtClean="0"/>
              <a:t>‹#›</a:t>
            </a:fld>
            <a:endParaRPr lang="en-GB"/>
          </a:p>
        </p:txBody>
      </p:sp>
    </p:spTree>
    <p:extLst>
      <p:ext uri="{BB962C8B-B14F-4D97-AF65-F5344CB8AC3E}">
        <p14:creationId xmlns:p14="http://schemas.microsoft.com/office/powerpoint/2010/main" val="291461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B80F2F-4FD9-4C77-94AD-8DEB64C9B197}"/>
              </a:ext>
            </a:extLst>
          </p:cNvPr>
          <p:cNvSpPr>
            <a:spLocks noGrp="1"/>
          </p:cNvSpPr>
          <p:nvPr>
            <p:ph type="dt" sz="half" idx="10"/>
          </p:nvPr>
        </p:nvSpPr>
        <p:spPr/>
        <p:txBody>
          <a:bodyPr/>
          <a:lstStyle/>
          <a:p>
            <a:fld id="{E69E270D-FC09-43F4-8593-89431BAF1A2C}" type="datetimeFigureOut">
              <a:rPr lang="en-GB" smtClean="0"/>
              <a:t>22/07/2022</a:t>
            </a:fld>
            <a:endParaRPr lang="en-GB"/>
          </a:p>
        </p:txBody>
      </p:sp>
      <p:sp>
        <p:nvSpPr>
          <p:cNvPr id="3" name="Footer Placeholder 2">
            <a:extLst>
              <a:ext uri="{FF2B5EF4-FFF2-40B4-BE49-F238E27FC236}">
                <a16:creationId xmlns:a16="http://schemas.microsoft.com/office/drawing/2014/main" id="{44E3D3C6-F3A8-425C-80CA-CCAEB475CF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7AD18D-F3C3-45B2-BD8D-9234E66AEB49}"/>
              </a:ext>
            </a:extLst>
          </p:cNvPr>
          <p:cNvSpPr>
            <a:spLocks noGrp="1"/>
          </p:cNvSpPr>
          <p:nvPr>
            <p:ph type="sldNum" sz="quarter" idx="12"/>
          </p:nvPr>
        </p:nvSpPr>
        <p:spPr/>
        <p:txBody>
          <a:bodyPr/>
          <a:lstStyle/>
          <a:p>
            <a:fld id="{F6A65080-2D37-4278-BB70-EEEE4096AF95}" type="slidenum">
              <a:rPr lang="en-GB" smtClean="0"/>
              <a:t>‹#›</a:t>
            </a:fld>
            <a:endParaRPr lang="en-GB"/>
          </a:p>
        </p:txBody>
      </p:sp>
    </p:spTree>
    <p:extLst>
      <p:ext uri="{BB962C8B-B14F-4D97-AF65-F5344CB8AC3E}">
        <p14:creationId xmlns:p14="http://schemas.microsoft.com/office/powerpoint/2010/main" val="111623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1802-C2CE-4F5A-B70F-80B09AC3C3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F887DD-4A60-4F11-BB4A-949B442680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D29AD3D-7E43-412B-8E33-7A5C7BCBC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B4D63-F326-4595-8B92-29430276C6ED}"/>
              </a:ext>
            </a:extLst>
          </p:cNvPr>
          <p:cNvSpPr>
            <a:spLocks noGrp="1"/>
          </p:cNvSpPr>
          <p:nvPr>
            <p:ph type="dt" sz="half" idx="10"/>
          </p:nvPr>
        </p:nvSpPr>
        <p:spPr/>
        <p:txBody>
          <a:bodyPr/>
          <a:lstStyle/>
          <a:p>
            <a:fld id="{E69E270D-FC09-43F4-8593-89431BAF1A2C}" type="datetimeFigureOut">
              <a:rPr lang="en-GB" smtClean="0"/>
              <a:t>22/07/2022</a:t>
            </a:fld>
            <a:endParaRPr lang="en-GB"/>
          </a:p>
        </p:txBody>
      </p:sp>
      <p:sp>
        <p:nvSpPr>
          <p:cNvPr id="6" name="Footer Placeholder 5">
            <a:extLst>
              <a:ext uri="{FF2B5EF4-FFF2-40B4-BE49-F238E27FC236}">
                <a16:creationId xmlns:a16="http://schemas.microsoft.com/office/drawing/2014/main" id="{BDECC09D-CAD2-4B77-9C66-020D640317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4B4924-35BF-4948-9C6A-46BEF169790D}"/>
              </a:ext>
            </a:extLst>
          </p:cNvPr>
          <p:cNvSpPr>
            <a:spLocks noGrp="1"/>
          </p:cNvSpPr>
          <p:nvPr>
            <p:ph type="sldNum" sz="quarter" idx="12"/>
          </p:nvPr>
        </p:nvSpPr>
        <p:spPr/>
        <p:txBody>
          <a:bodyPr/>
          <a:lstStyle/>
          <a:p>
            <a:fld id="{F6A65080-2D37-4278-BB70-EEEE4096AF95}" type="slidenum">
              <a:rPr lang="en-GB" smtClean="0"/>
              <a:t>‹#›</a:t>
            </a:fld>
            <a:endParaRPr lang="en-GB"/>
          </a:p>
        </p:txBody>
      </p:sp>
    </p:spTree>
    <p:extLst>
      <p:ext uri="{BB962C8B-B14F-4D97-AF65-F5344CB8AC3E}">
        <p14:creationId xmlns:p14="http://schemas.microsoft.com/office/powerpoint/2010/main" val="363931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BAD8-5676-4B77-B55B-F4A4F401A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F6373-F59F-4019-9127-02FE03EC4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C2CC3C-232C-4425-83D3-757D88150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C0BFE-5587-4684-924B-1E09D0F00806}"/>
              </a:ext>
            </a:extLst>
          </p:cNvPr>
          <p:cNvSpPr>
            <a:spLocks noGrp="1"/>
          </p:cNvSpPr>
          <p:nvPr>
            <p:ph type="dt" sz="half" idx="10"/>
          </p:nvPr>
        </p:nvSpPr>
        <p:spPr/>
        <p:txBody>
          <a:bodyPr/>
          <a:lstStyle/>
          <a:p>
            <a:fld id="{E69E270D-FC09-43F4-8593-89431BAF1A2C}" type="datetimeFigureOut">
              <a:rPr lang="en-GB" smtClean="0"/>
              <a:t>22/07/2022</a:t>
            </a:fld>
            <a:endParaRPr lang="en-GB"/>
          </a:p>
        </p:txBody>
      </p:sp>
      <p:sp>
        <p:nvSpPr>
          <p:cNvPr id="6" name="Footer Placeholder 5">
            <a:extLst>
              <a:ext uri="{FF2B5EF4-FFF2-40B4-BE49-F238E27FC236}">
                <a16:creationId xmlns:a16="http://schemas.microsoft.com/office/drawing/2014/main" id="{F76C5534-4C78-42B1-A711-1A82948F89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1C1139-7632-4E31-ADA6-5B13A361AD43}"/>
              </a:ext>
            </a:extLst>
          </p:cNvPr>
          <p:cNvSpPr>
            <a:spLocks noGrp="1"/>
          </p:cNvSpPr>
          <p:nvPr>
            <p:ph type="sldNum" sz="quarter" idx="12"/>
          </p:nvPr>
        </p:nvSpPr>
        <p:spPr/>
        <p:txBody>
          <a:bodyPr/>
          <a:lstStyle/>
          <a:p>
            <a:fld id="{F6A65080-2D37-4278-BB70-EEEE4096AF95}" type="slidenum">
              <a:rPr lang="en-GB" smtClean="0"/>
              <a:t>‹#›</a:t>
            </a:fld>
            <a:endParaRPr lang="en-GB"/>
          </a:p>
        </p:txBody>
      </p:sp>
    </p:spTree>
    <p:extLst>
      <p:ext uri="{BB962C8B-B14F-4D97-AF65-F5344CB8AC3E}">
        <p14:creationId xmlns:p14="http://schemas.microsoft.com/office/powerpoint/2010/main" val="223903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C5D9DC-4DEC-405F-8FA9-4370547042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3AAC8C-21EF-4595-84A5-0CBF75FF17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A0B716-E8E8-41DA-9CE9-FD2988B5E7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E270D-FC09-43F4-8593-89431BAF1A2C}" type="datetimeFigureOut">
              <a:rPr lang="en-GB" smtClean="0"/>
              <a:t>22/07/2022</a:t>
            </a:fld>
            <a:endParaRPr lang="en-GB"/>
          </a:p>
        </p:txBody>
      </p:sp>
      <p:sp>
        <p:nvSpPr>
          <p:cNvPr id="5" name="Footer Placeholder 4">
            <a:extLst>
              <a:ext uri="{FF2B5EF4-FFF2-40B4-BE49-F238E27FC236}">
                <a16:creationId xmlns:a16="http://schemas.microsoft.com/office/drawing/2014/main" id="{A326F0B3-0A03-4624-A726-F76A5B0D31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7DC19E-959C-484B-B1DE-BC4FDB3F64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65080-2D37-4278-BB70-EEEE4096AF95}" type="slidenum">
              <a:rPr lang="en-GB" smtClean="0"/>
              <a:t>‹#›</a:t>
            </a:fld>
            <a:endParaRPr lang="en-GB"/>
          </a:p>
        </p:txBody>
      </p:sp>
    </p:spTree>
    <p:extLst>
      <p:ext uri="{BB962C8B-B14F-4D97-AF65-F5344CB8AC3E}">
        <p14:creationId xmlns:p14="http://schemas.microsoft.com/office/powerpoint/2010/main" val="2787236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6.xml"/><Relationship Id="rId7" Type="http://schemas.openxmlformats.org/officeDocument/2006/relationships/image" Target="../media/image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pubmed.ncbi.nlm.nih.gov/3494957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ubmed.ncbi.nlm.nih.gov/34949573/"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1.xml"/><Relationship Id="rId7" Type="http://schemas.openxmlformats.org/officeDocument/2006/relationships/image" Target="../media/image2.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4.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5.xml"/><Relationship Id="rId7" Type="http://schemas.openxmlformats.org/officeDocument/2006/relationships/image" Target="../media/image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9F570D1-3B94-7649-B1FE-7AC46B2E8E24}"/>
              </a:ext>
            </a:extLst>
          </p:cNvPr>
          <p:cNvSpPr/>
          <p:nvPr/>
        </p:nvSpPr>
        <p:spPr>
          <a:xfrm>
            <a:off x="1" y="-53839"/>
            <a:ext cx="12231329"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0A3B5E"/>
              </a:solidFill>
            </a:endParaRPr>
          </a:p>
        </p:txBody>
      </p:sp>
      <p:sp>
        <p:nvSpPr>
          <p:cNvPr id="18" name="Rectangle 17">
            <a:extLst>
              <a:ext uri="{FF2B5EF4-FFF2-40B4-BE49-F238E27FC236}">
                <a16:creationId xmlns:a16="http://schemas.microsoft.com/office/drawing/2014/main" id="{49F0556C-388F-1E48-9025-C89B8AFAEB7B}"/>
              </a:ext>
            </a:extLst>
          </p:cNvPr>
          <p:cNvSpPr/>
          <p:nvPr/>
        </p:nvSpPr>
        <p:spPr>
          <a:xfrm>
            <a:off x="3178762" y="837404"/>
            <a:ext cx="6694505" cy="3176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9" name="TextBox 18">
            <a:extLst>
              <a:ext uri="{FF2B5EF4-FFF2-40B4-BE49-F238E27FC236}">
                <a16:creationId xmlns:a16="http://schemas.microsoft.com/office/drawing/2014/main" id="{33AC3829-F4EE-BC4A-B39E-D4878D8DE81D}"/>
              </a:ext>
            </a:extLst>
          </p:cNvPr>
          <p:cNvSpPr txBox="1"/>
          <p:nvPr/>
        </p:nvSpPr>
        <p:spPr>
          <a:xfrm>
            <a:off x="3488293" y="1728248"/>
            <a:ext cx="6209159" cy="1483645"/>
          </a:xfrm>
          <a:prstGeom prst="rect">
            <a:avLst/>
          </a:prstGeom>
          <a:noFill/>
        </p:spPr>
        <p:txBody>
          <a:bodyPr wrap="square" lIns="0" tIns="0" rIns="0" bIns="0" rtlCol="0">
            <a:noAutofit/>
          </a:bodyPr>
          <a:lstStyle/>
          <a:p>
            <a:pPr algn="ctr"/>
            <a:r>
              <a:rPr lang="en-US" sz="4400" b="1" i="0" dirty="0">
                <a:solidFill>
                  <a:srgbClr val="000000"/>
                </a:solidFill>
                <a:effectLst/>
                <a:latin typeface="Calibri" panose="020F0502020204030204" pitchFamily="34" charset="0"/>
              </a:rPr>
              <a:t>Building a Business Case for the CURE Project</a:t>
            </a:r>
            <a:endParaRPr lang="en-US" sz="4400" b="1" dirty="0">
              <a:solidFill>
                <a:srgbClr val="0A3B5E"/>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6F6E1F62-3C2B-3044-982C-6A47F8A0C440}"/>
              </a:ext>
            </a:extLst>
          </p:cNvPr>
          <p:cNvSpPr/>
          <p:nvPr/>
        </p:nvSpPr>
        <p:spPr>
          <a:xfrm>
            <a:off x="2307193" y="531600"/>
            <a:ext cx="1181100" cy="3787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sp>
        <p:nvSpPr>
          <p:cNvPr id="22" name="Rectangle 21">
            <a:extLst>
              <a:ext uri="{FF2B5EF4-FFF2-40B4-BE49-F238E27FC236}">
                <a16:creationId xmlns:a16="http://schemas.microsoft.com/office/drawing/2014/main" id="{5E5D8E69-77B6-1F4E-87DF-3CDF64634293}"/>
              </a:ext>
            </a:extLst>
          </p:cNvPr>
          <p:cNvSpPr/>
          <p:nvPr/>
        </p:nvSpPr>
        <p:spPr>
          <a:xfrm>
            <a:off x="9590871" y="980417"/>
            <a:ext cx="718671" cy="7478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sp>
        <p:nvSpPr>
          <p:cNvPr id="2" name="TextBox 1">
            <a:extLst>
              <a:ext uri="{FF2B5EF4-FFF2-40B4-BE49-F238E27FC236}">
                <a16:creationId xmlns:a16="http://schemas.microsoft.com/office/drawing/2014/main" id="{A86658EC-2CBA-48F1-BB41-677FB2255D08}"/>
              </a:ext>
            </a:extLst>
          </p:cNvPr>
          <p:cNvSpPr txBox="1"/>
          <p:nvPr/>
        </p:nvSpPr>
        <p:spPr>
          <a:xfrm>
            <a:off x="5465559" y="2615548"/>
            <a:ext cx="1219200" cy="1219200"/>
          </a:xfrm>
          <a:prstGeom prst="rect">
            <a:avLst/>
          </a:prstGeom>
          <a:noFill/>
        </p:spPr>
        <p:txBody>
          <a:bodyPr wrap="square" lIns="0" tIns="0" rIns="0" bIns="0" rtlCol="0">
            <a:noAutofit/>
          </a:bodyPr>
          <a:lstStyle/>
          <a:p>
            <a:pPr algn="l"/>
            <a:endParaRPr lang="en-GB" sz="2133" dirty="0">
              <a:solidFill>
                <a:schemeClr val="bg1"/>
              </a:solidFill>
            </a:endParaRPr>
          </a:p>
        </p:txBody>
      </p:sp>
      <p:sp>
        <p:nvSpPr>
          <p:cNvPr id="3" name="TextBox 2">
            <a:extLst>
              <a:ext uri="{FF2B5EF4-FFF2-40B4-BE49-F238E27FC236}">
                <a16:creationId xmlns:a16="http://schemas.microsoft.com/office/drawing/2014/main" id="{FA9E4F92-5523-485F-A4B5-7D757AEDE701}"/>
              </a:ext>
            </a:extLst>
          </p:cNvPr>
          <p:cNvSpPr txBox="1"/>
          <p:nvPr/>
        </p:nvSpPr>
        <p:spPr>
          <a:xfrm>
            <a:off x="162560" y="4874965"/>
            <a:ext cx="12029440" cy="1292144"/>
          </a:xfrm>
          <a:prstGeom prst="rect">
            <a:avLst/>
          </a:prstGeom>
          <a:noFill/>
        </p:spPr>
        <p:txBody>
          <a:bodyPr wrap="square" lIns="0" tIns="0" rIns="0" bIns="0" rtlCol="0">
            <a:noAutofit/>
          </a:bodyPr>
          <a:lstStyle/>
          <a:p>
            <a:pPr algn="ctr"/>
            <a:r>
              <a:rPr lang="en-GB" sz="2133" b="1" dirty="0">
                <a:solidFill>
                  <a:schemeClr val="bg1"/>
                </a:solidFill>
              </a:rPr>
              <a:t>Dr Matthew Evison</a:t>
            </a:r>
          </a:p>
          <a:p>
            <a:pPr algn="ctr"/>
            <a:r>
              <a:rPr lang="en-GB" sz="1867" dirty="0">
                <a:solidFill>
                  <a:srgbClr val="FFFF00"/>
                </a:solidFill>
              </a:rPr>
              <a:t>Consultant in Respiratory Medicine, Wythenshawe Hospital, Manchester University NHS Foundation Trust</a:t>
            </a:r>
          </a:p>
          <a:p>
            <a:pPr algn="ctr"/>
            <a:r>
              <a:rPr lang="en-GB" sz="1867" dirty="0">
                <a:solidFill>
                  <a:srgbClr val="FFFF00"/>
                </a:solidFill>
              </a:rPr>
              <a:t>Clinical Lead for the Greater Manchester CURE Project</a:t>
            </a:r>
          </a:p>
          <a:p>
            <a:pPr algn="ctr"/>
            <a:r>
              <a:rPr lang="en-GB" sz="1867" dirty="0">
                <a:solidFill>
                  <a:srgbClr val="FFFF00"/>
                </a:solidFill>
              </a:rPr>
              <a:t>Clinical Lead for the Make Smoking History Programme, Greater Manchester</a:t>
            </a:r>
          </a:p>
          <a:p>
            <a:pPr algn="ctr"/>
            <a:endParaRPr lang="en-GB" sz="2133" dirty="0">
              <a:solidFill>
                <a:schemeClr val="bg1"/>
              </a:solidFill>
            </a:endParaRPr>
          </a:p>
        </p:txBody>
      </p:sp>
      <p:pic>
        <p:nvPicPr>
          <p:cNvPr id="11" name="Picture 10">
            <a:extLst>
              <a:ext uri="{FF2B5EF4-FFF2-40B4-BE49-F238E27FC236}">
                <a16:creationId xmlns:a16="http://schemas.microsoft.com/office/drawing/2014/main" id="{0D9D245A-75A2-49DD-94FD-74326A664FDF}"/>
              </a:ext>
            </a:extLst>
          </p:cNvPr>
          <p:cNvPicPr>
            <a:picLocks noChangeAspect="1"/>
          </p:cNvPicPr>
          <p:nvPr/>
        </p:nvPicPr>
        <p:blipFill rotWithShape="1">
          <a:blip r:embed="rId4"/>
          <a:srcRect l="5539" t="10696" r="45523" b="61832"/>
          <a:stretch/>
        </p:blipFill>
        <p:spPr>
          <a:xfrm>
            <a:off x="0" y="-28369"/>
            <a:ext cx="1631568" cy="610616"/>
          </a:xfrm>
          <a:prstGeom prst="rect">
            <a:avLst/>
          </a:prstGeom>
        </p:spPr>
      </p:pic>
      <p:pic>
        <p:nvPicPr>
          <p:cNvPr id="1028" name="Picture 4" descr="Make Smoking History | Greater Manchester (@HistoryMakersGM) / Twitter">
            <a:extLst>
              <a:ext uri="{FF2B5EF4-FFF2-40B4-BE49-F238E27FC236}">
                <a16:creationId xmlns:a16="http://schemas.microsoft.com/office/drawing/2014/main" id="{C6164300-9C2C-4125-A51C-255B2D53F2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7716"/>
            <a:ext cx="1622477" cy="162247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39516957"/>
      </p:ext>
    </p:extLst>
  </p:cSld>
  <p:clrMapOvr>
    <a:masterClrMapping/>
  </p:clrMapOvr>
  <mc:AlternateContent xmlns:mc="http://schemas.openxmlformats.org/markup-compatibility/2006" xmlns:p14="http://schemas.microsoft.com/office/powerpoint/2010/main">
    <mc:Choice Requires="p14">
      <p:transition spd="med" p14:dur="700" advTm="27523">
        <p:fade/>
      </p:transition>
    </mc:Choice>
    <mc:Fallback xmlns="">
      <p:transition spd="med" advTm="27523">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E812ECD-309A-44DD-BA6F-C4521A899B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43" t="18786" r="49300" b="57032"/>
          <a:stretch/>
        </p:blipFill>
        <p:spPr bwMode="auto">
          <a:xfrm>
            <a:off x="5200810" y="2437511"/>
            <a:ext cx="6832231" cy="393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5D016D39-DDC0-0442-A986-E3E7F7E8526C}"/>
              </a:ext>
            </a:extLst>
          </p:cNvPr>
          <p:cNvPicPr>
            <a:picLocks noChangeAspect="1"/>
          </p:cNvPicPr>
          <p:nvPr/>
        </p:nvPicPr>
        <p:blipFill rotWithShape="1">
          <a:blip r:embed="rId3"/>
          <a:srcRect l="5539" t="10696" r="45523" b="61832"/>
          <a:stretch/>
        </p:blipFill>
        <p:spPr>
          <a:xfrm>
            <a:off x="219235" y="-1"/>
            <a:ext cx="5876765" cy="2199387"/>
          </a:xfrm>
          <a:prstGeom prst="rect">
            <a:avLst/>
          </a:prstGeom>
        </p:spPr>
      </p:pic>
      <p:sp>
        <p:nvSpPr>
          <p:cNvPr id="2" name="TextBox 1">
            <a:extLst>
              <a:ext uri="{FF2B5EF4-FFF2-40B4-BE49-F238E27FC236}">
                <a16:creationId xmlns:a16="http://schemas.microsoft.com/office/drawing/2014/main" id="{78E1370A-B791-46F1-BAD0-4662A28A07F3}"/>
              </a:ext>
            </a:extLst>
          </p:cNvPr>
          <p:cNvSpPr txBox="1"/>
          <p:nvPr/>
        </p:nvSpPr>
        <p:spPr>
          <a:xfrm>
            <a:off x="430530" y="2828061"/>
            <a:ext cx="4673286" cy="2862322"/>
          </a:xfrm>
          <a:prstGeom prst="rect">
            <a:avLst/>
          </a:prstGeom>
          <a:noFill/>
        </p:spPr>
        <p:txBody>
          <a:bodyPr wrap="square" rtlCol="0">
            <a:spAutoFit/>
          </a:bodyPr>
          <a:lstStyle/>
          <a:p>
            <a:pPr marL="285750" indent="-285750">
              <a:buFont typeface="Arial" panose="020B0604020202020204" pitchFamily="34" charset="0"/>
              <a:buChar char="•"/>
            </a:pPr>
            <a:r>
              <a:rPr lang="en-US" dirty="0"/>
              <a:t>Successfully re-invent the wheel</a:t>
            </a:r>
          </a:p>
          <a:p>
            <a:pPr marL="285750" indent="-285750">
              <a:buFont typeface="Arial" panose="020B0604020202020204" pitchFamily="34" charset="0"/>
              <a:buChar char="•"/>
            </a:pPr>
            <a:r>
              <a:rPr lang="en-US" dirty="0"/>
              <a:t>Hospital-led service</a:t>
            </a:r>
          </a:p>
          <a:p>
            <a:pPr marL="285750" indent="-285750">
              <a:buFont typeface="Arial" panose="020B0604020202020204" pitchFamily="34" charset="0"/>
              <a:buChar char="•"/>
            </a:pPr>
            <a:r>
              <a:rPr lang="en-US" dirty="0"/>
              <a:t>Providing inpatient &amp; outpatient pathway</a:t>
            </a:r>
          </a:p>
          <a:p>
            <a:pPr marL="285750" indent="-285750">
              <a:buFont typeface="Arial" panose="020B0604020202020204" pitchFamily="34" charset="0"/>
              <a:buChar char="•"/>
            </a:pPr>
            <a:r>
              <a:rPr lang="en-US" dirty="0"/>
              <a:t>Branding</a:t>
            </a:r>
          </a:p>
          <a:p>
            <a:pPr marL="285750" indent="-285750">
              <a:buFont typeface="Arial" panose="020B0604020202020204" pitchFamily="34" charset="0"/>
              <a:buChar char="•"/>
            </a:pPr>
            <a:r>
              <a:rPr lang="en-US" dirty="0"/>
              <a:t>Medicalise tobacco dependency</a:t>
            </a:r>
          </a:p>
          <a:p>
            <a:pPr marL="285750" indent="-285750">
              <a:buFont typeface="Arial" panose="020B0604020202020204" pitchFamily="34" charset="0"/>
              <a:buChar char="•"/>
            </a:pPr>
            <a:r>
              <a:rPr lang="en-US" dirty="0"/>
              <a:t>Engage the medical community</a:t>
            </a:r>
          </a:p>
          <a:p>
            <a:pPr marL="285750" indent="-285750">
              <a:buFont typeface="Arial" panose="020B0604020202020204" pitchFamily="34" charset="0"/>
              <a:buChar char="•"/>
            </a:pPr>
            <a:r>
              <a:rPr lang="en-US" dirty="0"/>
              <a:t>Empower the medical community </a:t>
            </a:r>
          </a:p>
          <a:p>
            <a:pPr marL="285750" indent="-285750">
              <a:buFont typeface="Arial" panose="020B0604020202020204" pitchFamily="34" charset="0"/>
              <a:buChar char="•"/>
            </a:pPr>
            <a:r>
              <a:rPr lang="en-US" dirty="0"/>
              <a:t>Nurse-led medical service</a:t>
            </a:r>
          </a:p>
          <a:p>
            <a:pPr marL="285750" indent="-285750">
              <a:buFont typeface="Arial" panose="020B0604020202020204" pitchFamily="34" charset="0"/>
              <a:buChar char="•"/>
            </a:pPr>
            <a:r>
              <a:rPr lang="en-US" dirty="0"/>
              <a:t>Attract a specialist workforce</a:t>
            </a:r>
          </a:p>
          <a:p>
            <a:pPr marL="285750" indent="-285750">
              <a:buFont typeface="Arial" panose="020B0604020202020204" pitchFamily="34" charset="0"/>
              <a:buChar char="•"/>
            </a:pPr>
            <a:r>
              <a:rPr lang="en-US" dirty="0"/>
              <a:t>Strong clinical leadership </a:t>
            </a:r>
            <a:endParaRPr lang="en-GB" dirty="0"/>
          </a:p>
        </p:txBody>
      </p:sp>
    </p:spTree>
    <p:extLst>
      <p:ext uri="{BB962C8B-B14F-4D97-AF65-F5344CB8AC3E}">
        <p14:creationId xmlns:p14="http://schemas.microsoft.com/office/powerpoint/2010/main" val="2344978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57" y="0"/>
            <a:ext cx="9889097" cy="6858000"/>
          </a:xfrm>
          <a:prstGeom prst="rect">
            <a:avLst/>
          </a:prstGeom>
        </p:spPr>
      </p:pic>
    </p:spTree>
    <p:extLst>
      <p:ext uri="{BB962C8B-B14F-4D97-AF65-F5344CB8AC3E}">
        <p14:creationId xmlns:p14="http://schemas.microsoft.com/office/powerpoint/2010/main" val="169132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077C36-0EEC-4B48-9061-DFF3F71FBC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0690" y="164637"/>
            <a:ext cx="7999015" cy="6432715"/>
          </a:xfrm>
          <a:prstGeom prst="rect">
            <a:avLst/>
          </a:prstGeom>
        </p:spPr>
      </p:pic>
    </p:spTree>
    <p:extLst>
      <p:ext uri="{BB962C8B-B14F-4D97-AF65-F5344CB8AC3E}">
        <p14:creationId xmlns:p14="http://schemas.microsoft.com/office/powerpoint/2010/main" val="27235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7D3BA-DE76-410E-A202-7EB14C40F52B}"/>
              </a:ext>
            </a:extLst>
          </p:cNvPr>
          <p:cNvSpPr>
            <a:spLocks noGrp="1"/>
          </p:cNvSpPr>
          <p:nvPr>
            <p:ph type="title"/>
          </p:nvPr>
        </p:nvSpPr>
        <p:spPr>
          <a:xfrm>
            <a:off x="223520" y="56885"/>
            <a:ext cx="10515600" cy="971826"/>
          </a:xfrm>
        </p:spPr>
        <p:txBody>
          <a:bodyPr>
            <a:normAutofit/>
          </a:bodyPr>
          <a:lstStyle/>
          <a:p>
            <a:r>
              <a:rPr lang="en-GB" b="1" dirty="0"/>
              <a:t>Service Pathway to Routine Commissioning </a:t>
            </a:r>
          </a:p>
        </p:txBody>
      </p:sp>
      <p:graphicFrame>
        <p:nvGraphicFramePr>
          <p:cNvPr id="4" name="Diagram 3">
            <a:extLst>
              <a:ext uri="{FF2B5EF4-FFF2-40B4-BE49-F238E27FC236}">
                <a16:creationId xmlns:a16="http://schemas.microsoft.com/office/drawing/2014/main" id="{2580C5A9-B22F-47A5-A892-27776750A5CD}"/>
              </a:ext>
            </a:extLst>
          </p:cNvPr>
          <p:cNvGraphicFramePr/>
          <p:nvPr/>
        </p:nvGraphicFramePr>
        <p:xfrm>
          <a:off x="264160" y="1028711"/>
          <a:ext cx="116636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Make Smoking History | Greater Manchester (@HistoryMakersGM) / Twitter">
            <a:extLst>
              <a:ext uri="{FF2B5EF4-FFF2-40B4-BE49-F238E27FC236}">
                <a16:creationId xmlns:a16="http://schemas.microsoft.com/office/drawing/2014/main" id="{F85664A3-EDFC-4F4E-9259-F3AF3DBB39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87025" y="5143672"/>
            <a:ext cx="1622477" cy="1622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4EE5558-A8D0-4546-B16D-F90D06F6C5BF}"/>
              </a:ext>
            </a:extLst>
          </p:cNvPr>
          <p:cNvPicPr>
            <a:picLocks noChangeAspect="1"/>
          </p:cNvPicPr>
          <p:nvPr/>
        </p:nvPicPr>
        <p:blipFill rotWithShape="1">
          <a:blip r:embed="rId8"/>
          <a:srcRect l="5539" t="10696" r="45523" b="61832"/>
          <a:stretch/>
        </p:blipFill>
        <p:spPr>
          <a:xfrm>
            <a:off x="82497" y="5829289"/>
            <a:ext cx="2503293" cy="936860"/>
          </a:xfrm>
          <a:prstGeom prst="rect">
            <a:avLst/>
          </a:prstGeom>
        </p:spPr>
      </p:pic>
      <p:sp>
        <p:nvSpPr>
          <p:cNvPr id="3" name="Oval 2">
            <a:extLst>
              <a:ext uri="{FF2B5EF4-FFF2-40B4-BE49-F238E27FC236}">
                <a16:creationId xmlns:a16="http://schemas.microsoft.com/office/drawing/2014/main" id="{83C7C257-1F59-44DB-8542-FD379466829F}"/>
              </a:ext>
            </a:extLst>
          </p:cNvPr>
          <p:cNvSpPr/>
          <p:nvPr/>
        </p:nvSpPr>
        <p:spPr>
          <a:xfrm>
            <a:off x="6096000" y="1888735"/>
            <a:ext cx="3016303" cy="3691878"/>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2996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298A-1CFB-42A9-A176-C56CBB4060A1}"/>
              </a:ext>
            </a:extLst>
          </p:cNvPr>
          <p:cNvSpPr>
            <a:spLocks noGrp="1"/>
          </p:cNvSpPr>
          <p:nvPr>
            <p:ph type="title"/>
          </p:nvPr>
        </p:nvSpPr>
        <p:spPr>
          <a:xfrm>
            <a:off x="762000" y="231775"/>
            <a:ext cx="10515600" cy="962025"/>
          </a:xfrm>
        </p:spPr>
        <p:txBody>
          <a:bodyPr>
            <a:normAutofit/>
          </a:bodyPr>
          <a:lstStyle/>
          <a:p>
            <a:pPr algn="ctr"/>
            <a:r>
              <a:rPr lang="en-US" sz="2800" b="1" dirty="0"/>
              <a:t>Building a business case for the CURE Project: real-world outcomes </a:t>
            </a:r>
            <a:endParaRPr lang="en-GB" sz="2800" b="1" dirty="0"/>
          </a:p>
        </p:txBody>
      </p:sp>
      <p:graphicFrame>
        <p:nvGraphicFramePr>
          <p:cNvPr id="4" name="Content Placeholder 3">
            <a:extLst>
              <a:ext uri="{FF2B5EF4-FFF2-40B4-BE49-F238E27FC236}">
                <a16:creationId xmlns:a16="http://schemas.microsoft.com/office/drawing/2014/main" id="{EEAB8C8C-1277-4A55-B2E9-F1C8FA515E95}"/>
              </a:ext>
            </a:extLst>
          </p:cNvPr>
          <p:cNvGraphicFramePr>
            <a:graphicFrameLocks noGrp="1"/>
          </p:cNvGraphicFramePr>
          <p:nvPr>
            <p:ph idx="1"/>
          </p:nvPr>
        </p:nvGraphicFramePr>
        <p:xfrm>
          <a:off x="2800350" y="1276349"/>
          <a:ext cx="6591299" cy="5349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B64E542D-349F-4F3C-9B48-4F8BE3D54A07}"/>
              </a:ext>
            </a:extLst>
          </p:cNvPr>
          <p:cNvPicPr>
            <a:picLocks noChangeAspect="1"/>
          </p:cNvPicPr>
          <p:nvPr/>
        </p:nvPicPr>
        <p:blipFill rotWithShape="1">
          <a:blip r:embed="rId7"/>
          <a:srcRect l="5539" t="10696" r="45523" b="61832"/>
          <a:stretch/>
        </p:blipFill>
        <p:spPr>
          <a:xfrm>
            <a:off x="0" y="5734050"/>
            <a:ext cx="3003198" cy="1123950"/>
          </a:xfrm>
          <a:prstGeom prst="rect">
            <a:avLst/>
          </a:prstGeom>
        </p:spPr>
      </p:pic>
      <p:pic>
        <p:nvPicPr>
          <p:cNvPr id="6" name="Picture 4" descr="Make Smoking History | Greater Manchester (@HistoryMakersGM) / Twitter">
            <a:extLst>
              <a:ext uri="{FF2B5EF4-FFF2-40B4-BE49-F238E27FC236}">
                <a16:creationId xmlns:a16="http://schemas.microsoft.com/office/drawing/2014/main" id="{E57C58D1-CD0A-4011-8FA2-1A79C7A66B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9522" y="5235523"/>
            <a:ext cx="1622477" cy="1622477"/>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1460F539-2EEB-4AFC-93E2-D12ECC55550A}"/>
              </a:ext>
            </a:extLst>
          </p:cNvPr>
          <p:cNvSpPr/>
          <p:nvPr/>
        </p:nvSpPr>
        <p:spPr>
          <a:xfrm>
            <a:off x="3527372" y="2255714"/>
            <a:ext cx="3016303" cy="1917895"/>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81171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1397" y="1924432"/>
            <a:ext cx="10849205" cy="3416320"/>
          </a:xfrm>
          <a:prstGeom prst="rect">
            <a:avLst/>
          </a:prstGeom>
        </p:spPr>
        <p:txBody>
          <a:bodyPr wrap="square">
            <a:spAutoFit/>
          </a:bodyPr>
          <a:lstStyle/>
          <a:p>
            <a:pPr marL="380990" indent="-380990">
              <a:buFont typeface="Arial" panose="020B0604020202020204" pitchFamily="34" charset="0"/>
              <a:buChar char="•"/>
            </a:pPr>
            <a:r>
              <a:rPr lang="en-GB" sz="2400" dirty="0"/>
              <a:t>92% (13,515/14,690) of adult admissions were screened for smoking status</a:t>
            </a:r>
          </a:p>
          <a:p>
            <a:pPr marL="380990" indent="-380990">
              <a:buFont typeface="Arial" panose="020B0604020202020204" pitchFamily="34" charset="0"/>
              <a:buChar char="•"/>
            </a:pPr>
            <a:r>
              <a:rPr lang="en-GB" sz="2400" dirty="0"/>
              <a:t>2,393 current smokers</a:t>
            </a:r>
          </a:p>
          <a:p>
            <a:pPr marL="380990" indent="-380990">
              <a:buFont typeface="Arial" panose="020B0604020202020204" pitchFamily="34" charset="0"/>
              <a:buChar char="•"/>
            </a:pPr>
            <a:r>
              <a:rPr lang="en-GB" sz="2400" dirty="0"/>
              <a:t>96% were given brief advice to quit by the admitting team</a:t>
            </a:r>
          </a:p>
          <a:p>
            <a:pPr marL="380990" indent="-380990">
              <a:buFont typeface="Arial" panose="020B0604020202020204" pitchFamily="34" charset="0"/>
              <a:buChar char="•"/>
            </a:pPr>
            <a:r>
              <a:rPr lang="en-GB" sz="2400" dirty="0"/>
              <a:t>61% patients completed inpatient behavioural interventions with a specialist CURE practitioner (69% within the first 48 hours of admission)</a:t>
            </a:r>
          </a:p>
          <a:p>
            <a:pPr marL="380990" indent="-380990">
              <a:buFont typeface="Arial" panose="020B0604020202020204" pitchFamily="34" charset="0"/>
              <a:buChar char="•"/>
            </a:pPr>
            <a:r>
              <a:rPr lang="en-GB" sz="2400" dirty="0"/>
              <a:t>66% of smokers were prescribed pharmacotherapy</a:t>
            </a:r>
          </a:p>
          <a:p>
            <a:pPr marL="380990" indent="-380990">
              <a:buFont typeface="Arial" panose="020B0604020202020204" pitchFamily="34" charset="0"/>
              <a:buChar char="•"/>
            </a:pPr>
            <a:r>
              <a:rPr lang="en-GB" sz="2400" dirty="0"/>
              <a:t>Over one in five of all smokers admitted during this pilot reported that they were abstinent from smoking 12 weeks after discharge (22%).</a:t>
            </a:r>
          </a:p>
          <a:p>
            <a:pPr hangingPunct="0"/>
            <a:r>
              <a:rPr lang="en-GB" sz="2400" dirty="0"/>
              <a:t> </a:t>
            </a:r>
          </a:p>
        </p:txBody>
      </p:sp>
      <p:pic>
        <p:nvPicPr>
          <p:cNvPr id="3" name="Picture 2">
            <a:extLst>
              <a:ext uri="{FF2B5EF4-FFF2-40B4-BE49-F238E27FC236}">
                <a16:creationId xmlns:a16="http://schemas.microsoft.com/office/drawing/2014/main" id="{5D016D39-DDC0-0442-A986-E3E7F7E8526C}"/>
              </a:ext>
            </a:extLst>
          </p:cNvPr>
          <p:cNvPicPr>
            <a:picLocks noChangeAspect="1"/>
          </p:cNvPicPr>
          <p:nvPr/>
        </p:nvPicPr>
        <p:blipFill rotWithShape="1">
          <a:blip r:embed="rId2"/>
          <a:srcRect l="5539" t="10696" r="45523" b="61832"/>
          <a:stretch/>
        </p:blipFill>
        <p:spPr>
          <a:xfrm>
            <a:off x="1" y="21000"/>
            <a:ext cx="3298169" cy="1234344"/>
          </a:xfrm>
          <a:prstGeom prst="rect">
            <a:avLst/>
          </a:prstGeom>
        </p:spPr>
      </p:pic>
      <p:sp>
        <p:nvSpPr>
          <p:cNvPr id="4" name="TextBox 3"/>
          <p:cNvSpPr txBox="1"/>
          <p:nvPr/>
        </p:nvSpPr>
        <p:spPr>
          <a:xfrm>
            <a:off x="3716304" y="416248"/>
            <a:ext cx="8094695" cy="707886"/>
          </a:xfrm>
          <a:prstGeom prst="rect">
            <a:avLst/>
          </a:prstGeom>
          <a:noFill/>
        </p:spPr>
        <p:txBody>
          <a:bodyPr wrap="square" rtlCol="0">
            <a:spAutoFit/>
          </a:bodyPr>
          <a:lstStyle/>
          <a:p>
            <a:r>
              <a:rPr lang="en-GB" sz="4000" b="1" dirty="0"/>
              <a:t>Clinical Effectiveness: 6 month pilot</a:t>
            </a:r>
          </a:p>
        </p:txBody>
      </p:sp>
      <p:sp>
        <p:nvSpPr>
          <p:cNvPr id="5" name="Rectangle 1"/>
          <p:cNvSpPr>
            <a:spLocks noChangeArrowheads="1"/>
          </p:cNvSpPr>
          <p:nvPr/>
        </p:nvSpPr>
        <p:spPr bwMode="auto">
          <a:xfrm>
            <a:off x="188970" y="5878631"/>
            <a:ext cx="11707755"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70"/>
            <a:r>
              <a:rPr lang="en-US" altLang="en-US" sz="1600" dirty="0" err="1">
                <a:solidFill>
                  <a:srgbClr val="5B616B"/>
                </a:solidFill>
                <a:latin typeface="BlinkMacSystemFont"/>
              </a:rPr>
              <a:t>Evison</a:t>
            </a:r>
            <a:r>
              <a:rPr lang="en-US" altLang="en-US" sz="1600" dirty="0">
                <a:solidFill>
                  <a:srgbClr val="5B616B"/>
                </a:solidFill>
                <a:latin typeface="BlinkMacSystemFont"/>
              </a:rPr>
              <a:t> et al. Clinical Medicine. </a:t>
            </a:r>
            <a:r>
              <a:rPr lang="en-US" altLang="en-US" sz="1600" dirty="0">
                <a:solidFill>
                  <a:srgbClr val="212121"/>
                </a:solidFill>
                <a:latin typeface="BlinkMacSystemFont"/>
              </a:rPr>
              <a:t>2020 Mar;20(2):196-202.</a:t>
            </a:r>
            <a:endParaRPr lang="en-US" altLang="en-US" sz="800" dirty="0"/>
          </a:p>
          <a:p>
            <a:pPr defTabSz="1219170" eaLnBrk="0" hangingPunct="0"/>
            <a:r>
              <a:rPr lang="en-US" altLang="en-US" sz="1600" b="1" dirty="0">
                <a:solidFill>
                  <a:srgbClr val="212121"/>
                </a:solidFill>
                <a:latin typeface="Merriweather"/>
              </a:rPr>
              <a:t>Feasibility, uptake and impact of a hospital-wide tobacco addiction treatment pathway: Results from the CURE project pilot</a:t>
            </a:r>
          </a:p>
        </p:txBody>
      </p:sp>
    </p:spTree>
    <p:extLst>
      <p:ext uri="{BB962C8B-B14F-4D97-AF65-F5344CB8AC3E}">
        <p14:creationId xmlns:p14="http://schemas.microsoft.com/office/powerpoint/2010/main" val="1345010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14" t="16013" r="36018" b="4142"/>
          <a:stretch/>
        </p:blipFill>
        <p:spPr bwMode="auto">
          <a:xfrm>
            <a:off x="1103446" y="164637"/>
            <a:ext cx="9985109"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1"/>
          <p:cNvSpPr>
            <a:spLocks noChangeArrowheads="1"/>
          </p:cNvSpPr>
          <p:nvPr/>
        </p:nvSpPr>
        <p:spPr bwMode="auto">
          <a:xfrm>
            <a:off x="188969" y="6053388"/>
            <a:ext cx="11507731"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70"/>
            <a:r>
              <a:rPr lang="en-US" altLang="en-US" sz="1600" dirty="0" err="1">
                <a:solidFill>
                  <a:srgbClr val="5B616B"/>
                </a:solidFill>
                <a:latin typeface="BlinkMacSystemFont"/>
              </a:rPr>
              <a:t>Evison</a:t>
            </a:r>
            <a:r>
              <a:rPr lang="en-US" altLang="en-US" sz="1600" dirty="0">
                <a:solidFill>
                  <a:srgbClr val="5B616B"/>
                </a:solidFill>
                <a:latin typeface="BlinkMacSystemFont"/>
              </a:rPr>
              <a:t> et al. Clinical Medicine. </a:t>
            </a:r>
            <a:r>
              <a:rPr lang="en-US" altLang="en-US" sz="1600" dirty="0">
                <a:solidFill>
                  <a:srgbClr val="212121"/>
                </a:solidFill>
                <a:latin typeface="BlinkMacSystemFont"/>
              </a:rPr>
              <a:t>2020 Mar;20(2):196-202.</a:t>
            </a:r>
            <a:endParaRPr lang="en-US" altLang="en-US" sz="800" dirty="0"/>
          </a:p>
          <a:p>
            <a:pPr defTabSz="1219170" eaLnBrk="0" hangingPunct="0"/>
            <a:r>
              <a:rPr lang="en-US" altLang="en-US" sz="1600" b="1" dirty="0">
                <a:solidFill>
                  <a:srgbClr val="212121"/>
                </a:solidFill>
                <a:latin typeface="Merriweather"/>
              </a:rPr>
              <a:t>Feasibility, uptake and impact of a hospital-wide tobacco addiction treatment pathway: Results from the CURE project pilot</a:t>
            </a:r>
          </a:p>
        </p:txBody>
      </p:sp>
    </p:spTree>
    <p:extLst>
      <p:ext uri="{BB962C8B-B14F-4D97-AF65-F5344CB8AC3E}">
        <p14:creationId xmlns:p14="http://schemas.microsoft.com/office/powerpoint/2010/main" val="803986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11" t="24209" r="24004" b="17059"/>
          <a:stretch/>
        </p:blipFill>
        <p:spPr bwMode="auto">
          <a:xfrm>
            <a:off x="143339" y="260648"/>
            <a:ext cx="8574168" cy="5952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947" t="18179" r="35626" b="2172"/>
          <a:stretch/>
        </p:blipFill>
        <p:spPr bwMode="auto">
          <a:xfrm>
            <a:off x="8717507" y="1482931"/>
            <a:ext cx="2947112" cy="4098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850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298A-1CFB-42A9-A176-C56CBB4060A1}"/>
              </a:ext>
            </a:extLst>
          </p:cNvPr>
          <p:cNvSpPr>
            <a:spLocks noGrp="1"/>
          </p:cNvSpPr>
          <p:nvPr>
            <p:ph type="title"/>
          </p:nvPr>
        </p:nvSpPr>
        <p:spPr>
          <a:xfrm>
            <a:off x="762000" y="231775"/>
            <a:ext cx="10515600" cy="962025"/>
          </a:xfrm>
        </p:spPr>
        <p:txBody>
          <a:bodyPr>
            <a:normAutofit/>
          </a:bodyPr>
          <a:lstStyle/>
          <a:p>
            <a:pPr algn="ctr"/>
            <a:r>
              <a:rPr lang="en-US" sz="2800" b="1" dirty="0"/>
              <a:t>Building a business case for the CURE Project: real-world outcomes </a:t>
            </a:r>
            <a:endParaRPr lang="en-GB" sz="2800" b="1" dirty="0"/>
          </a:p>
        </p:txBody>
      </p:sp>
      <p:graphicFrame>
        <p:nvGraphicFramePr>
          <p:cNvPr id="4" name="Content Placeholder 3">
            <a:extLst>
              <a:ext uri="{FF2B5EF4-FFF2-40B4-BE49-F238E27FC236}">
                <a16:creationId xmlns:a16="http://schemas.microsoft.com/office/drawing/2014/main" id="{EEAB8C8C-1277-4A55-B2E9-F1C8FA515E95}"/>
              </a:ext>
            </a:extLst>
          </p:cNvPr>
          <p:cNvGraphicFramePr>
            <a:graphicFrameLocks noGrp="1"/>
          </p:cNvGraphicFramePr>
          <p:nvPr>
            <p:ph idx="1"/>
          </p:nvPr>
        </p:nvGraphicFramePr>
        <p:xfrm>
          <a:off x="2800350" y="1276349"/>
          <a:ext cx="6591299" cy="5349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B64E542D-349F-4F3C-9B48-4F8BE3D54A07}"/>
              </a:ext>
            </a:extLst>
          </p:cNvPr>
          <p:cNvPicPr>
            <a:picLocks noChangeAspect="1"/>
          </p:cNvPicPr>
          <p:nvPr/>
        </p:nvPicPr>
        <p:blipFill rotWithShape="1">
          <a:blip r:embed="rId7"/>
          <a:srcRect l="5539" t="10696" r="45523" b="61832"/>
          <a:stretch/>
        </p:blipFill>
        <p:spPr>
          <a:xfrm>
            <a:off x="0" y="5734050"/>
            <a:ext cx="3003198" cy="1123950"/>
          </a:xfrm>
          <a:prstGeom prst="rect">
            <a:avLst/>
          </a:prstGeom>
        </p:spPr>
      </p:pic>
      <p:pic>
        <p:nvPicPr>
          <p:cNvPr id="6" name="Picture 4" descr="Make Smoking History | Greater Manchester (@HistoryMakersGM) / Twitter">
            <a:extLst>
              <a:ext uri="{FF2B5EF4-FFF2-40B4-BE49-F238E27FC236}">
                <a16:creationId xmlns:a16="http://schemas.microsoft.com/office/drawing/2014/main" id="{E57C58D1-CD0A-4011-8FA2-1A79C7A66B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9522" y="5235523"/>
            <a:ext cx="1622477" cy="1622477"/>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1460F539-2EEB-4AFC-93E2-D12ECC55550A}"/>
              </a:ext>
            </a:extLst>
          </p:cNvPr>
          <p:cNvSpPr/>
          <p:nvPr/>
        </p:nvSpPr>
        <p:spPr>
          <a:xfrm>
            <a:off x="5727647" y="2322389"/>
            <a:ext cx="3016303" cy="1917895"/>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11444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AAEB-E617-49FB-BFF4-F350A31C8805}"/>
              </a:ext>
            </a:extLst>
          </p:cNvPr>
          <p:cNvSpPr>
            <a:spLocks noGrp="1"/>
          </p:cNvSpPr>
          <p:nvPr>
            <p:ph type="title"/>
          </p:nvPr>
        </p:nvSpPr>
        <p:spPr>
          <a:xfrm>
            <a:off x="247649" y="107951"/>
            <a:ext cx="10515600" cy="901700"/>
          </a:xfrm>
        </p:spPr>
        <p:txBody>
          <a:bodyPr/>
          <a:lstStyle/>
          <a:p>
            <a:r>
              <a:rPr lang="en-US" b="1" dirty="0"/>
              <a:t>Cost-effectiveness analysis</a:t>
            </a:r>
            <a:endParaRPr lang="en-GB" b="1" dirty="0"/>
          </a:p>
        </p:txBody>
      </p:sp>
      <p:sp>
        <p:nvSpPr>
          <p:cNvPr id="3" name="Content Placeholder 2">
            <a:extLst>
              <a:ext uri="{FF2B5EF4-FFF2-40B4-BE49-F238E27FC236}">
                <a16:creationId xmlns:a16="http://schemas.microsoft.com/office/drawing/2014/main" id="{4CA32527-3BDE-4323-9A2D-10B9D53D642A}"/>
              </a:ext>
            </a:extLst>
          </p:cNvPr>
          <p:cNvSpPr>
            <a:spLocks noGrp="1"/>
          </p:cNvSpPr>
          <p:nvPr>
            <p:ph idx="1"/>
          </p:nvPr>
        </p:nvSpPr>
        <p:spPr>
          <a:xfrm>
            <a:off x="247648" y="1044575"/>
            <a:ext cx="11696701" cy="2079625"/>
          </a:xfrm>
        </p:spPr>
        <p:txBody>
          <a:bodyPr>
            <a:normAutofit fontScale="85000" lnSpcReduction="10000"/>
          </a:bodyPr>
          <a:lstStyle/>
          <a:p>
            <a:pPr marL="0" indent="0">
              <a:buNone/>
            </a:pPr>
            <a:r>
              <a:rPr lang="en-US" b="1" dirty="0"/>
              <a:t>Costs of CURE pilot</a:t>
            </a:r>
          </a:p>
          <a:p>
            <a:r>
              <a:rPr lang="en-US" dirty="0"/>
              <a:t>Overall hospital expenditure on stop smoking pharmacotherapy (NRT and varenicline) </a:t>
            </a:r>
          </a:p>
          <a:p>
            <a:r>
              <a:rPr lang="en-US" dirty="0"/>
              <a:t>Salary expenditure for the CURE specialist practitioners &amp; administrative support staff </a:t>
            </a:r>
          </a:p>
          <a:p>
            <a:r>
              <a:rPr lang="en-US" dirty="0"/>
              <a:t>Ongoing pharmacotherapy costs post discharge estimated using additional community expenditure on stop smoking pharmacotherapy</a:t>
            </a:r>
            <a:endParaRPr lang="en-GB" dirty="0"/>
          </a:p>
        </p:txBody>
      </p:sp>
      <p:sp>
        <p:nvSpPr>
          <p:cNvPr id="5" name="TextBox 4">
            <a:extLst>
              <a:ext uri="{FF2B5EF4-FFF2-40B4-BE49-F238E27FC236}">
                <a16:creationId xmlns:a16="http://schemas.microsoft.com/office/drawing/2014/main" id="{91DCFE35-2C61-4993-8FD8-CA44066397F8}"/>
              </a:ext>
            </a:extLst>
          </p:cNvPr>
          <p:cNvSpPr txBox="1"/>
          <p:nvPr/>
        </p:nvSpPr>
        <p:spPr>
          <a:xfrm>
            <a:off x="247649" y="6176963"/>
            <a:ext cx="11363325" cy="646331"/>
          </a:xfrm>
          <a:prstGeom prst="rect">
            <a:avLst/>
          </a:prstGeom>
          <a:noFill/>
        </p:spPr>
        <p:txBody>
          <a:bodyPr wrap="square">
            <a:spAutoFit/>
          </a:bodyPr>
          <a:lstStyle/>
          <a:p>
            <a:pPr algn="l"/>
            <a:r>
              <a:rPr lang="en-GB" b="0" i="0" strike="noStrike" dirty="0">
                <a:effectLst/>
                <a:latin typeface="BlinkMacSystemFont"/>
                <a:hlinkClick r:id="rId2">
                  <a:extLst>
                    <a:ext uri="{A12FA001-AC4F-418D-AE19-62706E023703}">
                      <ahyp:hlinkClr xmlns:ahyp="http://schemas.microsoft.com/office/drawing/2018/hyperlinkcolor" val="tx"/>
                    </a:ext>
                  </a:extLst>
                </a:hlinkClick>
              </a:rPr>
              <a:t>Health economic analysis for the 'CURE Project' pilot: a hospital-based tobacco dependency treatment service in Greater Manchester.</a:t>
            </a:r>
            <a:r>
              <a:rPr lang="en-GB" b="0" i="0" strike="noStrike" dirty="0">
                <a:effectLst/>
                <a:latin typeface="BlinkMacSystemFont"/>
              </a:rPr>
              <a:t> </a:t>
            </a:r>
            <a:r>
              <a:rPr lang="en-GB" b="1" i="0" dirty="0">
                <a:effectLst/>
                <a:latin typeface="BlinkMacSystemFont"/>
              </a:rPr>
              <a:t>Evison M et al. </a:t>
            </a:r>
            <a:r>
              <a:rPr lang="en-GB" b="0" i="0" dirty="0">
                <a:effectLst/>
                <a:latin typeface="BlinkMacSystemFont"/>
              </a:rPr>
              <a:t>BMJ Open Respir Res. 2021 Dec;8(1):e001105. </a:t>
            </a:r>
            <a:r>
              <a:rPr lang="en-GB" b="0" i="0" dirty="0" err="1">
                <a:effectLst/>
                <a:latin typeface="BlinkMacSystemFont"/>
              </a:rPr>
              <a:t>doi</a:t>
            </a:r>
            <a:r>
              <a:rPr lang="en-GB" b="0" i="0" dirty="0">
                <a:effectLst/>
                <a:latin typeface="BlinkMacSystemFont"/>
              </a:rPr>
              <a:t>: 10.1136/bmjresp-2021-001105.</a:t>
            </a:r>
          </a:p>
        </p:txBody>
      </p:sp>
      <p:pic>
        <p:nvPicPr>
          <p:cNvPr id="6" name="Picture 5">
            <a:extLst>
              <a:ext uri="{FF2B5EF4-FFF2-40B4-BE49-F238E27FC236}">
                <a16:creationId xmlns:a16="http://schemas.microsoft.com/office/drawing/2014/main" id="{C8379727-2C62-49E0-8C8C-DE06ACA89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775" y="3272410"/>
            <a:ext cx="4268787" cy="29045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57710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7D3BA-DE76-410E-A202-7EB14C40F52B}"/>
              </a:ext>
            </a:extLst>
          </p:cNvPr>
          <p:cNvSpPr>
            <a:spLocks noGrp="1"/>
          </p:cNvSpPr>
          <p:nvPr>
            <p:ph type="title"/>
          </p:nvPr>
        </p:nvSpPr>
        <p:spPr>
          <a:xfrm>
            <a:off x="223520" y="56885"/>
            <a:ext cx="10515600" cy="971826"/>
          </a:xfrm>
        </p:spPr>
        <p:txBody>
          <a:bodyPr>
            <a:normAutofit/>
          </a:bodyPr>
          <a:lstStyle/>
          <a:p>
            <a:r>
              <a:rPr lang="en-GB" b="1" dirty="0"/>
              <a:t>Service Pathway to Routine Commissioning </a:t>
            </a:r>
          </a:p>
        </p:txBody>
      </p:sp>
      <p:graphicFrame>
        <p:nvGraphicFramePr>
          <p:cNvPr id="4" name="Diagram 3">
            <a:extLst>
              <a:ext uri="{FF2B5EF4-FFF2-40B4-BE49-F238E27FC236}">
                <a16:creationId xmlns:a16="http://schemas.microsoft.com/office/drawing/2014/main" id="{2580C5A9-B22F-47A5-A892-27776750A5CD}"/>
              </a:ext>
            </a:extLst>
          </p:cNvPr>
          <p:cNvGraphicFramePr/>
          <p:nvPr>
            <p:extLst>
              <p:ext uri="{D42A27DB-BD31-4B8C-83A1-F6EECF244321}">
                <p14:modId xmlns:p14="http://schemas.microsoft.com/office/powerpoint/2010/main" val="2624935047"/>
              </p:ext>
            </p:extLst>
          </p:nvPr>
        </p:nvGraphicFramePr>
        <p:xfrm>
          <a:off x="223520" y="1028711"/>
          <a:ext cx="116636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Make Smoking History | Greater Manchester (@HistoryMakersGM) / Twitter">
            <a:extLst>
              <a:ext uri="{FF2B5EF4-FFF2-40B4-BE49-F238E27FC236}">
                <a16:creationId xmlns:a16="http://schemas.microsoft.com/office/drawing/2014/main" id="{F85664A3-EDFC-4F4E-9259-F3AF3DBB39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87025" y="5143672"/>
            <a:ext cx="1622477" cy="1622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4EE5558-A8D0-4546-B16D-F90D06F6C5BF}"/>
              </a:ext>
            </a:extLst>
          </p:cNvPr>
          <p:cNvPicPr>
            <a:picLocks noChangeAspect="1"/>
          </p:cNvPicPr>
          <p:nvPr/>
        </p:nvPicPr>
        <p:blipFill rotWithShape="1">
          <a:blip r:embed="rId8"/>
          <a:srcRect l="5539" t="10696" r="45523" b="61832"/>
          <a:stretch/>
        </p:blipFill>
        <p:spPr>
          <a:xfrm>
            <a:off x="82497" y="5829289"/>
            <a:ext cx="2503293" cy="936860"/>
          </a:xfrm>
          <a:prstGeom prst="rect">
            <a:avLst/>
          </a:prstGeom>
        </p:spPr>
      </p:pic>
    </p:spTree>
    <p:extLst>
      <p:ext uri="{BB962C8B-B14F-4D97-AF65-F5344CB8AC3E}">
        <p14:creationId xmlns:p14="http://schemas.microsoft.com/office/powerpoint/2010/main" val="846566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9248-9F1D-4A36-89AD-AC52AEC1DB1A}"/>
              </a:ext>
            </a:extLst>
          </p:cNvPr>
          <p:cNvSpPr>
            <a:spLocks noGrp="1"/>
          </p:cNvSpPr>
          <p:nvPr>
            <p:ph type="title"/>
          </p:nvPr>
        </p:nvSpPr>
        <p:spPr>
          <a:xfrm>
            <a:off x="352425" y="136525"/>
            <a:ext cx="11563350" cy="949325"/>
          </a:xfrm>
        </p:spPr>
        <p:txBody>
          <a:bodyPr/>
          <a:lstStyle/>
          <a:p>
            <a:r>
              <a:rPr lang="en-US" b="1" dirty="0"/>
              <a:t>Cost-effectiveness analysis</a:t>
            </a:r>
            <a:endParaRPr lang="en-GB" b="1" dirty="0"/>
          </a:p>
        </p:txBody>
      </p:sp>
      <p:sp>
        <p:nvSpPr>
          <p:cNvPr id="3" name="Content Placeholder 2">
            <a:extLst>
              <a:ext uri="{FF2B5EF4-FFF2-40B4-BE49-F238E27FC236}">
                <a16:creationId xmlns:a16="http://schemas.microsoft.com/office/drawing/2014/main" id="{F3AC189A-5EE2-4200-A006-A35A9F9CB82D}"/>
              </a:ext>
            </a:extLst>
          </p:cNvPr>
          <p:cNvSpPr>
            <a:spLocks noGrp="1"/>
          </p:cNvSpPr>
          <p:nvPr>
            <p:ph idx="1"/>
          </p:nvPr>
        </p:nvSpPr>
        <p:spPr>
          <a:xfrm>
            <a:off x="276225" y="1320799"/>
            <a:ext cx="11639550" cy="2393951"/>
          </a:xfrm>
        </p:spPr>
        <p:txBody>
          <a:bodyPr>
            <a:normAutofit/>
          </a:bodyPr>
          <a:lstStyle/>
          <a:p>
            <a:r>
              <a:rPr lang="en-US" dirty="0"/>
              <a:t>Total hospital intervention costs = </a:t>
            </a:r>
            <a:r>
              <a:rPr lang="en-US" b="1" dirty="0"/>
              <a:t>£96,224</a:t>
            </a:r>
          </a:p>
          <a:p>
            <a:r>
              <a:rPr lang="en-US" dirty="0"/>
              <a:t>The total hospital intervention costs per patient who smokes = </a:t>
            </a:r>
            <a:r>
              <a:rPr lang="en-US" b="1" dirty="0"/>
              <a:t>£40.21</a:t>
            </a:r>
          </a:p>
          <a:p>
            <a:r>
              <a:rPr lang="en-US" dirty="0"/>
              <a:t>The estimated average spend per patient discharged on medication = </a:t>
            </a:r>
            <a:r>
              <a:rPr lang="en-US" b="1" dirty="0"/>
              <a:t>£97.40</a:t>
            </a:r>
          </a:p>
          <a:p>
            <a:r>
              <a:rPr lang="en-US" dirty="0"/>
              <a:t>Cost per quit for the CURE project pilot = </a:t>
            </a:r>
            <a:r>
              <a:rPr lang="en-US" b="1" dirty="0"/>
              <a:t>£475</a:t>
            </a:r>
            <a:endParaRPr lang="en-GB" b="1" dirty="0"/>
          </a:p>
        </p:txBody>
      </p:sp>
      <p:sp>
        <p:nvSpPr>
          <p:cNvPr id="5" name="TextBox 4">
            <a:extLst>
              <a:ext uri="{FF2B5EF4-FFF2-40B4-BE49-F238E27FC236}">
                <a16:creationId xmlns:a16="http://schemas.microsoft.com/office/drawing/2014/main" id="{06012AF9-DF68-4EFC-9C83-09CCB57FFB4F}"/>
              </a:ext>
            </a:extLst>
          </p:cNvPr>
          <p:cNvSpPr txBox="1"/>
          <p:nvPr/>
        </p:nvSpPr>
        <p:spPr>
          <a:xfrm>
            <a:off x="685800" y="3614261"/>
            <a:ext cx="10915650" cy="1200329"/>
          </a:xfrm>
          <a:prstGeom prst="rect">
            <a:avLst/>
          </a:prstGeom>
          <a:noFill/>
        </p:spPr>
        <p:txBody>
          <a:bodyPr wrap="square">
            <a:spAutoFit/>
          </a:bodyPr>
          <a:lstStyle/>
          <a:p>
            <a:r>
              <a:rPr lang="en-US" sz="2400" dirty="0"/>
              <a:t>The CURE cost per quit is cheaper than:</a:t>
            </a:r>
          </a:p>
          <a:p>
            <a:pPr marL="285750" indent="-285750">
              <a:buFont typeface="Wingdings" panose="05000000000000000000" pitchFamily="2" charset="2"/>
              <a:buChar char="ü"/>
            </a:pPr>
            <a:r>
              <a:rPr lang="en-US" sz="2400" dirty="0"/>
              <a:t>North-West of England community stop smoking service average at £532</a:t>
            </a:r>
          </a:p>
          <a:p>
            <a:pPr marL="285750" indent="-285750">
              <a:buFont typeface="Wingdings" panose="05000000000000000000" pitchFamily="2" charset="2"/>
              <a:buChar char="ü"/>
            </a:pPr>
            <a:r>
              <a:rPr lang="en-US" sz="2400" dirty="0"/>
              <a:t>England community stop smoking service average at £490.</a:t>
            </a:r>
            <a:endParaRPr lang="en-GB" sz="2400" dirty="0"/>
          </a:p>
        </p:txBody>
      </p:sp>
      <p:pic>
        <p:nvPicPr>
          <p:cNvPr id="6" name="Picture 5">
            <a:extLst>
              <a:ext uri="{FF2B5EF4-FFF2-40B4-BE49-F238E27FC236}">
                <a16:creationId xmlns:a16="http://schemas.microsoft.com/office/drawing/2014/main" id="{6C06A873-73C5-4FC6-83B4-A4513BD88EA2}"/>
              </a:ext>
            </a:extLst>
          </p:cNvPr>
          <p:cNvPicPr>
            <a:picLocks noChangeAspect="1"/>
          </p:cNvPicPr>
          <p:nvPr/>
        </p:nvPicPr>
        <p:blipFill rotWithShape="1">
          <a:blip r:embed="rId2"/>
          <a:srcRect l="5539" t="10696" r="45523" b="61832"/>
          <a:stretch/>
        </p:blipFill>
        <p:spPr>
          <a:xfrm>
            <a:off x="0" y="5734050"/>
            <a:ext cx="3003198" cy="1123950"/>
          </a:xfrm>
          <a:prstGeom prst="rect">
            <a:avLst/>
          </a:prstGeom>
        </p:spPr>
      </p:pic>
      <p:pic>
        <p:nvPicPr>
          <p:cNvPr id="7" name="Picture 4" descr="Make Smoking History | Greater Manchester (@HistoryMakersGM) / Twitter">
            <a:extLst>
              <a:ext uri="{FF2B5EF4-FFF2-40B4-BE49-F238E27FC236}">
                <a16:creationId xmlns:a16="http://schemas.microsoft.com/office/drawing/2014/main" id="{509D6CB8-6409-4F01-97B8-8B4707A52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9522" y="5235523"/>
            <a:ext cx="1622477" cy="162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471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3908715"/>
            <a:ext cx="11521280" cy="1938992"/>
          </a:xfrm>
          <a:prstGeom prst="rect">
            <a:avLst/>
          </a:prstGeom>
        </p:spPr>
        <p:txBody>
          <a:bodyPr wrap="square">
            <a:spAutoFit/>
          </a:bodyPr>
          <a:lstStyle/>
          <a:p>
            <a:pPr marL="380990" indent="-380990">
              <a:buFont typeface="Arial" panose="020B0604020202020204" pitchFamily="34" charset="0"/>
              <a:buChar char="•"/>
            </a:pPr>
            <a:r>
              <a:rPr lang="en-GB" sz="2400" dirty="0"/>
              <a:t>The cost per quit for the CURE Project pilot was £475 (secondary &amp; primary care costs)</a:t>
            </a:r>
          </a:p>
          <a:p>
            <a:pPr marL="380990" indent="-380990">
              <a:buFont typeface="Arial" panose="020B0604020202020204" pitchFamily="34" charset="0"/>
              <a:buChar char="•"/>
            </a:pPr>
            <a:r>
              <a:rPr lang="en-GB" sz="2400" dirty="0"/>
              <a:t>The gross financial return on investment ratio was £2.12 return per £1 invested </a:t>
            </a:r>
          </a:p>
          <a:p>
            <a:pPr marL="380990" indent="-380990">
              <a:buFont typeface="Arial" panose="020B0604020202020204" pitchFamily="34" charset="0"/>
              <a:buChar char="•"/>
            </a:pPr>
            <a:r>
              <a:rPr lang="en-GB" sz="2400" dirty="0"/>
              <a:t>Cashable financial return on investment ratio was £1.06 return per £1 invested</a:t>
            </a:r>
          </a:p>
          <a:p>
            <a:pPr marL="380990" indent="-380990">
              <a:buFont typeface="Arial" panose="020B0604020202020204" pitchFamily="34" charset="0"/>
              <a:buChar char="•"/>
            </a:pPr>
            <a:r>
              <a:rPr lang="en-GB" sz="2400" dirty="0"/>
              <a:t>The public value return on investment ratio was £30.49 return per £1 invested</a:t>
            </a:r>
          </a:p>
          <a:p>
            <a:pPr marL="380990" indent="-380990">
              <a:buFont typeface="Arial" panose="020B0604020202020204" pitchFamily="34" charset="0"/>
              <a:buChar char="•"/>
            </a:pPr>
            <a:r>
              <a:rPr lang="en-GB" sz="2400" dirty="0"/>
              <a:t>The Incremental Cost Effectiveness Ratio (ICER) for the CURE Project pilot was £487</a:t>
            </a:r>
          </a:p>
        </p:txBody>
      </p:sp>
      <p:sp>
        <p:nvSpPr>
          <p:cNvPr id="3" name="Rectangle 2"/>
          <p:cNvSpPr/>
          <p:nvPr/>
        </p:nvSpPr>
        <p:spPr>
          <a:xfrm>
            <a:off x="335360" y="869134"/>
            <a:ext cx="11713301" cy="2769989"/>
          </a:xfrm>
          <a:prstGeom prst="rect">
            <a:avLst/>
          </a:prstGeom>
        </p:spPr>
        <p:txBody>
          <a:bodyPr wrap="square">
            <a:spAutoFit/>
          </a:bodyPr>
          <a:lstStyle/>
          <a:p>
            <a:pPr algn="just"/>
            <a:r>
              <a:rPr lang="en-GB" sz="2400" i="1" dirty="0"/>
              <a:t>The return on investment for the programme was calculated using the European Study for Quantifying the Utility of Investment from Tobacco (EQUIPT) tool. The values created from the EQUIPT tool were inputted into the Greater Manchester Cost-Benefit Analysis (CBA) Toolkit.</a:t>
            </a:r>
          </a:p>
          <a:p>
            <a:pPr algn="just"/>
            <a:endParaRPr lang="en-GB" sz="2400" i="1" dirty="0"/>
          </a:p>
          <a:p>
            <a:pPr algn="just"/>
            <a:r>
              <a:rPr lang="en-US" b="1" dirty="0"/>
              <a:t>The tools calculate the treatment cost savings resulting from reduced levels of smoking caused disease for lung cancer, coronary heart disease, chronic obstructive pulmonary disease (COPD), myocardial infarction and stroke. In addition, it also estimates the increase in QALYs as a result of the programme.</a:t>
            </a:r>
            <a:endParaRPr lang="en-GB" b="1" i="1" dirty="0"/>
          </a:p>
        </p:txBody>
      </p:sp>
      <p:sp>
        <p:nvSpPr>
          <p:cNvPr id="7" name="Title 1">
            <a:extLst>
              <a:ext uri="{FF2B5EF4-FFF2-40B4-BE49-F238E27FC236}">
                <a16:creationId xmlns:a16="http://schemas.microsoft.com/office/drawing/2014/main" id="{EE2CCE98-C37B-45A0-923A-2179B996254D}"/>
              </a:ext>
            </a:extLst>
          </p:cNvPr>
          <p:cNvSpPr txBox="1">
            <a:spLocks/>
          </p:cNvSpPr>
          <p:nvPr/>
        </p:nvSpPr>
        <p:spPr>
          <a:xfrm>
            <a:off x="247649" y="107951"/>
            <a:ext cx="10515600" cy="7611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Cost-effectiveness analysis</a:t>
            </a:r>
            <a:endParaRPr lang="en-GB" b="1" dirty="0"/>
          </a:p>
        </p:txBody>
      </p:sp>
      <p:sp>
        <p:nvSpPr>
          <p:cNvPr id="8" name="TextBox 7">
            <a:extLst>
              <a:ext uri="{FF2B5EF4-FFF2-40B4-BE49-F238E27FC236}">
                <a16:creationId xmlns:a16="http://schemas.microsoft.com/office/drawing/2014/main" id="{34AFCDE7-D50C-46D4-B410-4B8FF755A982}"/>
              </a:ext>
            </a:extLst>
          </p:cNvPr>
          <p:cNvSpPr txBox="1"/>
          <p:nvPr/>
        </p:nvSpPr>
        <p:spPr>
          <a:xfrm>
            <a:off x="247649" y="6176963"/>
            <a:ext cx="11363325" cy="646331"/>
          </a:xfrm>
          <a:prstGeom prst="rect">
            <a:avLst/>
          </a:prstGeom>
          <a:noFill/>
        </p:spPr>
        <p:txBody>
          <a:bodyPr wrap="square">
            <a:spAutoFit/>
          </a:bodyPr>
          <a:lstStyle/>
          <a:p>
            <a:pPr algn="l"/>
            <a:r>
              <a:rPr lang="en-GB" b="0" i="0" strike="noStrike" dirty="0">
                <a:effectLst/>
                <a:latin typeface="BlinkMacSystemFont"/>
                <a:hlinkClick r:id="rId2">
                  <a:extLst>
                    <a:ext uri="{A12FA001-AC4F-418D-AE19-62706E023703}">
                      <ahyp:hlinkClr xmlns:ahyp="http://schemas.microsoft.com/office/drawing/2018/hyperlinkcolor" val="tx"/>
                    </a:ext>
                  </a:extLst>
                </a:hlinkClick>
              </a:rPr>
              <a:t>Health economic analysis for the 'CURE Project' pilot: a hospital-based tobacco dependency treatment service in Greater Manchester.</a:t>
            </a:r>
            <a:r>
              <a:rPr lang="en-GB" b="0" i="0" strike="noStrike" dirty="0">
                <a:effectLst/>
                <a:latin typeface="BlinkMacSystemFont"/>
              </a:rPr>
              <a:t> </a:t>
            </a:r>
            <a:r>
              <a:rPr lang="en-GB" b="1" i="0" dirty="0">
                <a:effectLst/>
                <a:latin typeface="BlinkMacSystemFont"/>
              </a:rPr>
              <a:t>Evison M et al. </a:t>
            </a:r>
            <a:r>
              <a:rPr lang="en-GB" b="0" i="0" dirty="0">
                <a:effectLst/>
                <a:latin typeface="BlinkMacSystemFont"/>
              </a:rPr>
              <a:t>BMJ Open Respir Res. 2021 Dec;8(1):e001105. </a:t>
            </a:r>
            <a:r>
              <a:rPr lang="en-GB" b="0" i="0" dirty="0" err="1">
                <a:effectLst/>
                <a:latin typeface="BlinkMacSystemFont"/>
              </a:rPr>
              <a:t>doi</a:t>
            </a:r>
            <a:r>
              <a:rPr lang="en-GB" b="0" i="0" dirty="0">
                <a:effectLst/>
                <a:latin typeface="BlinkMacSystemFont"/>
              </a:rPr>
              <a:t>: 10.1136/bmjresp-2021-001105.</a:t>
            </a:r>
          </a:p>
        </p:txBody>
      </p:sp>
    </p:spTree>
    <p:extLst>
      <p:ext uri="{BB962C8B-B14F-4D97-AF65-F5344CB8AC3E}">
        <p14:creationId xmlns:p14="http://schemas.microsoft.com/office/powerpoint/2010/main" val="3837022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298A-1CFB-42A9-A176-C56CBB4060A1}"/>
              </a:ext>
            </a:extLst>
          </p:cNvPr>
          <p:cNvSpPr>
            <a:spLocks noGrp="1"/>
          </p:cNvSpPr>
          <p:nvPr>
            <p:ph type="title"/>
          </p:nvPr>
        </p:nvSpPr>
        <p:spPr>
          <a:xfrm>
            <a:off x="762000" y="231775"/>
            <a:ext cx="10515600" cy="962025"/>
          </a:xfrm>
        </p:spPr>
        <p:txBody>
          <a:bodyPr>
            <a:normAutofit/>
          </a:bodyPr>
          <a:lstStyle/>
          <a:p>
            <a:pPr algn="ctr"/>
            <a:r>
              <a:rPr lang="en-US" sz="2800" b="1" dirty="0"/>
              <a:t>Building a business case for the CURE Project: real-world outcomes </a:t>
            </a:r>
            <a:endParaRPr lang="en-GB" sz="2800" b="1" dirty="0"/>
          </a:p>
        </p:txBody>
      </p:sp>
      <p:graphicFrame>
        <p:nvGraphicFramePr>
          <p:cNvPr id="4" name="Content Placeholder 3">
            <a:extLst>
              <a:ext uri="{FF2B5EF4-FFF2-40B4-BE49-F238E27FC236}">
                <a16:creationId xmlns:a16="http://schemas.microsoft.com/office/drawing/2014/main" id="{EEAB8C8C-1277-4A55-B2E9-F1C8FA515E95}"/>
              </a:ext>
            </a:extLst>
          </p:cNvPr>
          <p:cNvGraphicFramePr>
            <a:graphicFrameLocks noGrp="1"/>
          </p:cNvGraphicFramePr>
          <p:nvPr>
            <p:ph idx="1"/>
          </p:nvPr>
        </p:nvGraphicFramePr>
        <p:xfrm>
          <a:off x="2800350" y="1276349"/>
          <a:ext cx="6591299" cy="5349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B64E542D-349F-4F3C-9B48-4F8BE3D54A07}"/>
              </a:ext>
            </a:extLst>
          </p:cNvPr>
          <p:cNvPicPr>
            <a:picLocks noChangeAspect="1"/>
          </p:cNvPicPr>
          <p:nvPr/>
        </p:nvPicPr>
        <p:blipFill rotWithShape="1">
          <a:blip r:embed="rId7"/>
          <a:srcRect l="5539" t="10696" r="45523" b="61832"/>
          <a:stretch/>
        </p:blipFill>
        <p:spPr>
          <a:xfrm>
            <a:off x="0" y="5734050"/>
            <a:ext cx="3003198" cy="1123950"/>
          </a:xfrm>
          <a:prstGeom prst="rect">
            <a:avLst/>
          </a:prstGeom>
        </p:spPr>
      </p:pic>
      <p:pic>
        <p:nvPicPr>
          <p:cNvPr id="6" name="Picture 4" descr="Make Smoking History | Greater Manchester (@HistoryMakersGM) / Twitter">
            <a:extLst>
              <a:ext uri="{FF2B5EF4-FFF2-40B4-BE49-F238E27FC236}">
                <a16:creationId xmlns:a16="http://schemas.microsoft.com/office/drawing/2014/main" id="{E57C58D1-CD0A-4011-8FA2-1A79C7A66B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9522" y="5235523"/>
            <a:ext cx="1622477" cy="1622477"/>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1460F539-2EEB-4AFC-93E2-D12ECC55550A}"/>
              </a:ext>
            </a:extLst>
          </p:cNvPr>
          <p:cNvSpPr/>
          <p:nvPr/>
        </p:nvSpPr>
        <p:spPr>
          <a:xfrm>
            <a:off x="4587847" y="4276575"/>
            <a:ext cx="3016303" cy="1917895"/>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42948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3B37-4053-4D88-AD77-3888880D79D1}"/>
              </a:ext>
            </a:extLst>
          </p:cNvPr>
          <p:cNvSpPr>
            <a:spLocks noGrp="1"/>
          </p:cNvSpPr>
          <p:nvPr>
            <p:ph type="title"/>
          </p:nvPr>
        </p:nvSpPr>
        <p:spPr>
          <a:xfrm>
            <a:off x="314324" y="184151"/>
            <a:ext cx="11572875" cy="1168400"/>
          </a:xfrm>
        </p:spPr>
        <p:txBody>
          <a:bodyPr/>
          <a:lstStyle/>
          <a:p>
            <a:r>
              <a:rPr lang="en-US" b="1" dirty="0"/>
              <a:t>Experience of Care study </a:t>
            </a:r>
            <a:endParaRPr lang="en-GB" b="1" dirty="0"/>
          </a:p>
        </p:txBody>
      </p:sp>
      <p:sp>
        <p:nvSpPr>
          <p:cNvPr id="3" name="Content Placeholder 2">
            <a:extLst>
              <a:ext uri="{FF2B5EF4-FFF2-40B4-BE49-F238E27FC236}">
                <a16:creationId xmlns:a16="http://schemas.microsoft.com/office/drawing/2014/main" id="{EA91AA7E-02F8-4218-B2F6-46E3D2758937}"/>
              </a:ext>
            </a:extLst>
          </p:cNvPr>
          <p:cNvSpPr>
            <a:spLocks noGrp="1"/>
          </p:cNvSpPr>
          <p:nvPr>
            <p:ph idx="1"/>
          </p:nvPr>
        </p:nvSpPr>
        <p:spPr>
          <a:xfrm>
            <a:off x="380999" y="1352550"/>
            <a:ext cx="11506199" cy="5143499"/>
          </a:xfrm>
        </p:spPr>
        <p:txBody>
          <a:bodyPr>
            <a:noAutofit/>
          </a:bodyPr>
          <a:lstStyle/>
          <a:p>
            <a:pPr>
              <a:lnSpc>
                <a:spcPct val="100000"/>
              </a:lnSpc>
            </a:pPr>
            <a:r>
              <a:rPr lang="en-US" sz="2000" dirty="0"/>
              <a:t>July 2020 – September 2020</a:t>
            </a:r>
          </a:p>
          <a:p>
            <a:pPr>
              <a:lnSpc>
                <a:spcPct val="100000"/>
              </a:lnSpc>
            </a:pPr>
            <a:r>
              <a:rPr lang="en-US" sz="2000" dirty="0"/>
              <a:t>106 inpatients that smoke completed an experience of care survey </a:t>
            </a:r>
          </a:p>
          <a:p>
            <a:pPr>
              <a:lnSpc>
                <a:spcPct val="100000"/>
              </a:lnSpc>
            </a:pPr>
            <a:r>
              <a:rPr lang="en-US" sz="2000" dirty="0"/>
              <a:t>Average 37-year duration of smoking </a:t>
            </a:r>
          </a:p>
          <a:p>
            <a:pPr algn="just">
              <a:lnSpc>
                <a:spcPct val="100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87% reported that the hospital admission had made them consider a quit attempt</a:t>
            </a:r>
          </a:p>
          <a:p>
            <a:pPr algn="just">
              <a:lnSpc>
                <a:spcPct val="100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100% felt it was acceptable to be approached by the CURE team without agreeing to referral (opt-out model)</a:t>
            </a:r>
          </a:p>
          <a:p>
            <a:pPr algn="just">
              <a:lnSpc>
                <a:spcPct val="100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96% participants reported the treatment &amp; support they had received during their admission had prompted them to consider a quit attempt.</a:t>
            </a:r>
          </a:p>
          <a:p>
            <a:pPr algn="just">
              <a:lnSpc>
                <a:spcPct val="100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Participants rated the care they had received during their hospital admission to support them to stop smoking as:</a:t>
            </a:r>
          </a:p>
          <a:p>
            <a:pPr lvl="1" algn="just">
              <a:lnSpc>
                <a:spcPct val="100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10/10 in 71%</a:t>
            </a:r>
          </a:p>
          <a:p>
            <a:pPr lvl="1" algn="just">
              <a:lnSpc>
                <a:spcPct val="100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9/10 in 11%</a:t>
            </a:r>
          </a:p>
          <a:p>
            <a:pPr lvl="1" algn="just">
              <a:lnSpc>
                <a:spcPct val="100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8/10 in 14%</a:t>
            </a:r>
          </a:p>
          <a:p>
            <a:pPr lvl="1" algn="just">
              <a:lnSpc>
                <a:spcPct val="100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7/10 in 3%</a:t>
            </a:r>
            <a:endParaRPr lang="en-GB" sz="2000" dirty="0"/>
          </a:p>
        </p:txBody>
      </p:sp>
      <p:pic>
        <p:nvPicPr>
          <p:cNvPr id="4" name="Picture 3">
            <a:extLst>
              <a:ext uri="{FF2B5EF4-FFF2-40B4-BE49-F238E27FC236}">
                <a16:creationId xmlns:a16="http://schemas.microsoft.com/office/drawing/2014/main" id="{D59DC69A-E9EB-42CF-A0ED-C31948181F7F}"/>
              </a:ext>
            </a:extLst>
          </p:cNvPr>
          <p:cNvPicPr>
            <a:picLocks noChangeAspect="1"/>
          </p:cNvPicPr>
          <p:nvPr/>
        </p:nvPicPr>
        <p:blipFill rotWithShape="1">
          <a:blip r:embed="rId2"/>
          <a:srcRect l="5539" t="10696" r="45523" b="61832"/>
          <a:stretch/>
        </p:blipFill>
        <p:spPr>
          <a:xfrm>
            <a:off x="9113520" y="74930"/>
            <a:ext cx="3003198" cy="1123950"/>
          </a:xfrm>
          <a:prstGeom prst="rect">
            <a:avLst/>
          </a:prstGeom>
        </p:spPr>
      </p:pic>
      <p:sp>
        <p:nvSpPr>
          <p:cNvPr id="6" name="TextBox 5">
            <a:extLst>
              <a:ext uri="{FF2B5EF4-FFF2-40B4-BE49-F238E27FC236}">
                <a16:creationId xmlns:a16="http://schemas.microsoft.com/office/drawing/2014/main" id="{90197678-E6FB-4F30-921F-6EAEBE6C443C}"/>
              </a:ext>
            </a:extLst>
          </p:cNvPr>
          <p:cNvSpPr txBox="1"/>
          <p:nvPr/>
        </p:nvSpPr>
        <p:spPr>
          <a:xfrm>
            <a:off x="9281160" y="6413738"/>
            <a:ext cx="3298317" cy="369332"/>
          </a:xfrm>
          <a:prstGeom prst="rect">
            <a:avLst/>
          </a:prstGeom>
          <a:noFill/>
        </p:spPr>
        <p:txBody>
          <a:bodyPr wrap="square" rtlCol="0">
            <a:spAutoFit/>
          </a:bodyPr>
          <a:lstStyle/>
          <a:p>
            <a:r>
              <a:rPr lang="en-US" b="1" i="1" dirty="0"/>
              <a:t>In submission, </a:t>
            </a:r>
            <a:r>
              <a:rPr lang="en-US" b="1" i="1" dirty="0" err="1"/>
              <a:t>Hryhorskyj</a:t>
            </a:r>
            <a:endParaRPr lang="en-GB" b="1" i="1" dirty="0"/>
          </a:p>
        </p:txBody>
      </p:sp>
    </p:spTree>
    <p:extLst>
      <p:ext uri="{BB962C8B-B14F-4D97-AF65-F5344CB8AC3E}">
        <p14:creationId xmlns:p14="http://schemas.microsoft.com/office/powerpoint/2010/main" val="3599679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298A-1CFB-42A9-A176-C56CBB4060A1}"/>
              </a:ext>
            </a:extLst>
          </p:cNvPr>
          <p:cNvSpPr>
            <a:spLocks noGrp="1"/>
          </p:cNvSpPr>
          <p:nvPr>
            <p:ph type="title"/>
          </p:nvPr>
        </p:nvSpPr>
        <p:spPr>
          <a:xfrm>
            <a:off x="762000" y="231775"/>
            <a:ext cx="10515600" cy="962025"/>
          </a:xfrm>
        </p:spPr>
        <p:txBody>
          <a:bodyPr>
            <a:normAutofit/>
          </a:bodyPr>
          <a:lstStyle/>
          <a:p>
            <a:pPr algn="ctr"/>
            <a:r>
              <a:rPr lang="en-US" sz="2800" b="1" dirty="0"/>
              <a:t>Building a business case for the CURE Project: real-world outcomes </a:t>
            </a:r>
            <a:endParaRPr lang="en-GB" sz="2800" b="1" dirty="0"/>
          </a:p>
        </p:txBody>
      </p:sp>
      <p:graphicFrame>
        <p:nvGraphicFramePr>
          <p:cNvPr id="4" name="Content Placeholder 3">
            <a:extLst>
              <a:ext uri="{FF2B5EF4-FFF2-40B4-BE49-F238E27FC236}">
                <a16:creationId xmlns:a16="http://schemas.microsoft.com/office/drawing/2014/main" id="{EEAB8C8C-1277-4A55-B2E9-F1C8FA515E95}"/>
              </a:ext>
            </a:extLst>
          </p:cNvPr>
          <p:cNvGraphicFramePr>
            <a:graphicFrameLocks noGrp="1"/>
          </p:cNvGraphicFramePr>
          <p:nvPr>
            <p:ph idx="1"/>
            <p:extLst>
              <p:ext uri="{D42A27DB-BD31-4B8C-83A1-F6EECF244321}">
                <p14:modId xmlns:p14="http://schemas.microsoft.com/office/powerpoint/2010/main" val="1610384503"/>
              </p:ext>
            </p:extLst>
          </p:nvPr>
        </p:nvGraphicFramePr>
        <p:xfrm>
          <a:off x="-292452" y="1093469"/>
          <a:ext cx="6591299" cy="5349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Make Smoking History | Greater Manchester (@HistoryMakersGM) / Twitter">
            <a:extLst>
              <a:ext uri="{FF2B5EF4-FFF2-40B4-BE49-F238E27FC236}">
                <a16:creationId xmlns:a16="http://schemas.microsoft.com/office/drawing/2014/main" id="{E57C58D1-CD0A-4011-8FA2-1A79C7A66B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69522" y="5235523"/>
            <a:ext cx="1622477" cy="16224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9360F6-7D4B-4551-8D4F-F4BA4317A554}"/>
              </a:ext>
            </a:extLst>
          </p:cNvPr>
          <p:cNvSpPr txBox="1"/>
          <p:nvPr/>
        </p:nvSpPr>
        <p:spPr>
          <a:xfrm>
            <a:off x="5866716" y="2055494"/>
            <a:ext cx="5843016" cy="3139321"/>
          </a:xfrm>
          <a:prstGeom prst="rect">
            <a:avLst/>
          </a:prstGeom>
          <a:noFill/>
        </p:spPr>
        <p:txBody>
          <a:bodyPr wrap="square" rtlCol="0">
            <a:spAutoFit/>
          </a:bodyPr>
          <a:lstStyle/>
          <a:p>
            <a:r>
              <a:rPr lang="en-US" sz="2000" b="1" dirty="0"/>
              <a:t>We have demonstrated that the CURE pilot service:</a:t>
            </a:r>
          </a:p>
          <a:p>
            <a:pPr marL="285750" indent="-285750">
              <a:buFont typeface="Wingdings" panose="05000000000000000000" pitchFamily="2" charset="2"/>
              <a:buChar char="ü"/>
            </a:pPr>
            <a:r>
              <a:rPr lang="en-US" sz="2000" dirty="0"/>
              <a:t>Is clinically effective </a:t>
            </a:r>
          </a:p>
          <a:p>
            <a:pPr marL="742950" lvl="1" indent="-285750">
              <a:buFont typeface="Arial" panose="020B0604020202020204" pitchFamily="34" charset="0"/>
              <a:buChar char="•"/>
            </a:pPr>
            <a:r>
              <a:rPr lang="en-US" sz="2000" dirty="0"/>
              <a:t>22% abstinence at 12 weeks post discharge</a:t>
            </a:r>
          </a:p>
          <a:p>
            <a:pPr marL="285750" indent="-285750">
              <a:buFont typeface="Wingdings" panose="05000000000000000000" pitchFamily="2" charset="2"/>
              <a:buChar char="ü"/>
            </a:pPr>
            <a:r>
              <a:rPr lang="en-US" sz="2000" dirty="0"/>
              <a:t>Is cost-effective</a:t>
            </a:r>
          </a:p>
          <a:p>
            <a:pPr marL="742950" lvl="1" indent="-285750">
              <a:buFont typeface="Arial" panose="020B0604020202020204" pitchFamily="34" charset="0"/>
              <a:buChar char="•"/>
            </a:pPr>
            <a:r>
              <a:rPr lang="en-GB" sz="2000" dirty="0"/>
              <a:t>£</a:t>
            </a:r>
            <a:r>
              <a:rPr lang="en-US" sz="2000" dirty="0"/>
              <a:t>487 per QALY</a:t>
            </a:r>
          </a:p>
          <a:p>
            <a:pPr marL="742950" lvl="1" indent="-285750">
              <a:buFont typeface="Arial" panose="020B0604020202020204" pitchFamily="34" charset="0"/>
              <a:buChar char="•"/>
            </a:pPr>
            <a:r>
              <a:rPr lang="en-GB" sz="2000" dirty="0"/>
              <a:t>£30.49 public value ROI for every £1 invested</a:t>
            </a:r>
          </a:p>
          <a:p>
            <a:pPr marL="285750" indent="-285750">
              <a:buFont typeface="Wingdings" panose="05000000000000000000" pitchFamily="2" charset="2"/>
              <a:buChar char="ü"/>
            </a:pPr>
            <a:r>
              <a:rPr lang="en-US" sz="2000" dirty="0"/>
              <a:t>Delivers exceptional experience of care</a:t>
            </a:r>
          </a:p>
          <a:p>
            <a:pPr marL="285750" indent="-285750">
              <a:buFont typeface="Wingdings" panose="05000000000000000000" pitchFamily="2" charset="2"/>
              <a:buChar char="ü"/>
            </a:pPr>
            <a:r>
              <a:rPr lang="en-US" sz="2000" dirty="0"/>
              <a:t>Patients want this!</a:t>
            </a:r>
          </a:p>
          <a:p>
            <a:pPr marL="742950" lvl="1" indent="-285750">
              <a:buFont typeface="Wingdings" panose="05000000000000000000" pitchFamily="2" charset="2"/>
              <a:buChar char="ü"/>
            </a:pPr>
            <a:endParaRPr lang="en-US" sz="2000" dirty="0"/>
          </a:p>
          <a:p>
            <a:endParaRPr lang="en-GB" dirty="0"/>
          </a:p>
        </p:txBody>
      </p:sp>
    </p:spTree>
    <p:extLst>
      <p:ext uri="{BB962C8B-B14F-4D97-AF65-F5344CB8AC3E}">
        <p14:creationId xmlns:p14="http://schemas.microsoft.com/office/powerpoint/2010/main" val="1166145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7D3BA-DE76-410E-A202-7EB14C40F52B}"/>
              </a:ext>
            </a:extLst>
          </p:cNvPr>
          <p:cNvSpPr>
            <a:spLocks noGrp="1"/>
          </p:cNvSpPr>
          <p:nvPr>
            <p:ph type="title"/>
          </p:nvPr>
        </p:nvSpPr>
        <p:spPr>
          <a:xfrm>
            <a:off x="223520" y="56885"/>
            <a:ext cx="10515600" cy="971826"/>
          </a:xfrm>
        </p:spPr>
        <p:txBody>
          <a:bodyPr>
            <a:normAutofit/>
          </a:bodyPr>
          <a:lstStyle/>
          <a:p>
            <a:r>
              <a:rPr lang="en-GB" b="1" dirty="0"/>
              <a:t>Service Pathway to Routine Commissioning </a:t>
            </a:r>
          </a:p>
        </p:txBody>
      </p:sp>
      <p:graphicFrame>
        <p:nvGraphicFramePr>
          <p:cNvPr id="4" name="Diagram 3">
            <a:extLst>
              <a:ext uri="{FF2B5EF4-FFF2-40B4-BE49-F238E27FC236}">
                <a16:creationId xmlns:a16="http://schemas.microsoft.com/office/drawing/2014/main" id="{2580C5A9-B22F-47A5-A892-27776750A5CD}"/>
              </a:ext>
            </a:extLst>
          </p:cNvPr>
          <p:cNvGraphicFramePr/>
          <p:nvPr/>
        </p:nvGraphicFramePr>
        <p:xfrm>
          <a:off x="264160" y="1028711"/>
          <a:ext cx="116636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Make Smoking History | Greater Manchester (@HistoryMakersGM) / Twitter">
            <a:extLst>
              <a:ext uri="{FF2B5EF4-FFF2-40B4-BE49-F238E27FC236}">
                <a16:creationId xmlns:a16="http://schemas.microsoft.com/office/drawing/2014/main" id="{F85664A3-EDFC-4F4E-9259-F3AF3DBB39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87025" y="5143672"/>
            <a:ext cx="1622477" cy="1622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4EE5558-A8D0-4546-B16D-F90D06F6C5BF}"/>
              </a:ext>
            </a:extLst>
          </p:cNvPr>
          <p:cNvPicPr>
            <a:picLocks noChangeAspect="1"/>
          </p:cNvPicPr>
          <p:nvPr/>
        </p:nvPicPr>
        <p:blipFill rotWithShape="1">
          <a:blip r:embed="rId8"/>
          <a:srcRect l="5539" t="10696" r="45523" b="61832"/>
          <a:stretch/>
        </p:blipFill>
        <p:spPr>
          <a:xfrm>
            <a:off x="82497" y="5829289"/>
            <a:ext cx="2503293" cy="936860"/>
          </a:xfrm>
          <a:prstGeom prst="rect">
            <a:avLst/>
          </a:prstGeom>
        </p:spPr>
      </p:pic>
      <p:sp>
        <p:nvSpPr>
          <p:cNvPr id="3" name="Oval 2">
            <a:extLst>
              <a:ext uri="{FF2B5EF4-FFF2-40B4-BE49-F238E27FC236}">
                <a16:creationId xmlns:a16="http://schemas.microsoft.com/office/drawing/2014/main" id="{83C7C257-1F59-44DB-8542-FD379466829F}"/>
              </a:ext>
            </a:extLst>
          </p:cNvPr>
          <p:cNvSpPr/>
          <p:nvPr/>
        </p:nvSpPr>
        <p:spPr>
          <a:xfrm>
            <a:off x="9093199" y="1888032"/>
            <a:ext cx="3016303" cy="3691878"/>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5374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ACE002-7CD2-4292-AACE-3EB551469940}"/>
              </a:ext>
            </a:extLst>
          </p:cNvPr>
          <p:cNvPicPr>
            <a:picLocks noChangeAspect="1"/>
          </p:cNvPicPr>
          <p:nvPr/>
        </p:nvPicPr>
        <p:blipFill rotWithShape="1">
          <a:blip r:embed="rId2"/>
          <a:srcRect l="21375" t="32818" r="22600" b="12447"/>
          <a:stretch/>
        </p:blipFill>
        <p:spPr>
          <a:xfrm>
            <a:off x="164305" y="1447394"/>
            <a:ext cx="7047613" cy="3963212"/>
          </a:xfrm>
          <a:prstGeom prst="rect">
            <a:avLst/>
          </a:prstGeom>
        </p:spPr>
      </p:pic>
      <p:pic>
        <p:nvPicPr>
          <p:cNvPr id="6" name="Picture 5">
            <a:extLst>
              <a:ext uri="{FF2B5EF4-FFF2-40B4-BE49-F238E27FC236}">
                <a16:creationId xmlns:a16="http://schemas.microsoft.com/office/drawing/2014/main" id="{DF9580F5-D80C-4DA7-B40C-BA0E7B2D21AB}"/>
              </a:ext>
            </a:extLst>
          </p:cNvPr>
          <p:cNvPicPr>
            <a:picLocks noChangeAspect="1"/>
          </p:cNvPicPr>
          <p:nvPr/>
        </p:nvPicPr>
        <p:blipFill rotWithShape="1">
          <a:blip r:embed="rId3"/>
          <a:srcRect l="21540" t="31861" r="50640" b="33174"/>
          <a:stretch/>
        </p:blipFill>
        <p:spPr>
          <a:xfrm>
            <a:off x="7116474" y="1499302"/>
            <a:ext cx="4980082" cy="3793092"/>
          </a:xfrm>
          <a:prstGeom prst="rect">
            <a:avLst/>
          </a:prstGeom>
        </p:spPr>
      </p:pic>
      <p:sp>
        <p:nvSpPr>
          <p:cNvPr id="7" name="Title 6">
            <a:extLst>
              <a:ext uri="{FF2B5EF4-FFF2-40B4-BE49-F238E27FC236}">
                <a16:creationId xmlns:a16="http://schemas.microsoft.com/office/drawing/2014/main" id="{CA3C20CB-18ED-48C6-9887-F1F9913D995A}"/>
              </a:ext>
            </a:extLst>
          </p:cNvPr>
          <p:cNvSpPr>
            <a:spLocks noGrp="1"/>
          </p:cNvSpPr>
          <p:nvPr>
            <p:ph type="title"/>
          </p:nvPr>
        </p:nvSpPr>
        <p:spPr>
          <a:xfrm>
            <a:off x="161262" y="173739"/>
            <a:ext cx="12030738" cy="1325563"/>
          </a:xfrm>
        </p:spPr>
        <p:txBody>
          <a:bodyPr/>
          <a:lstStyle/>
          <a:p>
            <a:r>
              <a:rPr lang="en-US" b="1" dirty="0"/>
              <a:t>Business case – Greater Manchester CURE service </a:t>
            </a:r>
            <a:endParaRPr lang="en-GB" b="1" dirty="0"/>
          </a:p>
        </p:txBody>
      </p:sp>
      <p:pic>
        <p:nvPicPr>
          <p:cNvPr id="9" name="Picture 8">
            <a:extLst>
              <a:ext uri="{FF2B5EF4-FFF2-40B4-BE49-F238E27FC236}">
                <a16:creationId xmlns:a16="http://schemas.microsoft.com/office/drawing/2014/main" id="{95BA659D-BD7F-4BDF-8AF8-AA3ECC0B14C0}"/>
              </a:ext>
            </a:extLst>
          </p:cNvPr>
          <p:cNvPicPr>
            <a:picLocks noChangeAspect="1"/>
          </p:cNvPicPr>
          <p:nvPr/>
        </p:nvPicPr>
        <p:blipFill rotWithShape="1">
          <a:blip r:embed="rId4"/>
          <a:srcRect l="5539" t="10696" r="45523" b="61832"/>
          <a:stretch/>
        </p:blipFill>
        <p:spPr>
          <a:xfrm>
            <a:off x="82497" y="5829289"/>
            <a:ext cx="2503293" cy="936860"/>
          </a:xfrm>
          <a:prstGeom prst="rect">
            <a:avLst/>
          </a:prstGeom>
        </p:spPr>
      </p:pic>
      <p:pic>
        <p:nvPicPr>
          <p:cNvPr id="10" name="Picture 4" descr="Make Smoking History | Greater Manchester (@HistoryMakersGM) / Twitter">
            <a:extLst>
              <a:ext uri="{FF2B5EF4-FFF2-40B4-BE49-F238E27FC236}">
                <a16:creationId xmlns:a16="http://schemas.microsoft.com/office/drawing/2014/main" id="{5B27DB55-9337-46DF-92FA-630B3D0A74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5842" y="5512489"/>
            <a:ext cx="1253660" cy="125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997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A79010-35AB-4A6F-A5E5-CCA6A95CBE3B}"/>
              </a:ext>
            </a:extLst>
          </p:cNvPr>
          <p:cNvSpPr>
            <a:spLocks noGrp="1"/>
          </p:cNvSpPr>
          <p:nvPr>
            <p:ph type="title"/>
          </p:nvPr>
        </p:nvSpPr>
        <p:spPr>
          <a:xfrm>
            <a:off x="223520" y="40403"/>
            <a:ext cx="10515600" cy="963945"/>
          </a:xfrm>
        </p:spPr>
        <p:txBody>
          <a:bodyPr/>
          <a:lstStyle/>
          <a:p>
            <a:r>
              <a:rPr lang="en-US" b="1" dirty="0"/>
              <a:t>Summary</a:t>
            </a:r>
            <a:endParaRPr lang="en-GB" b="1" dirty="0"/>
          </a:p>
        </p:txBody>
      </p:sp>
      <p:graphicFrame>
        <p:nvGraphicFramePr>
          <p:cNvPr id="6" name="Diagram 5">
            <a:extLst>
              <a:ext uri="{FF2B5EF4-FFF2-40B4-BE49-F238E27FC236}">
                <a16:creationId xmlns:a16="http://schemas.microsoft.com/office/drawing/2014/main" id="{79C21FAE-4F27-453B-A391-2D22788692D6}"/>
              </a:ext>
            </a:extLst>
          </p:cNvPr>
          <p:cNvGraphicFramePr/>
          <p:nvPr>
            <p:extLst>
              <p:ext uri="{D42A27DB-BD31-4B8C-83A1-F6EECF244321}">
                <p14:modId xmlns:p14="http://schemas.microsoft.com/office/powerpoint/2010/main" val="3170404029"/>
              </p:ext>
            </p:extLst>
          </p:nvPr>
        </p:nvGraphicFramePr>
        <p:xfrm>
          <a:off x="223520" y="2434856"/>
          <a:ext cx="11663680" cy="4012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4" name="Picture 10" descr="Green Tick Clipart Transparent Background PNG Image | Transparent PNG Free  Download on SeekPNG">
            <a:extLst>
              <a:ext uri="{FF2B5EF4-FFF2-40B4-BE49-F238E27FC236}">
                <a16:creationId xmlns:a16="http://schemas.microsoft.com/office/drawing/2014/main" id="{578CB8BC-54DD-42D5-AB70-AD01BD294A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027" y="5375483"/>
            <a:ext cx="1551953" cy="10612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Green Tick Clipart Transparent Background PNG Image | Transparent PNG Free  Download on SeekPNG">
            <a:extLst>
              <a:ext uri="{FF2B5EF4-FFF2-40B4-BE49-F238E27FC236}">
                <a16:creationId xmlns:a16="http://schemas.microsoft.com/office/drawing/2014/main" id="{DF5CCB57-3B2B-4F20-A194-1223CAD4AD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5319" y="5375483"/>
            <a:ext cx="1551953" cy="10612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Green Tick Clipart Transparent Background PNG Image | Transparent PNG Free  Download on SeekPNG">
            <a:extLst>
              <a:ext uri="{FF2B5EF4-FFF2-40B4-BE49-F238E27FC236}">
                <a16:creationId xmlns:a16="http://schemas.microsoft.com/office/drawing/2014/main" id="{C052360F-E2BC-4769-B22F-7553264E7D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1493" y="5389709"/>
            <a:ext cx="1551953" cy="10612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Green Tick Clipart Transparent Background PNG Image | Transparent PNG Free  Download on SeekPNG">
            <a:extLst>
              <a:ext uri="{FF2B5EF4-FFF2-40B4-BE49-F238E27FC236}">
                <a16:creationId xmlns:a16="http://schemas.microsoft.com/office/drawing/2014/main" id="{D655FBD1-025C-4CDD-A9A1-BFE260A7B6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6785" y="5375483"/>
            <a:ext cx="1551953" cy="10612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0E6043E-12CC-4508-9CD7-4AE1BEE085C1}"/>
              </a:ext>
            </a:extLst>
          </p:cNvPr>
          <p:cNvSpPr txBox="1"/>
          <p:nvPr/>
        </p:nvSpPr>
        <p:spPr>
          <a:xfrm>
            <a:off x="223520" y="1004348"/>
            <a:ext cx="1174496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Used existing evidence base to build the case for implementation pilot</a:t>
            </a:r>
          </a:p>
          <a:p>
            <a:pPr marL="285750" indent="-285750">
              <a:buFont typeface="Arial" panose="020B0604020202020204" pitchFamily="34" charset="0"/>
              <a:buChar char="•"/>
            </a:pPr>
            <a:r>
              <a:rPr lang="en-US" dirty="0"/>
              <a:t>Designed a service model to secure optimal impact  </a:t>
            </a:r>
          </a:p>
          <a:p>
            <a:pPr marL="285750" indent="-285750">
              <a:buFont typeface="Arial" panose="020B0604020202020204" pitchFamily="34" charset="0"/>
              <a:buChar char="•"/>
            </a:pPr>
            <a:r>
              <a:rPr lang="en-US" dirty="0"/>
              <a:t>Have demonstrated clinical effectiveness, costs-effectiveness and experience of care</a:t>
            </a:r>
          </a:p>
          <a:p>
            <a:pPr marL="285750" indent="-285750">
              <a:buFont typeface="Arial" panose="020B0604020202020204" pitchFamily="34" charset="0"/>
              <a:buChar char="•"/>
            </a:pPr>
            <a:r>
              <a:rPr lang="en-US" dirty="0"/>
              <a:t>Can build a robust business case for large scale sustainability </a:t>
            </a:r>
          </a:p>
          <a:p>
            <a:pPr marL="285750" indent="-285750">
              <a:buFont typeface="Arial" panose="020B0604020202020204" pitchFamily="34" charset="0"/>
              <a:buChar char="•"/>
            </a:pPr>
            <a:r>
              <a:rPr lang="en-US" dirty="0"/>
              <a:t>The future will require large scale data for system wide effectiveness</a:t>
            </a:r>
          </a:p>
          <a:p>
            <a:pPr marL="285750" indent="-285750">
              <a:buFont typeface="Arial" panose="020B0604020202020204" pitchFamily="34" charset="0"/>
              <a:buChar char="•"/>
            </a:pPr>
            <a:r>
              <a:rPr lang="en-US" b="1" dirty="0"/>
              <a:t>Data &amp; outcomes are there for other teams to build a business case</a:t>
            </a:r>
            <a:r>
              <a:rPr lang="en-US" dirty="0"/>
              <a:t> </a:t>
            </a:r>
          </a:p>
          <a:p>
            <a:pPr marL="285750" indent="-285750">
              <a:buFont typeface="Arial" panose="020B0604020202020204" pitchFamily="34" charset="0"/>
              <a:buChar char="•"/>
            </a:pPr>
            <a:r>
              <a:rPr lang="en-US" b="1" dirty="0">
                <a:solidFill>
                  <a:srgbClr val="FF0000"/>
                </a:solidFill>
              </a:rPr>
              <a:t>Regional tobacco programmes are the perfect infrastructure for system wide business case and funding discussions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940735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3F381F-0F7B-40F5-9973-99CDCA490F12}"/>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b="1">
                <a:solidFill>
                  <a:srgbClr val="FFFFFF"/>
                </a:solidFill>
              </a:rPr>
              <a:t>Discussion &amp; questions</a:t>
            </a:r>
          </a:p>
        </p:txBody>
      </p:sp>
      <p:pic>
        <p:nvPicPr>
          <p:cNvPr id="4" name="Picture 3">
            <a:extLst>
              <a:ext uri="{FF2B5EF4-FFF2-40B4-BE49-F238E27FC236}">
                <a16:creationId xmlns:a16="http://schemas.microsoft.com/office/drawing/2014/main" id="{F6080FCE-422B-45F9-B029-F63F3F9FF4A5}"/>
              </a:ext>
            </a:extLst>
          </p:cNvPr>
          <p:cNvPicPr>
            <a:picLocks noChangeAspect="1"/>
          </p:cNvPicPr>
          <p:nvPr/>
        </p:nvPicPr>
        <p:blipFill rotWithShape="1">
          <a:blip r:embed="rId2"/>
          <a:srcRect l="5539" t="10696" r="45523" b="61832"/>
          <a:stretch/>
        </p:blipFill>
        <p:spPr>
          <a:xfrm>
            <a:off x="715748" y="3218909"/>
            <a:ext cx="5131088" cy="1922671"/>
          </a:xfrm>
          <a:prstGeom prst="rect">
            <a:avLst/>
          </a:prstGeom>
        </p:spPr>
      </p:pic>
      <p:pic>
        <p:nvPicPr>
          <p:cNvPr id="5" name="Picture 4" descr="Make Smoking History | Greater Manchester (@HistoryMakersGM) / Twitter">
            <a:extLst>
              <a:ext uri="{FF2B5EF4-FFF2-40B4-BE49-F238E27FC236}">
                <a16:creationId xmlns:a16="http://schemas.microsoft.com/office/drawing/2014/main" id="{9537594D-7C21-4FDF-995B-BE62699974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5165" y="2217815"/>
            <a:ext cx="3997831" cy="399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81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298A-1CFB-42A9-A176-C56CBB4060A1}"/>
              </a:ext>
            </a:extLst>
          </p:cNvPr>
          <p:cNvSpPr>
            <a:spLocks noGrp="1"/>
          </p:cNvSpPr>
          <p:nvPr>
            <p:ph type="title"/>
          </p:nvPr>
        </p:nvSpPr>
        <p:spPr>
          <a:xfrm>
            <a:off x="762000" y="231775"/>
            <a:ext cx="10515600" cy="962025"/>
          </a:xfrm>
        </p:spPr>
        <p:txBody>
          <a:bodyPr>
            <a:normAutofit/>
          </a:bodyPr>
          <a:lstStyle/>
          <a:p>
            <a:pPr algn="ctr"/>
            <a:r>
              <a:rPr lang="en-US" sz="2800" b="1" dirty="0"/>
              <a:t>Building a business case for the CURE Project: real-world outcomes </a:t>
            </a:r>
            <a:endParaRPr lang="en-GB" sz="2800" b="1" dirty="0"/>
          </a:p>
        </p:txBody>
      </p:sp>
      <p:graphicFrame>
        <p:nvGraphicFramePr>
          <p:cNvPr id="4" name="Content Placeholder 3">
            <a:extLst>
              <a:ext uri="{FF2B5EF4-FFF2-40B4-BE49-F238E27FC236}">
                <a16:creationId xmlns:a16="http://schemas.microsoft.com/office/drawing/2014/main" id="{EEAB8C8C-1277-4A55-B2E9-F1C8FA515E95}"/>
              </a:ext>
            </a:extLst>
          </p:cNvPr>
          <p:cNvGraphicFramePr>
            <a:graphicFrameLocks noGrp="1"/>
          </p:cNvGraphicFramePr>
          <p:nvPr>
            <p:ph idx="1"/>
            <p:extLst>
              <p:ext uri="{D42A27DB-BD31-4B8C-83A1-F6EECF244321}">
                <p14:modId xmlns:p14="http://schemas.microsoft.com/office/powerpoint/2010/main" val="296432049"/>
              </p:ext>
            </p:extLst>
          </p:nvPr>
        </p:nvGraphicFramePr>
        <p:xfrm>
          <a:off x="2800350" y="1276349"/>
          <a:ext cx="6591299" cy="5349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B64E542D-349F-4F3C-9B48-4F8BE3D54A07}"/>
              </a:ext>
            </a:extLst>
          </p:cNvPr>
          <p:cNvPicPr>
            <a:picLocks noChangeAspect="1"/>
          </p:cNvPicPr>
          <p:nvPr/>
        </p:nvPicPr>
        <p:blipFill rotWithShape="1">
          <a:blip r:embed="rId7"/>
          <a:srcRect l="5539" t="10696" r="45523" b="61832"/>
          <a:stretch/>
        </p:blipFill>
        <p:spPr>
          <a:xfrm>
            <a:off x="0" y="5734050"/>
            <a:ext cx="3003198" cy="1123950"/>
          </a:xfrm>
          <a:prstGeom prst="rect">
            <a:avLst/>
          </a:prstGeom>
        </p:spPr>
      </p:pic>
      <p:pic>
        <p:nvPicPr>
          <p:cNvPr id="6" name="Picture 4" descr="Make Smoking History | Greater Manchester (@HistoryMakersGM) / Twitter">
            <a:extLst>
              <a:ext uri="{FF2B5EF4-FFF2-40B4-BE49-F238E27FC236}">
                <a16:creationId xmlns:a16="http://schemas.microsoft.com/office/drawing/2014/main" id="{E57C58D1-CD0A-4011-8FA2-1A79C7A66B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9522" y="5235523"/>
            <a:ext cx="1622477" cy="162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0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7D3BA-DE76-410E-A202-7EB14C40F52B}"/>
              </a:ext>
            </a:extLst>
          </p:cNvPr>
          <p:cNvSpPr>
            <a:spLocks noGrp="1"/>
          </p:cNvSpPr>
          <p:nvPr>
            <p:ph type="title"/>
          </p:nvPr>
        </p:nvSpPr>
        <p:spPr>
          <a:xfrm>
            <a:off x="223520" y="56885"/>
            <a:ext cx="10515600" cy="971826"/>
          </a:xfrm>
        </p:spPr>
        <p:txBody>
          <a:bodyPr>
            <a:normAutofit/>
          </a:bodyPr>
          <a:lstStyle/>
          <a:p>
            <a:r>
              <a:rPr lang="en-GB" b="1" dirty="0"/>
              <a:t>Service Pathway to Routine Commissioning </a:t>
            </a:r>
          </a:p>
        </p:txBody>
      </p:sp>
      <p:graphicFrame>
        <p:nvGraphicFramePr>
          <p:cNvPr id="4" name="Diagram 3">
            <a:extLst>
              <a:ext uri="{FF2B5EF4-FFF2-40B4-BE49-F238E27FC236}">
                <a16:creationId xmlns:a16="http://schemas.microsoft.com/office/drawing/2014/main" id="{2580C5A9-B22F-47A5-A892-27776750A5CD}"/>
              </a:ext>
            </a:extLst>
          </p:cNvPr>
          <p:cNvGraphicFramePr/>
          <p:nvPr>
            <p:extLst>
              <p:ext uri="{D42A27DB-BD31-4B8C-83A1-F6EECF244321}">
                <p14:modId xmlns:p14="http://schemas.microsoft.com/office/powerpoint/2010/main" val="4090356210"/>
              </p:ext>
            </p:extLst>
          </p:nvPr>
        </p:nvGraphicFramePr>
        <p:xfrm>
          <a:off x="264160" y="1028711"/>
          <a:ext cx="116636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Make Smoking History | Greater Manchester (@HistoryMakersGM) / Twitter">
            <a:extLst>
              <a:ext uri="{FF2B5EF4-FFF2-40B4-BE49-F238E27FC236}">
                <a16:creationId xmlns:a16="http://schemas.microsoft.com/office/drawing/2014/main" id="{F85664A3-EDFC-4F4E-9259-F3AF3DBB39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87025" y="5143672"/>
            <a:ext cx="1622477" cy="1622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4EE5558-A8D0-4546-B16D-F90D06F6C5BF}"/>
              </a:ext>
            </a:extLst>
          </p:cNvPr>
          <p:cNvPicPr>
            <a:picLocks noChangeAspect="1"/>
          </p:cNvPicPr>
          <p:nvPr/>
        </p:nvPicPr>
        <p:blipFill rotWithShape="1">
          <a:blip r:embed="rId8"/>
          <a:srcRect l="5539" t="10696" r="45523" b="61832"/>
          <a:stretch/>
        </p:blipFill>
        <p:spPr>
          <a:xfrm>
            <a:off x="82497" y="5829289"/>
            <a:ext cx="2503293" cy="936860"/>
          </a:xfrm>
          <a:prstGeom prst="rect">
            <a:avLst/>
          </a:prstGeom>
        </p:spPr>
      </p:pic>
      <p:sp>
        <p:nvSpPr>
          <p:cNvPr id="3" name="Oval 2">
            <a:extLst>
              <a:ext uri="{FF2B5EF4-FFF2-40B4-BE49-F238E27FC236}">
                <a16:creationId xmlns:a16="http://schemas.microsoft.com/office/drawing/2014/main" id="{83C7C257-1F59-44DB-8542-FD379466829F}"/>
              </a:ext>
            </a:extLst>
          </p:cNvPr>
          <p:cNvSpPr/>
          <p:nvPr/>
        </p:nvSpPr>
        <p:spPr>
          <a:xfrm>
            <a:off x="82497" y="1818640"/>
            <a:ext cx="3016303" cy="3691878"/>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F77C12E-D474-4FAB-893C-141C6E3FD97A}"/>
              </a:ext>
            </a:extLst>
          </p:cNvPr>
          <p:cNvSpPr txBox="1"/>
          <p:nvPr/>
        </p:nvSpPr>
        <p:spPr>
          <a:xfrm>
            <a:off x="-109855" y="1100510"/>
            <a:ext cx="3543300" cy="646331"/>
          </a:xfrm>
          <a:prstGeom prst="rect">
            <a:avLst/>
          </a:prstGeom>
          <a:noFill/>
        </p:spPr>
        <p:txBody>
          <a:bodyPr wrap="square" rtlCol="0">
            <a:spAutoFit/>
          </a:bodyPr>
          <a:lstStyle/>
          <a:p>
            <a:pPr algn="ctr"/>
            <a:r>
              <a:rPr lang="en-US" b="1" dirty="0">
                <a:solidFill>
                  <a:srgbClr val="FF0000"/>
                </a:solidFill>
              </a:rPr>
              <a:t>‘The Hook’</a:t>
            </a:r>
          </a:p>
          <a:p>
            <a:pPr algn="ctr"/>
            <a:r>
              <a:rPr lang="en-US" b="1" dirty="0">
                <a:solidFill>
                  <a:srgbClr val="FF0000"/>
                </a:solidFill>
              </a:rPr>
              <a:t>Secure the support to proceed</a:t>
            </a:r>
            <a:endParaRPr lang="en-GB" b="1" dirty="0">
              <a:solidFill>
                <a:srgbClr val="FF0000"/>
              </a:solidFill>
            </a:endParaRPr>
          </a:p>
        </p:txBody>
      </p:sp>
    </p:spTree>
    <p:extLst>
      <p:ext uri="{BB962C8B-B14F-4D97-AF65-F5344CB8AC3E}">
        <p14:creationId xmlns:p14="http://schemas.microsoft.com/office/powerpoint/2010/main" val="412637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808831-17DB-AE4F-8F24-01257B6AF259}"/>
              </a:ext>
            </a:extLst>
          </p:cNvPr>
          <p:cNvSpPr/>
          <p:nvPr/>
        </p:nvSpPr>
        <p:spPr>
          <a:xfrm>
            <a:off x="-240704" y="260650"/>
            <a:ext cx="2688029" cy="768087"/>
          </a:xfrm>
          <a:prstGeom prst="rect">
            <a:avLst/>
          </a:prstGeom>
          <a:solidFill>
            <a:srgbClr val="A9C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aphicFrame>
        <p:nvGraphicFramePr>
          <p:cNvPr id="3" name="Diagram 2"/>
          <p:cNvGraphicFramePr/>
          <p:nvPr/>
        </p:nvGraphicFramePr>
        <p:xfrm>
          <a:off x="143337" y="260650"/>
          <a:ext cx="8418935" cy="5760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192012" y="356658"/>
            <a:ext cx="5568617" cy="830997"/>
          </a:xfrm>
          <a:prstGeom prst="rect">
            <a:avLst/>
          </a:prstGeom>
          <a:noFill/>
        </p:spPr>
        <p:txBody>
          <a:bodyPr wrap="square" lIns="91440" tIns="45720" rIns="91440" bIns="45720" rtlCol="0">
            <a:spAutoFit/>
          </a:bodyPr>
          <a:lstStyle/>
          <a:p>
            <a:r>
              <a:rPr lang="en-GB" sz="1600" b="1" dirty="0">
                <a:solidFill>
                  <a:srgbClr val="A9CD4F"/>
                </a:solidFill>
              </a:rPr>
              <a:t>20,000 smokers in hospital on any given day in the UK</a:t>
            </a:r>
          </a:p>
          <a:p>
            <a:r>
              <a:rPr lang="en-GB" sz="1600" b="1" dirty="0">
                <a:solidFill>
                  <a:srgbClr val="A9CD4F"/>
                </a:solidFill>
              </a:rPr>
              <a:t>1 million smokers admitted to hospital at least once each </a:t>
            </a:r>
            <a:r>
              <a:rPr lang="en-GB" sz="1600" b="1" dirty="0" err="1">
                <a:solidFill>
                  <a:srgbClr val="A9CD4F"/>
                </a:solidFill>
              </a:rPr>
              <a:t>yr</a:t>
            </a:r>
            <a:endParaRPr lang="en-GB" sz="1600" b="1" dirty="0">
              <a:solidFill>
                <a:srgbClr val="A9CD4F"/>
              </a:solidFill>
            </a:endParaRPr>
          </a:p>
          <a:p>
            <a:r>
              <a:rPr lang="en-GB" sz="1600" b="1" dirty="0">
                <a:solidFill>
                  <a:srgbClr val="A9CD4F"/>
                </a:solidFill>
              </a:rPr>
              <a:t>Smokers are 36% more likely to be admitted to hospital</a:t>
            </a:r>
          </a:p>
        </p:txBody>
      </p:sp>
      <p:sp>
        <p:nvSpPr>
          <p:cNvPr id="5" name="Left Arrow 4"/>
          <p:cNvSpPr/>
          <p:nvPr/>
        </p:nvSpPr>
        <p:spPr>
          <a:xfrm>
            <a:off x="5039884" y="626559"/>
            <a:ext cx="960107" cy="337200"/>
          </a:xfrm>
          <a:prstGeom prst="leftArrow">
            <a:avLst/>
          </a:prstGeom>
          <a:solidFill>
            <a:srgbClr val="A9CD4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solidFill>
                <a:srgbClr val="FF0000"/>
              </a:solidFill>
            </a:endParaRPr>
          </a:p>
        </p:txBody>
      </p:sp>
      <p:sp>
        <p:nvSpPr>
          <p:cNvPr id="6" name="TextBox 5"/>
          <p:cNvSpPr txBox="1"/>
          <p:nvPr/>
        </p:nvSpPr>
        <p:spPr>
          <a:xfrm>
            <a:off x="8496268" y="1892830"/>
            <a:ext cx="3552395" cy="2678234"/>
          </a:xfrm>
          <a:prstGeom prst="rect">
            <a:avLst/>
          </a:prstGeom>
          <a:noFill/>
        </p:spPr>
        <p:txBody>
          <a:bodyPr wrap="square" lIns="91440" tIns="45720" rIns="91440" bIns="45720" rtlCol="0">
            <a:spAutoFit/>
          </a:bodyPr>
          <a:lstStyle/>
          <a:p>
            <a:pPr marL="380981" indent="-380981">
              <a:buFont typeface="Arial" panose="020B0604020202020204" pitchFamily="34" charset="0"/>
              <a:buChar char="•"/>
            </a:pPr>
            <a:r>
              <a:rPr lang="en-GB" sz="1867" b="1" dirty="0">
                <a:solidFill>
                  <a:srgbClr val="A9CD4F"/>
                </a:solidFill>
              </a:rPr>
              <a:t>Perceived vulnerability</a:t>
            </a:r>
          </a:p>
          <a:p>
            <a:pPr marL="380981" indent="-380981">
              <a:buFont typeface="Arial" panose="020B0604020202020204" pitchFamily="34" charset="0"/>
              <a:buChar char="•"/>
            </a:pPr>
            <a:r>
              <a:rPr lang="en-GB" sz="1867" b="1" dirty="0">
                <a:solidFill>
                  <a:srgbClr val="A9CD4F"/>
                </a:solidFill>
              </a:rPr>
              <a:t>Fear for future</a:t>
            </a:r>
          </a:p>
          <a:p>
            <a:pPr marL="380981" indent="-380981">
              <a:buFont typeface="Arial" panose="020B0604020202020204" pitchFamily="34" charset="0"/>
              <a:buChar char="•"/>
            </a:pPr>
            <a:r>
              <a:rPr lang="en-GB" sz="1867" b="1" dirty="0">
                <a:solidFill>
                  <a:srgbClr val="A9CD4F"/>
                </a:solidFill>
              </a:rPr>
              <a:t>Realisation of impact</a:t>
            </a:r>
          </a:p>
          <a:p>
            <a:pPr marL="380981" indent="-380981">
              <a:buFont typeface="Arial" panose="020B0604020202020204" pitchFamily="34" charset="0"/>
              <a:buChar char="•"/>
            </a:pPr>
            <a:r>
              <a:rPr lang="en-GB" sz="1867" b="1" dirty="0">
                <a:solidFill>
                  <a:srgbClr val="A9CD4F"/>
                </a:solidFill>
              </a:rPr>
              <a:t>Link illness to smoking</a:t>
            </a:r>
          </a:p>
          <a:p>
            <a:pPr marL="380981" indent="-380981">
              <a:buFont typeface="Arial" panose="020B0604020202020204" pitchFamily="34" charset="0"/>
              <a:buChar char="•"/>
            </a:pPr>
            <a:r>
              <a:rPr lang="en-GB" sz="1867" b="1" dirty="0">
                <a:solidFill>
                  <a:srgbClr val="A9CD4F"/>
                </a:solidFill>
              </a:rPr>
              <a:t>Forced abstinence</a:t>
            </a:r>
          </a:p>
          <a:p>
            <a:pPr marL="380981" indent="-380981">
              <a:buFont typeface="Arial" panose="020B0604020202020204" pitchFamily="34" charset="0"/>
              <a:buChar char="•"/>
            </a:pPr>
            <a:r>
              <a:rPr lang="en-GB" sz="1867" b="1" dirty="0">
                <a:solidFill>
                  <a:srgbClr val="A9CD4F"/>
                </a:solidFill>
              </a:rPr>
              <a:t>Removed from normal home and habits</a:t>
            </a:r>
          </a:p>
          <a:p>
            <a:pPr marL="380981" indent="-380981">
              <a:buFont typeface="Arial" panose="020B0604020202020204" pitchFamily="34" charset="0"/>
              <a:buChar char="•"/>
            </a:pPr>
            <a:r>
              <a:rPr lang="en-GB" sz="1867" b="1" dirty="0">
                <a:solidFill>
                  <a:srgbClr val="A9CD4F"/>
                </a:solidFill>
              </a:rPr>
              <a:t>Intensive motivational interviewing</a:t>
            </a:r>
          </a:p>
        </p:txBody>
      </p:sp>
      <p:sp>
        <p:nvSpPr>
          <p:cNvPr id="7" name="Left Arrow 6"/>
          <p:cNvSpPr/>
          <p:nvPr/>
        </p:nvSpPr>
        <p:spPr>
          <a:xfrm>
            <a:off x="7602164" y="2372883"/>
            <a:ext cx="960107" cy="337200"/>
          </a:xfrm>
          <a:prstGeom prst="leftArrow">
            <a:avLst/>
          </a:prstGeom>
          <a:solidFill>
            <a:srgbClr val="A9CD4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solidFill>
                <a:srgbClr val="FF0000"/>
              </a:solidFill>
            </a:endParaRPr>
          </a:p>
        </p:txBody>
      </p:sp>
      <p:sp>
        <p:nvSpPr>
          <p:cNvPr id="8" name="Left Arrow 7"/>
          <p:cNvSpPr/>
          <p:nvPr/>
        </p:nvSpPr>
        <p:spPr>
          <a:xfrm>
            <a:off x="6480043" y="5252080"/>
            <a:ext cx="960107" cy="337200"/>
          </a:xfrm>
          <a:prstGeom prst="leftArrow">
            <a:avLst/>
          </a:prstGeom>
          <a:solidFill>
            <a:srgbClr val="A9CD4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solidFill>
                <a:srgbClr val="FF0000"/>
              </a:solidFill>
            </a:endParaRPr>
          </a:p>
        </p:txBody>
      </p:sp>
      <p:sp>
        <p:nvSpPr>
          <p:cNvPr id="9" name="TextBox 8"/>
          <p:cNvSpPr txBox="1"/>
          <p:nvPr/>
        </p:nvSpPr>
        <p:spPr>
          <a:xfrm>
            <a:off x="7589113" y="5157193"/>
            <a:ext cx="4032448" cy="1241622"/>
          </a:xfrm>
          <a:prstGeom prst="rect">
            <a:avLst/>
          </a:prstGeom>
          <a:noFill/>
        </p:spPr>
        <p:txBody>
          <a:bodyPr wrap="square" lIns="91440" tIns="45720" rIns="91440" bIns="45720" rtlCol="0">
            <a:spAutoFit/>
          </a:bodyPr>
          <a:lstStyle/>
          <a:p>
            <a:pPr marL="380981" indent="-380981">
              <a:buFont typeface="Arial" panose="020B0604020202020204" pitchFamily="34" charset="0"/>
              <a:buChar char="•"/>
            </a:pPr>
            <a:r>
              <a:rPr lang="en-GB" sz="1867" b="1" dirty="0">
                <a:solidFill>
                  <a:srgbClr val="A9CD4F"/>
                </a:solidFill>
              </a:rPr>
              <a:t>Immediate feedback</a:t>
            </a:r>
          </a:p>
          <a:p>
            <a:pPr marL="380981" indent="-380981">
              <a:buFont typeface="Arial" panose="020B0604020202020204" pitchFamily="34" charset="0"/>
              <a:buChar char="•"/>
            </a:pPr>
            <a:r>
              <a:rPr lang="en-GB" sz="1867" b="1" dirty="0">
                <a:solidFill>
                  <a:srgbClr val="A9CD4F"/>
                </a:solidFill>
              </a:rPr>
              <a:t>Monitoring</a:t>
            </a:r>
          </a:p>
          <a:p>
            <a:pPr marL="380981" indent="-380981">
              <a:buFont typeface="Arial" panose="020B0604020202020204" pitchFamily="34" charset="0"/>
              <a:buChar char="•"/>
            </a:pPr>
            <a:r>
              <a:rPr lang="en-GB" sz="1867" b="1" dirty="0">
                <a:solidFill>
                  <a:srgbClr val="A9CD4F"/>
                </a:solidFill>
              </a:rPr>
              <a:t>Compliance</a:t>
            </a:r>
          </a:p>
          <a:p>
            <a:pPr marL="380981" indent="-380981">
              <a:buFont typeface="Arial" panose="020B0604020202020204" pitchFamily="34" charset="0"/>
              <a:buChar char="•"/>
            </a:pPr>
            <a:r>
              <a:rPr lang="en-GB" sz="1867" b="1" dirty="0">
                <a:solidFill>
                  <a:srgbClr val="A9CD4F"/>
                </a:solidFill>
              </a:rPr>
              <a:t>Education</a:t>
            </a:r>
          </a:p>
        </p:txBody>
      </p:sp>
      <p:sp>
        <p:nvSpPr>
          <p:cNvPr id="10" name="Oval 9"/>
          <p:cNvSpPr/>
          <p:nvPr/>
        </p:nvSpPr>
        <p:spPr>
          <a:xfrm>
            <a:off x="1247327" y="4389107"/>
            <a:ext cx="3168352" cy="1920213"/>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p>
        </p:txBody>
      </p:sp>
      <p:sp>
        <p:nvSpPr>
          <p:cNvPr id="11" name="TextBox 10"/>
          <p:cNvSpPr txBox="1"/>
          <p:nvPr/>
        </p:nvSpPr>
        <p:spPr>
          <a:xfrm>
            <a:off x="143341" y="407328"/>
            <a:ext cx="2207975" cy="461665"/>
          </a:xfrm>
          <a:prstGeom prst="rect">
            <a:avLst/>
          </a:prstGeom>
          <a:noFill/>
        </p:spPr>
        <p:txBody>
          <a:bodyPr wrap="square" lIns="91440" tIns="45720" rIns="91440" bIns="45720" rtlCol="0">
            <a:spAutoFit/>
          </a:bodyPr>
          <a:lstStyle/>
          <a:p>
            <a:r>
              <a:rPr lang="en-GB" sz="2400" b="1" dirty="0">
                <a:solidFill>
                  <a:schemeClr val="bg1"/>
                </a:solidFill>
              </a:rPr>
              <a:t>Secondary Care</a:t>
            </a:r>
          </a:p>
        </p:txBody>
      </p:sp>
    </p:spTree>
    <p:extLst>
      <p:ext uri="{BB962C8B-B14F-4D97-AF65-F5344CB8AC3E}">
        <p14:creationId xmlns:p14="http://schemas.microsoft.com/office/powerpoint/2010/main" val="247288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animBg="1"/>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8">
            <a:extLst>
              <a:ext uri="{FF2B5EF4-FFF2-40B4-BE49-F238E27FC236}">
                <a16:creationId xmlns:a16="http://schemas.microsoft.com/office/drawing/2014/main" id="{A9173825-5C89-464F-91FE-59B67CB397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608" y="3717033"/>
            <a:ext cx="4854285" cy="26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6">
            <a:extLst>
              <a:ext uri="{FF2B5EF4-FFF2-40B4-BE49-F238E27FC236}">
                <a16:creationId xmlns:a16="http://schemas.microsoft.com/office/drawing/2014/main" id="{C61A2712-B953-4B21-92C0-B24F65361E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 y="1116268"/>
            <a:ext cx="5459647" cy="25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12">
            <a:extLst>
              <a:ext uri="{FF2B5EF4-FFF2-40B4-BE49-F238E27FC236}">
                <a16:creationId xmlns:a16="http://schemas.microsoft.com/office/drawing/2014/main" id="{45F18FEA-A34F-4E17-A770-22A9E00CCC38}"/>
              </a:ext>
            </a:extLst>
          </p:cNvPr>
          <p:cNvSpPr txBox="1">
            <a:spLocks noChangeArrowheads="1"/>
          </p:cNvSpPr>
          <p:nvPr/>
        </p:nvSpPr>
        <p:spPr bwMode="auto">
          <a:xfrm>
            <a:off x="7759557" y="5860260"/>
            <a:ext cx="4231951" cy="5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1067" dirty="0">
                <a:solidFill>
                  <a:srgbClr val="000000"/>
                </a:solidFill>
                <a:latin typeface="Calibri" panose="020F0502020204030204" pitchFamily="34" charset="0"/>
              </a:rPr>
              <a:t>Effectiveness of a hospital-initiated smoking cessation programme: 2-year health and healthcare outcomes. Mullen et al </a:t>
            </a:r>
            <a:r>
              <a:rPr lang="fr-FR" altLang="en-US" sz="1067" b="1" dirty="0" err="1">
                <a:solidFill>
                  <a:srgbClr val="000000"/>
                </a:solidFill>
                <a:latin typeface="Calibri" panose="020F0502020204030204" pitchFamily="34" charset="0"/>
              </a:rPr>
              <a:t>Tob</a:t>
            </a:r>
            <a:r>
              <a:rPr lang="fr-FR" altLang="en-US" sz="1067" b="1" dirty="0">
                <a:solidFill>
                  <a:srgbClr val="000000"/>
                </a:solidFill>
                <a:latin typeface="Calibri" panose="020F0502020204030204" pitchFamily="34" charset="0"/>
              </a:rPr>
              <a:t> Control </a:t>
            </a:r>
            <a:r>
              <a:rPr lang="fr-FR" altLang="en-US" sz="1067" dirty="0">
                <a:solidFill>
                  <a:srgbClr val="000000"/>
                </a:solidFill>
                <a:latin typeface="Calibri" panose="020F0502020204030204" pitchFamily="34" charset="0"/>
              </a:rPr>
              <a:t>2016;0:1–7. doi:10.1136/tobaccocontrol-2015-052728 </a:t>
            </a:r>
          </a:p>
        </p:txBody>
      </p:sp>
      <p:sp>
        <p:nvSpPr>
          <p:cNvPr id="2" name="Up-Down Arrow 1">
            <a:extLst>
              <a:ext uri="{FF2B5EF4-FFF2-40B4-BE49-F238E27FC236}">
                <a16:creationId xmlns:a16="http://schemas.microsoft.com/office/drawing/2014/main" id="{C060C015-35D8-4288-8173-38A782CAD4FF}"/>
              </a:ext>
            </a:extLst>
          </p:cNvPr>
          <p:cNvSpPr>
            <a:spLocks noChangeArrowheads="1"/>
          </p:cNvSpPr>
          <p:nvPr/>
        </p:nvSpPr>
        <p:spPr bwMode="auto">
          <a:xfrm>
            <a:off x="2927649" y="2139171"/>
            <a:ext cx="45719" cy="400051"/>
          </a:xfrm>
          <a:prstGeom prst="upDownArrow">
            <a:avLst>
              <a:gd name="adj1" fmla="val 50000"/>
              <a:gd name="adj2" fmla="val 51250"/>
            </a:avLst>
          </a:prstGeom>
          <a:solidFill>
            <a:srgbClr val="95B3D7"/>
          </a:solidFill>
          <a:ln w="9525">
            <a:solidFill>
              <a:srgbClr val="4A7EBB"/>
            </a:solidFill>
            <a:miter lim="800000"/>
            <a:headEnd/>
            <a:tailEnd/>
          </a:ln>
          <a:effectLst>
            <a:outerShdw blurRad="40000" dist="23000" dir="5400000" rotWithShape="0">
              <a:srgbClr val="808080">
                <a:alpha val="34998"/>
              </a:srgbClr>
            </a:outerShdw>
          </a:effectLst>
        </p:spPr>
        <p:txBody>
          <a:bodyPr lIns="91440" tIns="45720" rIns="91440" bIns="45720"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spcBef>
                <a:spcPct val="0"/>
              </a:spcBef>
              <a:buFontTx/>
              <a:buNone/>
              <a:defRPr/>
            </a:pPr>
            <a:endParaRPr lang="en-US" altLang="en-US" sz="1867">
              <a:solidFill>
                <a:srgbClr val="FFFFFF"/>
              </a:solidFill>
              <a:latin typeface="Calibri" panose="020F0502020204030204" pitchFamily="34" charset="0"/>
            </a:endParaRPr>
          </a:p>
        </p:txBody>
      </p:sp>
      <p:sp>
        <p:nvSpPr>
          <p:cNvPr id="11" name="Title 1">
            <a:extLst>
              <a:ext uri="{FF2B5EF4-FFF2-40B4-BE49-F238E27FC236}">
                <a16:creationId xmlns:a16="http://schemas.microsoft.com/office/drawing/2014/main" id="{CDDCD8A7-D92C-47CB-9791-5076EE609291}"/>
              </a:ext>
            </a:extLst>
          </p:cNvPr>
          <p:cNvSpPr txBox="1">
            <a:spLocks/>
          </p:cNvSpPr>
          <p:nvPr/>
        </p:nvSpPr>
        <p:spPr>
          <a:xfrm>
            <a:off x="5535836" y="1185002"/>
            <a:ext cx="5308024" cy="926117"/>
          </a:xfrm>
          <a:prstGeom prst="rect">
            <a:avLst/>
          </a:prstGeom>
          <a:noFill/>
          <a:ln>
            <a:noFill/>
          </a:ln>
        </p:spPr>
        <p:txBody>
          <a:bodyPr lIns="216000" tIns="0" rIns="0" bIns="0"/>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defRPr/>
            </a:pPr>
            <a:r>
              <a:rPr lang="en-US" sz="2800" dirty="0">
                <a:solidFill>
                  <a:prstClr val="black"/>
                </a:solidFill>
                <a:latin typeface="Calibri"/>
              </a:rPr>
              <a:t>Mortality halved by </a:t>
            </a:r>
            <a:r>
              <a:rPr lang="en-US" sz="2800" b="1" dirty="0">
                <a:solidFill>
                  <a:srgbClr val="008000"/>
                </a:solidFill>
                <a:latin typeface="Calibri"/>
              </a:rPr>
              <a:t>1 year</a:t>
            </a:r>
          </a:p>
          <a:p>
            <a:pPr>
              <a:defRPr/>
            </a:pPr>
            <a:r>
              <a:rPr lang="en-US" sz="2800" dirty="0">
                <a:solidFill>
                  <a:schemeClr val="accent6"/>
                </a:solidFill>
                <a:latin typeface="Calibri"/>
              </a:rPr>
              <a:t>11.4%</a:t>
            </a:r>
            <a:r>
              <a:rPr lang="en-US" sz="2800" dirty="0">
                <a:solidFill>
                  <a:srgbClr val="FFC000"/>
                </a:solidFill>
                <a:latin typeface="Calibri"/>
              </a:rPr>
              <a:t> </a:t>
            </a:r>
            <a:r>
              <a:rPr lang="en-US" sz="2800" dirty="0" err="1">
                <a:solidFill>
                  <a:schemeClr val="tx1"/>
                </a:solidFill>
                <a:latin typeface="Calibri"/>
              </a:rPr>
              <a:t>vs</a:t>
            </a:r>
            <a:r>
              <a:rPr lang="en-US" sz="2800" dirty="0">
                <a:solidFill>
                  <a:srgbClr val="99FF33"/>
                </a:solidFill>
                <a:latin typeface="Calibri"/>
              </a:rPr>
              <a:t> </a:t>
            </a:r>
            <a:r>
              <a:rPr lang="en-US" sz="2800" dirty="0">
                <a:solidFill>
                  <a:srgbClr val="008000"/>
                </a:solidFill>
                <a:latin typeface="Calibri"/>
              </a:rPr>
              <a:t>5.4%; </a:t>
            </a:r>
            <a:r>
              <a:rPr lang="en-US" sz="2800" dirty="0">
                <a:solidFill>
                  <a:prstClr val="black"/>
                </a:solidFill>
                <a:latin typeface="Calibri"/>
              </a:rPr>
              <a:t>p&lt;0.001</a:t>
            </a:r>
          </a:p>
        </p:txBody>
      </p:sp>
      <p:sp>
        <p:nvSpPr>
          <p:cNvPr id="15" name="Title 1">
            <a:extLst>
              <a:ext uri="{FF2B5EF4-FFF2-40B4-BE49-F238E27FC236}">
                <a16:creationId xmlns:a16="http://schemas.microsoft.com/office/drawing/2014/main" id="{5AA4256E-0125-4FD1-988C-8B2A32DE12ED}"/>
              </a:ext>
            </a:extLst>
          </p:cNvPr>
          <p:cNvSpPr txBox="1">
            <a:spLocks/>
          </p:cNvSpPr>
          <p:nvPr/>
        </p:nvSpPr>
        <p:spPr>
          <a:xfrm>
            <a:off x="5519937" y="3933363"/>
            <a:ext cx="4981575" cy="839787"/>
          </a:xfrm>
          <a:prstGeom prst="rect">
            <a:avLst/>
          </a:prstGeom>
          <a:noFill/>
          <a:ln>
            <a:noFill/>
          </a:ln>
        </p:spPr>
        <p:txBody>
          <a:bodyPr lIns="216000" tIns="0" rIns="0" bIns="0"/>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defRPr/>
            </a:pPr>
            <a:r>
              <a:rPr lang="en-US" sz="2800" dirty="0">
                <a:solidFill>
                  <a:prstClr val="black"/>
                </a:solidFill>
                <a:latin typeface="Calibri"/>
              </a:rPr>
              <a:t>Re-admission halved </a:t>
            </a:r>
            <a:r>
              <a:rPr lang="en-US" sz="2800" dirty="0">
                <a:solidFill>
                  <a:srgbClr val="000000"/>
                </a:solidFill>
                <a:latin typeface="Calibri"/>
              </a:rPr>
              <a:t>by</a:t>
            </a:r>
            <a:r>
              <a:rPr lang="en-US" sz="2800" b="1" dirty="0">
                <a:solidFill>
                  <a:srgbClr val="008000"/>
                </a:solidFill>
                <a:latin typeface="Calibri"/>
              </a:rPr>
              <a:t> 30 days</a:t>
            </a:r>
            <a:r>
              <a:rPr lang="en-US" sz="2800" b="1" dirty="0">
                <a:solidFill>
                  <a:prstClr val="black"/>
                </a:solidFill>
                <a:latin typeface="Calibri"/>
              </a:rPr>
              <a:t> </a:t>
            </a:r>
          </a:p>
          <a:p>
            <a:pPr>
              <a:defRPr/>
            </a:pPr>
            <a:r>
              <a:rPr lang="en-US" sz="2800" dirty="0">
                <a:solidFill>
                  <a:schemeClr val="accent6"/>
                </a:solidFill>
                <a:latin typeface="Calibri"/>
              </a:rPr>
              <a:t>13.3%</a:t>
            </a:r>
            <a:r>
              <a:rPr lang="en-US" sz="2800" dirty="0">
                <a:solidFill>
                  <a:srgbClr val="FFFF00"/>
                </a:solidFill>
                <a:latin typeface="Calibri"/>
              </a:rPr>
              <a:t> </a:t>
            </a:r>
            <a:r>
              <a:rPr lang="en-US" sz="2800" dirty="0" err="1">
                <a:solidFill>
                  <a:prstClr val="black"/>
                </a:solidFill>
                <a:latin typeface="Calibri"/>
              </a:rPr>
              <a:t>vs</a:t>
            </a:r>
            <a:r>
              <a:rPr lang="en-US" sz="2800" dirty="0">
                <a:solidFill>
                  <a:prstClr val="black"/>
                </a:solidFill>
                <a:latin typeface="Calibri"/>
              </a:rPr>
              <a:t> </a:t>
            </a:r>
            <a:r>
              <a:rPr lang="en-US" sz="2800" dirty="0">
                <a:solidFill>
                  <a:srgbClr val="008000"/>
                </a:solidFill>
                <a:latin typeface="Calibri"/>
              </a:rPr>
              <a:t>7.1%</a:t>
            </a:r>
            <a:r>
              <a:rPr lang="en-US" sz="2800" dirty="0">
                <a:solidFill>
                  <a:prstClr val="black"/>
                </a:solidFill>
                <a:latin typeface="Calibri"/>
              </a:rPr>
              <a:t>; p&lt;0.001</a:t>
            </a:r>
          </a:p>
        </p:txBody>
      </p:sp>
      <p:sp>
        <p:nvSpPr>
          <p:cNvPr id="16" name="Up-Down Arrow 15">
            <a:extLst>
              <a:ext uri="{FF2B5EF4-FFF2-40B4-BE49-F238E27FC236}">
                <a16:creationId xmlns:a16="http://schemas.microsoft.com/office/drawing/2014/main" id="{2FFF7068-739E-4F96-BF7E-C5B87D3C058F}"/>
              </a:ext>
            </a:extLst>
          </p:cNvPr>
          <p:cNvSpPr>
            <a:spLocks noChangeArrowheads="1"/>
          </p:cNvSpPr>
          <p:nvPr/>
        </p:nvSpPr>
        <p:spPr bwMode="auto">
          <a:xfrm flipH="1">
            <a:off x="2928714" y="4774671"/>
            <a:ext cx="46037" cy="190500"/>
          </a:xfrm>
          <a:prstGeom prst="upDownArrow">
            <a:avLst>
              <a:gd name="adj1" fmla="val 50000"/>
              <a:gd name="adj2" fmla="val 49541"/>
            </a:avLst>
          </a:prstGeom>
          <a:solidFill>
            <a:srgbClr val="95B3D7"/>
          </a:solidFill>
          <a:ln w="9525">
            <a:solidFill>
              <a:srgbClr val="4A7EBB"/>
            </a:solidFill>
            <a:miter lim="800000"/>
            <a:headEnd/>
            <a:tailEnd/>
          </a:ln>
          <a:effectLst>
            <a:outerShdw blurRad="40000" dist="23000" dir="5400000" rotWithShape="0">
              <a:srgbClr val="808080">
                <a:alpha val="34998"/>
              </a:srgbClr>
            </a:outerShdw>
          </a:effectLst>
        </p:spPr>
        <p:txBody>
          <a:bodyPr lIns="91440" tIns="45720" rIns="91440" bIns="45720"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spcBef>
                <a:spcPct val="0"/>
              </a:spcBef>
              <a:buFontTx/>
              <a:buNone/>
              <a:defRPr/>
            </a:pPr>
            <a:endParaRPr lang="en-US" altLang="en-US" sz="1867">
              <a:solidFill>
                <a:srgbClr val="FFFFFF"/>
              </a:solidFill>
              <a:latin typeface="Calibri" panose="020F0502020204030204" pitchFamily="34" charset="0"/>
            </a:endParaRPr>
          </a:p>
        </p:txBody>
      </p:sp>
      <p:sp>
        <p:nvSpPr>
          <p:cNvPr id="17" name="Up-Down Arrow 16">
            <a:extLst>
              <a:ext uri="{FF2B5EF4-FFF2-40B4-BE49-F238E27FC236}">
                <a16:creationId xmlns:a16="http://schemas.microsoft.com/office/drawing/2014/main" id="{902579DD-B58A-4DF3-9614-432515BB5438}"/>
              </a:ext>
            </a:extLst>
          </p:cNvPr>
          <p:cNvSpPr>
            <a:spLocks noChangeArrowheads="1"/>
          </p:cNvSpPr>
          <p:nvPr/>
        </p:nvSpPr>
        <p:spPr bwMode="auto">
          <a:xfrm>
            <a:off x="4751851" y="1879616"/>
            <a:ext cx="58739" cy="519113"/>
          </a:xfrm>
          <a:prstGeom prst="upDownArrow">
            <a:avLst>
              <a:gd name="adj1" fmla="val 50000"/>
              <a:gd name="adj2" fmla="val 49099"/>
            </a:avLst>
          </a:prstGeom>
          <a:solidFill>
            <a:srgbClr val="95B3D7"/>
          </a:solidFill>
          <a:ln w="9525">
            <a:solidFill>
              <a:srgbClr val="4A7EBB"/>
            </a:solidFill>
            <a:miter lim="800000"/>
            <a:headEnd/>
            <a:tailEnd/>
          </a:ln>
          <a:effectLst>
            <a:outerShdw blurRad="40000" dist="23000" dir="5400000" rotWithShape="0">
              <a:srgbClr val="808080">
                <a:alpha val="34998"/>
              </a:srgbClr>
            </a:outerShdw>
          </a:effectLst>
        </p:spPr>
        <p:txBody>
          <a:bodyPr lIns="91440" tIns="45720" rIns="91440" bIns="45720"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spcBef>
                <a:spcPct val="0"/>
              </a:spcBef>
              <a:buFontTx/>
              <a:buNone/>
              <a:defRPr/>
            </a:pPr>
            <a:endParaRPr lang="en-US" altLang="en-US" sz="1867">
              <a:solidFill>
                <a:srgbClr val="FFFFFF"/>
              </a:solidFill>
              <a:latin typeface="Calibri" panose="020F0502020204030204" pitchFamily="34" charset="0"/>
            </a:endParaRPr>
          </a:p>
        </p:txBody>
      </p:sp>
      <p:sp>
        <p:nvSpPr>
          <p:cNvPr id="18" name="Up-Down Arrow 17">
            <a:extLst>
              <a:ext uri="{FF2B5EF4-FFF2-40B4-BE49-F238E27FC236}">
                <a16:creationId xmlns:a16="http://schemas.microsoft.com/office/drawing/2014/main" id="{036713F6-B246-4B6A-A1A3-308182A4E41D}"/>
              </a:ext>
            </a:extLst>
          </p:cNvPr>
          <p:cNvSpPr>
            <a:spLocks noChangeArrowheads="1"/>
          </p:cNvSpPr>
          <p:nvPr/>
        </p:nvSpPr>
        <p:spPr bwMode="auto">
          <a:xfrm flipH="1">
            <a:off x="4787571" y="4317398"/>
            <a:ext cx="46037" cy="190500"/>
          </a:xfrm>
          <a:prstGeom prst="upDownArrow">
            <a:avLst>
              <a:gd name="adj1" fmla="val 50000"/>
              <a:gd name="adj2" fmla="val 49541"/>
            </a:avLst>
          </a:prstGeom>
          <a:solidFill>
            <a:srgbClr val="95B3D7"/>
          </a:solidFill>
          <a:ln w="9525">
            <a:solidFill>
              <a:srgbClr val="4A7EBB"/>
            </a:solidFill>
            <a:miter lim="800000"/>
            <a:headEnd/>
            <a:tailEnd/>
          </a:ln>
          <a:effectLst>
            <a:outerShdw blurRad="40000" dist="23000" dir="5400000" rotWithShape="0">
              <a:srgbClr val="808080">
                <a:alpha val="34998"/>
              </a:srgbClr>
            </a:outerShdw>
          </a:effectLst>
        </p:spPr>
        <p:txBody>
          <a:bodyPr lIns="91440" tIns="45720" rIns="91440" bIns="45720"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spcBef>
                <a:spcPct val="0"/>
              </a:spcBef>
              <a:buFontTx/>
              <a:buNone/>
              <a:defRPr/>
            </a:pPr>
            <a:endParaRPr lang="en-US" altLang="en-US" sz="1867">
              <a:solidFill>
                <a:srgbClr val="FFFFFF"/>
              </a:solidFill>
              <a:latin typeface="Calibri" panose="020F0502020204030204" pitchFamily="34" charset="0"/>
            </a:endParaRPr>
          </a:p>
        </p:txBody>
      </p:sp>
      <p:sp>
        <p:nvSpPr>
          <p:cNvPr id="3" name="Rectangle 2">
            <a:extLst>
              <a:ext uri="{FF2B5EF4-FFF2-40B4-BE49-F238E27FC236}">
                <a16:creationId xmlns:a16="http://schemas.microsoft.com/office/drawing/2014/main" id="{594202E1-9B22-49CC-AFAE-18E253CEC4A6}"/>
              </a:ext>
            </a:extLst>
          </p:cNvPr>
          <p:cNvSpPr/>
          <p:nvPr/>
        </p:nvSpPr>
        <p:spPr>
          <a:xfrm>
            <a:off x="5145272" y="3300216"/>
            <a:ext cx="6819819" cy="461665"/>
          </a:xfrm>
          <a:prstGeom prst="rect">
            <a:avLst/>
          </a:prstGeom>
        </p:spPr>
        <p:txBody>
          <a:bodyPr wrap="square" lIns="91440" tIns="45720" rIns="91440" bIns="45720">
            <a:spAutoFit/>
          </a:bodyPr>
          <a:lstStyle/>
          <a:p>
            <a:r>
              <a:rPr lang="en-GB" sz="2400" b="1" dirty="0">
                <a:solidFill>
                  <a:srgbClr val="00B0F0"/>
                </a:solidFill>
              </a:rPr>
              <a:t>Increase quit rates at 6 months 35% vs 20%</a:t>
            </a:r>
          </a:p>
        </p:txBody>
      </p:sp>
      <p:sp>
        <p:nvSpPr>
          <p:cNvPr id="14" name="Title 1">
            <a:extLst>
              <a:ext uri="{FF2B5EF4-FFF2-40B4-BE49-F238E27FC236}">
                <a16:creationId xmlns:a16="http://schemas.microsoft.com/office/drawing/2014/main" id="{B43904C7-E2A7-46A3-82F8-E4C47F0A8A65}"/>
              </a:ext>
            </a:extLst>
          </p:cNvPr>
          <p:cNvSpPr txBox="1">
            <a:spLocks/>
          </p:cNvSpPr>
          <p:nvPr/>
        </p:nvSpPr>
        <p:spPr>
          <a:xfrm>
            <a:off x="5535837" y="4922083"/>
            <a:ext cx="4981575" cy="839787"/>
          </a:xfrm>
          <a:prstGeom prst="rect">
            <a:avLst/>
          </a:prstGeom>
          <a:noFill/>
          <a:ln>
            <a:noFill/>
          </a:ln>
        </p:spPr>
        <p:txBody>
          <a:bodyPr lIns="216000" tIns="0" rIns="0" bIns="0"/>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defRPr/>
            </a:pPr>
            <a:r>
              <a:rPr lang="en-US" sz="2800" dirty="0">
                <a:solidFill>
                  <a:prstClr val="black"/>
                </a:solidFill>
                <a:latin typeface="Calibri"/>
              </a:rPr>
              <a:t>Re-admission reduced at</a:t>
            </a:r>
            <a:r>
              <a:rPr lang="en-US" sz="2800" b="1" dirty="0">
                <a:solidFill>
                  <a:srgbClr val="008000"/>
                </a:solidFill>
                <a:latin typeface="Calibri"/>
              </a:rPr>
              <a:t> 1 year</a:t>
            </a:r>
            <a:r>
              <a:rPr lang="en-US" sz="2800" b="1" dirty="0">
                <a:solidFill>
                  <a:prstClr val="black"/>
                </a:solidFill>
                <a:latin typeface="Calibri"/>
              </a:rPr>
              <a:t> </a:t>
            </a:r>
          </a:p>
          <a:p>
            <a:pPr>
              <a:defRPr/>
            </a:pPr>
            <a:r>
              <a:rPr lang="en-US" sz="2800" dirty="0">
                <a:solidFill>
                  <a:schemeClr val="accent6"/>
                </a:solidFill>
                <a:latin typeface="Calibri"/>
              </a:rPr>
              <a:t>38.4%</a:t>
            </a:r>
            <a:r>
              <a:rPr lang="en-US" sz="2800" dirty="0">
                <a:solidFill>
                  <a:srgbClr val="FFFF00"/>
                </a:solidFill>
                <a:latin typeface="Calibri"/>
              </a:rPr>
              <a:t> </a:t>
            </a:r>
            <a:r>
              <a:rPr lang="en-US" sz="2800" dirty="0">
                <a:solidFill>
                  <a:prstClr val="black"/>
                </a:solidFill>
                <a:latin typeface="Calibri"/>
              </a:rPr>
              <a:t>vs </a:t>
            </a:r>
            <a:r>
              <a:rPr lang="en-US" sz="2800" dirty="0">
                <a:solidFill>
                  <a:schemeClr val="accent6"/>
                </a:solidFill>
                <a:latin typeface="Calibri"/>
              </a:rPr>
              <a:t>26.7</a:t>
            </a:r>
            <a:r>
              <a:rPr lang="en-US" sz="2800" dirty="0">
                <a:solidFill>
                  <a:srgbClr val="008000"/>
                </a:solidFill>
                <a:latin typeface="Calibri"/>
              </a:rPr>
              <a:t>%</a:t>
            </a:r>
            <a:r>
              <a:rPr lang="en-US" sz="2800" dirty="0">
                <a:solidFill>
                  <a:prstClr val="black"/>
                </a:solidFill>
                <a:latin typeface="Calibri"/>
              </a:rPr>
              <a:t>; p&lt;0.001</a:t>
            </a:r>
          </a:p>
        </p:txBody>
      </p:sp>
      <p:sp>
        <p:nvSpPr>
          <p:cNvPr id="19" name="Title 1">
            <a:extLst>
              <a:ext uri="{FF2B5EF4-FFF2-40B4-BE49-F238E27FC236}">
                <a16:creationId xmlns:a16="http://schemas.microsoft.com/office/drawing/2014/main" id="{39A03057-71F0-461C-8F0D-3356B22AE49A}"/>
              </a:ext>
            </a:extLst>
          </p:cNvPr>
          <p:cNvSpPr txBox="1">
            <a:spLocks/>
          </p:cNvSpPr>
          <p:nvPr/>
        </p:nvSpPr>
        <p:spPr>
          <a:xfrm>
            <a:off x="5535836" y="2100504"/>
            <a:ext cx="5308024" cy="926117"/>
          </a:xfrm>
          <a:prstGeom prst="rect">
            <a:avLst/>
          </a:prstGeom>
          <a:noFill/>
          <a:ln>
            <a:noFill/>
          </a:ln>
        </p:spPr>
        <p:txBody>
          <a:bodyPr lIns="216000" tIns="0" rIns="0" bIns="0"/>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defRPr/>
            </a:pPr>
            <a:r>
              <a:rPr lang="en-US" sz="2800" dirty="0">
                <a:solidFill>
                  <a:prstClr val="black"/>
                </a:solidFill>
                <a:latin typeface="Calibri"/>
              </a:rPr>
              <a:t>Mortality reduction at </a:t>
            </a:r>
            <a:r>
              <a:rPr lang="en-US" sz="2800" b="1" dirty="0">
                <a:solidFill>
                  <a:srgbClr val="008000"/>
                </a:solidFill>
                <a:latin typeface="Calibri"/>
              </a:rPr>
              <a:t>2 years</a:t>
            </a:r>
          </a:p>
          <a:p>
            <a:pPr>
              <a:defRPr/>
            </a:pPr>
            <a:r>
              <a:rPr lang="en-US" sz="2800" dirty="0">
                <a:solidFill>
                  <a:schemeClr val="accent6"/>
                </a:solidFill>
                <a:latin typeface="Calibri"/>
              </a:rPr>
              <a:t>15.1%</a:t>
            </a:r>
            <a:r>
              <a:rPr lang="en-US" sz="2800" dirty="0">
                <a:solidFill>
                  <a:srgbClr val="FFC000"/>
                </a:solidFill>
                <a:latin typeface="Calibri"/>
              </a:rPr>
              <a:t> </a:t>
            </a:r>
            <a:r>
              <a:rPr lang="en-US" sz="2800" dirty="0">
                <a:solidFill>
                  <a:schemeClr val="tx1"/>
                </a:solidFill>
                <a:latin typeface="Calibri"/>
              </a:rPr>
              <a:t>vs</a:t>
            </a:r>
            <a:r>
              <a:rPr lang="en-US" sz="2800" dirty="0">
                <a:solidFill>
                  <a:srgbClr val="99FF33"/>
                </a:solidFill>
                <a:latin typeface="Calibri"/>
              </a:rPr>
              <a:t> </a:t>
            </a:r>
            <a:r>
              <a:rPr lang="en-US" sz="2800" dirty="0">
                <a:solidFill>
                  <a:srgbClr val="008000"/>
                </a:solidFill>
                <a:latin typeface="Calibri"/>
              </a:rPr>
              <a:t>7.9%; </a:t>
            </a:r>
            <a:r>
              <a:rPr lang="en-US" sz="2800" dirty="0">
                <a:solidFill>
                  <a:prstClr val="black"/>
                </a:solidFill>
                <a:latin typeface="Calibri"/>
              </a:rPr>
              <a:t>p&lt;0.001</a:t>
            </a:r>
          </a:p>
        </p:txBody>
      </p:sp>
      <p:sp>
        <p:nvSpPr>
          <p:cNvPr id="20" name="Rectangle 19">
            <a:extLst>
              <a:ext uri="{FF2B5EF4-FFF2-40B4-BE49-F238E27FC236}">
                <a16:creationId xmlns:a16="http://schemas.microsoft.com/office/drawing/2014/main" id="{EEFC5EDB-FC0D-C441-9C34-7DB3CC6D979A}"/>
              </a:ext>
            </a:extLst>
          </p:cNvPr>
          <p:cNvSpPr/>
          <p:nvPr/>
        </p:nvSpPr>
        <p:spPr>
          <a:xfrm>
            <a:off x="0" y="273669"/>
            <a:ext cx="12192000" cy="72643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Box 20">
            <a:extLst>
              <a:ext uri="{FF2B5EF4-FFF2-40B4-BE49-F238E27FC236}">
                <a16:creationId xmlns:a16="http://schemas.microsoft.com/office/drawing/2014/main" id="{3AD6E975-4A74-0049-A66A-1B5ACD36DD6D}"/>
              </a:ext>
            </a:extLst>
          </p:cNvPr>
          <p:cNvSpPr txBox="1"/>
          <p:nvPr/>
        </p:nvSpPr>
        <p:spPr>
          <a:xfrm>
            <a:off x="339957" y="302477"/>
            <a:ext cx="11617291" cy="666786"/>
          </a:xfrm>
          <a:prstGeom prst="rect">
            <a:avLst/>
          </a:prstGeom>
          <a:noFill/>
        </p:spPr>
        <p:txBody>
          <a:bodyPr wrap="square" rtlCol="0">
            <a:spAutoFit/>
          </a:bodyPr>
          <a:lstStyle/>
          <a:p>
            <a:pPr algn="ctr"/>
            <a:r>
              <a:rPr lang="en-GB" sz="3733" b="1" dirty="0">
                <a:solidFill>
                  <a:schemeClr val="bg1"/>
                </a:solidFill>
              </a:rPr>
              <a:t>Ottawa model of smoking cessation</a:t>
            </a:r>
          </a:p>
        </p:txBody>
      </p:sp>
    </p:spTree>
    <p:extLst>
      <p:ext uri="{BB962C8B-B14F-4D97-AF65-F5344CB8AC3E}">
        <p14:creationId xmlns:p14="http://schemas.microsoft.com/office/powerpoint/2010/main" val="213227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2079219-99F5-4D5B-B309-AE9FD5D108B2}"/>
              </a:ext>
            </a:extLst>
          </p:cNvPr>
          <p:cNvSpPr>
            <a:spLocks noChangeArrowheads="1"/>
          </p:cNvSpPr>
          <p:nvPr/>
        </p:nvSpPr>
        <p:spPr bwMode="auto">
          <a:xfrm>
            <a:off x="376829" y="1819980"/>
            <a:ext cx="586968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1235075"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1235075"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1235075"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1235075"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1235075"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1235075"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1235075"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1235075"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1235075" algn="l"/>
              </a:tabLst>
              <a:defRPr>
                <a:solidFill>
                  <a:schemeClr val="tx1"/>
                </a:solidFill>
                <a:latin typeface="Arial" panose="020B0604020202020204" pitchFamily="34" charset="0"/>
              </a:defRPr>
            </a:lvl9pPr>
          </a:lstStyle>
          <a:p>
            <a:pPr defTabSz="914377">
              <a:tabLst>
                <a:tab pos="457189" algn="l"/>
                <a:tab pos="1235044" algn="l"/>
              </a:tabLst>
            </a:pPr>
            <a:r>
              <a:rPr lang="en-GB" altLang="en-US" sz="2000" dirty="0">
                <a:latin typeface="Calibri" panose="020F0502020204030204" pitchFamily="34" charset="0"/>
                <a:ea typeface="Calibri" panose="020F0502020204030204" pitchFamily="34" charset="0"/>
                <a:cs typeface="Arial" panose="020B0604020202020204" pitchFamily="34" charset="0"/>
              </a:rPr>
              <a:t>Conservative estimation of 263,900 adult admissions to hospital across GM per </a:t>
            </a:r>
          </a:p>
          <a:p>
            <a:pPr defTabSz="914377">
              <a:tabLst>
                <a:tab pos="457189" algn="l"/>
                <a:tab pos="1235044" algn="l"/>
              </a:tabLst>
            </a:pPr>
            <a:r>
              <a:rPr lang="en-GB" altLang="en-US" sz="2000" dirty="0">
                <a:latin typeface="Calibri" panose="020F0502020204030204" pitchFamily="34" charset="0"/>
                <a:ea typeface="Calibri" panose="020F0502020204030204" pitchFamily="34" charset="0"/>
                <a:cs typeface="Arial" panose="020B0604020202020204" pitchFamily="34" charset="0"/>
              </a:rPr>
              <a:t>Assuming 20% were active smokers = 52,780 smokers.</a:t>
            </a:r>
          </a:p>
        </p:txBody>
      </p:sp>
      <p:sp>
        <p:nvSpPr>
          <p:cNvPr id="5" name="Text Box 2">
            <a:extLst>
              <a:ext uri="{FF2B5EF4-FFF2-40B4-BE49-F238E27FC236}">
                <a16:creationId xmlns:a16="http://schemas.microsoft.com/office/drawing/2014/main" id="{3CBB714B-4220-407A-B674-1F92A3AA2625}"/>
              </a:ext>
            </a:extLst>
          </p:cNvPr>
          <p:cNvSpPr txBox="1">
            <a:spLocks noChangeArrowheads="1"/>
          </p:cNvSpPr>
          <p:nvPr/>
        </p:nvSpPr>
        <p:spPr bwMode="auto">
          <a:xfrm>
            <a:off x="451909" y="3525011"/>
            <a:ext cx="11288183" cy="26776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1235075" algn="l"/>
              </a:tabLst>
              <a:defRPr>
                <a:solidFill>
                  <a:schemeClr val="tx1"/>
                </a:solidFill>
                <a:latin typeface="Arial" panose="020B0604020202020204" pitchFamily="34" charset="0"/>
              </a:defRPr>
            </a:lvl1pPr>
            <a:lvl2pPr eaLnBrk="0" fontAlgn="base" hangingPunct="0">
              <a:spcBef>
                <a:spcPct val="0"/>
              </a:spcBef>
              <a:spcAft>
                <a:spcPct val="0"/>
              </a:spcAft>
              <a:tabLst>
                <a:tab pos="1235075" algn="l"/>
              </a:tabLst>
              <a:defRPr>
                <a:solidFill>
                  <a:schemeClr val="tx1"/>
                </a:solidFill>
                <a:latin typeface="Arial" panose="020B0604020202020204" pitchFamily="34" charset="0"/>
              </a:defRPr>
            </a:lvl2pPr>
            <a:lvl3pPr eaLnBrk="0" fontAlgn="base" hangingPunct="0">
              <a:spcBef>
                <a:spcPct val="0"/>
              </a:spcBef>
              <a:spcAft>
                <a:spcPct val="0"/>
              </a:spcAft>
              <a:tabLst>
                <a:tab pos="1235075" algn="l"/>
              </a:tabLst>
              <a:defRPr>
                <a:solidFill>
                  <a:schemeClr val="tx1"/>
                </a:solidFill>
                <a:latin typeface="Arial" panose="020B0604020202020204" pitchFamily="34" charset="0"/>
              </a:defRPr>
            </a:lvl3pPr>
            <a:lvl4pPr eaLnBrk="0" fontAlgn="base" hangingPunct="0">
              <a:spcBef>
                <a:spcPct val="0"/>
              </a:spcBef>
              <a:spcAft>
                <a:spcPct val="0"/>
              </a:spcAft>
              <a:tabLst>
                <a:tab pos="1235075" algn="l"/>
              </a:tabLst>
              <a:defRPr>
                <a:solidFill>
                  <a:schemeClr val="tx1"/>
                </a:solidFill>
                <a:latin typeface="Arial" panose="020B0604020202020204" pitchFamily="34" charset="0"/>
              </a:defRPr>
            </a:lvl4pPr>
            <a:lvl5pPr eaLnBrk="0" fontAlgn="base" hangingPunct="0">
              <a:spcBef>
                <a:spcPct val="0"/>
              </a:spcBef>
              <a:spcAft>
                <a:spcPct val="0"/>
              </a:spcAft>
              <a:tabLst>
                <a:tab pos="1235075" algn="l"/>
              </a:tabLst>
              <a:defRPr>
                <a:solidFill>
                  <a:schemeClr val="tx1"/>
                </a:solidFill>
                <a:latin typeface="Arial" panose="020B0604020202020204" pitchFamily="34" charset="0"/>
              </a:defRPr>
            </a:lvl5pPr>
            <a:lvl6pPr eaLnBrk="0" fontAlgn="base" hangingPunct="0">
              <a:spcBef>
                <a:spcPct val="0"/>
              </a:spcBef>
              <a:spcAft>
                <a:spcPct val="0"/>
              </a:spcAft>
              <a:tabLst>
                <a:tab pos="1235075" algn="l"/>
              </a:tabLst>
              <a:defRPr>
                <a:solidFill>
                  <a:schemeClr val="tx1"/>
                </a:solidFill>
                <a:latin typeface="Arial" panose="020B0604020202020204" pitchFamily="34" charset="0"/>
              </a:defRPr>
            </a:lvl6pPr>
            <a:lvl7pPr eaLnBrk="0" fontAlgn="base" hangingPunct="0">
              <a:spcBef>
                <a:spcPct val="0"/>
              </a:spcBef>
              <a:spcAft>
                <a:spcPct val="0"/>
              </a:spcAft>
              <a:tabLst>
                <a:tab pos="1235075" algn="l"/>
              </a:tabLst>
              <a:defRPr>
                <a:solidFill>
                  <a:schemeClr val="tx1"/>
                </a:solidFill>
                <a:latin typeface="Arial" panose="020B0604020202020204" pitchFamily="34" charset="0"/>
              </a:defRPr>
            </a:lvl7pPr>
            <a:lvl8pPr eaLnBrk="0" fontAlgn="base" hangingPunct="0">
              <a:spcBef>
                <a:spcPct val="0"/>
              </a:spcBef>
              <a:spcAft>
                <a:spcPct val="0"/>
              </a:spcAft>
              <a:tabLst>
                <a:tab pos="1235075" algn="l"/>
              </a:tabLst>
              <a:defRPr>
                <a:solidFill>
                  <a:schemeClr val="tx1"/>
                </a:solidFill>
                <a:latin typeface="Arial" panose="020B0604020202020204" pitchFamily="34" charset="0"/>
              </a:defRPr>
            </a:lvl8pPr>
            <a:lvl9pPr eaLnBrk="0" fontAlgn="base" hangingPunct="0">
              <a:spcBef>
                <a:spcPct val="0"/>
              </a:spcBef>
              <a:spcAft>
                <a:spcPct val="0"/>
              </a:spcAft>
              <a:tabLst>
                <a:tab pos="1235075" algn="l"/>
              </a:tabLst>
              <a:defRPr>
                <a:solidFill>
                  <a:schemeClr val="tx1"/>
                </a:solidFill>
                <a:latin typeface="Arial" panose="020B0604020202020204" pitchFamily="34" charset="0"/>
              </a:defRPr>
            </a:lvl9pPr>
          </a:lstStyle>
          <a:p>
            <a:pPr algn="just" defTabSz="914377">
              <a:tabLst>
                <a:tab pos="1235044" algn="l"/>
              </a:tabLst>
            </a:pPr>
            <a:r>
              <a:rPr lang="en-US" altLang="en-US" sz="2400" dirty="0">
                <a:latin typeface="Calibri" panose="020F0502020204030204" pitchFamily="34" charset="0"/>
                <a:ea typeface="Calibri" panose="020F0502020204030204" pitchFamily="34" charset="0"/>
                <a:cs typeface="Arial" panose="020B0604020202020204" pitchFamily="34" charset="0"/>
              </a:rPr>
              <a:t>The 2015 Department of Health Reference Costs state an average non-elective hospital admission costs £1609. Therefore, the estimated savings from prevention of readmissions by applying the Ottawa Model to Greater Manchester is therefore </a:t>
            </a:r>
            <a:r>
              <a:rPr lang="en-US" altLang="en-US" sz="2400" b="1" u="sng" dirty="0">
                <a:solidFill>
                  <a:srgbClr val="FF0000"/>
                </a:solidFill>
                <a:latin typeface="Calibri" panose="020F0502020204030204" pitchFamily="34" charset="0"/>
                <a:ea typeface="Calibri" panose="020F0502020204030204" pitchFamily="34" charset="0"/>
                <a:cs typeface="Arial" panose="020B0604020202020204" pitchFamily="34" charset="0"/>
              </a:rPr>
              <a:t>£9,937,184 per year.</a:t>
            </a:r>
          </a:p>
          <a:p>
            <a:pPr algn="just" defTabSz="914377">
              <a:tabLst>
                <a:tab pos="1235044" algn="l"/>
              </a:tabLst>
            </a:pPr>
            <a:endParaRPr lang="en-US" altLang="en-US" sz="2400" dirty="0"/>
          </a:p>
          <a:p>
            <a:pPr defTabSz="914377">
              <a:tabLst>
                <a:tab pos="1235044" algn="l"/>
              </a:tabLst>
            </a:pPr>
            <a:r>
              <a:rPr lang="en-US" alt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t>The average length of hospital stay in England is 5 days (NGS Digital Data 2015-2016. The CURE project is estimated to </a:t>
            </a:r>
            <a:r>
              <a:rPr lang="en-US" altLang="en-US" sz="2400" b="1" dirty="0">
                <a:solidFill>
                  <a:srgbClr val="FF0000"/>
                </a:solidFill>
                <a:latin typeface="Calibri" panose="020F0502020204030204" pitchFamily="34" charset="0"/>
                <a:ea typeface="Calibri" panose="020F0502020204030204" pitchFamily="34" charset="0"/>
                <a:cs typeface="Arial" panose="020B0604020202020204" pitchFamily="34" charset="0"/>
              </a:rPr>
              <a:t>save 30,880 bed bays per year, equivalent to 84 additional beds per day across Greater Manchester</a:t>
            </a:r>
            <a:endParaRPr lang="en-US" altLang="en-US" sz="2400" dirty="0"/>
          </a:p>
        </p:txBody>
      </p:sp>
      <p:sp>
        <p:nvSpPr>
          <p:cNvPr id="6" name="Rectangle 5">
            <a:extLst>
              <a:ext uri="{FF2B5EF4-FFF2-40B4-BE49-F238E27FC236}">
                <a16:creationId xmlns:a16="http://schemas.microsoft.com/office/drawing/2014/main" id="{6750F8A6-9846-9A43-B575-6D9657A7AFCD}"/>
              </a:ext>
            </a:extLst>
          </p:cNvPr>
          <p:cNvSpPr/>
          <p:nvPr/>
        </p:nvSpPr>
        <p:spPr>
          <a:xfrm>
            <a:off x="0" y="273668"/>
            <a:ext cx="12192000" cy="13009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BCF0EC1D-5660-CC4D-8CC3-F992612E80CD}"/>
              </a:ext>
            </a:extLst>
          </p:cNvPr>
          <p:cNvSpPr txBox="1"/>
          <p:nvPr/>
        </p:nvSpPr>
        <p:spPr>
          <a:xfrm>
            <a:off x="339957" y="302477"/>
            <a:ext cx="11617291" cy="1241237"/>
          </a:xfrm>
          <a:prstGeom prst="rect">
            <a:avLst/>
          </a:prstGeom>
          <a:noFill/>
        </p:spPr>
        <p:txBody>
          <a:bodyPr wrap="square" rtlCol="0">
            <a:spAutoFit/>
          </a:bodyPr>
          <a:lstStyle/>
          <a:p>
            <a:pPr defTabSz="914377">
              <a:tabLst>
                <a:tab pos="457189" algn="l"/>
                <a:tab pos="1235044" algn="l"/>
              </a:tabLst>
            </a:pPr>
            <a:r>
              <a:rPr lang="en-GB" altLang="en-US" sz="3733" b="1" dirty="0">
                <a:solidFill>
                  <a:schemeClr val="bg1"/>
                </a:solidFill>
                <a:latin typeface="Calibri" panose="020F0502020204030204" pitchFamily="34" charset="0"/>
                <a:ea typeface="Calibri" panose="020F0502020204030204" pitchFamily="34" charset="0"/>
                <a:cs typeface="Arial" panose="020B0604020202020204" pitchFamily="34" charset="0"/>
              </a:rPr>
              <a:t>Applying the Ottawa Model to Greater Manchester: </a:t>
            </a:r>
          </a:p>
          <a:p>
            <a:pPr defTabSz="914377">
              <a:tabLst>
                <a:tab pos="457189" algn="l"/>
                <a:tab pos="1235044" algn="l"/>
              </a:tabLst>
            </a:pPr>
            <a:r>
              <a:rPr lang="en-GB" altLang="en-US" sz="3733" b="1" dirty="0">
                <a:solidFill>
                  <a:schemeClr val="bg1"/>
                </a:solidFill>
                <a:latin typeface="Calibri" panose="020F0502020204030204" pitchFamily="34" charset="0"/>
                <a:ea typeface="Calibri" panose="020F0502020204030204" pitchFamily="34" charset="0"/>
                <a:cs typeface="Arial" panose="020B0604020202020204" pitchFamily="34" charset="0"/>
              </a:rPr>
              <a:t>Key benefits and outcomes</a:t>
            </a:r>
          </a:p>
        </p:txBody>
      </p:sp>
      <p:sp>
        <p:nvSpPr>
          <p:cNvPr id="2" name="Rectangle 1">
            <a:extLst>
              <a:ext uri="{FF2B5EF4-FFF2-40B4-BE49-F238E27FC236}">
                <a16:creationId xmlns:a16="http://schemas.microsoft.com/office/drawing/2014/main" id="{64252B67-03D5-C443-9623-D48AE55D53A4}"/>
              </a:ext>
            </a:extLst>
          </p:cNvPr>
          <p:cNvSpPr/>
          <p:nvPr/>
        </p:nvSpPr>
        <p:spPr>
          <a:xfrm>
            <a:off x="6246512" y="1819980"/>
            <a:ext cx="6233520" cy="1569660"/>
          </a:xfrm>
          <a:prstGeom prst="rect">
            <a:avLst/>
          </a:prstGeom>
        </p:spPr>
        <p:txBody>
          <a:bodyPr wrap="square">
            <a:spAutoFit/>
          </a:bodyPr>
          <a:lstStyle/>
          <a:p>
            <a:pPr defTabSz="914377">
              <a:buFontTx/>
              <a:buChar char="•"/>
              <a:tabLst>
                <a:tab pos="457189" algn="l"/>
                <a:tab pos="1235044" algn="l"/>
              </a:tabLst>
            </a:pPr>
            <a:r>
              <a:rPr lang="en-GB" altLang="en-US" sz="2400" b="1" dirty="0">
                <a:solidFill>
                  <a:srgbClr val="FF0000"/>
                </a:solidFill>
                <a:latin typeface="Calibri" panose="020F0502020204030204" pitchFamily="34" charset="0"/>
                <a:ea typeface="Calibri" panose="020F0502020204030204" pitchFamily="34" charset="0"/>
                <a:cs typeface="Arial" panose="020B0604020202020204" pitchFamily="34" charset="0"/>
              </a:rPr>
              <a:t>3273 readmissions prevented at 30 days</a:t>
            </a:r>
            <a:endParaRPr lang="en-GB" altLang="en-US" sz="2400" dirty="0"/>
          </a:p>
          <a:p>
            <a:pPr defTabSz="914377">
              <a:buFontTx/>
              <a:buChar char="•"/>
              <a:tabLst>
                <a:tab pos="457189" algn="l"/>
                <a:tab pos="1235044" algn="l"/>
              </a:tabLst>
            </a:pPr>
            <a:r>
              <a:rPr lang="en-GB" altLang="en-US" sz="2400" b="1" dirty="0">
                <a:solidFill>
                  <a:srgbClr val="FF0000"/>
                </a:solidFill>
                <a:latin typeface="Calibri" panose="020F0502020204030204" pitchFamily="34" charset="0"/>
                <a:ea typeface="Calibri" panose="020F0502020204030204" pitchFamily="34" charset="0"/>
                <a:cs typeface="Arial" panose="020B0604020202020204" pitchFamily="34" charset="0"/>
              </a:rPr>
              <a:t>6176 readmissions prevented at 1 year</a:t>
            </a:r>
            <a:endParaRPr lang="en-GB" altLang="en-US" sz="2400" dirty="0"/>
          </a:p>
          <a:p>
            <a:pPr defTabSz="914377">
              <a:buFontTx/>
              <a:buChar char="•"/>
              <a:tabLst>
                <a:tab pos="457189" algn="l"/>
                <a:tab pos="1235044" algn="l"/>
              </a:tabLst>
            </a:pPr>
            <a:r>
              <a:rPr lang="en-GB" altLang="en-US" sz="2400" b="1" dirty="0">
                <a:solidFill>
                  <a:srgbClr val="FF0000"/>
                </a:solidFill>
                <a:latin typeface="Calibri" panose="020F0502020204030204" pitchFamily="34" charset="0"/>
                <a:ea typeface="Calibri" panose="020F0502020204030204" pitchFamily="34" charset="0"/>
                <a:cs typeface="Arial" panose="020B0604020202020204" pitchFamily="34" charset="0"/>
              </a:rPr>
              <a:t>3141 lives saved in 1 year</a:t>
            </a:r>
          </a:p>
          <a:p>
            <a:pPr>
              <a:buFontTx/>
              <a:buChar char="•"/>
            </a:pPr>
            <a:r>
              <a:rPr lang="en-GB" altLang="en-US" sz="2400" b="1" dirty="0">
                <a:solidFill>
                  <a:srgbClr val="FF0000"/>
                </a:solidFill>
                <a:latin typeface="Calibri" panose="020F0502020204030204" pitchFamily="34" charset="0"/>
                <a:ea typeface="Calibri" panose="020F0502020204030204" pitchFamily="34" charset="0"/>
                <a:cs typeface="Arial" panose="020B0604020202020204" pitchFamily="34" charset="0"/>
              </a:rPr>
              <a:t>18,473 successful quitters in the first year</a:t>
            </a:r>
            <a:endParaRPr lang="en-GB" altLang="en-US" sz="1500" dirty="0"/>
          </a:p>
        </p:txBody>
      </p:sp>
    </p:spTree>
    <p:extLst>
      <p:ext uri="{BB962C8B-B14F-4D97-AF65-F5344CB8AC3E}">
        <p14:creationId xmlns:p14="http://schemas.microsoft.com/office/powerpoint/2010/main" val="1951927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11" t="24209" r="24004" b="33817"/>
          <a:stretch/>
        </p:blipFill>
        <p:spPr bwMode="auto">
          <a:xfrm>
            <a:off x="143339" y="1022649"/>
            <a:ext cx="8574168" cy="425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947" t="18179" r="35626" b="2172"/>
          <a:stretch/>
        </p:blipFill>
        <p:spPr bwMode="auto">
          <a:xfrm>
            <a:off x="8717507" y="1178355"/>
            <a:ext cx="2947112" cy="4098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10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7D3BA-DE76-410E-A202-7EB14C40F52B}"/>
              </a:ext>
            </a:extLst>
          </p:cNvPr>
          <p:cNvSpPr>
            <a:spLocks noGrp="1"/>
          </p:cNvSpPr>
          <p:nvPr>
            <p:ph type="title"/>
          </p:nvPr>
        </p:nvSpPr>
        <p:spPr>
          <a:xfrm>
            <a:off x="223520" y="56885"/>
            <a:ext cx="10515600" cy="971826"/>
          </a:xfrm>
        </p:spPr>
        <p:txBody>
          <a:bodyPr>
            <a:normAutofit/>
          </a:bodyPr>
          <a:lstStyle/>
          <a:p>
            <a:r>
              <a:rPr lang="en-GB" b="1" dirty="0"/>
              <a:t>Service Pathway to Routine Commissioning </a:t>
            </a:r>
          </a:p>
        </p:txBody>
      </p:sp>
      <p:graphicFrame>
        <p:nvGraphicFramePr>
          <p:cNvPr id="4" name="Diagram 3">
            <a:extLst>
              <a:ext uri="{FF2B5EF4-FFF2-40B4-BE49-F238E27FC236}">
                <a16:creationId xmlns:a16="http://schemas.microsoft.com/office/drawing/2014/main" id="{2580C5A9-B22F-47A5-A892-27776750A5CD}"/>
              </a:ext>
            </a:extLst>
          </p:cNvPr>
          <p:cNvGraphicFramePr/>
          <p:nvPr/>
        </p:nvGraphicFramePr>
        <p:xfrm>
          <a:off x="264160" y="1028711"/>
          <a:ext cx="116636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Make Smoking History | Greater Manchester (@HistoryMakersGM) / Twitter">
            <a:extLst>
              <a:ext uri="{FF2B5EF4-FFF2-40B4-BE49-F238E27FC236}">
                <a16:creationId xmlns:a16="http://schemas.microsoft.com/office/drawing/2014/main" id="{F85664A3-EDFC-4F4E-9259-F3AF3DBB39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87025" y="5143672"/>
            <a:ext cx="1622477" cy="1622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4EE5558-A8D0-4546-B16D-F90D06F6C5BF}"/>
              </a:ext>
            </a:extLst>
          </p:cNvPr>
          <p:cNvPicPr>
            <a:picLocks noChangeAspect="1"/>
          </p:cNvPicPr>
          <p:nvPr/>
        </p:nvPicPr>
        <p:blipFill rotWithShape="1">
          <a:blip r:embed="rId8"/>
          <a:srcRect l="5539" t="10696" r="45523" b="61832"/>
          <a:stretch/>
        </p:blipFill>
        <p:spPr>
          <a:xfrm>
            <a:off x="82497" y="5829289"/>
            <a:ext cx="2503293" cy="936860"/>
          </a:xfrm>
          <a:prstGeom prst="rect">
            <a:avLst/>
          </a:prstGeom>
        </p:spPr>
      </p:pic>
      <p:sp>
        <p:nvSpPr>
          <p:cNvPr id="3" name="Oval 2">
            <a:extLst>
              <a:ext uri="{FF2B5EF4-FFF2-40B4-BE49-F238E27FC236}">
                <a16:creationId xmlns:a16="http://schemas.microsoft.com/office/drawing/2014/main" id="{83C7C257-1F59-44DB-8542-FD379466829F}"/>
              </a:ext>
            </a:extLst>
          </p:cNvPr>
          <p:cNvSpPr/>
          <p:nvPr/>
        </p:nvSpPr>
        <p:spPr>
          <a:xfrm>
            <a:off x="3079697" y="1892105"/>
            <a:ext cx="3016303" cy="3691878"/>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EF77C12E-D474-4FAB-893C-141C6E3FD97A}"/>
              </a:ext>
            </a:extLst>
          </p:cNvPr>
          <p:cNvSpPr txBox="1"/>
          <p:nvPr/>
        </p:nvSpPr>
        <p:spPr>
          <a:xfrm>
            <a:off x="2816198" y="1083037"/>
            <a:ext cx="3543300" cy="646331"/>
          </a:xfrm>
          <a:prstGeom prst="rect">
            <a:avLst/>
          </a:prstGeom>
          <a:noFill/>
        </p:spPr>
        <p:txBody>
          <a:bodyPr wrap="square" rtlCol="0">
            <a:spAutoFit/>
          </a:bodyPr>
          <a:lstStyle/>
          <a:p>
            <a:pPr algn="ctr"/>
            <a:r>
              <a:rPr lang="en-US" b="1" dirty="0">
                <a:solidFill>
                  <a:srgbClr val="FF0000"/>
                </a:solidFill>
              </a:rPr>
              <a:t>Service delivery model that works in the real-world </a:t>
            </a:r>
          </a:p>
        </p:txBody>
      </p:sp>
    </p:spTree>
    <p:extLst>
      <p:ext uri="{BB962C8B-B14F-4D97-AF65-F5344CB8AC3E}">
        <p14:creationId xmlns:p14="http://schemas.microsoft.com/office/powerpoint/2010/main" val="16609456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4543a0-6766-456e-a2ee-4414459d9a0a">
      <Terms xmlns="http://schemas.microsoft.com/office/infopath/2007/PartnerControls"/>
    </lcf76f155ced4ddcb4097134ff3c332f>
    <TaxCatchAll xmlns="af7b454b-5578-4b92-ad2d-05626e0910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6" ma:contentTypeDescription="Create a new document." ma:contentTypeScope="" ma:versionID="d27662799cfbf8af8fa830a3aad30cf6">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6a05d52439d97e3e3fc910ddb7e15c37"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2BECCC-5BB8-4B40-9A35-B3D45A206918}">
  <ds:schemaRefs>
    <ds:schemaRef ds:uri="http://schemas.microsoft.com/sharepoint/v3/contenttype/forms"/>
  </ds:schemaRefs>
</ds:datastoreItem>
</file>

<file path=customXml/itemProps2.xml><?xml version="1.0" encoding="utf-8"?>
<ds:datastoreItem xmlns:ds="http://schemas.openxmlformats.org/officeDocument/2006/customXml" ds:itemID="{4330C6BC-92F9-4A13-8078-7D78EE555D44}">
  <ds:schemaRefs>
    <ds:schemaRef ds:uri="http://schemas.microsoft.com/office/2006/metadata/properties"/>
    <ds:schemaRef ds:uri="http://schemas.microsoft.com/office/infopath/2007/PartnerControls"/>
    <ds:schemaRef ds:uri="3a4543a0-6766-456e-a2ee-4414459d9a0a"/>
    <ds:schemaRef ds:uri="af7b454b-5578-4b92-ad2d-05626e091018"/>
  </ds:schemaRefs>
</ds:datastoreItem>
</file>

<file path=customXml/itemProps3.xml><?xml version="1.0" encoding="utf-8"?>
<ds:datastoreItem xmlns:ds="http://schemas.openxmlformats.org/officeDocument/2006/customXml" ds:itemID="{3F46BEE4-7FCF-4A8E-B65F-8B6D60581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543a0-6766-456e-a2ee-4414459d9a0a"/>
    <ds:schemaRef ds:uri="af7b454b-5578-4b92-ad2d-05626e091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159</TotalTime>
  <Words>1805</Words>
  <Application>Microsoft Office PowerPoint</Application>
  <PresentationFormat>Widescreen</PresentationFormat>
  <Paragraphs>190</Paragraphs>
  <Slides>28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BlinkMacSystemFont</vt:lpstr>
      <vt:lpstr>Calibri</vt:lpstr>
      <vt:lpstr>Calibri Light</vt:lpstr>
      <vt:lpstr>Merriweather</vt:lpstr>
      <vt:lpstr>Wingdings</vt:lpstr>
      <vt:lpstr>Office Theme</vt:lpstr>
      <vt:lpstr>PowerPoint Presentation</vt:lpstr>
      <vt:lpstr>Service Pathway to Routine Commissioning </vt:lpstr>
      <vt:lpstr>Building a business case for the CURE Project: real-world outcomes </vt:lpstr>
      <vt:lpstr>Service Pathway to Routine Commissioning </vt:lpstr>
      <vt:lpstr>PowerPoint Presentation</vt:lpstr>
      <vt:lpstr>PowerPoint Presentation</vt:lpstr>
      <vt:lpstr>PowerPoint Presentation</vt:lpstr>
      <vt:lpstr>PowerPoint Presentation</vt:lpstr>
      <vt:lpstr>Service Pathway to Routine Commissioning </vt:lpstr>
      <vt:lpstr>PowerPoint Presentation</vt:lpstr>
      <vt:lpstr>PowerPoint Presentation</vt:lpstr>
      <vt:lpstr>PowerPoint Presentation</vt:lpstr>
      <vt:lpstr>Service Pathway to Routine Commissioning </vt:lpstr>
      <vt:lpstr>Building a business case for the CURE Project: real-world outcomes </vt:lpstr>
      <vt:lpstr>PowerPoint Presentation</vt:lpstr>
      <vt:lpstr>PowerPoint Presentation</vt:lpstr>
      <vt:lpstr>PowerPoint Presentation</vt:lpstr>
      <vt:lpstr>Building a business case for the CURE Project: real-world outcomes </vt:lpstr>
      <vt:lpstr>Cost-effectiveness analysis</vt:lpstr>
      <vt:lpstr>Cost-effectiveness analysis</vt:lpstr>
      <vt:lpstr>PowerPoint Presentation</vt:lpstr>
      <vt:lpstr>Building a business case for the CURE Project: real-world outcomes </vt:lpstr>
      <vt:lpstr>Experience of Care study </vt:lpstr>
      <vt:lpstr>Building a business case for the CURE Project: real-world outcomes </vt:lpstr>
      <vt:lpstr>Service Pathway to Routine Commissioning </vt:lpstr>
      <vt:lpstr>Business case – Greater Manchester CURE service </vt:lpstr>
      <vt:lpstr>Summary</vt:lpstr>
      <vt:lpstr>Discussion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Evison Matthew (R0A) Manchester University NHS FT</dc:creator>
  <cp:lastModifiedBy>Amy Murgatroyd</cp:lastModifiedBy>
  <cp:revision>15</cp:revision>
  <dcterms:created xsi:type="dcterms:W3CDTF">2022-03-22T09:07:12Z</dcterms:created>
  <dcterms:modified xsi:type="dcterms:W3CDTF">2022-07-22T15:52:20Z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y fmtid="{D5CDD505-2E9C-101B-9397-08002B2CF9AE}" pid="3" name="MediaServiceImageTags">
    <vt:lpwstr/>
  </property>
</Properties>
</file>