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92" r:id="rId5"/>
    <p:sldId id="328" r:id="rId6"/>
    <p:sldId id="332" r:id="rId7"/>
    <p:sldId id="331" r:id="rId8"/>
    <p:sldId id="330" r:id="rId9"/>
    <p:sldId id="329" r:id="rId10"/>
    <p:sldId id="333" r:id="rId11"/>
    <p:sldId id="334" r:id="rId12"/>
    <p:sldId id="335" r:id="rId13"/>
    <p:sldId id="336" r:id="rId14"/>
    <p:sldId id="337" r:id="rId15"/>
    <p:sldId id="33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6F6E14-49E1-4696-B2D6-A87755269F1F}" v="4" dt="2022-08-30T14:15:02.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067" autoAdjust="0"/>
  </p:normalViewPr>
  <p:slideViewPr>
    <p:cSldViewPr snapToGrid="0">
      <p:cViewPr varScale="1">
        <p:scale>
          <a:sx n="65" d="100"/>
          <a:sy n="65" d="100"/>
        </p:scale>
        <p:origin x="1027"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3BA6A0-0720-441B-9A79-381C80EBDE7A}" type="doc">
      <dgm:prSet loTypeId="urn:microsoft.com/office/officeart/2005/8/layout/vList2" loCatId="list" qsTypeId="urn:microsoft.com/office/officeart/2005/8/quickstyle/simple5" qsCatId="simple" csTypeId="urn:microsoft.com/office/officeart/2005/8/colors/colorful1" csCatId="colorful" phldr="1"/>
      <dgm:spPr/>
      <dgm:t>
        <a:bodyPr/>
        <a:lstStyle/>
        <a:p>
          <a:endParaRPr lang="en-US"/>
        </a:p>
      </dgm:t>
    </dgm:pt>
    <dgm:pt modelId="{B103302C-2E61-4763-934B-5BA22BD43F71}">
      <dgm:prSet/>
      <dgm:spPr>
        <a:xfrm>
          <a:off x="0" y="26420"/>
          <a:ext cx="3585891" cy="1221589"/>
        </a:xfrm>
        <a:prstGeom prst="roundRect">
          <a:avLst/>
        </a:prstGeom>
        <a:solidFill>
          <a:srgbClr val="FAB900">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gm:spPr>
      <dgm:t>
        <a:bodyPr/>
        <a:lstStyle/>
        <a:p>
          <a:pPr>
            <a:lnSpc>
              <a:spcPct val="100000"/>
            </a:lnSpc>
          </a:pPr>
          <a:r>
            <a:rPr lang="en-US" dirty="0">
              <a:solidFill>
                <a:srgbClr val="FFFFFF"/>
              </a:solidFill>
              <a:latin typeface="Corbel" panose="020B0503020204020204"/>
              <a:ea typeface="+mn-ea"/>
              <a:cs typeface="+mn-cs"/>
            </a:rPr>
            <a:t>Patient consultation</a:t>
          </a:r>
        </a:p>
      </dgm:t>
    </dgm:pt>
    <dgm:pt modelId="{3CE87B4A-19CF-41D7-8409-5E0B6E2C3B07}" type="parTrans" cxnId="{FD205001-EF84-470B-B7FB-46100EEB903B}">
      <dgm:prSet/>
      <dgm:spPr/>
      <dgm:t>
        <a:bodyPr/>
        <a:lstStyle/>
        <a:p>
          <a:endParaRPr lang="en-US"/>
        </a:p>
      </dgm:t>
    </dgm:pt>
    <dgm:pt modelId="{14A9F4D7-CD4A-4200-B0EE-64065CFB9A15}" type="sibTrans" cxnId="{FD205001-EF84-470B-B7FB-46100EEB903B}">
      <dgm:prSet/>
      <dgm:spPr/>
      <dgm:t>
        <a:bodyPr/>
        <a:lstStyle/>
        <a:p>
          <a:endParaRPr lang="en-US"/>
        </a:p>
      </dgm:t>
    </dgm:pt>
    <dgm:pt modelId="{9024E9B5-7908-48FA-90A1-C1ADAC41B694}">
      <dgm:prSet/>
      <dgm:spPr>
        <a:xfrm>
          <a:off x="0" y="1308490"/>
          <a:ext cx="3585891" cy="1221589"/>
        </a:xfrm>
        <a:prstGeom prst="roundRect">
          <a:avLst/>
        </a:prstGeom>
        <a:solidFill>
          <a:srgbClr val="90BB23">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gm:spPr>
      <dgm:t>
        <a:bodyPr/>
        <a:lstStyle/>
        <a:p>
          <a:pPr>
            <a:lnSpc>
              <a:spcPct val="100000"/>
            </a:lnSpc>
          </a:pPr>
          <a:r>
            <a:rPr lang="en-US" dirty="0">
              <a:solidFill>
                <a:srgbClr val="FFFFFF"/>
              </a:solidFill>
              <a:latin typeface="Corbel" panose="020B0503020204020204"/>
              <a:ea typeface="+mn-ea"/>
              <a:cs typeface="+mn-cs"/>
            </a:rPr>
            <a:t>NRT recommendation based on </a:t>
          </a:r>
          <a:r>
            <a:rPr lang="en-US" dirty="0" err="1">
              <a:solidFill>
                <a:srgbClr val="FFFFFF"/>
              </a:solidFill>
              <a:latin typeface="Corbel" panose="020B0503020204020204"/>
              <a:ea typeface="+mn-ea"/>
              <a:cs typeface="+mn-cs"/>
            </a:rPr>
            <a:t>Fagerström</a:t>
          </a:r>
          <a:r>
            <a:rPr lang="en-US">
              <a:solidFill>
                <a:srgbClr val="FFFFFF"/>
              </a:solidFill>
              <a:latin typeface="Corbel" panose="020B0503020204020204"/>
              <a:ea typeface="+mn-ea"/>
              <a:cs typeface="+mn-cs"/>
            </a:rPr>
            <a:t> assessment</a:t>
          </a:r>
        </a:p>
      </dgm:t>
    </dgm:pt>
    <dgm:pt modelId="{803A5403-B594-4F20-A73D-E1E4481664D2}" type="parTrans" cxnId="{EED9140C-8BD7-4931-90E7-EB203D515698}">
      <dgm:prSet/>
      <dgm:spPr/>
      <dgm:t>
        <a:bodyPr/>
        <a:lstStyle/>
        <a:p>
          <a:endParaRPr lang="en-US"/>
        </a:p>
      </dgm:t>
    </dgm:pt>
    <dgm:pt modelId="{2D06E11B-9DC1-40C7-AAF8-719FE35DBB62}" type="sibTrans" cxnId="{EED9140C-8BD7-4931-90E7-EB203D515698}">
      <dgm:prSet/>
      <dgm:spPr/>
      <dgm:t>
        <a:bodyPr/>
        <a:lstStyle/>
        <a:p>
          <a:endParaRPr lang="en-US"/>
        </a:p>
      </dgm:t>
    </dgm:pt>
    <dgm:pt modelId="{40E6C761-E104-40D3-B16D-B3689B55AD25}">
      <dgm:prSet/>
      <dgm:spPr>
        <a:xfrm>
          <a:off x="0" y="2590559"/>
          <a:ext cx="3585891" cy="1221589"/>
        </a:xfrm>
        <a:prstGeom prst="roundRect">
          <a:avLst/>
        </a:prstGeom>
        <a:solidFill>
          <a:srgbClr val="EE7008">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gm:spPr>
      <dgm:t>
        <a:bodyPr/>
        <a:lstStyle/>
        <a:p>
          <a:pPr>
            <a:lnSpc>
              <a:spcPct val="100000"/>
            </a:lnSpc>
          </a:pPr>
          <a:r>
            <a:rPr lang="en-US">
              <a:solidFill>
                <a:srgbClr val="FFFFFF"/>
              </a:solidFill>
              <a:latin typeface="Corbel" panose="020B0503020204020204"/>
              <a:ea typeface="+mn-ea"/>
              <a:cs typeface="+mn-cs"/>
            </a:rPr>
            <a:t>Sticker summarizing the assessment for clear communication</a:t>
          </a:r>
        </a:p>
      </dgm:t>
    </dgm:pt>
    <dgm:pt modelId="{8BDEA996-7DE5-4BF3-9729-438B5D99FA94}" type="parTrans" cxnId="{C0A8CD58-C954-4262-B2E5-ECC7127CE86D}">
      <dgm:prSet/>
      <dgm:spPr/>
      <dgm:t>
        <a:bodyPr/>
        <a:lstStyle/>
        <a:p>
          <a:endParaRPr lang="en-US"/>
        </a:p>
      </dgm:t>
    </dgm:pt>
    <dgm:pt modelId="{94C00FEA-A759-4419-A2B7-335CB7D5F132}" type="sibTrans" cxnId="{C0A8CD58-C954-4262-B2E5-ECC7127CE86D}">
      <dgm:prSet/>
      <dgm:spPr/>
      <dgm:t>
        <a:bodyPr/>
        <a:lstStyle/>
        <a:p>
          <a:endParaRPr lang="en-US"/>
        </a:p>
      </dgm:t>
    </dgm:pt>
    <dgm:pt modelId="{8BCE8E38-094D-4E05-AE5E-3CFE023F0C6F}">
      <dgm:prSet/>
      <dgm:spPr>
        <a:xfrm>
          <a:off x="0" y="3872629"/>
          <a:ext cx="3585891" cy="1221589"/>
        </a:xfrm>
        <a:prstGeom prst="roundRect">
          <a:avLst/>
        </a:prstGeom>
        <a:solidFill>
          <a:srgbClr val="1AB39F">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gm:spPr>
      <dgm:t>
        <a:bodyPr/>
        <a:lstStyle/>
        <a:p>
          <a:pPr>
            <a:lnSpc>
              <a:spcPct val="100000"/>
            </a:lnSpc>
          </a:pPr>
          <a:r>
            <a:rPr lang="en-US" dirty="0">
              <a:solidFill>
                <a:srgbClr val="FFFFFF"/>
              </a:solidFill>
              <a:latin typeface="Corbel" panose="020B0503020204020204"/>
              <a:ea typeface="+mn-ea"/>
              <a:cs typeface="+mn-cs"/>
            </a:rPr>
            <a:t>Authorise NRT under nursing discretion where appropriate</a:t>
          </a:r>
        </a:p>
      </dgm:t>
    </dgm:pt>
    <dgm:pt modelId="{C4B17AB8-CE12-4258-913A-10C017B3C438}" type="parTrans" cxnId="{FE651588-A2D7-423C-89D1-FFEC996BDE09}">
      <dgm:prSet/>
      <dgm:spPr/>
      <dgm:t>
        <a:bodyPr/>
        <a:lstStyle/>
        <a:p>
          <a:endParaRPr lang="en-US"/>
        </a:p>
      </dgm:t>
    </dgm:pt>
    <dgm:pt modelId="{4A80A4F5-9CD7-460A-8BD9-3F3B88BFFB24}" type="sibTrans" cxnId="{FE651588-A2D7-423C-89D1-FFEC996BDE09}">
      <dgm:prSet/>
      <dgm:spPr/>
      <dgm:t>
        <a:bodyPr/>
        <a:lstStyle/>
        <a:p>
          <a:endParaRPr lang="en-US"/>
        </a:p>
      </dgm:t>
    </dgm:pt>
    <dgm:pt modelId="{F6638F8F-714F-4ECC-A3B5-28697114497D}" type="pres">
      <dgm:prSet presAssocID="{E93BA6A0-0720-441B-9A79-381C80EBDE7A}" presName="linear" presStyleCnt="0">
        <dgm:presLayoutVars>
          <dgm:animLvl val="lvl"/>
          <dgm:resizeHandles val="exact"/>
        </dgm:presLayoutVars>
      </dgm:prSet>
      <dgm:spPr/>
    </dgm:pt>
    <dgm:pt modelId="{6E6C59BA-C4F0-455D-A959-CD34059A0018}" type="pres">
      <dgm:prSet presAssocID="{B103302C-2E61-4763-934B-5BA22BD43F71}" presName="parentText" presStyleLbl="node1" presStyleIdx="0" presStyleCnt="4" custLinFactNeighborX="201" custLinFactNeighborY="-37500">
        <dgm:presLayoutVars>
          <dgm:chMax val="0"/>
          <dgm:bulletEnabled val="1"/>
        </dgm:presLayoutVars>
      </dgm:prSet>
      <dgm:spPr/>
    </dgm:pt>
    <dgm:pt modelId="{63567A32-FA30-480B-9AD0-24B0B5A2DEFA}" type="pres">
      <dgm:prSet presAssocID="{14A9F4D7-CD4A-4200-B0EE-64065CFB9A15}" presName="spacer" presStyleCnt="0"/>
      <dgm:spPr/>
    </dgm:pt>
    <dgm:pt modelId="{178B9DC8-2655-468A-8302-D42B8B725087}" type="pres">
      <dgm:prSet presAssocID="{9024E9B5-7908-48FA-90A1-C1ADAC41B694}" presName="parentText" presStyleLbl="node1" presStyleIdx="1" presStyleCnt="4" custLinFactNeighborX="1509" custLinFactNeighborY="62500">
        <dgm:presLayoutVars>
          <dgm:chMax val="0"/>
          <dgm:bulletEnabled val="1"/>
        </dgm:presLayoutVars>
      </dgm:prSet>
      <dgm:spPr/>
    </dgm:pt>
    <dgm:pt modelId="{C1A0AE0A-25DE-4285-BB5D-A3CC1C1C93BF}" type="pres">
      <dgm:prSet presAssocID="{2D06E11B-9DC1-40C7-AAF8-719FE35DBB62}" presName="spacer" presStyleCnt="0"/>
      <dgm:spPr/>
    </dgm:pt>
    <dgm:pt modelId="{1541A933-2CDF-4B07-AC53-74361E0F5B38}" type="pres">
      <dgm:prSet presAssocID="{40E6C761-E104-40D3-B16D-B3689B55AD25}" presName="parentText" presStyleLbl="node1" presStyleIdx="2" presStyleCnt="4">
        <dgm:presLayoutVars>
          <dgm:chMax val="0"/>
          <dgm:bulletEnabled val="1"/>
        </dgm:presLayoutVars>
      </dgm:prSet>
      <dgm:spPr/>
    </dgm:pt>
    <dgm:pt modelId="{010A931A-FC32-47CB-ADA2-ABA7EFE20F48}" type="pres">
      <dgm:prSet presAssocID="{94C00FEA-A759-4419-A2B7-335CB7D5F132}" presName="spacer" presStyleCnt="0"/>
      <dgm:spPr/>
    </dgm:pt>
    <dgm:pt modelId="{387070EE-9FED-4393-B1AE-747B461D0661}" type="pres">
      <dgm:prSet presAssocID="{8BCE8E38-094D-4E05-AE5E-3CFE023F0C6F}" presName="parentText" presStyleLbl="node1" presStyleIdx="3" presStyleCnt="4">
        <dgm:presLayoutVars>
          <dgm:chMax val="0"/>
          <dgm:bulletEnabled val="1"/>
        </dgm:presLayoutVars>
      </dgm:prSet>
      <dgm:spPr/>
    </dgm:pt>
  </dgm:ptLst>
  <dgm:cxnLst>
    <dgm:cxn modelId="{FD205001-EF84-470B-B7FB-46100EEB903B}" srcId="{E93BA6A0-0720-441B-9A79-381C80EBDE7A}" destId="{B103302C-2E61-4763-934B-5BA22BD43F71}" srcOrd="0" destOrd="0" parTransId="{3CE87B4A-19CF-41D7-8409-5E0B6E2C3B07}" sibTransId="{14A9F4D7-CD4A-4200-B0EE-64065CFB9A15}"/>
    <dgm:cxn modelId="{D91C4A0A-EC1B-47B4-9482-4D6F11B79E09}" type="presOf" srcId="{E93BA6A0-0720-441B-9A79-381C80EBDE7A}" destId="{F6638F8F-714F-4ECC-A3B5-28697114497D}" srcOrd="0" destOrd="0" presId="urn:microsoft.com/office/officeart/2005/8/layout/vList2"/>
    <dgm:cxn modelId="{EED9140C-8BD7-4931-90E7-EB203D515698}" srcId="{E93BA6A0-0720-441B-9A79-381C80EBDE7A}" destId="{9024E9B5-7908-48FA-90A1-C1ADAC41B694}" srcOrd="1" destOrd="0" parTransId="{803A5403-B594-4F20-A73D-E1E4481664D2}" sibTransId="{2D06E11B-9DC1-40C7-AAF8-719FE35DBB62}"/>
    <dgm:cxn modelId="{593B7919-1B7F-45CA-8F9A-576083E26B4B}" type="presOf" srcId="{9024E9B5-7908-48FA-90A1-C1ADAC41B694}" destId="{178B9DC8-2655-468A-8302-D42B8B725087}" srcOrd="0" destOrd="0" presId="urn:microsoft.com/office/officeart/2005/8/layout/vList2"/>
    <dgm:cxn modelId="{EB34C341-001D-4D35-BD80-4A6B656F2032}" type="presOf" srcId="{B103302C-2E61-4763-934B-5BA22BD43F71}" destId="{6E6C59BA-C4F0-455D-A959-CD34059A0018}" srcOrd="0" destOrd="0" presId="urn:microsoft.com/office/officeart/2005/8/layout/vList2"/>
    <dgm:cxn modelId="{C0A8CD58-C954-4262-B2E5-ECC7127CE86D}" srcId="{E93BA6A0-0720-441B-9A79-381C80EBDE7A}" destId="{40E6C761-E104-40D3-B16D-B3689B55AD25}" srcOrd="2" destOrd="0" parTransId="{8BDEA996-7DE5-4BF3-9729-438B5D99FA94}" sibTransId="{94C00FEA-A759-4419-A2B7-335CB7D5F132}"/>
    <dgm:cxn modelId="{FE651588-A2D7-423C-89D1-FFEC996BDE09}" srcId="{E93BA6A0-0720-441B-9A79-381C80EBDE7A}" destId="{8BCE8E38-094D-4E05-AE5E-3CFE023F0C6F}" srcOrd="3" destOrd="0" parTransId="{C4B17AB8-CE12-4258-913A-10C017B3C438}" sibTransId="{4A80A4F5-9CD7-460A-8BD9-3F3B88BFFB24}"/>
    <dgm:cxn modelId="{9F09BCD5-E0A9-4BA3-A6D8-CF334BC8AE3B}" type="presOf" srcId="{40E6C761-E104-40D3-B16D-B3689B55AD25}" destId="{1541A933-2CDF-4B07-AC53-74361E0F5B38}" srcOrd="0" destOrd="0" presId="urn:microsoft.com/office/officeart/2005/8/layout/vList2"/>
    <dgm:cxn modelId="{745D38F9-4FC2-4923-99CD-F966A543213D}" type="presOf" srcId="{8BCE8E38-094D-4E05-AE5E-3CFE023F0C6F}" destId="{387070EE-9FED-4393-B1AE-747B461D0661}" srcOrd="0" destOrd="0" presId="urn:microsoft.com/office/officeart/2005/8/layout/vList2"/>
    <dgm:cxn modelId="{6D9169AE-2ACC-49D8-8159-5026F5F15C30}" type="presParOf" srcId="{F6638F8F-714F-4ECC-A3B5-28697114497D}" destId="{6E6C59BA-C4F0-455D-A959-CD34059A0018}" srcOrd="0" destOrd="0" presId="urn:microsoft.com/office/officeart/2005/8/layout/vList2"/>
    <dgm:cxn modelId="{76D9D6BE-560F-4702-8E2D-0001456BCEF0}" type="presParOf" srcId="{F6638F8F-714F-4ECC-A3B5-28697114497D}" destId="{63567A32-FA30-480B-9AD0-24B0B5A2DEFA}" srcOrd="1" destOrd="0" presId="urn:microsoft.com/office/officeart/2005/8/layout/vList2"/>
    <dgm:cxn modelId="{CDB32F0D-A32A-4534-A616-BBEFEFB690C6}" type="presParOf" srcId="{F6638F8F-714F-4ECC-A3B5-28697114497D}" destId="{178B9DC8-2655-468A-8302-D42B8B725087}" srcOrd="2" destOrd="0" presId="urn:microsoft.com/office/officeart/2005/8/layout/vList2"/>
    <dgm:cxn modelId="{45CE8A8B-9B7A-4093-A34A-99717456E398}" type="presParOf" srcId="{F6638F8F-714F-4ECC-A3B5-28697114497D}" destId="{C1A0AE0A-25DE-4285-BB5D-A3CC1C1C93BF}" srcOrd="3" destOrd="0" presId="urn:microsoft.com/office/officeart/2005/8/layout/vList2"/>
    <dgm:cxn modelId="{016F08BF-D04B-4D2A-8AD7-EE2F0A6E8C7B}" type="presParOf" srcId="{F6638F8F-714F-4ECC-A3B5-28697114497D}" destId="{1541A933-2CDF-4B07-AC53-74361E0F5B38}" srcOrd="4" destOrd="0" presId="urn:microsoft.com/office/officeart/2005/8/layout/vList2"/>
    <dgm:cxn modelId="{94FFE59D-698A-44BB-8A59-36A8C967ADB8}" type="presParOf" srcId="{F6638F8F-714F-4ECC-A3B5-28697114497D}" destId="{010A931A-FC32-47CB-ADA2-ABA7EFE20F48}" srcOrd="5" destOrd="0" presId="urn:microsoft.com/office/officeart/2005/8/layout/vList2"/>
    <dgm:cxn modelId="{F0ED0B25-FC62-4774-A09A-6A273A8EE954}" type="presParOf" srcId="{F6638F8F-714F-4ECC-A3B5-28697114497D}" destId="{387070EE-9FED-4393-B1AE-747B461D066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B06F0-8B2E-409D-90F9-C1653C2F659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04340EE-E46F-47BA-904D-EEF929D84601}">
      <dgm:prSet/>
      <dgm:spPr>
        <a:xfrm>
          <a:off x="0" y="1357022"/>
          <a:ext cx="7315200" cy="1183455"/>
        </a:xfrm>
        <a:prstGeom prst="roundRect">
          <a:avLst/>
        </a:prstGeom>
        <a:solidFill>
          <a:srgbClr val="FAB900">
            <a:hueOff val="651485"/>
            <a:satOff val="-10511"/>
            <a:lumOff val="-1830"/>
            <a:alphaOff val="0"/>
          </a:srgbClr>
        </a:solidFill>
        <a:ln w="10795" cap="flat" cmpd="sng" algn="ctr">
          <a:solidFill>
            <a:srgbClr val="FFFFFF">
              <a:hueOff val="0"/>
              <a:satOff val="0"/>
              <a:lumOff val="0"/>
              <a:alphaOff val="0"/>
            </a:srgbClr>
          </a:solidFill>
          <a:prstDash val="solid"/>
        </a:ln>
        <a:effectLst/>
      </dgm:spPr>
      <dgm:t>
        <a:bodyPr/>
        <a:lstStyle/>
        <a:p>
          <a:pPr rtl="0"/>
          <a:r>
            <a:rPr lang="en-US" dirty="0">
              <a:solidFill>
                <a:schemeClr val="tx1"/>
              </a:solidFill>
              <a:latin typeface="Corbel" panose="020B0503020204020204"/>
              <a:ea typeface="+mn-ea"/>
              <a:cs typeface="+mn-cs"/>
            </a:rPr>
            <a:t>Most patient in acute setting meet caution criteria under NRT protocol such as recent cardiovascular disease, cerebral accident, renal or hepatic impairment, insulin dependency, uncontrolled hyperthyroidism or phaeochromocytoma, epilepsy, currently receiving antidepressant therapy using: Fluvoxamine, Clozapine, Clomipramine, Imipramine, Olanzapine. They require seeking advice from a doctor</a:t>
          </a:r>
        </a:p>
      </dgm:t>
    </dgm:pt>
    <dgm:pt modelId="{5ED164B9-0D56-4065-8043-C2DCFEC5047A}" type="parTrans" cxnId="{9AA4BE80-A8BE-4406-B545-4CAEF8AFD325}">
      <dgm:prSet/>
      <dgm:spPr/>
      <dgm:t>
        <a:bodyPr/>
        <a:lstStyle/>
        <a:p>
          <a:endParaRPr lang="en-US"/>
        </a:p>
      </dgm:t>
    </dgm:pt>
    <dgm:pt modelId="{C4CA7B66-CA3D-4963-8E79-04A2DF3B8B04}" type="sibTrans" cxnId="{9AA4BE80-A8BE-4406-B545-4CAEF8AFD325}">
      <dgm:prSet/>
      <dgm:spPr/>
      <dgm:t>
        <a:bodyPr/>
        <a:lstStyle/>
        <a:p>
          <a:endParaRPr lang="en-US"/>
        </a:p>
      </dgm:t>
    </dgm:pt>
    <dgm:pt modelId="{E9FA8F13-77E8-4AA3-BFB3-269D2B8987CC}">
      <dgm:prSet/>
      <dgm:spPr>
        <a:xfrm>
          <a:off x="0" y="2580797"/>
          <a:ext cx="7315200" cy="1183455"/>
        </a:xfrm>
        <a:prstGeom prst="roundRect">
          <a:avLst/>
        </a:prstGeom>
        <a:solidFill>
          <a:srgbClr val="FAB900">
            <a:hueOff val="1302969"/>
            <a:satOff val="-21023"/>
            <a:lumOff val="-3660"/>
            <a:alphaOff val="0"/>
          </a:srgbClr>
        </a:solidFill>
        <a:ln w="10795" cap="flat" cmpd="sng" algn="ctr">
          <a:solidFill>
            <a:srgbClr val="FFFFFF">
              <a:hueOff val="0"/>
              <a:satOff val="0"/>
              <a:lumOff val="0"/>
              <a:alphaOff val="0"/>
            </a:srgbClr>
          </a:solidFill>
          <a:prstDash val="solid"/>
        </a:ln>
        <a:effectLst/>
      </dgm:spPr>
      <dgm:t>
        <a:bodyPr/>
        <a:lstStyle/>
        <a:p>
          <a:r>
            <a:rPr lang="en-US" dirty="0">
              <a:solidFill>
                <a:schemeClr val="tx1"/>
              </a:solidFill>
              <a:latin typeface="Corbel" panose="020B0503020204020204"/>
              <a:ea typeface="+mn-ea"/>
              <a:cs typeface="+mn-cs"/>
            </a:rPr>
            <a:t>Only patch can be authorised</a:t>
          </a:r>
        </a:p>
      </dgm:t>
    </dgm:pt>
    <dgm:pt modelId="{E8279D81-4436-49E5-80E0-14E69E18927D}" type="parTrans" cxnId="{F0335189-E00F-447D-8460-7B964CD10A46}">
      <dgm:prSet/>
      <dgm:spPr/>
      <dgm:t>
        <a:bodyPr/>
        <a:lstStyle/>
        <a:p>
          <a:endParaRPr lang="en-US"/>
        </a:p>
      </dgm:t>
    </dgm:pt>
    <dgm:pt modelId="{106B6522-7CB8-4821-914E-F1F80EBF1380}" type="sibTrans" cxnId="{F0335189-E00F-447D-8460-7B964CD10A46}">
      <dgm:prSet/>
      <dgm:spPr/>
      <dgm:t>
        <a:bodyPr/>
        <a:lstStyle/>
        <a:p>
          <a:endParaRPr lang="en-US"/>
        </a:p>
      </dgm:t>
    </dgm:pt>
    <dgm:pt modelId="{E2C7478C-1D95-4895-8562-55FEE1A5F2F2}">
      <dgm:prSet/>
      <dgm:spPr>
        <a:xfrm>
          <a:off x="0" y="3804572"/>
          <a:ext cx="7315200" cy="1183455"/>
        </a:xfrm>
        <a:prstGeom prst="roundRect">
          <a:avLst/>
        </a:prstGeom>
        <a:solidFill>
          <a:srgbClr val="FAB900">
            <a:hueOff val="1954454"/>
            <a:satOff val="-31534"/>
            <a:lumOff val="-5490"/>
            <a:alphaOff val="0"/>
          </a:srgbClr>
        </a:solidFill>
        <a:ln w="10795" cap="flat" cmpd="sng" algn="ctr">
          <a:solidFill>
            <a:srgbClr val="FFFFFF">
              <a:hueOff val="0"/>
              <a:satOff val="0"/>
              <a:lumOff val="0"/>
              <a:alphaOff val="0"/>
            </a:srgbClr>
          </a:solidFill>
          <a:prstDash val="solid"/>
        </a:ln>
        <a:effectLst/>
      </dgm:spPr>
      <dgm:t>
        <a:bodyPr/>
        <a:lstStyle/>
        <a:p>
          <a:r>
            <a:rPr lang="en-US" dirty="0">
              <a:solidFill>
                <a:schemeClr val="tx1"/>
              </a:solidFill>
              <a:latin typeface="Corbel" panose="020B0503020204020204"/>
              <a:ea typeface="+mn-ea"/>
              <a:cs typeface="+mn-cs"/>
            </a:rPr>
            <a:t>Electronic prescription not always ‘active’</a:t>
          </a:r>
        </a:p>
      </dgm:t>
    </dgm:pt>
    <dgm:pt modelId="{C0DBCC6D-2EFF-4135-BB37-F73DD65CDBD6}" type="parTrans" cxnId="{166401AA-96C2-4C1F-8511-C637BEC58447}">
      <dgm:prSet/>
      <dgm:spPr/>
      <dgm:t>
        <a:bodyPr/>
        <a:lstStyle/>
        <a:p>
          <a:endParaRPr lang="en-US"/>
        </a:p>
      </dgm:t>
    </dgm:pt>
    <dgm:pt modelId="{4E452EC9-35FB-4C84-9006-52095ECB9AF9}" type="sibTrans" cxnId="{166401AA-96C2-4C1F-8511-C637BEC58447}">
      <dgm:prSet/>
      <dgm:spPr/>
      <dgm:t>
        <a:bodyPr/>
        <a:lstStyle/>
        <a:p>
          <a:endParaRPr lang="en-US"/>
        </a:p>
      </dgm:t>
    </dgm:pt>
    <dgm:pt modelId="{7DC243B3-663F-4413-9553-30D36AF7C566}">
      <dgm:prSet phldr="0"/>
      <dgm:spPr>
        <a:xfrm>
          <a:off x="0" y="133247"/>
          <a:ext cx="7315200" cy="1183455"/>
        </a:xfrm>
        <a:prstGeom prst="roundRect">
          <a:avLst/>
        </a:prstGeom>
        <a:solidFill>
          <a:srgbClr val="FAB900">
            <a:hueOff val="0"/>
            <a:satOff val="0"/>
            <a:lumOff val="0"/>
            <a:alphaOff val="0"/>
          </a:srgbClr>
        </a:solidFill>
        <a:ln w="10795" cap="flat" cmpd="sng" algn="ctr">
          <a:solidFill>
            <a:srgbClr val="FFFFFF">
              <a:hueOff val="0"/>
              <a:satOff val="0"/>
              <a:lumOff val="0"/>
              <a:alphaOff val="0"/>
            </a:srgbClr>
          </a:solidFill>
          <a:prstDash val="solid"/>
        </a:ln>
        <a:effectLst/>
      </dgm:spPr>
      <dgm:t>
        <a:bodyPr/>
        <a:lstStyle/>
        <a:p>
          <a:pPr rtl="0"/>
          <a:r>
            <a:rPr lang="en-US" dirty="0">
              <a:solidFill>
                <a:schemeClr val="tx1"/>
              </a:solidFill>
              <a:latin typeface="Corbel" panose="020B0503020204020204"/>
              <a:ea typeface="+mn-ea"/>
              <a:cs typeface="+mn-cs"/>
            </a:rPr>
            <a:t>Exclusion criteria - patients under 12 years old, dermatological disorders such psoriasis, hypersensitivity to any components in the patches </a:t>
          </a:r>
        </a:p>
      </dgm:t>
    </dgm:pt>
    <dgm:pt modelId="{EA6977CF-1425-421B-9167-2556A83CFDBF}" type="parTrans" cxnId="{319F2E7E-27CA-4798-A506-484784681256}">
      <dgm:prSet/>
      <dgm:spPr/>
      <dgm:t>
        <a:bodyPr/>
        <a:lstStyle/>
        <a:p>
          <a:endParaRPr lang="en-GB"/>
        </a:p>
      </dgm:t>
    </dgm:pt>
    <dgm:pt modelId="{E9D5B265-B1C5-4E2E-9727-7BCAD7D3505D}" type="sibTrans" cxnId="{319F2E7E-27CA-4798-A506-484784681256}">
      <dgm:prSet/>
      <dgm:spPr/>
      <dgm:t>
        <a:bodyPr/>
        <a:lstStyle/>
        <a:p>
          <a:endParaRPr lang="en-GB"/>
        </a:p>
      </dgm:t>
    </dgm:pt>
    <dgm:pt modelId="{326777D7-33DE-4295-8FF0-0F01B7FAAF67}" type="pres">
      <dgm:prSet presAssocID="{0FBB06F0-8B2E-409D-90F9-C1653C2F6590}" presName="linear" presStyleCnt="0">
        <dgm:presLayoutVars>
          <dgm:animLvl val="lvl"/>
          <dgm:resizeHandles val="exact"/>
        </dgm:presLayoutVars>
      </dgm:prSet>
      <dgm:spPr/>
    </dgm:pt>
    <dgm:pt modelId="{76C203CB-E313-446F-A641-10166FE55836}" type="pres">
      <dgm:prSet presAssocID="{7DC243B3-663F-4413-9553-30D36AF7C566}" presName="parentText" presStyleLbl="node1" presStyleIdx="0" presStyleCnt="4">
        <dgm:presLayoutVars>
          <dgm:chMax val="0"/>
          <dgm:bulletEnabled val="1"/>
        </dgm:presLayoutVars>
      </dgm:prSet>
      <dgm:spPr/>
    </dgm:pt>
    <dgm:pt modelId="{CFCA0715-62A0-476A-ADA7-D7631F0E1D1C}" type="pres">
      <dgm:prSet presAssocID="{E9D5B265-B1C5-4E2E-9727-7BCAD7D3505D}" presName="spacer" presStyleCnt="0"/>
      <dgm:spPr/>
    </dgm:pt>
    <dgm:pt modelId="{72554477-E427-4F2B-BE51-0FBF8051FE86}" type="pres">
      <dgm:prSet presAssocID="{B04340EE-E46F-47BA-904D-EEF929D84601}" presName="parentText" presStyleLbl="node1" presStyleIdx="1" presStyleCnt="4">
        <dgm:presLayoutVars>
          <dgm:chMax val="0"/>
          <dgm:bulletEnabled val="1"/>
        </dgm:presLayoutVars>
      </dgm:prSet>
      <dgm:spPr/>
    </dgm:pt>
    <dgm:pt modelId="{8FE5E7B6-E5E7-4375-BC4E-4EECDE267D6C}" type="pres">
      <dgm:prSet presAssocID="{C4CA7B66-CA3D-4963-8E79-04A2DF3B8B04}" presName="spacer" presStyleCnt="0"/>
      <dgm:spPr/>
    </dgm:pt>
    <dgm:pt modelId="{455DD5BD-74F3-4CA9-85AD-BC7CA177732C}" type="pres">
      <dgm:prSet presAssocID="{E9FA8F13-77E8-4AA3-BFB3-269D2B8987CC}" presName="parentText" presStyleLbl="node1" presStyleIdx="2" presStyleCnt="4">
        <dgm:presLayoutVars>
          <dgm:chMax val="0"/>
          <dgm:bulletEnabled val="1"/>
        </dgm:presLayoutVars>
      </dgm:prSet>
      <dgm:spPr/>
    </dgm:pt>
    <dgm:pt modelId="{22ABB729-42C1-4972-96F4-E2E8D6244803}" type="pres">
      <dgm:prSet presAssocID="{106B6522-7CB8-4821-914E-F1F80EBF1380}" presName="spacer" presStyleCnt="0"/>
      <dgm:spPr/>
    </dgm:pt>
    <dgm:pt modelId="{7E5127F0-30C0-40CF-A286-0FBA31E165E1}" type="pres">
      <dgm:prSet presAssocID="{E2C7478C-1D95-4895-8562-55FEE1A5F2F2}" presName="parentText" presStyleLbl="node1" presStyleIdx="3" presStyleCnt="4">
        <dgm:presLayoutVars>
          <dgm:chMax val="0"/>
          <dgm:bulletEnabled val="1"/>
        </dgm:presLayoutVars>
      </dgm:prSet>
      <dgm:spPr/>
    </dgm:pt>
  </dgm:ptLst>
  <dgm:cxnLst>
    <dgm:cxn modelId="{4603042F-B8EF-427A-9FB3-31B7B7726230}" type="presOf" srcId="{B04340EE-E46F-47BA-904D-EEF929D84601}" destId="{72554477-E427-4F2B-BE51-0FBF8051FE86}" srcOrd="0" destOrd="0" presId="urn:microsoft.com/office/officeart/2005/8/layout/vList2"/>
    <dgm:cxn modelId="{6DF78769-EB8F-4054-9A1A-207F0A884508}" type="presOf" srcId="{7DC243B3-663F-4413-9553-30D36AF7C566}" destId="{76C203CB-E313-446F-A641-10166FE55836}" srcOrd="0" destOrd="0" presId="urn:microsoft.com/office/officeart/2005/8/layout/vList2"/>
    <dgm:cxn modelId="{319F2E7E-27CA-4798-A506-484784681256}" srcId="{0FBB06F0-8B2E-409D-90F9-C1653C2F6590}" destId="{7DC243B3-663F-4413-9553-30D36AF7C566}" srcOrd="0" destOrd="0" parTransId="{EA6977CF-1425-421B-9167-2556A83CFDBF}" sibTransId="{E9D5B265-B1C5-4E2E-9727-7BCAD7D3505D}"/>
    <dgm:cxn modelId="{9AA4BE80-A8BE-4406-B545-4CAEF8AFD325}" srcId="{0FBB06F0-8B2E-409D-90F9-C1653C2F6590}" destId="{B04340EE-E46F-47BA-904D-EEF929D84601}" srcOrd="1" destOrd="0" parTransId="{5ED164B9-0D56-4065-8043-C2DCFEC5047A}" sibTransId="{C4CA7B66-CA3D-4963-8E79-04A2DF3B8B04}"/>
    <dgm:cxn modelId="{F0335189-E00F-447D-8460-7B964CD10A46}" srcId="{0FBB06F0-8B2E-409D-90F9-C1653C2F6590}" destId="{E9FA8F13-77E8-4AA3-BFB3-269D2B8987CC}" srcOrd="2" destOrd="0" parTransId="{E8279D81-4436-49E5-80E0-14E69E18927D}" sibTransId="{106B6522-7CB8-4821-914E-F1F80EBF1380}"/>
    <dgm:cxn modelId="{166401AA-96C2-4C1F-8511-C637BEC58447}" srcId="{0FBB06F0-8B2E-409D-90F9-C1653C2F6590}" destId="{E2C7478C-1D95-4895-8562-55FEE1A5F2F2}" srcOrd="3" destOrd="0" parTransId="{C0DBCC6D-2EFF-4135-BB37-F73DD65CDBD6}" sibTransId="{4E452EC9-35FB-4C84-9006-52095ECB9AF9}"/>
    <dgm:cxn modelId="{90EEF2BE-5757-48A8-B103-36AE5CF11BF7}" type="presOf" srcId="{E2C7478C-1D95-4895-8562-55FEE1A5F2F2}" destId="{7E5127F0-30C0-40CF-A286-0FBA31E165E1}" srcOrd="0" destOrd="0" presId="urn:microsoft.com/office/officeart/2005/8/layout/vList2"/>
    <dgm:cxn modelId="{AD8BDFC4-CE98-4530-9192-44C70564416D}" type="presOf" srcId="{E9FA8F13-77E8-4AA3-BFB3-269D2B8987CC}" destId="{455DD5BD-74F3-4CA9-85AD-BC7CA177732C}" srcOrd="0" destOrd="0" presId="urn:microsoft.com/office/officeart/2005/8/layout/vList2"/>
    <dgm:cxn modelId="{18305EC6-1AA4-42B5-A73D-93F06796B0FC}" type="presOf" srcId="{0FBB06F0-8B2E-409D-90F9-C1653C2F6590}" destId="{326777D7-33DE-4295-8FF0-0F01B7FAAF67}" srcOrd="0" destOrd="0" presId="urn:microsoft.com/office/officeart/2005/8/layout/vList2"/>
    <dgm:cxn modelId="{396A977C-AC34-450E-B9FD-D98962C32EF3}" type="presParOf" srcId="{326777D7-33DE-4295-8FF0-0F01B7FAAF67}" destId="{76C203CB-E313-446F-A641-10166FE55836}" srcOrd="0" destOrd="0" presId="urn:microsoft.com/office/officeart/2005/8/layout/vList2"/>
    <dgm:cxn modelId="{1AB1DA34-A20C-4486-A245-AF0EA7EE1442}" type="presParOf" srcId="{326777D7-33DE-4295-8FF0-0F01B7FAAF67}" destId="{CFCA0715-62A0-476A-ADA7-D7631F0E1D1C}" srcOrd="1" destOrd="0" presId="urn:microsoft.com/office/officeart/2005/8/layout/vList2"/>
    <dgm:cxn modelId="{BD7577C4-AB60-4FF1-83FB-9941EECC4664}" type="presParOf" srcId="{326777D7-33DE-4295-8FF0-0F01B7FAAF67}" destId="{72554477-E427-4F2B-BE51-0FBF8051FE86}" srcOrd="2" destOrd="0" presId="urn:microsoft.com/office/officeart/2005/8/layout/vList2"/>
    <dgm:cxn modelId="{A74DD7A0-0D7A-432E-AA42-98ED1CEDB681}" type="presParOf" srcId="{326777D7-33DE-4295-8FF0-0F01B7FAAF67}" destId="{8FE5E7B6-E5E7-4375-BC4E-4EECDE267D6C}" srcOrd="3" destOrd="0" presId="urn:microsoft.com/office/officeart/2005/8/layout/vList2"/>
    <dgm:cxn modelId="{9C24AEFC-5F92-4705-98B0-26281450FCB7}" type="presParOf" srcId="{326777D7-33DE-4295-8FF0-0F01B7FAAF67}" destId="{455DD5BD-74F3-4CA9-85AD-BC7CA177732C}" srcOrd="4" destOrd="0" presId="urn:microsoft.com/office/officeart/2005/8/layout/vList2"/>
    <dgm:cxn modelId="{056F74E2-BE9A-4F10-B77D-B1D0E1DD7433}" type="presParOf" srcId="{326777D7-33DE-4295-8FF0-0F01B7FAAF67}" destId="{22ABB729-42C1-4972-96F4-E2E8D6244803}" srcOrd="5" destOrd="0" presId="urn:microsoft.com/office/officeart/2005/8/layout/vList2"/>
    <dgm:cxn modelId="{8CF32D01-BB70-4328-9895-49152B2376C1}" type="presParOf" srcId="{326777D7-33DE-4295-8FF0-0F01B7FAAF67}" destId="{7E5127F0-30C0-40CF-A286-0FBA31E165E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2272C0-B208-4D1B-BF33-B43F7FA5215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A0ED0E3B-AE3C-472E-B284-847C098BAC80}">
      <dgm:prSet/>
      <dgm:spPr/>
      <dgm:t>
        <a:bodyPr/>
        <a:lstStyle/>
        <a:p>
          <a:r>
            <a:rPr lang="en-US"/>
            <a:t>Patient assessment and prescribe accordingly</a:t>
          </a:r>
        </a:p>
      </dgm:t>
    </dgm:pt>
    <dgm:pt modelId="{C11D7AB1-4126-4D9D-A248-069DB0869558}" type="parTrans" cxnId="{4BDD329D-7C9E-4E56-AA3B-E3FCBBF323F5}">
      <dgm:prSet/>
      <dgm:spPr/>
      <dgm:t>
        <a:bodyPr/>
        <a:lstStyle/>
        <a:p>
          <a:endParaRPr lang="en-US"/>
        </a:p>
      </dgm:t>
    </dgm:pt>
    <dgm:pt modelId="{42ADE3E2-DE89-4A82-AAC5-E1DE9F9E4E38}" type="sibTrans" cxnId="{4BDD329D-7C9E-4E56-AA3B-E3FCBBF323F5}">
      <dgm:prSet/>
      <dgm:spPr/>
      <dgm:t>
        <a:bodyPr/>
        <a:lstStyle/>
        <a:p>
          <a:endParaRPr lang="en-US"/>
        </a:p>
      </dgm:t>
    </dgm:pt>
    <dgm:pt modelId="{F71EF15E-DBF1-460F-A580-5F7AD01E59DF}">
      <dgm:prSet/>
      <dgm:spPr/>
      <dgm:t>
        <a:bodyPr/>
        <a:lstStyle/>
        <a:p>
          <a:r>
            <a:rPr lang="en-US" dirty="0"/>
            <a:t>Likely to be delayed due to workload</a:t>
          </a:r>
        </a:p>
      </dgm:t>
    </dgm:pt>
    <dgm:pt modelId="{8E9453B1-CE0F-4397-BA45-1FB926051722}" type="parTrans" cxnId="{0D2348A3-B892-4D0D-8259-A682A4C8030B}">
      <dgm:prSet/>
      <dgm:spPr/>
      <dgm:t>
        <a:bodyPr/>
        <a:lstStyle/>
        <a:p>
          <a:endParaRPr lang="en-US"/>
        </a:p>
      </dgm:t>
    </dgm:pt>
    <dgm:pt modelId="{72DE35DF-4660-4938-87E9-B6B2F198F9BF}" type="sibTrans" cxnId="{0D2348A3-B892-4D0D-8259-A682A4C8030B}">
      <dgm:prSet/>
      <dgm:spPr/>
      <dgm:t>
        <a:bodyPr/>
        <a:lstStyle/>
        <a:p>
          <a:endParaRPr lang="en-US"/>
        </a:p>
      </dgm:t>
    </dgm:pt>
    <dgm:pt modelId="{C4E6900D-1BD1-42F9-8366-11A045FAB497}">
      <dgm:prSet/>
      <dgm:spPr/>
      <dgm:t>
        <a:bodyPr/>
        <a:lstStyle/>
        <a:p>
          <a:r>
            <a:rPr lang="en-US" dirty="0"/>
            <a:t>Prescribe regular dose</a:t>
          </a:r>
        </a:p>
      </dgm:t>
    </dgm:pt>
    <dgm:pt modelId="{B2871171-BA91-4B7C-9105-ACD08074B1E5}" type="parTrans" cxnId="{025DF494-3C11-495A-BA52-9DB2DD04CFA8}">
      <dgm:prSet/>
      <dgm:spPr/>
      <dgm:t>
        <a:bodyPr/>
        <a:lstStyle/>
        <a:p>
          <a:endParaRPr lang="en-US"/>
        </a:p>
      </dgm:t>
    </dgm:pt>
    <dgm:pt modelId="{53F5B228-E7B3-48B1-93E6-BE80D3043CC9}" type="sibTrans" cxnId="{025DF494-3C11-495A-BA52-9DB2DD04CFA8}">
      <dgm:prSet/>
      <dgm:spPr/>
      <dgm:t>
        <a:bodyPr/>
        <a:lstStyle/>
        <a:p>
          <a:endParaRPr lang="en-US"/>
        </a:p>
      </dgm:t>
    </dgm:pt>
    <dgm:pt modelId="{EB4E9DB6-9084-4F2F-8CE4-2B56B8457365}">
      <dgm:prSet/>
      <dgm:spPr/>
      <dgm:t>
        <a:bodyPr/>
        <a:lstStyle/>
        <a:p>
          <a:r>
            <a:rPr lang="en-US" dirty="0"/>
            <a:t>Add NRT to discharge medication</a:t>
          </a:r>
        </a:p>
      </dgm:t>
    </dgm:pt>
    <dgm:pt modelId="{44748980-46A8-43D5-B0E1-1C07CD76E296}" type="parTrans" cxnId="{B2F8512A-5874-425F-AC1E-571BBD5D4871}">
      <dgm:prSet/>
      <dgm:spPr/>
      <dgm:t>
        <a:bodyPr/>
        <a:lstStyle/>
        <a:p>
          <a:endParaRPr lang="en-US"/>
        </a:p>
      </dgm:t>
    </dgm:pt>
    <dgm:pt modelId="{6206C5D7-E649-4E39-A871-BA6ED605B037}" type="sibTrans" cxnId="{B2F8512A-5874-425F-AC1E-571BBD5D4871}">
      <dgm:prSet/>
      <dgm:spPr/>
      <dgm:t>
        <a:bodyPr/>
        <a:lstStyle/>
        <a:p>
          <a:endParaRPr lang="en-US"/>
        </a:p>
      </dgm:t>
    </dgm:pt>
    <dgm:pt modelId="{324558D6-4987-4F53-9422-AACE80F142D2}" type="pres">
      <dgm:prSet presAssocID="{F02272C0-B208-4D1B-BF33-B43F7FA5215C}" presName="vert0" presStyleCnt="0">
        <dgm:presLayoutVars>
          <dgm:dir/>
          <dgm:animOne val="branch"/>
          <dgm:animLvl val="lvl"/>
        </dgm:presLayoutVars>
      </dgm:prSet>
      <dgm:spPr/>
    </dgm:pt>
    <dgm:pt modelId="{7EEA1733-96D9-45B3-BBB1-EC7B8A884508}" type="pres">
      <dgm:prSet presAssocID="{A0ED0E3B-AE3C-472E-B284-847C098BAC80}" presName="thickLine" presStyleLbl="alignNode1" presStyleIdx="0" presStyleCnt="4"/>
      <dgm:spPr/>
    </dgm:pt>
    <dgm:pt modelId="{FDEECF8C-77AF-424C-BD8F-660ADA24165C}" type="pres">
      <dgm:prSet presAssocID="{A0ED0E3B-AE3C-472E-B284-847C098BAC80}" presName="horz1" presStyleCnt="0"/>
      <dgm:spPr/>
    </dgm:pt>
    <dgm:pt modelId="{89F2D317-325D-46C9-AD5E-C298C67351C2}" type="pres">
      <dgm:prSet presAssocID="{A0ED0E3B-AE3C-472E-B284-847C098BAC80}" presName="tx1" presStyleLbl="revTx" presStyleIdx="0" presStyleCnt="4"/>
      <dgm:spPr/>
    </dgm:pt>
    <dgm:pt modelId="{F1437D21-E0A0-4589-8B7A-13D9FE5168AF}" type="pres">
      <dgm:prSet presAssocID="{A0ED0E3B-AE3C-472E-B284-847C098BAC80}" presName="vert1" presStyleCnt="0"/>
      <dgm:spPr/>
    </dgm:pt>
    <dgm:pt modelId="{A5C044EC-B540-45DB-A654-68AFAD3F71C2}" type="pres">
      <dgm:prSet presAssocID="{F71EF15E-DBF1-460F-A580-5F7AD01E59DF}" presName="thickLine" presStyleLbl="alignNode1" presStyleIdx="1" presStyleCnt="4"/>
      <dgm:spPr/>
    </dgm:pt>
    <dgm:pt modelId="{FA97644E-AE5F-48A4-82BF-8FFAB4390B34}" type="pres">
      <dgm:prSet presAssocID="{F71EF15E-DBF1-460F-A580-5F7AD01E59DF}" presName="horz1" presStyleCnt="0"/>
      <dgm:spPr/>
    </dgm:pt>
    <dgm:pt modelId="{7A11CAF0-9FFD-425B-9908-94C55BDB1522}" type="pres">
      <dgm:prSet presAssocID="{F71EF15E-DBF1-460F-A580-5F7AD01E59DF}" presName="tx1" presStyleLbl="revTx" presStyleIdx="1" presStyleCnt="4"/>
      <dgm:spPr/>
    </dgm:pt>
    <dgm:pt modelId="{2540483C-40D9-4E1D-AFFC-5D3A39EF8704}" type="pres">
      <dgm:prSet presAssocID="{F71EF15E-DBF1-460F-A580-5F7AD01E59DF}" presName="vert1" presStyleCnt="0"/>
      <dgm:spPr/>
    </dgm:pt>
    <dgm:pt modelId="{1B1EBBBA-4444-4F64-ACDD-5C8403B9D3D3}" type="pres">
      <dgm:prSet presAssocID="{C4E6900D-1BD1-42F9-8366-11A045FAB497}" presName="thickLine" presStyleLbl="alignNode1" presStyleIdx="2" presStyleCnt="4"/>
      <dgm:spPr/>
    </dgm:pt>
    <dgm:pt modelId="{7144626B-E8F0-4E8C-9D67-FE1CA6A12FDE}" type="pres">
      <dgm:prSet presAssocID="{C4E6900D-1BD1-42F9-8366-11A045FAB497}" presName="horz1" presStyleCnt="0"/>
      <dgm:spPr/>
    </dgm:pt>
    <dgm:pt modelId="{CE1AA78A-57EA-41C0-AF7C-381C61CB0968}" type="pres">
      <dgm:prSet presAssocID="{C4E6900D-1BD1-42F9-8366-11A045FAB497}" presName="tx1" presStyleLbl="revTx" presStyleIdx="2" presStyleCnt="4"/>
      <dgm:spPr/>
    </dgm:pt>
    <dgm:pt modelId="{714BFB51-9E3E-49FC-B0C7-C3E28B626C9D}" type="pres">
      <dgm:prSet presAssocID="{C4E6900D-1BD1-42F9-8366-11A045FAB497}" presName="vert1" presStyleCnt="0"/>
      <dgm:spPr/>
    </dgm:pt>
    <dgm:pt modelId="{66256B0D-2D8A-445F-986D-8B569C83009F}" type="pres">
      <dgm:prSet presAssocID="{EB4E9DB6-9084-4F2F-8CE4-2B56B8457365}" presName="thickLine" presStyleLbl="alignNode1" presStyleIdx="3" presStyleCnt="4"/>
      <dgm:spPr/>
    </dgm:pt>
    <dgm:pt modelId="{025862C6-61F5-4C6F-B2EE-26FDDA69E843}" type="pres">
      <dgm:prSet presAssocID="{EB4E9DB6-9084-4F2F-8CE4-2B56B8457365}" presName="horz1" presStyleCnt="0"/>
      <dgm:spPr/>
    </dgm:pt>
    <dgm:pt modelId="{CE4A7AA8-68DD-486A-A68D-E8FAA4523E67}" type="pres">
      <dgm:prSet presAssocID="{EB4E9DB6-9084-4F2F-8CE4-2B56B8457365}" presName="tx1" presStyleLbl="revTx" presStyleIdx="3" presStyleCnt="4" custScaleX="90909" custScaleY="90909"/>
      <dgm:spPr/>
    </dgm:pt>
    <dgm:pt modelId="{9CF3BB77-B7F6-4D8C-9E54-3F3591E1EEB4}" type="pres">
      <dgm:prSet presAssocID="{EB4E9DB6-9084-4F2F-8CE4-2B56B8457365}" presName="vert1" presStyleCnt="0"/>
      <dgm:spPr/>
    </dgm:pt>
  </dgm:ptLst>
  <dgm:cxnLst>
    <dgm:cxn modelId="{F5441C2A-9B81-403B-9449-6EC21103453B}" type="presOf" srcId="{C4E6900D-1BD1-42F9-8366-11A045FAB497}" destId="{CE1AA78A-57EA-41C0-AF7C-381C61CB0968}" srcOrd="0" destOrd="0" presId="urn:microsoft.com/office/officeart/2008/layout/LinedList"/>
    <dgm:cxn modelId="{B2F8512A-5874-425F-AC1E-571BBD5D4871}" srcId="{F02272C0-B208-4D1B-BF33-B43F7FA5215C}" destId="{EB4E9DB6-9084-4F2F-8CE4-2B56B8457365}" srcOrd="3" destOrd="0" parTransId="{44748980-46A8-43D5-B0E1-1C07CD76E296}" sibTransId="{6206C5D7-E649-4E39-A871-BA6ED605B037}"/>
    <dgm:cxn modelId="{94687047-EBBF-46CC-86DA-B2660BC0B8E5}" type="presOf" srcId="{A0ED0E3B-AE3C-472E-B284-847C098BAC80}" destId="{89F2D317-325D-46C9-AD5E-C298C67351C2}" srcOrd="0" destOrd="0" presId="urn:microsoft.com/office/officeart/2008/layout/LinedList"/>
    <dgm:cxn modelId="{C208CF49-BA37-4924-9DA2-177026205CA7}" type="presOf" srcId="{F02272C0-B208-4D1B-BF33-B43F7FA5215C}" destId="{324558D6-4987-4F53-9422-AACE80F142D2}" srcOrd="0" destOrd="0" presId="urn:microsoft.com/office/officeart/2008/layout/LinedList"/>
    <dgm:cxn modelId="{025DF494-3C11-495A-BA52-9DB2DD04CFA8}" srcId="{F02272C0-B208-4D1B-BF33-B43F7FA5215C}" destId="{C4E6900D-1BD1-42F9-8366-11A045FAB497}" srcOrd="2" destOrd="0" parTransId="{B2871171-BA91-4B7C-9105-ACD08074B1E5}" sibTransId="{53F5B228-E7B3-48B1-93E6-BE80D3043CC9}"/>
    <dgm:cxn modelId="{287EA896-11C3-4F8F-BBEA-FFC9AB7A5AFC}" type="presOf" srcId="{F71EF15E-DBF1-460F-A580-5F7AD01E59DF}" destId="{7A11CAF0-9FFD-425B-9908-94C55BDB1522}" srcOrd="0" destOrd="0" presId="urn:microsoft.com/office/officeart/2008/layout/LinedList"/>
    <dgm:cxn modelId="{4BDD329D-7C9E-4E56-AA3B-E3FCBBF323F5}" srcId="{F02272C0-B208-4D1B-BF33-B43F7FA5215C}" destId="{A0ED0E3B-AE3C-472E-B284-847C098BAC80}" srcOrd="0" destOrd="0" parTransId="{C11D7AB1-4126-4D9D-A248-069DB0869558}" sibTransId="{42ADE3E2-DE89-4A82-AAC5-E1DE9F9E4E38}"/>
    <dgm:cxn modelId="{0D2348A3-B892-4D0D-8259-A682A4C8030B}" srcId="{F02272C0-B208-4D1B-BF33-B43F7FA5215C}" destId="{F71EF15E-DBF1-460F-A580-5F7AD01E59DF}" srcOrd="1" destOrd="0" parTransId="{8E9453B1-CE0F-4397-BA45-1FB926051722}" sibTransId="{72DE35DF-4660-4938-87E9-B6B2F198F9BF}"/>
    <dgm:cxn modelId="{8E9F4CE9-21E6-418C-B6BC-C419D0601629}" type="presOf" srcId="{EB4E9DB6-9084-4F2F-8CE4-2B56B8457365}" destId="{CE4A7AA8-68DD-486A-A68D-E8FAA4523E67}" srcOrd="0" destOrd="0" presId="urn:microsoft.com/office/officeart/2008/layout/LinedList"/>
    <dgm:cxn modelId="{8B90811C-811D-45BA-8A52-6B93B03A432C}" type="presParOf" srcId="{324558D6-4987-4F53-9422-AACE80F142D2}" destId="{7EEA1733-96D9-45B3-BBB1-EC7B8A884508}" srcOrd="0" destOrd="0" presId="urn:microsoft.com/office/officeart/2008/layout/LinedList"/>
    <dgm:cxn modelId="{92B7F57C-76E3-4A24-BC08-0135C5B518F0}" type="presParOf" srcId="{324558D6-4987-4F53-9422-AACE80F142D2}" destId="{FDEECF8C-77AF-424C-BD8F-660ADA24165C}" srcOrd="1" destOrd="0" presId="urn:microsoft.com/office/officeart/2008/layout/LinedList"/>
    <dgm:cxn modelId="{A57B07F7-CCBB-4770-8979-F64D6C7CD92B}" type="presParOf" srcId="{FDEECF8C-77AF-424C-BD8F-660ADA24165C}" destId="{89F2D317-325D-46C9-AD5E-C298C67351C2}" srcOrd="0" destOrd="0" presId="urn:microsoft.com/office/officeart/2008/layout/LinedList"/>
    <dgm:cxn modelId="{F4EAD5DA-DD3D-41DA-AF3F-133B93F87030}" type="presParOf" srcId="{FDEECF8C-77AF-424C-BD8F-660ADA24165C}" destId="{F1437D21-E0A0-4589-8B7A-13D9FE5168AF}" srcOrd="1" destOrd="0" presId="urn:microsoft.com/office/officeart/2008/layout/LinedList"/>
    <dgm:cxn modelId="{0660A948-DBAB-4992-A6E3-4E2590A08E33}" type="presParOf" srcId="{324558D6-4987-4F53-9422-AACE80F142D2}" destId="{A5C044EC-B540-45DB-A654-68AFAD3F71C2}" srcOrd="2" destOrd="0" presId="urn:microsoft.com/office/officeart/2008/layout/LinedList"/>
    <dgm:cxn modelId="{9F512F1A-2FFD-4B86-A140-BF0794A8F496}" type="presParOf" srcId="{324558D6-4987-4F53-9422-AACE80F142D2}" destId="{FA97644E-AE5F-48A4-82BF-8FFAB4390B34}" srcOrd="3" destOrd="0" presId="urn:microsoft.com/office/officeart/2008/layout/LinedList"/>
    <dgm:cxn modelId="{1BC096B3-4060-4C17-A83F-27538936A135}" type="presParOf" srcId="{FA97644E-AE5F-48A4-82BF-8FFAB4390B34}" destId="{7A11CAF0-9FFD-425B-9908-94C55BDB1522}" srcOrd="0" destOrd="0" presId="urn:microsoft.com/office/officeart/2008/layout/LinedList"/>
    <dgm:cxn modelId="{2B76CF24-185B-483D-BBDF-7299633D303B}" type="presParOf" srcId="{FA97644E-AE5F-48A4-82BF-8FFAB4390B34}" destId="{2540483C-40D9-4E1D-AFFC-5D3A39EF8704}" srcOrd="1" destOrd="0" presId="urn:microsoft.com/office/officeart/2008/layout/LinedList"/>
    <dgm:cxn modelId="{41918D9D-04AA-45D3-96AC-7711805C532F}" type="presParOf" srcId="{324558D6-4987-4F53-9422-AACE80F142D2}" destId="{1B1EBBBA-4444-4F64-ACDD-5C8403B9D3D3}" srcOrd="4" destOrd="0" presId="urn:microsoft.com/office/officeart/2008/layout/LinedList"/>
    <dgm:cxn modelId="{92E9E285-8175-4D8D-A6D9-30E731097B47}" type="presParOf" srcId="{324558D6-4987-4F53-9422-AACE80F142D2}" destId="{7144626B-E8F0-4E8C-9D67-FE1CA6A12FDE}" srcOrd="5" destOrd="0" presId="urn:microsoft.com/office/officeart/2008/layout/LinedList"/>
    <dgm:cxn modelId="{62B8845C-F2D5-4871-9909-1953474F7160}" type="presParOf" srcId="{7144626B-E8F0-4E8C-9D67-FE1CA6A12FDE}" destId="{CE1AA78A-57EA-41C0-AF7C-381C61CB0968}" srcOrd="0" destOrd="0" presId="urn:microsoft.com/office/officeart/2008/layout/LinedList"/>
    <dgm:cxn modelId="{9644D1DD-8614-4330-9C8B-7C4F576F5E83}" type="presParOf" srcId="{7144626B-E8F0-4E8C-9D67-FE1CA6A12FDE}" destId="{714BFB51-9E3E-49FC-B0C7-C3E28B626C9D}" srcOrd="1" destOrd="0" presId="urn:microsoft.com/office/officeart/2008/layout/LinedList"/>
    <dgm:cxn modelId="{BC9AB8E8-8D78-4D5B-B326-739FC70DECB5}" type="presParOf" srcId="{324558D6-4987-4F53-9422-AACE80F142D2}" destId="{66256B0D-2D8A-445F-986D-8B569C83009F}" srcOrd="6" destOrd="0" presId="urn:microsoft.com/office/officeart/2008/layout/LinedList"/>
    <dgm:cxn modelId="{7D067E51-1080-4D63-8625-874EF36EF5E1}" type="presParOf" srcId="{324558D6-4987-4F53-9422-AACE80F142D2}" destId="{025862C6-61F5-4C6F-B2EE-26FDDA69E843}" srcOrd="7" destOrd="0" presId="urn:microsoft.com/office/officeart/2008/layout/LinedList"/>
    <dgm:cxn modelId="{099AF3AB-C530-4AA3-9CCC-8CF8D67ADE0B}" type="presParOf" srcId="{025862C6-61F5-4C6F-B2EE-26FDDA69E843}" destId="{CE4A7AA8-68DD-486A-A68D-E8FAA4523E67}" srcOrd="0" destOrd="0" presId="urn:microsoft.com/office/officeart/2008/layout/LinedList"/>
    <dgm:cxn modelId="{00815EA5-F75D-46E0-B526-1001A5FEDA32}" type="presParOf" srcId="{025862C6-61F5-4C6F-B2EE-26FDDA69E843}" destId="{9CF3BB77-B7F6-4D8C-9E54-3F3591E1EEB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5D204D-864A-46B7-8520-36DC8390F305}" type="doc">
      <dgm:prSet loTypeId="urn:microsoft.com/office/officeart/2016/7/layout/BasicLinearProcessNumbered" loCatId="process" qsTypeId="urn:microsoft.com/office/officeart/2005/8/quickstyle/simple1" qsCatId="simple" csTypeId="urn:microsoft.com/office/officeart/2005/8/colors/accent6_2" csCatId="accent6" phldr="1"/>
      <dgm:spPr/>
      <dgm:t>
        <a:bodyPr/>
        <a:lstStyle/>
        <a:p>
          <a:endParaRPr lang="en-US"/>
        </a:p>
      </dgm:t>
    </dgm:pt>
    <dgm:pt modelId="{DDFF3DDA-E0D2-4CA3-B6A0-D89523444B28}">
      <dgm:prSet/>
      <dgm:spPr>
        <a:xfrm>
          <a:off x="0" y="853103"/>
          <a:ext cx="2415083" cy="3381116"/>
        </a:xfrm>
        <a:prstGeom prst="rect">
          <a:avLst/>
        </a:prstGeom>
        <a:solidFill>
          <a:srgbClr val="D5393D">
            <a:alpha val="90000"/>
            <a:tint val="40000"/>
            <a:hueOff val="0"/>
            <a:satOff val="0"/>
            <a:lumOff val="0"/>
            <a:alphaOff val="0"/>
          </a:srgbClr>
        </a:solidFill>
        <a:ln w="10795" cap="flat" cmpd="sng" algn="ctr">
          <a:solidFill>
            <a:srgbClr val="D5393D">
              <a:alpha val="90000"/>
              <a:tint val="40000"/>
              <a:hueOff val="0"/>
              <a:satOff val="0"/>
              <a:lumOff val="0"/>
              <a:alphaOff val="0"/>
            </a:srgbClr>
          </a:solidFill>
          <a:prstDash val="solid"/>
        </a:ln>
        <a:effectLst/>
      </dgm:spPr>
      <dgm:t>
        <a:bodyPr/>
        <a:lstStyle/>
        <a:p>
          <a:r>
            <a:rPr lang="en-US" dirty="0">
              <a:solidFill>
                <a:srgbClr val="000000">
                  <a:hueOff val="0"/>
                  <a:satOff val="0"/>
                  <a:lumOff val="0"/>
                  <a:alphaOff val="0"/>
                </a:srgbClr>
              </a:solidFill>
              <a:latin typeface="Corbel" panose="020B0503020204020204"/>
              <a:ea typeface="+mn-ea"/>
              <a:cs typeface="+mn-cs"/>
            </a:rPr>
            <a:t>One off patch can be authorised by a nurse under discretionary medicines, there is an option to administer it as well, however access to the ward stock varies</a:t>
          </a:r>
        </a:p>
      </dgm:t>
    </dgm:pt>
    <dgm:pt modelId="{974AB1F6-EECB-4439-8809-DA794CDBF610}" type="parTrans" cxnId="{D8698502-7DFA-4AB9-881D-4212CC6D3209}">
      <dgm:prSet/>
      <dgm:spPr/>
      <dgm:t>
        <a:bodyPr/>
        <a:lstStyle/>
        <a:p>
          <a:endParaRPr lang="en-US"/>
        </a:p>
      </dgm:t>
    </dgm:pt>
    <dgm:pt modelId="{D4010011-68D4-4A1F-9AB1-126993C917D1}" type="sibTrans" cxnId="{D8698502-7DFA-4AB9-881D-4212CC6D3209}">
      <dgm:prSet phldrT="1" phldr="0"/>
      <dgm:spPr>
        <a:xfrm>
          <a:off x="700374" y="1191215"/>
          <a:ext cx="1014335" cy="1014335"/>
        </a:xfrm>
        <a:prstGeom prst="ellipse">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gm:spPr>
      <dgm:t>
        <a:bodyPr/>
        <a:lstStyle/>
        <a:p>
          <a:r>
            <a:rPr lang="en-US">
              <a:solidFill>
                <a:srgbClr val="FFFFFF"/>
              </a:solidFill>
              <a:latin typeface="Corbel" panose="020B0503020204020204"/>
              <a:ea typeface="+mn-ea"/>
              <a:cs typeface="+mn-cs"/>
            </a:rPr>
            <a:t>1</a:t>
          </a:r>
        </a:p>
      </dgm:t>
    </dgm:pt>
    <dgm:pt modelId="{07B2D97F-0258-4B9D-A36C-540F9C22496D}">
      <dgm:prSet/>
      <dgm:spPr>
        <a:xfrm>
          <a:off x="2656591" y="853103"/>
          <a:ext cx="2415083" cy="3381116"/>
        </a:xfrm>
        <a:prstGeom prst="rect">
          <a:avLst/>
        </a:prstGeom>
        <a:solidFill>
          <a:srgbClr val="D5393D">
            <a:alpha val="90000"/>
            <a:tint val="40000"/>
            <a:hueOff val="0"/>
            <a:satOff val="0"/>
            <a:lumOff val="0"/>
            <a:alphaOff val="0"/>
          </a:srgbClr>
        </a:solidFill>
        <a:ln w="10795" cap="flat" cmpd="sng" algn="ctr">
          <a:solidFill>
            <a:srgbClr val="D5393D">
              <a:alpha val="90000"/>
              <a:tint val="40000"/>
              <a:hueOff val="0"/>
              <a:satOff val="0"/>
              <a:lumOff val="0"/>
              <a:alphaOff val="0"/>
            </a:srgbClr>
          </a:solidFill>
          <a:prstDash val="solid"/>
        </a:ln>
        <a:effectLst/>
      </dgm:spPr>
      <dgm:t>
        <a:bodyPr/>
        <a:lstStyle/>
        <a:p>
          <a:r>
            <a:rPr lang="en-US">
              <a:solidFill>
                <a:srgbClr val="000000">
                  <a:hueOff val="0"/>
                  <a:satOff val="0"/>
                  <a:lumOff val="0"/>
                  <a:alphaOff val="0"/>
                </a:srgbClr>
              </a:solidFill>
              <a:latin typeface="Corbel" panose="020B0503020204020204"/>
              <a:ea typeface="+mn-ea"/>
              <a:cs typeface="+mn-cs"/>
            </a:rPr>
            <a:t>Note to an administrating nurse as a reminder about regular NRT prescription</a:t>
          </a:r>
        </a:p>
      </dgm:t>
    </dgm:pt>
    <dgm:pt modelId="{413980C3-E44B-494B-B8C7-42B16A78EC08}" type="parTrans" cxnId="{B9EDD84D-9B95-49EA-9C08-6844D3E5B71D}">
      <dgm:prSet/>
      <dgm:spPr/>
      <dgm:t>
        <a:bodyPr/>
        <a:lstStyle/>
        <a:p>
          <a:endParaRPr lang="en-US"/>
        </a:p>
      </dgm:t>
    </dgm:pt>
    <dgm:pt modelId="{2992FF1F-82B3-4673-8BD9-2BDAA82BC720}" type="sibTrans" cxnId="{B9EDD84D-9B95-49EA-9C08-6844D3E5B71D}">
      <dgm:prSet phldrT="2" phldr="0"/>
      <dgm:spPr>
        <a:xfrm>
          <a:off x="3356965" y="1191215"/>
          <a:ext cx="1014335" cy="1014335"/>
        </a:xfrm>
        <a:prstGeom prst="ellipse">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gm:spPr>
      <dgm:t>
        <a:bodyPr/>
        <a:lstStyle/>
        <a:p>
          <a:r>
            <a:rPr lang="en-US">
              <a:solidFill>
                <a:srgbClr val="FFFFFF"/>
              </a:solidFill>
              <a:latin typeface="Corbel" panose="020B0503020204020204"/>
              <a:ea typeface="+mn-ea"/>
              <a:cs typeface="+mn-cs"/>
            </a:rPr>
            <a:t>2</a:t>
          </a:r>
        </a:p>
      </dgm:t>
    </dgm:pt>
    <dgm:pt modelId="{565D08CB-8ADB-4403-8FE3-166879CAB1BC}">
      <dgm:prSet/>
      <dgm:spPr>
        <a:xfrm>
          <a:off x="5313183" y="853103"/>
          <a:ext cx="2415083" cy="3381116"/>
        </a:xfrm>
        <a:prstGeom prst="rect">
          <a:avLst/>
        </a:prstGeom>
        <a:solidFill>
          <a:srgbClr val="D5393D">
            <a:alpha val="90000"/>
            <a:tint val="40000"/>
            <a:hueOff val="0"/>
            <a:satOff val="0"/>
            <a:lumOff val="0"/>
            <a:alphaOff val="0"/>
          </a:srgbClr>
        </a:solidFill>
        <a:ln w="10795" cap="flat" cmpd="sng" algn="ctr">
          <a:solidFill>
            <a:srgbClr val="D5393D">
              <a:alpha val="90000"/>
              <a:tint val="40000"/>
              <a:hueOff val="0"/>
              <a:satOff val="0"/>
              <a:lumOff val="0"/>
              <a:alphaOff val="0"/>
            </a:srgbClr>
          </a:solidFill>
          <a:prstDash val="solid"/>
        </a:ln>
        <a:effectLst/>
      </dgm:spPr>
      <dgm:t>
        <a:bodyPr/>
        <a:lstStyle/>
        <a:p>
          <a:r>
            <a:rPr lang="en-US">
              <a:solidFill>
                <a:srgbClr val="000000">
                  <a:hueOff val="0"/>
                  <a:satOff val="0"/>
                  <a:lumOff val="0"/>
                  <a:alphaOff val="0"/>
                </a:srgbClr>
              </a:solidFill>
              <a:latin typeface="Corbel" panose="020B0503020204020204"/>
              <a:ea typeface="+mn-ea"/>
              <a:cs typeface="+mn-cs"/>
            </a:rPr>
            <a:t>Note to pharmacist requesting 2 week worth discharge medication</a:t>
          </a:r>
        </a:p>
      </dgm:t>
    </dgm:pt>
    <dgm:pt modelId="{CBE7A7E1-B1C5-4AD9-9D4D-16FBD7D4FA8B}" type="parTrans" cxnId="{AC09B42B-F6E1-4F7A-9840-3B57B02465C7}">
      <dgm:prSet/>
      <dgm:spPr/>
      <dgm:t>
        <a:bodyPr/>
        <a:lstStyle/>
        <a:p>
          <a:endParaRPr lang="en-US"/>
        </a:p>
      </dgm:t>
    </dgm:pt>
    <dgm:pt modelId="{958B9175-1215-402F-B677-A82DB8387373}" type="sibTrans" cxnId="{AC09B42B-F6E1-4F7A-9840-3B57B02465C7}">
      <dgm:prSet phldrT="3" phldr="0"/>
      <dgm:spPr>
        <a:xfrm>
          <a:off x="6013557" y="1191215"/>
          <a:ext cx="1014335" cy="1014335"/>
        </a:xfrm>
        <a:prstGeom prst="ellipse">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gm:spPr>
      <dgm:t>
        <a:bodyPr/>
        <a:lstStyle/>
        <a:p>
          <a:r>
            <a:rPr lang="en-US">
              <a:solidFill>
                <a:srgbClr val="FFFFFF"/>
              </a:solidFill>
              <a:latin typeface="Corbel" panose="020B0503020204020204"/>
              <a:ea typeface="+mn-ea"/>
              <a:cs typeface="+mn-cs"/>
            </a:rPr>
            <a:t>3</a:t>
          </a:r>
        </a:p>
      </dgm:t>
    </dgm:pt>
    <dgm:pt modelId="{A024DF04-3F2B-447D-A046-1DD886BBA451}" type="pres">
      <dgm:prSet presAssocID="{565D204D-864A-46B7-8520-36DC8390F305}" presName="Name0" presStyleCnt="0">
        <dgm:presLayoutVars>
          <dgm:animLvl val="lvl"/>
          <dgm:resizeHandles val="exact"/>
        </dgm:presLayoutVars>
      </dgm:prSet>
      <dgm:spPr/>
    </dgm:pt>
    <dgm:pt modelId="{8D0834C6-8B1E-42AD-9B2F-A0A36A052958}" type="pres">
      <dgm:prSet presAssocID="{DDFF3DDA-E0D2-4CA3-B6A0-D89523444B28}" presName="compositeNode" presStyleCnt="0">
        <dgm:presLayoutVars>
          <dgm:bulletEnabled val="1"/>
        </dgm:presLayoutVars>
      </dgm:prSet>
      <dgm:spPr/>
    </dgm:pt>
    <dgm:pt modelId="{9F3D37A5-5642-4050-92B6-4E51404733FB}" type="pres">
      <dgm:prSet presAssocID="{DDFF3DDA-E0D2-4CA3-B6A0-D89523444B28}" presName="bgRect" presStyleLbl="bgAccFollowNode1" presStyleIdx="0" presStyleCnt="3"/>
      <dgm:spPr/>
    </dgm:pt>
    <dgm:pt modelId="{E174EED0-CF53-4A12-81E2-616C455FFB77}" type="pres">
      <dgm:prSet presAssocID="{D4010011-68D4-4A1F-9AB1-126993C917D1}" presName="sibTransNodeCircle" presStyleLbl="alignNode1" presStyleIdx="0" presStyleCnt="6">
        <dgm:presLayoutVars>
          <dgm:chMax val="0"/>
          <dgm:bulletEnabled/>
        </dgm:presLayoutVars>
      </dgm:prSet>
      <dgm:spPr/>
    </dgm:pt>
    <dgm:pt modelId="{FAE817B1-C09E-40A9-BF31-44C3021C80FC}" type="pres">
      <dgm:prSet presAssocID="{DDFF3DDA-E0D2-4CA3-B6A0-D89523444B28}" presName="bottomLine" presStyleLbl="alignNode1" presStyleIdx="1" presStyleCnt="6">
        <dgm:presLayoutVars/>
      </dgm:prSet>
      <dgm:spPr>
        <a:xfrm>
          <a:off x="0" y="4234148"/>
          <a:ext cx="2415083" cy="72"/>
        </a:xfrm>
        <a:prstGeom prst="rect">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gm:spPr>
    </dgm:pt>
    <dgm:pt modelId="{F06CF61C-4FE5-48C3-89A2-32BDDED831DA}" type="pres">
      <dgm:prSet presAssocID="{DDFF3DDA-E0D2-4CA3-B6A0-D89523444B28}" presName="nodeText" presStyleLbl="bgAccFollowNode1" presStyleIdx="0" presStyleCnt="3">
        <dgm:presLayoutVars>
          <dgm:bulletEnabled val="1"/>
        </dgm:presLayoutVars>
      </dgm:prSet>
      <dgm:spPr/>
    </dgm:pt>
    <dgm:pt modelId="{4B9E6D2D-0FEB-4C96-BBF0-E8D08E06B8AC}" type="pres">
      <dgm:prSet presAssocID="{D4010011-68D4-4A1F-9AB1-126993C917D1}" presName="sibTrans" presStyleCnt="0"/>
      <dgm:spPr/>
    </dgm:pt>
    <dgm:pt modelId="{1E8396F0-4696-4C12-AB75-C779AD30B8CE}" type="pres">
      <dgm:prSet presAssocID="{07B2D97F-0258-4B9D-A36C-540F9C22496D}" presName="compositeNode" presStyleCnt="0">
        <dgm:presLayoutVars>
          <dgm:bulletEnabled val="1"/>
        </dgm:presLayoutVars>
      </dgm:prSet>
      <dgm:spPr/>
    </dgm:pt>
    <dgm:pt modelId="{2E7947E0-F664-4C23-93C3-B9E267B0BE4D}" type="pres">
      <dgm:prSet presAssocID="{07B2D97F-0258-4B9D-A36C-540F9C22496D}" presName="bgRect" presStyleLbl="bgAccFollowNode1" presStyleIdx="1" presStyleCnt="3"/>
      <dgm:spPr/>
    </dgm:pt>
    <dgm:pt modelId="{5B93E63F-7670-4E6D-80FD-5F22D4EE1993}" type="pres">
      <dgm:prSet presAssocID="{2992FF1F-82B3-4673-8BD9-2BDAA82BC720}" presName="sibTransNodeCircle" presStyleLbl="alignNode1" presStyleIdx="2" presStyleCnt="6">
        <dgm:presLayoutVars>
          <dgm:chMax val="0"/>
          <dgm:bulletEnabled/>
        </dgm:presLayoutVars>
      </dgm:prSet>
      <dgm:spPr/>
    </dgm:pt>
    <dgm:pt modelId="{59AC0E32-8F02-4C84-9757-E6D6B359144C}" type="pres">
      <dgm:prSet presAssocID="{07B2D97F-0258-4B9D-A36C-540F9C22496D}" presName="bottomLine" presStyleLbl="alignNode1" presStyleIdx="3" presStyleCnt="6">
        <dgm:presLayoutVars/>
      </dgm:prSet>
      <dgm:spPr>
        <a:xfrm>
          <a:off x="2656591" y="4234148"/>
          <a:ext cx="2415083" cy="72"/>
        </a:xfrm>
        <a:prstGeom prst="rect">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gm:spPr>
    </dgm:pt>
    <dgm:pt modelId="{30CBD244-C2D2-46D3-9E37-BBFA020FA10F}" type="pres">
      <dgm:prSet presAssocID="{07B2D97F-0258-4B9D-A36C-540F9C22496D}" presName="nodeText" presStyleLbl="bgAccFollowNode1" presStyleIdx="1" presStyleCnt="3">
        <dgm:presLayoutVars>
          <dgm:bulletEnabled val="1"/>
        </dgm:presLayoutVars>
      </dgm:prSet>
      <dgm:spPr/>
    </dgm:pt>
    <dgm:pt modelId="{47069A1B-BE36-484D-A309-C9F3E010D07A}" type="pres">
      <dgm:prSet presAssocID="{2992FF1F-82B3-4673-8BD9-2BDAA82BC720}" presName="sibTrans" presStyleCnt="0"/>
      <dgm:spPr/>
    </dgm:pt>
    <dgm:pt modelId="{4C61514F-14B7-47F4-B6EE-904E8B7F0551}" type="pres">
      <dgm:prSet presAssocID="{565D08CB-8ADB-4403-8FE3-166879CAB1BC}" presName="compositeNode" presStyleCnt="0">
        <dgm:presLayoutVars>
          <dgm:bulletEnabled val="1"/>
        </dgm:presLayoutVars>
      </dgm:prSet>
      <dgm:spPr/>
    </dgm:pt>
    <dgm:pt modelId="{19A6093C-20A2-4924-AADE-880BA4A4E935}" type="pres">
      <dgm:prSet presAssocID="{565D08CB-8ADB-4403-8FE3-166879CAB1BC}" presName="bgRect" presStyleLbl="bgAccFollowNode1" presStyleIdx="2" presStyleCnt="3"/>
      <dgm:spPr/>
    </dgm:pt>
    <dgm:pt modelId="{E8C5C713-C3A5-412F-8B66-D5820D7445B0}" type="pres">
      <dgm:prSet presAssocID="{958B9175-1215-402F-B677-A82DB8387373}" presName="sibTransNodeCircle" presStyleLbl="alignNode1" presStyleIdx="4" presStyleCnt="6">
        <dgm:presLayoutVars>
          <dgm:chMax val="0"/>
          <dgm:bulletEnabled/>
        </dgm:presLayoutVars>
      </dgm:prSet>
      <dgm:spPr/>
    </dgm:pt>
    <dgm:pt modelId="{730593BB-C968-496A-B13F-D4C1FBEEE740}" type="pres">
      <dgm:prSet presAssocID="{565D08CB-8ADB-4403-8FE3-166879CAB1BC}" presName="bottomLine" presStyleLbl="alignNode1" presStyleIdx="5" presStyleCnt="6">
        <dgm:presLayoutVars/>
      </dgm:prSet>
      <dgm:spPr>
        <a:xfrm>
          <a:off x="5313183" y="4234148"/>
          <a:ext cx="2415083" cy="72"/>
        </a:xfrm>
        <a:prstGeom prst="rect">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gm:spPr>
    </dgm:pt>
    <dgm:pt modelId="{9300C75D-1F6E-4F46-A896-50A6A5FBC9BC}" type="pres">
      <dgm:prSet presAssocID="{565D08CB-8ADB-4403-8FE3-166879CAB1BC}" presName="nodeText" presStyleLbl="bgAccFollowNode1" presStyleIdx="2" presStyleCnt="3">
        <dgm:presLayoutVars>
          <dgm:bulletEnabled val="1"/>
        </dgm:presLayoutVars>
      </dgm:prSet>
      <dgm:spPr/>
    </dgm:pt>
  </dgm:ptLst>
  <dgm:cxnLst>
    <dgm:cxn modelId="{D8698502-7DFA-4AB9-881D-4212CC6D3209}" srcId="{565D204D-864A-46B7-8520-36DC8390F305}" destId="{DDFF3DDA-E0D2-4CA3-B6A0-D89523444B28}" srcOrd="0" destOrd="0" parTransId="{974AB1F6-EECB-4439-8809-DA794CDBF610}" sibTransId="{D4010011-68D4-4A1F-9AB1-126993C917D1}"/>
    <dgm:cxn modelId="{2E5C2012-4837-4439-BDC6-FBBCC848750E}" type="presOf" srcId="{565D204D-864A-46B7-8520-36DC8390F305}" destId="{A024DF04-3F2B-447D-A046-1DD886BBA451}" srcOrd="0" destOrd="0" presId="urn:microsoft.com/office/officeart/2016/7/layout/BasicLinearProcessNumbered"/>
    <dgm:cxn modelId="{AC09B42B-F6E1-4F7A-9840-3B57B02465C7}" srcId="{565D204D-864A-46B7-8520-36DC8390F305}" destId="{565D08CB-8ADB-4403-8FE3-166879CAB1BC}" srcOrd="2" destOrd="0" parTransId="{CBE7A7E1-B1C5-4AD9-9D4D-16FBD7D4FA8B}" sibTransId="{958B9175-1215-402F-B677-A82DB8387373}"/>
    <dgm:cxn modelId="{65C96064-8FEC-4C5A-A75C-F21B83F7F29C}" type="presOf" srcId="{DDFF3DDA-E0D2-4CA3-B6A0-D89523444B28}" destId="{9F3D37A5-5642-4050-92B6-4E51404733FB}" srcOrd="0" destOrd="0" presId="urn:microsoft.com/office/officeart/2016/7/layout/BasicLinearProcessNumbered"/>
    <dgm:cxn modelId="{4F8B4769-EBD9-4AC1-96C0-AEF13D7D5BE6}" type="presOf" srcId="{DDFF3DDA-E0D2-4CA3-B6A0-D89523444B28}" destId="{F06CF61C-4FE5-48C3-89A2-32BDDED831DA}" srcOrd="1" destOrd="0" presId="urn:microsoft.com/office/officeart/2016/7/layout/BasicLinearProcessNumbered"/>
    <dgm:cxn modelId="{B9EDD84D-9B95-49EA-9C08-6844D3E5B71D}" srcId="{565D204D-864A-46B7-8520-36DC8390F305}" destId="{07B2D97F-0258-4B9D-A36C-540F9C22496D}" srcOrd="1" destOrd="0" parTransId="{413980C3-E44B-494B-B8C7-42B16A78EC08}" sibTransId="{2992FF1F-82B3-4673-8BD9-2BDAA82BC720}"/>
    <dgm:cxn modelId="{035CDC70-D0E5-4895-9F13-C2D86AE2BAD5}" type="presOf" srcId="{07B2D97F-0258-4B9D-A36C-540F9C22496D}" destId="{2E7947E0-F664-4C23-93C3-B9E267B0BE4D}" srcOrd="0" destOrd="0" presId="urn:microsoft.com/office/officeart/2016/7/layout/BasicLinearProcessNumbered"/>
    <dgm:cxn modelId="{4FDE0F76-2F5D-4F04-B693-0D8A55497F90}" type="presOf" srcId="{07B2D97F-0258-4B9D-A36C-540F9C22496D}" destId="{30CBD244-C2D2-46D3-9E37-BBFA020FA10F}" srcOrd="1" destOrd="0" presId="urn:microsoft.com/office/officeart/2016/7/layout/BasicLinearProcessNumbered"/>
    <dgm:cxn modelId="{3879F279-728B-455D-BDA2-3629C4615B3C}" type="presOf" srcId="{958B9175-1215-402F-B677-A82DB8387373}" destId="{E8C5C713-C3A5-412F-8B66-D5820D7445B0}" srcOrd="0" destOrd="0" presId="urn:microsoft.com/office/officeart/2016/7/layout/BasicLinearProcessNumbered"/>
    <dgm:cxn modelId="{A2120481-C914-4C55-BE3E-43F7AAD06D71}" type="presOf" srcId="{2992FF1F-82B3-4673-8BD9-2BDAA82BC720}" destId="{5B93E63F-7670-4E6D-80FD-5F22D4EE1993}" srcOrd="0" destOrd="0" presId="urn:microsoft.com/office/officeart/2016/7/layout/BasicLinearProcessNumbered"/>
    <dgm:cxn modelId="{89E54E84-F40A-43BB-9E98-842B12970E47}" type="presOf" srcId="{565D08CB-8ADB-4403-8FE3-166879CAB1BC}" destId="{19A6093C-20A2-4924-AADE-880BA4A4E935}" srcOrd="0" destOrd="0" presId="urn:microsoft.com/office/officeart/2016/7/layout/BasicLinearProcessNumbered"/>
    <dgm:cxn modelId="{2B2C21D7-FA34-4691-A9DB-01A9271F8E4A}" type="presOf" srcId="{565D08CB-8ADB-4403-8FE3-166879CAB1BC}" destId="{9300C75D-1F6E-4F46-A896-50A6A5FBC9BC}" srcOrd="1" destOrd="0" presId="urn:microsoft.com/office/officeart/2016/7/layout/BasicLinearProcessNumbered"/>
    <dgm:cxn modelId="{9F5551E6-6586-4F3D-A156-DB406F3318FC}" type="presOf" srcId="{D4010011-68D4-4A1F-9AB1-126993C917D1}" destId="{E174EED0-CF53-4A12-81E2-616C455FFB77}" srcOrd="0" destOrd="0" presId="urn:microsoft.com/office/officeart/2016/7/layout/BasicLinearProcessNumbered"/>
    <dgm:cxn modelId="{68ED2BCC-B965-4AB4-853B-CC0C76DB6E4C}" type="presParOf" srcId="{A024DF04-3F2B-447D-A046-1DD886BBA451}" destId="{8D0834C6-8B1E-42AD-9B2F-A0A36A052958}" srcOrd="0" destOrd="0" presId="urn:microsoft.com/office/officeart/2016/7/layout/BasicLinearProcessNumbered"/>
    <dgm:cxn modelId="{64BCEB6A-48D9-454B-AA3C-075F73102A8A}" type="presParOf" srcId="{8D0834C6-8B1E-42AD-9B2F-A0A36A052958}" destId="{9F3D37A5-5642-4050-92B6-4E51404733FB}" srcOrd="0" destOrd="0" presId="urn:microsoft.com/office/officeart/2016/7/layout/BasicLinearProcessNumbered"/>
    <dgm:cxn modelId="{A601A317-009D-45A0-A726-D4E29206C9AF}" type="presParOf" srcId="{8D0834C6-8B1E-42AD-9B2F-A0A36A052958}" destId="{E174EED0-CF53-4A12-81E2-616C455FFB77}" srcOrd="1" destOrd="0" presId="urn:microsoft.com/office/officeart/2016/7/layout/BasicLinearProcessNumbered"/>
    <dgm:cxn modelId="{3772D848-5F75-4EB0-B921-0F75B243285C}" type="presParOf" srcId="{8D0834C6-8B1E-42AD-9B2F-A0A36A052958}" destId="{FAE817B1-C09E-40A9-BF31-44C3021C80FC}" srcOrd="2" destOrd="0" presId="urn:microsoft.com/office/officeart/2016/7/layout/BasicLinearProcessNumbered"/>
    <dgm:cxn modelId="{ABA08627-65AF-4989-A780-DA115DF9D616}" type="presParOf" srcId="{8D0834C6-8B1E-42AD-9B2F-A0A36A052958}" destId="{F06CF61C-4FE5-48C3-89A2-32BDDED831DA}" srcOrd="3" destOrd="0" presId="urn:microsoft.com/office/officeart/2016/7/layout/BasicLinearProcessNumbered"/>
    <dgm:cxn modelId="{0E9EEA28-BC3B-43BD-A437-72B098146AAB}" type="presParOf" srcId="{A024DF04-3F2B-447D-A046-1DD886BBA451}" destId="{4B9E6D2D-0FEB-4C96-BBF0-E8D08E06B8AC}" srcOrd="1" destOrd="0" presId="urn:microsoft.com/office/officeart/2016/7/layout/BasicLinearProcessNumbered"/>
    <dgm:cxn modelId="{A024943B-4561-4DF5-B3E5-16480DD6865B}" type="presParOf" srcId="{A024DF04-3F2B-447D-A046-1DD886BBA451}" destId="{1E8396F0-4696-4C12-AB75-C779AD30B8CE}" srcOrd="2" destOrd="0" presId="urn:microsoft.com/office/officeart/2016/7/layout/BasicLinearProcessNumbered"/>
    <dgm:cxn modelId="{E9585B76-CFE3-4FD4-A825-27B5F270A6C4}" type="presParOf" srcId="{1E8396F0-4696-4C12-AB75-C779AD30B8CE}" destId="{2E7947E0-F664-4C23-93C3-B9E267B0BE4D}" srcOrd="0" destOrd="0" presId="urn:microsoft.com/office/officeart/2016/7/layout/BasicLinearProcessNumbered"/>
    <dgm:cxn modelId="{6F9F8F8F-2DB2-41C1-832C-6F81131B3F39}" type="presParOf" srcId="{1E8396F0-4696-4C12-AB75-C779AD30B8CE}" destId="{5B93E63F-7670-4E6D-80FD-5F22D4EE1993}" srcOrd="1" destOrd="0" presId="urn:microsoft.com/office/officeart/2016/7/layout/BasicLinearProcessNumbered"/>
    <dgm:cxn modelId="{F29BF11D-2239-492B-969D-1D1D94B844F3}" type="presParOf" srcId="{1E8396F0-4696-4C12-AB75-C779AD30B8CE}" destId="{59AC0E32-8F02-4C84-9757-E6D6B359144C}" srcOrd="2" destOrd="0" presId="urn:microsoft.com/office/officeart/2016/7/layout/BasicLinearProcessNumbered"/>
    <dgm:cxn modelId="{B7F63685-FE2A-4B62-8E69-D0394E9104AD}" type="presParOf" srcId="{1E8396F0-4696-4C12-AB75-C779AD30B8CE}" destId="{30CBD244-C2D2-46D3-9E37-BBFA020FA10F}" srcOrd="3" destOrd="0" presId="urn:microsoft.com/office/officeart/2016/7/layout/BasicLinearProcessNumbered"/>
    <dgm:cxn modelId="{165899D5-7ED1-48A7-9487-5F88F827D129}" type="presParOf" srcId="{A024DF04-3F2B-447D-A046-1DD886BBA451}" destId="{47069A1B-BE36-484D-A309-C9F3E010D07A}" srcOrd="3" destOrd="0" presId="urn:microsoft.com/office/officeart/2016/7/layout/BasicLinearProcessNumbered"/>
    <dgm:cxn modelId="{5E822567-7900-49F2-ACC4-A6CC4F70116C}" type="presParOf" srcId="{A024DF04-3F2B-447D-A046-1DD886BBA451}" destId="{4C61514F-14B7-47F4-B6EE-904E8B7F0551}" srcOrd="4" destOrd="0" presId="urn:microsoft.com/office/officeart/2016/7/layout/BasicLinearProcessNumbered"/>
    <dgm:cxn modelId="{09C3349D-CA09-4EDB-BE7C-917CF0391B43}" type="presParOf" srcId="{4C61514F-14B7-47F4-B6EE-904E8B7F0551}" destId="{19A6093C-20A2-4924-AADE-880BA4A4E935}" srcOrd="0" destOrd="0" presId="urn:microsoft.com/office/officeart/2016/7/layout/BasicLinearProcessNumbered"/>
    <dgm:cxn modelId="{4EE90C71-4FCF-4F85-9A34-D69F8E666071}" type="presParOf" srcId="{4C61514F-14B7-47F4-B6EE-904E8B7F0551}" destId="{E8C5C713-C3A5-412F-8B66-D5820D7445B0}" srcOrd="1" destOrd="0" presId="urn:microsoft.com/office/officeart/2016/7/layout/BasicLinearProcessNumbered"/>
    <dgm:cxn modelId="{D22B8BE0-434E-4C86-8C1D-4F20869CDE2F}" type="presParOf" srcId="{4C61514F-14B7-47F4-B6EE-904E8B7F0551}" destId="{730593BB-C968-496A-B13F-D4C1FBEEE740}" srcOrd="2" destOrd="0" presId="urn:microsoft.com/office/officeart/2016/7/layout/BasicLinearProcessNumbered"/>
    <dgm:cxn modelId="{26FDCE00-7D4E-4208-B632-3361D0FBE3FD}" type="presParOf" srcId="{4C61514F-14B7-47F4-B6EE-904E8B7F0551}" destId="{9300C75D-1F6E-4F46-A896-50A6A5FBC9B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111142-C7B4-4C8E-A7BD-7E968F70D034}"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8E65476-C8E4-48E9-BEC7-2B126098B5B1}">
      <dgm:prSet/>
      <dgm:spPr>
        <a:xfrm>
          <a:off x="1626070" y="2977506"/>
          <a:ext cx="3600000" cy="720000"/>
        </a:xfrm>
        <a:prstGeom prst="rect">
          <a:avLst/>
        </a:prstGeom>
        <a:noFill/>
        <a:ln>
          <a:noFill/>
        </a:ln>
        <a:effectLst/>
      </dgm:spPr>
      <dgm:t>
        <a:bodyPr/>
        <a:lstStyle/>
        <a:p>
          <a:pPr>
            <a:defRPr cap="all"/>
          </a:pPr>
          <a:r>
            <a:rPr lang="en-US" cap="all" dirty="0">
              <a:solidFill>
                <a:srgbClr val="000000">
                  <a:hueOff val="0"/>
                  <a:satOff val="0"/>
                  <a:lumOff val="0"/>
                  <a:alphaOff val="0"/>
                </a:srgbClr>
              </a:solidFill>
              <a:latin typeface="Corbel" panose="020B0503020204020204"/>
              <a:ea typeface="+mn-ea"/>
              <a:cs typeface="+mn-cs"/>
            </a:rPr>
            <a:t>Be able to authorise and issue the </a:t>
          </a:r>
          <a:r>
            <a:rPr lang="en-US" u="sng" cap="all" dirty="0">
              <a:solidFill>
                <a:srgbClr val="000000">
                  <a:hueOff val="0"/>
                  <a:satOff val="0"/>
                  <a:lumOff val="0"/>
                  <a:alphaOff val="0"/>
                </a:srgbClr>
              </a:solidFill>
              <a:latin typeface="Corbel" panose="020B0503020204020204"/>
              <a:ea typeface="+mn-ea"/>
              <a:cs typeface="+mn-cs"/>
            </a:rPr>
            <a:t>whole</a:t>
          </a:r>
          <a:r>
            <a:rPr lang="en-US" cap="all" dirty="0">
              <a:solidFill>
                <a:srgbClr val="000000">
                  <a:hueOff val="0"/>
                  <a:satOff val="0"/>
                  <a:lumOff val="0"/>
                  <a:alphaOff val="0"/>
                </a:srgbClr>
              </a:solidFill>
              <a:latin typeface="Corbel" panose="020B0503020204020204"/>
              <a:ea typeface="+mn-ea"/>
              <a:cs typeface="+mn-cs"/>
            </a:rPr>
            <a:t> range of NRT products IF Appropriate</a:t>
          </a:r>
        </a:p>
      </dgm:t>
    </dgm:pt>
    <dgm:pt modelId="{9930BD56-1339-4995-8BD8-22476B2B0AA6}" type="parTrans" cxnId="{478825B8-C195-426C-B3F4-B4F6932892D5}">
      <dgm:prSet/>
      <dgm:spPr/>
      <dgm:t>
        <a:bodyPr/>
        <a:lstStyle/>
        <a:p>
          <a:endParaRPr lang="en-US"/>
        </a:p>
      </dgm:t>
    </dgm:pt>
    <dgm:pt modelId="{5393B887-52DA-4D68-8230-34BBA82CD68D}" type="sibTrans" cxnId="{478825B8-C195-426C-B3F4-B4F6932892D5}">
      <dgm:prSet/>
      <dgm:spPr/>
      <dgm:t>
        <a:bodyPr/>
        <a:lstStyle/>
        <a:p>
          <a:endParaRPr lang="en-US"/>
        </a:p>
      </dgm:t>
    </dgm:pt>
    <dgm:pt modelId="{CD96806C-D834-44B6-8611-FB7FFD3DB6E9}">
      <dgm:prSet/>
      <dgm:spPr>
        <a:xfrm>
          <a:off x="5856070" y="2977506"/>
          <a:ext cx="3600000" cy="720000"/>
        </a:xfrm>
        <a:prstGeom prst="rect">
          <a:avLst/>
        </a:prstGeom>
        <a:noFill/>
        <a:ln>
          <a:noFill/>
        </a:ln>
        <a:effectLst/>
      </dgm:spPr>
      <dgm:t>
        <a:bodyPr/>
        <a:lstStyle/>
        <a:p>
          <a:pPr>
            <a:defRPr cap="all"/>
          </a:pPr>
          <a:r>
            <a:rPr lang="en-US" cap="all">
              <a:solidFill>
                <a:srgbClr val="000000">
                  <a:hueOff val="0"/>
                  <a:satOff val="0"/>
                  <a:lumOff val="0"/>
                  <a:alphaOff val="0"/>
                </a:srgbClr>
              </a:solidFill>
              <a:latin typeface="Corbel" panose="020B0503020204020204"/>
              <a:ea typeface="+mn-ea"/>
              <a:cs typeface="+mn-cs"/>
            </a:rPr>
            <a:t>Hold stock as a specialist team to avoid problems with availability and access to the products</a:t>
          </a:r>
        </a:p>
      </dgm:t>
    </dgm:pt>
    <dgm:pt modelId="{1445B0BB-45C0-4E7C-AE76-624D8253C1FF}" type="parTrans" cxnId="{5A2B1BFA-2D8E-405A-BC10-90B2F8E22E74}">
      <dgm:prSet/>
      <dgm:spPr/>
      <dgm:t>
        <a:bodyPr/>
        <a:lstStyle/>
        <a:p>
          <a:endParaRPr lang="en-US"/>
        </a:p>
      </dgm:t>
    </dgm:pt>
    <dgm:pt modelId="{DE37D6B9-2D3E-4F30-8433-ED821F095CE5}" type="sibTrans" cxnId="{5A2B1BFA-2D8E-405A-BC10-90B2F8E22E74}">
      <dgm:prSet/>
      <dgm:spPr/>
      <dgm:t>
        <a:bodyPr/>
        <a:lstStyle/>
        <a:p>
          <a:endParaRPr lang="en-US"/>
        </a:p>
      </dgm:t>
    </dgm:pt>
    <dgm:pt modelId="{DF62AA3E-46D3-4119-8B09-2D067E1D49AB}" type="pres">
      <dgm:prSet presAssocID="{15111142-C7B4-4C8E-A7BD-7E968F70D034}" presName="root" presStyleCnt="0">
        <dgm:presLayoutVars>
          <dgm:dir/>
          <dgm:resizeHandles val="exact"/>
        </dgm:presLayoutVars>
      </dgm:prSet>
      <dgm:spPr/>
    </dgm:pt>
    <dgm:pt modelId="{91D9CF59-F817-44D4-9F2E-981BEBE15F75}" type="pres">
      <dgm:prSet presAssocID="{58E65476-C8E4-48E9-BEC7-2B126098B5B1}" presName="compNode" presStyleCnt="0"/>
      <dgm:spPr/>
    </dgm:pt>
    <dgm:pt modelId="{EC73E877-1B22-410C-AEEB-6F1F6126E71A}" type="pres">
      <dgm:prSet presAssocID="{58E65476-C8E4-48E9-BEC7-2B126098B5B1}" presName="iconBgRect" presStyleLbl="bgShp" presStyleIdx="0" presStyleCnt="2"/>
      <dgm:spPr>
        <a:xfrm>
          <a:off x="2328070" y="97505"/>
          <a:ext cx="2196000" cy="2196000"/>
        </a:xfrm>
        <a:prstGeom prst="round2DiagRect">
          <a:avLst>
            <a:gd name="adj1" fmla="val 29727"/>
            <a:gd name="adj2" fmla="val 0"/>
          </a:avLst>
        </a:prstGeom>
        <a:solidFill>
          <a:srgbClr val="FAB900">
            <a:hueOff val="0"/>
            <a:satOff val="0"/>
            <a:lumOff val="0"/>
            <a:alphaOff val="0"/>
          </a:srgbClr>
        </a:solidFill>
        <a:ln>
          <a:noFill/>
        </a:ln>
        <a:effectLst/>
      </dgm:spPr>
    </dgm:pt>
    <dgm:pt modelId="{4B018B66-19B6-4093-88F1-0C84358C965D}" type="pres">
      <dgm:prSet presAssocID="{58E65476-C8E4-48E9-BEC7-2B126098B5B1}" presName="iconRect" presStyleLbl="node1" presStyleIdx="0" presStyleCnt="2"/>
      <dgm:spPr>
        <a:xfrm>
          <a:off x="2796070" y="565505"/>
          <a:ext cx="1260000" cy="126000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gm:spPr>
      <dgm:extLst>
        <a:ext uri="{E40237B7-FDA0-4F09-8148-C483321AD2D9}">
          <dgm14:cNvPr xmlns:dgm14="http://schemas.microsoft.com/office/drawing/2010/diagram" id="0" name="" descr="Medicine"/>
        </a:ext>
      </dgm:extLst>
    </dgm:pt>
    <dgm:pt modelId="{95D014D2-60B2-469B-B407-408966DDAC0A}" type="pres">
      <dgm:prSet presAssocID="{58E65476-C8E4-48E9-BEC7-2B126098B5B1}" presName="spaceRect" presStyleCnt="0"/>
      <dgm:spPr/>
    </dgm:pt>
    <dgm:pt modelId="{7C74D1B4-D5FF-4064-8FAA-6685C9F07DF4}" type="pres">
      <dgm:prSet presAssocID="{58E65476-C8E4-48E9-BEC7-2B126098B5B1}" presName="textRect" presStyleLbl="revTx" presStyleIdx="0" presStyleCnt="2">
        <dgm:presLayoutVars>
          <dgm:chMax val="1"/>
          <dgm:chPref val="1"/>
        </dgm:presLayoutVars>
      </dgm:prSet>
      <dgm:spPr/>
    </dgm:pt>
    <dgm:pt modelId="{980898C0-170C-4486-A08E-12D8D3CF7362}" type="pres">
      <dgm:prSet presAssocID="{5393B887-52DA-4D68-8230-34BBA82CD68D}" presName="sibTrans" presStyleCnt="0"/>
      <dgm:spPr/>
    </dgm:pt>
    <dgm:pt modelId="{B622ED5B-9B7D-4FDC-90D9-35FFD5CB9D32}" type="pres">
      <dgm:prSet presAssocID="{CD96806C-D834-44B6-8611-FB7FFD3DB6E9}" presName="compNode" presStyleCnt="0"/>
      <dgm:spPr/>
    </dgm:pt>
    <dgm:pt modelId="{5B5431E2-3645-4549-8FF0-1B59BECAB569}" type="pres">
      <dgm:prSet presAssocID="{CD96806C-D834-44B6-8611-FB7FFD3DB6E9}" presName="iconBgRect" presStyleLbl="bgShp" presStyleIdx="1" presStyleCnt="2"/>
      <dgm:spPr>
        <a:xfrm>
          <a:off x="6558070" y="97505"/>
          <a:ext cx="2196000" cy="2196000"/>
        </a:xfrm>
        <a:prstGeom prst="round2DiagRect">
          <a:avLst>
            <a:gd name="adj1" fmla="val 29727"/>
            <a:gd name="adj2" fmla="val 0"/>
          </a:avLst>
        </a:prstGeom>
        <a:solidFill>
          <a:srgbClr val="90BB23">
            <a:hueOff val="0"/>
            <a:satOff val="0"/>
            <a:lumOff val="0"/>
            <a:alphaOff val="0"/>
          </a:srgbClr>
        </a:solidFill>
        <a:ln>
          <a:noFill/>
        </a:ln>
        <a:effectLst/>
      </dgm:spPr>
    </dgm:pt>
    <dgm:pt modelId="{49B829AE-0343-4E46-AF0B-455C62789699}" type="pres">
      <dgm:prSet presAssocID="{CD96806C-D834-44B6-8611-FB7FFD3DB6E9}" presName="iconRect" presStyleLbl="node1" presStyleIdx="1" presStyleCnt="2"/>
      <dgm:spPr>
        <a:xfrm>
          <a:off x="7026070" y="565505"/>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gm:spPr>
      <dgm:extLst>
        <a:ext uri="{E40237B7-FDA0-4F09-8148-C483321AD2D9}">
          <dgm14:cNvPr xmlns:dgm14="http://schemas.microsoft.com/office/drawing/2010/diagram" id="0" name="" descr="Box trolley"/>
        </a:ext>
      </dgm:extLst>
    </dgm:pt>
    <dgm:pt modelId="{6896EB39-083D-44B3-87C5-6C0C23DF8892}" type="pres">
      <dgm:prSet presAssocID="{CD96806C-D834-44B6-8611-FB7FFD3DB6E9}" presName="spaceRect" presStyleCnt="0"/>
      <dgm:spPr/>
    </dgm:pt>
    <dgm:pt modelId="{801B7FE0-5E72-4DFA-80B6-DA01508D870E}" type="pres">
      <dgm:prSet presAssocID="{CD96806C-D834-44B6-8611-FB7FFD3DB6E9}" presName="textRect" presStyleLbl="revTx" presStyleIdx="1" presStyleCnt="2">
        <dgm:presLayoutVars>
          <dgm:chMax val="1"/>
          <dgm:chPref val="1"/>
        </dgm:presLayoutVars>
      </dgm:prSet>
      <dgm:spPr/>
    </dgm:pt>
  </dgm:ptLst>
  <dgm:cxnLst>
    <dgm:cxn modelId="{B08B325C-D846-44F1-B562-6E9A5A99A6B6}" type="presOf" srcId="{15111142-C7B4-4C8E-A7BD-7E968F70D034}" destId="{DF62AA3E-46D3-4119-8B09-2D067E1D49AB}" srcOrd="0" destOrd="0" presId="urn:microsoft.com/office/officeart/2018/5/layout/IconLeafLabelList"/>
    <dgm:cxn modelId="{9A450154-F970-4BE0-B056-F8CF18811D79}" type="presOf" srcId="{CD96806C-D834-44B6-8611-FB7FFD3DB6E9}" destId="{801B7FE0-5E72-4DFA-80B6-DA01508D870E}" srcOrd="0" destOrd="0" presId="urn:microsoft.com/office/officeart/2018/5/layout/IconLeafLabelList"/>
    <dgm:cxn modelId="{478825B8-C195-426C-B3F4-B4F6932892D5}" srcId="{15111142-C7B4-4C8E-A7BD-7E968F70D034}" destId="{58E65476-C8E4-48E9-BEC7-2B126098B5B1}" srcOrd="0" destOrd="0" parTransId="{9930BD56-1339-4995-8BD8-22476B2B0AA6}" sibTransId="{5393B887-52DA-4D68-8230-34BBA82CD68D}"/>
    <dgm:cxn modelId="{A5F747CA-6CC1-489E-9B1C-CC6E53F3D89C}" type="presOf" srcId="{58E65476-C8E4-48E9-BEC7-2B126098B5B1}" destId="{7C74D1B4-D5FF-4064-8FAA-6685C9F07DF4}" srcOrd="0" destOrd="0" presId="urn:microsoft.com/office/officeart/2018/5/layout/IconLeafLabelList"/>
    <dgm:cxn modelId="{5A2B1BFA-2D8E-405A-BC10-90B2F8E22E74}" srcId="{15111142-C7B4-4C8E-A7BD-7E968F70D034}" destId="{CD96806C-D834-44B6-8611-FB7FFD3DB6E9}" srcOrd="1" destOrd="0" parTransId="{1445B0BB-45C0-4E7C-AE76-624D8253C1FF}" sibTransId="{DE37D6B9-2D3E-4F30-8433-ED821F095CE5}"/>
    <dgm:cxn modelId="{D3BCC575-996D-4C20-986D-54EF00A7F87E}" type="presParOf" srcId="{DF62AA3E-46D3-4119-8B09-2D067E1D49AB}" destId="{91D9CF59-F817-44D4-9F2E-981BEBE15F75}" srcOrd="0" destOrd="0" presId="urn:microsoft.com/office/officeart/2018/5/layout/IconLeafLabelList"/>
    <dgm:cxn modelId="{C8FA6500-6F63-4F0B-B7AF-2C5444992DB5}" type="presParOf" srcId="{91D9CF59-F817-44D4-9F2E-981BEBE15F75}" destId="{EC73E877-1B22-410C-AEEB-6F1F6126E71A}" srcOrd="0" destOrd="0" presId="urn:microsoft.com/office/officeart/2018/5/layout/IconLeafLabelList"/>
    <dgm:cxn modelId="{1011CF02-E36C-472C-AB17-11EEED41CA51}" type="presParOf" srcId="{91D9CF59-F817-44D4-9F2E-981BEBE15F75}" destId="{4B018B66-19B6-4093-88F1-0C84358C965D}" srcOrd="1" destOrd="0" presId="urn:microsoft.com/office/officeart/2018/5/layout/IconLeafLabelList"/>
    <dgm:cxn modelId="{E694EA6B-0296-4A6E-B814-F0F5B585AC1D}" type="presParOf" srcId="{91D9CF59-F817-44D4-9F2E-981BEBE15F75}" destId="{95D014D2-60B2-469B-B407-408966DDAC0A}" srcOrd="2" destOrd="0" presId="urn:microsoft.com/office/officeart/2018/5/layout/IconLeafLabelList"/>
    <dgm:cxn modelId="{210FD36A-D89A-43B8-94C4-AFBBF7BDD173}" type="presParOf" srcId="{91D9CF59-F817-44D4-9F2E-981BEBE15F75}" destId="{7C74D1B4-D5FF-4064-8FAA-6685C9F07DF4}" srcOrd="3" destOrd="0" presId="urn:microsoft.com/office/officeart/2018/5/layout/IconLeafLabelList"/>
    <dgm:cxn modelId="{8939250B-E77E-47AE-B6F4-40CAD0171B1D}" type="presParOf" srcId="{DF62AA3E-46D3-4119-8B09-2D067E1D49AB}" destId="{980898C0-170C-4486-A08E-12D8D3CF7362}" srcOrd="1" destOrd="0" presId="urn:microsoft.com/office/officeart/2018/5/layout/IconLeafLabelList"/>
    <dgm:cxn modelId="{CC54A4E1-53B8-482B-B915-D4C1F1F18CE2}" type="presParOf" srcId="{DF62AA3E-46D3-4119-8B09-2D067E1D49AB}" destId="{B622ED5B-9B7D-4FDC-90D9-35FFD5CB9D32}" srcOrd="2" destOrd="0" presId="urn:microsoft.com/office/officeart/2018/5/layout/IconLeafLabelList"/>
    <dgm:cxn modelId="{7232E419-ADF0-40CA-9C4F-245000E1D463}" type="presParOf" srcId="{B622ED5B-9B7D-4FDC-90D9-35FFD5CB9D32}" destId="{5B5431E2-3645-4549-8FF0-1B59BECAB569}" srcOrd="0" destOrd="0" presId="urn:microsoft.com/office/officeart/2018/5/layout/IconLeafLabelList"/>
    <dgm:cxn modelId="{C84D815F-C28D-469A-83CA-DCE95990841C}" type="presParOf" srcId="{B622ED5B-9B7D-4FDC-90D9-35FFD5CB9D32}" destId="{49B829AE-0343-4E46-AF0B-455C62789699}" srcOrd="1" destOrd="0" presId="urn:microsoft.com/office/officeart/2018/5/layout/IconLeafLabelList"/>
    <dgm:cxn modelId="{CA545874-7462-4505-AE3D-C012FE93A40C}" type="presParOf" srcId="{B622ED5B-9B7D-4FDC-90D9-35FFD5CB9D32}" destId="{6896EB39-083D-44B3-87C5-6C0C23DF8892}" srcOrd="2" destOrd="0" presId="urn:microsoft.com/office/officeart/2018/5/layout/IconLeafLabelList"/>
    <dgm:cxn modelId="{CB41EA55-4B02-48CF-BF80-58735BB8FBDB}" type="presParOf" srcId="{B622ED5B-9B7D-4FDC-90D9-35FFD5CB9D32}" destId="{801B7FE0-5E72-4DFA-80B6-DA01508D870E}"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C59BA-C4F0-455D-A959-CD34059A0018}">
      <dsp:nvSpPr>
        <dsp:cNvPr id="0" name=""/>
        <dsp:cNvSpPr/>
      </dsp:nvSpPr>
      <dsp:spPr>
        <a:xfrm>
          <a:off x="0" y="0"/>
          <a:ext cx="3316333" cy="1160562"/>
        </a:xfrm>
        <a:prstGeom prst="roundRect">
          <a:avLst/>
        </a:prstGeom>
        <a:solidFill>
          <a:srgbClr val="FAB900">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en-US" sz="1900" kern="1200" dirty="0">
              <a:solidFill>
                <a:srgbClr val="FFFFFF"/>
              </a:solidFill>
              <a:latin typeface="Corbel" panose="020B0503020204020204"/>
              <a:ea typeface="+mn-ea"/>
              <a:cs typeface="+mn-cs"/>
            </a:rPr>
            <a:t>Patient consultation</a:t>
          </a:r>
        </a:p>
      </dsp:txBody>
      <dsp:txXfrm>
        <a:off x="56654" y="56654"/>
        <a:ext cx="3203025" cy="1047254"/>
      </dsp:txXfrm>
    </dsp:sp>
    <dsp:sp modelId="{178B9DC8-2655-468A-8302-D42B8B725087}">
      <dsp:nvSpPr>
        <dsp:cNvPr id="0" name=""/>
        <dsp:cNvSpPr/>
      </dsp:nvSpPr>
      <dsp:spPr>
        <a:xfrm>
          <a:off x="0" y="1254677"/>
          <a:ext cx="3316333" cy="1160562"/>
        </a:xfrm>
        <a:prstGeom prst="roundRect">
          <a:avLst/>
        </a:prstGeom>
        <a:solidFill>
          <a:srgbClr val="90BB23">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en-US" sz="1900" kern="1200" dirty="0">
              <a:solidFill>
                <a:srgbClr val="FFFFFF"/>
              </a:solidFill>
              <a:latin typeface="Corbel" panose="020B0503020204020204"/>
              <a:ea typeface="+mn-ea"/>
              <a:cs typeface="+mn-cs"/>
            </a:rPr>
            <a:t>NRT recommendation based on </a:t>
          </a:r>
          <a:r>
            <a:rPr lang="en-US" sz="1900" kern="1200" dirty="0" err="1">
              <a:solidFill>
                <a:srgbClr val="FFFFFF"/>
              </a:solidFill>
              <a:latin typeface="Corbel" panose="020B0503020204020204"/>
              <a:ea typeface="+mn-ea"/>
              <a:cs typeface="+mn-cs"/>
            </a:rPr>
            <a:t>Fagerström</a:t>
          </a:r>
          <a:r>
            <a:rPr lang="en-US" sz="1900" kern="1200">
              <a:solidFill>
                <a:srgbClr val="FFFFFF"/>
              </a:solidFill>
              <a:latin typeface="Corbel" panose="020B0503020204020204"/>
              <a:ea typeface="+mn-ea"/>
              <a:cs typeface="+mn-cs"/>
            </a:rPr>
            <a:t> assessment</a:t>
          </a:r>
        </a:p>
      </dsp:txBody>
      <dsp:txXfrm>
        <a:off x="56654" y="1311331"/>
        <a:ext cx="3203025" cy="1047254"/>
      </dsp:txXfrm>
    </dsp:sp>
    <dsp:sp modelId="{1541A933-2CDF-4B07-AC53-74361E0F5B38}">
      <dsp:nvSpPr>
        <dsp:cNvPr id="0" name=""/>
        <dsp:cNvSpPr/>
      </dsp:nvSpPr>
      <dsp:spPr>
        <a:xfrm>
          <a:off x="0" y="2435760"/>
          <a:ext cx="3316333" cy="1160562"/>
        </a:xfrm>
        <a:prstGeom prst="roundRect">
          <a:avLst/>
        </a:prstGeom>
        <a:solidFill>
          <a:srgbClr val="EE7008">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en-US" sz="1900" kern="1200">
              <a:solidFill>
                <a:srgbClr val="FFFFFF"/>
              </a:solidFill>
              <a:latin typeface="Corbel" panose="020B0503020204020204"/>
              <a:ea typeface="+mn-ea"/>
              <a:cs typeface="+mn-cs"/>
            </a:rPr>
            <a:t>Sticker summarizing the assessment for clear communication</a:t>
          </a:r>
        </a:p>
      </dsp:txBody>
      <dsp:txXfrm>
        <a:off x="56654" y="2492414"/>
        <a:ext cx="3203025" cy="1047254"/>
      </dsp:txXfrm>
    </dsp:sp>
    <dsp:sp modelId="{387070EE-9FED-4393-B1AE-747B461D0661}">
      <dsp:nvSpPr>
        <dsp:cNvPr id="0" name=""/>
        <dsp:cNvSpPr/>
      </dsp:nvSpPr>
      <dsp:spPr>
        <a:xfrm>
          <a:off x="0" y="3651042"/>
          <a:ext cx="3316333" cy="1160562"/>
        </a:xfrm>
        <a:prstGeom prst="roundRect">
          <a:avLst/>
        </a:prstGeom>
        <a:solidFill>
          <a:srgbClr val="1AB39F">
            <a:hueOff val="0"/>
            <a:satOff val="0"/>
            <a:lumOff val="0"/>
            <a:alphaOff val="0"/>
          </a:srgb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100000"/>
            </a:lnSpc>
            <a:spcBef>
              <a:spcPct val="0"/>
            </a:spcBef>
            <a:spcAft>
              <a:spcPct val="35000"/>
            </a:spcAft>
            <a:buNone/>
          </a:pPr>
          <a:r>
            <a:rPr lang="en-US" sz="1900" kern="1200" dirty="0">
              <a:solidFill>
                <a:srgbClr val="FFFFFF"/>
              </a:solidFill>
              <a:latin typeface="Corbel" panose="020B0503020204020204"/>
              <a:ea typeface="+mn-ea"/>
              <a:cs typeface="+mn-cs"/>
            </a:rPr>
            <a:t>Authorise NRT under nursing discretion where appropriate</a:t>
          </a:r>
        </a:p>
      </dsp:txBody>
      <dsp:txXfrm>
        <a:off x="56654" y="3707696"/>
        <a:ext cx="3203025" cy="1047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203CB-E313-446F-A641-10166FE55836}">
      <dsp:nvSpPr>
        <dsp:cNvPr id="0" name=""/>
        <dsp:cNvSpPr/>
      </dsp:nvSpPr>
      <dsp:spPr>
        <a:xfrm>
          <a:off x="0" y="9882"/>
          <a:ext cx="7082797" cy="1131243"/>
        </a:xfrm>
        <a:prstGeom prst="roundRect">
          <a:avLst/>
        </a:prstGeom>
        <a:solidFill>
          <a:srgbClr val="FAB900">
            <a:hueOff val="0"/>
            <a:satOff val="0"/>
            <a:lumOff val="0"/>
            <a:alphaOff val="0"/>
          </a:srgbClr>
        </a:solidFill>
        <a:ln w="1079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solidFill>
                <a:schemeClr val="tx1"/>
              </a:solidFill>
              <a:latin typeface="Corbel" panose="020B0503020204020204"/>
              <a:ea typeface="+mn-ea"/>
              <a:cs typeface="+mn-cs"/>
            </a:rPr>
            <a:t>Exclusion criteria - patients under 12 years old, dermatological disorders such psoriasis, hypersensitivity to any components in the patches </a:t>
          </a:r>
        </a:p>
      </dsp:txBody>
      <dsp:txXfrm>
        <a:off x="55223" y="65105"/>
        <a:ext cx="6972351" cy="1020797"/>
      </dsp:txXfrm>
    </dsp:sp>
    <dsp:sp modelId="{72554477-E427-4F2B-BE51-0FBF8051FE86}">
      <dsp:nvSpPr>
        <dsp:cNvPr id="0" name=""/>
        <dsp:cNvSpPr/>
      </dsp:nvSpPr>
      <dsp:spPr>
        <a:xfrm>
          <a:off x="0" y="1178566"/>
          <a:ext cx="7082797" cy="1131243"/>
        </a:xfrm>
        <a:prstGeom prst="roundRect">
          <a:avLst/>
        </a:prstGeom>
        <a:solidFill>
          <a:srgbClr val="FAB900">
            <a:hueOff val="651485"/>
            <a:satOff val="-10511"/>
            <a:lumOff val="-1830"/>
            <a:alphaOff val="0"/>
          </a:srgbClr>
        </a:solidFill>
        <a:ln w="1079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solidFill>
                <a:schemeClr val="tx1"/>
              </a:solidFill>
              <a:latin typeface="Corbel" panose="020B0503020204020204"/>
              <a:ea typeface="+mn-ea"/>
              <a:cs typeface="+mn-cs"/>
            </a:rPr>
            <a:t>Most patient in acute setting meet caution criteria under NRT protocol such as recent cardiovascular disease, cerebral accident, renal or hepatic impairment, insulin dependency, uncontrolled hyperthyroidism or phaeochromocytoma, epilepsy, currently receiving antidepressant therapy using: Fluvoxamine, Clozapine, Clomipramine, Imipramine, Olanzapine. They require seeking advice from a doctor</a:t>
          </a:r>
        </a:p>
      </dsp:txBody>
      <dsp:txXfrm>
        <a:off x="55223" y="1233789"/>
        <a:ext cx="6972351" cy="1020797"/>
      </dsp:txXfrm>
    </dsp:sp>
    <dsp:sp modelId="{455DD5BD-74F3-4CA9-85AD-BC7CA177732C}">
      <dsp:nvSpPr>
        <dsp:cNvPr id="0" name=""/>
        <dsp:cNvSpPr/>
      </dsp:nvSpPr>
      <dsp:spPr>
        <a:xfrm>
          <a:off x="0" y="2347250"/>
          <a:ext cx="7082797" cy="1131243"/>
        </a:xfrm>
        <a:prstGeom prst="roundRect">
          <a:avLst/>
        </a:prstGeom>
        <a:solidFill>
          <a:srgbClr val="FAB900">
            <a:hueOff val="1302969"/>
            <a:satOff val="-21023"/>
            <a:lumOff val="-3660"/>
            <a:alphaOff val="0"/>
          </a:srgbClr>
        </a:solidFill>
        <a:ln w="1079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solidFill>
                <a:schemeClr val="tx1"/>
              </a:solidFill>
              <a:latin typeface="Corbel" panose="020B0503020204020204"/>
              <a:ea typeface="+mn-ea"/>
              <a:cs typeface="+mn-cs"/>
            </a:rPr>
            <a:t>Only patch can be authorised</a:t>
          </a:r>
        </a:p>
      </dsp:txBody>
      <dsp:txXfrm>
        <a:off x="55223" y="2402473"/>
        <a:ext cx="6972351" cy="1020797"/>
      </dsp:txXfrm>
    </dsp:sp>
    <dsp:sp modelId="{7E5127F0-30C0-40CF-A286-0FBA31E165E1}">
      <dsp:nvSpPr>
        <dsp:cNvPr id="0" name=""/>
        <dsp:cNvSpPr/>
      </dsp:nvSpPr>
      <dsp:spPr>
        <a:xfrm>
          <a:off x="0" y="3515934"/>
          <a:ext cx="7082797" cy="1131243"/>
        </a:xfrm>
        <a:prstGeom prst="roundRect">
          <a:avLst/>
        </a:prstGeom>
        <a:solidFill>
          <a:srgbClr val="FAB900">
            <a:hueOff val="1954454"/>
            <a:satOff val="-31534"/>
            <a:lumOff val="-5490"/>
            <a:alphaOff val="0"/>
          </a:srgbClr>
        </a:solidFill>
        <a:ln w="1079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solidFill>
                <a:schemeClr val="tx1"/>
              </a:solidFill>
              <a:latin typeface="Corbel" panose="020B0503020204020204"/>
              <a:ea typeface="+mn-ea"/>
              <a:cs typeface="+mn-cs"/>
            </a:rPr>
            <a:t>Electronic prescription not always ‘active’</a:t>
          </a:r>
        </a:p>
      </dsp:txBody>
      <dsp:txXfrm>
        <a:off x="55223" y="3571157"/>
        <a:ext cx="6972351" cy="10207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A1733-96D9-45B3-BBB1-EC7B8A884508}">
      <dsp:nvSpPr>
        <dsp:cNvPr id="0" name=""/>
        <dsp:cNvSpPr/>
      </dsp:nvSpPr>
      <dsp:spPr>
        <a:xfrm>
          <a:off x="0" y="4404"/>
          <a:ext cx="7728267"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F2D317-325D-46C9-AD5E-C298C67351C2}">
      <dsp:nvSpPr>
        <dsp:cNvPr id="0" name=""/>
        <dsp:cNvSpPr/>
      </dsp:nvSpPr>
      <dsp:spPr>
        <a:xfrm>
          <a:off x="0" y="4404"/>
          <a:ext cx="7728267" cy="1299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Patient assessment and prescribe accordingly</a:t>
          </a:r>
        </a:p>
      </dsp:txBody>
      <dsp:txXfrm>
        <a:off x="0" y="4404"/>
        <a:ext cx="7728267" cy="1299155"/>
      </dsp:txXfrm>
    </dsp:sp>
    <dsp:sp modelId="{A5C044EC-B540-45DB-A654-68AFAD3F71C2}">
      <dsp:nvSpPr>
        <dsp:cNvPr id="0" name=""/>
        <dsp:cNvSpPr/>
      </dsp:nvSpPr>
      <dsp:spPr>
        <a:xfrm>
          <a:off x="0" y="1303559"/>
          <a:ext cx="7728267" cy="0"/>
        </a:xfrm>
        <a:prstGeom prst="line">
          <a:avLst/>
        </a:prstGeom>
        <a:solidFill>
          <a:schemeClr val="accent2">
            <a:hueOff val="-4800000"/>
            <a:satOff val="-16668"/>
            <a:lumOff val="20000"/>
            <a:alphaOff val="0"/>
          </a:schemeClr>
        </a:solidFill>
        <a:ln w="25400" cap="flat" cmpd="sng" algn="ctr">
          <a:solidFill>
            <a:schemeClr val="accent2">
              <a:hueOff val="-4800000"/>
              <a:satOff val="-16668"/>
              <a:lumOff val="20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11CAF0-9FFD-425B-9908-94C55BDB1522}">
      <dsp:nvSpPr>
        <dsp:cNvPr id="0" name=""/>
        <dsp:cNvSpPr/>
      </dsp:nvSpPr>
      <dsp:spPr>
        <a:xfrm>
          <a:off x="0" y="1303559"/>
          <a:ext cx="7728267" cy="1299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Likely to be delayed due to workload</a:t>
          </a:r>
        </a:p>
      </dsp:txBody>
      <dsp:txXfrm>
        <a:off x="0" y="1303559"/>
        <a:ext cx="7728267" cy="1299155"/>
      </dsp:txXfrm>
    </dsp:sp>
    <dsp:sp modelId="{1B1EBBBA-4444-4F64-ACDD-5C8403B9D3D3}">
      <dsp:nvSpPr>
        <dsp:cNvPr id="0" name=""/>
        <dsp:cNvSpPr/>
      </dsp:nvSpPr>
      <dsp:spPr>
        <a:xfrm>
          <a:off x="0" y="2602715"/>
          <a:ext cx="7728267" cy="0"/>
        </a:xfrm>
        <a:prstGeom prst="line">
          <a:avLst/>
        </a:prstGeom>
        <a:solidFill>
          <a:schemeClr val="accent2">
            <a:hueOff val="-9600000"/>
            <a:satOff val="-33335"/>
            <a:lumOff val="40001"/>
            <a:alphaOff val="0"/>
          </a:schemeClr>
        </a:solidFill>
        <a:ln w="25400" cap="flat" cmpd="sng" algn="ctr">
          <a:solidFill>
            <a:schemeClr val="accent2">
              <a:hueOff val="-9600000"/>
              <a:satOff val="-33335"/>
              <a:lumOff val="400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1AA78A-57EA-41C0-AF7C-381C61CB0968}">
      <dsp:nvSpPr>
        <dsp:cNvPr id="0" name=""/>
        <dsp:cNvSpPr/>
      </dsp:nvSpPr>
      <dsp:spPr>
        <a:xfrm>
          <a:off x="0" y="2602715"/>
          <a:ext cx="7728267" cy="1299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Prescribe regular dose</a:t>
          </a:r>
        </a:p>
      </dsp:txBody>
      <dsp:txXfrm>
        <a:off x="0" y="2602715"/>
        <a:ext cx="7728267" cy="1299155"/>
      </dsp:txXfrm>
    </dsp:sp>
    <dsp:sp modelId="{66256B0D-2D8A-445F-986D-8B569C83009F}">
      <dsp:nvSpPr>
        <dsp:cNvPr id="0" name=""/>
        <dsp:cNvSpPr/>
      </dsp:nvSpPr>
      <dsp:spPr>
        <a:xfrm>
          <a:off x="0" y="3901870"/>
          <a:ext cx="7728267" cy="0"/>
        </a:xfrm>
        <a:prstGeom prst="line">
          <a:avLst/>
        </a:prstGeom>
        <a:solidFill>
          <a:schemeClr val="accent2">
            <a:hueOff val="-14400000"/>
            <a:satOff val="-50003"/>
            <a:lumOff val="60001"/>
            <a:alphaOff val="0"/>
          </a:schemeClr>
        </a:solidFill>
        <a:ln w="25400" cap="flat" cmpd="sng" algn="ctr">
          <a:solidFill>
            <a:schemeClr val="accent2">
              <a:hueOff val="-14400000"/>
              <a:satOff val="-50003"/>
              <a:lumOff val="600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4A7AA8-68DD-486A-A68D-E8FAA4523E67}">
      <dsp:nvSpPr>
        <dsp:cNvPr id="0" name=""/>
        <dsp:cNvSpPr/>
      </dsp:nvSpPr>
      <dsp:spPr>
        <a:xfrm>
          <a:off x="0" y="3901870"/>
          <a:ext cx="7025690" cy="118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Add NRT to discharge medication</a:t>
          </a:r>
        </a:p>
      </dsp:txBody>
      <dsp:txXfrm>
        <a:off x="0" y="3901870"/>
        <a:ext cx="7025690" cy="11810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D37A5-5642-4050-92B6-4E51404733FB}">
      <dsp:nvSpPr>
        <dsp:cNvPr id="0" name=""/>
        <dsp:cNvSpPr/>
      </dsp:nvSpPr>
      <dsp:spPr>
        <a:xfrm>
          <a:off x="0" y="853103"/>
          <a:ext cx="2415083" cy="3381116"/>
        </a:xfrm>
        <a:prstGeom prst="rect">
          <a:avLst/>
        </a:prstGeom>
        <a:solidFill>
          <a:srgbClr val="D5393D">
            <a:alpha val="90000"/>
            <a:tint val="40000"/>
            <a:hueOff val="0"/>
            <a:satOff val="0"/>
            <a:lumOff val="0"/>
            <a:alphaOff val="0"/>
          </a:srgbClr>
        </a:solidFill>
        <a:ln w="10795" cap="flat" cmpd="sng" algn="ctr">
          <a:solidFill>
            <a:srgbClr val="D5393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8289" tIns="330200" rIns="188289" bIns="330200" numCol="1" spcCol="1270" anchor="t" anchorCtr="0">
          <a:noAutofit/>
        </a:bodyPr>
        <a:lstStyle/>
        <a:p>
          <a:pPr marL="0" lvl="0" indent="0" algn="l"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Corbel" panose="020B0503020204020204"/>
              <a:ea typeface="+mn-ea"/>
              <a:cs typeface="+mn-cs"/>
            </a:rPr>
            <a:t>One off patch can be authorised by a nurse under discretionary medicines, there is an option to administer it as well, however access to the ward stock varies</a:t>
          </a:r>
        </a:p>
      </dsp:txBody>
      <dsp:txXfrm>
        <a:off x="0" y="2137927"/>
        <a:ext cx="2415083" cy="2028670"/>
      </dsp:txXfrm>
    </dsp:sp>
    <dsp:sp modelId="{E174EED0-CF53-4A12-81E2-616C455FFB77}">
      <dsp:nvSpPr>
        <dsp:cNvPr id="0" name=""/>
        <dsp:cNvSpPr/>
      </dsp:nvSpPr>
      <dsp:spPr>
        <a:xfrm>
          <a:off x="700374" y="1191215"/>
          <a:ext cx="1014335" cy="1014335"/>
        </a:xfrm>
        <a:prstGeom prst="ellipse">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082" tIns="12700" rIns="79082" bIns="12700" numCol="1" spcCol="1270" anchor="ctr" anchorCtr="0">
          <a:noAutofit/>
        </a:bodyPr>
        <a:lstStyle/>
        <a:p>
          <a:pPr marL="0" lvl="0" indent="0" algn="ctr" defTabSz="2133600">
            <a:lnSpc>
              <a:spcPct val="90000"/>
            </a:lnSpc>
            <a:spcBef>
              <a:spcPct val="0"/>
            </a:spcBef>
            <a:spcAft>
              <a:spcPct val="35000"/>
            </a:spcAft>
            <a:buNone/>
          </a:pPr>
          <a:r>
            <a:rPr lang="en-US" sz="4800" kern="1200">
              <a:solidFill>
                <a:srgbClr val="FFFFFF"/>
              </a:solidFill>
              <a:latin typeface="Corbel" panose="020B0503020204020204"/>
              <a:ea typeface="+mn-ea"/>
              <a:cs typeface="+mn-cs"/>
            </a:rPr>
            <a:t>1</a:t>
          </a:r>
        </a:p>
      </dsp:txBody>
      <dsp:txXfrm>
        <a:off x="848920" y="1339761"/>
        <a:ext cx="717243" cy="717243"/>
      </dsp:txXfrm>
    </dsp:sp>
    <dsp:sp modelId="{FAE817B1-C09E-40A9-BF31-44C3021C80FC}">
      <dsp:nvSpPr>
        <dsp:cNvPr id="0" name=""/>
        <dsp:cNvSpPr/>
      </dsp:nvSpPr>
      <dsp:spPr>
        <a:xfrm>
          <a:off x="0" y="4234148"/>
          <a:ext cx="2415083" cy="72"/>
        </a:xfrm>
        <a:prstGeom prst="rect">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2E7947E0-F664-4C23-93C3-B9E267B0BE4D}">
      <dsp:nvSpPr>
        <dsp:cNvPr id="0" name=""/>
        <dsp:cNvSpPr/>
      </dsp:nvSpPr>
      <dsp:spPr>
        <a:xfrm>
          <a:off x="2656591" y="853103"/>
          <a:ext cx="2415083" cy="3381116"/>
        </a:xfrm>
        <a:prstGeom prst="rect">
          <a:avLst/>
        </a:prstGeom>
        <a:solidFill>
          <a:srgbClr val="D5393D">
            <a:alpha val="90000"/>
            <a:tint val="40000"/>
            <a:hueOff val="0"/>
            <a:satOff val="0"/>
            <a:lumOff val="0"/>
            <a:alphaOff val="0"/>
          </a:srgbClr>
        </a:solidFill>
        <a:ln w="10795" cap="flat" cmpd="sng" algn="ctr">
          <a:solidFill>
            <a:srgbClr val="D5393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8289" tIns="330200" rIns="188289" bIns="330200" numCol="1" spcCol="1270" anchor="t" anchorCtr="0">
          <a:noAutofit/>
        </a:bodyPr>
        <a:lstStyle/>
        <a:p>
          <a:pPr marL="0" lvl="0" indent="0" algn="l" defTabSz="622300">
            <a:lnSpc>
              <a:spcPct val="90000"/>
            </a:lnSpc>
            <a:spcBef>
              <a:spcPct val="0"/>
            </a:spcBef>
            <a:spcAft>
              <a:spcPct val="35000"/>
            </a:spcAft>
            <a:buNone/>
          </a:pPr>
          <a:r>
            <a:rPr lang="en-US" sz="1400" kern="1200">
              <a:solidFill>
                <a:srgbClr val="000000">
                  <a:hueOff val="0"/>
                  <a:satOff val="0"/>
                  <a:lumOff val="0"/>
                  <a:alphaOff val="0"/>
                </a:srgbClr>
              </a:solidFill>
              <a:latin typeface="Corbel" panose="020B0503020204020204"/>
              <a:ea typeface="+mn-ea"/>
              <a:cs typeface="+mn-cs"/>
            </a:rPr>
            <a:t>Note to an administrating nurse as a reminder about regular NRT prescription</a:t>
          </a:r>
        </a:p>
      </dsp:txBody>
      <dsp:txXfrm>
        <a:off x="2656591" y="2137927"/>
        <a:ext cx="2415083" cy="2028670"/>
      </dsp:txXfrm>
    </dsp:sp>
    <dsp:sp modelId="{5B93E63F-7670-4E6D-80FD-5F22D4EE1993}">
      <dsp:nvSpPr>
        <dsp:cNvPr id="0" name=""/>
        <dsp:cNvSpPr/>
      </dsp:nvSpPr>
      <dsp:spPr>
        <a:xfrm>
          <a:off x="3356965" y="1191215"/>
          <a:ext cx="1014335" cy="1014335"/>
        </a:xfrm>
        <a:prstGeom prst="ellipse">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082" tIns="12700" rIns="79082" bIns="12700" numCol="1" spcCol="1270" anchor="ctr" anchorCtr="0">
          <a:noAutofit/>
        </a:bodyPr>
        <a:lstStyle/>
        <a:p>
          <a:pPr marL="0" lvl="0" indent="0" algn="ctr" defTabSz="2133600">
            <a:lnSpc>
              <a:spcPct val="90000"/>
            </a:lnSpc>
            <a:spcBef>
              <a:spcPct val="0"/>
            </a:spcBef>
            <a:spcAft>
              <a:spcPct val="35000"/>
            </a:spcAft>
            <a:buNone/>
          </a:pPr>
          <a:r>
            <a:rPr lang="en-US" sz="4800" kern="1200">
              <a:solidFill>
                <a:srgbClr val="FFFFFF"/>
              </a:solidFill>
              <a:latin typeface="Corbel" panose="020B0503020204020204"/>
              <a:ea typeface="+mn-ea"/>
              <a:cs typeface="+mn-cs"/>
            </a:rPr>
            <a:t>2</a:t>
          </a:r>
        </a:p>
      </dsp:txBody>
      <dsp:txXfrm>
        <a:off x="3505511" y="1339761"/>
        <a:ext cx="717243" cy="717243"/>
      </dsp:txXfrm>
    </dsp:sp>
    <dsp:sp modelId="{59AC0E32-8F02-4C84-9757-E6D6B359144C}">
      <dsp:nvSpPr>
        <dsp:cNvPr id="0" name=""/>
        <dsp:cNvSpPr/>
      </dsp:nvSpPr>
      <dsp:spPr>
        <a:xfrm>
          <a:off x="2656591" y="4234148"/>
          <a:ext cx="2415083" cy="72"/>
        </a:xfrm>
        <a:prstGeom prst="rect">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19A6093C-20A2-4924-AADE-880BA4A4E935}">
      <dsp:nvSpPr>
        <dsp:cNvPr id="0" name=""/>
        <dsp:cNvSpPr/>
      </dsp:nvSpPr>
      <dsp:spPr>
        <a:xfrm>
          <a:off x="5313183" y="853103"/>
          <a:ext cx="2415083" cy="3381116"/>
        </a:xfrm>
        <a:prstGeom prst="rect">
          <a:avLst/>
        </a:prstGeom>
        <a:solidFill>
          <a:srgbClr val="D5393D">
            <a:alpha val="90000"/>
            <a:tint val="40000"/>
            <a:hueOff val="0"/>
            <a:satOff val="0"/>
            <a:lumOff val="0"/>
            <a:alphaOff val="0"/>
          </a:srgbClr>
        </a:solidFill>
        <a:ln w="10795" cap="flat" cmpd="sng" algn="ctr">
          <a:solidFill>
            <a:srgbClr val="D5393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8289" tIns="330200" rIns="188289" bIns="330200" numCol="1" spcCol="1270" anchor="t" anchorCtr="0">
          <a:noAutofit/>
        </a:bodyPr>
        <a:lstStyle/>
        <a:p>
          <a:pPr marL="0" lvl="0" indent="0" algn="l" defTabSz="622300">
            <a:lnSpc>
              <a:spcPct val="90000"/>
            </a:lnSpc>
            <a:spcBef>
              <a:spcPct val="0"/>
            </a:spcBef>
            <a:spcAft>
              <a:spcPct val="35000"/>
            </a:spcAft>
            <a:buNone/>
          </a:pPr>
          <a:r>
            <a:rPr lang="en-US" sz="1400" kern="1200">
              <a:solidFill>
                <a:srgbClr val="000000">
                  <a:hueOff val="0"/>
                  <a:satOff val="0"/>
                  <a:lumOff val="0"/>
                  <a:alphaOff val="0"/>
                </a:srgbClr>
              </a:solidFill>
              <a:latin typeface="Corbel" panose="020B0503020204020204"/>
              <a:ea typeface="+mn-ea"/>
              <a:cs typeface="+mn-cs"/>
            </a:rPr>
            <a:t>Note to pharmacist requesting 2 week worth discharge medication</a:t>
          </a:r>
        </a:p>
      </dsp:txBody>
      <dsp:txXfrm>
        <a:off x="5313183" y="2137927"/>
        <a:ext cx="2415083" cy="2028670"/>
      </dsp:txXfrm>
    </dsp:sp>
    <dsp:sp modelId="{E8C5C713-C3A5-412F-8B66-D5820D7445B0}">
      <dsp:nvSpPr>
        <dsp:cNvPr id="0" name=""/>
        <dsp:cNvSpPr/>
      </dsp:nvSpPr>
      <dsp:spPr>
        <a:xfrm>
          <a:off x="6013557" y="1191215"/>
          <a:ext cx="1014335" cy="1014335"/>
        </a:xfrm>
        <a:prstGeom prst="ellipse">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082" tIns="12700" rIns="79082" bIns="12700" numCol="1" spcCol="1270" anchor="ctr" anchorCtr="0">
          <a:noAutofit/>
        </a:bodyPr>
        <a:lstStyle/>
        <a:p>
          <a:pPr marL="0" lvl="0" indent="0" algn="ctr" defTabSz="2133600">
            <a:lnSpc>
              <a:spcPct val="90000"/>
            </a:lnSpc>
            <a:spcBef>
              <a:spcPct val="0"/>
            </a:spcBef>
            <a:spcAft>
              <a:spcPct val="35000"/>
            </a:spcAft>
            <a:buNone/>
          </a:pPr>
          <a:r>
            <a:rPr lang="en-US" sz="4800" kern="1200">
              <a:solidFill>
                <a:srgbClr val="FFFFFF"/>
              </a:solidFill>
              <a:latin typeface="Corbel" panose="020B0503020204020204"/>
              <a:ea typeface="+mn-ea"/>
              <a:cs typeface="+mn-cs"/>
            </a:rPr>
            <a:t>3</a:t>
          </a:r>
        </a:p>
      </dsp:txBody>
      <dsp:txXfrm>
        <a:off x="6162103" y="1339761"/>
        <a:ext cx="717243" cy="717243"/>
      </dsp:txXfrm>
    </dsp:sp>
    <dsp:sp modelId="{730593BB-C968-496A-B13F-D4C1FBEEE740}">
      <dsp:nvSpPr>
        <dsp:cNvPr id="0" name=""/>
        <dsp:cNvSpPr/>
      </dsp:nvSpPr>
      <dsp:spPr>
        <a:xfrm>
          <a:off x="5313183" y="4234148"/>
          <a:ext cx="2415083" cy="72"/>
        </a:xfrm>
        <a:prstGeom prst="rect">
          <a:avLst/>
        </a:prstGeom>
        <a:solidFill>
          <a:srgbClr val="D5393D">
            <a:hueOff val="0"/>
            <a:satOff val="0"/>
            <a:lumOff val="0"/>
            <a:alphaOff val="0"/>
          </a:srgbClr>
        </a:solidFill>
        <a:ln w="10795" cap="flat" cmpd="sng" algn="ctr">
          <a:solidFill>
            <a:srgbClr val="D5393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3E877-1B22-410C-AEEB-6F1F6126E71A}">
      <dsp:nvSpPr>
        <dsp:cNvPr id="0" name=""/>
        <dsp:cNvSpPr/>
      </dsp:nvSpPr>
      <dsp:spPr>
        <a:xfrm>
          <a:off x="2328070" y="97505"/>
          <a:ext cx="2196000" cy="2196000"/>
        </a:xfrm>
        <a:prstGeom prst="round2DiagRect">
          <a:avLst>
            <a:gd name="adj1" fmla="val 29727"/>
            <a:gd name="adj2" fmla="val 0"/>
          </a:avLst>
        </a:prstGeom>
        <a:solidFill>
          <a:srgbClr val="FAB9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4B018B66-19B6-4093-88F1-0C84358C965D}">
      <dsp:nvSpPr>
        <dsp:cNvPr id="0" name=""/>
        <dsp:cNvSpPr/>
      </dsp:nvSpPr>
      <dsp:spPr>
        <a:xfrm>
          <a:off x="2796070" y="565505"/>
          <a:ext cx="1260000" cy="126000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74D1B4-D5FF-4064-8FAA-6685C9F07DF4}">
      <dsp:nvSpPr>
        <dsp:cNvPr id="0" name=""/>
        <dsp:cNvSpPr/>
      </dsp:nvSpPr>
      <dsp:spPr>
        <a:xfrm>
          <a:off x="1626070" y="2977506"/>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cap="all" dirty="0">
              <a:solidFill>
                <a:srgbClr val="000000">
                  <a:hueOff val="0"/>
                  <a:satOff val="0"/>
                  <a:lumOff val="0"/>
                  <a:alphaOff val="0"/>
                </a:srgbClr>
              </a:solidFill>
              <a:latin typeface="Corbel" panose="020B0503020204020204"/>
              <a:ea typeface="+mn-ea"/>
              <a:cs typeface="+mn-cs"/>
            </a:rPr>
            <a:t>Be able to authorise and issue the </a:t>
          </a:r>
          <a:r>
            <a:rPr lang="en-US" sz="1600" u="sng" kern="1200" cap="all" dirty="0">
              <a:solidFill>
                <a:srgbClr val="000000">
                  <a:hueOff val="0"/>
                  <a:satOff val="0"/>
                  <a:lumOff val="0"/>
                  <a:alphaOff val="0"/>
                </a:srgbClr>
              </a:solidFill>
              <a:latin typeface="Corbel" panose="020B0503020204020204"/>
              <a:ea typeface="+mn-ea"/>
              <a:cs typeface="+mn-cs"/>
            </a:rPr>
            <a:t>whole</a:t>
          </a:r>
          <a:r>
            <a:rPr lang="en-US" sz="1600" kern="1200" cap="all" dirty="0">
              <a:solidFill>
                <a:srgbClr val="000000">
                  <a:hueOff val="0"/>
                  <a:satOff val="0"/>
                  <a:lumOff val="0"/>
                  <a:alphaOff val="0"/>
                </a:srgbClr>
              </a:solidFill>
              <a:latin typeface="Corbel" panose="020B0503020204020204"/>
              <a:ea typeface="+mn-ea"/>
              <a:cs typeface="+mn-cs"/>
            </a:rPr>
            <a:t> range of NRT products IF Appropriate</a:t>
          </a:r>
        </a:p>
      </dsp:txBody>
      <dsp:txXfrm>
        <a:off x="1626070" y="2977506"/>
        <a:ext cx="3600000" cy="720000"/>
      </dsp:txXfrm>
    </dsp:sp>
    <dsp:sp modelId="{5B5431E2-3645-4549-8FF0-1B59BECAB569}">
      <dsp:nvSpPr>
        <dsp:cNvPr id="0" name=""/>
        <dsp:cNvSpPr/>
      </dsp:nvSpPr>
      <dsp:spPr>
        <a:xfrm>
          <a:off x="6558070" y="97505"/>
          <a:ext cx="2196000" cy="2196000"/>
        </a:xfrm>
        <a:prstGeom prst="round2DiagRect">
          <a:avLst>
            <a:gd name="adj1" fmla="val 29727"/>
            <a:gd name="adj2" fmla="val 0"/>
          </a:avLst>
        </a:prstGeom>
        <a:solidFill>
          <a:srgbClr val="90BB23">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49B829AE-0343-4E46-AF0B-455C62789699}">
      <dsp:nvSpPr>
        <dsp:cNvPr id="0" name=""/>
        <dsp:cNvSpPr/>
      </dsp:nvSpPr>
      <dsp:spPr>
        <a:xfrm>
          <a:off x="7026070" y="565505"/>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1B7FE0-5E72-4DFA-80B6-DA01508D870E}">
      <dsp:nvSpPr>
        <dsp:cNvPr id="0" name=""/>
        <dsp:cNvSpPr/>
      </dsp:nvSpPr>
      <dsp:spPr>
        <a:xfrm>
          <a:off x="5856070" y="2977506"/>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cap="all">
              <a:solidFill>
                <a:srgbClr val="000000">
                  <a:hueOff val="0"/>
                  <a:satOff val="0"/>
                  <a:lumOff val="0"/>
                  <a:alphaOff val="0"/>
                </a:srgbClr>
              </a:solidFill>
              <a:latin typeface="Corbel" panose="020B0503020204020204"/>
              <a:ea typeface="+mn-ea"/>
              <a:cs typeface="+mn-cs"/>
            </a:rPr>
            <a:t>Hold stock as a specialist team to avoid problems with availability and access to the products</a:t>
          </a:r>
        </a:p>
      </dsp:txBody>
      <dsp:txXfrm>
        <a:off x="5856070" y="2977506"/>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8A868-BD59-434D-9823-98C7368B7231}" type="datetimeFigureOut">
              <a:rPr lang="en-GB" smtClean="0"/>
              <a:t>30/08/2022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9A724-FC0C-4886-A3DA-6A121D36DC5B}" type="slidenum">
              <a:rPr lang="en-GB" smtClean="0"/>
              <a:t>‹#›</a:t>
            </a:fld>
            <a:endParaRPr lang="en-GB"/>
          </a:p>
        </p:txBody>
      </p:sp>
    </p:spTree>
    <p:extLst>
      <p:ext uri="{BB962C8B-B14F-4D97-AF65-F5344CB8AC3E}">
        <p14:creationId xmlns:p14="http://schemas.microsoft.com/office/powerpoint/2010/main" val="347653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ctr">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BB39A724-FC0C-4886-A3DA-6A121D36DC5B}" type="slidenum">
              <a:rPr lang="en-GB" smtClean="0"/>
              <a:t>1</a:t>
            </a:fld>
            <a:endParaRPr lang="en-GB"/>
          </a:p>
        </p:txBody>
      </p:sp>
    </p:spTree>
    <p:extLst>
      <p:ext uri="{BB962C8B-B14F-4D97-AF65-F5344CB8AC3E}">
        <p14:creationId xmlns:p14="http://schemas.microsoft.com/office/powerpoint/2010/main" val="12975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39A724-FC0C-4886-A3DA-6A121D36DC5B}" type="slidenum">
              <a:rPr lang="en-GB" smtClean="0"/>
              <a:t>2</a:t>
            </a:fld>
            <a:endParaRPr lang="en-GB"/>
          </a:p>
        </p:txBody>
      </p:sp>
    </p:spTree>
    <p:extLst>
      <p:ext uri="{BB962C8B-B14F-4D97-AF65-F5344CB8AC3E}">
        <p14:creationId xmlns:p14="http://schemas.microsoft.com/office/powerpoint/2010/main" val="145511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39A724-FC0C-4886-A3DA-6A121D36DC5B}" type="slidenum">
              <a:rPr lang="en-GB" smtClean="0"/>
              <a:t>3</a:t>
            </a:fld>
            <a:endParaRPr lang="en-GB"/>
          </a:p>
        </p:txBody>
      </p:sp>
    </p:spTree>
    <p:extLst>
      <p:ext uri="{BB962C8B-B14F-4D97-AF65-F5344CB8AC3E}">
        <p14:creationId xmlns:p14="http://schemas.microsoft.com/office/powerpoint/2010/main" val="3037174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39A724-FC0C-4886-A3DA-6A121D36DC5B}" type="slidenum">
              <a:rPr lang="en-GB" smtClean="0"/>
              <a:t>6</a:t>
            </a:fld>
            <a:endParaRPr lang="en-GB"/>
          </a:p>
        </p:txBody>
      </p:sp>
    </p:spTree>
    <p:extLst>
      <p:ext uri="{BB962C8B-B14F-4D97-AF65-F5344CB8AC3E}">
        <p14:creationId xmlns:p14="http://schemas.microsoft.com/office/powerpoint/2010/main" val="132633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39A724-FC0C-4886-A3DA-6A121D36DC5B}" type="slidenum">
              <a:rPr lang="en-GB" smtClean="0"/>
              <a:t>8</a:t>
            </a:fld>
            <a:endParaRPr lang="en-GB"/>
          </a:p>
        </p:txBody>
      </p:sp>
    </p:spTree>
    <p:extLst>
      <p:ext uri="{BB962C8B-B14F-4D97-AF65-F5344CB8AC3E}">
        <p14:creationId xmlns:p14="http://schemas.microsoft.com/office/powerpoint/2010/main" val="537547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39A724-FC0C-4886-A3DA-6A121D36DC5B}" type="slidenum">
              <a:rPr lang="en-GB" smtClean="0"/>
              <a:t>10</a:t>
            </a:fld>
            <a:endParaRPr lang="en-GB"/>
          </a:p>
        </p:txBody>
      </p:sp>
    </p:spTree>
    <p:extLst>
      <p:ext uri="{BB962C8B-B14F-4D97-AF65-F5344CB8AC3E}">
        <p14:creationId xmlns:p14="http://schemas.microsoft.com/office/powerpoint/2010/main" val="327206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with footer">
    <p:spTree>
      <p:nvGrpSpPr>
        <p:cNvPr id="1" name=""/>
        <p:cNvGrpSpPr/>
        <p:nvPr/>
      </p:nvGrpSpPr>
      <p:grpSpPr>
        <a:xfrm>
          <a:off x="0" y="0"/>
          <a:ext cx="0" cy="0"/>
          <a:chOff x="0" y="0"/>
          <a:chExt cx="0" cy="0"/>
        </a:xfrm>
      </p:grpSpPr>
      <p:sp>
        <p:nvSpPr>
          <p:cNvPr id="4" name="Title Placeholder 6"/>
          <p:cNvSpPr>
            <a:spLocks noGrp="1"/>
          </p:cNvSpPr>
          <p:nvPr>
            <p:ph type="title"/>
          </p:nvPr>
        </p:nvSpPr>
        <p:spPr bwMode="auto">
          <a:xfrm>
            <a:off x="611684" y="2235771"/>
            <a:ext cx="10971609"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n-US" altLang="en-US" dirty="0">
                <a:sym typeface="Gill Sans" charset="0"/>
              </a:rPr>
              <a:t>Click here to edit Presentation title</a:t>
            </a:r>
            <a:endParaRPr lang="en-GB" altLang="en-US" dirty="0">
              <a:sym typeface="Gill Sans" charset="0"/>
            </a:endParaRPr>
          </a:p>
        </p:txBody>
      </p:sp>
      <p:sp>
        <p:nvSpPr>
          <p:cNvPr id="3" name="Text Placeholder 2"/>
          <p:cNvSpPr>
            <a:spLocks noGrp="1"/>
          </p:cNvSpPr>
          <p:nvPr>
            <p:ph type="body" sz="quarter" idx="10"/>
          </p:nvPr>
        </p:nvSpPr>
        <p:spPr>
          <a:xfrm>
            <a:off x="1775520" y="3885112"/>
            <a:ext cx="8978801" cy="759023"/>
          </a:xfrm>
          <a:prstGeom prst="rect">
            <a:avLst/>
          </a:prstGeom>
        </p:spPr>
        <p:txBody>
          <a:bodyPr/>
          <a:lstStyle>
            <a:lvl1pPr>
              <a:defRPr sz="2250" baseline="0">
                <a:latin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238248562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with footer">
    <p:spTree>
      <p:nvGrpSpPr>
        <p:cNvPr id="1" name=""/>
        <p:cNvGrpSpPr/>
        <p:nvPr/>
      </p:nvGrpSpPr>
      <p:grpSpPr>
        <a:xfrm>
          <a:off x="0" y="0"/>
          <a:ext cx="0" cy="0"/>
          <a:chOff x="0" y="0"/>
          <a:chExt cx="0" cy="0"/>
        </a:xfrm>
      </p:grpSpPr>
      <p:sp>
        <p:nvSpPr>
          <p:cNvPr id="6" name="Title 3"/>
          <p:cNvSpPr>
            <a:spLocks noGrp="1"/>
          </p:cNvSpPr>
          <p:nvPr>
            <p:ph type="title"/>
          </p:nvPr>
        </p:nvSpPr>
        <p:spPr>
          <a:xfrm>
            <a:off x="340166" y="731921"/>
            <a:ext cx="7241000" cy="519963"/>
          </a:xfrm>
          <a:prstGeom prst="rect">
            <a:avLst/>
          </a:prstGeom>
        </p:spPr>
        <p:txBody>
          <a:bodyPr/>
          <a:lstStyle>
            <a:lvl1pPr algn="l">
              <a:defRPr sz="2250" b="1">
                <a:solidFill>
                  <a:schemeClr val="bg1"/>
                </a:solidFill>
              </a:defRPr>
            </a:lvl1pPr>
          </a:lstStyle>
          <a:p>
            <a:r>
              <a:rPr lang="en-US" dirty="0"/>
              <a:t>Click to edit Master title style</a:t>
            </a:r>
            <a:endParaRPr lang="en-GB" dirty="0"/>
          </a:p>
        </p:txBody>
      </p:sp>
      <p:sp>
        <p:nvSpPr>
          <p:cNvPr id="8" name="Text Placeholder 5"/>
          <p:cNvSpPr>
            <a:spLocks noGrp="1"/>
          </p:cNvSpPr>
          <p:nvPr>
            <p:ph type="body" sz="quarter" idx="10"/>
          </p:nvPr>
        </p:nvSpPr>
        <p:spPr>
          <a:xfrm>
            <a:off x="695400" y="1656928"/>
            <a:ext cx="10868708" cy="1518919"/>
          </a:xfrm>
          <a:prstGeom prst="rect">
            <a:avLst/>
          </a:prstGeom>
        </p:spPr>
        <p:txBody>
          <a:bodyPr/>
          <a:lstStyle>
            <a:lvl1pPr algn="l">
              <a:defRPr sz="2039">
                <a:latin typeface="Calibri" panose="020F0502020204030204" pitchFamily="34" charset="0"/>
              </a:defRPr>
            </a:lvl1pPr>
            <a:lvl2pPr marL="723279" indent="-401822" algn="l">
              <a:buClr>
                <a:srgbClr val="0072C6"/>
              </a:buClr>
              <a:buFont typeface="Arial" panose="020B0604020202020204" pitchFamily="34" charset="0"/>
              <a:buChar char="•"/>
              <a:defRPr sz="2039">
                <a:latin typeface="Calibri" panose="020F0502020204030204" pitchFamily="34" charset="0"/>
              </a:defRPr>
            </a:lvl2pPr>
            <a:lvl3pPr marL="1044736" indent="-401822" algn="l">
              <a:buFont typeface="Arial" panose="020B0604020202020204" pitchFamily="34" charset="0"/>
              <a:buChar char="•"/>
              <a:defRPr>
                <a:latin typeface="Calibri" panose="020F0502020204030204" pitchFamily="34" charset="0"/>
              </a:defRPr>
            </a:lvl3pPr>
            <a:lvl4pPr marL="1366194" indent="-401822" algn="l">
              <a:buFont typeface="Courier New" panose="02070309020205020404" pitchFamily="49" charset="0"/>
              <a:buChar char="o"/>
              <a:defRPr sz="2039">
                <a:latin typeface="Calibri" panose="020F0502020204030204" pitchFamily="34" charset="0"/>
              </a:defRPr>
            </a:lvl4pPr>
            <a:lvl5pPr marL="1687651" indent="-401822" algn="l">
              <a:buFont typeface="Wingdings" panose="05000000000000000000" pitchFamily="2" charset="2"/>
              <a:buChar char="§"/>
              <a:defRPr sz="2039">
                <a:latin typeface="Calibri" panose="020F050202020403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3536317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footer">
    <p:spTree>
      <p:nvGrpSpPr>
        <p:cNvPr id="1" name=""/>
        <p:cNvGrpSpPr/>
        <p:nvPr/>
      </p:nvGrpSpPr>
      <p:grpSpPr>
        <a:xfrm>
          <a:off x="0" y="0"/>
          <a:ext cx="0" cy="0"/>
          <a:chOff x="0" y="0"/>
          <a:chExt cx="0" cy="0"/>
        </a:xfrm>
      </p:grpSpPr>
      <p:sp>
        <p:nvSpPr>
          <p:cNvPr id="4" name="Title 3"/>
          <p:cNvSpPr>
            <a:spLocks noGrp="1"/>
          </p:cNvSpPr>
          <p:nvPr>
            <p:ph type="title"/>
          </p:nvPr>
        </p:nvSpPr>
        <p:spPr>
          <a:xfrm>
            <a:off x="340166" y="731921"/>
            <a:ext cx="7241000" cy="519963"/>
          </a:xfrm>
          <a:prstGeom prst="rect">
            <a:avLst/>
          </a:prstGeom>
        </p:spPr>
        <p:txBody>
          <a:bodyPr/>
          <a:lstStyle>
            <a:lvl1pPr algn="l">
              <a:defRPr sz="2250" b="1">
                <a:solidFill>
                  <a:schemeClr val="bg1"/>
                </a:solidFill>
              </a:defRPr>
            </a:lvl1pPr>
          </a:lstStyle>
          <a:p>
            <a:r>
              <a:rPr lang="en-US" dirty="0"/>
              <a:t>Click to edit Master title style</a:t>
            </a:r>
            <a:endParaRPr lang="en-GB" dirty="0"/>
          </a:p>
        </p:txBody>
      </p:sp>
      <p:sp>
        <p:nvSpPr>
          <p:cNvPr id="6" name="Text Placeholder 5"/>
          <p:cNvSpPr>
            <a:spLocks noGrp="1"/>
          </p:cNvSpPr>
          <p:nvPr>
            <p:ph type="body" sz="quarter" idx="10"/>
          </p:nvPr>
        </p:nvSpPr>
        <p:spPr>
          <a:xfrm>
            <a:off x="695400" y="1656928"/>
            <a:ext cx="10868708" cy="1518919"/>
          </a:xfrm>
          <a:prstGeom prst="rect">
            <a:avLst/>
          </a:prstGeom>
        </p:spPr>
        <p:txBody>
          <a:bodyPr/>
          <a:lstStyle>
            <a:lvl1pPr algn="l">
              <a:defRPr sz="2039">
                <a:latin typeface="Calibri" panose="020F0502020204030204" pitchFamily="34" charset="0"/>
              </a:defRPr>
            </a:lvl1pPr>
            <a:lvl2pPr marL="723279" indent="-401822" algn="l">
              <a:buClr>
                <a:srgbClr val="0072C6"/>
              </a:buClr>
              <a:buFont typeface="Arial" panose="020B0604020202020204" pitchFamily="34" charset="0"/>
              <a:buChar char="•"/>
              <a:defRPr sz="2039">
                <a:latin typeface="Calibri" panose="020F0502020204030204" pitchFamily="34" charset="0"/>
              </a:defRPr>
            </a:lvl2pPr>
            <a:lvl3pPr marL="1044736" indent="-401822" algn="l">
              <a:buFont typeface="Arial" panose="020B0604020202020204" pitchFamily="34" charset="0"/>
              <a:buChar char="•"/>
              <a:defRPr>
                <a:latin typeface="Calibri" panose="020F0502020204030204" pitchFamily="34" charset="0"/>
              </a:defRPr>
            </a:lvl3pPr>
            <a:lvl4pPr marL="1366194" indent="-401822" algn="l">
              <a:buFont typeface="Courier New" panose="02070309020205020404" pitchFamily="49" charset="0"/>
              <a:buChar char="o"/>
              <a:defRPr sz="2039">
                <a:latin typeface="Calibri" panose="020F0502020204030204" pitchFamily="34" charset="0"/>
              </a:defRPr>
            </a:lvl4pPr>
            <a:lvl5pPr marL="1687651" indent="-401822" algn="l">
              <a:buFont typeface="Wingdings" panose="05000000000000000000" pitchFamily="2" charset="2"/>
              <a:buChar char="§"/>
              <a:defRPr sz="2039">
                <a:latin typeface="Calibri" panose="020F050202020403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69730108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286C3D-94A0-4705-BF13-E0EC93E2DDC3}"/>
              </a:ext>
            </a:extLst>
          </p:cNvPr>
          <p:cNvSpPr>
            <a:spLocks noGrp="1"/>
          </p:cNvSpPr>
          <p:nvPr>
            <p:ph type="dt" sz="half" idx="10"/>
          </p:nvPr>
        </p:nvSpPr>
        <p:spPr>
          <a:xfrm>
            <a:off x="0" y="0"/>
            <a:ext cx="0" cy="0"/>
          </a:xfrm>
        </p:spPr>
        <p:txBody>
          <a:bodyPr/>
          <a:lstStyle>
            <a:lvl1pPr>
              <a:defRPr/>
            </a:lvl1pPr>
          </a:lstStyle>
          <a:p>
            <a:pPr>
              <a:defRPr/>
            </a:pPr>
            <a:fld id="{1E26AA0D-0CE3-4AF6-BD21-C6333EB15F0D}" type="datetimeFigureOut">
              <a:rPr lang="en-GB"/>
              <a:pPr>
                <a:defRPr/>
              </a:pPr>
              <a:t>30/08/2022</a:t>
            </a:fld>
            <a:endParaRPr lang="en-GB"/>
          </a:p>
        </p:txBody>
      </p:sp>
      <p:sp>
        <p:nvSpPr>
          <p:cNvPr id="4" name="Footer Placeholder 3">
            <a:extLst>
              <a:ext uri="{FF2B5EF4-FFF2-40B4-BE49-F238E27FC236}">
                <a16:creationId xmlns:a16="http://schemas.microsoft.com/office/drawing/2014/main" id="{C32241D4-EA1D-4678-A4E3-6FB4B1793B3E}"/>
              </a:ext>
            </a:extLst>
          </p:cNvPr>
          <p:cNvSpPr>
            <a:spLocks noGrp="1"/>
          </p:cNvSpPr>
          <p:nvPr>
            <p:ph type="ftr" sz="quarter" idx="11"/>
          </p:nvPr>
        </p:nvSpPr>
        <p:spPr>
          <a:xfrm>
            <a:off x="0" y="0"/>
            <a:ext cx="0" cy="0"/>
          </a:xfrm>
        </p:spPr>
        <p:txBody>
          <a:bodyPr/>
          <a:lstStyle>
            <a:lvl1pPr>
              <a:defRPr/>
            </a:lvl1pPr>
          </a:lstStyle>
          <a:p>
            <a:pPr>
              <a:defRPr/>
            </a:pPr>
            <a:endParaRPr lang="en-GB"/>
          </a:p>
        </p:txBody>
      </p:sp>
      <p:sp>
        <p:nvSpPr>
          <p:cNvPr id="5" name="Slide Number Placeholder 4">
            <a:extLst>
              <a:ext uri="{FF2B5EF4-FFF2-40B4-BE49-F238E27FC236}">
                <a16:creationId xmlns:a16="http://schemas.microsoft.com/office/drawing/2014/main" id="{08097D0A-85A9-4C46-BBEA-ACC4781696D7}"/>
              </a:ext>
            </a:extLst>
          </p:cNvPr>
          <p:cNvSpPr>
            <a:spLocks noGrp="1"/>
          </p:cNvSpPr>
          <p:nvPr>
            <p:ph type="sldNum" sz="quarter" idx="12"/>
          </p:nvPr>
        </p:nvSpPr>
        <p:spPr>
          <a:xfrm>
            <a:off x="0" y="0"/>
            <a:ext cx="0" cy="0"/>
          </a:xfrm>
        </p:spPr>
        <p:txBody>
          <a:bodyPr/>
          <a:lstStyle>
            <a:lvl1pPr>
              <a:defRPr/>
            </a:lvl1pPr>
          </a:lstStyle>
          <a:p>
            <a:pPr>
              <a:defRPr/>
            </a:pPr>
            <a:fld id="{77FA9188-BF24-4A65-987D-30ADCC662D2C}" type="slidenum">
              <a:rPr lang="en-GB"/>
              <a:pPr>
                <a:defRPr/>
              </a:pPr>
              <a:t>‹#›</a:t>
            </a:fld>
            <a:endParaRPr lang="en-GB"/>
          </a:p>
        </p:txBody>
      </p:sp>
    </p:spTree>
    <p:extLst>
      <p:ext uri="{BB962C8B-B14F-4D97-AF65-F5344CB8AC3E}">
        <p14:creationId xmlns:p14="http://schemas.microsoft.com/office/powerpoint/2010/main" val="41269601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E64C037-C4B2-47A2-BA6C-9AEC61CBBA20}"/>
              </a:ext>
            </a:extLst>
          </p:cNvPr>
          <p:cNvSpPr>
            <a:spLocks noChangeArrowheads="1"/>
          </p:cNvSpPr>
          <p:nvPr userDrawn="1"/>
        </p:nvSpPr>
        <p:spPr bwMode="auto">
          <a:xfrm>
            <a:off x="202028" y="6467326"/>
            <a:ext cx="12273481" cy="215429"/>
          </a:xfrm>
          <a:prstGeom prst="rect">
            <a:avLst/>
          </a:prstGeom>
          <a:solidFill>
            <a:srgbClr val="F1AB3D"/>
          </a:solidFill>
          <a:ln>
            <a:noFill/>
          </a:ln>
          <a:extLst>
            <a:ext uri="{91240B29-F687-4F45-9708-019B960494DF}">
              <a14:hiddenLine xmlns:a14="http://schemas.microsoft.com/office/drawing/2010/main" w="25400" algn="ctr">
                <a:solidFill>
                  <a:srgbClr val="000000"/>
                </a:solidFill>
                <a:round/>
                <a:headEnd/>
                <a:tailEnd/>
              </a14:hiddenLine>
            </a:ext>
          </a:extLst>
        </p:spPr>
        <p:txBody>
          <a:bodyPr/>
          <a:lstStyle/>
          <a:p>
            <a:pPr algn="ctr" eaLnBrk="1" hangingPunct="1"/>
            <a:endParaRPr lang="en-GB" altLang="en-US" sz="1266" baseline="-25000"/>
          </a:p>
        </p:txBody>
      </p:sp>
      <p:pic>
        <p:nvPicPr>
          <p:cNvPr id="1027" name="Picture 4">
            <a:extLst>
              <a:ext uri="{FF2B5EF4-FFF2-40B4-BE49-F238E27FC236}">
                <a16:creationId xmlns:a16="http://schemas.microsoft.com/office/drawing/2014/main" id="{5B6F816B-86D2-46CF-B896-9BC54942A2DF}"/>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02028" y="5505153"/>
            <a:ext cx="1619572" cy="1177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9810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ransition spd="med">
    <p:fade/>
  </p:transition>
  <p:txStyles>
    <p:titleStyle>
      <a:lvl1pPr algn="ctr" rtl="0" eaLnBrk="0" fontAlgn="base" hangingPunct="0">
        <a:spcBef>
          <a:spcPct val="0"/>
        </a:spcBef>
        <a:spcAft>
          <a:spcPct val="0"/>
        </a:spcAft>
        <a:defRPr sz="3094" b="1">
          <a:solidFill>
            <a:schemeClr val="tx1"/>
          </a:solidFill>
          <a:latin typeface="Calibri" pitchFamily="34" charset="0"/>
          <a:ea typeface="Calibri" charset="0"/>
          <a:cs typeface="Calibri" pitchFamily="34" charset="0"/>
          <a:sym typeface="Gill Sans" charset="0"/>
        </a:defRPr>
      </a:lvl1pPr>
      <a:lvl2pPr algn="ctr" rtl="0" eaLnBrk="0" fontAlgn="base" hangingPunct="0">
        <a:spcBef>
          <a:spcPct val="0"/>
        </a:spcBef>
        <a:spcAft>
          <a:spcPct val="0"/>
        </a:spcAft>
        <a:defRPr sz="3094" b="1">
          <a:solidFill>
            <a:schemeClr val="tx1"/>
          </a:solidFill>
          <a:latin typeface="Calibri" pitchFamily="34" charset="0"/>
          <a:ea typeface="Calibri" charset="0"/>
          <a:cs typeface="Calibri" pitchFamily="34" charset="0"/>
          <a:sym typeface="Gill Sans" charset="0"/>
        </a:defRPr>
      </a:lvl2pPr>
      <a:lvl3pPr algn="ctr" rtl="0" eaLnBrk="0" fontAlgn="base" hangingPunct="0">
        <a:spcBef>
          <a:spcPct val="0"/>
        </a:spcBef>
        <a:spcAft>
          <a:spcPct val="0"/>
        </a:spcAft>
        <a:defRPr sz="3094" b="1">
          <a:solidFill>
            <a:schemeClr val="tx1"/>
          </a:solidFill>
          <a:latin typeface="Calibri" pitchFamily="34" charset="0"/>
          <a:ea typeface="Calibri" charset="0"/>
          <a:cs typeface="Calibri" pitchFamily="34" charset="0"/>
          <a:sym typeface="Gill Sans" charset="0"/>
        </a:defRPr>
      </a:lvl3pPr>
      <a:lvl4pPr algn="ctr" rtl="0" eaLnBrk="0" fontAlgn="base" hangingPunct="0">
        <a:spcBef>
          <a:spcPct val="0"/>
        </a:spcBef>
        <a:spcAft>
          <a:spcPct val="0"/>
        </a:spcAft>
        <a:defRPr sz="3094" b="1">
          <a:solidFill>
            <a:schemeClr val="tx1"/>
          </a:solidFill>
          <a:latin typeface="Calibri" pitchFamily="34" charset="0"/>
          <a:ea typeface="Calibri" charset="0"/>
          <a:cs typeface="Calibri" pitchFamily="34" charset="0"/>
          <a:sym typeface="Gill Sans" charset="0"/>
        </a:defRPr>
      </a:lvl4pPr>
      <a:lvl5pPr algn="ctr" rtl="0" eaLnBrk="0" fontAlgn="base" hangingPunct="0">
        <a:spcBef>
          <a:spcPct val="0"/>
        </a:spcBef>
        <a:spcAft>
          <a:spcPct val="0"/>
        </a:spcAft>
        <a:defRPr sz="3094" b="1">
          <a:solidFill>
            <a:schemeClr val="tx1"/>
          </a:solidFill>
          <a:latin typeface="Calibri" pitchFamily="34" charset="0"/>
          <a:ea typeface="Calibri" charset="0"/>
          <a:cs typeface="Calibri" pitchFamily="34" charset="0"/>
          <a:sym typeface="Gill Sans" charset="0"/>
        </a:defRPr>
      </a:lvl5pPr>
      <a:lvl6pPr marL="321370" algn="ctr" rtl="0" fontAlgn="base">
        <a:spcBef>
          <a:spcPct val="0"/>
        </a:spcBef>
        <a:spcAft>
          <a:spcPct val="0"/>
        </a:spcAft>
        <a:defRPr sz="5906">
          <a:solidFill>
            <a:schemeClr val="tx1"/>
          </a:solidFill>
          <a:latin typeface="Gill Sans"/>
          <a:sym typeface="Gill Sans"/>
        </a:defRPr>
      </a:lvl6pPr>
      <a:lvl7pPr marL="642739" algn="ctr" rtl="0" fontAlgn="base">
        <a:spcBef>
          <a:spcPct val="0"/>
        </a:spcBef>
        <a:spcAft>
          <a:spcPct val="0"/>
        </a:spcAft>
        <a:defRPr sz="5906">
          <a:solidFill>
            <a:schemeClr val="tx1"/>
          </a:solidFill>
          <a:latin typeface="Gill Sans"/>
          <a:sym typeface="Gill Sans"/>
        </a:defRPr>
      </a:lvl7pPr>
      <a:lvl8pPr marL="964109" algn="ctr" rtl="0" fontAlgn="base">
        <a:spcBef>
          <a:spcPct val="0"/>
        </a:spcBef>
        <a:spcAft>
          <a:spcPct val="0"/>
        </a:spcAft>
        <a:defRPr sz="5906">
          <a:solidFill>
            <a:schemeClr val="tx1"/>
          </a:solidFill>
          <a:latin typeface="Gill Sans"/>
          <a:sym typeface="Gill Sans"/>
        </a:defRPr>
      </a:lvl8pPr>
      <a:lvl9pPr marL="1285478" algn="ctr" rtl="0" fontAlgn="base">
        <a:spcBef>
          <a:spcPct val="0"/>
        </a:spcBef>
        <a:spcAft>
          <a:spcPct val="0"/>
        </a:spcAft>
        <a:defRPr sz="5906">
          <a:solidFill>
            <a:schemeClr val="tx1"/>
          </a:solidFill>
          <a:latin typeface="Gill Sans"/>
          <a:sym typeface="Gill Sans"/>
        </a:defRPr>
      </a:lvl9pPr>
    </p:titleStyle>
    <p:bodyStyle>
      <a:lvl1pPr marL="239977" indent="-239977" algn="ctr" rtl="0" eaLnBrk="0" fontAlgn="base" hangingPunct="0">
        <a:spcBef>
          <a:spcPct val="0"/>
        </a:spcBef>
        <a:spcAft>
          <a:spcPct val="0"/>
        </a:spcAft>
        <a:defRPr sz="2601">
          <a:solidFill>
            <a:schemeClr val="tx1"/>
          </a:solidFill>
          <a:latin typeface="+mn-lt"/>
          <a:ea typeface="+mn-ea"/>
          <a:cs typeface="+mn-cs"/>
          <a:sym typeface="Gill Sans" charset="0"/>
        </a:defRPr>
      </a:lvl1pPr>
      <a:lvl2pPr marL="521252" indent="-199795" algn="ctr" rtl="0" eaLnBrk="0" fontAlgn="base" hangingPunct="0">
        <a:spcBef>
          <a:spcPct val="0"/>
        </a:spcBef>
        <a:spcAft>
          <a:spcPct val="0"/>
        </a:spcAft>
        <a:defRPr sz="2601">
          <a:solidFill>
            <a:schemeClr val="tx1"/>
          </a:solidFill>
          <a:latin typeface="+mn-lt"/>
          <a:sym typeface="Gill Sans" charset="0"/>
        </a:defRPr>
      </a:lvl2pPr>
      <a:lvl3pPr marL="802527" indent="-159613" algn="ctr" rtl="0" eaLnBrk="0" fontAlgn="base" hangingPunct="0">
        <a:spcBef>
          <a:spcPct val="0"/>
        </a:spcBef>
        <a:spcAft>
          <a:spcPct val="0"/>
        </a:spcAft>
        <a:defRPr sz="2601">
          <a:solidFill>
            <a:schemeClr val="tx1"/>
          </a:solidFill>
          <a:latin typeface="+mn-lt"/>
          <a:sym typeface="Gill Sans" charset="0"/>
        </a:defRPr>
      </a:lvl3pPr>
      <a:lvl4pPr marL="1123985" indent="-159613" algn="ctr" rtl="0" eaLnBrk="0" fontAlgn="base" hangingPunct="0">
        <a:spcBef>
          <a:spcPct val="0"/>
        </a:spcBef>
        <a:spcAft>
          <a:spcPct val="0"/>
        </a:spcAft>
        <a:defRPr sz="2601">
          <a:solidFill>
            <a:schemeClr val="tx1"/>
          </a:solidFill>
          <a:latin typeface="+mn-lt"/>
          <a:sym typeface="Gill Sans" charset="0"/>
        </a:defRPr>
      </a:lvl4pPr>
      <a:lvl5pPr marL="1445442" indent="-159613" algn="ctr" rtl="0" eaLnBrk="0" fontAlgn="base" hangingPunct="0">
        <a:spcBef>
          <a:spcPct val="0"/>
        </a:spcBef>
        <a:spcAft>
          <a:spcPct val="0"/>
        </a:spcAft>
        <a:defRPr sz="2601">
          <a:solidFill>
            <a:schemeClr val="tx1"/>
          </a:solidFill>
          <a:latin typeface="+mn-lt"/>
          <a:sym typeface="Gill Sans" charset="0"/>
        </a:defRPr>
      </a:lvl5pPr>
      <a:lvl6pPr marL="321370" algn="ctr" rtl="0" fontAlgn="base">
        <a:spcBef>
          <a:spcPct val="0"/>
        </a:spcBef>
        <a:spcAft>
          <a:spcPct val="0"/>
        </a:spcAft>
        <a:defRPr sz="2601">
          <a:solidFill>
            <a:schemeClr val="tx1"/>
          </a:solidFill>
          <a:latin typeface="+mn-lt"/>
          <a:sym typeface="Gill Sans"/>
        </a:defRPr>
      </a:lvl6pPr>
      <a:lvl7pPr marL="642739" algn="ctr" rtl="0" fontAlgn="base">
        <a:spcBef>
          <a:spcPct val="0"/>
        </a:spcBef>
        <a:spcAft>
          <a:spcPct val="0"/>
        </a:spcAft>
        <a:defRPr sz="2601">
          <a:solidFill>
            <a:schemeClr val="tx1"/>
          </a:solidFill>
          <a:latin typeface="+mn-lt"/>
          <a:sym typeface="Gill Sans"/>
        </a:defRPr>
      </a:lvl7pPr>
      <a:lvl8pPr marL="964109" algn="ctr" rtl="0" fontAlgn="base">
        <a:spcBef>
          <a:spcPct val="0"/>
        </a:spcBef>
        <a:spcAft>
          <a:spcPct val="0"/>
        </a:spcAft>
        <a:defRPr sz="2601">
          <a:solidFill>
            <a:schemeClr val="tx1"/>
          </a:solidFill>
          <a:latin typeface="+mn-lt"/>
          <a:sym typeface="Gill Sans"/>
        </a:defRPr>
      </a:lvl8pPr>
      <a:lvl9pPr marL="1285478" algn="ctr" rtl="0" fontAlgn="base">
        <a:spcBef>
          <a:spcPct val="0"/>
        </a:spcBef>
        <a:spcAft>
          <a:spcPct val="0"/>
        </a:spcAft>
        <a:defRPr sz="2601">
          <a:solidFill>
            <a:schemeClr val="tx1"/>
          </a:solidFill>
          <a:latin typeface="+mn-lt"/>
          <a:sym typeface="Gill Sans"/>
        </a:defRPr>
      </a:lvl9pPr>
    </p:bodyStyle>
    <p:otherStyle>
      <a:defPPr>
        <a:defRPr lang="en-US"/>
      </a:defPPr>
      <a:lvl1pPr marL="0" algn="l" defTabSz="642739" rtl="0" eaLnBrk="1" latinLnBrk="0" hangingPunct="1">
        <a:defRPr sz="1266" kern="1200">
          <a:solidFill>
            <a:schemeClr val="tx1"/>
          </a:solidFill>
          <a:latin typeface="+mn-lt"/>
          <a:ea typeface="+mn-ea"/>
          <a:cs typeface="+mn-cs"/>
        </a:defRPr>
      </a:lvl1pPr>
      <a:lvl2pPr marL="321370" algn="l" defTabSz="642739" rtl="0" eaLnBrk="1" latinLnBrk="0" hangingPunct="1">
        <a:defRPr sz="1266" kern="1200">
          <a:solidFill>
            <a:schemeClr val="tx1"/>
          </a:solidFill>
          <a:latin typeface="+mn-lt"/>
          <a:ea typeface="+mn-ea"/>
          <a:cs typeface="+mn-cs"/>
        </a:defRPr>
      </a:lvl2pPr>
      <a:lvl3pPr marL="642739" algn="l" defTabSz="642739" rtl="0" eaLnBrk="1" latinLnBrk="0" hangingPunct="1">
        <a:defRPr sz="1266" kern="1200">
          <a:solidFill>
            <a:schemeClr val="tx1"/>
          </a:solidFill>
          <a:latin typeface="+mn-lt"/>
          <a:ea typeface="+mn-ea"/>
          <a:cs typeface="+mn-cs"/>
        </a:defRPr>
      </a:lvl3pPr>
      <a:lvl4pPr marL="964109" algn="l" defTabSz="642739" rtl="0" eaLnBrk="1" latinLnBrk="0" hangingPunct="1">
        <a:defRPr sz="1266" kern="1200">
          <a:solidFill>
            <a:schemeClr val="tx1"/>
          </a:solidFill>
          <a:latin typeface="+mn-lt"/>
          <a:ea typeface="+mn-ea"/>
          <a:cs typeface="+mn-cs"/>
        </a:defRPr>
      </a:lvl4pPr>
      <a:lvl5pPr marL="1285478" algn="l" defTabSz="642739" rtl="0" eaLnBrk="1" latinLnBrk="0" hangingPunct="1">
        <a:defRPr sz="1266" kern="1200">
          <a:solidFill>
            <a:schemeClr val="tx1"/>
          </a:solidFill>
          <a:latin typeface="+mn-lt"/>
          <a:ea typeface="+mn-ea"/>
          <a:cs typeface="+mn-cs"/>
        </a:defRPr>
      </a:lvl5pPr>
      <a:lvl6pPr marL="1606848" algn="l" defTabSz="642739" rtl="0" eaLnBrk="1" latinLnBrk="0" hangingPunct="1">
        <a:defRPr sz="1266" kern="1200">
          <a:solidFill>
            <a:schemeClr val="tx1"/>
          </a:solidFill>
          <a:latin typeface="+mn-lt"/>
          <a:ea typeface="+mn-ea"/>
          <a:cs typeface="+mn-cs"/>
        </a:defRPr>
      </a:lvl6pPr>
      <a:lvl7pPr marL="1928217" algn="l" defTabSz="642739" rtl="0" eaLnBrk="1" latinLnBrk="0" hangingPunct="1">
        <a:defRPr sz="1266" kern="1200">
          <a:solidFill>
            <a:schemeClr val="tx1"/>
          </a:solidFill>
          <a:latin typeface="+mn-lt"/>
          <a:ea typeface="+mn-ea"/>
          <a:cs typeface="+mn-cs"/>
        </a:defRPr>
      </a:lvl7pPr>
      <a:lvl8pPr marL="2249587" algn="l" defTabSz="642739" rtl="0" eaLnBrk="1" latinLnBrk="0" hangingPunct="1">
        <a:defRPr sz="1266" kern="1200">
          <a:solidFill>
            <a:schemeClr val="tx1"/>
          </a:solidFill>
          <a:latin typeface="+mn-lt"/>
          <a:ea typeface="+mn-ea"/>
          <a:cs typeface="+mn-cs"/>
        </a:defRPr>
      </a:lvl8pPr>
      <a:lvl9pPr marL="2570955" algn="l" defTabSz="642739"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9.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AE7B13-1A54-45F4-A43E-E16321872B63}"/>
              </a:ext>
            </a:extLst>
          </p:cNvPr>
          <p:cNvSpPr txBox="1"/>
          <p:nvPr/>
        </p:nvSpPr>
        <p:spPr>
          <a:xfrm>
            <a:off x="398388" y="208297"/>
            <a:ext cx="11470542" cy="2308324"/>
          </a:xfrm>
          <a:prstGeom prst="rect">
            <a:avLst/>
          </a:prstGeom>
          <a:noFill/>
        </p:spPr>
        <p:txBody>
          <a:bodyPr wrap="square">
            <a:spAutoFit/>
          </a:bodyPr>
          <a:lstStyle/>
          <a:p>
            <a:pPr algn="ctr"/>
            <a:r>
              <a:rPr lang="en-GB" sz="5400" b="1" dirty="0">
                <a:solidFill>
                  <a:srgbClr val="FFC000"/>
                </a:solidFill>
              </a:rPr>
              <a:t>Treating Tobacco Dependency </a:t>
            </a:r>
          </a:p>
          <a:p>
            <a:pPr algn="ctr"/>
            <a:r>
              <a:rPr lang="en-GB" sz="5400" b="1" dirty="0">
                <a:solidFill>
                  <a:srgbClr val="FFC000"/>
                </a:solidFill>
              </a:rPr>
              <a:t>Dorset’s Way </a:t>
            </a:r>
            <a:endParaRPr lang="en-GB" sz="8000" b="1" dirty="0">
              <a:solidFill>
                <a:srgbClr val="FFC000"/>
              </a:solidFill>
            </a:endParaRPr>
          </a:p>
          <a:p>
            <a:pPr algn="ctr"/>
            <a:r>
              <a:rPr lang="en-GB" sz="3600" dirty="0">
                <a:solidFill>
                  <a:srgbClr val="FFC000"/>
                </a:solidFill>
              </a:rPr>
              <a:t>ASH Webinar 06.04.22</a:t>
            </a:r>
          </a:p>
        </p:txBody>
      </p:sp>
      <p:sp>
        <p:nvSpPr>
          <p:cNvPr id="5" name="TextBox 4">
            <a:extLst>
              <a:ext uri="{FF2B5EF4-FFF2-40B4-BE49-F238E27FC236}">
                <a16:creationId xmlns:a16="http://schemas.microsoft.com/office/drawing/2014/main" id="{4E701630-C955-4FCC-B11B-9275AE10BB5E}"/>
              </a:ext>
            </a:extLst>
          </p:cNvPr>
          <p:cNvSpPr txBox="1"/>
          <p:nvPr/>
        </p:nvSpPr>
        <p:spPr>
          <a:xfrm>
            <a:off x="1187259" y="2353807"/>
            <a:ext cx="9892799" cy="4462760"/>
          </a:xfrm>
          <a:prstGeom prst="rect">
            <a:avLst/>
          </a:prstGeom>
          <a:noFill/>
        </p:spPr>
        <p:txBody>
          <a:bodyPr wrap="square">
            <a:spAutoFit/>
          </a:bodyPr>
          <a:lstStyle/>
          <a:p>
            <a:pPr algn="ctr"/>
            <a:endParaRPr lang="en-GB" sz="3200" dirty="0">
              <a:solidFill>
                <a:srgbClr val="FFC000"/>
              </a:solidFill>
            </a:endParaRPr>
          </a:p>
          <a:p>
            <a:pPr algn="ctr"/>
            <a:r>
              <a:rPr lang="en-GB" sz="3200" b="1" dirty="0">
                <a:solidFill>
                  <a:srgbClr val="FFC000"/>
                </a:solidFill>
              </a:rPr>
              <a:t>Heidi Croucher</a:t>
            </a:r>
          </a:p>
          <a:p>
            <a:pPr algn="ctr"/>
            <a:r>
              <a:rPr lang="en-GB" sz="2000" b="1" dirty="0">
                <a:solidFill>
                  <a:srgbClr val="FFC000"/>
                </a:solidFill>
              </a:rPr>
              <a:t>Dorset ICS Treating Tobacco Dependency Programme Manager</a:t>
            </a:r>
          </a:p>
          <a:p>
            <a:pPr algn="ctr"/>
            <a:endParaRPr lang="en-GB" sz="3200" b="1" dirty="0">
              <a:solidFill>
                <a:srgbClr val="FFC000"/>
              </a:solidFill>
            </a:endParaRPr>
          </a:p>
          <a:p>
            <a:pPr algn="ctr"/>
            <a:r>
              <a:rPr lang="en-GB" sz="3200" b="1" dirty="0">
                <a:solidFill>
                  <a:srgbClr val="FFC000"/>
                </a:solidFill>
              </a:rPr>
              <a:t>Alex Szymanska </a:t>
            </a:r>
          </a:p>
          <a:p>
            <a:pPr algn="ctr"/>
            <a:r>
              <a:rPr lang="en-GB" sz="2000" b="1" dirty="0">
                <a:solidFill>
                  <a:srgbClr val="FFC000"/>
                </a:solidFill>
              </a:rPr>
              <a:t>TTD Nurse University Hospital Dorset </a:t>
            </a:r>
          </a:p>
          <a:p>
            <a:pPr algn="ctr"/>
            <a:endParaRPr lang="en-GB" sz="3200" b="1" dirty="0">
              <a:solidFill>
                <a:srgbClr val="FFC000"/>
              </a:solidFill>
            </a:endParaRPr>
          </a:p>
          <a:p>
            <a:pPr algn="ctr"/>
            <a:r>
              <a:rPr lang="en-GB" sz="3200" b="1" dirty="0">
                <a:solidFill>
                  <a:srgbClr val="FFC000"/>
                </a:solidFill>
              </a:rPr>
              <a:t>Faye Ballard</a:t>
            </a:r>
          </a:p>
          <a:p>
            <a:pPr algn="ctr"/>
            <a:r>
              <a:rPr lang="en-GB" sz="2000" b="1" dirty="0">
                <a:solidFill>
                  <a:srgbClr val="FFC000"/>
                </a:solidFill>
              </a:rPr>
              <a:t>TTD Advisor Dorset County Hospital</a:t>
            </a:r>
          </a:p>
          <a:p>
            <a:pPr algn="ctr"/>
            <a:endParaRPr lang="en-GB" sz="3200" b="1" dirty="0">
              <a:solidFill>
                <a:srgbClr val="FFC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Rectangle 2"/>
          <p:cNvSpPr/>
          <p:nvPr/>
        </p:nvSpPr>
        <p:spPr>
          <a:xfrm>
            <a:off x="4593600" y="1027134"/>
            <a:ext cx="6285600" cy="2800767"/>
          </a:xfrm>
          <a:prstGeom prst="rect">
            <a:avLst/>
          </a:prstGeom>
        </p:spPr>
        <p:txBody>
          <a:bodyPr wrap="square">
            <a:spAutoFit/>
          </a:bodyPr>
          <a:lstStyle/>
          <a:p>
            <a:r>
              <a:rPr lang="en-GB" sz="2000" dirty="0"/>
              <a:t>Dual NRT supply available under a homely remedy;</a:t>
            </a:r>
          </a:p>
          <a:p>
            <a:r>
              <a:rPr lang="en-GB" sz="2000" dirty="0"/>
              <a:t>Admitting Nursing staff and the TTD Band 6's can ‘authorise’ and ‘supply’ </a:t>
            </a:r>
            <a:r>
              <a:rPr lang="en-GB" sz="2000" b="1" dirty="0"/>
              <a:t>2 days </a:t>
            </a:r>
            <a:r>
              <a:rPr lang="en-GB" sz="2000" dirty="0"/>
              <a:t>worth of nicotine patch +/- an inhalator or gum</a:t>
            </a:r>
          </a:p>
          <a:p>
            <a:r>
              <a:rPr lang="en-GB" sz="2000" dirty="0"/>
              <a:t>For other NRT options (</a:t>
            </a:r>
            <a:r>
              <a:rPr lang="en-GB" sz="2000" dirty="0" err="1"/>
              <a:t>eg</a:t>
            </a:r>
            <a:r>
              <a:rPr lang="en-GB" sz="2000" dirty="0"/>
              <a:t> mouth spray) or supply beyond the 48 hours/to go home with, it will need to ‘prescribed’ via the electronic prescribing system.</a:t>
            </a:r>
          </a:p>
          <a:p>
            <a:endParaRPr lang="en-GB" dirty="0"/>
          </a:p>
          <a:p>
            <a:endParaRPr lang="en-GB"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125" y="728363"/>
            <a:ext cx="2571750" cy="410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ound Diagonal Corner Rectangle 6"/>
          <p:cNvSpPr/>
          <p:nvPr/>
        </p:nvSpPr>
        <p:spPr>
          <a:xfrm>
            <a:off x="5846400" y="3569400"/>
            <a:ext cx="3031200" cy="2428200"/>
          </a:xfrm>
          <a:prstGeom prst="round2DiagRect">
            <a:avLst>
              <a:gd name="adj1" fmla="val 29727"/>
              <a:gd name="adj2" fmla="val 0"/>
            </a:avLst>
          </a:prstGeom>
          <a:solidFill>
            <a:srgbClr val="FAB900">
              <a:hueOff val="0"/>
              <a:satOff val="0"/>
              <a:lumOff val="0"/>
              <a:alphaOff val="0"/>
            </a:srgbClr>
          </a:solidFill>
          <a:ln>
            <a:noFill/>
          </a:ln>
          <a:effectLst/>
        </p:spPr>
        <p:style>
          <a:lnRef idx="0">
            <a:scrgbClr r="0" g="0" b="0"/>
          </a:lnRef>
          <a:fillRef idx="1">
            <a:scrgbClr r="0" g="0" b="0"/>
          </a:fillRef>
          <a:effectRef idx="0">
            <a:scrgbClr r="0" g="0" b="0"/>
          </a:effectRef>
          <a:fontRef idx="minor"/>
        </p:style>
      </p:sp>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1487" y="3977794"/>
            <a:ext cx="1341825" cy="1611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741487" y="3977794"/>
            <a:ext cx="1341825" cy="1611412"/>
          </a:xfrm>
          <a:prstGeom prst="rect">
            <a:avLst/>
          </a:prstGeom>
          <a:noFill/>
          <a:ln w="76200"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4200" b="0" i="0" u="none" strike="noStrike" cap="none" normalizeH="0" baseline="0">
              <a:ln>
                <a:noFill/>
              </a:ln>
              <a:solidFill>
                <a:srgbClr val="000000"/>
              </a:solidFill>
              <a:effectLst/>
              <a:latin typeface="Gill Sans"/>
              <a:sym typeface="Gill Sans"/>
            </a:endParaRPr>
          </a:p>
        </p:txBody>
      </p:sp>
    </p:spTree>
    <p:extLst>
      <p:ext uri="{BB962C8B-B14F-4D97-AF65-F5344CB8AC3E}">
        <p14:creationId xmlns:p14="http://schemas.microsoft.com/office/powerpoint/2010/main" val="77450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Rectangle 2"/>
          <p:cNvSpPr/>
          <p:nvPr/>
        </p:nvSpPr>
        <p:spPr>
          <a:xfrm>
            <a:off x="4240800" y="943200"/>
            <a:ext cx="6415200" cy="2585323"/>
          </a:xfrm>
          <a:prstGeom prst="rect">
            <a:avLst/>
          </a:prstGeom>
        </p:spPr>
        <p:txBody>
          <a:bodyPr wrap="square">
            <a:spAutoFit/>
          </a:bodyPr>
          <a:lstStyle/>
          <a:p>
            <a:pPr fontAlgn="base"/>
            <a:endParaRPr lang="en-GB" dirty="0"/>
          </a:p>
          <a:p>
            <a:pPr fontAlgn="base"/>
            <a:r>
              <a:rPr lang="en-GB" sz="2400" dirty="0"/>
              <a:t>In my previous role as a </a:t>
            </a:r>
            <a:r>
              <a:rPr lang="en-GB" sz="2400" dirty="0" err="1"/>
              <a:t>SiP</a:t>
            </a:r>
            <a:r>
              <a:rPr lang="en-GB" sz="2400" dirty="0"/>
              <a:t> Midwife, I was able to offer and supply the full range of NRT under my own authority/NMC registration. If the patient fell under any ‘cautions’, I would discuss it with their Consultant team who always agreed it could be given.</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350" y="943199"/>
            <a:ext cx="2628900" cy="420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 Diagonal Corner Rectangle 4"/>
          <p:cNvSpPr/>
          <p:nvPr/>
        </p:nvSpPr>
        <p:spPr>
          <a:xfrm>
            <a:off x="5580000" y="3756600"/>
            <a:ext cx="2973600" cy="2442600"/>
          </a:xfrm>
          <a:prstGeom prst="round2DiagRect">
            <a:avLst>
              <a:gd name="adj1" fmla="val 29727"/>
              <a:gd name="adj2" fmla="val 0"/>
            </a:avLst>
          </a:prstGeom>
          <a:solidFill>
            <a:srgbClr val="90BB23">
              <a:hueOff val="0"/>
              <a:satOff val="0"/>
              <a:lumOff val="0"/>
              <a:alphaOff val="0"/>
            </a:srgbClr>
          </a:solidFill>
          <a:ln>
            <a:noFill/>
          </a:ln>
          <a:effectLst/>
        </p:spPr>
        <p:style>
          <a:lnRef idx="0">
            <a:scrgbClr r="0" g="0" b="0"/>
          </a:lnRef>
          <a:fillRef idx="1">
            <a:scrgbClr r="0" g="0" b="0"/>
          </a:fillRef>
          <a:effectRef idx="0">
            <a:scrgbClr r="0" g="0" b="0"/>
          </a:effectRef>
          <a:fontRef idx="minor"/>
        </p:style>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9201" y="4135462"/>
            <a:ext cx="1784662" cy="1761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199201" y="4135462"/>
            <a:ext cx="1784662" cy="1761333"/>
          </a:xfrm>
          <a:prstGeom prst="rect">
            <a:avLst/>
          </a:prstGeom>
          <a:noFill/>
          <a:ln w="57150"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4200" b="0" i="0" u="none" strike="noStrike" cap="none" normalizeH="0" baseline="0">
              <a:ln>
                <a:noFill/>
              </a:ln>
              <a:solidFill>
                <a:srgbClr val="000000"/>
              </a:solidFill>
              <a:effectLst/>
              <a:latin typeface="Gill Sans"/>
              <a:sym typeface="Gill Sans"/>
            </a:endParaRPr>
          </a:p>
        </p:txBody>
      </p:sp>
    </p:spTree>
    <p:extLst>
      <p:ext uri="{BB962C8B-B14F-4D97-AF65-F5344CB8AC3E}">
        <p14:creationId xmlns:p14="http://schemas.microsoft.com/office/powerpoint/2010/main" val="50975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3" descr="C:\Users\heidi.croucher\AppData\Local\Microsoft\Windows\INetCache\IE\YK7BL43E\thank-you[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136" y="512688"/>
            <a:ext cx="9144000" cy="4894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22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Rectangle 2"/>
          <p:cNvSpPr/>
          <p:nvPr/>
        </p:nvSpPr>
        <p:spPr>
          <a:xfrm>
            <a:off x="489600" y="87682"/>
            <a:ext cx="11340000" cy="6370975"/>
          </a:xfrm>
          <a:prstGeom prst="rect">
            <a:avLst/>
          </a:prstGeom>
        </p:spPr>
        <p:txBody>
          <a:bodyPr wrap="square">
            <a:spAutoFit/>
          </a:bodyPr>
          <a:lstStyle/>
          <a:p>
            <a:r>
              <a:rPr lang="en-GB" sz="3600" b="1" dirty="0">
                <a:solidFill>
                  <a:srgbClr val="FFC000"/>
                </a:solidFill>
              </a:rPr>
              <a:t>Background </a:t>
            </a:r>
          </a:p>
          <a:p>
            <a:r>
              <a:rPr lang="en-GB" sz="2400" dirty="0"/>
              <a:t>Since 2016 - NRT has been provided as part of the MH inpatient service &amp; </a:t>
            </a:r>
            <a:r>
              <a:rPr lang="en-GB" sz="2400" dirty="0" err="1"/>
              <a:t>SiPs</a:t>
            </a:r>
            <a:r>
              <a:rPr lang="en-GB" sz="2400" dirty="0"/>
              <a:t> by trained staff including level 2 trained ‘band 3’/HCA’s who can supply a full course under a homely remedy. </a:t>
            </a:r>
          </a:p>
          <a:p>
            <a:r>
              <a:rPr lang="en-GB" sz="2400" dirty="0"/>
              <a:t>For majority of MH &amp; </a:t>
            </a:r>
            <a:r>
              <a:rPr lang="en-GB" sz="2400" dirty="0" err="1"/>
              <a:t>SiP</a:t>
            </a:r>
            <a:r>
              <a:rPr lang="en-GB" sz="2400" dirty="0"/>
              <a:t> patients they are physically ‘well’.</a:t>
            </a:r>
          </a:p>
          <a:p>
            <a:endParaRPr lang="en-GB" dirty="0"/>
          </a:p>
          <a:p>
            <a:r>
              <a:rPr lang="en-GB" sz="2400" dirty="0"/>
              <a:t>In the Acute setting the majority of patients are physically ‘unwell’.</a:t>
            </a:r>
          </a:p>
          <a:p>
            <a:endParaRPr lang="en-GB" dirty="0"/>
          </a:p>
          <a:p>
            <a:r>
              <a:rPr lang="en-GB" sz="2400" dirty="0"/>
              <a:t>Trust’s DTC more cautious re what a Nurse could ‘authorise’ under their own registration along with additional restrictions from electronic prescribing systems and which nursing staff could have ‘permissions’ electronically to ‘issue’ under a discretionary medicine protocol. (NB Electronic prescribing not used within MH inpatient services or </a:t>
            </a:r>
            <a:r>
              <a:rPr lang="en-GB" sz="2400" dirty="0" err="1"/>
              <a:t>SiP</a:t>
            </a:r>
            <a:r>
              <a:rPr lang="en-GB" sz="2400" dirty="0"/>
              <a:t> outpatient services).</a:t>
            </a:r>
          </a:p>
          <a:p>
            <a:pPr algn="ctr"/>
            <a:endParaRPr lang="en-GB" sz="2400" dirty="0"/>
          </a:p>
          <a:p>
            <a:pPr algn="ctr"/>
            <a:r>
              <a:rPr lang="en-GB" sz="2400" dirty="0"/>
              <a:t>New TTD team established Jan/Feb 2022 (x 6 staff members)</a:t>
            </a:r>
          </a:p>
          <a:p>
            <a:pPr algn="ctr"/>
            <a:r>
              <a:rPr lang="en-GB" sz="2400" dirty="0"/>
              <a:t> Alex – was a Nurse on AMU @ UHD &amp; Faye - previous role </a:t>
            </a:r>
            <a:r>
              <a:rPr lang="en-GB" sz="2400" dirty="0" err="1"/>
              <a:t>SiP</a:t>
            </a:r>
            <a:r>
              <a:rPr lang="en-GB" sz="2400" dirty="0"/>
              <a:t> Midwife </a:t>
            </a:r>
          </a:p>
          <a:p>
            <a:pPr algn="ctr"/>
            <a:r>
              <a:rPr lang="en-GB" sz="2400" dirty="0"/>
              <a:t>Neither are trained NMP</a:t>
            </a:r>
          </a:p>
        </p:txBody>
      </p:sp>
    </p:spTree>
    <p:extLst>
      <p:ext uri="{BB962C8B-B14F-4D97-AF65-F5344CB8AC3E}">
        <p14:creationId xmlns:p14="http://schemas.microsoft.com/office/powerpoint/2010/main" val="257016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500" y="680850"/>
            <a:ext cx="9067800" cy="422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a:extLst>
              <a:ext uri="{FF2B5EF4-FFF2-40B4-BE49-F238E27FC236}">
                <a16:creationId xmlns:a16="http://schemas.microsoft.com/office/drawing/2014/main" id="{FD0A3031-3759-46E0-8A5D-3A521C3D5E7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000000">
            <a:off x="8258091" y="237326"/>
            <a:ext cx="4346017" cy="3067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284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209" y="342000"/>
            <a:ext cx="3321050" cy="488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Content Placeholder 2">
            <a:extLst>
              <a:ext uri="{FF2B5EF4-FFF2-40B4-BE49-F238E27FC236}">
                <a16:creationId xmlns:a16="http://schemas.microsoft.com/office/drawing/2014/main" id="{0A315C69-FB0E-ABE3-6B47-2760BA6F407D}"/>
              </a:ext>
            </a:extLst>
          </p:cNvPr>
          <p:cNvGraphicFramePr>
            <a:graphicFrameLocks/>
          </p:cNvGraphicFramePr>
          <p:nvPr>
            <p:extLst>
              <p:ext uri="{D42A27DB-BD31-4B8C-83A1-F6EECF244321}">
                <p14:modId xmlns:p14="http://schemas.microsoft.com/office/powerpoint/2010/main" val="4132048483"/>
              </p:ext>
            </p:extLst>
          </p:nvPr>
        </p:nvGraphicFramePr>
        <p:xfrm>
          <a:off x="4078067" y="376200"/>
          <a:ext cx="3316333" cy="481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9875" y="342000"/>
            <a:ext cx="2609850" cy="488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7985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7" name="Content Placeholder 2">
            <a:extLst>
              <a:ext uri="{FF2B5EF4-FFF2-40B4-BE49-F238E27FC236}">
                <a16:creationId xmlns:a16="http://schemas.microsoft.com/office/drawing/2014/main" id="{3C872178-DCD0-3F4B-0FAF-1D7B5AB95673}"/>
              </a:ext>
            </a:extLst>
          </p:cNvPr>
          <p:cNvGraphicFramePr>
            <a:graphicFrameLocks/>
          </p:cNvGraphicFramePr>
          <p:nvPr>
            <p:extLst>
              <p:ext uri="{D42A27DB-BD31-4B8C-83A1-F6EECF244321}">
                <p14:modId xmlns:p14="http://schemas.microsoft.com/office/powerpoint/2010/main" val="4264577553"/>
              </p:ext>
            </p:extLst>
          </p:nvPr>
        </p:nvGraphicFramePr>
        <p:xfrm>
          <a:off x="4187715" y="786809"/>
          <a:ext cx="7082797" cy="4657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0198" y="747576"/>
            <a:ext cx="2581275" cy="4758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01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2">
            <a:extLst>
              <a:ext uri="{FF2B5EF4-FFF2-40B4-BE49-F238E27FC236}">
                <a16:creationId xmlns:a16="http://schemas.microsoft.com/office/drawing/2014/main" id="{A164BA6C-3FE1-A43B-66C5-875065C0421C}"/>
              </a:ext>
            </a:extLst>
          </p:cNvPr>
          <p:cNvGraphicFramePr>
            <a:graphicFrameLocks/>
          </p:cNvGraphicFramePr>
          <p:nvPr>
            <p:extLst>
              <p:ext uri="{D42A27DB-BD31-4B8C-83A1-F6EECF244321}">
                <p14:modId xmlns:p14="http://schemas.microsoft.com/office/powerpoint/2010/main" val="2426158539"/>
              </p:ext>
            </p:extLst>
          </p:nvPr>
        </p:nvGraphicFramePr>
        <p:xfrm>
          <a:off x="4194334" y="560230"/>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6524" y="490230"/>
            <a:ext cx="2794666" cy="472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570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2">
            <a:extLst>
              <a:ext uri="{FF2B5EF4-FFF2-40B4-BE49-F238E27FC236}">
                <a16:creationId xmlns:a16="http://schemas.microsoft.com/office/drawing/2014/main" id="{6A2AFE4F-4495-C37E-DAEB-50F7F66229C4}"/>
              </a:ext>
            </a:extLst>
          </p:cNvPr>
          <p:cNvGraphicFramePr>
            <a:graphicFrameLocks/>
          </p:cNvGraphicFramePr>
          <p:nvPr>
            <p:extLst>
              <p:ext uri="{D42A27DB-BD31-4B8C-83A1-F6EECF244321}">
                <p14:modId xmlns:p14="http://schemas.microsoft.com/office/powerpoint/2010/main" val="3787112360"/>
              </p:ext>
            </p:extLst>
          </p:nvPr>
        </p:nvGraphicFramePr>
        <p:xfrm>
          <a:off x="3824696" y="356608"/>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2088" y="662401"/>
            <a:ext cx="2562225" cy="4475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537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2">
            <a:extLst>
              <a:ext uri="{FF2B5EF4-FFF2-40B4-BE49-F238E27FC236}">
                <a16:creationId xmlns:a16="http://schemas.microsoft.com/office/drawing/2014/main" id="{FEC3BB25-F057-1EB3-69FC-664EC1C0627A}"/>
              </a:ext>
            </a:extLst>
          </p:cNvPr>
          <p:cNvGraphicFramePr>
            <a:graphicFrameLocks/>
          </p:cNvGraphicFramePr>
          <p:nvPr>
            <p:extLst>
              <p:ext uri="{D42A27DB-BD31-4B8C-83A1-F6EECF244321}">
                <p14:modId xmlns:p14="http://schemas.microsoft.com/office/powerpoint/2010/main" val="77735274"/>
              </p:ext>
            </p:extLst>
          </p:nvPr>
        </p:nvGraphicFramePr>
        <p:xfrm>
          <a:off x="646540" y="229680"/>
          <a:ext cx="11082140" cy="3795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bwMode="auto">
          <a:xfrm>
            <a:off x="2750400" y="4111200"/>
            <a:ext cx="6940800" cy="2023200"/>
          </a:xfrm>
          <a:prstGeom prst="rect">
            <a:avLst/>
          </a:prstGeom>
          <a:solidFill>
            <a:schemeClr val="tx1">
              <a:lumMod val="75000"/>
              <a:lumOff val="25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4200" b="0" i="0" u="none" strike="noStrike" cap="none" normalizeH="0" baseline="0">
              <a:ln>
                <a:noFill/>
              </a:ln>
              <a:solidFill>
                <a:srgbClr val="000000"/>
              </a:solidFill>
              <a:effectLst/>
              <a:latin typeface="Gill Sans"/>
              <a:sym typeface="Gill Sans"/>
            </a:endParaRPr>
          </a:p>
        </p:txBody>
      </p:sp>
      <p:sp>
        <p:nvSpPr>
          <p:cNvPr id="8" name="TextBox 7"/>
          <p:cNvSpPr txBox="1"/>
          <p:nvPr/>
        </p:nvSpPr>
        <p:spPr>
          <a:xfrm>
            <a:off x="4161600" y="4739068"/>
            <a:ext cx="4118400" cy="646331"/>
          </a:xfrm>
          <a:prstGeom prst="rect">
            <a:avLst/>
          </a:prstGeom>
          <a:solidFill>
            <a:schemeClr val="tx1">
              <a:lumMod val="75000"/>
              <a:lumOff val="25000"/>
            </a:schemeClr>
          </a:solidFill>
        </p:spPr>
        <p:txBody>
          <a:bodyPr wrap="square" rtlCol="0">
            <a:spAutoFit/>
          </a:bodyPr>
          <a:lstStyle/>
          <a:p>
            <a:pPr algn="ctr"/>
            <a:r>
              <a:rPr lang="en-GB" sz="3600" dirty="0">
                <a:solidFill>
                  <a:schemeClr val="bg1"/>
                </a:solidFill>
              </a:rPr>
              <a:t>Goals</a:t>
            </a:r>
          </a:p>
        </p:txBody>
      </p:sp>
    </p:spTree>
    <p:extLst>
      <p:ext uri="{BB962C8B-B14F-4D97-AF65-F5344CB8AC3E}">
        <p14:creationId xmlns:p14="http://schemas.microsoft.com/office/powerpoint/2010/main" val="869830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149" y="1291072"/>
            <a:ext cx="893445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FF2B5EF4-FFF2-40B4-BE49-F238E27FC236}">
                <a16:creationId xmlns:a16="http://schemas.microsoft.com/office/drawing/2014/main" id="{FD0A3031-3759-46E0-8A5D-3A521C3D5E7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000000">
            <a:off x="8279691" y="129326"/>
            <a:ext cx="4346017" cy="3067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0098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0066CC"/>
      </a:accent1>
      <a:accent2>
        <a:srgbClr val="333399"/>
      </a:accent2>
      <a:accent3>
        <a:srgbClr val="FFFFFF"/>
      </a:accent3>
      <a:accent4>
        <a:srgbClr val="000000"/>
      </a:accent4>
      <a:accent5>
        <a:srgbClr val="AAB8E2"/>
      </a:accent5>
      <a:accent6>
        <a:srgbClr val="2D2D8A"/>
      </a:accent6>
      <a:hlink>
        <a:srgbClr val="009999"/>
      </a:hlink>
      <a:folHlink>
        <a:srgbClr val="99CC00"/>
      </a:folHlink>
    </a:clrScheme>
    <a:fontScheme name="Title &amp; Subtitle">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a:sym typeface="Gill Sans"/>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a:sym typeface="Gill Sans"/>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6" ma:contentTypeDescription="Create a new document." ma:contentTypeScope="" ma:versionID="d27662799cfbf8af8fa830a3aad30cf6">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6a05d52439d97e3e3fc910ddb7e15c37"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d2e6d8-cbd0-4db0-ba36-afbb08a2ca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5b07f2-ba60-4e2c-beaf-204d65fe82c0}" ma:internalName="TaxCatchAll" ma:showField="CatchAllData" ma:web="af7b454b-5578-4b92-ad2d-05626e0910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a4543a0-6766-456e-a2ee-4414459d9a0a">
      <Terms xmlns="http://schemas.microsoft.com/office/infopath/2007/PartnerControls"/>
    </lcf76f155ced4ddcb4097134ff3c332f>
    <TaxCatchAll xmlns="af7b454b-5578-4b92-ad2d-05626e091018" xsi:nil="true"/>
  </documentManagement>
</p:properties>
</file>

<file path=customXml/itemProps1.xml><?xml version="1.0" encoding="utf-8"?>
<ds:datastoreItem xmlns:ds="http://schemas.openxmlformats.org/officeDocument/2006/customXml" ds:itemID="{66D10BB5-5AB6-4D5E-934D-C897CAA0DFAB}">
  <ds:schemaRefs>
    <ds:schemaRef ds:uri="http://schemas.microsoft.com/sharepoint/v3/contenttype/forms"/>
  </ds:schemaRefs>
</ds:datastoreItem>
</file>

<file path=customXml/itemProps2.xml><?xml version="1.0" encoding="utf-8"?>
<ds:datastoreItem xmlns:ds="http://schemas.openxmlformats.org/officeDocument/2006/customXml" ds:itemID="{12D09C92-758F-45D9-AE33-C09185A9AF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4543a0-6766-456e-a2ee-4414459d9a0a"/>
    <ds:schemaRef ds:uri="af7b454b-5578-4b92-ad2d-05626e0910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A47A68-1B8F-4517-931F-67D20A329B65}">
  <ds:schemaRefs>
    <ds:schemaRef ds:uri="http://schemas.microsoft.com/office/2006/metadata/properties"/>
    <ds:schemaRef ds:uri="http://schemas.microsoft.com/office/infopath/2007/PartnerControls"/>
    <ds:schemaRef ds:uri="3a4543a0-6766-456e-a2ee-4414459d9a0a"/>
    <ds:schemaRef ds:uri="af7b454b-5578-4b92-ad2d-05626e091018"/>
  </ds:schemaRefs>
</ds:datastoreItem>
</file>

<file path=docProps/app.xml><?xml version="1.0" encoding="utf-8"?>
<Properties xmlns="http://schemas.openxmlformats.org/officeDocument/2006/extended-properties" xmlns:vt="http://schemas.openxmlformats.org/officeDocument/2006/docPropsVTypes">
  <TotalTime>1831</TotalTime>
  <Words>536</Words>
  <Application>Microsoft Office PowerPoint</Application>
  <PresentationFormat>Widescreen</PresentationFormat>
  <Paragraphs>53</Paragraphs>
  <Slides>12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Corbel</vt:lpstr>
      <vt:lpstr>Courier New</vt:lpstr>
      <vt:lpstr>Gill Sans</vt:lpstr>
      <vt:lpstr>Wingdings</vt:lpstr>
      <vt:lpstr>Title &amp; Subtitle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Practice Fellowships</dc:title>
  <dc:creator>Fletcher, Vicky (Dorset CCG)</dc:creator>
  <cp:lastModifiedBy>Amy Murgatroyd</cp:lastModifiedBy>
  <cp:revision>132</cp:revision>
  <dcterms:created xsi:type="dcterms:W3CDTF">2020-11-02T08:59:39Z</dcterms:created>
  <dcterms:modified xsi:type="dcterms:W3CDTF">2022-08-30T14:15:11Z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y fmtid="{D5CDD505-2E9C-101B-9397-08002B2CF9AE}" pid="3" name="MediaServiceImageTags">
    <vt:lpwstr/>
  </property>
</Properties>
</file>