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1475" r:id="rId2"/>
    <p:sldId id="1478" r:id="rId3"/>
    <p:sldId id="1476" r:id="rId4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627"/>
    <p:restoredTop sz="94654"/>
  </p:normalViewPr>
  <p:slideViewPr>
    <p:cSldViewPr snapToGrid="0" snapToObjects="1">
      <p:cViewPr varScale="1">
        <p:scale>
          <a:sx n="93" d="100"/>
          <a:sy n="93" d="100"/>
        </p:scale>
        <p:origin x="-114" y="-9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2F56E-774D-4D3E-8DD2-07D151C0FB79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E825-BA19-4D8F-B617-9048837E71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424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B78AA-52C6-BB4D-BA49-850E1C10A317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4FCBAD-E9EB-2747-9680-BD53F9D6B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366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9E2D-DD71-3D4E-81DF-BECD4CEC1B84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9F525-F60A-154E-A317-98BBA3283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90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9E2D-DD71-3D4E-81DF-BECD4CEC1B84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9F525-F60A-154E-A317-98BBA3283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776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9E2D-DD71-3D4E-81DF-BECD4CEC1B84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9F525-F60A-154E-A317-98BBA3283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495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63E8CA61-1900-44B7-A689-D0E9D460B4D3}"/>
              </a:ext>
            </a:extLst>
          </p:cNvPr>
          <p:cNvCxnSpPr>
            <a:cxnSpLocks/>
          </p:cNvCxnSpPr>
          <p:nvPr userDrawn="1"/>
        </p:nvCxnSpPr>
        <p:spPr>
          <a:xfrm>
            <a:off x="0" y="0"/>
            <a:ext cx="12192000" cy="0"/>
          </a:xfrm>
          <a:prstGeom prst="line">
            <a:avLst/>
          </a:prstGeom>
          <a:ln w="57150">
            <a:solidFill>
              <a:srgbClr val="43B5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CCB2655F-D803-46C9-BB91-398C56D769CC}"/>
              </a:ext>
            </a:extLst>
          </p:cNvPr>
          <p:cNvCxnSpPr/>
          <p:nvPr userDrawn="1"/>
        </p:nvCxnSpPr>
        <p:spPr>
          <a:xfrm>
            <a:off x="0" y="6858000"/>
            <a:ext cx="12192000" cy="0"/>
          </a:xfrm>
          <a:prstGeom prst="line">
            <a:avLst/>
          </a:prstGeom>
          <a:ln w="57150">
            <a:solidFill>
              <a:srgbClr val="43B5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764BC511-6134-4865-ABF9-1731C60E2433}"/>
              </a:ext>
            </a:extLst>
          </p:cNvPr>
          <p:cNvCxnSpPr>
            <a:cxnSpLocks/>
          </p:cNvCxnSpPr>
          <p:nvPr userDrawn="1"/>
        </p:nvCxnSpPr>
        <p:spPr>
          <a:xfrm>
            <a:off x="0" y="-1"/>
            <a:ext cx="0" cy="6858001"/>
          </a:xfrm>
          <a:prstGeom prst="line">
            <a:avLst/>
          </a:prstGeom>
          <a:ln w="57150">
            <a:solidFill>
              <a:srgbClr val="43B5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5DBF4012-3A8B-441C-ACE0-2C4718076BD6}"/>
              </a:ext>
            </a:extLst>
          </p:cNvPr>
          <p:cNvCxnSpPr>
            <a:cxnSpLocks/>
          </p:cNvCxnSpPr>
          <p:nvPr userDrawn="1"/>
        </p:nvCxnSpPr>
        <p:spPr>
          <a:xfrm>
            <a:off x="12192000" y="0"/>
            <a:ext cx="0" cy="6858001"/>
          </a:xfrm>
          <a:prstGeom prst="line">
            <a:avLst/>
          </a:prstGeom>
          <a:ln w="57150">
            <a:solidFill>
              <a:srgbClr val="43B5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392197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9E2D-DD71-3D4E-81DF-BECD4CEC1B84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9F525-F60A-154E-A317-98BBA3283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916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49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9E2D-DD71-3D4E-81DF-BECD4CEC1B84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9F525-F60A-154E-A317-98BBA3283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521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9E2D-DD71-3D4E-81DF-BECD4CEC1B84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9F525-F60A-154E-A317-98BBA3283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292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9E2D-DD71-3D4E-81DF-BECD4CEC1B84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9F525-F60A-154E-A317-98BBA3283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41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9E2D-DD71-3D4E-81DF-BECD4CEC1B84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9F525-F60A-154E-A317-98BBA3283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092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9E2D-DD71-3D4E-81DF-BECD4CEC1B84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9F525-F60A-154E-A317-98BBA3283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38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9E2D-DD71-3D4E-81DF-BECD4CEC1B84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9F525-F60A-154E-A317-98BBA3283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113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9E2D-DD71-3D4E-81DF-BECD4CEC1B84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9F525-F60A-154E-A317-98BBA3283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170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A9E2D-DD71-3D4E-81DF-BECD4CEC1B84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9F525-F60A-154E-A317-98BBA3283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6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5930" y="1914594"/>
            <a:ext cx="2444115" cy="1863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60" t="16061" r="18645" b="12776"/>
          <a:stretch/>
        </p:blipFill>
        <p:spPr bwMode="auto">
          <a:xfrm>
            <a:off x="8900326" y="3917910"/>
            <a:ext cx="2721564" cy="2027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7" t="34470" r="15394" b="12836"/>
          <a:stretch/>
        </p:blipFill>
        <p:spPr bwMode="auto">
          <a:xfrm>
            <a:off x="2396359" y="316500"/>
            <a:ext cx="6439571" cy="2277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8125" y="3602308"/>
            <a:ext cx="7850226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</a:rPr>
              <a:t>Life saving </a:t>
            </a:r>
            <a:r>
              <a:rPr lang="en-GB" sz="4000" dirty="0"/>
              <a:t>medications </a:t>
            </a:r>
            <a:r>
              <a:rPr lang="en-GB" sz="4000" dirty="0" smtClean="0"/>
              <a:t>for </a:t>
            </a:r>
          </a:p>
          <a:p>
            <a:r>
              <a:rPr lang="en-GB" sz="5400" b="1" dirty="0" smtClean="0">
                <a:solidFill>
                  <a:srgbClr val="FF0000"/>
                </a:solidFill>
              </a:rPr>
              <a:t>400,000 people</a:t>
            </a:r>
            <a:r>
              <a:rPr lang="en-GB" sz="4800" dirty="0" smtClean="0"/>
              <a:t> </a:t>
            </a:r>
            <a:r>
              <a:rPr lang="en-GB" sz="4000" dirty="0" smtClean="0"/>
              <a:t>using </a:t>
            </a:r>
            <a:r>
              <a:rPr lang="en-GB" sz="4000" dirty="0"/>
              <a:t>NHS and </a:t>
            </a:r>
            <a:endParaRPr lang="en-GB" sz="4000" dirty="0" smtClean="0"/>
          </a:p>
          <a:p>
            <a:r>
              <a:rPr lang="en-GB" sz="4000" dirty="0" smtClean="0"/>
              <a:t>Local </a:t>
            </a:r>
            <a:r>
              <a:rPr lang="en-GB" sz="4000" dirty="0"/>
              <a:t>Government services</a:t>
            </a:r>
          </a:p>
        </p:txBody>
      </p:sp>
      <p:pic>
        <p:nvPicPr>
          <p:cNvPr id="7" name="Picture 6" descr="A colorful blocks stacked on top of each other&#10;&#10;Description automatically generated">
            <a:extLst>
              <a:ext uri="{FF2B5EF4-FFF2-40B4-BE49-F238E27FC236}">
                <a16:creationId xmlns="" xmlns:a16="http://schemas.microsoft.com/office/drawing/2014/main" id="{8F3D2A99-7D83-FFCB-A2A0-B490BC7DCA6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6855" t="2189" r="31572"/>
          <a:stretch/>
        </p:blipFill>
        <p:spPr>
          <a:xfrm>
            <a:off x="94592" y="0"/>
            <a:ext cx="2092106" cy="341598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C07C2786-FCB7-AED9-7C93-BE5E3E680446}"/>
              </a:ext>
            </a:extLst>
          </p:cNvPr>
          <p:cNvSpPr txBox="1"/>
          <p:nvPr/>
        </p:nvSpPr>
        <p:spPr>
          <a:xfrm>
            <a:off x="256032" y="6388608"/>
            <a:ext cx="4077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https://</a:t>
            </a:r>
            <a:r>
              <a:rPr lang="en-US" sz="1600" dirty="0" err="1"/>
              <a:t>thorax.bmj.com</a:t>
            </a:r>
            <a:r>
              <a:rPr lang="en-US" sz="1600" dirty="0"/>
              <a:t>/content/79/Suppl_1/3</a:t>
            </a:r>
          </a:p>
        </p:txBody>
      </p:sp>
    </p:spTree>
    <p:extLst>
      <p:ext uri="{BB962C8B-B14F-4D97-AF65-F5344CB8AC3E}">
        <p14:creationId xmlns:p14="http://schemas.microsoft.com/office/powerpoint/2010/main" val="1246470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iagram&#10;&#10;Description automatically generated">
            <a:extLst>
              <a:ext uri="{FF2B5EF4-FFF2-40B4-BE49-F238E27FC236}">
                <a16:creationId xmlns:a16="http://schemas.microsoft.com/office/drawing/2014/main" xmlns="" id="{C8AB4241-B2D2-3E4F-A07D-AC72F3E621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1360"/>
          <a:stretch/>
        </p:blipFill>
        <p:spPr>
          <a:xfrm>
            <a:off x="152400" y="1277611"/>
            <a:ext cx="11887200" cy="480513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348B43A-36C4-6B61-00BF-E716F9F908E5}"/>
              </a:ext>
            </a:extLst>
          </p:cNvPr>
          <p:cNvSpPr txBox="1"/>
          <p:nvPr/>
        </p:nvSpPr>
        <p:spPr>
          <a:xfrm>
            <a:off x="2792852" y="371653"/>
            <a:ext cx="67201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– local collaboration</a:t>
            </a:r>
          </a:p>
        </p:txBody>
      </p:sp>
    </p:spTree>
    <p:extLst>
      <p:ext uri="{BB962C8B-B14F-4D97-AF65-F5344CB8AC3E}">
        <p14:creationId xmlns:p14="http://schemas.microsoft.com/office/powerpoint/2010/main" val="3084437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8800" b="1" dirty="0" smtClean="0"/>
              <a:t>Steps to start</a:t>
            </a:r>
            <a:endParaRPr lang="en-GB" sz="8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Local formulary application  – hospital and Primary Care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Hospital pharmacy </a:t>
            </a:r>
            <a:r>
              <a:rPr lang="en-GB" dirty="0" smtClean="0"/>
              <a:t>procurement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E-prescribing for in-patients (hospitals)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</a:t>
            </a:r>
            <a:r>
              <a:rPr lang="en-GB" dirty="0" smtClean="0"/>
              <a:t>tandard operating procedure  (SOP</a:t>
            </a:r>
            <a:r>
              <a:rPr lang="en-GB" dirty="0"/>
              <a:t>)/Patient Group Directive (PGD</a:t>
            </a:r>
            <a:r>
              <a:rPr lang="en-GB" dirty="0" smtClean="0"/>
              <a:t>)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Patient Information Leaflet (PIL)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Training- TDA’s &amp; prescribers</a:t>
            </a:r>
            <a:r>
              <a:rPr lang="en-GB" dirty="0" smtClean="0"/>
              <a:t>/ community </a:t>
            </a:r>
            <a:r>
              <a:rPr lang="en-GB" dirty="0" err="1" smtClean="0"/>
              <a:t>stp</a:t>
            </a:r>
            <a:r>
              <a:rPr lang="en-GB" dirty="0" smtClean="0"/>
              <a:t> smoking advisors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Hospital </a:t>
            </a:r>
            <a:r>
              <a:rPr lang="en-GB" dirty="0" smtClean="0"/>
              <a:t>discharge medication/ out-patient  supply (</a:t>
            </a:r>
            <a:r>
              <a:rPr lang="en-GB" dirty="0" err="1" smtClean="0"/>
              <a:t>upto</a:t>
            </a:r>
            <a:r>
              <a:rPr lang="en-GB" dirty="0" smtClean="0"/>
              <a:t> 12 weeks)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</a:t>
            </a:r>
            <a:r>
              <a:rPr lang="en-GB" dirty="0" smtClean="0"/>
              <a:t>ommunity supplies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637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</TotalTime>
  <Words>79</Words>
  <Application>Microsoft Office PowerPoint</Application>
  <PresentationFormat>Custom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Steps to start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Tobacco</dc:title>
  <dc:creator>sanjay agrawal</dc:creator>
  <cp:lastModifiedBy>Agrawal Sanjay - Consultant Respiratory Intensivist</cp:lastModifiedBy>
  <cp:revision>45</cp:revision>
  <cp:lastPrinted>2022-01-26T15:43:31Z</cp:lastPrinted>
  <dcterms:created xsi:type="dcterms:W3CDTF">2017-09-26T07:20:37Z</dcterms:created>
  <dcterms:modified xsi:type="dcterms:W3CDTF">2024-12-15T19:51:00Z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nDIP File ID">
    <vt:lpwstr>1ae54a5e-57d7-4a69-8923-4adbd557e7af</vt:lpwstr>
  </property>
</Properties>
</file>