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notesSlides/notesSlide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notesSlides/notesSlide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notesSlides/notesSlide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1.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2.xml" ContentType="application/vnd.openxmlformats-officedocument.themeOverride+xml"/>
  <Override PartName="/ppt/notesSlides/notesSlide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3.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4.xml" ContentType="application/vnd.openxmlformats-officedocument.themeOverride+xml"/>
  <Override PartName="/ppt/notesSlides/notesSlide9.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5.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6.xml" ContentType="application/vnd.openxmlformats-officedocument.themeOverr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729" r:id="rId6"/>
    <p:sldId id="304" r:id="rId7"/>
    <p:sldId id="284" r:id="rId8"/>
    <p:sldId id="721" r:id="rId9"/>
    <p:sldId id="746" r:id="rId10"/>
    <p:sldId id="262" r:id="rId11"/>
    <p:sldId id="257" r:id="rId12"/>
    <p:sldId id="264" r:id="rId13"/>
    <p:sldId id="749" r:id="rId14"/>
    <p:sldId id="748" r:id="rId15"/>
    <p:sldId id="656" r:id="rId16"/>
    <p:sldId id="752" r:id="rId17"/>
    <p:sldId id="757" r:id="rId18"/>
    <p:sldId id="654" r:id="rId19"/>
    <p:sldId id="758" r:id="rId20"/>
    <p:sldId id="292" r:id="rId21"/>
    <p:sldId id="296" r:id="rId22"/>
    <p:sldId id="663" r:id="rId23"/>
    <p:sldId id="288" r:id="rId24"/>
    <p:sldId id="289" r:id="rId25"/>
    <p:sldId id="290" r:id="rId26"/>
    <p:sldId id="285" r:id="rId27"/>
    <p:sldId id="755" r:id="rId28"/>
    <p:sldId id="272" r:id="rId29"/>
    <p:sldId id="668" r:id="rId30"/>
    <p:sldId id="295" r:id="rId31"/>
    <p:sldId id="754" r:id="rId32"/>
    <p:sldId id="756" r:id="rId33"/>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65431C13-90BC-4A29-A944-CFD3F0756952}">
          <p14:sldIdLst>
            <p14:sldId id="256"/>
            <p14:sldId id="729"/>
            <p14:sldId id="304"/>
            <p14:sldId id="284"/>
            <p14:sldId id="721"/>
            <p14:sldId id="746"/>
            <p14:sldId id="262"/>
            <p14:sldId id="257"/>
            <p14:sldId id="264"/>
            <p14:sldId id="749"/>
            <p14:sldId id="748"/>
            <p14:sldId id="656"/>
            <p14:sldId id="752"/>
            <p14:sldId id="757"/>
            <p14:sldId id="654"/>
            <p14:sldId id="758"/>
            <p14:sldId id="292"/>
            <p14:sldId id="296"/>
            <p14:sldId id="663"/>
            <p14:sldId id="288"/>
            <p14:sldId id="289"/>
            <p14:sldId id="290"/>
            <p14:sldId id="285"/>
            <p14:sldId id="755"/>
            <p14:sldId id="272"/>
            <p14:sldId id="668"/>
            <p14:sldId id="295"/>
            <p14:sldId id="754"/>
          </p14:sldIdLst>
        </p14:section>
        <p14:section name="Summary" id="{CEB355D6-02D2-47AB-8B67-75E2FB580715}">
          <p14:sldIdLst>
            <p14:sldId id="75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582311-4E1C-7BE4-15FD-E9B84A487862}" name="Hazel Cheeseman" initials="HC" userId="S::Hazel.Cheeseman@ash.org.uk::53b842ed-73ac-4270-8f4a-999fa8def032" providerId="AD"/>
  <p188:author id="{DE9220A6-20F3-391D-EA40-D21537E6CB8A}" name="Deborah Arnott" initials="DA" userId="S::Deborah.Arnott@ash.org.uk::b7bc778b-053c-450b-aacf-0b3a2429a670" providerId="AD"/>
  <p188:author id="{713C7DBE-0F1C-D84F-B4BA-7A3D48B83F1D}" name="Honor Gray" initials="HG" userId="S::honor.gray@yougov.com::38d9fd68-db04-4f76-bb98-ebe1553772ee" providerId="AD"/>
  <p188:author id="{4791DADF-E581-FC43-7EEC-FF6A3D6D9326}" name="Laura Bunce" initials="LB" userId="S::laura.bunce@ash.org.uk::57cb063a-8315-47b9-84e9-28562c26c73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338"/>
    <a:srgbClr val="ABAB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D11566-45D7-40E3-B20A-CADD9092DC45}" v="99" dt="2024-08-14T10:52:28.6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4" autoAdjust="0"/>
    <p:restoredTop sz="95226" autoAdjust="0"/>
  </p:normalViewPr>
  <p:slideViewPr>
    <p:cSldViewPr snapToGrid="0">
      <p:cViewPr varScale="1">
        <p:scale>
          <a:sx n="64" d="100"/>
          <a:sy n="64" d="100"/>
        </p:scale>
        <p:origin x="760"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89"/>
    </p:cViewPr>
  </p:sorter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2.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3.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embeddings/oleObject7.bin"/></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4.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embeddings/oleObject8.bin"/></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embeddings/oleObject9.bin"/></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embeddings/oleObject10.bin"/></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5.xlsx"/></Relationships>
</file>

<file path=ppt/charts/_rels/chart2.xml.rels><?xml version="1.0" encoding="UTF-8" standalone="yes"?>
<Relationships xmlns="http://schemas.openxmlformats.org/package/2006/relationships"><Relationship Id="rId3" Type="http://schemas.openxmlformats.org/officeDocument/2006/relationships/oleObject" Target="https://actionsh.sharepoint.com/Masters/Masters/Masters/Report%20masters/General%20policy/Opinion%20Research/Smokefree%20GB%20youth%20surveys/Youth%20Survey%202024/Analysis%20and%20graphs/Youth%20Vaping%202024%20(2)%20-%20Degree%20of%20vaping.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3.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4.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5.bin"/></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6.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594405548172974E-2"/>
          <c:y val="3.7829836187603619E-2"/>
          <c:w val="0.89531575398163388"/>
          <c:h val="0.6516422325662331"/>
        </c:manualLayout>
      </c:layout>
      <c:lineChart>
        <c:grouping val="standard"/>
        <c:varyColors val="0"/>
        <c:ser>
          <c:idx val="0"/>
          <c:order val="0"/>
          <c:tx>
            <c:strRef>
              <c:f>'Vaping frequency'!$B$5</c:f>
              <c:strCache>
                <c:ptCount val="1"/>
                <c:pt idx="0">
                  <c:v>Tried vaping once or twice</c:v>
                </c:pt>
              </c:strCache>
            </c:strRef>
          </c:tx>
          <c:spPr>
            <a:ln w="28575" cap="rnd">
              <a:solidFill>
                <a:schemeClr val="accent2"/>
              </a:solidFill>
              <a:prstDash val="solid"/>
              <a:round/>
            </a:ln>
            <a:effectLst/>
          </c:spPr>
          <c:marker>
            <c:symbol val="circle"/>
            <c:size val="5"/>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'Vaping frequency'!$C$4:$N$4</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'Vaping frequency'!$C$5:$N$5</c:f>
              <c:numCache>
                <c:formatCode>0.0%</c:formatCode>
                <c:ptCount val="12"/>
                <c:pt idx="0">
                  <c:v>3.0674860000000002E-2</c:v>
                </c:pt>
                <c:pt idx="1">
                  <c:v>5.5970199999999998E-2</c:v>
                </c:pt>
                <c:pt idx="2">
                  <c:v>9.3162869999999995E-2</c:v>
                </c:pt>
                <c:pt idx="3">
                  <c:v>7.7409859999999997E-2</c:v>
                </c:pt>
                <c:pt idx="4">
                  <c:v>9.0124430000000005E-2</c:v>
                </c:pt>
                <c:pt idx="5">
                  <c:v>0.10033868999999999</c:v>
                </c:pt>
                <c:pt idx="6">
                  <c:v>8.0421400000000004E-2</c:v>
                </c:pt>
                <c:pt idx="7">
                  <c:v>8.095012E-2</c:v>
                </c:pt>
                <c:pt idx="8">
                  <c:v>7.2054049999999994E-2</c:v>
                </c:pt>
                <c:pt idx="9">
                  <c:v>7.7109639999999993E-2</c:v>
                </c:pt>
                <c:pt idx="10">
                  <c:v>0.11594189000000001</c:v>
                </c:pt>
                <c:pt idx="11">
                  <c:v>9.5280359999999995E-2</c:v>
                </c:pt>
              </c:numCache>
            </c:numRef>
          </c:val>
          <c:smooth val="0"/>
          <c:extLst>
            <c:ext xmlns:c16="http://schemas.microsoft.com/office/drawing/2014/chart" uri="{C3380CC4-5D6E-409C-BE32-E72D297353CC}">
              <c16:uniqueId val="{00000000-4269-4B1E-96FC-45E683C740E0}"/>
            </c:ext>
          </c:extLst>
        </c:ser>
        <c:ser>
          <c:idx val="1"/>
          <c:order val="1"/>
          <c:tx>
            <c:strRef>
              <c:f>'Vaping frequency'!$B$6</c:f>
              <c:strCache>
                <c:ptCount val="1"/>
                <c:pt idx="0">
                  <c:v>Used to vape but no longer do</c:v>
                </c:pt>
              </c:strCache>
            </c:strRef>
          </c:tx>
          <c:spPr>
            <a:ln w="28575" cap="rnd">
              <a:solidFill>
                <a:schemeClr val="accent6">
                  <a:lumMod val="60000"/>
                  <a:lumOff val="40000"/>
                </a:schemeClr>
              </a:solidFill>
              <a:round/>
            </a:ln>
            <a:effectLst/>
          </c:spPr>
          <c:marker>
            <c:symbol val="circle"/>
            <c:size val="5"/>
            <c:spPr>
              <a:solidFill>
                <a:schemeClr val="accent6">
                  <a:lumMod val="60000"/>
                  <a:lumOff val="40000"/>
                </a:schemeClr>
              </a:solidFill>
              <a:ln w="9525">
                <a:no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1-4269-4B1E-96FC-45E683C740E0}"/>
                </c:ext>
              </c:extLst>
            </c:dLbl>
            <c:dLbl>
              <c:idx val="1"/>
              <c:delete val="1"/>
              <c:extLst>
                <c:ext xmlns:c15="http://schemas.microsoft.com/office/drawing/2012/chart" uri="{CE6537A1-D6FC-4f65-9D91-7224C49458BB}"/>
                <c:ext xmlns:c16="http://schemas.microsoft.com/office/drawing/2014/chart" uri="{C3380CC4-5D6E-409C-BE32-E72D297353CC}">
                  <c16:uniqueId val="{00000002-4269-4B1E-96FC-45E683C740E0}"/>
                </c:ext>
              </c:extLst>
            </c:dLbl>
            <c:dLbl>
              <c:idx val="2"/>
              <c:delete val="1"/>
              <c:extLst>
                <c:ext xmlns:c15="http://schemas.microsoft.com/office/drawing/2012/chart" uri="{CE6537A1-D6FC-4f65-9D91-7224C49458BB}"/>
                <c:ext xmlns:c16="http://schemas.microsoft.com/office/drawing/2014/chart" uri="{C3380CC4-5D6E-409C-BE32-E72D297353CC}">
                  <c16:uniqueId val="{00000003-4269-4B1E-96FC-45E683C740E0}"/>
                </c:ext>
              </c:extLst>
            </c:dLbl>
            <c:dLbl>
              <c:idx val="3"/>
              <c:delete val="1"/>
              <c:extLst>
                <c:ext xmlns:c15="http://schemas.microsoft.com/office/drawing/2012/chart" uri="{CE6537A1-D6FC-4f65-9D91-7224C49458BB}"/>
                <c:ext xmlns:c16="http://schemas.microsoft.com/office/drawing/2014/chart" uri="{C3380CC4-5D6E-409C-BE32-E72D297353CC}">
                  <c16:uniqueId val="{00000004-4269-4B1E-96FC-45E683C740E0}"/>
                </c:ext>
              </c:extLst>
            </c:dLbl>
            <c:dLbl>
              <c:idx val="5"/>
              <c:layout>
                <c:manualLayout>
                  <c:x val="-4.0603056970819826E-2"/>
                  <c:y val="2.5552607029093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269-4B1E-96FC-45E683C740E0}"/>
                </c:ext>
              </c:extLst>
            </c:dLbl>
            <c:dLbl>
              <c:idx val="6"/>
              <c:layout>
                <c:manualLayout>
                  <c:x val="-4.0603056970819826E-2"/>
                  <c:y val="2.86219747393454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269-4B1E-96FC-45E683C740E0}"/>
                </c:ext>
              </c:extLst>
            </c:dLbl>
            <c:dLbl>
              <c:idx val="8"/>
              <c:layout>
                <c:manualLayout>
                  <c:x val="-4.0603056970819965E-2"/>
                  <c:y val="3.16913424495971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269-4B1E-96FC-45E683C740E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'Vaping frequency'!$C$4:$N$4</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'Vaping frequency'!$C$6:$N$6</c:f>
              <c:numCache>
                <c:formatCode>0.0%</c:formatCode>
                <c:ptCount val="12"/>
                <c:pt idx="0">
                  <c:v>0</c:v>
                </c:pt>
                <c:pt idx="1">
                  <c:v>0</c:v>
                </c:pt>
                <c:pt idx="2">
                  <c:v>0</c:v>
                </c:pt>
                <c:pt idx="3">
                  <c:v>0</c:v>
                </c:pt>
                <c:pt idx="4">
                  <c:v>1.511154E-2</c:v>
                </c:pt>
                <c:pt idx="5">
                  <c:v>5.7126599999999996E-3</c:v>
                </c:pt>
                <c:pt idx="6">
                  <c:v>7.3866399999999999E-3</c:v>
                </c:pt>
                <c:pt idx="7">
                  <c:v>1.689442E-2</c:v>
                </c:pt>
                <c:pt idx="8">
                  <c:v>7.9987099999999992E-3</c:v>
                </c:pt>
                <c:pt idx="9">
                  <c:v>1.116693E-2</c:v>
                </c:pt>
                <c:pt idx="10">
                  <c:v>1.2907399999999999E-2</c:v>
                </c:pt>
                <c:pt idx="11">
                  <c:v>1.322797E-2</c:v>
                </c:pt>
              </c:numCache>
            </c:numRef>
          </c:val>
          <c:smooth val="0"/>
          <c:extLst>
            <c:ext xmlns:c16="http://schemas.microsoft.com/office/drawing/2014/chart" uri="{C3380CC4-5D6E-409C-BE32-E72D297353CC}">
              <c16:uniqueId val="{00000008-4269-4B1E-96FC-45E683C740E0}"/>
            </c:ext>
          </c:extLst>
        </c:ser>
        <c:ser>
          <c:idx val="2"/>
          <c:order val="2"/>
          <c:tx>
            <c:strRef>
              <c:f>'Vaping frequency'!$B$7</c:f>
              <c:strCache>
                <c:ptCount val="1"/>
                <c:pt idx="0">
                  <c:v>Occasional use (less than once a week)</c:v>
                </c:pt>
              </c:strCache>
            </c:strRef>
          </c:tx>
          <c:spPr>
            <a:ln w="28575" cap="rnd">
              <a:solidFill>
                <a:schemeClr val="tx2"/>
              </a:solidFill>
              <a:prstDash val="solid"/>
              <a:round/>
            </a:ln>
            <a:effectLst/>
          </c:spPr>
          <c:marker>
            <c:symbol val="circle"/>
            <c:size val="5"/>
            <c:spPr>
              <a:solidFill>
                <a:schemeClr val="tx2"/>
              </a:solidFill>
              <a:ln w="9525">
                <a:noFill/>
              </a:ln>
              <a:effectLst/>
            </c:spPr>
          </c:marker>
          <c:dLbls>
            <c:dLbl>
              <c:idx val="11"/>
              <c:layout>
                <c:manualLayout>
                  <c:x val="-2.1196541608769492E-3"/>
                  <c:y val="4.802607358023704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269-4B1E-96FC-45E683C740E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'Vaping frequency'!$C$4:$N$4</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'Vaping frequency'!$C$7:$N$7</c:f>
              <c:numCache>
                <c:formatCode>0.0%</c:formatCode>
                <c:ptCount val="12"/>
                <c:pt idx="0">
                  <c:v>5.0596399999999998E-3</c:v>
                </c:pt>
                <c:pt idx="1">
                  <c:v>7.6074599999999999E-3</c:v>
                </c:pt>
                <c:pt idx="2">
                  <c:v>1.713723E-2</c:v>
                </c:pt>
                <c:pt idx="3">
                  <c:v>1.271768E-2</c:v>
                </c:pt>
                <c:pt idx="4">
                  <c:v>1.6953320000000001E-2</c:v>
                </c:pt>
                <c:pt idx="5">
                  <c:v>1.590577E-2</c:v>
                </c:pt>
                <c:pt idx="6">
                  <c:v>2.8735940000000001E-2</c:v>
                </c:pt>
                <c:pt idx="7">
                  <c:v>2.4264839999999999E-2</c:v>
                </c:pt>
                <c:pt idx="8">
                  <c:v>1.9894140000000001E-2</c:v>
                </c:pt>
                <c:pt idx="9">
                  <c:v>3.8524650000000001E-2</c:v>
                </c:pt>
                <c:pt idx="10">
                  <c:v>3.8734520000000001E-2</c:v>
                </c:pt>
                <c:pt idx="11">
                  <c:v>3.0135700000000001E-2</c:v>
                </c:pt>
              </c:numCache>
            </c:numRef>
          </c:val>
          <c:smooth val="0"/>
          <c:extLst>
            <c:ext xmlns:c16="http://schemas.microsoft.com/office/drawing/2014/chart" uri="{C3380CC4-5D6E-409C-BE32-E72D297353CC}">
              <c16:uniqueId val="{0000000A-4269-4B1E-96FC-45E683C740E0}"/>
            </c:ext>
          </c:extLst>
        </c:ser>
        <c:ser>
          <c:idx val="3"/>
          <c:order val="3"/>
          <c:tx>
            <c:strRef>
              <c:f>'Vaping frequency'!$B$8</c:f>
              <c:strCache>
                <c:ptCount val="1"/>
                <c:pt idx="0">
                  <c:v>Regular use (more than once a week)</c:v>
                </c:pt>
              </c:strCache>
            </c:strRef>
          </c:tx>
          <c:spPr>
            <a:ln w="28575" cap="rnd">
              <a:solidFill>
                <a:schemeClr val="accent1"/>
              </a:solidFill>
              <a:round/>
            </a:ln>
            <a:effectLst/>
          </c:spPr>
          <c:marker>
            <c:symbol val="circle"/>
            <c:size val="5"/>
            <c:spPr>
              <a:solidFill>
                <a:schemeClr val="accent1"/>
              </a:solidFill>
              <a:ln w="9525">
                <a:no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B-4269-4B1E-96FC-45E683C740E0}"/>
                </c:ext>
              </c:extLst>
            </c:dLbl>
            <c:dLbl>
              <c:idx val="1"/>
              <c:delete val="1"/>
              <c:extLst>
                <c:ext xmlns:c15="http://schemas.microsoft.com/office/drawing/2012/chart" uri="{CE6537A1-D6FC-4f65-9D91-7224C49458BB}"/>
                <c:ext xmlns:c16="http://schemas.microsoft.com/office/drawing/2014/chart" uri="{C3380CC4-5D6E-409C-BE32-E72D297353CC}">
                  <c16:uniqueId val="{0000000C-4269-4B1E-96FC-45E683C740E0}"/>
                </c:ext>
              </c:extLst>
            </c:dLbl>
            <c:dLbl>
              <c:idx val="2"/>
              <c:layout>
                <c:manualLayout>
                  <c:x val="-4.6485409911996296E-2"/>
                  <c:y val="-3.01738333813746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269-4B1E-96FC-45E683C740E0}"/>
                </c:ext>
              </c:extLst>
            </c:dLbl>
            <c:dLbl>
              <c:idx val="3"/>
              <c:layout>
                <c:manualLayout>
                  <c:x val="-4.6485409911996296E-2"/>
                  <c:y val="1.89360653122778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269-4B1E-96FC-45E683C740E0}"/>
                </c:ext>
              </c:extLst>
            </c:dLbl>
            <c:dLbl>
              <c:idx val="4"/>
              <c:layout>
                <c:manualLayout>
                  <c:x val="-3.8642272657094336E-2"/>
                  <c:y val="3.8691697608114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269-4B1E-96FC-45E683C740E0}"/>
                </c:ext>
              </c:extLst>
            </c:dLbl>
            <c:dLbl>
              <c:idx val="5"/>
              <c:layout>
                <c:manualLayout>
                  <c:x val="-4.0603056970819895E-2"/>
                  <c:y val="2.41936910840113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269-4B1E-96FC-45E683C740E0}"/>
                </c:ext>
              </c:extLst>
            </c:dLbl>
            <c:dLbl>
              <c:idx val="6"/>
              <c:layout>
                <c:manualLayout>
                  <c:x val="-4.0603056970819895E-2"/>
                  <c:y val="-3.37983350124003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269-4B1E-96FC-45E683C740E0}"/>
                </c:ext>
              </c:extLst>
            </c:dLbl>
            <c:dLbl>
              <c:idx val="7"/>
              <c:layout>
                <c:manualLayout>
                  <c:x val="-3.8642272657094474E-2"/>
                  <c:y val="-3.01738333813746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269-4B1E-96FC-45E683C740E0}"/>
                </c:ext>
              </c:extLst>
            </c:dLbl>
            <c:dLbl>
              <c:idx val="8"/>
              <c:layout>
                <c:manualLayout>
                  <c:x val="-4.4524625598270806E-2"/>
                  <c:y val="-2.65493317503488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269-4B1E-96FC-45E683C740E0}"/>
                </c:ext>
              </c:extLst>
            </c:dLbl>
            <c:dLbl>
              <c:idx val="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269-4B1E-96FC-45E683C740E0}"/>
                </c:ext>
              </c:extLst>
            </c:dLbl>
            <c:dLbl>
              <c:idx val="1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269-4B1E-96FC-45E683C740E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'Vaping frequency'!$C$4:$N$4</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'Vaping frequency'!$C$8:$N$8</c:f>
              <c:numCache>
                <c:formatCode>0.0%</c:formatCode>
                <c:ptCount val="12"/>
                <c:pt idx="0">
                  <c:v>2.5241399999999998E-3</c:v>
                </c:pt>
                <c:pt idx="1">
                  <c:v>5.7693600000000003E-3</c:v>
                </c:pt>
                <c:pt idx="2">
                  <c:v>4.6953799999999999E-3</c:v>
                </c:pt>
                <c:pt idx="3">
                  <c:v>8.3940000000000004E-3</c:v>
                </c:pt>
                <c:pt idx="4">
                  <c:v>1.0894539999999999E-2</c:v>
                </c:pt>
                <c:pt idx="5">
                  <c:v>1.518574E-2</c:v>
                </c:pt>
                <c:pt idx="6">
                  <c:v>1.5186430000000001E-2</c:v>
                </c:pt>
                <c:pt idx="7">
                  <c:v>1.6641369999999999E-2</c:v>
                </c:pt>
                <c:pt idx="8">
                  <c:v>1.247331E-2</c:v>
                </c:pt>
                <c:pt idx="9">
                  <c:v>3.0669370000000001E-2</c:v>
                </c:pt>
                <c:pt idx="10">
                  <c:v>3.7263169999999998E-2</c:v>
                </c:pt>
                <c:pt idx="11">
                  <c:v>4.1526229999999997E-2</c:v>
                </c:pt>
              </c:numCache>
            </c:numRef>
          </c:val>
          <c:smooth val="0"/>
          <c:extLst>
            <c:ext xmlns:c16="http://schemas.microsoft.com/office/drawing/2014/chart" uri="{C3380CC4-5D6E-409C-BE32-E72D297353CC}">
              <c16:uniqueId val="{00000016-4269-4B1E-96FC-45E683C740E0}"/>
            </c:ext>
          </c:extLst>
        </c:ser>
        <c:dLbls>
          <c:dLblPos val="t"/>
          <c:showLegendKey val="0"/>
          <c:showVal val="1"/>
          <c:showCatName val="0"/>
          <c:showSerName val="0"/>
          <c:showPercent val="0"/>
          <c:showBubbleSize val="0"/>
        </c:dLbls>
        <c:marker val="1"/>
        <c:smooth val="0"/>
        <c:axId val="635271664"/>
        <c:axId val="635273744"/>
      </c:lineChart>
      <c:catAx>
        <c:axId val="635271664"/>
        <c:scaling>
          <c:orientation val="minMax"/>
        </c:scaling>
        <c:delete val="0"/>
        <c:axPos val="b"/>
        <c:numFmt formatCode="General" sourceLinked="1"/>
        <c:majorTickMark val="none"/>
        <c:minorTickMark val="out"/>
        <c:tickLblPos val="nextTo"/>
        <c:spPr>
          <a:noFill/>
          <a:ln w="9525" cap="flat" cmpd="sng" algn="ctr">
            <a:solidFill>
              <a:schemeClr val="accent6"/>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35273744"/>
        <c:crosses val="autoZero"/>
        <c:auto val="1"/>
        <c:lblAlgn val="ctr"/>
        <c:lblOffset val="100"/>
        <c:noMultiLvlLbl val="0"/>
      </c:catAx>
      <c:valAx>
        <c:axId val="635273744"/>
        <c:scaling>
          <c:orientation val="minMax"/>
          <c:max val="0.13"/>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accent6"/>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35271664"/>
        <c:crosses val="autoZero"/>
        <c:crossBetween val="between"/>
        <c:majorUnit val="1.0000000000000002E-2"/>
        <c:minorUnit val="1.0000000000000002E-2"/>
      </c:valAx>
      <c:spPr>
        <a:noFill/>
        <a:ln>
          <a:noFill/>
        </a:ln>
        <a:effectLst/>
      </c:spPr>
    </c:plotArea>
    <c:legend>
      <c:legendPos val="b"/>
      <c:layout>
        <c:manualLayout>
          <c:xMode val="edge"/>
          <c:yMode val="edge"/>
          <c:x val="8.488065462405435E-2"/>
          <c:y val="0.76598705548546764"/>
          <c:w val="0.86749359271267568"/>
          <c:h val="0.2128712847358168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256379427288204E-2"/>
          <c:y val="5.2486493847177448E-2"/>
          <c:w val="0.86595582681064176"/>
          <c:h val="0.81290141866639576"/>
        </c:manualLayout>
      </c:layout>
      <c:barChart>
        <c:barDir val="col"/>
        <c:grouping val="clustered"/>
        <c:varyColors val="0"/>
        <c:ser>
          <c:idx val="1"/>
          <c:order val="0"/>
          <c:tx>
            <c:strRef>
              <c:f>'Online promo of vapes'!$C$6</c:f>
              <c:strCache>
                <c:ptCount val="1"/>
                <c:pt idx="0">
                  <c:v>2023</c:v>
                </c:pt>
              </c:strCache>
            </c:strRef>
          </c:tx>
          <c:spPr>
            <a:solidFill>
              <a:schemeClr val="accent2"/>
            </a:solidFill>
            <a:ln>
              <a:solidFill>
                <a:schemeClr val="tx1"/>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600" b="0" i="0" u="none" strike="noStrike" kern="120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'Online promo of vapes'!$C$7:$C$13</c:f>
              <c:numCache>
                <c:formatCode>0%</c:formatCode>
                <c:ptCount val="7"/>
                <c:pt idx="0">
                  <c:v>0.17408717000000001</c:v>
                </c:pt>
                <c:pt idx="1">
                  <c:v>0.49043608999999999</c:v>
                </c:pt>
                <c:pt idx="2">
                  <c:v>0.28156491</c:v>
                </c:pt>
                <c:pt idx="3">
                  <c:v>0.24472158999999999</c:v>
                </c:pt>
                <c:pt idx="4">
                  <c:v>9.4019790000000006E-2</c:v>
                </c:pt>
                <c:pt idx="5">
                  <c:v>0.29051213999999997</c:v>
                </c:pt>
                <c:pt idx="6">
                  <c:v>0.21354486</c:v>
                </c:pt>
              </c:numCache>
            </c:numRef>
          </c:val>
          <c:extLst>
            <c:ext xmlns:c16="http://schemas.microsoft.com/office/drawing/2014/chart" uri="{C3380CC4-5D6E-409C-BE32-E72D297353CC}">
              <c16:uniqueId val="{00000000-FD8F-4E55-934F-E8CB1A53BA43}"/>
            </c:ext>
          </c:extLst>
        </c:ser>
        <c:ser>
          <c:idx val="0"/>
          <c:order val="1"/>
          <c:tx>
            <c:strRef>
              <c:f>'Online promo of vapes'!$D$6</c:f>
              <c:strCache>
                <c:ptCount val="1"/>
                <c:pt idx="0">
                  <c:v>2024</c:v>
                </c:pt>
              </c:strCache>
            </c:strRef>
          </c:tx>
          <c:spPr>
            <a:solidFill>
              <a:schemeClr val="accent1"/>
            </a:solidFill>
            <a:ln>
              <a:solidFill>
                <a:schemeClr val="tx1"/>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600" b="0" i="0" u="none" strike="noStrike" kern="120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'Online promo of vapes'!$B$7:$B$13</c:f>
              <c:strCache>
                <c:ptCount val="7"/>
                <c:pt idx="0">
                  <c:v>Facebook</c:v>
                </c:pt>
                <c:pt idx="1">
                  <c:v>TikTok</c:v>
                </c:pt>
                <c:pt idx="2">
                  <c:v>Instagram</c:v>
                </c:pt>
                <c:pt idx="3">
                  <c:v>Snapchat</c:v>
                </c:pt>
                <c:pt idx="4">
                  <c:v>Twitter</c:v>
                </c:pt>
                <c:pt idx="5">
                  <c:v>YouTube</c:v>
                </c:pt>
                <c:pt idx="6">
                  <c:v>Google</c:v>
                </c:pt>
              </c:strCache>
            </c:strRef>
          </c:cat>
          <c:val>
            <c:numRef>
              <c:f>'Online promo of vapes'!$D$7:$D$13</c:f>
              <c:numCache>
                <c:formatCode>0%</c:formatCode>
                <c:ptCount val="7"/>
                <c:pt idx="0">
                  <c:v>0.19678767999999999</c:v>
                </c:pt>
                <c:pt idx="1">
                  <c:v>0.52134981999999996</c:v>
                </c:pt>
                <c:pt idx="2">
                  <c:v>0.28313572999999997</c:v>
                </c:pt>
                <c:pt idx="3">
                  <c:v>0.25242458000000001</c:v>
                </c:pt>
                <c:pt idx="4">
                  <c:v>0.11754319000000001</c:v>
                </c:pt>
                <c:pt idx="5">
                  <c:v>0.32475493</c:v>
                </c:pt>
                <c:pt idx="6">
                  <c:v>0.23533237000000001</c:v>
                </c:pt>
              </c:numCache>
            </c:numRef>
          </c:val>
          <c:extLst>
            <c:ext xmlns:c16="http://schemas.microsoft.com/office/drawing/2014/chart" uri="{C3380CC4-5D6E-409C-BE32-E72D297353CC}">
              <c16:uniqueId val="{00000001-FD8F-4E55-934F-E8CB1A53BA43}"/>
            </c:ext>
          </c:extLst>
        </c:ser>
        <c:dLbls>
          <c:showLegendKey val="0"/>
          <c:showVal val="0"/>
          <c:showCatName val="0"/>
          <c:showSerName val="0"/>
          <c:showPercent val="0"/>
          <c:showBubbleSize val="0"/>
        </c:dLbls>
        <c:gapWidth val="219"/>
        <c:overlap val="-27"/>
        <c:axId val="1536044223"/>
        <c:axId val="1536055039"/>
      </c:barChart>
      <c:catAx>
        <c:axId val="1536044223"/>
        <c:scaling>
          <c:orientation val="minMax"/>
        </c:scaling>
        <c:delete val="0"/>
        <c:axPos val="b"/>
        <c:numFmt formatCode="General" sourceLinked="1"/>
        <c:majorTickMark val="none"/>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36055039"/>
        <c:crosses val="autoZero"/>
        <c:auto val="1"/>
        <c:lblAlgn val="ctr"/>
        <c:lblOffset val="100"/>
        <c:noMultiLvlLbl val="0"/>
      </c:catAx>
      <c:valAx>
        <c:axId val="153605503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accent6"/>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36044223"/>
        <c:crosses val="autoZero"/>
        <c:crossBetween val="between"/>
        <c:majorUnit val="0.1"/>
      </c:valAx>
      <c:spPr>
        <a:noFill/>
        <a:ln>
          <a:noFill/>
        </a:ln>
        <a:effectLst/>
      </c:spPr>
    </c:plotArea>
    <c:legend>
      <c:legendPos val="r"/>
      <c:layout>
        <c:manualLayout>
          <c:xMode val="edge"/>
          <c:yMode val="edge"/>
          <c:x val="0.810974064645827"/>
          <c:y val="0.10181314413077668"/>
          <c:w val="0.14822522953408884"/>
          <c:h val="0.2004943142571492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481849948346264E-2"/>
          <c:y val="6.6709052178458086E-2"/>
          <c:w val="0.88213830257013204"/>
          <c:h val="0.79513942921166469"/>
        </c:manualLayout>
      </c:layout>
      <c:barChart>
        <c:barDir val="col"/>
        <c:grouping val="clustered"/>
        <c:varyColors val="0"/>
        <c:ser>
          <c:idx val="0"/>
          <c:order val="0"/>
          <c:tx>
            <c:strRef>
              <c:f>'Source of cigs big groups'!$A$8</c:f>
              <c:strCache>
                <c:ptCount val="1"/>
                <c:pt idx="0">
                  <c:v>Source of vapes</c:v>
                </c:pt>
              </c:strCache>
            </c:strRef>
          </c:tx>
          <c:spPr>
            <a:solidFill>
              <a:schemeClr val="accent1"/>
            </a:solidFill>
            <a:ln>
              <a:solidFill>
                <a:schemeClr val="accent6"/>
              </a:solidFill>
            </a:ln>
            <a:effectLst/>
          </c:spPr>
          <c:invertIfNegative val="0"/>
          <c:dLbls>
            <c:dLbl>
              <c:idx val="0"/>
              <c:layout>
                <c:manualLayout>
                  <c:x val="-3.2902939566756391E-2"/>
                  <c:y val="6.1123694142809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9C-4E59-8FC5-FC52F786A205}"/>
                </c:ext>
              </c:extLst>
            </c:dLbl>
            <c:dLbl>
              <c:idx val="2"/>
              <c:layout>
                <c:manualLayout>
                  <c:x val="-4.1128674458445584E-2"/>
                  <c:y val="-9.16855412142149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9C-4E59-8FC5-FC52F786A205}"/>
                </c:ext>
              </c:extLst>
            </c:dLbl>
            <c:dLbl>
              <c:idx val="3"/>
              <c:layout>
                <c:manualLayout>
                  <c:x val="-2.6322351653405098E-2"/>
                  <c:y val="-3.05618470714049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C9C-4E59-8FC5-FC52F786A20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'Source of cigs big groups'!$A$9:$A$12</c:f>
              <c:strCache>
                <c:ptCount val="4"/>
                <c:pt idx="0">
                  <c:v>Buy from a formal source</c:v>
                </c:pt>
                <c:pt idx="1">
                  <c:v>Buy from informal source</c:v>
                </c:pt>
                <c:pt idx="2">
                  <c:v>Someone gives them</c:v>
                </c:pt>
                <c:pt idx="3">
                  <c:v>Some other means/don't want to say</c:v>
                </c:pt>
              </c:strCache>
            </c:strRef>
          </c:cat>
          <c:val>
            <c:numRef>
              <c:f>'Source of cigs big groups'!$B$9:$B$12</c:f>
              <c:numCache>
                <c:formatCode>0%</c:formatCode>
                <c:ptCount val="4"/>
                <c:pt idx="0">
                  <c:v>0.58460998053999513</c:v>
                </c:pt>
                <c:pt idx="1">
                  <c:v>0.26974011715998558</c:v>
                </c:pt>
                <c:pt idx="2">
                  <c:v>0.51900599843493633</c:v>
                </c:pt>
                <c:pt idx="3" formatCode="0.0%">
                  <c:v>6.3521170808697791E-2</c:v>
                </c:pt>
              </c:numCache>
            </c:numRef>
          </c:val>
          <c:extLst>
            <c:ext xmlns:c16="http://schemas.microsoft.com/office/drawing/2014/chart" uri="{C3380CC4-5D6E-409C-BE32-E72D297353CC}">
              <c16:uniqueId val="{00000000-A13A-4DB2-9CC4-5C506C8BC1F4}"/>
            </c:ext>
          </c:extLst>
        </c:ser>
        <c:dLbls>
          <c:showLegendKey val="0"/>
          <c:showVal val="0"/>
          <c:showCatName val="0"/>
          <c:showSerName val="0"/>
          <c:showPercent val="0"/>
          <c:showBubbleSize val="0"/>
        </c:dLbls>
        <c:gapWidth val="41"/>
        <c:axId val="199295872"/>
        <c:axId val="137390160"/>
      </c:barChart>
      <c:catAx>
        <c:axId val="199295872"/>
        <c:scaling>
          <c:orientation val="minMax"/>
        </c:scaling>
        <c:delete val="0"/>
        <c:axPos val="b"/>
        <c:numFmt formatCode="General" sourceLinked="1"/>
        <c:majorTickMark val="none"/>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7390160"/>
        <c:crosses val="autoZero"/>
        <c:auto val="1"/>
        <c:lblAlgn val="ctr"/>
        <c:lblOffset val="100"/>
        <c:noMultiLvlLbl val="0"/>
      </c:catAx>
      <c:valAx>
        <c:axId val="13739016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accent6"/>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9295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546067777996083E-2"/>
          <c:y val="5.1492244524590301E-2"/>
          <c:w val="0.89504622732969186"/>
          <c:h val="0.75425574990546496"/>
        </c:manualLayout>
      </c:layout>
      <c:barChart>
        <c:barDir val="col"/>
        <c:grouping val="clustered"/>
        <c:varyColors val="0"/>
        <c:ser>
          <c:idx val="4"/>
          <c:order val="0"/>
          <c:tx>
            <c:strRef>
              <c:f>'[Adult Vaping 2024 (6) - Source of vapes.xlsx]Vape purchase locations'!$B$3</c:f>
              <c:strCache>
                <c:ptCount val="1"/>
                <c:pt idx="0">
                  <c:v>Adults</c:v>
                </c:pt>
              </c:strCache>
            </c:strRef>
          </c:tx>
          <c:spPr>
            <a:solidFill>
              <a:schemeClr val="accent1"/>
            </a:solidFill>
            <a:ln w="3175">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 Vaping 2024 (6) - Source of vapes.xlsx]Vape purchase locations'!$A$4:$A$10</c:f>
              <c:strCache>
                <c:ptCount val="7"/>
                <c:pt idx="0">
                  <c:v>Internet</c:v>
                </c:pt>
                <c:pt idx="1">
                  <c:v>Vape shop</c:v>
                </c:pt>
                <c:pt idx="2">
                  <c:v>Newsagent, corner shop or off-licence</c:v>
                </c:pt>
                <c:pt idx="3">
                  <c:v>Supermarket</c:v>
                </c:pt>
                <c:pt idx="4">
                  <c:v>Some other type of shop</c:v>
                </c:pt>
                <c:pt idx="5">
                  <c:v>Petrol station or garage shop</c:v>
                </c:pt>
                <c:pt idx="6">
                  <c:v>Street markets</c:v>
                </c:pt>
              </c:strCache>
            </c:strRef>
          </c:cat>
          <c:val>
            <c:numRef>
              <c:f>'[Adult Vaping 2024 (6) - Source of vapes.xlsx]Vape purchase locations'!$B$4:$B$10</c:f>
              <c:numCache>
                <c:formatCode>0%</c:formatCode>
                <c:ptCount val="7"/>
                <c:pt idx="0">
                  <c:v>0.32073086875050161</c:v>
                </c:pt>
                <c:pt idx="1">
                  <c:v>0.28978567418322732</c:v>
                </c:pt>
                <c:pt idx="2">
                  <c:v>0.1239469642496167</c:v>
                </c:pt>
                <c:pt idx="3">
                  <c:v>0.12005851480214989</c:v>
                </c:pt>
                <c:pt idx="4">
                  <c:v>4.1205856299795021E-2</c:v>
                </c:pt>
                <c:pt idx="5">
                  <c:v>2.59156619033175E-2</c:v>
                </c:pt>
                <c:pt idx="6">
                  <c:v>7.5677346559057381E-3</c:v>
                </c:pt>
              </c:numCache>
            </c:numRef>
          </c:val>
          <c:extLst>
            <c:ext xmlns:c16="http://schemas.microsoft.com/office/drawing/2014/chart" uri="{C3380CC4-5D6E-409C-BE32-E72D297353CC}">
              <c16:uniqueId val="{00000000-CBB6-45B8-8649-1F132422E1C2}"/>
            </c:ext>
          </c:extLst>
        </c:ser>
        <c:ser>
          <c:idx val="3"/>
          <c:order val="1"/>
          <c:tx>
            <c:strRef>
              <c:f>'[Adult Vaping 2024 (6) - Source of vapes.xlsx]Vape purchase locations'!$C$3</c:f>
              <c:strCache>
                <c:ptCount val="1"/>
                <c:pt idx="0">
                  <c:v>Youth 11-17</c:v>
                </c:pt>
              </c:strCache>
            </c:strRef>
          </c:tx>
          <c:spPr>
            <a:solidFill>
              <a:schemeClr val="accent4"/>
            </a:solidFill>
            <a:ln w="3175">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 Vaping 2024 (6) - Source of vapes.xlsx]Vape purchase locations'!$A$4:$A$10</c:f>
              <c:strCache>
                <c:ptCount val="7"/>
                <c:pt idx="0">
                  <c:v>Internet</c:v>
                </c:pt>
                <c:pt idx="1">
                  <c:v>Vape shop</c:v>
                </c:pt>
                <c:pt idx="2">
                  <c:v>Newsagent, corner shop or off-licence</c:v>
                </c:pt>
                <c:pt idx="3">
                  <c:v>Supermarket</c:v>
                </c:pt>
                <c:pt idx="4">
                  <c:v>Some other type of shop</c:v>
                </c:pt>
                <c:pt idx="5">
                  <c:v>Petrol station or garage shop</c:v>
                </c:pt>
                <c:pt idx="6">
                  <c:v>Street markets</c:v>
                </c:pt>
              </c:strCache>
            </c:strRef>
          </c:cat>
          <c:val>
            <c:numRef>
              <c:f>'[Adult Vaping 2024 (6) - Source of vapes.xlsx]Vape purchase locations'!$C$4:$C$10</c:f>
              <c:numCache>
                <c:formatCode>0%</c:formatCode>
                <c:ptCount val="7"/>
                <c:pt idx="0">
                  <c:v>0.13918377983623481</c:v>
                </c:pt>
                <c:pt idx="1">
                  <c:v>0.20056407334505971</c:v>
                </c:pt>
                <c:pt idx="2">
                  <c:v>0.21437919899280519</c:v>
                </c:pt>
                <c:pt idx="3">
                  <c:v>0.1266524618739075</c:v>
                </c:pt>
                <c:pt idx="4">
                  <c:v>0.13928685771510951</c:v>
                </c:pt>
                <c:pt idx="5">
                  <c:v>8.7699628141304206E-2</c:v>
                </c:pt>
                <c:pt idx="6">
                  <c:v>8.9871152602325408E-2</c:v>
                </c:pt>
              </c:numCache>
            </c:numRef>
          </c:val>
          <c:extLst>
            <c:ext xmlns:c16="http://schemas.microsoft.com/office/drawing/2014/chart" uri="{C3380CC4-5D6E-409C-BE32-E72D297353CC}">
              <c16:uniqueId val="{00000001-CBB6-45B8-8649-1F132422E1C2}"/>
            </c:ext>
          </c:extLst>
        </c:ser>
        <c:dLbls>
          <c:showLegendKey val="0"/>
          <c:showVal val="0"/>
          <c:showCatName val="0"/>
          <c:showSerName val="0"/>
          <c:showPercent val="0"/>
          <c:showBubbleSize val="0"/>
        </c:dLbls>
        <c:gapWidth val="150"/>
        <c:axId val="1256106767"/>
        <c:axId val="1256109647"/>
      </c:barChart>
      <c:catAx>
        <c:axId val="1256106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56109647"/>
        <c:crosses val="autoZero"/>
        <c:auto val="1"/>
        <c:lblAlgn val="ctr"/>
        <c:lblOffset val="100"/>
        <c:noMultiLvlLbl val="0"/>
      </c:catAx>
      <c:valAx>
        <c:axId val="1256109647"/>
        <c:scaling>
          <c:orientation val="minMax"/>
          <c:max val="0.4"/>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56106767"/>
        <c:crosses val="autoZero"/>
        <c:crossBetween val="between"/>
      </c:valAx>
      <c:spPr>
        <a:noFill/>
        <a:ln>
          <a:noFill/>
        </a:ln>
        <a:effectLst/>
      </c:spPr>
    </c:plotArea>
    <c:legend>
      <c:legendPos val="b"/>
      <c:layout>
        <c:manualLayout>
          <c:xMode val="edge"/>
          <c:yMode val="edge"/>
          <c:x val="0.72030022107334257"/>
          <c:y val="0.10403360650891864"/>
          <c:w val="0.21246957875766997"/>
          <c:h val="0.2010367063658054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564092185130965E-2"/>
          <c:y val="3.4698872100446906E-2"/>
          <c:w val="0.8974001615630085"/>
          <c:h val="0.58230341562034471"/>
        </c:manualLayout>
      </c:layout>
      <c:lineChart>
        <c:grouping val="standard"/>
        <c:varyColors val="0"/>
        <c:ser>
          <c:idx val="2"/>
          <c:order val="0"/>
          <c:tx>
            <c:strRef>
              <c:f>'Vape type'!$B$7</c:f>
              <c:strCache>
                <c:ptCount val="1"/>
                <c:pt idx="0">
                  <c:v>Disposable vape (non-rechargeable and/or non-refillable)</c:v>
                </c:pt>
              </c:strCache>
            </c:strRef>
          </c:tx>
          <c:spPr>
            <a:ln w="28575" cap="rnd">
              <a:solidFill>
                <a:schemeClr val="accent1"/>
              </a:solidFill>
              <a:prstDash val="solid"/>
              <a:round/>
            </a:ln>
            <a:effectLst/>
          </c:spPr>
          <c:marker>
            <c:symbol val="circle"/>
            <c:size val="5"/>
            <c:spPr>
              <a:solidFill>
                <a:schemeClr val="accent1"/>
              </a:solidFill>
              <a:ln w="9525">
                <a:noFill/>
              </a:ln>
              <a:effectLst/>
            </c:spPr>
          </c:marker>
          <c:dLbls>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BF-4E1B-95AA-74DBF756ABE7}"/>
                </c:ext>
              </c:extLst>
            </c:dLbl>
            <c:dLbl>
              <c:idx val="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BF-4E1B-95AA-74DBF756ABE7}"/>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7BF-4E1B-95AA-74DBF756ABE7}"/>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7BF-4E1B-95AA-74DBF756ABE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'Vape type'!$C$6:$M$6</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'Vape type'!$C$7:$M$7</c:f>
              <c:numCache>
                <c:formatCode>0.0%</c:formatCode>
                <c:ptCount val="11"/>
                <c:pt idx="0">
                  <c:v>8.2566057999999998E-2</c:v>
                </c:pt>
                <c:pt idx="1">
                  <c:v>5.2664542500000001E-2</c:v>
                </c:pt>
                <c:pt idx="2">
                  <c:v>3.4049257100000001E-2</c:v>
                </c:pt>
                <c:pt idx="3">
                  <c:v>4.1751179300000003E-2</c:v>
                </c:pt>
                <c:pt idx="4">
                  <c:v>2.2666262600000001E-2</c:v>
                </c:pt>
                <c:pt idx="5">
                  <c:v>2.4684010700000002E-2</c:v>
                </c:pt>
                <c:pt idx="6">
                  <c:v>1.79990163E-2</c:v>
                </c:pt>
                <c:pt idx="7">
                  <c:v>2.3435887900000001E-2</c:v>
                </c:pt>
                <c:pt idx="8" formatCode="0%">
                  <c:v>0.15337802170000001</c:v>
                </c:pt>
                <c:pt idx="9" formatCode="0%">
                  <c:v>0.30912311720000002</c:v>
                </c:pt>
                <c:pt idx="10" formatCode="0%">
                  <c:v>0.29783895189999998</c:v>
                </c:pt>
              </c:numCache>
            </c:numRef>
          </c:val>
          <c:smooth val="0"/>
          <c:extLst>
            <c:ext xmlns:c16="http://schemas.microsoft.com/office/drawing/2014/chart" uri="{C3380CC4-5D6E-409C-BE32-E72D297353CC}">
              <c16:uniqueId val="{00000004-B7BF-4E1B-95AA-74DBF756ABE7}"/>
            </c:ext>
          </c:extLst>
        </c:ser>
        <c:ser>
          <c:idx val="0"/>
          <c:order val="1"/>
          <c:tx>
            <c:strRef>
              <c:f>'Vape type'!$B$8</c:f>
              <c:strCache>
                <c:ptCount val="1"/>
                <c:pt idx="0">
                  <c:v>Vape that is rechargeable with replaceable pre-filled cartridges/pods</c:v>
                </c:pt>
              </c:strCache>
            </c:strRef>
          </c:tx>
          <c:spPr>
            <a:ln w="28575" cap="rnd">
              <a:solidFill>
                <a:sysClr val="windowText" lastClr="000000"/>
              </a:solidFill>
              <a:prstDash val="dash"/>
              <a:round/>
            </a:ln>
            <a:effectLst/>
          </c:spPr>
          <c:marker>
            <c:symbol val="circle"/>
            <c:size val="5"/>
            <c:spPr>
              <a:solidFill>
                <a:schemeClr val="accent2"/>
              </a:solidFill>
              <a:ln w="9525">
                <a:solidFill>
                  <a:sysClr val="windowText" lastClr="000000"/>
                </a:solidFill>
                <a:prstDash val="dash"/>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'Vape type'!$C$6:$M$6</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'Vape type'!$C$8:$M$8</c:f>
              <c:numCache>
                <c:formatCode>0%</c:formatCode>
                <c:ptCount val="11"/>
                <c:pt idx="0">
                  <c:v>0.466529323</c:v>
                </c:pt>
                <c:pt idx="1">
                  <c:v>0.26288410159999998</c:v>
                </c:pt>
                <c:pt idx="2">
                  <c:v>0.22715757780000001</c:v>
                </c:pt>
                <c:pt idx="3">
                  <c:v>0.21660622900000001</c:v>
                </c:pt>
                <c:pt idx="4">
                  <c:v>0.13761668129999999</c:v>
                </c:pt>
                <c:pt idx="5">
                  <c:v>0.18368106470000001</c:v>
                </c:pt>
                <c:pt idx="6">
                  <c:v>0.18738171670000001</c:v>
                </c:pt>
                <c:pt idx="7">
                  <c:v>0.17639020890000001</c:v>
                </c:pt>
                <c:pt idx="8">
                  <c:v>0.16811296789999999</c:v>
                </c:pt>
                <c:pt idx="9">
                  <c:v>0.16625991400000001</c:v>
                </c:pt>
                <c:pt idx="10">
                  <c:v>0.1509086899</c:v>
                </c:pt>
              </c:numCache>
            </c:numRef>
          </c:val>
          <c:smooth val="0"/>
          <c:extLst>
            <c:ext xmlns:c16="http://schemas.microsoft.com/office/drawing/2014/chart" uri="{C3380CC4-5D6E-409C-BE32-E72D297353CC}">
              <c16:uniqueId val="{00000005-B7BF-4E1B-95AA-74DBF756ABE7}"/>
            </c:ext>
          </c:extLst>
        </c:ser>
        <c:ser>
          <c:idx val="3"/>
          <c:order val="2"/>
          <c:tx>
            <c:strRef>
              <c:f>'Vape type'!$B$9</c:f>
              <c:strCache>
                <c:ptCount val="1"/>
                <c:pt idx="0">
                  <c:v>Vape that is rechargeable and has a tank or reservoir that you fill with liquids</c:v>
                </c:pt>
              </c:strCache>
            </c:strRef>
          </c:tx>
          <c:spPr>
            <a:ln w="28575" cap="rnd">
              <a:solidFill>
                <a:sysClr val="windowText" lastClr="000000"/>
              </a:solidFill>
              <a:prstDash val="solid"/>
              <a:round/>
            </a:ln>
            <a:effectLst/>
          </c:spPr>
          <c:marker>
            <c:symbol val="circle"/>
            <c:size val="5"/>
            <c:spPr>
              <a:solidFill>
                <a:sysClr val="windowText" lastClr="000000"/>
              </a:solidFill>
              <a:ln w="9525">
                <a:solidFill>
                  <a:sysClr val="windowText" lastClr="000000"/>
                </a:solidFill>
              </a:ln>
              <a:effectLst/>
            </c:spPr>
          </c:marker>
          <c:dLbls>
            <c:dLbl>
              <c:idx val="0"/>
              <c:layout>
                <c:manualLayout>
                  <c:x val="-3.3167777777777775E-2"/>
                  <c:y val="3.95667074554870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7BF-4E1B-95AA-74DBF756ABE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numRef>
              <c:f>'Vape type'!$C$6:$M$6</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'Vape type'!$C$9:$M$9</c:f>
              <c:numCache>
                <c:formatCode>0%</c:formatCode>
                <c:ptCount val="11"/>
                <c:pt idx="0">
                  <c:v>0.40834235060000001</c:v>
                </c:pt>
                <c:pt idx="1">
                  <c:v>0.66161329849999995</c:v>
                </c:pt>
                <c:pt idx="2">
                  <c:v>0.71036576419999997</c:v>
                </c:pt>
                <c:pt idx="3">
                  <c:v>0.70609217940000002</c:v>
                </c:pt>
                <c:pt idx="4">
                  <c:v>0.83078270060000003</c:v>
                </c:pt>
                <c:pt idx="5">
                  <c:v>0.76984573789999999</c:v>
                </c:pt>
                <c:pt idx="6">
                  <c:v>0.76504918879999995</c:v>
                </c:pt>
                <c:pt idx="7">
                  <c:v>0.77083213390000005</c:v>
                </c:pt>
                <c:pt idx="8">
                  <c:v>0.65272272789999997</c:v>
                </c:pt>
                <c:pt idx="9">
                  <c:v>0.49970649880000001</c:v>
                </c:pt>
                <c:pt idx="10">
                  <c:v>0.53042979980000005</c:v>
                </c:pt>
              </c:numCache>
            </c:numRef>
          </c:val>
          <c:smooth val="0"/>
          <c:extLst xmlns:c15="http://schemas.microsoft.com/office/drawing/2012/chart">
            <c:ext xmlns:c16="http://schemas.microsoft.com/office/drawing/2014/chart" uri="{C3380CC4-5D6E-409C-BE32-E72D297353CC}">
              <c16:uniqueId val="{00000007-B7BF-4E1B-95AA-74DBF756ABE7}"/>
            </c:ext>
          </c:extLst>
        </c:ser>
        <c:dLbls>
          <c:dLblPos val="r"/>
          <c:showLegendKey val="0"/>
          <c:showVal val="1"/>
          <c:showCatName val="0"/>
          <c:showSerName val="0"/>
          <c:showPercent val="0"/>
          <c:showBubbleSize val="0"/>
        </c:dLbls>
        <c:marker val="1"/>
        <c:smooth val="0"/>
        <c:axId val="1528256591"/>
        <c:axId val="1540591727"/>
        <c:extLst/>
      </c:lineChart>
      <c:catAx>
        <c:axId val="1528256591"/>
        <c:scaling>
          <c:orientation val="minMax"/>
        </c:scaling>
        <c:delete val="0"/>
        <c:axPos val="b"/>
        <c:numFmt formatCode="General" sourceLinked="1"/>
        <c:majorTickMark val="none"/>
        <c:minorTickMark val="cross"/>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accent6"/>
                </a:solidFill>
                <a:latin typeface="+mn-lt"/>
                <a:ea typeface="+mn-ea"/>
                <a:cs typeface="Arial" panose="020B0604020202020204" pitchFamily="34" charset="0"/>
              </a:defRPr>
            </a:pPr>
            <a:endParaRPr lang="en-US"/>
          </a:p>
        </c:txPr>
        <c:crossAx val="1540591727"/>
        <c:crosses val="autoZero"/>
        <c:auto val="1"/>
        <c:lblAlgn val="ctr"/>
        <c:lblOffset val="100"/>
        <c:noMultiLvlLbl val="0"/>
      </c:catAx>
      <c:valAx>
        <c:axId val="1540591727"/>
        <c:scaling>
          <c:orientation val="minMax"/>
          <c:max val="0.9"/>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a:solidFill>
              <a:schemeClr val="tx1"/>
            </a:solidFill>
          </a:ln>
          <a:effectLst/>
        </c:spPr>
        <c:txPr>
          <a:bodyPr rot="-60000000" spcFirstLastPara="1" vertOverflow="ellipsis" vert="horz" wrap="square" anchor="ctr" anchorCtr="1"/>
          <a:lstStyle/>
          <a:p>
            <a:pPr>
              <a:defRPr sz="1200" b="0" i="0" u="none" strike="noStrike" kern="1200" baseline="0">
                <a:solidFill>
                  <a:schemeClr val="accent6"/>
                </a:solidFill>
                <a:latin typeface="+mn-lt"/>
                <a:ea typeface="+mn-ea"/>
                <a:cs typeface="Arial" panose="020B0604020202020204" pitchFamily="34" charset="0"/>
              </a:defRPr>
            </a:pPr>
            <a:endParaRPr lang="en-US"/>
          </a:p>
        </c:txPr>
        <c:crossAx val="1528256591"/>
        <c:crosses val="autoZero"/>
        <c:crossBetween val="between"/>
      </c:valAx>
      <c:spPr>
        <a:noFill/>
        <a:ln>
          <a:noFill/>
        </a:ln>
        <a:effectLst/>
      </c:spPr>
    </c:plotArea>
    <c:legend>
      <c:legendPos val="b"/>
      <c:layout>
        <c:manualLayout>
          <c:xMode val="edge"/>
          <c:yMode val="edge"/>
          <c:x val="6.1533697053656029E-2"/>
          <c:y val="0.70048702738171253"/>
          <c:w val="0.91885803217651196"/>
          <c:h val="0.2995130781066159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accent6"/>
              </a:solidFill>
              <a:latin typeface="+mn-lt"/>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5875" cap="flat" cmpd="sng" algn="ctr">
      <a:solidFill>
        <a:schemeClr val="bg1">
          <a:lumMod val="85000"/>
        </a:schemeClr>
      </a:solidFill>
      <a:round/>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5"/>
          <c:order val="0"/>
          <c:tx>
            <c:strRef>
              <c:f>'[Adult Vaping 2024 (4) - Type of device.xlsx]Use of disp by age'!$L$72</c:f>
              <c:strCache>
                <c:ptCount val="1"/>
                <c:pt idx="0">
                  <c:v>Age 11-17</c:v>
                </c:pt>
              </c:strCache>
            </c:strRef>
          </c:tx>
          <c:spPr>
            <a:ln w="28575" cap="rnd">
              <a:solidFill>
                <a:schemeClr val="accent5"/>
              </a:solidFill>
              <a:round/>
            </a:ln>
            <a:effectLst/>
          </c:spPr>
          <c:marker>
            <c:symbol val="none"/>
          </c:marker>
          <c:dLbls>
            <c:dLbl>
              <c:idx val="6"/>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56-4B96-91EB-3B3F32CBEC40}"/>
                </c:ext>
              </c:extLst>
            </c:dLbl>
            <c:dLbl>
              <c:idx val="7"/>
              <c:layout>
                <c:manualLayout>
                  <c:x val="-5.5877918762456933E-4"/>
                  <c:y val="-1.98874923620301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56-4B96-91EB-3B3F32CBEC4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'[Adult Vaping 2024 (4) - Type of device.xlsx]Use of disp by age'!$L$7:$S$7</c:f>
              <c:numCache>
                <c:formatCode>General</c:formatCode>
                <c:ptCount val="8"/>
                <c:pt idx="0">
                  <c:v>2017</c:v>
                </c:pt>
                <c:pt idx="1">
                  <c:v>2018</c:v>
                </c:pt>
                <c:pt idx="2">
                  <c:v>2019</c:v>
                </c:pt>
                <c:pt idx="3">
                  <c:v>2020</c:v>
                </c:pt>
                <c:pt idx="4">
                  <c:v>2021</c:v>
                </c:pt>
                <c:pt idx="5">
                  <c:v>2022</c:v>
                </c:pt>
                <c:pt idx="6">
                  <c:v>2023</c:v>
                </c:pt>
                <c:pt idx="7">
                  <c:v>2024</c:v>
                </c:pt>
              </c:numCache>
            </c:numRef>
          </c:cat>
          <c:val>
            <c:numRef>
              <c:f>'[Adult Vaping 2024 (4) - Type of device.xlsx]Use of disp by age'!$L$74:$S$74</c:f>
              <c:numCache>
                <c:formatCode>0.0%</c:formatCode>
                <c:ptCount val="8"/>
                <c:pt idx="0" formatCode="0%">
                  <c:v>0.17319999999999999</c:v>
                </c:pt>
                <c:pt idx="1">
                  <c:v>8.43E-2</c:v>
                </c:pt>
                <c:pt idx="2">
                  <c:v>6.8400000000000002E-2</c:v>
                </c:pt>
                <c:pt idx="3">
                  <c:v>6.8500000000000005E-2</c:v>
                </c:pt>
                <c:pt idx="4">
                  <c:v>7.6799999999999993E-2</c:v>
                </c:pt>
                <c:pt idx="5" formatCode="0%">
                  <c:v>0.52</c:v>
                </c:pt>
                <c:pt idx="6" formatCode="0%">
                  <c:v>0.69429476000000001</c:v>
                </c:pt>
                <c:pt idx="7" formatCode="0%">
                  <c:v>0.53980881000000003</c:v>
                </c:pt>
              </c:numCache>
            </c:numRef>
          </c:val>
          <c:smooth val="0"/>
          <c:extLst>
            <c:ext xmlns:c16="http://schemas.microsoft.com/office/drawing/2014/chart" uri="{C3380CC4-5D6E-409C-BE32-E72D297353CC}">
              <c16:uniqueId val="{00000002-3256-4B96-91EB-3B3F32CBEC40}"/>
            </c:ext>
          </c:extLst>
        </c:ser>
        <c:ser>
          <c:idx val="0"/>
          <c:order val="1"/>
          <c:tx>
            <c:strRef>
              <c:f>'[Adult Vaping 2024 (4) - Type of device.xlsx]Use of disp by age'!$L$6</c:f>
              <c:strCache>
                <c:ptCount val="1"/>
                <c:pt idx="0">
                  <c:v>Age 18-24</c:v>
                </c:pt>
              </c:strCache>
            </c:strRef>
          </c:tx>
          <c:spPr>
            <a:ln w="28575" cap="rnd">
              <a:solidFill>
                <a:schemeClr val="accent4">
                  <a:lumMod val="50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3-3256-4B96-91EB-3B3F32CBEC40}"/>
                </c:ext>
              </c:extLst>
            </c:dLbl>
            <c:dLbl>
              <c:idx val="1"/>
              <c:delete val="1"/>
              <c:extLst>
                <c:ext xmlns:c15="http://schemas.microsoft.com/office/drawing/2012/chart" uri="{CE6537A1-D6FC-4f65-9D91-7224C49458BB}"/>
                <c:ext xmlns:c16="http://schemas.microsoft.com/office/drawing/2014/chart" uri="{C3380CC4-5D6E-409C-BE32-E72D297353CC}">
                  <c16:uniqueId val="{00000004-3256-4B96-91EB-3B3F32CBEC40}"/>
                </c:ext>
              </c:extLst>
            </c:dLbl>
            <c:dLbl>
              <c:idx val="2"/>
              <c:delete val="1"/>
              <c:extLst>
                <c:ext xmlns:c15="http://schemas.microsoft.com/office/drawing/2012/chart" uri="{CE6537A1-D6FC-4f65-9D91-7224C49458BB}"/>
                <c:ext xmlns:c16="http://schemas.microsoft.com/office/drawing/2014/chart" uri="{C3380CC4-5D6E-409C-BE32-E72D297353CC}">
                  <c16:uniqueId val="{00000005-3256-4B96-91EB-3B3F32CBEC40}"/>
                </c:ext>
              </c:extLst>
            </c:dLbl>
            <c:dLbl>
              <c:idx val="3"/>
              <c:delete val="1"/>
              <c:extLst>
                <c:ext xmlns:c15="http://schemas.microsoft.com/office/drawing/2012/chart" uri="{CE6537A1-D6FC-4f65-9D91-7224C49458BB}"/>
                <c:ext xmlns:c16="http://schemas.microsoft.com/office/drawing/2014/chart" uri="{C3380CC4-5D6E-409C-BE32-E72D297353CC}">
                  <c16:uniqueId val="{00000006-3256-4B96-91EB-3B3F32CBEC40}"/>
                </c:ext>
              </c:extLst>
            </c:dLbl>
            <c:dLbl>
              <c:idx val="4"/>
              <c:delete val="1"/>
              <c:extLst>
                <c:ext xmlns:c15="http://schemas.microsoft.com/office/drawing/2012/chart" uri="{CE6537A1-D6FC-4f65-9D91-7224C49458BB}"/>
                <c:ext xmlns:c16="http://schemas.microsoft.com/office/drawing/2014/chart" uri="{C3380CC4-5D6E-409C-BE32-E72D297353CC}">
                  <c16:uniqueId val="{00000007-3256-4B96-91EB-3B3F32CBEC40}"/>
                </c:ext>
              </c:extLst>
            </c:dLbl>
            <c:dLbl>
              <c:idx val="5"/>
              <c:delete val="1"/>
              <c:extLst>
                <c:ext xmlns:c15="http://schemas.microsoft.com/office/drawing/2012/chart" uri="{CE6537A1-D6FC-4f65-9D91-7224C49458BB}"/>
                <c:ext xmlns:c16="http://schemas.microsoft.com/office/drawing/2014/chart" uri="{C3380CC4-5D6E-409C-BE32-E72D297353CC}">
                  <c16:uniqueId val="{00000008-3256-4B96-91EB-3B3F32CBEC40}"/>
                </c:ext>
              </c:extLst>
            </c:dLbl>
            <c:dLbl>
              <c:idx val="6"/>
              <c:layout>
                <c:manualLayout>
                  <c:x val="-1.5760256561475247E-16"/>
                  <c:y val="-2.08794009091581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256-4B96-91EB-3B3F32CBEC40}"/>
                </c:ext>
              </c:extLst>
            </c:dLbl>
            <c:dLbl>
              <c:idx val="7"/>
              <c:layout>
                <c:manualLayout>
                  <c:x val="0"/>
                  <c:y val="2.08794009091581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256-4B96-91EB-3B3F32CBEC4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'[Adult Vaping 2024 (4) - Type of device.xlsx]Use of disp by age'!$L$7:$S$7</c:f>
              <c:numCache>
                <c:formatCode>General</c:formatCode>
                <c:ptCount val="8"/>
                <c:pt idx="0">
                  <c:v>2017</c:v>
                </c:pt>
                <c:pt idx="1">
                  <c:v>2018</c:v>
                </c:pt>
                <c:pt idx="2">
                  <c:v>2019</c:v>
                </c:pt>
                <c:pt idx="3">
                  <c:v>2020</c:v>
                </c:pt>
                <c:pt idx="4">
                  <c:v>2021</c:v>
                </c:pt>
                <c:pt idx="5">
                  <c:v>2022</c:v>
                </c:pt>
                <c:pt idx="6">
                  <c:v>2023</c:v>
                </c:pt>
                <c:pt idx="7">
                  <c:v>2024</c:v>
                </c:pt>
              </c:numCache>
            </c:numRef>
          </c:cat>
          <c:val>
            <c:numRef>
              <c:f>'[Adult Vaping 2024 (4) - Type of device.xlsx]Use of disp by age'!$L$8:$S$8</c:f>
              <c:numCache>
                <c:formatCode>0.0%</c:formatCode>
                <c:ptCount val="8"/>
                <c:pt idx="0" formatCode="0%">
                  <c:v>0.1212997635</c:v>
                </c:pt>
                <c:pt idx="1">
                  <c:v>6.2096466699999998E-2</c:v>
                </c:pt>
                <c:pt idx="2">
                  <c:v>4.4642441800000002E-2</c:v>
                </c:pt>
                <c:pt idx="3">
                  <c:v>1.17058483E-2</c:v>
                </c:pt>
                <c:pt idx="4">
                  <c:v>2.79833863E-2</c:v>
                </c:pt>
                <c:pt idx="5" formatCode="0%">
                  <c:v>0.47600791549999999</c:v>
                </c:pt>
                <c:pt idx="6" formatCode="0%">
                  <c:v>0.56939334549999998</c:v>
                </c:pt>
                <c:pt idx="7" formatCode="0%">
                  <c:v>0.52095777160000001</c:v>
                </c:pt>
              </c:numCache>
            </c:numRef>
          </c:val>
          <c:smooth val="0"/>
          <c:extLst>
            <c:ext xmlns:c16="http://schemas.microsoft.com/office/drawing/2014/chart" uri="{C3380CC4-5D6E-409C-BE32-E72D297353CC}">
              <c16:uniqueId val="{0000000B-3256-4B96-91EB-3B3F32CBEC40}"/>
            </c:ext>
          </c:extLst>
        </c:ser>
        <c:ser>
          <c:idx val="1"/>
          <c:order val="2"/>
          <c:tx>
            <c:strRef>
              <c:f>'[Adult Vaping 2024 (4) - Type of device.xlsx]Use of disp by age'!$L$17</c:f>
              <c:strCache>
                <c:ptCount val="1"/>
                <c:pt idx="0">
                  <c:v>Age 25-34</c:v>
                </c:pt>
              </c:strCache>
            </c:strRef>
          </c:tx>
          <c:spPr>
            <a:ln w="28575" cap="rnd">
              <a:solidFill>
                <a:schemeClr val="accent4">
                  <a:lumMod val="75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C-3256-4B96-91EB-3B3F32CBEC40}"/>
                </c:ext>
              </c:extLst>
            </c:dLbl>
            <c:dLbl>
              <c:idx val="1"/>
              <c:delete val="1"/>
              <c:extLst>
                <c:ext xmlns:c15="http://schemas.microsoft.com/office/drawing/2012/chart" uri="{CE6537A1-D6FC-4f65-9D91-7224C49458BB}"/>
                <c:ext xmlns:c16="http://schemas.microsoft.com/office/drawing/2014/chart" uri="{C3380CC4-5D6E-409C-BE32-E72D297353CC}">
                  <c16:uniqueId val="{0000000D-3256-4B96-91EB-3B3F32CBEC40}"/>
                </c:ext>
              </c:extLst>
            </c:dLbl>
            <c:dLbl>
              <c:idx val="2"/>
              <c:delete val="1"/>
              <c:extLst>
                <c:ext xmlns:c15="http://schemas.microsoft.com/office/drawing/2012/chart" uri="{CE6537A1-D6FC-4f65-9D91-7224C49458BB}"/>
                <c:ext xmlns:c16="http://schemas.microsoft.com/office/drawing/2014/chart" uri="{C3380CC4-5D6E-409C-BE32-E72D297353CC}">
                  <c16:uniqueId val="{0000000E-3256-4B96-91EB-3B3F32CBEC40}"/>
                </c:ext>
              </c:extLst>
            </c:dLbl>
            <c:dLbl>
              <c:idx val="3"/>
              <c:delete val="1"/>
              <c:extLst>
                <c:ext xmlns:c15="http://schemas.microsoft.com/office/drawing/2012/chart" uri="{CE6537A1-D6FC-4f65-9D91-7224C49458BB}"/>
                <c:ext xmlns:c16="http://schemas.microsoft.com/office/drawing/2014/chart" uri="{C3380CC4-5D6E-409C-BE32-E72D297353CC}">
                  <c16:uniqueId val="{0000000F-3256-4B96-91EB-3B3F32CBEC40}"/>
                </c:ext>
              </c:extLst>
            </c:dLbl>
            <c:dLbl>
              <c:idx val="4"/>
              <c:delete val="1"/>
              <c:extLst>
                <c:ext xmlns:c15="http://schemas.microsoft.com/office/drawing/2012/chart" uri="{CE6537A1-D6FC-4f65-9D91-7224C49458BB}"/>
                <c:ext xmlns:c16="http://schemas.microsoft.com/office/drawing/2014/chart" uri="{C3380CC4-5D6E-409C-BE32-E72D297353CC}">
                  <c16:uniqueId val="{00000010-3256-4B96-91EB-3B3F32CBEC40}"/>
                </c:ext>
              </c:extLst>
            </c:dLbl>
            <c:dLbl>
              <c:idx val="5"/>
              <c:delete val="1"/>
              <c:extLst>
                <c:ext xmlns:c15="http://schemas.microsoft.com/office/drawing/2012/chart" uri="{CE6537A1-D6FC-4f65-9D91-7224C49458BB}"/>
                <c:ext xmlns:c16="http://schemas.microsoft.com/office/drawing/2014/chart" uri="{C3380CC4-5D6E-409C-BE32-E72D297353CC}">
                  <c16:uniqueId val="{00000011-3256-4B96-91EB-3B3F32CBEC4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'[Adult Vaping 2024 (4) - Type of device.xlsx]Use of disp by age'!$L$7:$S$7</c:f>
              <c:numCache>
                <c:formatCode>General</c:formatCode>
                <c:ptCount val="8"/>
                <c:pt idx="0">
                  <c:v>2017</c:v>
                </c:pt>
                <c:pt idx="1">
                  <c:v>2018</c:v>
                </c:pt>
                <c:pt idx="2">
                  <c:v>2019</c:v>
                </c:pt>
                <c:pt idx="3">
                  <c:v>2020</c:v>
                </c:pt>
                <c:pt idx="4">
                  <c:v>2021</c:v>
                </c:pt>
                <c:pt idx="5">
                  <c:v>2022</c:v>
                </c:pt>
                <c:pt idx="6">
                  <c:v>2023</c:v>
                </c:pt>
                <c:pt idx="7">
                  <c:v>2024</c:v>
                </c:pt>
              </c:numCache>
            </c:numRef>
          </c:cat>
          <c:val>
            <c:numRef>
              <c:f>'[Adult Vaping 2024 (4) - Type of device.xlsx]Use of disp by age'!$L$19:$S$19</c:f>
              <c:numCache>
                <c:formatCode>0.0%</c:formatCode>
                <c:ptCount val="8"/>
                <c:pt idx="0">
                  <c:v>4.64898293E-2</c:v>
                </c:pt>
                <c:pt idx="1">
                  <c:v>1.39659021E-2</c:v>
                </c:pt>
                <c:pt idx="2">
                  <c:v>5.1048327999999997E-2</c:v>
                </c:pt>
                <c:pt idx="3">
                  <c:v>2.8369017900000001E-2</c:v>
                </c:pt>
                <c:pt idx="4">
                  <c:v>4.6177731800000003E-2</c:v>
                </c:pt>
                <c:pt idx="5" formatCode="0%">
                  <c:v>0.1900956352</c:v>
                </c:pt>
                <c:pt idx="6" formatCode="0%">
                  <c:v>0.4667887557</c:v>
                </c:pt>
                <c:pt idx="7" formatCode="0%">
                  <c:v>0.29368989029999998</c:v>
                </c:pt>
              </c:numCache>
            </c:numRef>
          </c:val>
          <c:smooth val="0"/>
          <c:extLst>
            <c:ext xmlns:c16="http://schemas.microsoft.com/office/drawing/2014/chart" uri="{C3380CC4-5D6E-409C-BE32-E72D297353CC}">
              <c16:uniqueId val="{00000012-3256-4B96-91EB-3B3F32CBEC40}"/>
            </c:ext>
          </c:extLst>
        </c:ser>
        <c:ser>
          <c:idx val="2"/>
          <c:order val="3"/>
          <c:tx>
            <c:strRef>
              <c:f>'[Adult Vaping 2024 (4) - Type of device.xlsx]Use of disp by age'!$L$28</c:f>
              <c:strCache>
                <c:ptCount val="1"/>
                <c:pt idx="0">
                  <c:v>Age 35-44</c:v>
                </c:pt>
              </c:strCache>
            </c:strRef>
          </c:tx>
          <c:spPr>
            <a:ln w="28575" cap="rnd">
              <a:solidFill>
                <a:schemeClr val="accent4"/>
              </a:solidFill>
              <a:prstDash val="solid"/>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3-3256-4B96-91EB-3B3F32CBEC40}"/>
                </c:ext>
              </c:extLst>
            </c:dLbl>
            <c:dLbl>
              <c:idx val="1"/>
              <c:delete val="1"/>
              <c:extLst>
                <c:ext xmlns:c15="http://schemas.microsoft.com/office/drawing/2012/chart" uri="{CE6537A1-D6FC-4f65-9D91-7224C49458BB}"/>
                <c:ext xmlns:c16="http://schemas.microsoft.com/office/drawing/2014/chart" uri="{C3380CC4-5D6E-409C-BE32-E72D297353CC}">
                  <c16:uniqueId val="{00000014-3256-4B96-91EB-3B3F32CBEC40}"/>
                </c:ext>
              </c:extLst>
            </c:dLbl>
            <c:dLbl>
              <c:idx val="2"/>
              <c:delete val="1"/>
              <c:extLst>
                <c:ext xmlns:c15="http://schemas.microsoft.com/office/drawing/2012/chart" uri="{CE6537A1-D6FC-4f65-9D91-7224C49458BB}"/>
                <c:ext xmlns:c16="http://schemas.microsoft.com/office/drawing/2014/chart" uri="{C3380CC4-5D6E-409C-BE32-E72D297353CC}">
                  <c16:uniqueId val="{00000015-3256-4B96-91EB-3B3F32CBEC40}"/>
                </c:ext>
              </c:extLst>
            </c:dLbl>
            <c:dLbl>
              <c:idx val="3"/>
              <c:delete val="1"/>
              <c:extLst>
                <c:ext xmlns:c15="http://schemas.microsoft.com/office/drawing/2012/chart" uri="{CE6537A1-D6FC-4f65-9D91-7224C49458BB}"/>
                <c:ext xmlns:c16="http://schemas.microsoft.com/office/drawing/2014/chart" uri="{C3380CC4-5D6E-409C-BE32-E72D297353CC}">
                  <c16:uniqueId val="{00000016-3256-4B96-91EB-3B3F32CBEC40}"/>
                </c:ext>
              </c:extLst>
            </c:dLbl>
            <c:dLbl>
              <c:idx val="4"/>
              <c:delete val="1"/>
              <c:extLst>
                <c:ext xmlns:c15="http://schemas.microsoft.com/office/drawing/2012/chart" uri="{CE6537A1-D6FC-4f65-9D91-7224C49458BB}"/>
                <c:ext xmlns:c16="http://schemas.microsoft.com/office/drawing/2014/chart" uri="{C3380CC4-5D6E-409C-BE32-E72D297353CC}">
                  <c16:uniqueId val="{00000017-3256-4B96-91EB-3B3F32CBEC40}"/>
                </c:ext>
              </c:extLst>
            </c:dLbl>
            <c:dLbl>
              <c:idx val="5"/>
              <c:delete val="1"/>
              <c:extLst>
                <c:ext xmlns:c15="http://schemas.microsoft.com/office/drawing/2012/chart" uri="{CE6537A1-D6FC-4f65-9D91-7224C49458BB}"/>
                <c:ext xmlns:c16="http://schemas.microsoft.com/office/drawing/2014/chart" uri="{C3380CC4-5D6E-409C-BE32-E72D297353CC}">
                  <c16:uniqueId val="{00000018-3256-4B96-91EB-3B3F32CBEC40}"/>
                </c:ext>
              </c:extLst>
            </c:dLbl>
            <c:dLbl>
              <c:idx val="6"/>
              <c:layout>
                <c:manualLayout>
                  <c:x val="-1.2894904329794116E-2"/>
                  <c:y val="-4.52387019698426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3256-4B96-91EB-3B3F32CBEC40}"/>
                </c:ext>
              </c:extLst>
            </c:dLbl>
            <c:dLbl>
              <c:idx val="7"/>
              <c:layout>
                <c:manualLayout>
                  <c:x val="0"/>
                  <c:y val="-2.08794009091582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3256-4B96-91EB-3B3F32CBEC4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'[Adult Vaping 2024 (4) - Type of device.xlsx]Use of disp by age'!$L$7:$S$7</c:f>
              <c:numCache>
                <c:formatCode>General</c:formatCode>
                <c:ptCount val="8"/>
                <c:pt idx="0">
                  <c:v>2017</c:v>
                </c:pt>
                <c:pt idx="1">
                  <c:v>2018</c:v>
                </c:pt>
                <c:pt idx="2">
                  <c:v>2019</c:v>
                </c:pt>
                <c:pt idx="3">
                  <c:v>2020</c:v>
                </c:pt>
                <c:pt idx="4">
                  <c:v>2021</c:v>
                </c:pt>
                <c:pt idx="5">
                  <c:v>2022</c:v>
                </c:pt>
                <c:pt idx="6">
                  <c:v>2023</c:v>
                </c:pt>
                <c:pt idx="7">
                  <c:v>2024</c:v>
                </c:pt>
              </c:numCache>
            </c:numRef>
          </c:cat>
          <c:val>
            <c:numRef>
              <c:f>'[Adult Vaping 2024 (4) - Type of device.xlsx]Use of disp by age'!$L$30:$S$30</c:f>
              <c:numCache>
                <c:formatCode>0.0%</c:formatCode>
                <c:ptCount val="8"/>
                <c:pt idx="0">
                  <c:v>4.9838646799999997E-2</c:v>
                </c:pt>
                <c:pt idx="1">
                  <c:v>2.1652128900000001E-2</c:v>
                </c:pt>
                <c:pt idx="2">
                  <c:v>1.10102528E-2</c:v>
                </c:pt>
                <c:pt idx="3">
                  <c:v>2.8929655299999999E-2</c:v>
                </c:pt>
                <c:pt idx="4">
                  <c:v>2.5514689199999999E-2</c:v>
                </c:pt>
                <c:pt idx="5" formatCode="0%">
                  <c:v>0.1056621765</c:v>
                </c:pt>
                <c:pt idx="6" formatCode="0%">
                  <c:v>0.28553972649999998</c:v>
                </c:pt>
                <c:pt idx="7" formatCode="0%">
                  <c:v>0.32258477299999999</c:v>
                </c:pt>
              </c:numCache>
            </c:numRef>
          </c:val>
          <c:smooth val="0"/>
          <c:extLst>
            <c:ext xmlns:c16="http://schemas.microsoft.com/office/drawing/2014/chart" uri="{C3380CC4-5D6E-409C-BE32-E72D297353CC}">
              <c16:uniqueId val="{0000001B-3256-4B96-91EB-3B3F32CBEC40}"/>
            </c:ext>
          </c:extLst>
        </c:ser>
        <c:ser>
          <c:idx val="3"/>
          <c:order val="4"/>
          <c:tx>
            <c:strRef>
              <c:f>'[Adult Vaping 2024 (4) - Type of device.xlsx]Use of disp by age'!$L$39</c:f>
              <c:strCache>
                <c:ptCount val="1"/>
                <c:pt idx="0">
                  <c:v>Age 45-54</c:v>
                </c:pt>
              </c:strCache>
            </c:strRef>
          </c:tx>
          <c:spPr>
            <a:ln w="28575" cap="rnd">
              <a:solidFill>
                <a:schemeClr val="accent4">
                  <a:lumMod val="60000"/>
                  <a:lumOff val="40000"/>
                </a:schemeClr>
              </a:solidFill>
              <a:prstDash val="solid"/>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C-3256-4B96-91EB-3B3F32CBEC40}"/>
                </c:ext>
              </c:extLst>
            </c:dLbl>
            <c:dLbl>
              <c:idx val="1"/>
              <c:delete val="1"/>
              <c:extLst>
                <c:ext xmlns:c15="http://schemas.microsoft.com/office/drawing/2012/chart" uri="{CE6537A1-D6FC-4f65-9D91-7224C49458BB}"/>
                <c:ext xmlns:c16="http://schemas.microsoft.com/office/drawing/2014/chart" uri="{C3380CC4-5D6E-409C-BE32-E72D297353CC}">
                  <c16:uniqueId val="{0000001D-3256-4B96-91EB-3B3F32CBEC40}"/>
                </c:ext>
              </c:extLst>
            </c:dLbl>
            <c:dLbl>
              <c:idx val="2"/>
              <c:delete val="1"/>
              <c:extLst>
                <c:ext xmlns:c15="http://schemas.microsoft.com/office/drawing/2012/chart" uri="{CE6537A1-D6FC-4f65-9D91-7224C49458BB}"/>
                <c:ext xmlns:c16="http://schemas.microsoft.com/office/drawing/2014/chart" uri="{C3380CC4-5D6E-409C-BE32-E72D297353CC}">
                  <c16:uniqueId val="{0000001E-3256-4B96-91EB-3B3F32CBEC40}"/>
                </c:ext>
              </c:extLst>
            </c:dLbl>
            <c:dLbl>
              <c:idx val="3"/>
              <c:delete val="1"/>
              <c:extLst>
                <c:ext xmlns:c15="http://schemas.microsoft.com/office/drawing/2012/chart" uri="{CE6537A1-D6FC-4f65-9D91-7224C49458BB}"/>
                <c:ext xmlns:c16="http://schemas.microsoft.com/office/drawing/2014/chart" uri="{C3380CC4-5D6E-409C-BE32-E72D297353CC}">
                  <c16:uniqueId val="{0000001F-3256-4B96-91EB-3B3F32CBEC40}"/>
                </c:ext>
              </c:extLst>
            </c:dLbl>
            <c:dLbl>
              <c:idx val="4"/>
              <c:delete val="1"/>
              <c:extLst>
                <c:ext xmlns:c15="http://schemas.microsoft.com/office/drawing/2012/chart" uri="{CE6537A1-D6FC-4f65-9D91-7224C49458BB}"/>
                <c:ext xmlns:c16="http://schemas.microsoft.com/office/drawing/2014/chart" uri="{C3380CC4-5D6E-409C-BE32-E72D297353CC}">
                  <c16:uniqueId val="{00000020-3256-4B96-91EB-3B3F32CBEC40}"/>
                </c:ext>
              </c:extLst>
            </c:dLbl>
            <c:dLbl>
              <c:idx val="5"/>
              <c:delete val="1"/>
              <c:extLst>
                <c:ext xmlns:c15="http://schemas.microsoft.com/office/drawing/2012/chart" uri="{CE6537A1-D6FC-4f65-9D91-7224C49458BB}"/>
                <c:ext xmlns:c16="http://schemas.microsoft.com/office/drawing/2014/chart" uri="{C3380CC4-5D6E-409C-BE32-E72D297353CC}">
                  <c16:uniqueId val="{00000021-3256-4B96-91EB-3B3F32CBEC40}"/>
                </c:ext>
              </c:extLst>
            </c:dLbl>
            <c:dLbl>
              <c:idx val="7"/>
              <c:layout>
                <c:manualLayout>
                  <c:x val="2.1491507216321953E-3"/>
                  <c:y val="2.08794009091581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3256-4B96-91EB-3B3F32CBEC4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'[Adult Vaping 2024 (4) - Type of device.xlsx]Use of disp by age'!$L$7:$S$7</c:f>
              <c:numCache>
                <c:formatCode>General</c:formatCode>
                <c:ptCount val="8"/>
                <c:pt idx="0">
                  <c:v>2017</c:v>
                </c:pt>
                <c:pt idx="1">
                  <c:v>2018</c:v>
                </c:pt>
                <c:pt idx="2">
                  <c:v>2019</c:v>
                </c:pt>
                <c:pt idx="3">
                  <c:v>2020</c:v>
                </c:pt>
                <c:pt idx="4">
                  <c:v>2021</c:v>
                </c:pt>
                <c:pt idx="5">
                  <c:v>2022</c:v>
                </c:pt>
                <c:pt idx="6">
                  <c:v>2023</c:v>
                </c:pt>
                <c:pt idx="7">
                  <c:v>2024</c:v>
                </c:pt>
              </c:numCache>
            </c:numRef>
          </c:cat>
          <c:val>
            <c:numRef>
              <c:f>'[Adult Vaping 2024 (4) - Type of device.xlsx]Use of disp by age'!$L$41:$S$41</c:f>
              <c:numCache>
                <c:formatCode>0.0%</c:formatCode>
                <c:ptCount val="8"/>
                <c:pt idx="0">
                  <c:v>1.21693194E-2</c:v>
                </c:pt>
                <c:pt idx="1">
                  <c:v>2.4577372300000001E-2</c:v>
                </c:pt>
                <c:pt idx="2">
                  <c:v>4.3419972000000003E-3</c:v>
                </c:pt>
                <c:pt idx="3">
                  <c:v>2.0328830999999999E-2</c:v>
                </c:pt>
                <c:pt idx="4">
                  <c:v>6.8705859999999997E-3</c:v>
                </c:pt>
                <c:pt idx="5">
                  <c:v>4.2343742500000003E-2</c:v>
                </c:pt>
                <c:pt idx="6" formatCode="0%">
                  <c:v>0.22084701840000001</c:v>
                </c:pt>
                <c:pt idx="7" formatCode="0%">
                  <c:v>0.27759316989999999</c:v>
                </c:pt>
              </c:numCache>
            </c:numRef>
          </c:val>
          <c:smooth val="0"/>
          <c:extLst>
            <c:ext xmlns:c16="http://schemas.microsoft.com/office/drawing/2014/chart" uri="{C3380CC4-5D6E-409C-BE32-E72D297353CC}">
              <c16:uniqueId val="{00000023-3256-4B96-91EB-3B3F32CBEC40}"/>
            </c:ext>
          </c:extLst>
        </c:ser>
        <c:ser>
          <c:idx val="4"/>
          <c:order val="5"/>
          <c:tx>
            <c:strRef>
              <c:f>'[Adult Vaping 2024 (4) - Type of device.xlsx]Use of disp by age'!$L$50</c:f>
              <c:strCache>
                <c:ptCount val="1"/>
                <c:pt idx="0">
                  <c:v>Age 55+</c:v>
                </c:pt>
              </c:strCache>
            </c:strRef>
          </c:tx>
          <c:spPr>
            <a:ln w="28575" cap="rnd">
              <a:solidFill>
                <a:schemeClr val="accent4">
                  <a:lumMod val="40000"/>
                  <a:lumOff val="60000"/>
                </a:schemeClr>
              </a:solidFill>
              <a:prstDash val="solid"/>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4-3256-4B96-91EB-3B3F32CBEC40}"/>
                </c:ext>
              </c:extLst>
            </c:dLbl>
            <c:dLbl>
              <c:idx val="1"/>
              <c:delete val="1"/>
              <c:extLst>
                <c:ext xmlns:c15="http://schemas.microsoft.com/office/drawing/2012/chart" uri="{CE6537A1-D6FC-4f65-9D91-7224C49458BB}"/>
                <c:ext xmlns:c16="http://schemas.microsoft.com/office/drawing/2014/chart" uri="{C3380CC4-5D6E-409C-BE32-E72D297353CC}">
                  <c16:uniqueId val="{00000025-3256-4B96-91EB-3B3F32CBEC40}"/>
                </c:ext>
              </c:extLst>
            </c:dLbl>
            <c:dLbl>
              <c:idx val="2"/>
              <c:delete val="1"/>
              <c:extLst>
                <c:ext xmlns:c15="http://schemas.microsoft.com/office/drawing/2012/chart" uri="{CE6537A1-D6FC-4f65-9D91-7224C49458BB}"/>
                <c:ext xmlns:c16="http://schemas.microsoft.com/office/drawing/2014/chart" uri="{C3380CC4-5D6E-409C-BE32-E72D297353CC}">
                  <c16:uniqueId val="{00000026-3256-4B96-91EB-3B3F32CBEC40}"/>
                </c:ext>
              </c:extLst>
            </c:dLbl>
            <c:dLbl>
              <c:idx val="3"/>
              <c:delete val="1"/>
              <c:extLst>
                <c:ext xmlns:c15="http://schemas.microsoft.com/office/drawing/2012/chart" uri="{CE6537A1-D6FC-4f65-9D91-7224C49458BB}"/>
                <c:ext xmlns:c16="http://schemas.microsoft.com/office/drawing/2014/chart" uri="{C3380CC4-5D6E-409C-BE32-E72D297353CC}">
                  <c16:uniqueId val="{00000027-3256-4B96-91EB-3B3F32CBEC40}"/>
                </c:ext>
              </c:extLst>
            </c:dLbl>
            <c:dLbl>
              <c:idx val="4"/>
              <c:delete val="1"/>
              <c:extLst>
                <c:ext xmlns:c15="http://schemas.microsoft.com/office/drawing/2012/chart" uri="{CE6537A1-D6FC-4f65-9D91-7224C49458BB}"/>
                <c:ext xmlns:c16="http://schemas.microsoft.com/office/drawing/2014/chart" uri="{C3380CC4-5D6E-409C-BE32-E72D297353CC}">
                  <c16:uniqueId val="{00000028-3256-4B96-91EB-3B3F32CBEC40}"/>
                </c:ext>
              </c:extLst>
            </c:dLbl>
            <c:dLbl>
              <c:idx val="5"/>
              <c:delete val="1"/>
              <c:extLst>
                <c:ext xmlns:c15="http://schemas.microsoft.com/office/drawing/2012/chart" uri="{CE6537A1-D6FC-4f65-9D91-7224C49458BB}"/>
                <c:ext xmlns:c16="http://schemas.microsoft.com/office/drawing/2014/chart" uri="{C3380CC4-5D6E-409C-BE32-E72D297353CC}">
                  <c16:uniqueId val="{00000029-3256-4B96-91EB-3B3F32CBEC4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'[Adult Vaping 2024 (4) - Type of device.xlsx]Use of disp by age'!$L$7:$S$7</c:f>
              <c:numCache>
                <c:formatCode>General</c:formatCode>
                <c:ptCount val="8"/>
                <c:pt idx="0">
                  <c:v>2017</c:v>
                </c:pt>
                <c:pt idx="1">
                  <c:v>2018</c:v>
                </c:pt>
                <c:pt idx="2">
                  <c:v>2019</c:v>
                </c:pt>
                <c:pt idx="3">
                  <c:v>2020</c:v>
                </c:pt>
                <c:pt idx="4">
                  <c:v>2021</c:v>
                </c:pt>
                <c:pt idx="5">
                  <c:v>2022</c:v>
                </c:pt>
                <c:pt idx="6">
                  <c:v>2023</c:v>
                </c:pt>
                <c:pt idx="7">
                  <c:v>2024</c:v>
                </c:pt>
              </c:numCache>
            </c:numRef>
          </c:cat>
          <c:val>
            <c:numRef>
              <c:f>'[Adult Vaping 2024 (4) - Type of device.xlsx]Use of disp by age'!$L$52:$S$52</c:f>
              <c:numCache>
                <c:formatCode>0.0%</c:formatCode>
                <c:ptCount val="8"/>
                <c:pt idx="0">
                  <c:v>2.8839261200000001E-2</c:v>
                </c:pt>
                <c:pt idx="1">
                  <c:v>1.7563487400000001E-2</c:v>
                </c:pt>
                <c:pt idx="2">
                  <c:v>3.2758008200000001E-2</c:v>
                </c:pt>
                <c:pt idx="3">
                  <c:v>4.2620449000000003E-3</c:v>
                </c:pt>
                <c:pt idx="4">
                  <c:v>1.7443145100000002E-2</c:v>
                </c:pt>
                <c:pt idx="5">
                  <c:v>6.1987084999999997E-2</c:v>
                </c:pt>
                <c:pt idx="6" formatCode="0%">
                  <c:v>0.1257890498</c:v>
                </c:pt>
                <c:pt idx="7" formatCode="0%">
                  <c:v>0.1644986316</c:v>
                </c:pt>
              </c:numCache>
            </c:numRef>
          </c:val>
          <c:smooth val="0"/>
          <c:extLst>
            <c:ext xmlns:c16="http://schemas.microsoft.com/office/drawing/2014/chart" uri="{C3380CC4-5D6E-409C-BE32-E72D297353CC}">
              <c16:uniqueId val="{0000002A-3256-4B96-91EB-3B3F32CBEC40}"/>
            </c:ext>
          </c:extLst>
        </c:ser>
        <c:dLbls>
          <c:dLblPos val="r"/>
          <c:showLegendKey val="0"/>
          <c:showVal val="1"/>
          <c:showCatName val="0"/>
          <c:showSerName val="0"/>
          <c:showPercent val="0"/>
          <c:showBubbleSize val="0"/>
        </c:dLbls>
        <c:smooth val="0"/>
        <c:axId val="1528256591"/>
        <c:axId val="1540591727"/>
        <c:extLst/>
      </c:lineChart>
      <c:catAx>
        <c:axId val="1528256591"/>
        <c:scaling>
          <c:orientation val="minMax"/>
        </c:scaling>
        <c:delete val="0"/>
        <c:axPos val="b"/>
        <c:numFmt formatCode="General" sourceLinked="1"/>
        <c:majorTickMark val="none"/>
        <c:minorTickMark val="cross"/>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Arial" panose="020B0604020202020204" pitchFamily="34" charset="0"/>
              </a:defRPr>
            </a:pPr>
            <a:endParaRPr lang="en-US"/>
          </a:p>
        </c:txPr>
        <c:crossAx val="1540591727"/>
        <c:crosses val="autoZero"/>
        <c:auto val="1"/>
        <c:lblAlgn val="ctr"/>
        <c:lblOffset val="100"/>
        <c:noMultiLvlLbl val="0"/>
      </c:catAx>
      <c:valAx>
        <c:axId val="1540591727"/>
        <c:scaling>
          <c:orientation val="minMax"/>
          <c:max val="0.7500000000000001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a:solidFill>
              <a:schemeClr val="tx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Arial" panose="020B0604020202020204" pitchFamily="34" charset="0"/>
              </a:defRPr>
            </a:pPr>
            <a:endParaRPr lang="en-US"/>
          </a:p>
        </c:txPr>
        <c:crossAx val="1528256591"/>
        <c:crosses val="autoZero"/>
        <c:crossBetween val="between"/>
      </c:valAx>
      <c:spPr>
        <a:noFill/>
        <a:ln>
          <a:noFill/>
        </a:ln>
        <a:effectLst/>
      </c:spPr>
    </c:plotArea>
    <c:legend>
      <c:legendPos val="b"/>
      <c:layout>
        <c:manualLayout>
          <c:xMode val="edge"/>
          <c:yMode val="edge"/>
          <c:x val="6.3473258520652776E-2"/>
          <c:y val="0.88428144296079469"/>
          <c:w val="0.9297803234911759"/>
          <c:h val="0.1157185570392054"/>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cap="flat" cmpd="sng" algn="ctr">
      <a:noFill/>
      <a:round/>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062428612746517"/>
          <c:y val="7.2936766444022985E-2"/>
          <c:w val="0.82654813318757669"/>
          <c:h val="0.73836024126862987"/>
        </c:manualLayout>
      </c:layout>
      <c:barChart>
        <c:barDir val="col"/>
        <c:grouping val="clustered"/>
        <c:varyColors val="0"/>
        <c:ser>
          <c:idx val="0"/>
          <c:order val="0"/>
          <c:spPr>
            <a:solidFill>
              <a:schemeClr val="accent1"/>
            </a:solidFill>
            <a:ln w="6350">
              <a:solidFill>
                <a:sysClr val="windowText" lastClr="000000"/>
              </a:solidFill>
            </a:ln>
            <a:effectLst/>
          </c:spPr>
          <c:invertIfNegative val="0"/>
          <c:dPt>
            <c:idx val="0"/>
            <c:invertIfNegative val="0"/>
            <c:bubble3D val="0"/>
            <c:spPr>
              <a:solidFill>
                <a:schemeClr val="accent1"/>
              </a:solidFill>
              <a:ln w="6350">
                <a:solidFill>
                  <a:sysClr val="windowText" lastClr="000000"/>
                </a:solidFill>
              </a:ln>
              <a:effectLst/>
            </c:spPr>
            <c:extLst>
              <c:ext xmlns:c16="http://schemas.microsoft.com/office/drawing/2014/chart" uri="{C3380CC4-5D6E-409C-BE32-E72D297353CC}">
                <c16:uniqueId val="{00000001-5B45-4DFB-977B-AE5D1318806A}"/>
              </c:ext>
            </c:extLst>
          </c:dPt>
          <c:dPt>
            <c:idx val="6"/>
            <c:invertIfNegative val="0"/>
            <c:bubble3D val="0"/>
            <c:extLst>
              <c:ext xmlns:c16="http://schemas.microsoft.com/office/drawing/2014/chart" uri="{C3380CC4-5D6E-409C-BE32-E72D297353CC}">
                <c16:uniqueId val="{00000002-5B45-4DFB-977B-AE5D1318806A}"/>
              </c:ext>
            </c:extLst>
          </c:dPt>
          <c:dLbls>
            <c:dLbl>
              <c:idx val="0"/>
              <c:layout>
                <c:manualLayout>
                  <c:x val="-1.2756516470571218E-2"/>
                  <c:y val="-9.304208799144125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45-4DFB-977B-AE5D1318806A}"/>
                </c:ext>
              </c:extLst>
            </c:dLbl>
            <c:dLbl>
              <c:idx val="2"/>
              <c:layout>
                <c:manualLayout>
                  <c:x val="-1.1480864823514144E-2"/>
                  <c:y val="1.55070146652401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C68-4F94-836A-EFBA89DB3B30}"/>
                </c:ext>
              </c:extLst>
            </c:dLbl>
            <c:dLbl>
              <c:idx val="9"/>
              <c:layout>
                <c:manualLayout>
                  <c:x val="-1.6583471411742583E-2"/>
                  <c:y val="1.550701466524012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68-4F94-836A-EFBA89DB3B3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'[Youth Vaping 2024 (4) - Type of device.xlsx]Disp. ever used brands'!$A$6:$A$15</c:f>
              <c:strCache>
                <c:ptCount val="10"/>
                <c:pt idx="0">
                  <c:v>Elf Bar</c:v>
                </c:pt>
                <c:pt idx="1">
                  <c:v>Crystal Bar</c:v>
                </c:pt>
                <c:pt idx="2">
                  <c:v>Lost Mary</c:v>
                </c:pt>
                <c:pt idx="3">
                  <c:v>Elux Legend</c:v>
                </c:pt>
                <c:pt idx="4">
                  <c:v>Geek Bar</c:v>
                </c:pt>
                <c:pt idx="5">
                  <c:v>88Vape</c:v>
                </c:pt>
                <c:pt idx="6">
                  <c:v>Smok</c:v>
                </c:pt>
                <c:pt idx="7">
                  <c:v>Vuse Go</c:v>
                </c:pt>
                <c:pt idx="8">
                  <c:v>Other</c:v>
                </c:pt>
                <c:pt idx="9">
                  <c:v>Don't know/
don't want to say</c:v>
                </c:pt>
              </c:strCache>
            </c:strRef>
          </c:cat>
          <c:val>
            <c:numRef>
              <c:f>'[Youth Vaping 2024 (4) - Type of device.xlsx]Disp. ever used brands'!$B$6:$B$15</c:f>
              <c:numCache>
                <c:formatCode>0%</c:formatCode>
                <c:ptCount val="10"/>
                <c:pt idx="0">
                  <c:v>0.48068620000000001</c:v>
                </c:pt>
                <c:pt idx="1">
                  <c:v>0.34429991999999998</c:v>
                </c:pt>
                <c:pt idx="2">
                  <c:v>0.31077167999999999</c:v>
                </c:pt>
                <c:pt idx="3">
                  <c:v>0.18977659999999999</c:v>
                </c:pt>
                <c:pt idx="4">
                  <c:v>0.18321825999999999</c:v>
                </c:pt>
                <c:pt idx="5">
                  <c:v>0.12660056</c:v>
                </c:pt>
                <c:pt idx="6">
                  <c:v>0.10075064</c:v>
                </c:pt>
                <c:pt idx="7" formatCode="0.0%">
                  <c:v>8.6993440000000005E-2</c:v>
                </c:pt>
                <c:pt idx="8" formatCode="0.0%">
                  <c:v>1.3787229999999999E-2</c:v>
                </c:pt>
                <c:pt idx="9">
                  <c:v>0.27664164000000002</c:v>
                </c:pt>
              </c:numCache>
            </c:numRef>
          </c:val>
          <c:extLst>
            <c:ext xmlns:c16="http://schemas.microsoft.com/office/drawing/2014/chart" uri="{C3380CC4-5D6E-409C-BE32-E72D297353CC}">
              <c16:uniqueId val="{00000003-5B45-4DFB-977B-AE5D1318806A}"/>
            </c:ext>
          </c:extLst>
        </c:ser>
        <c:dLbls>
          <c:showLegendKey val="0"/>
          <c:showVal val="0"/>
          <c:showCatName val="0"/>
          <c:showSerName val="0"/>
          <c:showPercent val="0"/>
          <c:showBubbleSize val="0"/>
        </c:dLbls>
        <c:gapWidth val="100"/>
        <c:axId val="1491022975"/>
        <c:axId val="1491024223"/>
      </c:barChart>
      <c:catAx>
        <c:axId val="1491022975"/>
        <c:scaling>
          <c:orientation val="minMax"/>
        </c:scaling>
        <c:delete val="0"/>
        <c:axPos val="b"/>
        <c:numFmt formatCode="General" sourceLinked="1"/>
        <c:majorTickMark val="none"/>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600" b="0" i="0" u="none" strike="noStrike" kern="1200" baseline="0">
                <a:solidFill>
                  <a:schemeClr val="accent6"/>
                </a:solidFill>
                <a:latin typeface="+mn-lt"/>
                <a:ea typeface="+mn-ea"/>
                <a:cs typeface="+mn-cs"/>
              </a:defRPr>
            </a:pPr>
            <a:endParaRPr lang="en-US"/>
          </a:p>
        </c:txPr>
        <c:crossAx val="1491024223"/>
        <c:crosses val="autoZero"/>
        <c:auto val="1"/>
        <c:lblAlgn val="ctr"/>
        <c:lblOffset val="100"/>
        <c:noMultiLvlLbl val="0"/>
      </c:catAx>
      <c:valAx>
        <c:axId val="1491024223"/>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accent6"/>
                    </a:solidFill>
                    <a:latin typeface="+mn-lt"/>
                    <a:ea typeface="+mn-ea"/>
                    <a:cs typeface="+mn-cs"/>
                  </a:defRPr>
                </a:pPr>
                <a:r>
                  <a:rPr lang="en-GB" sz="1600">
                    <a:solidFill>
                      <a:schemeClr val="accent6"/>
                    </a:solidFill>
                  </a:rPr>
                  <a:t>% of</a:t>
                </a:r>
                <a:r>
                  <a:rPr lang="en-GB" sz="1600" baseline="0">
                    <a:solidFill>
                      <a:schemeClr val="accent6"/>
                    </a:solidFill>
                  </a:rPr>
                  <a:t> users of disposable vapes who have tried the brand</a:t>
                </a:r>
                <a:endParaRPr lang="en-GB" sz="1600">
                  <a:solidFill>
                    <a:schemeClr val="accent6"/>
                  </a:solidFill>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accent6"/>
                  </a:solidFill>
                  <a:latin typeface="+mn-lt"/>
                  <a:ea typeface="+mn-ea"/>
                  <a:cs typeface="+mn-cs"/>
                </a:defRPr>
              </a:pPr>
              <a:endParaRPr lang="en-US"/>
            </a:p>
          </c:txPr>
        </c:title>
        <c:numFmt formatCode="0%" sourceLinked="1"/>
        <c:majorTickMark val="none"/>
        <c:minorTickMark val="none"/>
        <c:tickLblPos val="nextTo"/>
        <c:spPr>
          <a:noFill/>
          <a:ln>
            <a:solidFill>
              <a:schemeClr val="accent6"/>
            </a:solidFill>
          </a:ln>
          <a:effectLst/>
        </c:spPr>
        <c:txPr>
          <a:bodyPr rot="-60000000" spcFirstLastPara="1" vertOverflow="ellipsis" vert="horz" wrap="square" anchor="ctr" anchorCtr="1"/>
          <a:lstStyle/>
          <a:p>
            <a:pPr>
              <a:defRPr sz="1600" b="0" i="0" u="none" strike="noStrike" kern="1200" baseline="0">
                <a:solidFill>
                  <a:schemeClr val="accent6"/>
                </a:solidFill>
                <a:latin typeface="+mn-lt"/>
                <a:ea typeface="+mn-ea"/>
                <a:cs typeface="+mn-cs"/>
              </a:defRPr>
            </a:pPr>
            <a:endParaRPr lang="en-US"/>
          </a:p>
        </c:txPr>
        <c:crossAx val="14910229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945729903037214"/>
          <c:y val="2.7837832767518021E-2"/>
          <c:w val="0.62183796404232239"/>
          <c:h val="0.90401729162915356"/>
        </c:manualLayout>
      </c:layout>
      <c:barChart>
        <c:barDir val="bar"/>
        <c:grouping val="clustered"/>
        <c:varyColors val="0"/>
        <c:ser>
          <c:idx val="0"/>
          <c:order val="0"/>
          <c:tx>
            <c:strRef>
              <c:f>'[Adult Vaping 2024 (5) - Flavours.xlsx]Flavours grouped adult&amp;youth'!$D$5</c:f>
              <c:strCache>
                <c:ptCount val="1"/>
                <c:pt idx="0">
                  <c:v>Adult</c:v>
                </c:pt>
              </c:strCache>
            </c:strRef>
          </c:tx>
          <c:spPr>
            <a:solidFill>
              <a:schemeClr val="accent1"/>
            </a:solidFill>
            <a:ln>
              <a:solidFill>
                <a:schemeClr val="tx1"/>
              </a:solidFill>
            </a:ln>
            <a:effectLst/>
          </c:spPr>
          <c:invertIfNegative val="0"/>
          <c:dLbls>
            <c:dLbl>
              <c:idx val="3"/>
              <c:layout>
                <c:manualLayout>
                  <c:x val="2.2471043318155647E-2"/>
                  <c:y val="-5.303068263433048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90A-4D76-BB4A-50D41F07F2B5}"/>
                </c:ext>
              </c:extLst>
            </c:dLbl>
            <c:dLbl>
              <c:idx val="4"/>
              <c:layout>
                <c:manualLayout>
                  <c:x val="2.5467182427243069E-2"/>
                  <c:y val="-1.0606136526866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0A-4D76-BB4A-50D41F07F2B5}"/>
                </c:ext>
              </c:extLst>
            </c:dLbl>
            <c:dLbl>
              <c:idx val="6"/>
              <c:layout>
                <c:manualLayout>
                  <c:x val="2.5467182427242958E-2"/>
                  <c:y val="2.38638071854487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90A-4D76-BB4A-50D41F07F2B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'[Adult Vaping 2024 (5) - Flavours.xlsx]Flavours grouped adult&amp;youth'!$B$6:$B$12</c:f>
              <c:strCache>
                <c:ptCount val="7"/>
                <c:pt idx="0">
                  <c:v>No flavour</c:v>
                </c:pt>
                <c:pt idx="1">
                  <c:v>Alcohol flavour</c:v>
                </c:pt>
                <c:pt idx="2">
                  <c:v>Energy drink or soft drink</c:v>
                </c:pt>
                <c:pt idx="3">
                  <c:v>Tobacco/tobacco
menthol flavour</c:v>
                </c:pt>
                <c:pt idx="4">
                  <c:v>Menthol/mint flavour</c:v>
                </c:pt>
                <c:pt idx="5">
                  <c:v>Sweets/vanilla/coffee/
chocolate/dessert</c:v>
                </c:pt>
                <c:pt idx="6">
                  <c:v>Fruit flavour</c:v>
                </c:pt>
              </c:strCache>
            </c:strRef>
          </c:cat>
          <c:val>
            <c:numRef>
              <c:f>'[Adult Vaping 2024 (5) - Flavours.xlsx]Flavours grouped adult&amp;youth'!$D$6:$D$12</c:f>
              <c:numCache>
                <c:formatCode>0.0%</c:formatCode>
                <c:ptCount val="7"/>
                <c:pt idx="0">
                  <c:v>1.6169068200000001E-2</c:v>
                </c:pt>
                <c:pt idx="1">
                  <c:v>4.4983777999999999E-3</c:v>
                </c:pt>
                <c:pt idx="2">
                  <c:v>1.6289637700000002E-2</c:v>
                </c:pt>
                <c:pt idx="3" formatCode="0%">
                  <c:v>0.17377338480000001</c:v>
                </c:pt>
                <c:pt idx="4" formatCode="0%">
                  <c:v>0.1671790299</c:v>
                </c:pt>
                <c:pt idx="5">
                  <c:v>8.8416304700000004E-2</c:v>
                </c:pt>
                <c:pt idx="6" formatCode="0%">
                  <c:v>0.47465708719999999</c:v>
                </c:pt>
              </c:numCache>
            </c:numRef>
          </c:val>
          <c:extLst>
            <c:ext xmlns:c16="http://schemas.microsoft.com/office/drawing/2014/chart" uri="{C3380CC4-5D6E-409C-BE32-E72D297353CC}">
              <c16:uniqueId val="{00000000-18CF-458E-B65A-4224422B9A60}"/>
            </c:ext>
          </c:extLst>
        </c:ser>
        <c:ser>
          <c:idx val="1"/>
          <c:order val="1"/>
          <c:tx>
            <c:strRef>
              <c:f>'[Adult Vaping 2024 (5) - Flavours.xlsx]Flavours grouped adult&amp;youth'!$C$5</c:f>
              <c:strCache>
                <c:ptCount val="1"/>
                <c:pt idx="0">
                  <c:v>Youth</c:v>
                </c:pt>
              </c:strCache>
            </c:strRef>
          </c:tx>
          <c:spPr>
            <a:solidFill>
              <a:schemeClr val="tx2"/>
            </a:solidFill>
            <a:ln>
              <a:solidFill>
                <a:schemeClr val="tx1"/>
              </a:solidFill>
            </a:ln>
            <a:effectLst/>
          </c:spPr>
          <c:invertIfNegative val="0"/>
          <c:dLbls>
            <c:dLbl>
              <c:idx val="3"/>
              <c:layout>
                <c:manualLayout>
                  <c:x val="2.2471043318155647E-2"/>
                  <c:y val="-5.303068263433048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90A-4D76-BB4A-50D41F07F2B5}"/>
                </c:ext>
              </c:extLst>
            </c:dLbl>
            <c:dLbl>
              <c:idx val="4"/>
              <c:layout>
                <c:manualLayout>
                  <c:x val="3.595366930904903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90A-4D76-BB4A-50D41F07F2B5}"/>
                </c:ext>
              </c:extLst>
            </c:dLbl>
            <c:dLbl>
              <c:idx val="5"/>
              <c:layout>
                <c:manualLayout>
                  <c:x val="4.6440156190855002E-2"/>
                  <c:y val="1.060613652686609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90A-4D76-BB4A-50D41F07F2B5}"/>
                </c:ext>
              </c:extLst>
            </c:dLbl>
            <c:dLbl>
              <c:idx val="6"/>
              <c:layout>
                <c:manualLayout>
                  <c:x val="4.9436295299942423E-2"/>
                  <c:y val="2.65153413171652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0A-4D76-BB4A-50D41F07F2B5}"/>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'[Adult Vaping 2024 (5) - Flavours.xlsx]Flavours grouped adult&amp;youth'!$B$6:$B$12</c:f>
              <c:strCache>
                <c:ptCount val="7"/>
                <c:pt idx="0">
                  <c:v>No flavour</c:v>
                </c:pt>
                <c:pt idx="1">
                  <c:v>Alcohol flavour</c:v>
                </c:pt>
                <c:pt idx="2">
                  <c:v>Energy drink or soft drink</c:v>
                </c:pt>
                <c:pt idx="3">
                  <c:v>Tobacco/tobacco
menthol flavour</c:v>
                </c:pt>
                <c:pt idx="4">
                  <c:v>Menthol/mint flavour</c:v>
                </c:pt>
                <c:pt idx="5">
                  <c:v>Sweets/vanilla/coffee/
chocolate/dessert</c:v>
                </c:pt>
                <c:pt idx="6">
                  <c:v>Fruit flavour</c:v>
                </c:pt>
              </c:strCache>
            </c:strRef>
          </c:cat>
          <c:val>
            <c:numRef>
              <c:f>'[Adult Vaping 2024 (5) - Flavours.xlsx]Flavours grouped adult&amp;youth'!$C$6:$C$12</c:f>
              <c:numCache>
                <c:formatCode>0.0%</c:formatCode>
                <c:ptCount val="7"/>
                <c:pt idx="0">
                  <c:v>1.150266E-2</c:v>
                </c:pt>
                <c:pt idx="1">
                  <c:v>1.497539E-2</c:v>
                </c:pt>
                <c:pt idx="2">
                  <c:v>4.5449870000000003E-2</c:v>
                </c:pt>
                <c:pt idx="3">
                  <c:v>5.5396590000000002E-2</c:v>
                </c:pt>
                <c:pt idx="4">
                  <c:v>6.3831260000000001E-2</c:v>
                </c:pt>
                <c:pt idx="5" formatCode="0%">
                  <c:v>0.17293581</c:v>
                </c:pt>
                <c:pt idx="6" formatCode="0%">
                  <c:v>0.56702034999999995</c:v>
                </c:pt>
              </c:numCache>
            </c:numRef>
          </c:val>
          <c:extLst>
            <c:ext xmlns:c16="http://schemas.microsoft.com/office/drawing/2014/chart" uri="{C3380CC4-5D6E-409C-BE32-E72D297353CC}">
              <c16:uniqueId val="{00000001-18CF-458E-B65A-4224422B9A60}"/>
            </c:ext>
          </c:extLst>
        </c:ser>
        <c:dLbls>
          <c:showLegendKey val="0"/>
          <c:showVal val="1"/>
          <c:showCatName val="0"/>
          <c:showSerName val="0"/>
          <c:showPercent val="0"/>
          <c:showBubbleSize val="0"/>
        </c:dLbls>
        <c:gapWidth val="150"/>
        <c:axId val="1528268591"/>
        <c:axId val="1081397151"/>
      </c:barChart>
      <c:catAx>
        <c:axId val="1528268591"/>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1081397151"/>
        <c:crosses val="autoZero"/>
        <c:auto val="1"/>
        <c:lblAlgn val="ctr"/>
        <c:lblOffset val="100"/>
        <c:noMultiLvlLbl val="0"/>
      </c:catAx>
      <c:valAx>
        <c:axId val="1081397151"/>
        <c:scaling>
          <c:orientation val="minMax"/>
          <c:min val="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0"/>
        <c:majorTickMark val="none"/>
        <c:minorTickMark val="none"/>
        <c:tickLblPos val="nextTo"/>
        <c:spPr>
          <a:noFill/>
          <a:ln w="9525">
            <a:solidFill>
              <a:schemeClr val="tx1"/>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1528268591"/>
        <c:crosses val="autoZero"/>
        <c:crossBetween val="between"/>
        <c:majorUnit val="0.1"/>
      </c:valAx>
      <c:spPr>
        <a:noFill/>
        <a:ln>
          <a:noFill/>
        </a:ln>
        <a:effectLst/>
      </c:spPr>
    </c:plotArea>
    <c:legend>
      <c:legendPos val="b"/>
      <c:layout>
        <c:manualLayout>
          <c:xMode val="edge"/>
          <c:yMode val="edge"/>
          <c:x val="0.77657738450530212"/>
          <c:y val="0.21867518390677837"/>
          <c:w val="0.18004916475576185"/>
          <c:h val="0.1362594886280645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475260613351133"/>
          <c:y val="2.7837926509186352E-2"/>
          <c:w val="0.55421745425729574"/>
          <c:h val="0.90401729162915356"/>
        </c:manualLayout>
      </c:layout>
      <c:barChart>
        <c:barDir val="bar"/>
        <c:grouping val="clustered"/>
        <c:varyColors val="0"/>
        <c:ser>
          <c:idx val="0"/>
          <c:order val="0"/>
          <c:tx>
            <c:strRef>
              <c:f>'Flavours grouped 2016-2024'!$D$5</c:f>
              <c:strCache>
                <c:ptCount val="1"/>
                <c:pt idx="0">
                  <c:v>2024</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'Flavours grouped 2016-2024'!$B$6:$B$14</c:f>
              <c:strCache>
                <c:ptCount val="9"/>
                <c:pt idx="0">
                  <c:v>Don't know</c:v>
                </c:pt>
                <c:pt idx="1">
                  <c:v>Other flavour</c:v>
                </c:pt>
                <c:pt idx="2">
                  <c:v>Tobacco menthol flavour</c:v>
                </c:pt>
                <c:pt idx="3">
                  <c:v>No flavour</c:v>
                </c:pt>
                <c:pt idx="4">
                  <c:v>Energy drink, soft drink or alcoholic drink flavour</c:v>
                </c:pt>
                <c:pt idx="5">
                  <c:v>Chocolate, desserts, sweet, vanilla, coffee or candy flavour</c:v>
                </c:pt>
                <c:pt idx="6">
                  <c:v>Tobacco flavour</c:v>
                </c:pt>
                <c:pt idx="7">
                  <c:v>Menthol/ mint flavour</c:v>
                </c:pt>
                <c:pt idx="8">
                  <c:v>Fruit flavour</c:v>
                </c:pt>
              </c:strCache>
            </c:strRef>
          </c:cat>
          <c:val>
            <c:numRef>
              <c:f>'Flavours grouped 2016-2024'!$D$6:$D$14</c:f>
              <c:numCache>
                <c:formatCode>0.0%</c:formatCode>
                <c:ptCount val="9"/>
                <c:pt idx="0">
                  <c:v>2.0196951915410911E-2</c:v>
                </c:pt>
                <c:pt idx="1">
                  <c:v>3.8820157818229881E-2</c:v>
                </c:pt>
                <c:pt idx="2">
                  <c:v>1.425309579125751E-2</c:v>
                </c:pt>
                <c:pt idx="3">
                  <c:v>1.616906824388073E-2</c:v>
                </c:pt>
                <c:pt idx="4">
                  <c:v>2.0788015423926751E-2</c:v>
                </c:pt>
                <c:pt idx="5">
                  <c:v>8.8416304693411815E-2</c:v>
                </c:pt>
                <c:pt idx="6" formatCode="0%">
                  <c:v>0.15952028899742041</c:v>
                </c:pt>
                <c:pt idx="7" formatCode="0%">
                  <c:v>0.16717902994458311</c:v>
                </c:pt>
                <c:pt idx="8" formatCode="0%">
                  <c:v>0.47465708717187899</c:v>
                </c:pt>
              </c:numCache>
            </c:numRef>
          </c:val>
          <c:extLst>
            <c:ext xmlns:c16="http://schemas.microsoft.com/office/drawing/2014/chart" uri="{C3380CC4-5D6E-409C-BE32-E72D297353CC}">
              <c16:uniqueId val="{00000000-CC1C-4D14-8970-9E3C8B530977}"/>
            </c:ext>
          </c:extLst>
        </c:ser>
        <c:ser>
          <c:idx val="1"/>
          <c:order val="1"/>
          <c:tx>
            <c:strRef>
              <c:f>'Flavours grouped 2016-2024'!$C$5</c:f>
              <c:strCache>
                <c:ptCount val="1"/>
                <c:pt idx="0">
                  <c:v>2016</c:v>
                </c:pt>
              </c:strCache>
            </c:strRef>
          </c:tx>
          <c:spPr>
            <a:solidFill>
              <a:sysClr val="windowText" lastClr="00000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'Flavours grouped 2016-2024'!$C$18:$C$26</c:f>
                <c:numCache>
                  <c:formatCode>General</c:formatCode>
                  <c:ptCount val="9"/>
                </c:numCache>
              </c:numRef>
            </c:plus>
            <c:minus>
              <c:numRef>
                <c:f>'Flavours grouped 2016-2024'!$C$18:$C$26</c:f>
                <c:numCache>
                  <c:formatCode>General</c:formatCode>
                  <c:ptCount val="9"/>
                </c:numCache>
              </c:numRef>
            </c:minus>
            <c:spPr>
              <a:noFill/>
              <a:ln w="9525" cap="flat" cmpd="sng" algn="ctr">
                <a:solidFill>
                  <a:schemeClr val="tx1"/>
                </a:solidFill>
                <a:round/>
              </a:ln>
              <a:effectLst/>
            </c:spPr>
          </c:errBars>
          <c:cat>
            <c:strRef>
              <c:f>'Flavours grouped 2016-2024'!$B$6:$B$14</c:f>
              <c:strCache>
                <c:ptCount val="9"/>
                <c:pt idx="0">
                  <c:v>Don't know</c:v>
                </c:pt>
                <c:pt idx="1">
                  <c:v>Other flavour</c:v>
                </c:pt>
                <c:pt idx="2">
                  <c:v>Tobacco menthol flavour</c:v>
                </c:pt>
                <c:pt idx="3">
                  <c:v>No flavour</c:v>
                </c:pt>
                <c:pt idx="4">
                  <c:v>Energy drink, soft drink or alcoholic drink flavour</c:v>
                </c:pt>
                <c:pt idx="5">
                  <c:v>Chocolate, desserts, sweet, vanilla, coffee or candy flavour</c:v>
                </c:pt>
                <c:pt idx="6">
                  <c:v>Tobacco flavour</c:v>
                </c:pt>
                <c:pt idx="7">
                  <c:v>Menthol/ mint flavour</c:v>
                </c:pt>
                <c:pt idx="8">
                  <c:v>Fruit flavour</c:v>
                </c:pt>
              </c:strCache>
            </c:strRef>
          </c:cat>
          <c:val>
            <c:numRef>
              <c:f>'Flavours grouped 2016-2024'!$C$6:$C$14</c:f>
              <c:numCache>
                <c:formatCode>0.0%</c:formatCode>
                <c:ptCount val="9"/>
                <c:pt idx="0">
                  <c:v>2.18E-2</c:v>
                </c:pt>
                <c:pt idx="1">
                  <c:v>5.0299999999999997E-2</c:v>
                </c:pt>
                <c:pt idx="2">
                  <c:v>2.46E-2</c:v>
                </c:pt>
                <c:pt idx="3">
                  <c:v>3.32E-2</c:v>
                </c:pt>
                <c:pt idx="4">
                  <c:v>1.4800000000000001E-2</c:v>
                </c:pt>
                <c:pt idx="5">
                  <c:v>8.6500000000000007E-2</c:v>
                </c:pt>
                <c:pt idx="6" formatCode="0%">
                  <c:v>0.32790000000000002</c:v>
                </c:pt>
                <c:pt idx="7" formatCode="0%">
                  <c:v>0.2177</c:v>
                </c:pt>
                <c:pt idx="8" formatCode="0%">
                  <c:v>0.2233</c:v>
                </c:pt>
              </c:numCache>
            </c:numRef>
          </c:val>
          <c:extLst>
            <c:ext xmlns:c16="http://schemas.microsoft.com/office/drawing/2014/chart" uri="{C3380CC4-5D6E-409C-BE32-E72D297353CC}">
              <c16:uniqueId val="{00000001-CC1C-4D14-8970-9E3C8B530977}"/>
            </c:ext>
          </c:extLst>
        </c:ser>
        <c:dLbls>
          <c:showLegendKey val="0"/>
          <c:showVal val="1"/>
          <c:showCatName val="0"/>
          <c:showSerName val="0"/>
          <c:showPercent val="0"/>
          <c:showBubbleSize val="0"/>
        </c:dLbls>
        <c:gapWidth val="150"/>
        <c:axId val="1528268591"/>
        <c:axId val="1081397151"/>
      </c:barChart>
      <c:catAx>
        <c:axId val="1528268591"/>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1081397151"/>
        <c:crosses val="autoZero"/>
        <c:auto val="1"/>
        <c:lblAlgn val="ctr"/>
        <c:lblOffset val="100"/>
        <c:noMultiLvlLbl val="0"/>
      </c:catAx>
      <c:valAx>
        <c:axId val="1081397151"/>
        <c:scaling>
          <c:orientation val="minMax"/>
          <c:min val="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0"/>
        <c:majorTickMark val="none"/>
        <c:minorTickMark val="none"/>
        <c:tickLblPos val="nextTo"/>
        <c:spPr>
          <a:noFill/>
          <a:ln w="9525">
            <a:solidFill>
              <a:schemeClr val="tx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1528268591"/>
        <c:crosses val="autoZero"/>
        <c:crossBetween val="between"/>
        <c:majorUnit val="0.1"/>
      </c:valAx>
      <c:spPr>
        <a:noFill/>
        <a:ln>
          <a:noFill/>
        </a:ln>
        <a:effectLst/>
      </c:spPr>
    </c:plotArea>
    <c:legend>
      <c:legendPos val="b"/>
      <c:layout>
        <c:manualLayout>
          <c:xMode val="edge"/>
          <c:yMode val="edge"/>
          <c:x val="0.83471011885634994"/>
          <c:y val="0.16518430339788606"/>
          <c:w val="0.14051891054601781"/>
          <c:h val="0.1237980598708945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5875" cap="flat" cmpd="sng" algn="ctr">
      <a:solidFill>
        <a:schemeClr val="bg1">
          <a:lumMod val="85000"/>
        </a:schemeClr>
      </a:solidFill>
      <a:round/>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7732423915238"/>
          <c:y val="5.0517477421480869E-2"/>
          <c:w val="0.85464689823471063"/>
          <c:h val="0.76983868850350845"/>
        </c:manualLayout>
      </c:layout>
      <c:lineChart>
        <c:grouping val="standard"/>
        <c:varyColors val="0"/>
        <c:ser>
          <c:idx val="0"/>
          <c:order val="0"/>
          <c:tx>
            <c:strRef>
              <c:f>'Ever vaping by age'!$B$6</c:f>
              <c:strCache>
                <c:ptCount val="1"/>
                <c:pt idx="0">
                  <c:v>11 to 15</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4.1014580535292632E-2"/>
                  <c:y val="2.28480414089103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C0-49A6-9373-31E796862B2A}"/>
                </c:ext>
              </c:extLst>
            </c:dLbl>
            <c:dLbl>
              <c:idx val="1"/>
              <c:layout>
                <c:manualLayout>
                  <c:x val="-5.0973316622456757E-2"/>
                  <c:y val="2.31055024209285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C0-49A6-9373-31E796862B2A}"/>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'Ever vaping by age'!$C$5:$N$5</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'Ever vaping by age'!$C$6:$N$6</c:f>
              <c:numCache>
                <c:formatCode>0.0%</c:formatCode>
                <c:ptCount val="12"/>
                <c:pt idx="0">
                  <c:v>2.6370370000000001E-2</c:v>
                </c:pt>
                <c:pt idx="1">
                  <c:v>3.8482750000000003E-2</c:v>
                </c:pt>
                <c:pt idx="2">
                  <c:v>6.899798E-2</c:v>
                </c:pt>
                <c:pt idx="3">
                  <c:v>6.4495109999999994E-2</c:v>
                </c:pt>
                <c:pt idx="4">
                  <c:v>7.4921520000000005E-2</c:v>
                </c:pt>
                <c:pt idx="5">
                  <c:v>9.3074840000000006E-2</c:v>
                </c:pt>
                <c:pt idx="6">
                  <c:v>8.5192569999999995E-2</c:v>
                </c:pt>
                <c:pt idx="7">
                  <c:v>7.7479370000000006E-2</c:v>
                </c:pt>
                <c:pt idx="8">
                  <c:v>6.4635600000000001E-2</c:v>
                </c:pt>
                <c:pt idx="9" formatCode="0%">
                  <c:v>0.10399447000000001</c:v>
                </c:pt>
                <c:pt idx="10" formatCode="0%">
                  <c:v>0.15219318000000001</c:v>
                </c:pt>
                <c:pt idx="11" formatCode="0%">
                  <c:v>0.1407207</c:v>
                </c:pt>
              </c:numCache>
            </c:numRef>
          </c:val>
          <c:smooth val="0"/>
          <c:extLst>
            <c:ext xmlns:c16="http://schemas.microsoft.com/office/drawing/2014/chart" uri="{C3380CC4-5D6E-409C-BE32-E72D297353CC}">
              <c16:uniqueId val="{00000002-62C0-49A6-9373-31E796862B2A}"/>
            </c:ext>
          </c:extLst>
        </c:ser>
        <c:ser>
          <c:idx val="1"/>
          <c:order val="1"/>
          <c:tx>
            <c:strRef>
              <c:f>'Ever vaping by age'!$B$7</c:f>
              <c:strCache>
                <c:ptCount val="1"/>
                <c:pt idx="0">
                  <c:v>16 to 17</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4.1014580535292632E-2"/>
                  <c:y val="1.60430056824727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C0-49A6-9373-31E796862B2A}"/>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2C0-49A6-9373-31E796862B2A}"/>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'Ever vaping by age'!$C$5:$N$5</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'Ever vaping by age'!$C$7:$N$7</c:f>
              <c:numCache>
                <c:formatCode>0%</c:formatCode>
                <c:ptCount val="12"/>
                <c:pt idx="0" formatCode="0.0%">
                  <c:v>6.6125920000000005E-2</c:v>
                </c:pt>
                <c:pt idx="1">
                  <c:v>0.14166869000000001</c:v>
                </c:pt>
                <c:pt idx="2">
                  <c:v>0.22477850999999999</c:v>
                </c:pt>
                <c:pt idx="3">
                  <c:v>0.17973396</c:v>
                </c:pt>
                <c:pt idx="4">
                  <c:v>0.27190088000000001</c:v>
                </c:pt>
                <c:pt idx="5">
                  <c:v>0.24285090000000001</c:v>
                </c:pt>
                <c:pt idx="6">
                  <c:v>0.24817811000000001</c:v>
                </c:pt>
                <c:pt idx="7">
                  <c:v>0.29206491000000001</c:v>
                </c:pt>
                <c:pt idx="8">
                  <c:v>0.23198758999999999</c:v>
                </c:pt>
                <c:pt idx="9">
                  <c:v>0.29127934999999999</c:v>
                </c:pt>
                <c:pt idx="10">
                  <c:v>0.33659807000000003</c:v>
                </c:pt>
                <c:pt idx="11">
                  <c:v>0.27888152999999999</c:v>
                </c:pt>
              </c:numCache>
            </c:numRef>
          </c:val>
          <c:smooth val="0"/>
          <c:extLst>
            <c:ext xmlns:c16="http://schemas.microsoft.com/office/drawing/2014/chart" uri="{C3380CC4-5D6E-409C-BE32-E72D297353CC}">
              <c16:uniqueId val="{00000005-62C0-49A6-9373-31E796862B2A}"/>
            </c:ext>
          </c:extLst>
        </c:ser>
        <c:ser>
          <c:idx val="2"/>
          <c:order val="2"/>
          <c:tx>
            <c:strRef>
              <c:f>'Ever vaping by age'!$B$8</c:f>
              <c:strCache>
                <c:ptCount val="1"/>
                <c:pt idx="0">
                  <c:v>18</c:v>
                </c:pt>
              </c:strCache>
            </c:strRef>
          </c:tx>
          <c:spPr>
            <a:ln w="28575" cap="rnd">
              <a:solidFill>
                <a:schemeClr val="accent2"/>
              </a:solidFill>
              <a:prstDash val="solid"/>
              <a:round/>
            </a:ln>
            <a:effectLst/>
          </c:spPr>
          <c:marker>
            <c:symbol val="circle"/>
            <c:size val="5"/>
            <c:spPr>
              <a:solidFill>
                <a:schemeClr val="accent2"/>
              </a:solidFill>
              <a:ln w="9525">
                <a:noFill/>
              </a:ln>
              <a:effectLst/>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2C0-49A6-9373-31E796862B2A}"/>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'Ever vaping by age'!$C$5:$N$5</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'Ever vaping by age'!$C$8:$N$8</c:f>
              <c:numCache>
                <c:formatCode>0%</c:formatCode>
                <c:ptCount val="12"/>
                <c:pt idx="0" formatCode="0.0%">
                  <c:v>9.0353909999999996E-2</c:v>
                </c:pt>
                <c:pt idx="1">
                  <c:v>0.16049248999999999</c:v>
                </c:pt>
                <c:pt idx="2">
                  <c:v>0.20217808000000001</c:v>
                </c:pt>
                <c:pt idx="3">
                  <c:v>0.25732806000000003</c:v>
                </c:pt>
                <c:pt idx="4">
                  <c:v>0.31041383</c:v>
                </c:pt>
                <c:pt idx="5">
                  <c:v>0.30650922000000003</c:v>
                </c:pt>
                <c:pt idx="6">
                  <c:v>0.30322943000000002</c:v>
                </c:pt>
                <c:pt idx="7">
                  <c:v>0.33274144999999999</c:v>
                </c:pt>
                <c:pt idx="8">
                  <c:v>0.30148176999999998</c:v>
                </c:pt>
                <c:pt idx="9">
                  <c:v>0.40825577000000002</c:v>
                </c:pt>
                <c:pt idx="10">
                  <c:v>0.38136779999999998</c:v>
                </c:pt>
                <c:pt idx="11">
                  <c:v>0.33961384</c:v>
                </c:pt>
              </c:numCache>
            </c:numRef>
          </c:val>
          <c:smooth val="0"/>
          <c:extLst>
            <c:ext xmlns:c16="http://schemas.microsoft.com/office/drawing/2014/chart" uri="{C3380CC4-5D6E-409C-BE32-E72D297353CC}">
              <c16:uniqueId val="{00000007-62C0-49A6-9373-31E796862B2A}"/>
            </c:ext>
          </c:extLst>
        </c:ser>
        <c:dLbls>
          <c:dLblPos val="r"/>
          <c:showLegendKey val="0"/>
          <c:showVal val="1"/>
          <c:showCatName val="0"/>
          <c:showSerName val="0"/>
          <c:showPercent val="0"/>
          <c:showBubbleSize val="0"/>
        </c:dLbls>
        <c:marker val="1"/>
        <c:smooth val="0"/>
        <c:axId val="1528256591"/>
        <c:axId val="1540591727"/>
      </c:lineChart>
      <c:catAx>
        <c:axId val="1528256591"/>
        <c:scaling>
          <c:orientation val="minMax"/>
        </c:scaling>
        <c:delete val="0"/>
        <c:axPos val="b"/>
        <c:numFmt formatCode="General" sourceLinked="1"/>
        <c:majorTickMark val="none"/>
        <c:minorTickMark val="out"/>
        <c:tickLblPos val="nextTo"/>
        <c:spPr>
          <a:noFill/>
          <a:ln w="9525" cap="flat" cmpd="sng" algn="ctr">
            <a:solidFill>
              <a:schemeClr val="accent6"/>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540591727"/>
        <c:crosses val="autoZero"/>
        <c:auto val="1"/>
        <c:lblAlgn val="ctr"/>
        <c:lblOffset val="100"/>
        <c:noMultiLvlLbl val="0"/>
      </c:catAx>
      <c:valAx>
        <c:axId val="1540591727"/>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a:solidFill>
              <a:schemeClr val="accent6"/>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5282565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5875" cap="flat" cmpd="sng" algn="ctr">
      <a:solidFill>
        <a:schemeClr val="bg1">
          <a:lumMod val="85000"/>
        </a:schemeClr>
      </a:solidFill>
      <a:round/>
    </a:ln>
    <a:effectLst/>
  </c:spPr>
  <c:txPr>
    <a:bodyPr/>
    <a:lstStyle/>
    <a:p>
      <a:pPr>
        <a:defRPr sz="14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284116346624375E-2"/>
          <c:y val="9.5354959087748908E-2"/>
          <c:w val="0.87063993419842511"/>
          <c:h val="0.71354746242921652"/>
        </c:manualLayout>
      </c:layout>
      <c:lineChart>
        <c:grouping val="standard"/>
        <c:varyColors val="0"/>
        <c:ser>
          <c:idx val="2"/>
          <c:order val="0"/>
          <c:tx>
            <c:strRef>
              <c:f>'[Adult Vaping 2024 (3) - Smoking and vaping relationship.xlsx]Curr smoking and vap'!$B$9</c:f>
              <c:strCache>
                <c:ptCount val="1"/>
                <c:pt idx="0">
                  <c:v>Current use of vapes</c:v>
                </c:pt>
              </c:strCache>
            </c:strRef>
          </c:tx>
          <c:spPr>
            <a:ln w="28575" cap="rnd">
              <a:solidFill>
                <a:schemeClr val="tx2"/>
              </a:solidFill>
              <a:prstDash val="solid"/>
              <a:round/>
            </a:ln>
            <a:effectLst/>
          </c:spPr>
          <c:marker>
            <c:symbol val="circle"/>
            <c:size val="5"/>
            <c:spPr>
              <a:solidFill>
                <a:schemeClr val="tx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6"/>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'[Adult Vaping 2024 (3) - Smoking and vaping relationship.xlsx]Curr smoking and vap'!$C$7:$N$7</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'[Adult Vaping 2024 (3) - Smoking and vaping relationship.xlsx]Curr smoking and vap'!$C$9:$N$9</c:f>
              <c:numCache>
                <c:formatCode>0.0%</c:formatCode>
                <c:ptCount val="12"/>
                <c:pt idx="0">
                  <c:v>2.66816598E-2</c:v>
                </c:pt>
                <c:pt idx="1">
                  <c:v>4.22711079E-2</c:v>
                </c:pt>
                <c:pt idx="2">
                  <c:v>5.38851547E-2</c:v>
                </c:pt>
                <c:pt idx="3">
                  <c:v>5.7001633099999997E-2</c:v>
                </c:pt>
                <c:pt idx="4">
                  <c:v>5.80837269E-2</c:v>
                </c:pt>
                <c:pt idx="5">
                  <c:v>6.1917123599999999E-2</c:v>
                </c:pt>
                <c:pt idx="6">
                  <c:v>7.1229178800000001E-2</c:v>
                </c:pt>
                <c:pt idx="7">
                  <c:v>6.3333724199999997E-2</c:v>
                </c:pt>
                <c:pt idx="8">
                  <c:v>7.1242118100000001E-2</c:v>
                </c:pt>
                <c:pt idx="9">
                  <c:v>8.3277153500000006E-2</c:v>
                </c:pt>
                <c:pt idx="10">
                  <c:v>9.1310076399999995E-2</c:v>
                </c:pt>
                <c:pt idx="11" formatCode="0%">
                  <c:v>0.1069916918</c:v>
                </c:pt>
              </c:numCache>
            </c:numRef>
          </c:val>
          <c:smooth val="0"/>
          <c:extLst>
            <c:ext xmlns:c16="http://schemas.microsoft.com/office/drawing/2014/chart" uri="{C3380CC4-5D6E-409C-BE32-E72D297353CC}">
              <c16:uniqueId val="{00000003-DAB6-40E1-9D36-43D441ADCF59}"/>
            </c:ext>
          </c:extLst>
        </c:ser>
        <c:dLbls>
          <c:dLblPos val="r"/>
          <c:showLegendKey val="0"/>
          <c:showVal val="1"/>
          <c:showCatName val="0"/>
          <c:showSerName val="0"/>
          <c:showPercent val="0"/>
          <c:showBubbleSize val="0"/>
        </c:dLbls>
        <c:marker val="1"/>
        <c:smooth val="0"/>
        <c:axId val="1528256591"/>
        <c:axId val="1540591727"/>
      </c:lineChart>
      <c:catAx>
        <c:axId val="1528256591"/>
        <c:scaling>
          <c:orientation val="minMax"/>
        </c:scaling>
        <c:delete val="0"/>
        <c:axPos val="b"/>
        <c:numFmt formatCode="General" sourceLinked="1"/>
        <c:majorTickMark val="none"/>
        <c:minorTickMark val="cross"/>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accent6"/>
                </a:solidFill>
                <a:latin typeface="+mn-lt"/>
                <a:ea typeface="+mn-ea"/>
                <a:cs typeface="Arial" panose="020B0604020202020204" pitchFamily="34" charset="0"/>
              </a:defRPr>
            </a:pPr>
            <a:endParaRPr lang="en-US"/>
          </a:p>
        </c:txPr>
        <c:crossAx val="1540591727"/>
        <c:crosses val="autoZero"/>
        <c:auto val="1"/>
        <c:lblAlgn val="ctr"/>
        <c:lblOffset val="100"/>
        <c:noMultiLvlLbl val="0"/>
      </c:catAx>
      <c:valAx>
        <c:axId val="1540591727"/>
        <c:scaling>
          <c:orientation val="minMax"/>
          <c:max val="0.1500000000000000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a:solidFill>
              <a:schemeClr val="tx1"/>
            </a:solidFill>
          </a:ln>
          <a:effectLst/>
        </c:spPr>
        <c:txPr>
          <a:bodyPr rot="-60000000" spcFirstLastPara="1" vertOverflow="ellipsis" vert="horz" wrap="square" anchor="ctr" anchorCtr="1"/>
          <a:lstStyle/>
          <a:p>
            <a:pPr>
              <a:defRPr sz="1600" b="0" i="0" u="none" strike="noStrike" kern="1200" baseline="0">
                <a:solidFill>
                  <a:schemeClr val="accent6"/>
                </a:solidFill>
                <a:latin typeface="+mn-lt"/>
                <a:ea typeface="+mn-ea"/>
                <a:cs typeface="Arial" panose="020B0604020202020204" pitchFamily="34" charset="0"/>
              </a:defRPr>
            </a:pPr>
            <a:endParaRPr lang="en-US"/>
          </a:p>
        </c:txPr>
        <c:crossAx val="15282565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284116346624375E-2"/>
          <c:y val="9.5354959087748908E-2"/>
          <c:w val="0.87063993419842511"/>
          <c:h val="0.71578290856295101"/>
        </c:manualLayout>
      </c:layout>
      <c:lineChart>
        <c:grouping val="standard"/>
        <c:varyColors val="0"/>
        <c:ser>
          <c:idx val="1"/>
          <c:order val="0"/>
          <c:tx>
            <c:strRef>
              <c:f>'[Adult Vaping 2024 (3) - Smoking and vaping relationship.xlsx]Smoking status of vap'!$B$8</c:f>
              <c:strCache>
                <c:ptCount val="1"/>
                <c:pt idx="0">
                  <c:v>Never smoker</c:v>
                </c:pt>
              </c:strCache>
            </c:strRef>
          </c:tx>
          <c:spPr>
            <a:ln w="28575" cap="rnd">
              <a:solidFill>
                <a:schemeClr val="accent1"/>
              </a:solidFill>
              <a:round/>
            </a:ln>
            <a:effectLst/>
          </c:spPr>
          <c:marker>
            <c:symbol val="circle"/>
            <c:size val="5"/>
            <c:spPr>
              <a:solidFill>
                <a:schemeClr val="accent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'[Adult Vaping 2024 (3) - Smoking and vaping relationship.xlsx]Smoking status of vap'!$C$7:$N$7</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'[Adult Vaping 2024 (3) - Smoking and vaping relationship.xlsx]Smoking status of vap'!$C$8:$N$8</c:f>
              <c:numCache>
                <c:formatCode>0.0%</c:formatCode>
                <c:ptCount val="12"/>
                <c:pt idx="0">
                  <c:v>5.8357823500000003E-2</c:v>
                </c:pt>
                <c:pt idx="1">
                  <c:v>1.88911059E-2</c:v>
                </c:pt>
                <c:pt idx="2">
                  <c:v>1.7863850600000002E-2</c:v>
                </c:pt>
                <c:pt idx="3">
                  <c:v>1.8426232800000001E-2</c:v>
                </c:pt>
                <c:pt idx="4">
                  <c:v>3.03783738E-2</c:v>
                </c:pt>
                <c:pt idx="5">
                  <c:v>4.2022130499999998E-2</c:v>
                </c:pt>
                <c:pt idx="6">
                  <c:v>6.0986655600000002E-2</c:v>
                </c:pt>
                <c:pt idx="7">
                  <c:v>2.8668314699999999E-2</c:v>
                </c:pt>
                <c:pt idx="8">
                  <c:v>4.8992795999999998E-2</c:v>
                </c:pt>
                <c:pt idx="9">
                  <c:v>8.0893712899999998E-2</c:v>
                </c:pt>
                <c:pt idx="10">
                  <c:v>6.7400000000000002E-2</c:v>
                </c:pt>
                <c:pt idx="11">
                  <c:v>7.9668033999999999E-2</c:v>
                </c:pt>
              </c:numCache>
            </c:numRef>
          </c:val>
          <c:smooth val="0"/>
          <c:extLst>
            <c:ext xmlns:c16="http://schemas.microsoft.com/office/drawing/2014/chart" uri="{C3380CC4-5D6E-409C-BE32-E72D297353CC}">
              <c16:uniqueId val="{00000000-A5E5-4C2A-92E3-4F96002D64B9}"/>
            </c:ext>
          </c:extLst>
        </c:ser>
        <c:ser>
          <c:idx val="2"/>
          <c:order val="1"/>
          <c:tx>
            <c:strRef>
              <c:f>'[Adult Vaping 2024 (3) - Smoking and vaping relationship.xlsx]Smoking status of vap'!$B$9</c:f>
              <c:strCache>
                <c:ptCount val="1"/>
                <c:pt idx="0">
                  <c:v>Ex-Smoker</c:v>
                </c:pt>
              </c:strCache>
            </c:strRef>
          </c:tx>
          <c:spPr>
            <a:ln w="28575" cap="rnd">
              <a:solidFill>
                <a:schemeClr val="tx1"/>
              </a:solidFill>
              <a:prstDash val="sysDot"/>
              <a:round/>
            </a:ln>
            <a:effectLst/>
          </c:spPr>
          <c:marker>
            <c:symbol val="circle"/>
            <c:size val="5"/>
            <c:spPr>
              <a:solidFill>
                <a:schemeClr val="tx1"/>
              </a:solidFill>
              <a:ln w="9525">
                <a:noFill/>
              </a:ln>
              <a:effectLst/>
            </c:spPr>
          </c:marker>
          <c:dLbls>
            <c:dLbl>
              <c:idx val="3"/>
              <c:layout>
                <c:manualLayout>
                  <c:x val="-3.0568931667543361E-2"/>
                  <c:y val="7.66230428078704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5E5-4C2A-92E3-4F96002D64B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'[Adult Vaping 2024 (3) - Smoking and vaping relationship.xlsx]Smoking status of vap'!$C$7:$N$7</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'[Adult Vaping 2024 (3) - Smoking and vaping relationship.xlsx]Smoking status of vap'!$C$9:$N$9</c:f>
              <c:numCache>
                <c:formatCode>0%</c:formatCode>
                <c:ptCount val="12"/>
                <c:pt idx="0">
                  <c:v>0.27630566070000001</c:v>
                </c:pt>
                <c:pt idx="1">
                  <c:v>0.33007198399999998</c:v>
                </c:pt>
                <c:pt idx="2">
                  <c:v>0.38097990920000002</c:v>
                </c:pt>
                <c:pt idx="3">
                  <c:v>0.47206767449999998</c:v>
                </c:pt>
                <c:pt idx="4">
                  <c:v>0.52172311250000003</c:v>
                </c:pt>
                <c:pt idx="5">
                  <c:v>0.51627096419999996</c:v>
                </c:pt>
                <c:pt idx="6">
                  <c:v>0.54070474440000005</c:v>
                </c:pt>
                <c:pt idx="7">
                  <c:v>0.58869686929999998</c:v>
                </c:pt>
                <c:pt idx="8">
                  <c:v>0.64590623089999999</c:v>
                </c:pt>
                <c:pt idx="9">
                  <c:v>0.569229651</c:v>
                </c:pt>
                <c:pt idx="10">
                  <c:v>0.56279999999999997</c:v>
                </c:pt>
                <c:pt idx="11">
                  <c:v>0.5315187267</c:v>
                </c:pt>
              </c:numCache>
            </c:numRef>
          </c:val>
          <c:smooth val="0"/>
          <c:extLst>
            <c:ext xmlns:c16="http://schemas.microsoft.com/office/drawing/2014/chart" uri="{C3380CC4-5D6E-409C-BE32-E72D297353CC}">
              <c16:uniqueId val="{00000002-A5E5-4C2A-92E3-4F96002D64B9}"/>
            </c:ext>
          </c:extLst>
        </c:ser>
        <c:ser>
          <c:idx val="0"/>
          <c:order val="2"/>
          <c:tx>
            <c:strRef>
              <c:f>'[Adult Vaping 2024 (3) - Smoking and vaping relationship.xlsx]Smoking status of vap'!$B$10</c:f>
              <c:strCache>
                <c:ptCount val="1"/>
                <c:pt idx="0">
                  <c:v>Smoker</c:v>
                </c:pt>
              </c:strCache>
            </c:strRef>
          </c:tx>
          <c:spPr>
            <a:ln w="28575" cap="rnd">
              <a:solidFill>
                <a:schemeClr val="tx1"/>
              </a:solidFill>
              <a:round/>
            </a:ln>
            <a:effectLst/>
          </c:spPr>
          <c:marker>
            <c:symbol val="circle"/>
            <c:size val="5"/>
            <c:spPr>
              <a:solidFill>
                <a:schemeClr val="tx1"/>
              </a:solidFill>
              <a:ln w="9525">
                <a:noFill/>
              </a:ln>
              <a:effectLst/>
            </c:spPr>
          </c:marker>
          <c:dLbls>
            <c:dLbl>
              <c:idx val="3"/>
              <c:layout>
                <c:manualLayout>
                  <c:x val="-3.4127074737114162E-2"/>
                  <c:y val="-6.58531861320937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5E5-4C2A-92E3-4F96002D64B9}"/>
                </c:ext>
              </c:extLst>
            </c:dLbl>
            <c:dLbl>
              <c:idx val="4"/>
              <c:layout>
                <c:manualLayout>
                  <c:x val="-3.5906142521491366E-2"/>
                  <c:y val="5.98674684715198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5E5-4C2A-92E3-4F96002D64B9}"/>
                </c:ext>
              </c:extLst>
            </c:dLbl>
            <c:dLbl>
              <c:idx val="5"/>
              <c:layout>
                <c:manualLayout>
                  <c:x val="-4.1243360876255769E-2"/>
                  <c:y val="5.56706561990522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5E5-4C2A-92E3-4F96002D64B9}"/>
                </c:ext>
              </c:extLst>
            </c:dLbl>
            <c:dLbl>
              <c:idx val="6"/>
              <c:layout>
                <c:manualLayout>
                  <c:x val="-3.7685217806684969E-2"/>
                  <c:y val="5.9861133520815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5E5-4C2A-92E3-4F96002D64B9}"/>
                </c:ext>
              </c:extLst>
            </c:dLbl>
            <c:dLbl>
              <c:idx val="7"/>
              <c:layout>
                <c:manualLayout>
                  <c:x val="-3.3268526648596683E-2"/>
                  <c:y val="5.44773709991462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5E5-4C2A-92E3-4F96002D64B9}"/>
                </c:ext>
              </c:extLst>
            </c:dLbl>
            <c:dLbl>
              <c:idx val="8"/>
              <c:layout>
                <c:manualLayout>
                  <c:x val="-3.3268526648596683E-2"/>
                  <c:y val="6.39106605580544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5E5-4C2A-92E3-4F96002D64B9}"/>
                </c:ext>
              </c:extLst>
            </c:dLbl>
            <c:dLbl>
              <c:idx val="9"/>
              <c:layout>
                <c:manualLayout>
                  <c:x val="-3.1505488670398658E-2"/>
                  <c:y val="6.39106605580545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5E5-4C2A-92E3-4F96002D64B9}"/>
                </c:ext>
              </c:extLst>
            </c:dLbl>
            <c:dLbl>
              <c:idx val="10"/>
              <c:layout>
                <c:manualLayout>
                  <c:x val="-3.3268526648596815E-2"/>
                  <c:y val="6.07662307050851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5E5-4C2A-92E3-4F96002D64B9}"/>
                </c:ext>
              </c:extLst>
            </c:dLbl>
            <c:dLbl>
              <c:idx val="1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5E5-4C2A-92E3-4F96002D64B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'[Adult Vaping 2024 (3) - Smoking and vaping relationship.xlsx]Smoking status of vap'!$C$7:$N$7</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'[Adult Vaping 2024 (3) - Smoking and vaping relationship.xlsx]Smoking status of vap'!$C$10:$N$10</c:f>
              <c:numCache>
                <c:formatCode>0%</c:formatCode>
                <c:ptCount val="12"/>
                <c:pt idx="0">
                  <c:v>0.66533651579999997</c:v>
                </c:pt>
                <c:pt idx="1">
                  <c:v>0.65103691009999998</c:v>
                </c:pt>
                <c:pt idx="2">
                  <c:v>0.60115624030000003</c:v>
                </c:pt>
                <c:pt idx="3">
                  <c:v>0.50950609270000002</c:v>
                </c:pt>
                <c:pt idx="4">
                  <c:v>0.4478985137</c:v>
                </c:pt>
                <c:pt idx="5">
                  <c:v>0.44170690530000001</c:v>
                </c:pt>
                <c:pt idx="6">
                  <c:v>0.39830860000000001</c:v>
                </c:pt>
                <c:pt idx="7">
                  <c:v>0.38263481599999999</c:v>
                </c:pt>
                <c:pt idx="8">
                  <c:v>0.30510097310000001</c:v>
                </c:pt>
                <c:pt idx="9">
                  <c:v>0.34987663610000003</c:v>
                </c:pt>
                <c:pt idx="10">
                  <c:v>0.36980000000000002</c:v>
                </c:pt>
                <c:pt idx="11">
                  <c:v>0.3888132393</c:v>
                </c:pt>
              </c:numCache>
            </c:numRef>
          </c:val>
          <c:smooth val="0"/>
          <c:extLst>
            <c:ext xmlns:c16="http://schemas.microsoft.com/office/drawing/2014/chart" uri="{C3380CC4-5D6E-409C-BE32-E72D297353CC}">
              <c16:uniqueId val="{0000000B-A5E5-4C2A-92E3-4F96002D64B9}"/>
            </c:ext>
          </c:extLst>
        </c:ser>
        <c:dLbls>
          <c:dLblPos val="r"/>
          <c:showLegendKey val="0"/>
          <c:showVal val="1"/>
          <c:showCatName val="0"/>
          <c:showSerName val="0"/>
          <c:showPercent val="0"/>
          <c:showBubbleSize val="0"/>
        </c:dLbls>
        <c:marker val="1"/>
        <c:smooth val="0"/>
        <c:axId val="1528256591"/>
        <c:axId val="1540591727"/>
      </c:lineChart>
      <c:catAx>
        <c:axId val="1528256591"/>
        <c:scaling>
          <c:orientation val="minMax"/>
        </c:scaling>
        <c:delete val="0"/>
        <c:axPos val="b"/>
        <c:numFmt formatCode="General" sourceLinked="1"/>
        <c:majorTickMark val="none"/>
        <c:minorTickMark val="cross"/>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accent6"/>
                </a:solidFill>
                <a:latin typeface="+mn-lt"/>
                <a:ea typeface="+mn-ea"/>
                <a:cs typeface="Arial" panose="020B0604020202020204" pitchFamily="34" charset="0"/>
              </a:defRPr>
            </a:pPr>
            <a:endParaRPr lang="en-US"/>
          </a:p>
        </c:txPr>
        <c:crossAx val="1540591727"/>
        <c:crosses val="autoZero"/>
        <c:auto val="1"/>
        <c:lblAlgn val="ctr"/>
        <c:lblOffset val="100"/>
        <c:noMultiLvlLbl val="0"/>
      </c:catAx>
      <c:valAx>
        <c:axId val="1540591727"/>
        <c:scaling>
          <c:orientation val="minMax"/>
          <c:max val="0.70000000000000007"/>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a:solidFill>
              <a:schemeClr val="tx1"/>
            </a:solidFill>
          </a:ln>
          <a:effectLst/>
        </c:spPr>
        <c:txPr>
          <a:bodyPr rot="-60000000" spcFirstLastPara="1" vertOverflow="ellipsis" vert="horz" wrap="square" anchor="ctr" anchorCtr="1"/>
          <a:lstStyle/>
          <a:p>
            <a:pPr>
              <a:defRPr sz="1600" b="0" i="0" u="none" strike="noStrike" kern="1200" baseline="0">
                <a:solidFill>
                  <a:schemeClr val="accent6"/>
                </a:solidFill>
                <a:latin typeface="+mn-lt"/>
                <a:ea typeface="+mn-ea"/>
                <a:cs typeface="Arial" panose="020B0604020202020204" pitchFamily="34" charset="0"/>
              </a:defRPr>
            </a:pPr>
            <a:endParaRPr lang="en-US"/>
          </a:p>
        </c:txPr>
        <c:crossAx val="15282565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485020682131372E-2"/>
          <c:y val="8.481818298811393E-2"/>
          <c:w val="0.88476424405304899"/>
          <c:h val="0.63250991968342263"/>
        </c:manualLayout>
      </c:layout>
      <c:lineChart>
        <c:grouping val="standard"/>
        <c:varyColors val="0"/>
        <c:ser>
          <c:idx val="1"/>
          <c:order val="0"/>
          <c:tx>
            <c:strRef>
              <c:f>'[Adult Vaping 2024 (9) - Perceptions of harm.xlsx]Perception of harm smokers'!$B$8</c:f>
              <c:strCache>
                <c:ptCount val="1"/>
                <c:pt idx="0">
                  <c:v>Vapes are a lot more, more or equally harmful as cigarettes</c:v>
                </c:pt>
              </c:strCache>
            </c:strRef>
          </c:tx>
          <c:spPr>
            <a:ln w="28575" cap="rnd">
              <a:solidFill>
                <a:schemeClr val="accent6"/>
              </a:solidFill>
              <a:round/>
            </a:ln>
            <a:effectLst/>
          </c:spPr>
          <c:marker>
            <c:symbol val="circle"/>
            <c:size val="5"/>
            <c:spPr>
              <a:solidFill>
                <a:schemeClr val="accent6"/>
              </a:solidFill>
              <a:ln w="9525">
                <a:noFill/>
              </a:ln>
              <a:effectLst/>
            </c:spPr>
          </c:marker>
          <c:dLbls>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74-40A9-8212-FB248A638511}"/>
                </c:ext>
              </c:extLst>
            </c:dLbl>
            <c:dLbl>
              <c:idx val="7"/>
              <c:layout>
                <c:manualLayout>
                  <c:x val="-3.1530320883422808E-2"/>
                  <c:y val="3.22857618102366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74-40A9-8212-FB248A638511}"/>
                </c:ext>
              </c:extLst>
            </c:dLbl>
            <c:dLbl>
              <c:idx val="8"/>
              <c:layout>
                <c:manualLayout>
                  <c:x val="-3.8063880074365307E-2"/>
                  <c:y val="-3.45507125615875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74-40A9-8212-FB248A638511}"/>
                </c:ext>
              </c:extLst>
            </c:dLbl>
            <c:dLbl>
              <c:idx val="9"/>
              <c:layout>
                <c:manualLayout>
                  <c:x val="-3.6079438968697759E-2"/>
                  <c:y val="3.28114817963281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74-40A9-8212-FB248A638511}"/>
                </c:ext>
              </c:extLst>
            </c:dLbl>
            <c:dLbl>
              <c:idx val="10"/>
              <c:layout>
                <c:manualLayout>
                  <c:x val="-4.4505900765143172E-2"/>
                  <c:y val="-4.11818638085420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E74-40A9-8212-FB248A638511}"/>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E74-40A9-8212-FB248A63851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'[Adult Vaping 2024 (9) - Perceptions of harm.xlsx]Perception of harm smokers'!$C$7:$N$7</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'[Adult Vaping 2024 (9) - Perceptions of harm.xlsx]Perception of harm smokers'!$C$8:$N$8</c:f>
              <c:numCache>
                <c:formatCode>0%</c:formatCode>
                <c:ptCount val="12"/>
                <c:pt idx="0">
                  <c:v>0.1009456446</c:v>
                </c:pt>
                <c:pt idx="1">
                  <c:v>0.101288905</c:v>
                </c:pt>
                <c:pt idx="2">
                  <c:v>0.157718991</c:v>
                </c:pt>
                <c:pt idx="3">
                  <c:v>0.19819147500000001</c:v>
                </c:pt>
                <c:pt idx="4">
                  <c:v>0.22061625300000001</c:v>
                </c:pt>
                <c:pt idx="5">
                  <c:v>0.21677469799999999</c:v>
                </c:pt>
                <c:pt idx="6">
                  <c:v>0.22309501200000001</c:v>
                </c:pt>
                <c:pt idx="7">
                  <c:v>0.34372662900000001</c:v>
                </c:pt>
                <c:pt idx="8">
                  <c:v>0.31584010099999998</c:v>
                </c:pt>
                <c:pt idx="9">
                  <c:v>0.32483043099999998</c:v>
                </c:pt>
                <c:pt idx="10">
                  <c:v>0.39237388070000001</c:v>
                </c:pt>
                <c:pt idx="11">
                  <c:v>0.50145578070538555</c:v>
                </c:pt>
              </c:numCache>
            </c:numRef>
          </c:val>
          <c:smooth val="0"/>
          <c:extLst>
            <c:ext xmlns:c16="http://schemas.microsoft.com/office/drawing/2014/chart" uri="{C3380CC4-5D6E-409C-BE32-E72D297353CC}">
              <c16:uniqueId val="{00000005-AE74-40A9-8212-FB248A638511}"/>
            </c:ext>
          </c:extLst>
        </c:ser>
        <c:ser>
          <c:idx val="2"/>
          <c:order val="1"/>
          <c:tx>
            <c:strRef>
              <c:f>'[Adult Vaping 2024 (9) - Perceptions of harm.xlsx]Perception of harm smokers'!$B$9</c:f>
              <c:strCache>
                <c:ptCount val="1"/>
                <c:pt idx="0">
                  <c:v>Vapes are less or a lot less harmful than cigarettes</c:v>
                </c:pt>
              </c:strCache>
            </c:strRef>
          </c:tx>
          <c:spPr>
            <a:ln w="28575" cap="rnd">
              <a:solidFill>
                <a:schemeClr val="accent1"/>
              </a:solidFill>
              <a:round/>
            </a:ln>
            <a:effectLst/>
          </c:spPr>
          <c:marker>
            <c:symbol val="circle"/>
            <c:size val="5"/>
            <c:spPr>
              <a:solidFill>
                <a:schemeClr val="accent1"/>
              </a:solidFill>
              <a:ln w="9525">
                <a:noFill/>
              </a:ln>
              <a:effectLst/>
            </c:spPr>
          </c:marker>
          <c:dLbls>
            <c:dLbl>
              <c:idx val="10"/>
              <c:layout>
                <c:manualLayout>
                  <c:x val="-3.3517108588742454E-2"/>
                  <c:y val="3.04327223204050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E74-40A9-8212-FB248A63851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'[Adult Vaping 2024 (9) - Perceptions of harm.xlsx]Perception of harm smokers'!$C$7:$N$7</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'[Adult Vaping 2024 (9) - Perceptions of harm.xlsx]Perception of harm smokers'!$C$9:$N$9</c:f>
              <c:numCache>
                <c:formatCode>0%</c:formatCode>
                <c:ptCount val="12"/>
                <c:pt idx="0">
                  <c:v>0.493697789</c:v>
                </c:pt>
                <c:pt idx="1">
                  <c:v>0.59692016000000003</c:v>
                </c:pt>
                <c:pt idx="2">
                  <c:v>0.58895138599999997</c:v>
                </c:pt>
                <c:pt idx="3">
                  <c:v>0.49708227500000002</c:v>
                </c:pt>
                <c:pt idx="4">
                  <c:v>0.465038758</c:v>
                </c:pt>
                <c:pt idx="5">
                  <c:v>0.53234591899999995</c:v>
                </c:pt>
                <c:pt idx="6">
                  <c:v>0.48060724799999999</c:v>
                </c:pt>
                <c:pt idx="7">
                  <c:v>0.39344459199999998</c:v>
                </c:pt>
                <c:pt idx="8">
                  <c:v>0.413397238</c:v>
                </c:pt>
                <c:pt idx="9">
                  <c:v>0.42015838799999999</c:v>
                </c:pt>
                <c:pt idx="10">
                  <c:v>0.33972242650000001</c:v>
                </c:pt>
                <c:pt idx="11">
                  <c:v>0.33126694667674</c:v>
                </c:pt>
              </c:numCache>
            </c:numRef>
          </c:val>
          <c:smooth val="0"/>
          <c:extLst>
            <c:ext xmlns:c16="http://schemas.microsoft.com/office/drawing/2014/chart" uri="{C3380CC4-5D6E-409C-BE32-E72D297353CC}">
              <c16:uniqueId val="{00000007-AE74-40A9-8212-FB248A638511}"/>
            </c:ext>
          </c:extLst>
        </c:ser>
        <c:ser>
          <c:idx val="3"/>
          <c:order val="3"/>
          <c:tx>
            <c:strRef>
              <c:f>'[Adult Vaping 2024 (9) - Perceptions of harm.xlsx]Perception of harm smokers'!$B$11</c:f>
              <c:strCache>
                <c:ptCount val="1"/>
                <c:pt idx="0">
                  <c:v>I don't know</c:v>
                </c:pt>
              </c:strCache>
            </c:strRef>
          </c:tx>
          <c:spPr>
            <a:ln w="28575" cap="rnd">
              <a:solidFill>
                <a:schemeClr val="accent6">
                  <a:lumMod val="60000"/>
                  <a:lumOff val="40000"/>
                </a:schemeClr>
              </a:solidFill>
              <a:prstDash val="solid"/>
              <a:round/>
            </a:ln>
            <a:effectLst/>
          </c:spPr>
          <c:marker>
            <c:symbol val="circle"/>
            <c:size val="5"/>
            <c:spPr>
              <a:solidFill>
                <a:schemeClr val="accent6">
                  <a:lumMod val="60000"/>
                  <a:lumOff val="40000"/>
                </a:schemeClr>
              </a:solidFill>
              <a:ln w="9525">
                <a:noFill/>
              </a:ln>
              <a:effectLst/>
            </c:spPr>
          </c:marker>
          <c:dLbls>
            <c:dLbl>
              <c:idx val="7"/>
              <c:layout>
                <c:manualLayout>
                  <c:x val="-3.5503896294062101E-2"/>
                  <c:y val="3.61343822891176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E74-40A9-8212-FB248A638511}"/>
                </c:ext>
              </c:extLst>
            </c:dLbl>
            <c:dLbl>
              <c:idx val="8"/>
              <c:layout>
                <c:manualLayout>
                  <c:x val="-4.4019482962720513E-2"/>
                  <c:y val="3.82992082514908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E74-40A9-8212-FB248A638511}"/>
                </c:ext>
              </c:extLst>
            </c:dLbl>
            <c:dLbl>
              <c:idx val="9"/>
              <c:layout>
                <c:manualLayout>
                  <c:x val="-4.4019482962720367E-2"/>
                  <c:y val="4.69478559185238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E74-40A9-8212-FB248A638511}"/>
                </c:ext>
              </c:extLst>
            </c:dLbl>
            <c:dLbl>
              <c:idx val="10"/>
              <c:layout>
                <c:manualLayout>
                  <c:x val="-4.4505900765143172E-2"/>
                  <c:y val="3.54163256958132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E74-40A9-8212-FB248A63851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'[Adult Vaping 2024 (9) - Perceptions of harm.xlsx]Perception of harm smokers'!$C$7:$N$7</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'[Adult Vaping 2024 (9) - Perceptions of harm.xlsx]Perception of harm smokers'!$C$11:$N$11</c:f>
              <c:numCache>
                <c:formatCode>0%</c:formatCode>
                <c:ptCount val="12"/>
                <c:pt idx="0">
                  <c:v>0.28810556799999998</c:v>
                </c:pt>
                <c:pt idx="1">
                  <c:v>0.25221234399999998</c:v>
                </c:pt>
                <c:pt idx="2">
                  <c:v>0.20186431699999999</c:v>
                </c:pt>
                <c:pt idx="3">
                  <c:v>0.28138569200000002</c:v>
                </c:pt>
                <c:pt idx="4">
                  <c:v>0.277544283</c:v>
                </c:pt>
                <c:pt idx="5">
                  <c:v>0.22081113999999999</c:v>
                </c:pt>
                <c:pt idx="6">
                  <c:v>0.26064608</c:v>
                </c:pt>
                <c:pt idx="7">
                  <c:v>0.24035646699999999</c:v>
                </c:pt>
                <c:pt idx="8">
                  <c:v>0.25050572599999998</c:v>
                </c:pt>
                <c:pt idx="9">
                  <c:v>0.22224839599999999</c:v>
                </c:pt>
                <c:pt idx="10">
                  <c:v>0.24515974560000001</c:v>
                </c:pt>
                <c:pt idx="11">
                  <c:v>0.15446541199776431</c:v>
                </c:pt>
              </c:numCache>
            </c:numRef>
          </c:val>
          <c:smooth val="0"/>
          <c:extLst>
            <c:ext xmlns:c16="http://schemas.microsoft.com/office/drawing/2014/chart" uri="{C3380CC4-5D6E-409C-BE32-E72D297353CC}">
              <c16:uniqueId val="{0000000C-AE74-40A9-8212-FB248A638511}"/>
            </c:ext>
          </c:extLst>
        </c:ser>
        <c:dLbls>
          <c:dLblPos val="t"/>
          <c:showLegendKey val="0"/>
          <c:showVal val="1"/>
          <c:showCatName val="0"/>
          <c:showSerName val="0"/>
          <c:showPercent val="0"/>
          <c:showBubbleSize val="0"/>
        </c:dLbls>
        <c:marker val="1"/>
        <c:smooth val="0"/>
        <c:axId val="1528268591"/>
        <c:axId val="1081397151"/>
        <c:extLst>
          <c:ext xmlns:c15="http://schemas.microsoft.com/office/drawing/2012/chart" uri="{02D57815-91ED-43cb-92C2-25804820EDAC}">
            <c15:filteredLineSeries>
              <c15:ser>
                <c:idx val="4"/>
                <c:order val="2"/>
                <c:tx>
                  <c:strRef>
                    <c:extLst>
                      <c:ext uri="{02D57815-91ED-43cb-92C2-25804820EDAC}">
                        <c15:formulaRef>
                          <c15:sqref>'[Adult Vaping 2024 (9) - Perceptions of harm.xlsx]Perception of harm smokers'!$B$10</c15:sqref>
                        </c15:formulaRef>
                      </c:ext>
                    </c:extLst>
                    <c:strCache>
                      <c:ptCount val="1"/>
                      <c:pt idx="0">
                        <c:v>Vapes are completely harmless</c:v>
                      </c:pt>
                    </c:strCache>
                  </c:strRef>
                </c:tx>
                <c:spPr>
                  <a:ln w="28575" cap="rnd">
                    <a:solidFill>
                      <a:schemeClr val="accent6"/>
                    </a:solidFill>
                    <a:prstDash val="sysDot"/>
                    <a:round/>
                  </a:ln>
                  <a:effectLst/>
                </c:spPr>
                <c:marker>
                  <c:symbol val="circle"/>
                  <c:size val="5"/>
                  <c:spPr>
                    <a:solidFill>
                      <a:schemeClr val="accent6"/>
                    </a:solidFill>
                    <a:ln w="9525">
                      <a:noFill/>
                    </a:ln>
                    <a:effectLst/>
                  </c:spPr>
                </c:marker>
                <c:dLbls>
                  <c:dLbl>
                    <c:idx val="2"/>
                    <c:layout>
                      <c:manualLayout>
                        <c:x val="-3.85139578876098E-2"/>
                        <c:y val="-2.6583877366722016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D-AE74-40A9-8212-FB248A638511}"/>
                      </c:ext>
                    </c:extLst>
                  </c:dLbl>
                  <c:dLbl>
                    <c:idx val="3"/>
                    <c:layout>
                      <c:manualLayout>
                        <c:x val="-4.0500745592929412E-2"/>
                        <c:y val="-2.9434707351078365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E-AE74-40A9-8212-FB248A638511}"/>
                      </c:ext>
                    </c:extLst>
                  </c:dLbl>
                  <c:dLbl>
                    <c:idx val="4"/>
                    <c:delete val="1"/>
                    <c:extLst>
                      <c:ext uri="{CE6537A1-D6FC-4f65-9D91-7224C49458BB}"/>
                      <c:ext xmlns:c16="http://schemas.microsoft.com/office/drawing/2014/chart" uri="{C3380CC4-5D6E-409C-BE32-E72D297353CC}">
                        <c16:uniqueId val="{0000000F-AE74-40A9-8212-FB248A638511}"/>
                      </c:ext>
                    </c:extLst>
                  </c:dLbl>
                  <c:dLbl>
                    <c:idx val="5"/>
                    <c:delete val="1"/>
                    <c:extLst>
                      <c:ext uri="{CE6537A1-D6FC-4f65-9D91-7224C49458BB}"/>
                      <c:ext xmlns:c16="http://schemas.microsoft.com/office/drawing/2014/chart" uri="{C3380CC4-5D6E-409C-BE32-E72D297353CC}">
                        <c16:uniqueId val="{00000010-AE74-40A9-8212-FB248A638511}"/>
                      </c:ext>
                    </c:extLst>
                  </c:dLbl>
                  <c:dLbl>
                    <c:idx val="6"/>
                    <c:delete val="1"/>
                    <c:extLst>
                      <c:ext uri="{CE6537A1-D6FC-4f65-9D91-7224C49458BB}"/>
                      <c:ext xmlns:c16="http://schemas.microsoft.com/office/drawing/2014/chart" uri="{C3380CC4-5D6E-409C-BE32-E72D297353CC}">
                        <c16:uniqueId val="{00000011-AE74-40A9-8212-FB248A638511}"/>
                      </c:ext>
                    </c:extLst>
                  </c:dLbl>
                  <c:dLbl>
                    <c:idx val="7"/>
                    <c:delete val="1"/>
                    <c:extLst>
                      <c:ext uri="{CE6537A1-D6FC-4f65-9D91-7224C49458BB}"/>
                      <c:ext xmlns:c16="http://schemas.microsoft.com/office/drawing/2014/chart" uri="{C3380CC4-5D6E-409C-BE32-E72D297353CC}">
                        <c16:uniqueId val="{00000012-AE74-40A9-8212-FB248A638511}"/>
                      </c:ext>
                    </c:extLst>
                  </c:dLbl>
                  <c:dLbl>
                    <c:idx val="8"/>
                    <c:delete val="1"/>
                    <c:extLst>
                      <c:ext uri="{CE6537A1-D6FC-4f65-9D91-7224C49458BB}"/>
                      <c:ext xmlns:c16="http://schemas.microsoft.com/office/drawing/2014/chart" uri="{C3380CC4-5D6E-409C-BE32-E72D297353CC}">
                        <c16:uniqueId val="{00000013-AE74-40A9-8212-FB248A638511}"/>
                      </c:ext>
                    </c:extLst>
                  </c:dLbl>
                  <c:dLbl>
                    <c:idx val="9"/>
                    <c:delete val="1"/>
                    <c:extLst>
                      <c:ext uri="{CE6537A1-D6FC-4f65-9D91-7224C49458BB}"/>
                      <c:ext xmlns:c16="http://schemas.microsoft.com/office/drawing/2014/chart" uri="{C3380CC4-5D6E-409C-BE32-E72D297353CC}">
                        <c16:uniqueId val="{00000014-AE74-40A9-8212-FB248A638511}"/>
                      </c:ext>
                    </c:extLst>
                  </c:dLbl>
                  <c:dLbl>
                    <c:idx val="10"/>
                    <c:delete val="1"/>
                    <c:extLst>
                      <c:ext uri="{CE6537A1-D6FC-4f65-9D91-7224C49458BB}"/>
                      <c:ext xmlns:c16="http://schemas.microsoft.com/office/drawing/2014/chart" uri="{C3380CC4-5D6E-409C-BE32-E72D297353CC}">
                        <c16:uniqueId val="{00000015-AE74-40A9-8212-FB248A638511}"/>
                      </c:ext>
                    </c:extLst>
                  </c:dLbl>
                  <c:dLbl>
                    <c:idx val="11"/>
                    <c:delete val="1"/>
                    <c:extLst>
                      <c:ext uri="{CE6537A1-D6FC-4f65-9D91-7224C49458BB}"/>
                      <c:ext xmlns:c16="http://schemas.microsoft.com/office/drawing/2014/chart" uri="{C3380CC4-5D6E-409C-BE32-E72D297353CC}">
                        <c16:uniqueId val="{00000016-AE74-40A9-8212-FB248A63851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uri="{CE6537A1-D6FC-4f65-9D91-7224C49458BB}">
                      <c15:showLeaderLines val="0"/>
                    </c:ext>
                  </c:extLst>
                </c:dLbls>
                <c:errBars>
                  <c:errDir val="y"/>
                  <c:errBarType val="both"/>
                  <c:errValType val="cust"/>
                  <c:noEndCap val="0"/>
                  <c:plus>
                    <c:numRef>
                      <c:extLst>
                        <c:ext uri="{02D57815-91ED-43cb-92C2-25804820EDAC}">
                          <c15:formulaRef>
                            <c15:sqref>'[Adult Vaping 2024 (9) - Perceptions of harm.xlsx]Perception of harm smokers'!$C$18:$N$18</c15:sqref>
                          </c15:formulaRef>
                        </c:ext>
                      </c:extLst>
                      <c:numCache>
                        <c:formatCode>General</c:formatCode>
                        <c:ptCount val="12"/>
                        <c:pt idx="0">
                          <c:v>1.39322153E-2</c:v>
                        </c:pt>
                        <c:pt idx="1">
                          <c:v>9.0416200000000002E-3</c:v>
                        </c:pt>
                        <c:pt idx="2">
                          <c:v>8.3281299999999996E-3</c:v>
                        </c:pt>
                        <c:pt idx="3">
                          <c:v>6.0760909999999996E-3</c:v>
                        </c:pt>
                        <c:pt idx="4">
                          <c:v>7.1795260000000003E-3</c:v>
                        </c:pt>
                        <c:pt idx="5">
                          <c:v>6.5213880000000004E-3</c:v>
                        </c:pt>
                        <c:pt idx="6">
                          <c:v>5.6687120000000002E-3</c:v>
                        </c:pt>
                        <c:pt idx="7">
                          <c:v>4.514957E-3</c:v>
                        </c:pt>
                        <c:pt idx="8">
                          <c:v>3.657202E-3</c:v>
                        </c:pt>
                        <c:pt idx="9">
                          <c:v>5.3747949999999999E-3</c:v>
                        </c:pt>
                        <c:pt idx="10">
                          <c:v>5.0046376000000004E-3</c:v>
                        </c:pt>
                        <c:pt idx="11">
                          <c:v>6.7978399710326119E-3</c:v>
                        </c:pt>
                      </c:numCache>
                    </c:numRef>
                  </c:plus>
                  <c:minus>
                    <c:numRef>
                      <c:extLst>
                        <c:ext uri="{02D57815-91ED-43cb-92C2-25804820EDAC}">
                          <c15:formulaRef>
                            <c15:sqref>'[Adult Vaping 2024 (9) - Perceptions of harm.xlsx]Perception of harm smokers'!$C$18:$N$18</c15:sqref>
                          </c15:formulaRef>
                        </c:ext>
                      </c:extLst>
                      <c:numCache>
                        <c:formatCode>General</c:formatCode>
                        <c:ptCount val="12"/>
                        <c:pt idx="0">
                          <c:v>1.39322153E-2</c:v>
                        </c:pt>
                        <c:pt idx="1">
                          <c:v>9.0416200000000002E-3</c:v>
                        </c:pt>
                        <c:pt idx="2">
                          <c:v>8.3281299999999996E-3</c:v>
                        </c:pt>
                        <c:pt idx="3">
                          <c:v>6.0760909999999996E-3</c:v>
                        </c:pt>
                        <c:pt idx="4">
                          <c:v>7.1795260000000003E-3</c:v>
                        </c:pt>
                        <c:pt idx="5">
                          <c:v>6.5213880000000004E-3</c:v>
                        </c:pt>
                        <c:pt idx="6">
                          <c:v>5.6687120000000002E-3</c:v>
                        </c:pt>
                        <c:pt idx="7">
                          <c:v>4.514957E-3</c:v>
                        </c:pt>
                        <c:pt idx="8">
                          <c:v>3.657202E-3</c:v>
                        </c:pt>
                        <c:pt idx="9">
                          <c:v>5.3747949999999999E-3</c:v>
                        </c:pt>
                        <c:pt idx="10">
                          <c:v>5.0046376000000004E-3</c:v>
                        </c:pt>
                        <c:pt idx="11">
                          <c:v>6.7978399710326119E-3</c:v>
                        </c:pt>
                      </c:numCache>
                    </c:numRef>
                  </c:minus>
                  <c:spPr>
                    <a:noFill/>
                    <a:ln w="9525" cap="flat" cmpd="sng" algn="ctr">
                      <a:solidFill>
                        <a:schemeClr val="tx1">
                          <a:lumMod val="65000"/>
                          <a:lumOff val="35000"/>
                        </a:schemeClr>
                      </a:solidFill>
                      <a:round/>
                    </a:ln>
                    <a:effectLst/>
                  </c:spPr>
                </c:errBars>
                <c:cat>
                  <c:numRef>
                    <c:extLst>
                      <c:ext uri="{02D57815-91ED-43cb-92C2-25804820EDAC}">
                        <c15:formulaRef>
                          <c15:sqref>'[Adult Vaping 2024 (9) - Perceptions of harm.xlsx]Perception of harm smokers'!$C$7:$N$7</c15:sqref>
                        </c15:formulaRef>
                      </c:ext>
                    </c:extLst>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extLst>
                      <c:ext uri="{02D57815-91ED-43cb-92C2-25804820EDAC}">
                        <c15:formulaRef>
                          <c15:sqref>'[Adult Vaping 2024 (9) - Perceptions of harm.xlsx]Perception of harm smokers'!$C$10:$N$10</c15:sqref>
                        </c15:formulaRef>
                      </c:ext>
                    </c:extLst>
                    <c:numCache>
                      <c:formatCode>0.0%</c:formatCode>
                      <c:ptCount val="12"/>
                      <c:pt idx="0" formatCode="0%">
                        <c:v>0.11078369690000001</c:v>
                      </c:pt>
                      <c:pt idx="1">
                        <c:v>4.0678499E-2</c:v>
                      </c:pt>
                      <c:pt idx="2">
                        <c:v>3.9493624999999997E-2</c:v>
                      </c:pt>
                      <c:pt idx="3">
                        <c:v>1.7091019999999998E-2</c:v>
                      </c:pt>
                      <c:pt idx="4">
                        <c:v>2.4115416000000001E-2</c:v>
                      </c:pt>
                      <c:pt idx="5">
                        <c:v>1.8890829000000001E-2</c:v>
                      </c:pt>
                      <c:pt idx="6">
                        <c:v>1.4350257999999999E-2</c:v>
                      </c:pt>
                      <c:pt idx="7">
                        <c:v>8.8953499999999998E-3</c:v>
                      </c:pt>
                      <c:pt idx="8">
                        <c:v>5.4882409999999996E-3</c:v>
                      </c:pt>
                      <c:pt idx="9">
                        <c:v>1.2324577E-2</c:v>
                      </c:pt>
                      <c:pt idx="10">
                        <c:v>1.0095670399999999E-2</c:v>
                      </c:pt>
                      <c:pt idx="11">
                        <c:v>1.0067644228385259E-2</c:v>
                      </c:pt>
                    </c:numCache>
                  </c:numRef>
                </c:val>
                <c:smooth val="0"/>
                <c:extLst>
                  <c:ext xmlns:c16="http://schemas.microsoft.com/office/drawing/2014/chart" uri="{C3380CC4-5D6E-409C-BE32-E72D297353CC}">
                    <c16:uniqueId val="{00000017-AE74-40A9-8212-FB248A638511}"/>
                  </c:ext>
                </c:extLst>
              </c15:ser>
            </c15:filteredLineSeries>
            <c15:filteredLineSeries>
              <c15:ser>
                <c:idx val="5"/>
                <c:order val="4"/>
                <c:tx>
                  <c:strRef>
                    <c:extLst xmlns:c15="http://schemas.microsoft.com/office/drawing/2012/chart">
                      <c:ext xmlns:c15="http://schemas.microsoft.com/office/drawing/2012/chart" uri="{02D57815-91ED-43cb-92C2-25804820EDAC}">
                        <c15:formulaRef>
                          <c15:sqref>'[Adult Vaping 2024 (9) - Perceptions of harm.xlsx]Perception of harm smokers'!$B$12</c15:sqref>
                        </c15:formulaRef>
                      </c:ext>
                    </c:extLst>
                    <c:strCache>
                      <c:ptCount val="1"/>
                      <c:pt idx="0">
                        <c:v>NA - I believe cigarettes are harmless</c:v>
                      </c:pt>
                    </c:strCache>
                  </c:strRef>
                </c:tx>
                <c:spPr>
                  <a:ln w="28575" cap="rnd">
                    <a:solidFill>
                      <a:schemeClr val="accent6"/>
                    </a:solidFill>
                    <a:prstDash val="dash"/>
                    <a:round/>
                  </a:ln>
                  <a:effectLst/>
                </c:spPr>
                <c:marker>
                  <c:symbol val="circle"/>
                  <c:size val="5"/>
                  <c:spPr>
                    <a:solidFill>
                      <a:schemeClr val="accent6"/>
                    </a:solidFill>
                    <a:ln w="9525">
                      <a:noFill/>
                    </a:ln>
                    <a:effectLst/>
                  </c:spPr>
                </c:marker>
                <c:dLbls>
                  <c:delete val="1"/>
                </c:dLbls>
                <c:errBars>
                  <c:errDir val="y"/>
                  <c:errBarType val="both"/>
                  <c:errValType val="cust"/>
                  <c:noEndCap val="0"/>
                  <c:plus>
                    <c:numRef>
                      <c:extLst xmlns:c15="http://schemas.microsoft.com/office/drawing/2012/chart">
                        <c:ext xmlns:c15="http://schemas.microsoft.com/office/drawing/2012/chart" uri="{02D57815-91ED-43cb-92C2-25804820EDAC}">
                          <c15:formulaRef>
                            <c15:sqref>'[Adult Vaping 2024 (9) - Perceptions of harm.xlsx]Perception of harm smokers'!$C$20:$N$20</c15:sqref>
                          </c15:formulaRef>
                        </c:ext>
                      </c:extLst>
                      <c:numCache>
                        <c:formatCode>General</c:formatCode>
                        <c:ptCount val="12"/>
                        <c:pt idx="0">
                          <c:v>3.5582067000000002E-3</c:v>
                        </c:pt>
                        <c:pt idx="1">
                          <c:v>4.2987060000000002E-3</c:v>
                        </c:pt>
                        <c:pt idx="2">
                          <c:v>4.6504620000000002E-3</c:v>
                        </c:pt>
                        <c:pt idx="3">
                          <c:v>3.6944199999999999E-3</c:v>
                        </c:pt>
                        <c:pt idx="4">
                          <c:v>5.2375379999999999E-3</c:v>
                        </c:pt>
                        <c:pt idx="5">
                          <c:v>5.0359999999999997E-3</c:v>
                        </c:pt>
                        <c:pt idx="6">
                          <c:v>6.8821129999999996E-3</c:v>
                        </c:pt>
                        <c:pt idx="7">
                          <c:v>5.5647439999999999E-3</c:v>
                        </c:pt>
                        <c:pt idx="8">
                          <c:v>5.9712810000000002E-3</c:v>
                        </c:pt>
                        <c:pt idx="9">
                          <c:v>6.892965E-3</c:v>
                        </c:pt>
                        <c:pt idx="10">
                          <c:v>5.5944844000000004E-3</c:v>
                        </c:pt>
                        <c:pt idx="11">
                          <c:v>3.5621869298263901E-3</c:v>
                        </c:pt>
                      </c:numCache>
                    </c:numRef>
                  </c:plus>
                  <c:minus>
                    <c:numRef>
                      <c:extLst xmlns:c15="http://schemas.microsoft.com/office/drawing/2012/chart">
                        <c:ext xmlns:c15="http://schemas.microsoft.com/office/drawing/2012/chart" uri="{02D57815-91ED-43cb-92C2-25804820EDAC}">
                          <c15:formulaRef>
                            <c15:sqref>'[Adult Vaping 2024 (9) - Perceptions of harm.xlsx]Perception of harm smokers'!$C$20:$N$20</c15:sqref>
                          </c15:formulaRef>
                        </c:ext>
                      </c:extLst>
                      <c:numCache>
                        <c:formatCode>General</c:formatCode>
                        <c:ptCount val="12"/>
                        <c:pt idx="0">
                          <c:v>3.5582067000000002E-3</c:v>
                        </c:pt>
                        <c:pt idx="1">
                          <c:v>4.2987060000000002E-3</c:v>
                        </c:pt>
                        <c:pt idx="2">
                          <c:v>4.6504620000000002E-3</c:v>
                        </c:pt>
                        <c:pt idx="3">
                          <c:v>3.6944199999999999E-3</c:v>
                        </c:pt>
                        <c:pt idx="4">
                          <c:v>5.2375379999999999E-3</c:v>
                        </c:pt>
                        <c:pt idx="5">
                          <c:v>5.0359999999999997E-3</c:v>
                        </c:pt>
                        <c:pt idx="6">
                          <c:v>6.8821129999999996E-3</c:v>
                        </c:pt>
                        <c:pt idx="7">
                          <c:v>5.5647439999999999E-3</c:v>
                        </c:pt>
                        <c:pt idx="8">
                          <c:v>5.9712810000000002E-3</c:v>
                        </c:pt>
                        <c:pt idx="9">
                          <c:v>6.892965E-3</c:v>
                        </c:pt>
                        <c:pt idx="10">
                          <c:v>5.5944844000000004E-3</c:v>
                        </c:pt>
                        <c:pt idx="11">
                          <c:v>3.5621869298263901E-3</c:v>
                        </c:pt>
                      </c:numCache>
                    </c:numRef>
                  </c:minus>
                  <c:spPr>
                    <a:noFill/>
                    <a:ln w="9525" cap="flat" cmpd="sng" algn="ctr">
                      <a:solidFill>
                        <a:schemeClr val="tx1">
                          <a:lumMod val="65000"/>
                          <a:lumOff val="35000"/>
                        </a:schemeClr>
                      </a:solidFill>
                      <a:round/>
                    </a:ln>
                    <a:effectLst/>
                  </c:spPr>
                </c:errBars>
                <c:cat>
                  <c:numRef>
                    <c:extLst xmlns:c15="http://schemas.microsoft.com/office/drawing/2012/chart">
                      <c:ext xmlns:c15="http://schemas.microsoft.com/office/drawing/2012/chart" uri="{02D57815-91ED-43cb-92C2-25804820EDAC}">
                        <c15:formulaRef>
                          <c15:sqref>'[Adult Vaping 2024 (9) - Perceptions of harm.xlsx]Perception of harm smokers'!$C$7:$N$7</c15:sqref>
                        </c15:formulaRef>
                      </c:ext>
                    </c:extLst>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extLst xmlns:c15="http://schemas.microsoft.com/office/drawing/2012/chart">
                      <c:ext xmlns:c15="http://schemas.microsoft.com/office/drawing/2012/chart" uri="{02D57815-91ED-43cb-92C2-25804820EDAC}">
                        <c15:formulaRef>
                          <c15:sqref>'[Adult Vaping 2024 (9) - Perceptions of harm.xlsx]Perception of harm smokers'!$C$12:$N$12</c15:sqref>
                        </c15:formulaRef>
                      </c:ext>
                    </c:extLst>
                    <c:numCache>
                      <c:formatCode>0.0%</c:formatCode>
                      <c:ptCount val="12"/>
                      <c:pt idx="0">
                        <c:v>6.4673014000000001E-3</c:v>
                      </c:pt>
                      <c:pt idx="1">
                        <c:v>8.9000929999999995E-3</c:v>
                      </c:pt>
                      <c:pt idx="2">
                        <c:v>1.1971681E-2</c:v>
                      </c:pt>
                      <c:pt idx="3">
                        <c:v>6.2495379999999998E-3</c:v>
                      </c:pt>
                      <c:pt idx="4">
                        <c:v>1.2685291E-2</c:v>
                      </c:pt>
                      <c:pt idx="5">
                        <c:v>1.1177414E-2</c:v>
                      </c:pt>
                      <c:pt idx="6">
                        <c:v>2.1301402000000001E-2</c:v>
                      </c:pt>
                      <c:pt idx="7">
                        <c:v>1.3576961E-2</c:v>
                      </c:pt>
                      <c:pt idx="8">
                        <c:v>1.4768694000000001E-2</c:v>
                      </c:pt>
                      <c:pt idx="9">
                        <c:v>2.0438207999999999E-2</c:v>
                      </c:pt>
                      <c:pt idx="10">
                        <c:v>1.26482768E-2</c:v>
                      </c:pt>
                      <c:pt idx="11">
                        <c:v>2.7442163917249071E-3</c:v>
                      </c:pt>
                    </c:numCache>
                  </c:numRef>
                </c:val>
                <c:smooth val="0"/>
                <c:extLst xmlns:c15="http://schemas.microsoft.com/office/drawing/2012/chart">
                  <c:ext xmlns:c16="http://schemas.microsoft.com/office/drawing/2014/chart" uri="{C3380CC4-5D6E-409C-BE32-E72D297353CC}">
                    <c16:uniqueId val="{00000018-AE74-40A9-8212-FB248A638511}"/>
                  </c:ext>
                </c:extLst>
              </c15:ser>
            </c15:filteredLineSeries>
          </c:ext>
        </c:extLst>
      </c:lineChart>
      <c:catAx>
        <c:axId val="1528268591"/>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accent6"/>
                </a:solidFill>
                <a:latin typeface="+mn-lt"/>
                <a:ea typeface="+mn-ea"/>
                <a:cs typeface="Arial" panose="020B0604020202020204" pitchFamily="34" charset="0"/>
              </a:defRPr>
            </a:pPr>
            <a:endParaRPr lang="en-US"/>
          </a:p>
        </c:txPr>
        <c:crossAx val="1081397151"/>
        <c:crosses val="autoZero"/>
        <c:auto val="1"/>
        <c:lblAlgn val="ctr"/>
        <c:lblOffset val="100"/>
        <c:noMultiLvlLbl val="0"/>
      </c:catAx>
      <c:valAx>
        <c:axId val="1081397151"/>
        <c:scaling>
          <c:orientation val="minMax"/>
          <c:max val="0.60000000000000009"/>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0"/>
        <c:majorTickMark val="none"/>
        <c:minorTickMark val="none"/>
        <c:tickLblPos val="nextTo"/>
        <c:spPr>
          <a:noFill/>
          <a:ln w="9525">
            <a:solidFill>
              <a:schemeClr val="tx1"/>
            </a:solidFill>
          </a:ln>
          <a:effectLst/>
        </c:spPr>
        <c:txPr>
          <a:bodyPr rot="-60000000" spcFirstLastPara="1" vertOverflow="ellipsis" vert="horz" wrap="square" anchor="ctr" anchorCtr="1"/>
          <a:lstStyle/>
          <a:p>
            <a:pPr>
              <a:defRPr sz="1600" b="0" i="0" u="none" strike="noStrike" kern="1200" baseline="0">
                <a:solidFill>
                  <a:schemeClr val="accent6"/>
                </a:solidFill>
                <a:latin typeface="+mn-lt"/>
                <a:ea typeface="+mn-ea"/>
                <a:cs typeface="Arial" panose="020B0604020202020204" pitchFamily="34" charset="0"/>
              </a:defRPr>
            </a:pPr>
            <a:endParaRPr lang="en-US"/>
          </a:p>
        </c:txPr>
        <c:crossAx val="1528268591"/>
        <c:crosses val="autoZero"/>
        <c:crossBetween val="between"/>
        <c:minorUnit val="5.000000000000001E-2"/>
      </c:valAx>
      <c:spPr>
        <a:noFill/>
        <a:ln>
          <a:noFill/>
        </a:ln>
        <a:effectLst/>
      </c:spPr>
    </c:plotArea>
    <c:legend>
      <c:legendPos val="b"/>
      <c:layout>
        <c:manualLayout>
          <c:xMode val="edge"/>
          <c:yMode val="edge"/>
          <c:x val="0.16987344230224069"/>
          <c:y val="0.8098834898498144"/>
          <c:w val="0.70262388286202238"/>
          <c:h val="0.1715573380002123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accent6"/>
              </a:solidFill>
              <a:latin typeface="+mn-lt"/>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452639880240986"/>
          <c:y val="7.2304344856521194E-2"/>
          <c:w val="0.55940755577500523"/>
          <c:h val="0.79431419664091285"/>
        </c:manualLayout>
      </c:layout>
      <c:barChart>
        <c:barDir val="bar"/>
        <c:grouping val="clustered"/>
        <c:varyColors val="0"/>
        <c:ser>
          <c:idx val="1"/>
          <c:order val="0"/>
          <c:tx>
            <c:strRef>
              <c:f>'Reason for not trying'!$D$4</c:f>
              <c:strCache>
                <c:ptCount val="1"/>
                <c:pt idx="0">
                  <c:v>2024</c:v>
                </c:pt>
              </c:strCache>
            </c:strRef>
          </c:tx>
          <c:spPr>
            <a:solidFill>
              <a:srgbClr val="ED7D3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'Reason for not trying'!$B$5:$B$13</c:f>
              <c:strCache>
                <c:ptCount val="9"/>
                <c:pt idx="0">
                  <c:v>Other</c:v>
                </c:pt>
                <c:pt idx="1">
                  <c:v>They cost too much</c:v>
                </c:pt>
                <c:pt idx="2">
                  <c:v>Haven't got around to it yet</c:v>
                </c:pt>
                <c:pt idx="3">
                  <c:v>I am not addicted to smoking
and don't need help to quit</c:v>
                </c:pt>
                <c:pt idx="4">
                  <c:v>I do not want to quit smoking</c:v>
                </c:pt>
                <c:pt idx="5">
                  <c:v>I do not know enough
about them</c:v>
                </c:pt>
                <c:pt idx="6">
                  <c:v>I do not think they would
help me to quit or cut down</c:v>
                </c:pt>
                <c:pt idx="7">
                  <c:v>I am concerned they
are not safe enough</c:v>
                </c:pt>
                <c:pt idx="8">
                  <c:v>I do not want to substitute
one addiction for another</c:v>
                </c:pt>
              </c:strCache>
            </c:strRef>
          </c:cat>
          <c:val>
            <c:numRef>
              <c:f>'Reason for not trying'!$D$5:$D$13</c:f>
              <c:numCache>
                <c:formatCode>0.0%</c:formatCode>
                <c:ptCount val="9"/>
                <c:pt idx="0" formatCode="0%">
                  <c:v>0.144849620664804</c:v>
                </c:pt>
                <c:pt idx="1">
                  <c:v>2.825257738030704E-2</c:v>
                </c:pt>
                <c:pt idx="2">
                  <c:v>6.3390096336535237E-2</c:v>
                </c:pt>
                <c:pt idx="3">
                  <c:v>6.8622554402595029E-2</c:v>
                </c:pt>
                <c:pt idx="4">
                  <c:v>9.4478426684872871E-2</c:v>
                </c:pt>
                <c:pt idx="5" formatCode="0%">
                  <c:v>0.1003421015964114</c:v>
                </c:pt>
                <c:pt idx="6" formatCode="0%">
                  <c:v>0.1129117634164313</c:v>
                </c:pt>
                <c:pt idx="7" formatCode="0%">
                  <c:v>0.15036927841904121</c:v>
                </c:pt>
                <c:pt idx="8" formatCode="0%">
                  <c:v>0.23678358109900191</c:v>
                </c:pt>
              </c:numCache>
            </c:numRef>
          </c:val>
          <c:extLst>
            <c:ext xmlns:c16="http://schemas.microsoft.com/office/drawing/2014/chart" uri="{C3380CC4-5D6E-409C-BE32-E72D297353CC}">
              <c16:uniqueId val="{00000000-4EAE-44C0-A51B-DC70D81E7115}"/>
            </c:ext>
          </c:extLst>
        </c:ser>
        <c:dLbls>
          <c:showLegendKey val="0"/>
          <c:showVal val="1"/>
          <c:showCatName val="0"/>
          <c:showSerName val="0"/>
          <c:showPercent val="0"/>
          <c:showBubbleSize val="0"/>
        </c:dLbls>
        <c:gapWidth val="87"/>
        <c:axId val="1531291039"/>
        <c:axId val="1540606703"/>
        <c:extLst/>
      </c:barChart>
      <c:catAx>
        <c:axId val="1531291039"/>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accent6"/>
                </a:solidFill>
                <a:latin typeface="+mn-lt"/>
                <a:ea typeface="+mn-ea"/>
                <a:cs typeface="Arial" panose="020B0604020202020204" pitchFamily="34" charset="0"/>
              </a:defRPr>
            </a:pPr>
            <a:endParaRPr lang="en-US"/>
          </a:p>
        </c:txPr>
        <c:crossAx val="1540606703"/>
        <c:crosses val="autoZero"/>
        <c:auto val="1"/>
        <c:lblAlgn val="ctr"/>
        <c:lblOffset val="100"/>
        <c:noMultiLvlLbl val="0"/>
      </c:catAx>
      <c:valAx>
        <c:axId val="1540606703"/>
        <c:scaling>
          <c:orientation val="minMax"/>
          <c:min val="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0"/>
        <c:majorTickMark val="none"/>
        <c:minorTickMark val="none"/>
        <c:tickLblPos val="nextTo"/>
        <c:spPr>
          <a:noFill/>
          <a:ln w="9525">
            <a:solidFill>
              <a:schemeClr val="tx1"/>
            </a:solidFill>
          </a:ln>
          <a:effectLst/>
        </c:spPr>
        <c:txPr>
          <a:bodyPr rot="-60000000" spcFirstLastPara="1" vertOverflow="ellipsis" vert="horz" wrap="square" anchor="ctr" anchorCtr="1"/>
          <a:lstStyle/>
          <a:p>
            <a:pPr>
              <a:defRPr sz="1200" b="0" i="0" u="none" strike="noStrike" kern="1200" baseline="0">
                <a:solidFill>
                  <a:schemeClr val="accent6"/>
                </a:solidFill>
                <a:latin typeface="+mn-lt"/>
                <a:ea typeface="+mn-ea"/>
                <a:cs typeface="Arial" panose="020B0604020202020204" pitchFamily="34" charset="0"/>
              </a:defRPr>
            </a:pPr>
            <a:endParaRPr lang="en-US"/>
          </a:p>
        </c:txPr>
        <c:crossAx val="1531291039"/>
        <c:crosses val="autoZero"/>
        <c:crossBetween val="between"/>
        <c:majorUnit val="5.000000000000001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85000"/>
        </a:schemeClr>
      </a:solid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9828825744608E-2"/>
          <c:y val="8.6019912304144963E-2"/>
          <c:w val="0.92673209327094985"/>
          <c:h val="0.72556696528225106"/>
        </c:manualLayout>
      </c:layout>
      <c:lineChart>
        <c:grouping val="standard"/>
        <c:varyColors val="0"/>
        <c:ser>
          <c:idx val="0"/>
          <c:order val="0"/>
          <c:tx>
            <c:strRef>
              <c:f>'[Youth Vaping 2024 (9) - Perceptions of harm.xlsx]Perceptions of harm'!$B$5</c:f>
              <c:strCache>
                <c:ptCount val="1"/>
                <c:pt idx="0">
                  <c:v>About the same or more harmful</c:v>
                </c:pt>
              </c:strCache>
            </c:strRef>
          </c:tx>
          <c:spPr>
            <a:ln w="28575" cap="rnd">
              <a:solidFill>
                <a:schemeClr val="accent6"/>
              </a:solidFill>
              <a:round/>
            </a:ln>
            <a:effectLst/>
          </c:spPr>
          <c:marker>
            <c:symbol val="circle"/>
            <c:size val="5"/>
            <c:spPr>
              <a:solidFill>
                <a:schemeClr val="accent6"/>
              </a:solidFill>
              <a:ln w="9525">
                <a:noFill/>
              </a:ln>
              <a:effectLst/>
            </c:spPr>
          </c:marker>
          <c:dLbls>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3C-4E2E-A97C-CF318723C861}"/>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'[Youth Vaping 2024 (9) - Perceptions of harm.xlsx]Perceptions of harm'!$C$40:$N$40</c:f>
                <c:numCache>
                  <c:formatCode>General</c:formatCode>
                  <c:ptCount val="12"/>
                  <c:pt idx="0">
                    <c:v>1.8815109999999999E-2</c:v>
                  </c:pt>
                  <c:pt idx="1">
                    <c:v>2.0204E-2</c:v>
                  </c:pt>
                  <c:pt idx="2">
                    <c:v>1.9689180000000001E-2</c:v>
                  </c:pt>
                  <c:pt idx="3">
                    <c:v>1.98201E-2</c:v>
                  </c:pt>
                  <c:pt idx="4">
                    <c:v>1.932039E-2</c:v>
                  </c:pt>
                  <c:pt idx="5">
                    <c:v>2.112959E-2</c:v>
                  </c:pt>
                  <c:pt idx="6">
                    <c:v>2.0483100000000001E-2</c:v>
                  </c:pt>
                  <c:pt idx="7">
                    <c:v>2.132028E-2</c:v>
                  </c:pt>
                  <c:pt idx="8">
                    <c:v>2.1413100000000001E-2</c:v>
                  </c:pt>
                  <c:pt idx="9">
                    <c:v>2.127277E-2</c:v>
                  </c:pt>
                  <c:pt idx="10">
                    <c:v>2.090763E-2</c:v>
                  </c:pt>
                  <c:pt idx="11">
                    <c:v>2.0357009999999998E-2</c:v>
                  </c:pt>
                </c:numCache>
              </c:numRef>
            </c:plus>
            <c:minus>
              <c:numRef>
                <c:f>'[Youth Vaping 2024 (9) - Perceptions of harm.xlsx]Perceptions of harm'!$C$40:$N$40</c:f>
                <c:numCache>
                  <c:formatCode>General</c:formatCode>
                  <c:ptCount val="12"/>
                  <c:pt idx="0">
                    <c:v>1.8815109999999999E-2</c:v>
                  </c:pt>
                  <c:pt idx="1">
                    <c:v>2.0204E-2</c:v>
                  </c:pt>
                  <c:pt idx="2">
                    <c:v>1.9689180000000001E-2</c:v>
                  </c:pt>
                  <c:pt idx="3">
                    <c:v>1.98201E-2</c:v>
                  </c:pt>
                  <c:pt idx="4">
                    <c:v>1.932039E-2</c:v>
                  </c:pt>
                  <c:pt idx="5">
                    <c:v>2.112959E-2</c:v>
                  </c:pt>
                  <c:pt idx="6">
                    <c:v>2.0483100000000001E-2</c:v>
                  </c:pt>
                  <c:pt idx="7">
                    <c:v>2.132028E-2</c:v>
                  </c:pt>
                  <c:pt idx="8">
                    <c:v>2.1413100000000001E-2</c:v>
                  </c:pt>
                  <c:pt idx="9">
                    <c:v>2.127277E-2</c:v>
                  </c:pt>
                  <c:pt idx="10">
                    <c:v>2.090763E-2</c:v>
                  </c:pt>
                  <c:pt idx="11">
                    <c:v>2.0357009999999998E-2</c:v>
                  </c:pt>
                </c:numCache>
              </c:numRef>
            </c:minus>
            <c:spPr>
              <a:noFill/>
              <a:ln w="9525" cap="flat" cmpd="sng" algn="ctr">
                <a:solidFill>
                  <a:schemeClr val="tx1">
                    <a:lumMod val="65000"/>
                    <a:lumOff val="35000"/>
                  </a:schemeClr>
                </a:solidFill>
                <a:round/>
              </a:ln>
              <a:effectLst/>
            </c:spPr>
          </c:errBars>
          <c:cat>
            <c:numRef>
              <c:f>'[Youth Vaping 2024 (9) - Perceptions of harm.xlsx]Perceptions of harm'!$C$4:$N$4</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'[Youth Vaping 2024 (9) - Perceptions of harm.xlsx]Perceptions of harm'!$C$5:$N$5</c:f>
              <c:numCache>
                <c:formatCode>0%</c:formatCode>
                <c:ptCount val="12"/>
                <c:pt idx="0">
                  <c:v>0.12907136</c:v>
                </c:pt>
                <c:pt idx="1">
                  <c:v>0.19591096999999999</c:v>
                </c:pt>
                <c:pt idx="2">
                  <c:v>0.24571264000000001</c:v>
                </c:pt>
                <c:pt idx="3">
                  <c:v>0.25725787</c:v>
                </c:pt>
                <c:pt idx="4">
                  <c:v>0.27945645000000002</c:v>
                </c:pt>
                <c:pt idx="5">
                  <c:v>0.31139856999999999</c:v>
                </c:pt>
                <c:pt idx="6">
                  <c:v>0.3375418</c:v>
                </c:pt>
                <c:pt idx="7">
                  <c:v>0.40943743999999999</c:v>
                </c:pt>
                <c:pt idx="8">
                  <c:v>0.37152480999999998</c:v>
                </c:pt>
                <c:pt idx="9">
                  <c:v>0.40947540999999998</c:v>
                </c:pt>
                <c:pt idx="10">
                  <c:v>0.54016492000000005</c:v>
                </c:pt>
                <c:pt idx="11">
                  <c:v>0.57772422000000001</c:v>
                </c:pt>
              </c:numCache>
            </c:numRef>
          </c:val>
          <c:smooth val="0"/>
          <c:extLst>
            <c:ext xmlns:c16="http://schemas.microsoft.com/office/drawing/2014/chart" uri="{C3380CC4-5D6E-409C-BE32-E72D297353CC}">
              <c16:uniqueId val="{00000001-093C-4E2E-A97C-CF318723C861}"/>
            </c:ext>
          </c:extLst>
        </c:ser>
        <c:ser>
          <c:idx val="1"/>
          <c:order val="1"/>
          <c:tx>
            <c:strRef>
              <c:f>'[Youth Vaping 2024 (9) - Perceptions of harm.xlsx]Perceptions of harm'!$B$6</c:f>
              <c:strCache>
                <c:ptCount val="1"/>
                <c:pt idx="0">
                  <c:v>Less harmful </c:v>
                </c:pt>
              </c:strCache>
            </c:strRef>
          </c:tx>
          <c:spPr>
            <a:ln w="28575" cap="rnd">
              <a:solidFill>
                <a:srgbClr val="ED7D31"/>
              </a:solidFill>
              <a:round/>
            </a:ln>
            <a:effectLst/>
          </c:spPr>
          <c:marker>
            <c:symbol val="circle"/>
            <c:size val="5"/>
            <c:spPr>
              <a:solidFill>
                <a:srgbClr val="ED7D31"/>
              </a:solidFill>
              <a:ln w="9525">
                <a:solidFill>
                  <a:srgbClr val="ED7D31"/>
                </a:solidFill>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'[Youth Vaping 2024 (9) - Perceptions of harm.xlsx]Perceptions of harm'!$C$4:$N$4</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'[Youth Vaping 2024 (9) - Perceptions of harm.xlsx]Perceptions of harm'!$C$6:$N$6</c:f>
              <c:numCache>
                <c:formatCode>0%</c:formatCode>
                <c:ptCount val="12"/>
                <c:pt idx="0">
                  <c:v>0.72575250999999996</c:v>
                </c:pt>
                <c:pt idx="1">
                  <c:v>0.65985899999999997</c:v>
                </c:pt>
                <c:pt idx="2">
                  <c:v>0.65483919000000002</c:v>
                </c:pt>
                <c:pt idx="3">
                  <c:v>0.62284658000000004</c:v>
                </c:pt>
                <c:pt idx="4">
                  <c:v>0.61329416999999997</c:v>
                </c:pt>
                <c:pt idx="5">
                  <c:v>0.52948622000000001</c:v>
                </c:pt>
                <c:pt idx="6">
                  <c:v>0.50062947000000002</c:v>
                </c:pt>
                <c:pt idx="7">
                  <c:v>0.41524594999999997</c:v>
                </c:pt>
                <c:pt idx="8">
                  <c:v>0.42480452000000002</c:v>
                </c:pt>
                <c:pt idx="9">
                  <c:v>0.4210641</c:v>
                </c:pt>
                <c:pt idx="10">
                  <c:v>0.32759233999999998</c:v>
                </c:pt>
                <c:pt idx="11">
                  <c:v>0.30773644999999999</c:v>
                </c:pt>
              </c:numCache>
            </c:numRef>
          </c:val>
          <c:smooth val="0"/>
          <c:extLst>
            <c:ext xmlns:c16="http://schemas.microsoft.com/office/drawing/2014/chart" uri="{C3380CC4-5D6E-409C-BE32-E72D297353CC}">
              <c16:uniqueId val="{00000002-093C-4E2E-A97C-CF318723C861}"/>
            </c:ext>
          </c:extLst>
        </c:ser>
        <c:ser>
          <c:idx val="2"/>
          <c:order val="2"/>
          <c:tx>
            <c:strRef>
              <c:f>'[Youth Vaping 2024 (9) - Perceptions of harm.xlsx]Perceptions of harm'!$B$7</c:f>
              <c:strCache>
                <c:ptCount val="1"/>
                <c:pt idx="0">
                  <c:v>Don't know</c:v>
                </c:pt>
              </c:strCache>
            </c:strRef>
          </c:tx>
          <c:spPr>
            <a:ln w="28575" cap="rnd">
              <a:solidFill>
                <a:schemeClr val="accent6">
                  <a:lumMod val="60000"/>
                  <a:lumOff val="40000"/>
                </a:schemeClr>
              </a:solidFill>
              <a:prstDash val="solid"/>
              <a:round/>
            </a:ln>
            <a:effectLst/>
          </c:spPr>
          <c:marker>
            <c:symbol val="circle"/>
            <c:size val="5"/>
            <c:spPr>
              <a:solidFill>
                <a:schemeClr val="accent6">
                  <a:lumMod val="60000"/>
                  <a:lumOff val="40000"/>
                </a:schemeClr>
              </a:solidFill>
              <a:ln w="9525">
                <a:no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3C-4E2E-A97C-CF318723C861}"/>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'[Youth Vaping 2024 (9) - Perceptions of harm.xlsx]Perceptions of harm'!$C$42:$N$42</c:f>
                <c:numCache>
                  <c:formatCode>General</c:formatCode>
                  <c:ptCount val="12"/>
                  <c:pt idx="0">
                    <c:v>1.9769080000000001E-2</c:v>
                  </c:pt>
                  <c:pt idx="1">
                    <c:v>1.7883900000000001E-2</c:v>
                  </c:pt>
                  <c:pt idx="2">
                    <c:v>1.368669E-2</c:v>
                  </c:pt>
                  <c:pt idx="3">
                    <c:v>1.4728929999999999E-2</c:v>
                  </c:pt>
                  <c:pt idx="4">
                    <c:v>1.332267E-2</c:v>
                  </c:pt>
                  <c:pt idx="5">
                    <c:v>1.6690630000000001E-2</c:v>
                  </c:pt>
                  <c:pt idx="6">
                    <c:v>1.5953160000000001E-2</c:v>
                  </c:pt>
                  <c:pt idx="7">
                    <c:v>1.6486230000000001E-2</c:v>
                  </c:pt>
                  <c:pt idx="8">
                    <c:v>1.7846460000000001E-2</c:v>
                  </c:pt>
                  <c:pt idx="9">
                    <c:v>1.6229520000000001E-2</c:v>
                  </c:pt>
                  <c:pt idx="10">
                    <c:v>1.4211029999999999E-2</c:v>
                  </c:pt>
                  <c:pt idx="11">
                    <c:v>1.312555E-2</c:v>
                  </c:pt>
                </c:numCache>
              </c:numRef>
            </c:plus>
            <c:minus>
              <c:numRef>
                <c:f>'[Youth Vaping 2024 (9) - Perceptions of harm.xlsx]Perceptions of harm'!$C$42:$N$42</c:f>
                <c:numCache>
                  <c:formatCode>General</c:formatCode>
                  <c:ptCount val="12"/>
                  <c:pt idx="0">
                    <c:v>1.9769080000000001E-2</c:v>
                  </c:pt>
                  <c:pt idx="1">
                    <c:v>1.7883900000000001E-2</c:v>
                  </c:pt>
                  <c:pt idx="2">
                    <c:v>1.368669E-2</c:v>
                  </c:pt>
                  <c:pt idx="3">
                    <c:v>1.4728929999999999E-2</c:v>
                  </c:pt>
                  <c:pt idx="4">
                    <c:v>1.332267E-2</c:v>
                  </c:pt>
                  <c:pt idx="5">
                    <c:v>1.6690630000000001E-2</c:v>
                  </c:pt>
                  <c:pt idx="6">
                    <c:v>1.5953160000000001E-2</c:v>
                  </c:pt>
                  <c:pt idx="7">
                    <c:v>1.6486230000000001E-2</c:v>
                  </c:pt>
                  <c:pt idx="8">
                    <c:v>1.7846460000000001E-2</c:v>
                  </c:pt>
                  <c:pt idx="9">
                    <c:v>1.6229520000000001E-2</c:v>
                  </c:pt>
                  <c:pt idx="10">
                    <c:v>1.4211029999999999E-2</c:v>
                  </c:pt>
                  <c:pt idx="11">
                    <c:v>1.312555E-2</c:v>
                  </c:pt>
                </c:numCache>
              </c:numRef>
            </c:minus>
            <c:spPr>
              <a:noFill/>
              <a:ln w="9525" cap="flat" cmpd="sng" algn="ctr">
                <a:solidFill>
                  <a:schemeClr val="tx1">
                    <a:lumMod val="65000"/>
                    <a:lumOff val="35000"/>
                  </a:schemeClr>
                </a:solidFill>
                <a:round/>
              </a:ln>
              <a:effectLst/>
            </c:spPr>
          </c:errBars>
          <c:cat>
            <c:numRef>
              <c:f>'[Youth Vaping 2024 (9) - Perceptions of harm.xlsx]Perceptions of harm'!$C$4:$N$4</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'[Youth Vaping 2024 (9) - Perceptions of harm.xlsx]Perceptions of harm'!$C$7:$N$7</c:f>
              <c:numCache>
                <c:formatCode>0%</c:formatCode>
                <c:ptCount val="12"/>
                <c:pt idx="0">
                  <c:v>0.14517612999999999</c:v>
                </c:pt>
                <c:pt idx="1">
                  <c:v>0.14423003000000001</c:v>
                </c:pt>
                <c:pt idx="2">
                  <c:v>9.9448170000000002E-2</c:v>
                </c:pt>
                <c:pt idx="3">
                  <c:v>0.11989555</c:v>
                </c:pt>
                <c:pt idx="4">
                  <c:v>0.10724938000000001</c:v>
                </c:pt>
                <c:pt idx="5">
                  <c:v>0.15911520000000001</c:v>
                </c:pt>
                <c:pt idx="6">
                  <c:v>0.16182873</c:v>
                </c:pt>
                <c:pt idx="7">
                  <c:v>0.17531662000000001</c:v>
                </c:pt>
                <c:pt idx="8">
                  <c:v>0.20367067999999999</c:v>
                </c:pt>
                <c:pt idx="9">
                  <c:v>0.16946048999999999</c:v>
                </c:pt>
                <c:pt idx="10">
                  <c:v>0.13224274</c:v>
                </c:pt>
                <c:pt idx="11">
                  <c:v>0.11453932999999999</c:v>
                </c:pt>
              </c:numCache>
            </c:numRef>
          </c:val>
          <c:smooth val="0"/>
          <c:extLst>
            <c:ext xmlns:c16="http://schemas.microsoft.com/office/drawing/2014/chart" uri="{C3380CC4-5D6E-409C-BE32-E72D297353CC}">
              <c16:uniqueId val="{00000004-093C-4E2E-A97C-CF318723C861}"/>
            </c:ext>
          </c:extLst>
        </c:ser>
        <c:dLbls>
          <c:dLblPos val="t"/>
          <c:showLegendKey val="0"/>
          <c:showVal val="1"/>
          <c:showCatName val="0"/>
          <c:showSerName val="0"/>
          <c:showPercent val="0"/>
          <c:showBubbleSize val="0"/>
        </c:dLbls>
        <c:marker val="1"/>
        <c:smooth val="0"/>
        <c:axId val="1528268591"/>
        <c:axId val="1081397151"/>
      </c:lineChart>
      <c:catAx>
        <c:axId val="1528268591"/>
        <c:scaling>
          <c:orientation val="minMax"/>
        </c:scaling>
        <c:delete val="0"/>
        <c:axPos val="b"/>
        <c:numFmt formatCode="General" sourceLinked="1"/>
        <c:majorTickMark val="none"/>
        <c:minorTickMark val="out"/>
        <c:tickLblPos val="nextTo"/>
        <c:spPr>
          <a:noFill/>
          <a:ln w="9525" cap="flat" cmpd="sng" algn="ctr">
            <a:solidFill>
              <a:schemeClr val="accent6"/>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1081397151"/>
        <c:crosses val="autoZero"/>
        <c:auto val="1"/>
        <c:lblAlgn val="ctr"/>
        <c:lblOffset val="100"/>
        <c:noMultiLvlLbl val="0"/>
      </c:catAx>
      <c:valAx>
        <c:axId val="108139715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a:solidFill>
              <a:schemeClr val="accent6"/>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15282685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9828825744608E-2"/>
          <c:y val="8.6019912304144963E-2"/>
          <c:w val="0.92673209327094985"/>
          <c:h val="0.72556696528225106"/>
        </c:manualLayout>
      </c:layout>
      <c:lineChart>
        <c:grouping val="standard"/>
        <c:varyColors val="0"/>
        <c:ser>
          <c:idx val="0"/>
          <c:order val="0"/>
          <c:tx>
            <c:strRef>
              <c:f>'[Youth Vaping 2024 (9) - Perceptions of harm.xlsx]Perceptions of harm'!$B$5</c:f>
              <c:strCache>
                <c:ptCount val="1"/>
                <c:pt idx="0">
                  <c:v>About the same or more harmful</c:v>
                </c:pt>
              </c:strCache>
            </c:strRef>
          </c:tx>
          <c:spPr>
            <a:ln w="28575" cap="rnd">
              <a:solidFill>
                <a:schemeClr val="accent6"/>
              </a:solidFill>
              <a:round/>
            </a:ln>
            <a:effectLst/>
          </c:spPr>
          <c:marker>
            <c:symbol val="circle"/>
            <c:size val="5"/>
            <c:spPr>
              <a:solidFill>
                <a:schemeClr val="accent6"/>
              </a:solidFill>
              <a:ln w="9525">
                <a:noFill/>
              </a:ln>
              <a:effectLst/>
            </c:spPr>
          </c:marker>
          <c:dLbls>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3C-4E2E-A97C-CF318723C861}"/>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'[Youth Vaping 2024 (9) - Perceptions of harm.xlsx]Perceptions of harm'!$C$40:$N$40</c:f>
                <c:numCache>
                  <c:formatCode>General</c:formatCode>
                  <c:ptCount val="12"/>
                  <c:pt idx="0">
                    <c:v>1.8815109999999999E-2</c:v>
                  </c:pt>
                  <c:pt idx="1">
                    <c:v>2.0204E-2</c:v>
                  </c:pt>
                  <c:pt idx="2">
                    <c:v>1.9689180000000001E-2</c:v>
                  </c:pt>
                  <c:pt idx="3">
                    <c:v>1.98201E-2</c:v>
                  </c:pt>
                  <c:pt idx="4">
                    <c:v>1.932039E-2</c:v>
                  </c:pt>
                  <c:pt idx="5">
                    <c:v>2.112959E-2</c:v>
                  </c:pt>
                  <c:pt idx="6">
                    <c:v>2.0483100000000001E-2</c:v>
                  </c:pt>
                  <c:pt idx="7">
                    <c:v>2.132028E-2</c:v>
                  </c:pt>
                  <c:pt idx="8">
                    <c:v>2.1413100000000001E-2</c:v>
                  </c:pt>
                  <c:pt idx="9">
                    <c:v>2.127277E-2</c:v>
                  </c:pt>
                  <c:pt idx="10">
                    <c:v>2.090763E-2</c:v>
                  </c:pt>
                  <c:pt idx="11">
                    <c:v>2.0357009999999998E-2</c:v>
                  </c:pt>
                </c:numCache>
              </c:numRef>
            </c:plus>
            <c:minus>
              <c:numRef>
                <c:f>'[Youth Vaping 2024 (9) - Perceptions of harm.xlsx]Perceptions of harm'!$C$40:$N$40</c:f>
                <c:numCache>
                  <c:formatCode>General</c:formatCode>
                  <c:ptCount val="12"/>
                  <c:pt idx="0">
                    <c:v>1.8815109999999999E-2</c:v>
                  </c:pt>
                  <c:pt idx="1">
                    <c:v>2.0204E-2</c:v>
                  </c:pt>
                  <c:pt idx="2">
                    <c:v>1.9689180000000001E-2</c:v>
                  </c:pt>
                  <c:pt idx="3">
                    <c:v>1.98201E-2</c:v>
                  </c:pt>
                  <c:pt idx="4">
                    <c:v>1.932039E-2</c:v>
                  </c:pt>
                  <c:pt idx="5">
                    <c:v>2.112959E-2</c:v>
                  </c:pt>
                  <c:pt idx="6">
                    <c:v>2.0483100000000001E-2</c:v>
                  </c:pt>
                  <c:pt idx="7">
                    <c:v>2.132028E-2</c:v>
                  </c:pt>
                  <c:pt idx="8">
                    <c:v>2.1413100000000001E-2</c:v>
                  </c:pt>
                  <c:pt idx="9">
                    <c:v>2.127277E-2</c:v>
                  </c:pt>
                  <c:pt idx="10">
                    <c:v>2.090763E-2</c:v>
                  </c:pt>
                  <c:pt idx="11">
                    <c:v>2.0357009999999998E-2</c:v>
                  </c:pt>
                </c:numCache>
              </c:numRef>
            </c:minus>
            <c:spPr>
              <a:noFill/>
              <a:ln w="9525" cap="flat" cmpd="sng" algn="ctr">
                <a:solidFill>
                  <a:schemeClr val="tx1">
                    <a:lumMod val="65000"/>
                    <a:lumOff val="35000"/>
                  </a:schemeClr>
                </a:solidFill>
                <a:round/>
              </a:ln>
              <a:effectLst/>
            </c:spPr>
          </c:errBars>
          <c:cat>
            <c:numRef>
              <c:f>'[Youth Vaping 2024 (9) - Perceptions of harm.xlsx]Perceptions of harm'!$C$4:$N$4</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'[Youth Vaping 2024 (9) - Perceptions of harm.xlsx]Perceptions of harm'!$C$5:$N$5</c:f>
              <c:numCache>
                <c:formatCode>0%</c:formatCode>
                <c:ptCount val="12"/>
                <c:pt idx="0">
                  <c:v>0.12907136</c:v>
                </c:pt>
                <c:pt idx="1">
                  <c:v>0.19591096999999999</c:v>
                </c:pt>
                <c:pt idx="2">
                  <c:v>0.24571264000000001</c:v>
                </c:pt>
                <c:pt idx="3">
                  <c:v>0.25725787</c:v>
                </c:pt>
                <c:pt idx="4">
                  <c:v>0.27945645000000002</c:v>
                </c:pt>
                <c:pt idx="5">
                  <c:v>0.31139856999999999</c:v>
                </c:pt>
                <c:pt idx="6">
                  <c:v>0.3375418</c:v>
                </c:pt>
                <c:pt idx="7">
                  <c:v>0.40943743999999999</c:v>
                </c:pt>
                <c:pt idx="8">
                  <c:v>0.37152480999999998</c:v>
                </c:pt>
                <c:pt idx="9">
                  <c:v>0.40947540999999998</c:v>
                </c:pt>
                <c:pt idx="10">
                  <c:v>0.54016492000000005</c:v>
                </c:pt>
                <c:pt idx="11">
                  <c:v>0.57772422000000001</c:v>
                </c:pt>
              </c:numCache>
            </c:numRef>
          </c:val>
          <c:smooth val="0"/>
          <c:extLst>
            <c:ext xmlns:c16="http://schemas.microsoft.com/office/drawing/2014/chart" uri="{C3380CC4-5D6E-409C-BE32-E72D297353CC}">
              <c16:uniqueId val="{00000001-093C-4E2E-A97C-CF318723C861}"/>
            </c:ext>
          </c:extLst>
        </c:ser>
        <c:ser>
          <c:idx val="1"/>
          <c:order val="1"/>
          <c:tx>
            <c:strRef>
              <c:f>'[Youth Vaping 2024 (9) - Perceptions of harm.xlsx]Perceptions of harm'!$B$6</c:f>
              <c:strCache>
                <c:ptCount val="1"/>
                <c:pt idx="0">
                  <c:v>Less harmful </c:v>
                </c:pt>
              </c:strCache>
            </c:strRef>
          </c:tx>
          <c:spPr>
            <a:ln w="28575" cap="rnd">
              <a:solidFill>
                <a:srgbClr val="ED7D31"/>
              </a:solidFill>
              <a:round/>
            </a:ln>
            <a:effectLst/>
          </c:spPr>
          <c:marker>
            <c:symbol val="circle"/>
            <c:size val="5"/>
            <c:spPr>
              <a:solidFill>
                <a:srgbClr val="ED7D31"/>
              </a:solidFill>
              <a:ln w="9525">
                <a:solidFill>
                  <a:srgbClr val="ED7D31"/>
                </a:solidFill>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'[Youth Vaping 2024 (9) - Perceptions of harm.xlsx]Perceptions of harm'!$C$4:$N$4</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'[Youth Vaping 2024 (9) - Perceptions of harm.xlsx]Perceptions of harm'!$C$6:$N$6</c:f>
              <c:numCache>
                <c:formatCode>0%</c:formatCode>
                <c:ptCount val="12"/>
                <c:pt idx="0">
                  <c:v>0.72575250999999996</c:v>
                </c:pt>
                <c:pt idx="1">
                  <c:v>0.65985899999999997</c:v>
                </c:pt>
                <c:pt idx="2">
                  <c:v>0.65483919000000002</c:v>
                </c:pt>
                <c:pt idx="3">
                  <c:v>0.62284658000000004</c:v>
                </c:pt>
                <c:pt idx="4">
                  <c:v>0.61329416999999997</c:v>
                </c:pt>
                <c:pt idx="5">
                  <c:v>0.52948622000000001</c:v>
                </c:pt>
                <c:pt idx="6">
                  <c:v>0.50062947000000002</c:v>
                </c:pt>
                <c:pt idx="7">
                  <c:v>0.41524594999999997</c:v>
                </c:pt>
                <c:pt idx="8">
                  <c:v>0.42480452000000002</c:v>
                </c:pt>
                <c:pt idx="9">
                  <c:v>0.4210641</c:v>
                </c:pt>
                <c:pt idx="10">
                  <c:v>0.32759233999999998</c:v>
                </c:pt>
                <c:pt idx="11">
                  <c:v>0.30773644999999999</c:v>
                </c:pt>
              </c:numCache>
            </c:numRef>
          </c:val>
          <c:smooth val="0"/>
          <c:extLst>
            <c:ext xmlns:c16="http://schemas.microsoft.com/office/drawing/2014/chart" uri="{C3380CC4-5D6E-409C-BE32-E72D297353CC}">
              <c16:uniqueId val="{00000002-093C-4E2E-A97C-CF318723C861}"/>
            </c:ext>
          </c:extLst>
        </c:ser>
        <c:ser>
          <c:idx val="2"/>
          <c:order val="2"/>
          <c:tx>
            <c:strRef>
              <c:f>'[Youth Vaping 2024 (9) - Perceptions of harm.xlsx]Perceptions of harm'!$B$7</c:f>
              <c:strCache>
                <c:ptCount val="1"/>
                <c:pt idx="0">
                  <c:v>Don't know</c:v>
                </c:pt>
              </c:strCache>
            </c:strRef>
          </c:tx>
          <c:spPr>
            <a:ln w="28575" cap="rnd">
              <a:solidFill>
                <a:schemeClr val="accent6">
                  <a:lumMod val="60000"/>
                  <a:lumOff val="40000"/>
                </a:schemeClr>
              </a:solidFill>
              <a:prstDash val="solid"/>
              <a:round/>
            </a:ln>
            <a:effectLst/>
          </c:spPr>
          <c:marker>
            <c:symbol val="circle"/>
            <c:size val="5"/>
            <c:spPr>
              <a:solidFill>
                <a:schemeClr val="accent6">
                  <a:lumMod val="60000"/>
                  <a:lumOff val="40000"/>
                </a:schemeClr>
              </a:solidFill>
              <a:ln w="9525">
                <a:no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3C-4E2E-A97C-CF318723C861}"/>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'[Youth Vaping 2024 (9) - Perceptions of harm.xlsx]Perceptions of harm'!$C$42:$N$42</c:f>
                <c:numCache>
                  <c:formatCode>General</c:formatCode>
                  <c:ptCount val="12"/>
                  <c:pt idx="0">
                    <c:v>1.9769080000000001E-2</c:v>
                  </c:pt>
                  <c:pt idx="1">
                    <c:v>1.7883900000000001E-2</c:v>
                  </c:pt>
                  <c:pt idx="2">
                    <c:v>1.368669E-2</c:v>
                  </c:pt>
                  <c:pt idx="3">
                    <c:v>1.4728929999999999E-2</c:v>
                  </c:pt>
                  <c:pt idx="4">
                    <c:v>1.332267E-2</c:v>
                  </c:pt>
                  <c:pt idx="5">
                    <c:v>1.6690630000000001E-2</c:v>
                  </c:pt>
                  <c:pt idx="6">
                    <c:v>1.5953160000000001E-2</c:v>
                  </c:pt>
                  <c:pt idx="7">
                    <c:v>1.6486230000000001E-2</c:v>
                  </c:pt>
                  <c:pt idx="8">
                    <c:v>1.7846460000000001E-2</c:v>
                  </c:pt>
                  <c:pt idx="9">
                    <c:v>1.6229520000000001E-2</c:v>
                  </c:pt>
                  <c:pt idx="10">
                    <c:v>1.4211029999999999E-2</c:v>
                  </c:pt>
                  <c:pt idx="11">
                    <c:v>1.312555E-2</c:v>
                  </c:pt>
                </c:numCache>
              </c:numRef>
            </c:plus>
            <c:minus>
              <c:numRef>
                <c:f>'[Youth Vaping 2024 (9) - Perceptions of harm.xlsx]Perceptions of harm'!$C$42:$N$42</c:f>
                <c:numCache>
                  <c:formatCode>General</c:formatCode>
                  <c:ptCount val="12"/>
                  <c:pt idx="0">
                    <c:v>1.9769080000000001E-2</c:v>
                  </c:pt>
                  <c:pt idx="1">
                    <c:v>1.7883900000000001E-2</c:v>
                  </c:pt>
                  <c:pt idx="2">
                    <c:v>1.368669E-2</c:v>
                  </c:pt>
                  <c:pt idx="3">
                    <c:v>1.4728929999999999E-2</c:v>
                  </c:pt>
                  <c:pt idx="4">
                    <c:v>1.332267E-2</c:v>
                  </c:pt>
                  <c:pt idx="5">
                    <c:v>1.6690630000000001E-2</c:v>
                  </c:pt>
                  <c:pt idx="6">
                    <c:v>1.5953160000000001E-2</c:v>
                  </c:pt>
                  <c:pt idx="7">
                    <c:v>1.6486230000000001E-2</c:v>
                  </c:pt>
                  <c:pt idx="8">
                    <c:v>1.7846460000000001E-2</c:v>
                  </c:pt>
                  <c:pt idx="9">
                    <c:v>1.6229520000000001E-2</c:v>
                  </c:pt>
                  <c:pt idx="10">
                    <c:v>1.4211029999999999E-2</c:v>
                  </c:pt>
                  <c:pt idx="11">
                    <c:v>1.312555E-2</c:v>
                  </c:pt>
                </c:numCache>
              </c:numRef>
            </c:minus>
            <c:spPr>
              <a:noFill/>
              <a:ln w="9525" cap="flat" cmpd="sng" algn="ctr">
                <a:solidFill>
                  <a:schemeClr val="tx1">
                    <a:lumMod val="65000"/>
                    <a:lumOff val="35000"/>
                  </a:schemeClr>
                </a:solidFill>
                <a:round/>
              </a:ln>
              <a:effectLst/>
            </c:spPr>
          </c:errBars>
          <c:cat>
            <c:numRef>
              <c:f>'[Youth Vaping 2024 (9) - Perceptions of harm.xlsx]Perceptions of harm'!$C$4:$N$4</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'[Youth Vaping 2024 (9) - Perceptions of harm.xlsx]Perceptions of harm'!$C$7:$N$7</c:f>
              <c:numCache>
                <c:formatCode>0%</c:formatCode>
                <c:ptCount val="12"/>
                <c:pt idx="0">
                  <c:v>0.14517612999999999</c:v>
                </c:pt>
                <c:pt idx="1">
                  <c:v>0.14423003000000001</c:v>
                </c:pt>
                <c:pt idx="2">
                  <c:v>9.9448170000000002E-2</c:v>
                </c:pt>
                <c:pt idx="3">
                  <c:v>0.11989555</c:v>
                </c:pt>
                <c:pt idx="4">
                  <c:v>0.10724938000000001</c:v>
                </c:pt>
                <c:pt idx="5">
                  <c:v>0.15911520000000001</c:v>
                </c:pt>
                <c:pt idx="6">
                  <c:v>0.16182873</c:v>
                </c:pt>
                <c:pt idx="7">
                  <c:v>0.17531662000000001</c:v>
                </c:pt>
                <c:pt idx="8">
                  <c:v>0.20367067999999999</c:v>
                </c:pt>
                <c:pt idx="9">
                  <c:v>0.16946048999999999</c:v>
                </c:pt>
                <c:pt idx="10">
                  <c:v>0.13224274</c:v>
                </c:pt>
                <c:pt idx="11">
                  <c:v>0.11453932999999999</c:v>
                </c:pt>
              </c:numCache>
            </c:numRef>
          </c:val>
          <c:smooth val="0"/>
          <c:extLst>
            <c:ext xmlns:c16="http://schemas.microsoft.com/office/drawing/2014/chart" uri="{C3380CC4-5D6E-409C-BE32-E72D297353CC}">
              <c16:uniqueId val="{00000004-093C-4E2E-A97C-CF318723C861}"/>
            </c:ext>
          </c:extLst>
        </c:ser>
        <c:dLbls>
          <c:dLblPos val="t"/>
          <c:showLegendKey val="0"/>
          <c:showVal val="1"/>
          <c:showCatName val="0"/>
          <c:showSerName val="0"/>
          <c:showPercent val="0"/>
          <c:showBubbleSize val="0"/>
        </c:dLbls>
        <c:marker val="1"/>
        <c:smooth val="0"/>
        <c:axId val="1528268591"/>
        <c:axId val="1081397151"/>
      </c:lineChart>
      <c:catAx>
        <c:axId val="1528268591"/>
        <c:scaling>
          <c:orientation val="minMax"/>
        </c:scaling>
        <c:delete val="0"/>
        <c:axPos val="b"/>
        <c:numFmt formatCode="General" sourceLinked="1"/>
        <c:majorTickMark val="none"/>
        <c:minorTickMark val="out"/>
        <c:tickLblPos val="nextTo"/>
        <c:spPr>
          <a:noFill/>
          <a:ln w="9525" cap="flat" cmpd="sng" algn="ctr">
            <a:solidFill>
              <a:schemeClr val="accent6"/>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1081397151"/>
        <c:crosses val="autoZero"/>
        <c:auto val="1"/>
        <c:lblAlgn val="ctr"/>
        <c:lblOffset val="100"/>
        <c:noMultiLvlLbl val="0"/>
      </c:catAx>
      <c:valAx>
        <c:axId val="108139715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a:solidFill>
              <a:schemeClr val="accent6"/>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15282685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029822684183908E-2"/>
          <c:y val="2.4396121690611984E-2"/>
          <c:w val="0.89385313714781545"/>
          <c:h val="0.77199491169621848"/>
        </c:manualLayout>
      </c:layout>
      <c:barChart>
        <c:barDir val="col"/>
        <c:grouping val="clustered"/>
        <c:varyColors val="0"/>
        <c:ser>
          <c:idx val="2"/>
          <c:order val="0"/>
          <c:tx>
            <c:strRef>
              <c:f>'[Youth Vaping 2024 (7) - Reasons for Vaping.xlsx]Awareness of vape promotion'!$C$6</c:f>
              <c:strCache>
                <c:ptCount val="1"/>
                <c:pt idx="0">
                  <c:v>2022</c:v>
                </c:pt>
              </c:strCache>
            </c:strRef>
          </c:tx>
          <c:spPr>
            <a:solidFill>
              <a:schemeClr val="accent4"/>
            </a:solidFill>
            <a:ln>
              <a:solidFill>
                <a:schemeClr val="accent5"/>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accent5"/>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'[Youth Vaping 2024 (7) - Reasons for Vaping.xlsx]Awareness of vape promotion'!$B$7:$B$15</c:f>
              <c:strCache>
                <c:ptCount val="9"/>
                <c:pt idx="0">
                  <c:v>Billboards</c:v>
                </c:pt>
                <c:pt idx="1">
                  <c:v>In shops</c:v>
                </c:pt>
                <c:pt idx="2">
                  <c:v>Online</c:v>
                </c:pt>
                <c:pt idx="3">
                  <c:v>On buses</c:v>
                </c:pt>
                <c:pt idx="4">
                  <c:v>On TV</c:v>
                </c:pt>
                <c:pt idx="5">
                  <c:v>In newspapers/ magazines</c:v>
                </c:pt>
                <c:pt idx="6">
                  <c:v>Somewhere else</c:v>
                </c:pt>
                <c:pt idx="7">
                  <c:v>Don't know</c:v>
                </c:pt>
                <c:pt idx="8">
                  <c:v>Don't see vape promotion</c:v>
                </c:pt>
              </c:strCache>
            </c:strRef>
          </c:cat>
          <c:val>
            <c:numRef>
              <c:f>'[Youth Vaping 2024 (7) - Reasons for Vaping.xlsx]Awareness of vape promotion'!$C$7:$C$15</c:f>
              <c:numCache>
                <c:formatCode>0%</c:formatCode>
                <c:ptCount val="9"/>
                <c:pt idx="0">
                  <c:v>0.1159864109819817</c:v>
                </c:pt>
                <c:pt idx="1">
                  <c:v>0.36787851170331959</c:v>
                </c:pt>
                <c:pt idx="2">
                  <c:v>0.24169972389526631</c:v>
                </c:pt>
                <c:pt idx="3" formatCode="0.0%">
                  <c:v>9.2434368421942636E-2</c:v>
                </c:pt>
                <c:pt idx="4" formatCode="0.0%">
                  <c:v>7.5643751384486174E-2</c:v>
                </c:pt>
                <c:pt idx="5" formatCode="0.0%">
                  <c:v>7.9280369288086266E-2</c:v>
                </c:pt>
                <c:pt idx="6" formatCode="0.0%">
                  <c:v>2.008664014736454E-2</c:v>
                </c:pt>
                <c:pt idx="7">
                  <c:v>0.1345168038880615</c:v>
                </c:pt>
                <c:pt idx="8">
                  <c:v>0.30747529665057138</c:v>
                </c:pt>
              </c:numCache>
            </c:numRef>
          </c:val>
          <c:extLst>
            <c:ext xmlns:c16="http://schemas.microsoft.com/office/drawing/2014/chart" uri="{C3380CC4-5D6E-409C-BE32-E72D297353CC}">
              <c16:uniqueId val="{00000000-FA71-4838-9CC6-9EA13BEC6CC1}"/>
            </c:ext>
          </c:extLst>
        </c:ser>
        <c:ser>
          <c:idx val="1"/>
          <c:order val="1"/>
          <c:tx>
            <c:strRef>
              <c:f>'[Youth Vaping 2024 (7) - Reasons for Vaping.xlsx]Awareness of vape promotion'!$D$6</c:f>
              <c:strCache>
                <c:ptCount val="1"/>
                <c:pt idx="0">
                  <c:v>2023</c:v>
                </c:pt>
              </c:strCache>
            </c:strRef>
          </c:tx>
          <c:spPr>
            <a:solidFill>
              <a:schemeClr val="accent2"/>
            </a:solidFill>
            <a:ln w="3175">
              <a:solidFill>
                <a:schemeClr val="accent5"/>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accent5"/>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'[Youth Vaping 2024 (7) - Reasons for Vaping.xlsx]Awareness of vape promotion'!$B$7:$B$15</c:f>
              <c:strCache>
                <c:ptCount val="9"/>
                <c:pt idx="0">
                  <c:v>Billboards</c:v>
                </c:pt>
                <c:pt idx="1">
                  <c:v>In shops</c:v>
                </c:pt>
                <c:pt idx="2">
                  <c:v>Online</c:v>
                </c:pt>
                <c:pt idx="3">
                  <c:v>On buses</c:v>
                </c:pt>
                <c:pt idx="4">
                  <c:v>On TV</c:v>
                </c:pt>
                <c:pt idx="5">
                  <c:v>In newspapers/ magazines</c:v>
                </c:pt>
                <c:pt idx="6">
                  <c:v>Somewhere else</c:v>
                </c:pt>
                <c:pt idx="7">
                  <c:v>Don't know</c:v>
                </c:pt>
                <c:pt idx="8">
                  <c:v>Don't see vape promotion</c:v>
                </c:pt>
              </c:strCache>
            </c:strRef>
          </c:cat>
          <c:val>
            <c:numRef>
              <c:f>'[Youth Vaping 2024 (7) - Reasons for Vaping.xlsx]Awareness of vape promotion'!$D$7:$D$15</c:f>
              <c:numCache>
                <c:formatCode>0%</c:formatCode>
                <c:ptCount val="9"/>
                <c:pt idx="0">
                  <c:v>0.1380793805225497</c:v>
                </c:pt>
                <c:pt idx="1">
                  <c:v>0.52609057428818051</c:v>
                </c:pt>
                <c:pt idx="2">
                  <c:v>0.32155785251290048</c:v>
                </c:pt>
                <c:pt idx="3">
                  <c:v>0.1120767717075004</c:v>
                </c:pt>
                <c:pt idx="4" formatCode="0.0%">
                  <c:v>9.0357703972922587E-2</c:v>
                </c:pt>
                <c:pt idx="5" formatCode="0.0%">
                  <c:v>7.2005665740775465E-2</c:v>
                </c:pt>
                <c:pt idx="6" formatCode="0.0%">
                  <c:v>1.840171430014835E-2</c:v>
                </c:pt>
                <c:pt idx="7">
                  <c:v>0.10777680141416569</c:v>
                </c:pt>
                <c:pt idx="8">
                  <c:v>0.20056509586418009</c:v>
                </c:pt>
              </c:numCache>
            </c:numRef>
          </c:val>
          <c:extLst>
            <c:ext xmlns:c16="http://schemas.microsoft.com/office/drawing/2014/chart" uri="{C3380CC4-5D6E-409C-BE32-E72D297353CC}">
              <c16:uniqueId val="{00000001-FA71-4838-9CC6-9EA13BEC6CC1}"/>
            </c:ext>
          </c:extLst>
        </c:ser>
        <c:ser>
          <c:idx val="0"/>
          <c:order val="2"/>
          <c:tx>
            <c:strRef>
              <c:f>'[Youth Vaping 2024 (7) - Reasons for Vaping.xlsx]Awareness of vape promotion'!$E$6</c:f>
              <c:strCache>
                <c:ptCount val="1"/>
                <c:pt idx="0">
                  <c:v>2024</c:v>
                </c:pt>
              </c:strCache>
            </c:strRef>
          </c:tx>
          <c:spPr>
            <a:solidFill>
              <a:schemeClr val="accent1"/>
            </a:solidFill>
            <a:ln>
              <a:solidFill>
                <a:schemeClr val="tx1"/>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accent5"/>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'[Youth Vaping 2024 (7) - Reasons for Vaping.xlsx]Awareness of vape promotion'!$B$7:$B$15</c:f>
              <c:strCache>
                <c:ptCount val="9"/>
                <c:pt idx="0">
                  <c:v>Billboards</c:v>
                </c:pt>
                <c:pt idx="1">
                  <c:v>In shops</c:v>
                </c:pt>
                <c:pt idx="2">
                  <c:v>Online</c:v>
                </c:pt>
                <c:pt idx="3">
                  <c:v>On buses</c:v>
                </c:pt>
                <c:pt idx="4">
                  <c:v>On TV</c:v>
                </c:pt>
                <c:pt idx="5">
                  <c:v>In newspapers/ magazines</c:v>
                </c:pt>
                <c:pt idx="6">
                  <c:v>Somewhere else</c:v>
                </c:pt>
                <c:pt idx="7">
                  <c:v>Don't know</c:v>
                </c:pt>
                <c:pt idx="8">
                  <c:v>Don't see vape promotion</c:v>
                </c:pt>
              </c:strCache>
            </c:strRef>
          </c:cat>
          <c:val>
            <c:numRef>
              <c:f>'[Youth Vaping 2024 (7) - Reasons for Vaping.xlsx]Awareness of vape promotion'!$E$7:$E$15</c:f>
              <c:numCache>
                <c:formatCode>0%</c:formatCode>
                <c:ptCount val="9"/>
                <c:pt idx="0">
                  <c:v>0.15638594737543571</c:v>
                </c:pt>
                <c:pt idx="1">
                  <c:v>0.55280517704079257</c:v>
                </c:pt>
                <c:pt idx="2">
                  <c:v>0.29215441190473179</c:v>
                </c:pt>
                <c:pt idx="3">
                  <c:v>0.1031217681285191</c:v>
                </c:pt>
                <c:pt idx="4" formatCode="0.0%">
                  <c:v>8.3295209094615866E-2</c:v>
                </c:pt>
                <c:pt idx="5" formatCode="0.0%">
                  <c:v>6.8996323550008523E-2</c:v>
                </c:pt>
                <c:pt idx="6" formatCode="0.0%">
                  <c:v>2.333782203483431E-2</c:v>
                </c:pt>
                <c:pt idx="7" formatCode="0.0%">
                  <c:v>9.3198603734761951E-2</c:v>
                </c:pt>
                <c:pt idx="8">
                  <c:v>0.18774322702897861</c:v>
                </c:pt>
              </c:numCache>
            </c:numRef>
          </c:val>
          <c:extLst>
            <c:ext xmlns:c16="http://schemas.microsoft.com/office/drawing/2014/chart" uri="{C3380CC4-5D6E-409C-BE32-E72D297353CC}">
              <c16:uniqueId val="{00000002-FA71-4838-9CC6-9EA13BEC6CC1}"/>
            </c:ext>
          </c:extLst>
        </c:ser>
        <c:dLbls>
          <c:showLegendKey val="0"/>
          <c:showVal val="0"/>
          <c:showCatName val="0"/>
          <c:showSerName val="0"/>
          <c:showPercent val="0"/>
          <c:showBubbleSize val="0"/>
        </c:dLbls>
        <c:gapWidth val="219"/>
        <c:overlap val="-27"/>
        <c:axId val="1536044223"/>
        <c:axId val="1536055039"/>
      </c:barChart>
      <c:catAx>
        <c:axId val="1536044223"/>
        <c:scaling>
          <c:orientation val="minMax"/>
        </c:scaling>
        <c:delete val="0"/>
        <c:axPos val="b"/>
        <c:numFmt formatCode="General" sourceLinked="1"/>
        <c:majorTickMark val="none"/>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200" b="0" i="0" u="none" strike="noStrike" kern="1200" baseline="0">
                <a:solidFill>
                  <a:schemeClr val="accent5"/>
                </a:solidFill>
                <a:latin typeface="+mn-lt"/>
                <a:ea typeface="+mn-ea"/>
                <a:cs typeface="+mn-cs"/>
              </a:defRPr>
            </a:pPr>
            <a:endParaRPr lang="en-US"/>
          </a:p>
        </c:txPr>
        <c:crossAx val="1536055039"/>
        <c:crosses val="autoZero"/>
        <c:auto val="1"/>
        <c:lblAlgn val="ctr"/>
        <c:lblOffset val="100"/>
        <c:noMultiLvlLbl val="0"/>
      </c:catAx>
      <c:valAx>
        <c:axId val="1536055039"/>
        <c:scaling>
          <c:orientation val="minMax"/>
          <c:max val="0.60000000000000009"/>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accent6"/>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36044223"/>
        <c:crosses val="autoZero"/>
        <c:crossBetween val="between"/>
        <c:majorUnit val="0.1"/>
      </c:valAx>
      <c:spPr>
        <a:noFill/>
        <a:ln>
          <a:noFill/>
        </a:ln>
        <a:effectLst/>
      </c:spPr>
    </c:plotArea>
    <c:legend>
      <c:legendPos val="r"/>
      <c:layout>
        <c:manualLayout>
          <c:xMode val="edge"/>
          <c:yMode val="edge"/>
          <c:x val="0.77663139880470966"/>
          <c:y val="6.4905126865090854E-2"/>
          <c:w val="0.12996506818963241"/>
          <c:h val="0.1990623026715123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135"/>
          </a:xfrm>
          <a:prstGeom prst="rect">
            <a:avLst/>
          </a:prstGeom>
        </p:spPr>
        <p:txBody>
          <a:bodyPr vert="horz" lIns="94044" tIns="47022" rIns="94044" bIns="47022" rtlCol="0"/>
          <a:lstStyle>
            <a:lvl1pPr algn="l">
              <a:defRPr sz="1200"/>
            </a:lvl1pPr>
          </a:lstStyle>
          <a:p>
            <a:endParaRPr lang="en-GB"/>
          </a:p>
        </p:txBody>
      </p:sp>
      <p:sp>
        <p:nvSpPr>
          <p:cNvPr id="3" name="Date Placeholder 2"/>
          <p:cNvSpPr>
            <a:spLocks noGrp="1"/>
          </p:cNvSpPr>
          <p:nvPr>
            <p:ph type="dt" idx="1"/>
          </p:nvPr>
        </p:nvSpPr>
        <p:spPr>
          <a:xfrm>
            <a:off x="3850444" y="1"/>
            <a:ext cx="2945659" cy="498135"/>
          </a:xfrm>
          <a:prstGeom prst="rect">
            <a:avLst/>
          </a:prstGeom>
        </p:spPr>
        <p:txBody>
          <a:bodyPr vert="horz" lIns="94044" tIns="47022" rIns="94044" bIns="47022" rtlCol="0"/>
          <a:lstStyle>
            <a:lvl1pPr algn="r">
              <a:defRPr sz="1200"/>
            </a:lvl1pPr>
          </a:lstStyle>
          <a:p>
            <a:fld id="{3086DBAC-15CA-46E9-A478-982733273516}" type="datetimeFigureOut">
              <a:rPr lang="en-GB" smtClean="0"/>
              <a:t>18/09/2024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4044" tIns="47022" rIns="94044" bIns="47022" rtlCol="0" anchor="ctr"/>
          <a:lstStyle/>
          <a:p>
            <a:endParaRPr lang="en-GB"/>
          </a:p>
        </p:txBody>
      </p:sp>
      <p:sp>
        <p:nvSpPr>
          <p:cNvPr id="5" name="Notes Placeholder 4"/>
          <p:cNvSpPr>
            <a:spLocks noGrp="1"/>
          </p:cNvSpPr>
          <p:nvPr>
            <p:ph type="body" sz="quarter" idx="3"/>
          </p:nvPr>
        </p:nvSpPr>
        <p:spPr>
          <a:xfrm>
            <a:off x="679768" y="4777959"/>
            <a:ext cx="5438140" cy="3909239"/>
          </a:xfrm>
          <a:prstGeom prst="rect">
            <a:avLst/>
          </a:prstGeom>
        </p:spPr>
        <p:txBody>
          <a:bodyPr vert="horz" lIns="94044" tIns="47022" rIns="94044" bIns="4702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4044" tIns="47022" rIns="94044" bIns="47022"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30091"/>
            <a:ext cx="2945659" cy="498134"/>
          </a:xfrm>
          <a:prstGeom prst="rect">
            <a:avLst/>
          </a:prstGeom>
        </p:spPr>
        <p:txBody>
          <a:bodyPr vert="horz" lIns="94044" tIns="47022" rIns="94044" bIns="47022" rtlCol="0" anchor="b"/>
          <a:lstStyle>
            <a:lvl1pPr algn="r">
              <a:defRPr sz="1200"/>
            </a:lvl1pPr>
          </a:lstStyle>
          <a:p>
            <a:fld id="{7B6235C0-F3AA-42FD-824F-DB33CDF87C8A}" type="slidenum">
              <a:rPr lang="en-GB" smtClean="0"/>
              <a:t>‹#›</a:t>
            </a:fld>
            <a:endParaRPr lang="en-GB"/>
          </a:p>
        </p:txBody>
      </p:sp>
    </p:spTree>
    <p:extLst>
      <p:ext uri="{BB962C8B-B14F-4D97-AF65-F5344CB8AC3E}">
        <p14:creationId xmlns:p14="http://schemas.microsoft.com/office/powerpoint/2010/main" val="3801787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6235C0-F3AA-42FD-824F-DB33CDF87C8A}" type="slidenum">
              <a:rPr lang="en-GB" smtClean="0"/>
              <a:t>5</a:t>
            </a:fld>
            <a:endParaRPr lang="en-GB"/>
          </a:p>
        </p:txBody>
      </p:sp>
    </p:spTree>
    <p:extLst>
      <p:ext uri="{BB962C8B-B14F-4D97-AF65-F5344CB8AC3E}">
        <p14:creationId xmlns:p14="http://schemas.microsoft.com/office/powerpoint/2010/main" val="2557259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6235C0-F3AA-42FD-824F-DB33CDF87C8A}" type="slidenum">
              <a:rPr lang="en-GB" smtClean="0"/>
              <a:t>6</a:t>
            </a:fld>
            <a:endParaRPr lang="en-GB"/>
          </a:p>
        </p:txBody>
      </p:sp>
    </p:spTree>
    <p:extLst>
      <p:ext uri="{BB962C8B-B14F-4D97-AF65-F5344CB8AC3E}">
        <p14:creationId xmlns:p14="http://schemas.microsoft.com/office/powerpoint/2010/main" val="1212165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rise in vaping looks steady</a:t>
            </a:r>
            <a:r>
              <a:rPr lang="en-GB" baseline="0" dirty="0"/>
              <a:t> </a:t>
            </a:r>
            <a:r>
              <a:rPr lang="en-GB" dirty="0"/>
              <a:t>over time, no evidence</a:t>
            </a:r>
            <a:r>
              <a:rPr lang="en-GB" baseline="0" dirty="0"/>
              <a:t> of a strong acceleration of vaping over the past few years</a:t>
            </a:r>
            <a:endParaRPr lang="en-GB" dirty="0"/>
          </a:p>
        </p:txBody>
      </p:sp>
      <p:sp>
        <p:nvSpPr>
          <p:cNvPr id="4" name="Slide Number Placeholder 3"/>
          <p:cNvSpPr>
            <a:spLocks noGrp="1"/>
          </p:cNvSpPr>
          <p:nvPr>
            <p:ph type="sldNum" sz="quarter" idx="5"/>
          </p:nvPr>
        </p:nvSpPr>
        <p:spPr/>
        <p:txBody>
          <a:bodyPr/>
          <a:lstStyle/>
          <a:p>
            <a:fld id="{7B6235C0-F3AA-42FD-824F-DB33CDF87C8A}" type="slidenum">
              <a:rPr lang="en-GB" smtClean="0"/>
              <a:t>8</a:t>
            </a:fld>
            <a:endParaRPr lang="en-GB"/>
          </a:p>
        </p:txBody>
      </p:sp>
    </p:spTree>
    <p:extLst>
      <p:ext uri="{BB962C8B-B14F-4D97-AF65-F5344CB8AC3E}">
        <p14:creationId xmlns:p14="http://schemas.microsoft.com/office/powerpoint/2010/main" val="2412858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6235C0-F3AA-42FD-824F-DB33CDF87C8A}" type="slidenum">
              <a:rPr lang="en-GB" smtClean="0"/>
              <a:t>9</a:t>
            </a:fld>
            <a:endParaRPr lang="en-GB"/>
          </a:p>
        </p:txBody>
      </p:sp>
    </p:spTree>
    <p:extLst>
      <p:ext uri="{BB962C8B-B14F-4D97-AF65-F5344CB8AC3E}">
        <p14:creationId xmlns:p14="http://schemas.microsoft.com/office/powerpoint/2010/main" val="2294585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6235C0-F3AA-42FD-824F-DB33CDF87C8A}" type="slidenum">
              <a:rPr lang="en-GB" smtClean="0"/>
              <a:t>18</a:t>
            </a:fld>
            <a:endParaRPr lang="en-GB"/>
          </a:p>
        </p:txBody>
      </p:sp>
    </p:spTree>
    <p:extLst>
      <p:ext uri="{BB962C8B-B14F-4D97-AF65-F5344CB8AC3E}">
        <p14:creationId xmlns:p14="http://schemas.microsoft.com/office/powerpoint/2010/main" val="3602852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6235C0-F3AA-42FD-824F-DB33CDF87C8A}" type="slidenum">
              <a:rPr lang="en-GB" smtClean="0"/>
              <a:t>21</a:t>
            </a:fld>
            <a:endParaRPr lang="en-GB"/>
          </a:p>
        </p:txBody>
      </p:sp>
    </p:spTree>
    <p:extLst>
      <p:ext uri="{BB962C8B-B14F-4D97-AF65-F5344CB8AC3E}">
        <p14:creationId xmlns:p14="http://schemas.microsoft.com/office/powerpoint/2010/main" val="1656253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6235C0-F3AA-42FD-824F-DB33CDF87C8A}" type="slidenum">
              <a:rPr lang="en-GB" smtClean="0"/>
              <a:t>22</a:t>
            </a:fld>
            <a:endParaRPr lang="en-GB"/>
          </a:p>
        </p:txBody>
      </p:sp>
    </p:spTree>
    <p:extLst>
      <p:ext uri="{BB962C8B-B14F-4D97-AF65-F5344CB8AC3E}">
        <p14:creationId xmlns:p14="http://schemas.microsoft.com/office/powerpoint/2010/main" val="2662216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6235C0-F3AA-42FD-824F-DB33CDF87C8A}" type="slidenum">
              <a:rPr lang="en-GB" smtClean="0"/>
              <a:t>25</a:t>
            </a:fld>
            <a:endParaRPr lang="en-GB"/>
          </a:p>
        </p:txBody>
      </p:sp>
    </p:spTree>
    <p:extLst>
      <p:ext uri="{BB962C8B-B14F-4D97-AF65-F5344CB8AC3E}">
        <p14:creationId xmlns:p14="http://schemas.microsoft.com/office/powerpoint/2010/main" val="3272069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6235C0-F3AA-42FD-824F-DB33CDF87C8A}" type="slidenum">
              <a:rPr lang="en-GB" smtClean="0"/>
              <a:t>27</a:t>
            </a:fld>
            <a:endParaRPr lang="en-GB"/>
          </a:p>
        </p:txBody>
      </p:sp>
    </p:spTree>
    <p:extLst>
      <p:ext uri="{BB962C8B-B14F-4D97-AF65-F5344CB8AC3E}">
        <p14:creationId xmlns:p14="http://schemas.microsoft.com/office/powerpoint/2010/main" val="3434552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CAADF-2BC2-C0BF-F4EA-98FDDB5A3F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F94773C-09D7-CFBC-6D9E-CD68D9F4EA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B9DD1C3-2F34-A47B-914E-6F489C66072B}"/>
              </a:ext>
            </a:extLst>
          </p:cNvPr>
          <p:cNvSpPr>
            <a:spLocks noGrp="1"/>
          </p:cNvSpPr>
          <p:nvPr>
            <p:ph type="dt" sz="half" idx="10"/>
          </p:nvPr>
        </p:nvSpPr>
        <p:spPr/>
        <p:txBody>
          <a:bodyPr/>
          <a:lstStyle/>
          <a:p>
            <a:fld id="{DEED1CAA-F43F-4008-ACC3-8D70F0BB238D}" type="datetimeFigureOut">
              <a:rPr lang="en-GB" smtClean="0"/>
              <a:t>18/09/2024</a:t>
            </a:fld>
            <a:endParaRPr lang="en-GB"/>
          </a:p>
        </p:txBody>
      </p:sp>
      <p:sp>
        <p:nvSpPr>
          <p:cNvPr id="5" name="Footer Placeholder 4">
            <a:extLst>
              <a:ext uri="{FF2B5EF4-FFF2-40B4-BE49-F238E27FC236}">
                <a16:creationId xmlns:a16="http://schemas.microsoft.com/office/drawing/2014/main" id="{84FA959B-3F22-D79D-8D27-EF2D48741E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70D6C-006C-EA5B-0AA0-C288719BC54D}"/>
              </a:ext>
            </a:extLst>
          </p:cNvPr>
          <p:cNvSpPr>
            <a:spLocks noGrp="1"/>
          </p:cNvSpPr>
          <p:nvPr>
            <p:ph type="sldNum" sz="quarter" idx="12"/>
          </p:nvPr>
        </p:nvSpPr>
        <p:spPr/>
        <p:txBody>
          <a:bodyPr/>
          <a:lstStyle/>
          <a:p>
            <a:fld id="{ECCECAC6-35F6-4FFA-91AF-71A420A79743}" type="slidenum">
              <a:rPr lang="en-GB" smtClean="0"/>
              <a:t>‹#›</a:t>
            </a:fld>
            <a:endParaRPr lang="en-GB"/>
          </a:p>
        </p:txBody>
      </p:sp>
    </p:spTree>
    <p:extLst>
      <p:ext uri="{BB962C8B-B14F-4D97-AF65-F5344CB8AC3E}">
        <p14:creationId xmlns:p14="http://schemas.microsoft.com/office/powerpoint/2010/main" val="1773584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8849B-E0F2-E755-8945-709EAEADAC4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07CC06-0BC3-1768-6782-714E8FD543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1277B3-E173-8200-7E84-DE5A2E0522A4}"/>
              </a:ext>
            </a:extLst>
          </p:cNvPr>
          <p:cNvSpPr>
            <a:spLocks noGrp="1"/>
          </p:cNvSpPr>
          <p:nvPr>
            <p:ph type="dt" sz="half" idx="10"/>
          </p:nvPr>
        </p:nvSpPr>
        <p:spPr/>
        <p:txBody>
          <a:bodyPr/>
          <a:lstStyle/>
          <a:p>
            <a:fld id="{DEED1CAA-F43F-4008-ACC3-8D70F0BB238D}" type="datetimeFigureOut">
              <a:rPr lang="en-GB" smtClean="0"/>
              <a:t>18/09/2024</a:t>
            </a:fld>
            <a:endParaRPr lang="en-GB"/>
          </a:p>
        </p:txBody>
      </p:sp>
      <p:sp>
        <p:nvSpPr>
          <p:cNvPr id="5" name="Footer Placeholder 4">
            <a:extLst>
              <a:ext uri="{FF2B5EF4-FFF2-40B4-BE49-F238E27FC236}">
                <a16:creationId xmlns:a16="http://schemas.microsoft.com/office/drawing/2014/main" id="{9DCB2033-6619-7C83-40DC-5F8B81EF89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C5A36C-559A-B38F-9A60-DC3C44DAF2EC}"/>
              </a:ext>
            </a:extLst>
          </p:cNvPr>
          <p:cNvSpPr>
            <a:spLocks noGrp="1"/>
          </p:cNvSpPr>
          <p:nvPr>
            <p:ph type="sldNum" sz="quarter" idx="12"/>
          </p:nvPr>
        </p:nvSpPr>
        <p:spPr/>
        <p:txBody>
          <a:bodyPr/>
          <a:lstStyle/>
          <a:p>
            <a:fld id="{ECCECAC6-35F6-4FFA-91AF-71A420A79743}" type="slidenum">
              <a:rPr lang="en-GB" smtClean="0"/>
              <a:t>‹#›</a:t>
            </a:fld>
            <a:endParaRPr lang="en-GB"/>
          </a:p>
        </p:txBody>
      </p:sp>
    </p:spTree>
    <p:extLst>
      <p:ext uri="{BB962C8B-B14F-4D97-AF65-F5344CB8AC3E}">
        <p14:creationId xmlns:p14="http://schemas.microsoft.com/office/powerpoint/2010/main" val="1946989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CB75AF-771F-173F-2D4C-0ADC8E561D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C85039-C8D1-6572-4690-1E1DDA1C4E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57DC71-98F3-C633-C85D-A95478F80028}"/>
              </a:ext>
            </a:extLst>
          </p:cNvPr>
          <p:cNvSpPr>
            <a:spLocks noGrp="1"/>
          </p:cNvSpPr>
          <p:nvPr>
            <p:ph type="dt" sz="half" idx="10"/>
          </p:nvPr>
        </p:nvSpPr>
        <p:spPr/>
        <p:txBody>
          <a:bodyPr/>
          <a:lstStyle/>
          <a:p>
            <a:fld id="{DEED1CAA-F43F-4008-ACC3-8D70F0BB238D}" type="datetimeFigureOut">
              <a:rPr lang="en-GB" smtClean="0"/>
              <a:t>18/09/2024</a:t>
            </a:fld>
            <a:endParaRPr lang="en-GB"/>
          </a:p>
        </p:txBody>
      </p:sp>
      <p:sp>
        <p:nvSpPr>
          <p:cNvPr id="5" name="Footer Placeholder 4">
            <a:extLst>
              <a:ext uri="{FF2B5EF4-FFF2-40B4-BE49-F238E27FC236}">
                <a16:creationId xmlns:a16="http://schemas.microsoft.com/office/drawing/2014/main" id="{36EBC18B-B504-65D6-5D4F-E71AF8E345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249B4E-51E9-1F39-8F46-0869510BD53E}"/>
              </a:ext>
            </a:extLst>
          </p:cNvPr>
          <p:cNvSpPr>
            <a:spLocks noGrp="1"/>
          </p:cNvSpPr>
          <p:nvPr>
            <p:ph type="sldNum" sz="quarter" idx="12"/>
          </p:nvPr>
        </p:nvSpPr>
        <p:spPr/>
        <p:txBody>
          <a:bodyPr/>
          <a:lstStyle/>
          <a:p>
            <a:fld id="{ECCECAC6-35F6-4FFA-91AF-71A420A79743}" type="slidenum">
              <a:rPr lang="en-GB" smtClean="0"/>
              <a:t>‹#›</a:t>
            </a:fld>
            <a:endParaRPr lang="en-GB"/>
          </a:p>
        </p:txBody>
      </p:sp>
    </p:spTree>
    <p:extLst>
      <p:ext uri="{BB962C8B-B14F-4D97-AF65-F5344CB8AC3E}">
        <p14:creationId xmlns:p14="http://schemas.microsoft.com/office/powerpoint/2010/main" val="3348628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F2D8E-24E0-7DEA-48B9-47E1B70E39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FA24A0-339B-E6F8-41E5-578799F39F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F34EEE-7DEE-02FA-4226-0E7445B13A4D}"/>
              </a:ext>
            </a:extLst>
          </p:cNvPr>
          <p:cNvSpPr>
            <a:spLocks noGrp="1"/>
          </p:cNvSpPr>
          <p:nvPr>
            <p:ph type="dt" sz="half" idx="10"/>
          </p:nvPr>
        </p:nvSpPr>
        <p:spPr/>
        <p:txBody>
          <a:bodyPr/>
          <a:lstStyle/>
          <a:p>
            <a:fld id="{DEED1CAA-F43F-4008-ACC3-8D70F0BB238D}" type="datetimeFigureOut">
              <a:rPr lang="en-GB" smtClean="0"/>
              <a:t>18/09/2024</a:t>
            </a:fld>
            <a:endParaRPr lang="en-GB"/>
          </a:p>
        </p:txBody>
      </p:sp>
      <p:sp>
        <p:nvSpPr>
          <p:cNvPr id="5" name="Footer Placeholder 4">
            <a:extLst>
              <a:ext uri="{FF2B5EF4-FFF2-40B4-BE49-F238E27FC236}">
                <a16:creationId xmlns:a16="http://schemas.microsoft.com/office/drawing/2014/main" id="{01F0D0FB-17F4-8C5E-9E43-AE97D87876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83554D-4592-4B73-B0FB-7A2E24B172F5}"/>
              </a:ext>
            </a:extLst>
          </p:cNvPr>
          <p:cNvSpPr>
            <a:spLocks noGrp="1"/>
          </p:cNvSpPr>
          <p:nvPr>
            <p:ph type="sldNum" sz="quarter" idx="12"/>
          </p:nvPr>
        </p:nvSpPr>
        <p:spPr/>
        <p:txBody>
          <a:bodyPr/>
          <a:lstStyle/>
          <a:p>
            <a:fld id="{ECCECAC6-35F6-4FFA-91AF-71A420A79743}" type="slidenum">
              <a:rPr lang="en-GB" smtClean="0"/>
              <a:t>‹#›</a:t>
            </a:fld>
            <a:endParaRPr lang="en-GB"/>
          </a:p>
        </p:txBody>
      </p:sp>
    </p:spTree>
    <p:extLst>
      <p:ext uri="{BB962C8B-B14F-4D97-AF65-F5344CB8AC3E}">
        <p14:creationId xmlns:p14="http://schemas.microsoft.com/office/powerpoint/2010/main" val="3149383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CE358-5269-2527-D52C-9B1398A915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0EF6F7F-823F-5D6A-F41D-6DD76F95B0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AA8491-AE5F-6302-A4D4-BE9C099F9E06}"/>
              </a:ext>
            </a:extLst>
          </p:cNvPr>
          <p:cNvSpPr>
            <a:spLocks noGrp="1"/>
          </p:cNvSpPr>
          <p:nvPr>
            <p:ph type="dt" sz="half" idx="10"/>
          </p:nvPr>
        </p:nvSpPr>
        <p:spPr/>
        <p:txBody>
          <a:bodyPr/>
          <a:lstStyle/>
          <a:p>
            <a:fld id="{DEED1CAA-F43F-4008-ACC3-8D70F0BB238D}" type="datetimeFigureOut">
              <a:rPr lang="en-GB" smtClean="0"/>
              <a:t>18/09/2024</a:t>
            </a:fld>
            <a:endParaRPr lang="en-GB"/>
          </a:p>
        </p:txBody>
      </p:sp>
      <p:sp>
        <p:nvSpPr>
          <p:cNvPr id="5" name="Footer Placeholder 4">
            <a:extLst>
              <a:ext uri="{FF2B5EF4-FFF2-40B4-BE49-F238E27FC236}">
                <a16:creationId xmlns:a16="http://schemas.microsoft.com/office/drawing/2014/main" id="{828ACF20-AA5D-2491-AC82-624F7FBBAF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07EE2A-F133-52E3-001E-B4B3732A663E}"/>
              </a:ext>
            </a:extLst>
          </p:cNvPr>
          <p:cNvSpPr>
            <a:spLocks noGrp="1"/>
          </p:cNvSpPr>
          <p:nvPr>
            <p:ph type="sldNum" sz="quarter" idx="12"/>
          </p:nvPr>
        </p:nvSpPr>
        <p:spPr/>
        <p:txBody>
          <a:bodyPr/>
          <a:lstStyle/>
          <a:p>
            <a:fld id="{ECCECAC6-35F6-4FFA-91AF-71A420A79743}" type="slidenum">
              <a:rPr lang="en-GB" smtClean="0"/>
              <a:t>‹#›</a:t>
            </a:fld>
            <a:endParaRPr lang="en-GB"/>
          </a:p>
        </p:txBody>
      </p:sp>
    </p:spTree>
    <p:extLst>
      <p:ext uri="{BB962C8B-B14F-4D97-AF65-F5344CB8AC3E}">
        <p14:creationId xmlns:p14="http://schemas.microsoft.com/office/powerpoint/2010/main" val="739789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5917A-3BBC-485F-F73A-D6413502B3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7D1C21-9F8E-4D1C-18E8-891C48E88D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6CAF833-0EDF-AD67-757D-8CDB13C861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2C725C3-B5F8-311A-A1DF-F617850CB6F4}"/>
              </a:ext>
            </a:extLst>
          </p:cNvPr>
          <p:cNvSpPr>
            <a:spLocks noGrp="1"/>
          </p:cNvSpPr>
          <p:nvPr>
            <p:ph type="dt" sz="half" idx="10"/>
          </p:nvPr>
        </p:nvSpPr>
        <p:spPr/>
        <p:txBody>
          <a:bodyPr/>
          <a:lstStyle/>
          <a:p>
            <a:fld id="{DEED1CAA-F43F-4008-ACC3-8D70F0BB238D}" type="datetimeFigureOut">
              <a:rPr lang="en-GB" smtClean="0"/>
              <a:t>18/09/2024</a:t>
            </a:fld>
            <a:endParaRPr lang="en-GB"/>
          </a:p>
        </p:txBody>
      </p:sp>
      <p:sp>
        <p:nvSpPr>
          <p:cNvPr id="6" name="Footer Placeholder 5">
            <a:extLst>
              <a:ext uri="{FF2B5EF4-FFF2-40B4-BE49-F238E27FC236}">
                <a16:creationId xmlns:a16="http://schemas.microsoft.com/office/drawing/2014/main" id="{B128D0C0-6ABA-4ECD-4895-4EC0EEC0C1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472190-E890-9AE0-35B1-705C07A6E70A}"/>
              </a:ext>
            </a:extLst>
          </p:cNvPr>
          <p:cNvSpPr>
            <a:spLocks noGrp="1"/>
          </p:cNvSpPr>
          <p:nvPr>
            <p:ph type="sldNum" sz="quarter" idx="12"/>
          </p:nvPr>
        </p:nvSpPr>
        <p:spPr/>
        <p:txBody>
          <a:bodyPr/>
          <a:lstStyle/>
          <a:p>
            <a:fld id="{ECCECAC6-35F6-4FFA-91AF-71A420A79743}" type="slidenum">
              <a:rPr lang="en-GB" smtClean="0"/>
              <a:t>‹#›</a:t>
            </a:fld>
            <a:endParaRPr lang="en-GB"/>
          </a:p>
        </p:txBody>
      </p:sp>
    </p:spTree>
    <p:extLst>
      <p:ext uri="{BB962C8B-B14F-4D97-AF65-F5344CB8AC3E}">
        <p14:creationId xmlns:p14="http://schemas.microsoft.com/office/powerpoint/2010/main" val="819600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CB557-BA4A-EA8D-CE2C-88C321267DA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2365EC-0CEC-74B8-DE56-6D4EF6E497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2C01EB-F1DC-C531-73D2-A219F0B581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0F58307-D264-2529-7169-AB1B5CD667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D18F79-5FA9-882D-E070-1E05BE4471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3CC3B6-5269-070C-BE6B-18B30191AA20}"/>
              </a:ext>
            </a:extLst>
          </p:cNvPr>
          <p:cNvSpPr>
            <a:spLocks noGrp="1"/>
          </p:cNvSpPr>
          <p:nvPr>
            <p:ph type="dt" sz="half" idx="10"/>
          </p:nvPr>
        </p:nvSpPr>
        <p:spPr/>
        <p:txBody>
          <a:bodyPr/>
          <a:lstStyle/>
          <a:p>
            <a:fld id="{DEED1CAA-F43F-4008-ACC3-8D70F0BB238D}" type="datetimeFigureOut">
              <a:rPr lang="en-GB" smtClean="0"/>
              <a:t>18/09/2024</a:t>
            </a:fld>
            <a:endParaRPr lang="en-GB"/>
          </a:p>
        </p:txBody>
      </p:sp>
      <p:sp>
        <p:nvSpPr>
          <p:cNvPr id="8" name="Footer Placeholder 7">
            <a:extLst>
              <a:ext uri="{FF2B5EF4-FFF2-40B4-BE49-F238E27FC236}">
                <a16:creationId xmlns:a16="http://schemas.microsoft.com/office/drawing/2014/main" id="{DAB6A2FF-4032-027F-0B52-FEC4BCCDEBA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DC1B05A-F561-BE76-EC00-A609582321E0}"/>
              </a:ext>
            </a:extLst>
          </p:cNvPr>
          <p:cNvSpPr>
            <a:spLocks noGrp="1"/>
          </p:cNvSpPr>
          <p:nvPr>
            <p:ph type="sldNum" sz="quarter" idx="12"/>
          </p:nvPr>
        </p:nvSpPr>
        <p:spPr/>
        <p:txBody>
          <a:bodyPr/>
          <a:lstStyle/>
          <a:p>
            <a:fld id="{ECCECAC6-35F6-4FFA-91AF-71A420A79743}" type="slidenum">
              <a:rPr lang="en-GB" smtClean="0"/>
              <a:t>‹#›</a:t>
            </a:fld>
            <a:endParaRPr lang="en-GB"/>
          </a:p>
        </p:txBody>
      </p:sp>
    </p:spTree>
    <p:extLst>
      <p:ext uri="{BB962C8B-B14F-4D97-AF65-F5344CB8AC3E}">
        <p14:creationId xmlns:p14="http://schemas.microsoft.com/office/powerpoint/2010/main" val="1206631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0C0D2-C227-6158-F476-2CED48BC9D8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30AEFD-E7E2-0E22-F9D5-C279F8CFB988}"/>
              </a:ext>
            </a:extLst>
          </p:cNvPr>
          <p:cNvSpPr>
            <a:spLocks noGrp="1"/>
          </p:cNvSpPr>
          <p:nvPr>
            <p:ph type="dt" sz="half" idx="10"/>
          </p:nvPr>
        </p:nvSpPr>
        <p:spPr/>
        <p:txBody>
          <a:bodyPr/>
          <a:lstStyle/>
          <a:p>
            <a:fld id="{DEED1CAA-F43F-4008-ACC3-8D70F0BB238D}" type="datetimeFigureOut">
              <a:rPr lang="en-GB" smtClean="0"/>
              <a:t>18/09/2024</a:t>
            </a:fld>
            <a:endParaRPr lang="en-GB"/>
          </a:p>
        </p:txBody>
      </p:sp>
      <p:sp>
        <p:nvSpPr>
          <p:cNvPr id="4" name="Footer Placeholder 3">
            <a:extLst>
              <a:ext uri="{FF2B5EF4-FFF2-40B4-BE49-F238E27FC236}">
                <a16:creationId xmlns:a16="http://schemas.microsoft.com/office/drawing/2014/main" id="{6E0396F1-8748-DD53-13E5-893093CEC03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1CB9C43-18A9-C6FF-3375-6F236657190E}"/>
              </a:ext>
            </a:extLst>
          </p:cNvPr>
          <p:cNvSpPr>
            <a:spLocks noGrp="1"/>
          </p:cNvSpPr>
          <p:nvPr>
            <p:ph type="sldNum" sz="quarter" idx="12"/>
          </p:nvPr>
        </p:nvSpPr>
        <p:spPr/>
        <p:txBody>
          <a:bodyPr/>
          <a:lstStyle/>
          <a:p>
            <a:fld id="{ECCECAC6-35F6-4FFA-91AF-71A420A79743}" type="slidenum">
              <a:rPr lang="en-GB" smtClean="0"/>
              <a:t>‹#›</a:t>
            </a:fld>
            <a:endParaRPr lang="en-GB"/>
          </a:p>
        </p:txBody>
      </p:sp>
    </p:spTree>
    <p:extLst>
      <p:ext uri="{BB962C8B-B14F-4D97-AF65-F5344CB8AC3E}">
        <p14:creationId xmlns:p14="http://schemas.microsoft.com/office/powerpoint/2010/main" val="4072876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FB2FF9-E6A8-B808-FFEE-8995F8B7645E}"/>
              </a:ext>
            </a:extLst>
          </p:cNvPr>
          <p:cNvSpPr>
            <a:spLocks noGrp="1"/>
          </p:cNvSpPr>
          <p:nvPr>
            <p:ph type="dt" sz="half" idx="10"/>
          </p:nvPr>
        </p:nvSpPr>
        <p:spPr/>
        <p:txBody>
          <a:bodyPr/>
          <a:lstStyle/>
          <a:p>
            <a:fld id="{DEED1CAA-F43F-4008-ACC3-8D70F0BB238D}" type="datetimeFigureOut">
              <a:rPr lang="en-GB" smtClean="0"/>
              <a:t>18/09/2024</a:t>
            </a:fld>
            <a:endParaRPr lang="en-GB"/>
          </a:p>
        </p:txBody>
      </p:sp>
      <p:sp>
        <p:nvSpPr>
          <p:cNvPr id="3" name="Footer Placeholder 2">
            <a:extLst>
              <a:ext uri="{FF2B5EF4-FFF2-40B4-BE49-F238E27FC236}">
                <a16:creationId xmlns:a16="http://schemas.microsoft.com/office/drawing/2014/main" id="{84D7775E-B356-D654-F6EE-186F3F176BF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6DC93DC-0953-1F44-CC6D-B75D68D82599}"/>
              </a:ext>
            </a:extLst>
          </p:cNvPr>
          <p:cNvSpPr>
            <a:spLocks noGrp="1"/>
          </p:cNvSpPr>
          <p:nvPr>
            <p:ph type="sldNum" sz="quarter" idx="12"/>
          </p:nvPr>
        </p:nvSpPr>
        <p:spPr/>
        <p:txBody>
          <a:bodyPr/>
          <a:lstStyle/>
          <a:p>
            <a:fld id="{ECCECAC6-35F6-4FFA-91AF-71A420A79743}" type="slidenum">
              <a:rPr lang="en-GB" smtClean="0"/>
              <a:t>‹#›</a:t>
            </a:fld>
            <a:endParaRPr lang="en-GB"/>
          </a:p>
        </p:txBody>
      </p:sp>
    </p:spTree>
    <p:extLst>
      <p:ext uri="{BB962C8B-B14F-4D97-AF65-F5344CB8AC3E}">
        <p14:creationId xmlns:p14="http://schemas.microsoft.com/office/powerpoint/2010/main" val="676228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B0D36-AEF6-004D-CC71-3E3DFCA513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8DD25B3-36C6-FA64-1FA5-7D72502166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9016A23-5F05-D15A-ECA7-EB349B0A03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621F14-2E4E-D962-F3EE-CCD319D31950}"/>
              </a:ext>
            </a:extLst>
          </p:cNvPr>
          <p:cNvSpPr>
            <a:spLocks noGrp="1"/>
          </p:cNvSpPr>
          <p:nvPr>
            <p:ph type="dt" sz="half" idx="10"/>
          </p:nvPr>
        </p:nvSpPr>
        <p:spPr/>
        <p:txBody>
          <a:bodyPr/>
          <a:lstStyle/>
          <a:p>
            <a:fld id="{DEED1CAA-F43F-4008-ACC3-8D70F0BB238D}" type="datetimeFigureOut">
              <a:rPr lang="en-GB" smtClean="0"/>
              <a:t>18/09/2024</a:t>
            </a:fld>
            <a:endParaRPr lang="en-GB"/>
          </a:p>
        </p:txBody>
      </p:sp>
      <p:sp>
        <p:nvSpPr>
          <p:cNvPr id="6" name="Footer Placeholder 5">
            <a:extLst>
              <a:ext uri="{FF2B5EF4-FFF2-40B4-BE49-F238E27FC236}">
                <a16:creationId xmlns:a16="http://schemas.microsoft.com/office/drawing/2014/main" id="{01329EB9-BABD-03D5-1F70-9C5D099699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4A5764-2034-D67E-61AD-A88402909B8F}"/>
              </a:ext>
            </a:extLst>
          </p:cNvPr>
          <p:cNvSpPr>
            <a:spLocks noGrp="1"/>
          </p:cNvSpPr>
          <p:nvPr>
            <p:ph type="sldNum" sz="quarter" idx="12"/>
          </p:nvPr>
        </p:nvSpPr>
        <p:spPr/>
        <p:txBody>
          <a:bodyPr/>
          <a:lstStyle/>
          <a:p>
            <a:fld id="{ECCECAC6-35F6-4FFA-91AF-71A420A79743}" type="slidenum">
              <a:rPr lang="en-GB" smtClean="0"/>
              <a:t>‹#›</a:t>
            </a:fld>
            <a:endParaRPr lang="en-GB"/>
          </a:p>
        </p:txBody>
      </p:sp>
    </p:spTree>
    <p:extLst>
      <p:ext uri="{BB962C8B-B14F-4D97-AF65-F5344CB8AC3E}">
        <p14:creationId xmlns:p14="http://schemas.microsoft.com/office/powerpoint/2010/main" val="723250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F18D3-C18A-152A-01B9-6F4385A154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EF63EA9-23B4-5725-DCBF-7A3393E0FD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E0CA616-C7D8-9975-8048-A12E4B9D69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636E17-6C6E-1DCC-43A2-4D6F62263CE2}"/>
              </a:ext>
            </a:extLst>
          </p:cNvPr>
          <p:cNvSpPr>
            <a:spLocks noGrp="1"/>
          </p:cNvSpPr>
          <p:nvPr>
            <p:ph type="dt" sz="half" idx="10"/>
          </p:nvPr>
        </p:nvSpPr>
        <p:spPr/>
        <p:txBody>
          <a:bodyPr/>
          <a:lstStyle/>
          <a:p>
            <a:fld id="{DEED1CAA-F43F-4008-ACC3-8D70F0BB238D}" type="datetimeFigureOut">
              <a:rPr lang="en-GB" smtClean="0"/>
              <a:t>18/09/2024</a:t>
            </a:fld>
            <a:endParaRPr lang="en-GB"/>
          </a:p>
        </p:txBody>
      </p:sp>
      <p:sp>
        <p:nvSpPr>
          <p:cNvPr id="6" name="Footer Placeholder 5">
            <a:extLst>
              <a:ext uri="{FF2B5EF4-FFF2-40B4-BE49-F238E27FC236}">
                <a16:creationId xmlns:a16="http://schemas.microsoft.com/office/drawing/2014/main" id="{4B9B4941-4973-B4EA-9DC5-38E9A612A1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FAE251-6757-0BF1-40C5-97E2C042E1AA}"/>
              </a:ext>
            </a:extLst>
          </p:cNvPr>
          <p:cNvSpPr>
            <a:spLocks noGrp="1"/>
          </p:cNvSpPr>
          <p:nvPr>
            <p:ph type="sldNum" sz="quarter" idx="12"/>
          </p:nvPr>
        </p:nvSpPr>
        <p:spPr/>
        <p:txBody>
          <a:bodyPr/>
          <a:lstStyle/>
          <a:p>
            <a:fld id="{ECCECAC6-35F6-4FFA-91AF-71A420A79743}" type="slidenum">
              <a:rPr lang="en-GB" smtClean="0"/>
              <a:t>‹#›</a:t>
            </a:fld>
            <a:endParaRPr lang="en-GB"/>
          </a:p>
        </p:txBody>
      </p:sp>
    </p:spTree>
    <p:extLst>
      <p:ext uri="{BB962C8B-B14F-4D97-AF65-F5344CB8AC3E}">
        <p14:creationId xmlns:p14="http://schemas.microsoft.com/office/powerpoint/2010/main" val="1327589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90B17C-8C27-12AF-04A9-B3BDD4F077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C6A94C-36A2-4A0B-AD1F-C2E31F8771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AB8497-8266-689D-FEE0-81A462CE72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D1CAA-F43F-4008-ACC3-8D70F0BB238D}" type="datetimeFigureOut">
              <a:rPr lang="en-GB" smtClean="0"/>
              <a:t>18/09/2024</a:t>
            </a:fld>
            <a:endParaRPr lang="en-GB"/>
          </a:p>
        </p:txBody>
      </p:sp>
      <p:sp>
        <p:nvSpPr>
          <p:cNvPr id="5" name="Footer Placeholder 4">
            <a:extLst>
              <a:ext uri="{FF2B5EF4-FFF2-40B4-BE49-F238E27FC236}">
                <a16:creationId xmlns:a16="http://schemas.microsoft.com/office/drawing/2014/main" id="{04AC03E9-2A34-4815-1F11-7E1CE9D681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5535E49-1B9C-60F1-163B-BD23BEC9EB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CECAC6-35F6-4FFA-91AF-71A420A79743}" type="slidenum">
              <a:rPr lang="en-GB" smtClean="0"/>
              <a:t>‹#›</a:t>
            </a:fld>
            <a:endParaRPr lang="en-GB"/>
          </a:p>
        </p:txBody>
      </p:sp>
    </p:spTree>
    <p:extLst>
      <p:ext uri="{BB962C8B-B14F-4D97-AF65-F5344CB8AC3E}">
        <p14:creationId xmlns:p14="http://schemas.microsoft.com/office/powerpoint/2010/main" val="1227344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chart" Target="../charts/chart9.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chart" Target="../charts/char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21">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Triangle 23">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25">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081089-C0AE-70EC-0E6C-222E50034E1C}"/>
              </a:ext>
            </a:extLst>
          </p:cNvPr>
          <p:cNvSpPr>
            <a:spLocks noGrp="1"/>
          </p:cNvSpPr>
          <p:nvPr>
            <p:ph type="ctrTitle"/>
          </p:nvPr>
        </p:nvSpPr>
        <p:spPr>
          <a:xfrm>
            <a:off x="1039845" y="2353180"/>
            <a:ext cx="8440070" cy="1965373"/>
          </a:xfrm>
        </p:spPr>
        <p:txBody>
          <a:bodyPr anchor="t">
            <a:normAutofit/>
          </a:bodyPr>
          <a:lstStyle/>
          <a:p>
            <a:br>
              <a:rPr lang="en-GB" sz="4000" b="1" dirty="0"/>
            </a:br>
            <a:r>
              <a:rPr lang="en-US" sz="4000" b="1" dirty="0"/>
              <a:t>Findings from the ASH Smokefree GB and Smokefree Youth surveys 2024</a:t>
            </a:r>
            <a:endParaRPr lang="en-GB" sz="4000" b="1" dirty="0"/>
          </a:p>
        </p:txBody>
      </p:sp>
      <p:pic>
        <p:nvPicPr>
          <p:cNvPr id="6" name="Picture 5" descr="Logo, company name&#10;&#10;Description automatically generated">
            <a:extLst>
              <a:ext uri="{FF2B5EF4-FFF2-40B4-BE49-F238E27FC236}">
                <a16:creationId xmlns:a16="http://schemas.microsoft.com/office/drawing/2014/main" id="{AB5E4E3A-6DAE-E0D6-D89E-25AB79503A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9915" y="780691"/>
            <a:ext cx="1746885" cy="1198880"/>
          </a:xfrm>
          <a:prstGeom prst="rect">
            <a:avLst/>
          </a:prstGeom>
        </p:spPr>
      </p:pic>
      <p:pic>
        <p:nvPicPr>
          <p:cNvPr id="7" name="Picture 17" descr="Untitled-1">
            <a:extLst>
              <a:ext uri="{FF2B5EF4-FFF2-40B4-BE49-F238E27FC236}">
                <a16:creationId xmlns:a16="http://schemas.microsoft.com/office/drawing/2014/main" id="{091D6D02-6699-485C-2109-F5AE5337C9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186" y="5080426"/>
            <a:ext cx="2592387"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1793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B5F795C-FE77-1CEB-8EDB-429DF5E4F607}"/>
              </a:ext>
            </a:extLst>
          </p:cNvPr>
          <p:cNvGraphicFramePr>
            <a:graphicFrameLocks noGrp="1"/>
          </p:cNvGraphicFramePr>
          <p:nvPr>
            <p:extLst>
              <p:ext uri="{D42A27DB-BD31-4B8C-83A1-F6EECF244321}">
                <p14:modId xmlns:p14="http://schemas.microsoft.com/office/powerpoint/2010/main" val="3755631463"/>
              </p:ext>
            </p:extLst>
          </p:nvPr>
        </p:nvGraphicFramePr>
        <p:xfrm>
          <a:off x="1129996" y="1980175"/>
          <a:ext cx="9521074" cy="3223967"/>
        </p:xfrm>
        <a:graphic>
          <a:graphicData uri="http://schemas.openxmlformats.org/drawingml/2006/table">
            <a:tbl>
              <a:tblPr firstRow="1" firstCol="1" bandRow="1">
                <a:tableStyleId>{21E4AEA4-8DFA-4A89-87EB-49C32662AFE0}</a:tableStyleId>
              </a:tblPr>
              <a:tblGrid>
                <a:gridCol w="2916086">
                  <a:extLst>
                    <a:ext uri="{9D8B030D-6E8A-4147-A177-3AD203B41FA5}">
                      <a16:colId xmlns:a16="http://schemas.microsoft.com/office/drawing/2014/main" val="897482869"/>
                    </a:ext>
                  </a:extLst>
                </a:gridCol>
                <a:gridCol w="1650732">
                  <a:extLst>
                    <a:ext uri="{9D8B030D-6E8A-4147-A177-3AD203B41FA5}">
                      <a16:colId xmlns:a16="http://schemas.microsoft.com/office/drawing/2014/main" val="1094777838"/>
                    </a:ext>
                  </a:extLst>
                </a:gridCol>
                <a:gridCol w="1651762">
                  <a:extLst>
                    <a:ext uri="{9D8B030D-6E8A-4147-A177-3AD203B41FA5}">
                      <a16:colId xmlns:a16="http://schemas.microsoft.com/office/drawing/2014/main" val="3991007415"/>
                    </a:ext>
                  </a:extLst>
                </a:gridCol>
                <a:gridCol w="1650732">
                  <a:extLst>
                    <a:ext uri="{9D8B030D-6E8A-4147-A177-3AD203B41FA5}">
                      <a16:colId xmlns:a16="http://schemas.microsoft.com/office/drawing/2014/main" val="1193494834"/>
                    </a:ext>
                  </a:extLst>
                </a:gridCol>
                <a:gridCol w="1651762">
                  <a:extLst>
                    <a:ext uri="{9D8B030D-6E8A-4147-A177-3AD203B41FA5}">
                      <a16:colId xmlns:a16="http://schemas.microsoft.com/office/drawing/2014/main" val="3260811604"/>
                    </a:ext>
                  </a:extLst>
                </a:gridCol>
              </a:tblGrid>
              <a:tr h="1860483">
                <a:tc>
                  <a:txBody>
                    <a:bodyPr/>
                    <a:lstStyle/>
                    <a:p>
                      <a:pPr algn="ctr">
                        <a:lnSpc>
                          <a:spcPct val="115000"/>
                        </a:lnSpc>
                      </a:pPr>
                      <a:r>
                        <a:rPr lang="en-GB" sz="2000" dirty="0">
                          <a:effectLst/>
                        </a:rPr>
                        <a:t>GB Adult ex-smokers who quit smoking in the last five years using a vape </a:t>
                      </a:r>
                      <a:endParaRPr lang="en-GB" sz="2000" dirty="0">
                        <a:effectLst/>
                        <a:latin typeface="Arial" panose="020B0604020202020204" pitchFamily="34" charset="0"/>
                        <a:cs typeface="Times New Roman" panose="02020603050405020304" pitchFamily="18" charset="0"/>
                      </a:endParaRPr>
                    </a:p>
                    <a:p>
                      <a:pPr algn="ctr">
                        <a:lnSpc>
                          <a:spcPct val="115000"/>
                        </a:lnSpc>
                      </a:pPr>
                      <a:endParaRPr lang="en-GB" sz="2000" dirty="0">
                        <a:effectLst/>
                      </a:endParaRPr>
                    </a:p>
                  </a:txBody>
                  <a:tcPr marL="68580" marR="68580" marT="0" marB="0" anchor="ctr"/>
                </a:tc>
                <a:tc>
                  <a:txBody>
                    <a:bodyPr/>
                    <a:lstStyle/>
                    <a:p>
                      <a:pPr algn="ctr">
                        <a:lnSpc>
                          <a:spcPct val="115000"/>
                        </a:lnSpc>
                      </a:pPr>
                      <a:r>
                        <a:rPr lang="en-GB" sz="2000" dirty="0">
                          <a:effectLst/>
                        </a:rPr>
                        <a:t>Currently vape</a:t>
                      </a:r>
                      <a:endParaRPr lang="en-GB" sz="2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GB" sz="2000" dirty="0">
                          <a:effectLst/>
                        </a:rPr>
                        <a:t>Have quit vaping</a:t>
                      </a:r>
                      <a:endParaRPr lang="en-GB" sz="2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GB" sz="2000" dirty="0">
                          <a:effectLst/>
                        </a:rPr>
                        <a:t>Can't recall/</a:t>
                      </a:r>
                      <a:br>
                        <a:rPr lang="en-GB" sz="2000" dirty="0">
                          <a:effectLst/>
                        </a:rPr>
                      </a:br>
                      <a:r>
                        <a:rPr lang="en-GB" sz="2000" dirty="0">
                          <a:effectLst/>
                        </a:rPr>
                        <a:t>invalid answer</a:t>
                      </a:r>
                      <a:endParaRPr lang="en-GB" sz="2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GB" sz="2000" dirty="0">
                          <a:effectLst/>
                        </a:rPr>
                        <a:t>ALL</a:t>
                      </a:r>
                      <a:endParaRPr lang="en-GB" sz="2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75742518"/>
                  </a:ext>
                </a:extLst>
              </a:tr>
              <a:tr h="448422">
                <a:tc>
                  <a:txBody>
                    <a:bodyPr/>
                    <a:lstStyle/>
                    <a:p>
                      <a:pPr>
                        <a:lnSpc>
                          <a:spcPct val="115000"/>
                        </a:lnSpc>
                      </a:pPr>
                      <a:r>
                        <a:rPr lang="en-GB" sz="2000">
                          <a:effectLst/>
                        </a:rPr>
                        <a:t>%</a:t>
                      </a:r>
                      <a:endParaRPr lang="en-GB"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lnSpc>
                          <a:spcPct val="115000"/>
                        </a:lnSpc>
                      </a:pPr>
                      <a:r>
                        <a:rPr lang="en-GB" sz="2000">
                          <a:effectLst/>
                        </a:rPr>
                        <a:t>64%</a:t>
                      </a:r>
                      <a:endParaRPr lang="en-GB"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lnSpc>
                          <a:spcPct val="115000"/>
                        </a:lnSpc>
                      </a:pPr>
                      <a:r>
                        <a:rPr lang="en-GB" sz="2000">
                          <a:effectLst/>
                        </a:rPr>
                        <a:t>29%</a:t>
                      </a:r>
                      <a:endParaRPr lang="en-GB"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lnSpc>
                          <a:spcPct val="115000"/>
                        </a:lnSpc>
                      </a:pPr>
                      <a:r>
                        <a:rPr lang="en-GB" sz="2000">
                          <a:effectLst/>
                        </a:rPr>
                        <a:t>7%</a:t>
                      </a:r>
                      <a:endParaRPr lang="en-GB"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lnSpc>
                          <a:spcPct val="115000"/>
                        </a:lnSpc>
                      </a:pPr>
                      <a:r>
                        <a:rPr lang="en-GB" sz="2000" dirty="0">
                          <a:effectLst/>
                        </a:rPr>
                        <a:t>100%</a:t>
                      </a:r>
                      <a:endParaRPr lang="en-GB" sz="2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39497561"/>
                  </a:ext>
                </a:extLst>
              </a:tr>
              <a:tr h="915062">
                <a:tc>
                  <a:txBody>
                    <a:bodyPr/>
                    <a:lstStyle/>
                    <a:p>
                      <a:pPr>
                        <a:lnSpc>
                          <a:spcPct val="115000"/>
                        </a:lnSpc>
                      </a:pPr>
                      <a:r>
                        <a:rPr lang="en-GB" sz="2000">
                          <a:effectLst/>
                        </a:rPr>
                        <a:t>Approx. number of people</a:t>
                      </a:r>
                      <a:endParaRPr lang="en-GB"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lnSpc>
                          <a:spcPct val="115000"/>
                        </a:lnSpc>
                      </a:pPr>
                      <a:r>
                        <a:rPr lang="en-GB" sz="2000">
                          <a:effectLst/>
                        </a:rPr>
                        <a:t>1.7 million</a:t>
                      </a:r>
                      <a:endParaRPr lang="en-GB"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lnSpc>
                          <a:spcPct val="115000"/>
                        </a:lnSpc>
                      </a:pPr>
                      <a:r>
                        <a:rPr lang="en-GB" sz="2000">
                          <a:effectLst/>
                        </a:rPr>
                        <a:t>800K</a:t>
                      </a:r>
                      <a:endParaRPr lang="en-GB"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lnSpc>
                          <a:spcPct val="115000"/>
                        </a:lnSpc>
                      </a:pPr>
                      <a:r>
                        <a:rPr lang="en-GB" sz="2000">
                          <a:effectLst/>
                        </a:rPr>
                        <a:t>200K</a:t>
                      </a:r>
                      <a:endParaRPr lang="en-GB"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lnSpc>
                          <a:spcPct val="115000"/>
                        </a:lnSpc>
                      </a:pPr>
                      <a:r>
                        <a:rPr lang="en-GB" sz="2000" dirty="0">
                          <a:effectLst/>
                        </a:rPr>
                        <a:t>2.7 million</a:t>
                      </a:r>
                      <a:endParaRPr lang="en-GB" sz="2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77221891"/>
                  </a:ext>
                </a:extLst>
              </a:tr>
            </a:tbl>
          </a:graphicData>
        </a:graphic>
      </p:graphicFrame>
      <p:sp>
        <p:nvSpPr>
          <p:cNvPr id="3" name="Rectangle 1">
            <a:extLst>
              <a:ext uri="{FF2B5EF4-FFF2-40B4-BE49-F238E27FC236}">
                <a16:creationId xmlns:a16="http://schemas.microsoft.com/office/drawing/2014/main" id="{387798D9-D213-547B-CD9A-8290FE19652C}"/>
              </a:ext>
            </a:extLst>
          </p:cNvPr>
          <p:cNvSpPr>
            <a:spLocks noChangeArrowheads="1"/>
          </p:cNvSpPr>
          <p:nvPr/>
        </p:nvSpPr>
        <p:spPr bwMode="auto">
          <a:xfrm>
            <a:off x="0" y="6442502"/>
            <a:ext cx="890655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4D4D4D"/>
                </a:solidFill>
                <a:effectLst/>
                <a:latin typeface="Calibri" panose="020F0502020204030204" pitchFamily="34" charset="0"/>
                <a:ea typeface="Arial" panose="020B0604020202020204" pitchFamily="34" charset="0"/>
                <a:cs typeface="Calibri" panose="020F0502020204030204" pitchFamily="34" charset="0"/>
              </a:rPr>
              <a:t>Current vaping behaviour in GB Adult ex-smokers who quit smoking in the last five years using a vape, 2024</a:t>
            </a:r>
            <a:endParaRPr kumimoji="0" lang="en-GB" altLang="en-US"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ASH Smokefree GB Adult Survey 2024.</a:t>
            </a:r>
            <a:r>
              <a:rPr kumimoji="0" lang="en-GB" altLang="en-US" sz="10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kumimoji="0" lang="en-GB" altLang="en-US" sz="1000" b="0" i="1"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Unweighted base: Adult ex-smokers who quit in the last 5 years using a vape n=665</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4" name="Title 1">
            <a:extLst>
              <a:ext uri="{FF2B5EF4-FFF2-40B4-BE49-F238E27FC236}">
                <a16:creationId xmlns:a16="http://schemas.microsoft.com/office/drawing/2014/main" id="{78068350-EC26-DE02-C21D-898EA1755E4D}"/>
              </a:ext>
            </a:extLst>
          </p:cNvPr>
          <p:cNvSpPr txBox="1">
            <a:spLocks/>
          </p:cNvSpPr>
          <p:nvPr/>
        </p:nvSpPr>
        <p:spPr>
          <a:xfrm>
            <a:off x="504713" y="558415"/>
            <a:ext cx="9747325" cy="1055687"/>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t>55% of people who successfully quit smoking in last 5 years used a vape in that quit attempt</a:t>
            </a:r>
          </a:p>
        </p:txBody>
      </p:sp>
      <p:pic>
        <p:nvPicPr>
          <p:cNvPr id="5" name="Picture 4" descr="Logo, company name&#10;&#10;Description automatically generated">
            <a:extLst>
              <a:ext uri="{FF2B5EF4-FFF2-40B4-BE49-F238E27FC236}">
                <a16:creationId xmlns:a16="http://schemas.microsoft.com/office/drawing/2014/main" id="{3C00B76F-5A9E-B665-CB6B-F4DDC58EBB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4668" y="0"/>
            <a:ext cx="1627332" cy="1116831"/>
          </a:xfrm>
          <a:prstGeom prst="rect">
            <a:avLst/>
          </a:prstGeom>
        </p:spPr>
      </p:pic>
      <p:sp>
        <p:nvSpPr>
          <p:cNvPr id="6" name="TextBox 5">
            <a:extLst>
              <a:ext uri="{FF2B5EF4-FFF2-40B4-BE49-F238E27FC236}">
                <a16:creationId xmlns:a16="http://schemas.microsoft.com/office/drawing/2014/main" id="{86F3E53D-E38B-A2E4-4495-D8A6F3597A34}"/>
              </a:ext>
            </a:extLst>
          </p:cNvPr>
          <p:cNvSpPr txBox="1"/>
          <p:nvPr/>
        </p:nvSpPr>
        <p:spPr>
          <a:xfrm>
            <a:off x="5890533" y="5353701"/>
            <a:ext cx="1333948" cy="722727"/>
          </a:xfrm>
          <a:prstGeom prst="rect">
            <a:avLst/>
          </a:prstGeom>
        </p:spPr>
        <p:txBody>
          <a:bodyPr wrap="square" rtlCol="0">
            <a:normAutofit fontScale="70000" lnSpcReduction="20000"/>
          </a:bodyPr>
          <a:lstStyle/>
          <a:p>
            <a:pPr algn="l"/>
            <a:r>
              <a:rPr lang="en-US" sz="2000" dirty="0"/>
              <a:t>Average duration of vaping  ~1 year</a:t>
            </a:r>
            <a:endParaRPr lang="en-GB" sz="2000" dirty="0"/>
          </a:p>
        </p:txBody>
      </p:sp>
    </p:spTree>
    <p:extLst>
      <p:ext uri="{BB962C8B-B14F-4D97-AF65-F5344CB8AC3E}">
        <p14:creationId xmlns:p14="http://schemas.microsoft.com/office/powerpoint/2010/main" val="2471755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066E904-5680-0C4C-A8B9-9F863ADAE7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7841" b="-3"/>
          <a:stretch/>
        </p:blipFill>
        <p:spPr bwMode="auto">
          <a:xfrm>
            <a:off x="621675" y="623275"/>
            <a:ext cx="4032621" cy="27650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company name&#10;&#10;Description automatically generated">
            <a:extLst>
              <a:ext uri="{FF2B5EF4-FFF2-40B4-BE49-F238E27FC236}">
                <a16:creationId xmlns:a16="http://schemas.microsoft.com/office/drawing/2014/main" id="{AA4246D3-0A56-9390-742E-26D3060DF8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11"/>
          <a:stretch/>
        </p:blipFill>
        <p:spPr>
          <a:xfrm>
            <a:off x="621674" y="3469641"/>
            <a:ext cx="4019875" cy="2765085"/>
          </a:xfrm>
          <a:prstGeom prst="rect">
            <a:avLst/>
          </a:prstGeom>
        </p:spPr>
      </p:pic>
      <p:sp>
        <p:nvSpPr>
          <p:cNvPr id="2" name="Title 1">
            <a:extLst>
              <a:ext uri="{FF2B5EF4-FFF2-40B4-BE49-F238E27FC236}">
                <a16:creationId xmlns:a16="http://schemas.microsoft.com/office/drawing/2014/main" id="{456C525B-3B26-EFF4-AE73-789D266631CA}"/>
              </a:ext>
            </a:extLst>
          </p:cNvPr>
          <p:cNvSpPr>
            <a:spLocks noGrp="1"/>
          </p:cNvSpPr>
          <p:nvPr>
            <p:ph type="title"/>
          </p:nvPr>
        </p:nvSpPr>
        <p:spPr>
          <a:xfrm>
            <a:off x="5450209" y="1056640"/>
            <a:ext cx="5799947" cy="3494398"/>
          </a:xfrm>
        </p:spPr>
        <p:txBody>
          <a:bodyPr vert="horz" lIns="91440" tIns="45720" rIns="91440" bIns="45720" rtlCol="0" anchor="b">
            <a:normAutofit/>
          </a:bodyPr>
          <a:lstStyle/>
          <a:p>
            <a:r>
              <a:rPr lang="en-US" sz="8000" b="1" dirty="0"/>
              <a:t>Adult p</a:t>
            </a:r>
            <a:r>
              <a:rPr lang="en-US" sz="8000" b="1" kern="1200" dirty="0">
                <a:solidFill>
                  <a:schemeClr val="tx1"/>
                </a:solidFill>
                <a:latin typeface="+mj-lt"/>
                <a:ea typeface="+mj-ea"/>
                <a:cs typeface="+mj-cs"/>
              </a:rPr>
              <a:t>erceptions of harm</a:t>
            </a:r>
          </a:p>
        </p:txBody>
      </p:sp>
    </p:spTree>
    <p:extLst>
      <p:ext uri="{BB962C8B-B14F-4D97-AF65-F5344CB8AC3E}">
        <p14:creationId xmlns:p14="http://schemas.microsoft.com/office/powerpoint/2010/main" val="4073096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56069-A3D9-FB3B-D4D0-3AE6131CC4FC}"/>
              </a:ext>
            </a:extLst>
          </p:cNvPr>
          <p:cNvSpPr>
            <a:spLocks noGrp="1"/>
          </p:cNvSpPr>
          <p:nvPr>
            <p:ph type="title"/>
          </p:nvPr>
        </p:nvSpPr>
        <p:spPr>
          <a:xfrm>
            <a:off x="838200" y="365126"/>
            <a:ext cx="10515600" cy="1175440"/>
          </a:xfrm>
        </p:spPr>
        <p:txBody>
          <a:bodyPr/>
          <a:lstStyle/>
          <a:p>
            <a:pPr algn="ctr"/>
            <a:r>
              <a:rPr lang="en-GB" sz="3600" dirty="0"/>
              <a:t>Adult smokers’ perceptions of harm worsening</a:t>
            </a:r>
          </a:p>
        </p:txBody>
      </p:sp>
      <p:graphicFrame>
        <p:nvGraphicFramePr>
          <p:cNvPr id="5" name="Chart 4">
            <a:extLst>
              <a:ext uri="{FF2B5EF4-FFF2-40B4-BE49-F238E27FC236}">
                <a16:creationId xmlns:a16="http://schemas.microsoft.com/office/drawing/2014/main" id="{CAA2D12C-5F31-412A-8BD4-BA986D769C72}"/>
              </a:ext>
            </a:extLst>
          </p:cNvPr>
          <p:cNvGraphicFramePr>
            <a:graphicFrameLocks/>
          </p:cNvGraphicFramePr>
          <p:nvPr/>
        </p:nvGraphicFramePr>
        <p:xfrm>
          <a:off x="714704" y="1905691"/>
          <a:ext cx="10515599" cy="429685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D568B8A0-996E-11ED-9B14-691A5411D5BD}"/>
              </a:ext>
            </a:extLst>
          </p:cNvPr>
          <p:cNvSpPr txBox="1"/>
          <p:nvPr/>
        </p:nvSpPr>
        <p:spPr>
          <a:xfrm>
            <a:off x="75414" y="6252918"/>
            <a:ext cx="12116586" cy="600164"/>
          </a:xfrm>
          <a:prstGeom prst="rect">
            <a:avLst/>
          </a:prstGeom>
          <a:noFill/>
        </p:spPr>
        <p:txBody>
          <a:bodyPr wrap="square" rtlCol="0">
            <a:spAutoFit/>
          </a:bodyPr>
          <a:lstStyle/>
          <a:p>
            <a:r>
              <a:rPr lang="en-US" sz="1100" u="none" strike="noStrike" dirty="0">
                <a:solidFill>
                  <a:srgbClr val="000000"/>
                </a:solidFill>
                <a:effectLst/>
              </a:rPr>
              <a:t>ASH Smokefree GB Adult Surveys 2013-2024. Unweighted base: Adult current smokers who have heard of vapes (2013=1,720, 2014=1,705, 2015=1,945, 2016=1,639, 2017=1,569, 2018=1,566, 2019=1,679, 2020=1,599 2021=1,438, 2022=1,641, 2023=1,426, 2024=816) </a:t>
            </a:r>
            <a:r>
              <a:rPr lang="en-US" sz="1100" i="1" dirty="0"/>
              <a:t>NB: sample size is halved in 2024 because the question was split to make sure that a small wording change didn't have a big effect. There was very little difference between the two wordings. The version of the question with the new wording is used here.</a:t>
            </a:r>
            <a:endParaRPr lang="en-GB" sz="1100" i="1" dirty="0"/>
          </a:p>
        </p:txBody>
      </p:sp>
      <p:sp>
        <p:nvSpPr>
          <p:cNvPr id="7" name="TextBox 6">
            <a:extLst>
              <a:ext uri="{FF2B5EF4-FFF2-40B4-BE49-F238E27FC236}">
                <a16:creationId xmlns:a16="http://schemas.microsoft.com/office/drawing/2014/main" id="{3894BEBA-1099-25F2-F5D0-F62A06B28C2A}"/>
              </a:ext>
            </a:extLst>
          </p:cNvPr>
          <p:cNvSpPr txBox="1"/>
          <p:nvPr/>
        </p:nvSpPr>
        <p:spPr>
          <a:xfrm>
            <a:off x="838200" y="1590938"/>
            <a:ext cx="10257348" cy="369332"/>
          </a:xfrm>
          <a:prstGeom prst="rect">
            <a:avLst/>
          </a:prstGeom>
          <a:noFill/>
        </p:spPr>
        <p:txBody>
          <a:bodyPr wrap="square">
            <a:spAutoFit/>
          </a:bodyPr>
          <a:lstStyle/>
          <a:p>
            <a:r>
              <a:rPr lang="en-US" dirty="0"/>
              <a:t>Do you think vapes (e-cigarettes) are more, less or as harmful as tobacco cigarettes? GB adult smokers 2024</a:t>
            </a:r>
            <a:endParaRPr lang="en-GB" dirty="0"/>
          </a:p>
        </p:txBody>
      </p:sp>
      <p:pic>
        <p:nvPicPr>
          <p:cNvPr id="3" name="Picture 2" descr="Logo, company name&#10;&#10;Description automatically generated">
            <a:extLst>
              <a:ext uri="{FF2B5EF4-FFF2-40B4-BE49-F238E27FC236}">
                <a16:creationId xmlns:a16="http://schemas.microsoft.com/office/drawing/2014/main" id="{F6B96F3A-2103-CA00-EE3B-741E54ECFF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4668" y="0"/>
            <a:ext cx="1627332" cy="1116831"/>
          </a:xfrm>
          <a:prstGeom prst="rect">
            <a:avLst/>
          </a:prstGeom>
        </p:spPr>
      </p:pic>
    </p:spTree>
    <p:extLst>
      <p:ext uri="{BB962C8B-B14F-4D97-AF65-F5344CB8AC3E}">
        <p14:creationId xmlns:p14="http://schemas.microsoft.com/office/powerpoint/2010/main" val="1137930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9E63F288-F8D1-4E99-AC56-1D1E3F8B09B6}"/>
              </a:ext>
            </a:extLst>
          </p:cNvPr>
          <p:cNvSpPr>
            <a:spLocks noChangeArrowheads="1"/>
          </p:cNvSpPr>
          <p:nvPr/>
        </p:nvSpPr>
        <p:spPr bwMode="auto">
          <a:xfrm>
            <a:off x="838200" y="1560453"/>
            <a:ext cx="64013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rgbClr val="4D4D4D"/>
                </a:solidFill>
                <a:effectLst/>
                <a:latin typeface="Calibri" panose="020F0502020204030204" pitchFamily="34" charset="0"/>
                <a:ea typeface="Times New Roman" panose="02020603050405020304" pitchFamily="18" charset="0"/>
                <a:cs typeface="Calibri" panose="020F0502020204030204" pitchFamily="34" charset="0"/>
              </a:rPr>
              <a:t>Main reason for not trying an e-cigarette among adult smokers, Great Britain (2024)</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chemeClr val="tx1"/>
              </a:solidFill>
              <a:effectLst/>
              <a:latin typeface="Arial" panose="020B0604020202020204" pitchFamily="34" charset="0"/>
            </a:endParaRPr>
          </a:p>
        </p:txBody>
      </p:sp>
      <p:graphicFrame>
        <p:nvGraphicFramePr>
          <p:cNvPr id="8" name="Chart 7">
            <a:extLst>
              <a:ext uri="{FF2B5EF4-FFF2-40B4-BE49-F238E27FC236}">
                <a16:creationId xmlns:a16="http://schemas.microsoft.com/office/drawing/2014/main" id="{26424729-6540-4996-8365-39109E5EC8BA}"/>
              </a:ext>
            </a:extLst>
          </p:cNvPr>
          <p:cNvGraphicFramePr/>
          <p:nvPr>
            <p:extLst>
              <p:ext uri="{D42A27DB-BD31-4B8C-83A1-F6EECF244321}">
                <p14:modId xmlns:p14="http://schemas.microsoft.com/office/powerpoint/2010/main" val="4267546437"/>
              </p:ext>
            </p:extLst>
          </p:nvPr>
        </p:nvGraphicFramePr>
        <p:xfrm>
          <a:off x="838200" y="1885267"/>
          <a:ext cx="7532802" cy="4786127"/>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3">
            <a:extLst>
              <a:ext uri="{FF2B5EF4-FFF2-40B4-BE49-F238E27FC236}">
                <a16:creationId xmlns:a16="http://schemas.microsoft.com/office/drawing/2014/main" id="{3719E14A-647B-0AA1-1D39-48848D2DC6E6}"/>
              </a:ext>
            </a:extLst>
          </p:cNvPr>
          <p:cNvSpPr>
            <a:spLocks noChangeArrowheads="1"/>
          </p:cNvSpPr>
          <p:nvPr/>
        </p:nvSpPr>
        <p:spPr bwMode="auto">
          <a:xfrm>
            <a:off x="376287" y="647298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ASH Smokefree GB Adult Surveys 2024.</a:t>
            </a:r>
            <a:r>
              <a:rPr kumimoji="0" lang="en-GB" altLang="en-US" sz="10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kumimoji="0" lang="en-GB" altLang="en-US" sz="1000" b="0" i="1"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Unweighted base: Adults who are current smokers, who have not tried vapes but had heard of them (n=388)</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2" name="Title 1">
            <a:extLst>
              <a:ext uri="{FF2B5EF4-FFF2-40B4-BE49-F238E27FC236}">
                <a16:creationId xmlns:a16="http://schemas.microsoft.com/office/drawing/2014/main" id="{AC364199-55EE-E33A-1BF7-4AB79D6CCCD6}"/>
              </a:ext>
            </a:extLst>
          </p:cNvPr>
          <p:cNvSpPr txBox="1">
            <a:spLocks/>
          </p:cNvSpPr>
          <p:nvPr/>
        </p:nvSpPr>
        <p:spPr>
          <a:xfrm>
            <a:off x="376287" y="385013"/>
            <a:ext cx="9983771" cy="11754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t>Harm perceptions appear to impact on reasons not to vape among current smokers</a:t>
            </a:r>
          </a:p>
        </p:txBody>
      </p:sp>
      <p:pic>
        <p:nvPicPr>
          <p:cNvPr id="13" name="Picture 12" descr="Logo, company name&#10;&#10;Description automatically generated">
            <a:extLst>
              <a:ext uri="{FF2B5EF4-FFF2-40B4-BE49-F238E27FC236}">
                <a16:creationId xmlns:a16="http://schemas.microsoft.com/office/drawing/2014/main" id="{467258C1-C9C7-A489-4324-FA86CEBD59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4668" y="0"/>
            <a:ext cx="1627332" cy="1116831"/>
          </a:xfrm>
          <a:prstGeom prst="rect">
            <a:avLst/>
          </a:prstGeom>
        </p:spPr>
      </p:pic>
    </p:spTree>
    <p:extLst>
      <p:ext uri="{BB962C8B-B14F-4D97-AF65-F5344CB8AC3E}">
        <p14:creationId xmlns:p14="http://schemas.microsoft.com/office/powerpoint/2010/main" val="1674265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066E904-5680-0C4C-A8B9-9F863ADAE7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7841" b="-3"/>
          <a:stretch/>
        </p:blipFill>
        <p:spPr bwMode="auto">
          <a:xfrm>
            <a:off x="621675" y="623275"/>
            <a:ext cx="4032621" cy="27650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company name&#10;&#10;Description automatically generated">
            <a:extLst>
              <a:ext uri="{FF2B5EF4-FFF2-40B4-BE49-F238E27FC236}">
                <a16:creationId xmlns:a16="http://schemas.microsoft.com/office/drawing/2014/main" id="{AA4246D3-0A56-9390-742E-26D3060DF8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11"/>
          <a:stretch/>
        </p:blipFill>
        <p:spPr>
          <a:xfrm>
            <a:off x="621674" y="3469641"/>
            <a:ext cx="4019875" cy="2765085"/>
          </a:xfrm>
          <a:prstGeom prst="rect">
            <a:avLst/>
          </a:prstGeom>
        </p:spPr>
      </p:pic>
      <p:sp>
        <p:nvSpPr>
          <p:cNvPr id="2" name="Title 1">
            <a:extLst>
              <a:ext uri="{FF2B5EF4-FFF2-40B4-BE49-F238E27FC236}">
                <a16:creationId xmlns:a16="http://schemas.microsoft.com/office/drawing/2014/main" id="{456C525B-3B26-EFF4-AE73-789D266631CA}"/>
              </a:ext>
            </a:extLst>
          </p:cNvPr>
          <p:cNvSpPr>
            <a:spLocks noGrp="1"/>
          </p:cNvSpPr>
          <p:nvPr>
            <p:ph type="title"/>
          </p:nvPr>
        </p:nvSpPr>
        <p:spPr>
          <a:xfrm>
            <a:off x="5450209" y="1056640"/>
            <a:ext cx="5799947" cy="3494398"/>
          </a:xfrm>
        </p:spPr>
        <p:txBody>
          <a:bodyPr vert="horz" lIns="91440" tIns="45720" rIns="91440" bIns="45720" rtlCol="0" anchor="b">
            <a:normAutofit/>
          </a:bodyPr>
          <a:lstStyle/>
          <a:p>
            <a:r>
              <a:rPr lang="en-US" sz="8000" b="1" dirty="0"/>
              <a:t>Youth p</a:t>
            </a:r>
            <a:r>
              <a:rPr lang="en-US" sz="8000" b="1" kern="1200" dirty="0">
                <a:solidFill>
                  <a:schemeClr val="tx1"/>
                </a:solidFill>
                <a:latin typeface="+mj-lt"/>
                <a:ea typeface="+mj-ea"/>
                <a:cs typeface="+mj-cs"/>
              </a:rPr>
              <a:t>erceptions of harm</a:t>
            </a:r>
          </a:p>
        </p:txBody>
      </p:sp>
    </p:spTree>
    <p:extLst>
      <p:ext uri="{BB962C8B-B14F-4D97-AF65-F5344CB8AC3E}">
        <p14:creationId xmlns:p14="http://schemas.microsoft.com/office/powerpoint/2010/main" val="1503726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C9268-2551-BCDF-32E6-B4C4394D6D06}"/>
              </a:ext>
            </a:extLst>
          </p:cNvPr>
          <p:cNvSpPr>
            <a:spLocks noGrp="1"/>
          </p:cNvSpPr>
          <p:nvPr>
            <p:ph type="title"/>
          </p:nvPr>
        </p:nvSpPr>
        <p:spPr>
          <a:xfrm>
            <a:off x="838200" y="365125"/>
            <a:ext cx="10515600" cy="1050721"/>
          </a:xfrm>
        </p:spPr>
        <p:txBody>
          <a:bodyPr>
            <a:normAutofit fontScale="90000"/>
          </a:bodyPr>
          <a:lstStyle/>
          <a:p>
            <a:pPr algn="ctr"/>
            <a:r>
              <a:rPr lang="en-GB" dirty="0"/>
              <a:t>11-17 perceptions of harm worsened most between 22 and 23</a:t>
            </a:r>
          </a:p>
        </p:txBody>
      </p:sp>
      <p:sp>
        <p:nvSpPr>
          <p:cNvPr id="4" name="Content Placeholder 3">
            <a:extLst>
              <a:ext uri="{FF2B5EF4-FFF2-40B4-BE49-F238E27FC236}">
                <a16:creationId xmlns:a16="http://schemas.microsoft.com/office/drawing/2014/main" id="{9018CA06-0F9F-A925-2265-32120B467159}"/>
              </a:ext>
            </a:extLst>
          </p:cNvPr>
          <p:cNvSpPr>
            <a:spLocks noGrp="1"/>
          </p:cNvSpPr>
          <p:nvPr>
            <p:ph sz="half" idx="2"/>
          </p:nvPr>
        </p:nvSpPr>
        <p:spPr/>
        <p:txBody>
          <a:bodyPr/>
          <a:lstStyle/>
          <a:p>
            <a:pPr marL="0" indent="0">
              <a:buNone/>
            </a:pPr>
            <a:r>
              <a:rPr lang="en-GB"/>
              <a:t> </a:t>
            </a:r>
            <a:endParaRPr lang="en-GB" dirty="0"/>
          </a:p>
        </p:txBody>
      </p:sp>
      <p:sp>
        <p:nvSpPr>
          <p:cNvPr id="3" name="TextBox 2">
            <a:extLst>
              <a:ext uri="{FF2B5EF4-FFF2-40B4-BE49-F238E27FC236}">
                <a16:creationId xmlns:a16="http://schemas.microsoft.com/office/drawing/2014/main" id="{239F29AE-9CAB-228E-37E2-ED9BD1C868FF}"/>
              </a:ext>
            </a:extLst>
          </p:cNvPr>
          <p:cNvSpPr txBox="1"/>
          <p:nvPr/>
        </p:nvSpPr>
        <p:spPr>
          <a:xfrm>
            <a:off x="146819" y="6427113"/>
            <a:ext cx="11898361" cy="430887"/>
          </a:xfrm>
          <a:prstGeom prst="rect">
            <a:avLst/>
          </a:prstGeom>
          <a:noFill/>
        </p:spPr>
        <p:txBody>
          <a:bodyPr wrap="square" rtlCol="0">
            <a:spAutoFit/>
          </a:bodyPr>
          <a:lstStyle/>
          <a:p>
            <a:r>
              <a:rPr lang="en-US" sz="1100" u="none" strike="noStrike" dirty="0">
                <a:solidFill>
                  <a:srgbClr val="000000"/>
                </a:solidFill>
                <a:effectLst/>
              </a:rPr>
              <a:t>ASH Smokefree GB Youth Surveys 2013-2024. Unweighted base: 11-17 year olds aware of vapes (2013=1,190, 2014=1,483, 2015=1,700, 2016=1,607, 2017=1,968, 2018=1,687, 2019=1,863, 2020=1,909, 2021=1,905, 2022=1,916, 2023=1,917, 2024=2,349)</a:t>
            </a:r>
            <a:endParaRPr lang="en-GB" sz="1100" dirty="0"/>
          </a:p>
        </p:txBody>
      </p:sp>
      <p:graphicFrame>
        <p:nvGraphicFramePr>
          <p:cNvPr id="5" name="Chart 4">
            <a:extLst>
              <a:ext uri="{FF2B5EF4-FFF2-40B4-BE49-F238E27FC236}">
                <a16:creationId xmlns:a16="http://schemas.microsoft.com/office/drawing/2014/main" id="{35501784-4569-47B6-8715-14C2DC06FF67}"/>
              </a:ext>
            </a:extLst>
          </p:cNvPr>
          <p:cNvGraphicFramePr>
            <a:graphicFrameLocks/>
          </p:cNvGraphicFramePr>
          <p:nvPr>
            <p:extLst>
              <p:ext uri="{D42A27DB-BD31-4B8C-83A1-F6EECF244321}">
                <p14:modId xmlns:p14="http://schemas.microsoft.com/office/powerpoint/2010/main" val="1643704387"/>
              </p:ext>
            </p:extLst>
          </p:nvPr>
        </p:nvGraphicFramePr>
        <p:xfrm>
          <a:off x="583676" y="1950357"/>
          <a:ext cx="10515600" cy="454251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4494A617-8CD8-4AF7-0FEE-E92DB23CAFF1}"/>
              </a:ext>
            </a:extLst>
          </p:cNvPr>
          <p:cNvSpPr txBox="1"/>
          <p:nvPr/>
        </p:nvSpPr>
        <p:spPr>
          <a:xfrm>
            <a:off x="768901" y="1585232"/>
            <a:ext cx="9782672" cy="646331"/>
          </a:xfrm>
          <a:prstGeom prst="rect">
            <a:avLst/>
          </a:prstGeom>
          <a:noFill/>
        </p:spPr>
        <p:txBody>
          <a:bodyPr wrap="square">
            <a:spAutoFit/>
          </a:bodyPr>
          <a:lstStyle/>
          <a:p>
            <a:r>
              <a:rPr lang="en-US" dirty="0"/>
              <a:t>Compared to cigarettes, do you think vapes (e-cigarettes) are more or less harmful to the person using them, or is there no difference? GB youth (11-17) 2024</a:t>
            </a:r>
            <a:endParaRPr lang="en-GB" dirty="0"/>
          </a:p>
        </p:txBody>
      </p:sp>
      <p:pic>
        <p:nvPicPr>
          <p:cNvPr id="7" name="Picture 6" descr="Logo, company name&#10;&#10;Description automatically generated">
            <a:extLst>
              <a:ext uri="{FF2B5EF4-FFF2-40B4-BE49-F238E27FC236}">
                <a16:creationId xmlns:a16="http://schemas.microsoft.com/office/drawing/2014/main" id="{3C820EB2-5BD8-2288-99E5-72CF5BE9DE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4668" y="0"/>
            <a:ext cx="1627332" cy="1116831"/>
          </a:xfrm>
          <a:prstGeom prst="rect">
            <a:avLst/>
          </a:prstGeom>
        </p:spPr>
      </p:pic>
    </p:spTree>
    <p:extLst>
      <p:ext uri="{BB962C8B-B14F-4D97-AF65-F5344CB8AC3E}">
        <p14:creationId xmlns:p14="http://schemas.microsoft.com/office/powerpoint/2010/main" val="3047020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C9268-2551-BCDF-32E6-B4C4394D6D06}"/>
              </a:ext>
            </a:extLst>
          </p:cNvPr>
          <p:cNvSpPr>
            <a:spLocks noGrp="1"/>
          </p:cNvSpPr>
          <p:nvPr>
            <p:ph type="title"/>
          </p:nvPr>
        </p:nvSpPr>
        <p:spPr>
          <a:xfrm>
            <a:off x="838200" y="365125"/>
            <a:ext cx="10515600" cy="1050721"/>
          </a:xfrm>
        </p:spPr>
        <p:txBody>
          <a:bodyPr>
            <a:normAutofit fontScale="90000"/>
          </a:bodyPr>
          <a:lstStyle/>
          <a:p>
            <a:pPr algn="ctr"/>
            <a:r>
              <a:rPr lang="en-GB" dirty="0"/>
              <a:t>11-17 perceptions of harm worsened most between 22 and 23</a:t>
            </a:r>
          </a:p>
        </p:txBody>
      </p:sp>
      <p:sp>
        <p:nvSpPr>
          <p:cNvPr id="4" name="Content Placeholder 3">
            <a:extLst>
              <a:ext uri="{FF2B5EF4-FFF2-40B4-BE49-F238E27FC236}">
                <a16:creationId xmlns:a16="http://schemas.microsoft.com/office/drawing/2014/main" id="{9018CA06-0F9F-A925-2265-32120B467159}"/>
              </a:ext>
            </a:extLst>
          </p:cNvPr>
          <p:cNvSpPr>
            <a:spLocks noGrp="1"/>
          </p:cNvSpPr>
          <p:nvPr>
            <p:ph sz="half" idx="2"/>
          </p:nvPr>
        </p:nvSpPr>
        <p:spPr/>
        <p:txBody>
          <a:bodyPr/>
          <a:lstStyle/>
          <a:p>
            <a:pPr marL="0" indent="0">
              <a:buNone/>
            </a:pPr>
            <a:r>
              <a:rPr lang="en-GB"/>
              <a:t> </a:t>
            </a:r>
            <a:endParaRPr lang="en-GB" dirty="0"/>
          </a:p>
        </p:txBody>
      </p:sp>
      <p:sp>
        <p:nvSpPr>
          <p:cNvPr id="3" name="TextBox 2">
            <a:extLst>
              <a:ext uri="{FF2B5EF4-FFF2-40B4-BE49-F238E27FC236}">
                <a16:creationId xmlns:a16="http://schemas.microsoft.com/office/drawing/2014/main" id="{239F29AE-9CAB-228E-37E2-ED9BD1C868FF}"/>
              </a:ext>
            </a:extLst>
          </p:cNvPr>
          <p:cNvSpPr txBox="1"/>
          <p:nvPr/>
        </p:nvSpPr>
        <p:spPr>
          <a:xfrm>
            <a:off x="146819" y="6427113"/>
            <a:ext cx="11898361" cy="430887"/>
          </a:xfrm>
          <a:prstGeom prst="rect">
            <a:avLst/>
          </a:prstGeom>
          <a:noFill/>
        </p:spPr>
        <p:txBody>
          <a:bodyPr wrap="square" rtlCol="0">
            <a:spAutoFit/>
          </a:bodyPr>
          <a:lstStyle/>
          <a:p>
            <a:r>
              <a:rPr lang="en-US" sz="1100" u="none" strike="noStrike" dirty="0">
                <a:solidFill>
                  <a:srgbClr val="000000"/>
                </a:solidFill>
                <a:effectLst/>
              </a:rPr>
              <a:t>ASH Smokefree GB Youth Surveys 2013-2024. Unweighted base: 11-17 year olds aware of vapes (2013=1,190, 2014=1,483, 2015=1,700, 2016=1,607, 2017=1,968, 2018=1,687, 2019=1,863, 2020=1,909, 2021=1,905, 2022=1,916, 2023=1,917, 2024=2,349)</a:t>
            </a:r>
            <a:endParaRPr lang="en-GB" sz="1100" dirty="0"/>
          </a:p>
        </p:txBody>
      </p:sp>
      <p:graphicFrame>
        <p:nvGraphicFramePr>
          <p:cNvPr id="5" name="Chart 4">
            <a:extLst>
              <a:ext uri="{FF2B5EF4-FFF2-40B4-BE49-F238E27FC236}">
                <a16:creationId xmlns:a16="http://schemas.microsoft.com/office/drawing/2014/main" id="{35501784-4569-47B6-8715-14C2DC06FF67}"/>
              </a:ext>
            </a:extLst>
          </p:cNvPr>
          <p:cNvGraphicFramePr>
            <a:graphicFrameLocks/>
          </p:cNvGraphicFramePr>
          <p:nvPr/>
        </p:nvGraphicFramePr>
        <p:xfrm>
          <a:off x="583676" y="1950357"/>
          <a:ext cx="10515600" cy="454251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4494A617-8CD8-4AF7-0FEE-E92DB23CAFF1}"/>
              </a:ext>
            </a:extLst>
          </p:cNvPr>
          <p:cNvSpPr txBox="1"/>
          <p:nvPr/>
        </p:nvSpPr>
        <p:spPr>
          <a:xfrm>
            <a:off x="768901" y="1585232"/>
            <a:ext cx="9782672" cy="646331"/>
          </a:xfrm>
          <a:prstGeom prst="rect">
            <a:avLst/>
          </a:prstGeom>
          <a:noFill/>
        </p:spPr>
        <p:txBody>
          <a:bodyPr wrap="square">
            <a:spAutoFit/>
          </a:bodyPr>
          <a:lstStyle/>
          <a:p>
            <a:r>
              <a:rPr lang="en-US" dirty="0"/>
              <a:t>Compared to cigarettes, do you think vapes (e-cigarettes) are more or less harmful to the person using them, or is there no difference? GB youth (11-17) 2024</a:t>
            </a:r>
            <a:endParaRPr lang="en-GB" dirty="0"/>
          </a:p>
        </p:txBody>
      </p:sp>
      <p:pic>
        <p:nvPicPr>
          <p:cNvPr id="7" name="Picture 6" descr="Logo, company name&#10;&#10;Description automatically generated">
            <a:extLst>
              <a:ext uri="{FF2B5EF4-FFF2-40B4-BE49-F238E27FC236}">
                <a16:creationId xmlns:a16="http://schemas.microsoft.com/office/drawing/2014/main" id="{3C820EB2-5BD8-2288-99E5-72CF5BE9DE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4668" y="0"/>
            <a:ext cx="1627332" cy="1116831"/>
          </a:xfrm>
          <a:prstGeom prst="rect">
            <a:avLst/>
          </a:prstGeom>
        </p:spPr>
      </p:pic>
    </p:spTree>
    <p:extLst>
      <p:ext uri="{BB962C8B-B14F-4D97-AF65-F5344CB8AC3E}">
        <p14:creationId xmlns:p14="http://schemas.microsoft.com/office/powerpoint/2010/main" val="1158186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AA4246D3-0A56-9390-742E-26D3060DF8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11"/>
          <a:stretch/>
        </p:blipFill>
        <p:spPr>
          <a:xfrm>
            <a:off x="621674" y="3469641"/>
            <a:ext cx="4019875" cy="2765085"/>
          </a:xfrm>
          <a:prstGeom prst="rect">
            <a:avLst/>
          </a:prstGeom>
        </p:spPr>
      </p:pic>
      <p:sp>
        <p:nvSpPr>
          <p:cNvPr id="2" name="Title 1">
            <a:extLst>
              <a:ext uri="{FF2B5EF4-FFF2-40B4-BE49-F238E27FC236}">
                <a16:creationId xmlns:a16="http://schemas.microsoft.com/office/drawing/2014/main" id="{456C525B-3B26-EFF4-AE73-789D266631CA}"/>
              </a:ext>
            </a:extLst>
          </p:cNvPr>
          <p:cNvSpPr>
            <a:spLocks noGrp="1"/>
          </p:cNvSpPr>
          <p:nvPr>
            <p:ph type="title"/>
          </p:nvPr>
        </p:nvSpPr>
        <p:spPr>
          <a:xfrm>
            <a:off x="5450209" y="1056640"/>
            <a:ext cx="5799947" cy="3494398"/>
          </a:xfrm>
        </p:spPr>
        <p:txBody>
          <a:bodyPr vert="horz" lIns="91440" tIns="45720" rIns="91440" bIns="45720" rtlCol="0" anchor="b">
            <a:normAutofit/>
          </a:bodyPr>
          <a:lstStyle/>
          <a:p>
            <a:r>
              <a:rPr lang="en-US" sz="8000" b="1" dirty="0">
                <a:latin typeface="+mn-lt"/>
              </a:rPr>
              <a:t>Promotion </a:t>
            </a:r>
            <a:r>
              <a:rPr lang="en-US" sz="8000" b="1" kern="1200" dirty="0">
                <a:solidFill>
                  <a:schemeClr val="tx1"/>
                </a:solidFill>
                <a:latin typeface="+mn-lt"/>
                <a:ea typeface="+mj-ea"/>
                <a:cs typeface="+mj-cs"/>
              </a:rPr>
              <a:t>to children</a:t>
            </a:r>
          </a:p>
        </p:txBody>
      </p:sp>
      <p:pic>
        <p:nvPicPr>
          <p:cNvPr id="1028" name="Picture 4">
            <a:extLst>
              <a:ext uri="{FF2B5EF4-FFF2-40B4-BE49-F238E27FC236}">
                <a16:creationId xmlns:a16="http://schemas.microsoft.com/office/drawing/2014/main" id="{9963E750-368F-CEB1-3C77-7EAE749639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824" y="623273"/>
            <a:ext cx="3616426" cy="2846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934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C5EAF-4325-E75B-DF52-231D11593FEB}"/>
              </a:ext>
            </a:extLst>
          </p:cNvPr>
          <p:cNvSpPr>
            <a:spLocks noGrp="1"/>
          </p:cNvSpPr>
          <p:nvPr>
            <p:ph type="title"/>
          </p:nvPr>
        </p:nvSpPr>
        <p:spPr>
          <a:xfrm>
            <a:off x="1209368" y="449262"/>
            <a:ext cx="9355300" cy="941169"/>
          </a:xfrm>
        </p:spPr>
        <p:txBody>
          <a:bodyPr anchor="ctr">
            <a:noAutofit/>
          </a:bodyPr>
          <a:lstStyle/>
          <a:p>
            <a:pPr algn="ctr"/>
            <a:r>
              <a:rPr lang="en-GB" dirty="0"/>
              <a:t>Youth a</a:t>
            </a:r>
            <a:r>
              <a:rPr lang="en-GB" sz="3200" dirty="0"/>
              <a:t>wareness of vape promotion highest instore</a:t>
            </a:r>
          </a:p>
        </p:txBody>
      </p:sp>
      <p:sp>
        <p:nvSpPr>
          <p:cNvPr id="6" name="TextBox 5">
            <a:extLst>
              <a:ext uri="{FF2B5EF4-FFF2-40B4-BE49-F238E27FC236}">
                <a16:creationId xmlns:a16="http://schemas.microsoft.com/office/drawing/2014/main" id="{A466418E-77EC-FC86-52AE-292F4CFEFFF7}"/>
              </a:ext>
            </a:extLst>
          </p:cNvPr>
          <p:cNvSpPr txBox="1"/>
          <p:nvPr/>
        </p:nvSpPr>
        <p:spPr>
          <a:xfrm>
            <a:off x="548437" y="6070431"/>
            <a:ext cx="11253038" cy="307777"/>
          </a:xfrm>
          <a:prstGeom prst="rect">
            <a:avLst/>
          </a:prstGeom>
          <a:noFill/>
        </p:spPr>
        <p:txBody>
          <a:bodyPr wrap="square" rtlCol="0">
            <a:spAutoFit/>
          </a:bodyPr>
          <a:lstStyle/>
          <a:p>
            <a:pPr algn="ctr"/>
            <a:r>
              <a:rPr lang="en-US" sz="1400" u="none" strike="noStrike" dirty="0">
                <a:solidFill>
                  <a:srgbClr val="000000"/>
                </a:solidFill>
                <a:effectLst/>
              </a:rPr>
              <a:t>ASH Smokefree GB  Youth Surveys, 2022-2024. Unweighted base: All 11-17 year olds aware of vapes (2022=1,916, 2023=1,917, 2024=2,349)</a:t>
            </a:r>
            <a:endParaRPr lang="en-GB" sz="1400" dirty="0"/>
          </a:p>
        </p:txBody>
      </p:sp>
      <p:sp>
        <p:nvSpPr>
          <p:cNvPr id="8" name="Content Placeholder 8">
            <a:extLst>
              <a:ext uri="{FF2B5EF4-FFF2-40B4-BE49-F238E27FC236}">
                <a16:creationId xmlns:a16="http://schemas.microsoft.com/office/drawing/2014/main" id="{B6166691-00FB-DC8C-0DE4-E66E6BB7531A}"/>
              </a:ext>
            </a:extLst>
          </p:cNvPr>
          <p:cNvSpPr txBox="1">
            <a:spLocks/>
          </p:cNvSpPr>
          <p:nvPr/>
        </p:nvSpPr>
        <p:spPr>
          <a:xfrm>
            <a:off x="1128559" y="1566093"/>
            <a:ext cx="9934882" cy="42726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p>
        </p:txBody>
      </p:sp>
      <p:pic>
        <p:nvPicPr>
          <p:cNvPr id="7" name="Picture 6" descr="Logo, company name&#10;&#10;Description automatically generated">
            <a:extLst>
              <a:ext uri="{FF2B5EF4-FFF2-40B4-BE49-F238E27FC236}">
                <a16:creationId xmlns:a16="http://schemas.microsoft.com/office/drawing/2014/main" id="{8BBA5263-9EC2-D1D5-8B46-B575C8690D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4668" y="0"/>
            <a:ext cx="1627332" cy="1116831"/>
          </a:xfrm>
          <a:prstGeom prst="rect">
            <a:avLst/>
          </a:prstGeom>
        </p:spPr>
      </p:pic>
      <p:sp>
        <p:nvSpPr>
          <p:cNvPr id="5" name="Content Placeholder 8">
            <a:extLst>
              <a:ext uri="{FF2B5EF4-FFF2-40B4-BE49-F238E27FC236}">
                <a16:creationId xmlns:a16="http://schemas.microsoft.com/office/drawing/2014/main" id="{9A5B9409-91BD-4F70-9928-3412122493C9}"/>
              </a:ext>
            </a:extLst>
          </p:cNvPr>
          <p:cNvSpPr txBox="1">
            <a:spLocks/>
          </p:cNvSpPr>
          <p:nvPr/>
        </p:nvSpPr>
        <p:spPr>
          <a:xfrm>
            <a:off x="9892297" y="1452188"/>
            <a:ext cx="2342288" cy="41946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One in five say don’t see vapes being promoted, down from nearly a third two years ago (31% to 19%)</a:t>
            </a:r>
          </a:p>
          <a:p>
            <a:r>
              <a:rPr lang="en-GB" sz="2000" dirty="0"/>
              <a:t>More than half are aware of promotion in shops compared to a third two years ago (37% to 55%)</a:t>
            </a:r>
          </a:p>
          <a:p>
            <a:endParaRPr lang="en-GB" sz="2000" dirty="0"/>
          </a:p>
        </p:txBody>
      </p:sp>
      <p:sp>
        <p:nvSpPr>
          <p:cNvPr id="9" name="TextBox 6">
            <a:extLst>
              <a:ext uri="{FF2B5EF4-FFF2-40B4-BE49-F238E27FC236}">
                <a16:creationId xmlns:a16="http://schemas.microsoft.com/office/drawing/2014/main" id="{C560A72C-6AB6-08CF-4471-8263403B7254}"/>
              </a:ext>
            </a:extLst>
          </p:cNvPr>
          <p:cNvSpPr txBox="1"/>
          <p:nvPr/>
        </p:nvSpPr>
        <p:spPr>
          <a:xfrm>
            <a:off x="3200480" y="1297434"/>
            <a:ext cx="6095920" cy="461665"/>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2400" dirty="0"/>
              <a:t>GB 11-17 year olds</a:t>
            </a:r>
          </a:p>
        </p:txBody>
      </p:sp>
      <p:graphicFrame>
        <p:nvGraphicFramePr>
          <p:cNvPr id="4" name="Chart 3">
            <a:extLst>
              <a:ext uri="{FF2B5EF4-FFF2-40B4-BE49-F238E27FC236}">
                <a16:creationId xmlns:a16="http://schemas.microsoft.com/office/drawing/2014/main" id="{6FC210EE-4ACC-4369-AE9E-BD6573F42C69}"/>
              </a:ext>
            </a:extLst>
          </p:cNvPr>
          <p:cNvGraphicFramePr>
            <a:graphicFrameLocks/>
          </p:cNvGraphicFramePr>
          <p:nvPr>
            <p:extLst>
              <p:ext uri="{D42A27DB-BD31-4B8C-83A1-F6EECF244321}">
                <p14:modId xmlns:p14="http://schemas.microsoft.com/office/powerpoint/2010/main" val="3713891370"/>
              </p:ext>
            </p:extLst>
          </p:nvPr>
        </p:nvGraphicFramePr>
        <p:xfrm>
          <a:off x="235329" y="1507104"/>
          <a:ext cx="9734582" cy="4563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61280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0DC24-DCE1-E45C-940C-37BB6588E1D8}"/>
              </a:ext>
            </a:extLst>
          </p:cNvPr>
          <p:cNvSpPr>
            <a:spLocks noGrp="1"/>
          </p:cNvSpPr>
          <p:nvPr>
            <p:ph type="title"/>
          </p:nvPr>
        </p:nvSpPr>
        <p:spPr/>
        <p:txBody>
          <a:bodyPr/>
          <a:lstStyle/>
          <a:p>
            <a:r>
              <a:rPr lang="en-GB" dirty="0"/>
              <a:t>Among youth aware of online promotion</a:t>
            </a:r>
          </a:p>
        </p:txBody>
      </p:sp>
      <p:sp>
        <p:nvSpPr>
          <p:cNvPr id="3" name="TextBox 2">
            <a:extLst>
              <a:ext uri="{FF2B5EF4-FFF2-40B4-BE49-F238E27FC236}">
                <a16:creationId xmlns:a16="http://schemas.microsoft.com/office/drawing/2014/main" id="{8EA5671F-D461-A99A-F152-AFF7D2C72D22}"/>
              </a:ext>
            </a:extLst>
          </p:cNvPr>
          <p:cNvSpPr txBox="1"/>
          <p:nvPr/>
        </p:nvSpPr>
        <p:spPr>
          <a:xfrm>
            <a:off x="714703" y="6018027"/>
            <a:ext cx="8965325" cy="523220"/>
          </a:xfrm>
          <a:prstGeom prst="rect">
            <a:avLst/>
          </a:prstGeom>
          <a:noFill/>
        </p:spPr>
        <p:txBody>
          <a:bodyPr wrap="square" rtlCol="0">
            <a:spAutoFit/>
          </a:bodyPr>
          <a:lstStyle/>
          <a:p>
            <a:r>
              <a:rPr lang="en-US" sz="1400" u="none" strike="noStrike" dirty="0">
                <a:solidFill>
                  <a:srgbClr val="000000"/>
                </a:solidFill>
                <a:effectLst/>
              </a:rPr>
              <a:t>ASH Smokefree GB Youth Surveys 2023 &amp; 2024. Unweighted base: 11-17 year olds aware of vapes who have seen them promoted online (2023=640, 2024=717)</a:t>
            </a:r>
            <a:r>
              <a:rPr lang="en-US" sz="1400" dirty="0"/>
              <a:t> </a:t>
            </a:r>
            <a:endParaRPr lang="en-GB" sz="1400" dirty="0"/>
          </a:p>
        </p:txBody>
      </p:sp>
      <p:graphicFrame>
        <p:nvGraphicFramePr>
          <p:cNvPr id="5" name="Chart 4">
            <a:extLst>
              <a:ext uri="{FF2B5EF4-FFF2-40B4-BE49-F238E27FC236}">
                <a16:creationId xmlns:a16="http://schemas.microsoft.com/office/drawing/2014/main" id="{2EAB9D71-21BC-45E5-B542-F87D43B9FAC7}"/>
              </a:ext>
            </a:extLst>
          </p:cNvPr>
          <p:cNvGraphicFramePr>
            <a:graphicFrameLocks/>
          </p:cNvGraphicFramePr>
          <p:nvPr>
            <p:extLst>
              <p:ext uri="{D42A27DB-BD31-4B8C-83A1-F6EECF244321}">
                <p14:modId xmlns:p14="http://schemas.microsoft.com/office/powerpoint/2010/main" val="1161722360"/>
              </p:ext>
            </p:extLst>
          </p:nvPr>
        </p:nvGraphicFramePr>
        <p:xfrm>
          <a:off x="237364" y="1525541"/>
          <a:ext cx="9177224" cy="435274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DBC893F6-DE58-F614-4394-B71E37DC8395}"/>
              </a:ext>
            </a:extLst>
          </p:cNvPr>
          <p:cNvSpPr txBox="1"/>
          <p:nvPr/>
        </p:nvSpPr>
        <p:spPr>
          <a:xfrm>
            <a:off x="9680028" y="1700520"/>
            <a:ext cx="2300478" cy="4448855"/>
          </a:xfrm>
          <a:prstGeom prst="rect">
            <a:avLst/>
          </a:prstGeom>
        </p:spPr>
        <p:txBody>
          <a:bodyPr wrap="square" rtlCol="0">
            <a:normAutofit/>
          </a:bodyPr>
          <a:lstStyle/>
          <a:p>
            <a:pPr marL="342900" indent="-342900" algn="l">
              <a:buFont typeface="Arial" panose="020B0604020202020204" pitchFamily="34" charset="0"/>
              <a:buChar char="•"/>
            </a:pPr>
            <a:r>
              <a:rPr lang="en-GB" sz="2000" dirty="0"/>
              <a:t>29% of youth aware of online promotion</a:t>
            </a:r>
          </a:p>
          <a:p>
            <a:pPr marL="342900" indent="-342900" algn="l">
              <a:buFont typeface="Arial" panose="020B0604020202020204" pitchFamily="34" charset="0"/>
              <a:buChar char="•"/>
            </a:pPr>
            <a:r>
              <a:rPr lang="en-GB" sz="2000" dirty="0"/>
              <a:t>Most likely source Tik Tok, then </a:t>
            </a:r>
            <a:r>
              <a:rPr lang="en-GB" sz="2000" dirty="0" err="1"/>
              <a:t>Youtube</a:t>
            </a:r>
            <a:r>
              <a:rPr lang="en-GB" sz="2000" dirty="0"/>
              <a:t> Instagram and Snapchat</a:t>
            </a:r>
          </a:p>
          <a:p>
            <a:pPr marL="342900" indent="-342900" algn="l">
              <a:buFont typeface="Arial" panose="020B0604020202020204" pitchFamily="34" charset="0"/>
              <a:buChar char="•"/>
            </a:pPr>
            <a:r>
              <a:rPr lang="en-GB" sz="2000" dirty="0"/>
              <a:t>Little change since last year</a:t>
            </a:r>
          </a:p>
        </p:txBody>
      </p:sp>
    </p:spTree>
    <p:extLst>
      <p:ext uri="{BB962C8B-B14F-4D97-AF65-F5344CB8AC3E}">
        <p14:creationId xmlns:p14="http://schemas.microsoft.com/office/powerpoint/2010/main" val="2134204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25144-EA0A-60F9-8606-0AD4F93A2B3F}"/>
              </a:ext>
            </a:extLst>
          </p:cNvPr>
          <p:cNvSpPr>
            <a:spLocks noGrp="1"/>
          </p:cNvSpPr>
          <p:nvPr>
            <p:ph type="title"/>
          </p:nvPr>
        </p:nvSpPr>
        <p:spPr/>
        <p:txBody>
          <a:bodyPr>
            <a:normAutofit/>
          </a:bodyPr>
          <a:lstStyle/>
          <a:p>
            <a:pPr algn="ctr"/>
            <a:r>
              <a:rPr lang="en-GB" sz="5400" b="1" dirty="0">
                <a:latin typeface="+mn-lt"/>
              </a:rPr>
              <a:t>Who we are</a:t>
            </a:r>
          </a:p>
        </p:txBody>
      </p:sp>
      <p:sp>
        <p:nvSpPr>
          <p:cNvPr id="3" name="Content Placeholder 2">
            <a:extLst>
              <a:ext uri="{FF2B5EF4-FFF2-40B4-BE49-F238E27FC236}">
                <a16:creationId xmlns:a16="http://schemas.microsoft.com/office/drawing/2014/main" id="{B619C152-CD79-16BB-B4A0-0BFF0703DAA2}"/>
              </a:ext>
            </a:extLst>
          </p:cNvPr>
          <p:cNvSpPr>
            <a:spLocks noGrp="1"/>
          </p:cNvSpPr>
          <p:nvPr>
            <p:ph idx="1"/>
          </p:nvPr>
        </p:nvSpPr>
        <p:spPr>
          <a:xfrm>
            <a:off x="862734" y="1698407"/>
            <a:ext cx="10515600" cy="4351338"/>
          </a:xfrm>
        </p:spPr>
        <p:txBody>
          <a:bodyPr>
            <a:normAutofit/>
          </a:bodyPr>
          <a:lstStyle/>
          <a:p>
            <a:endParaRPr lang="en-GB" dirty="0"/>
          </a:p>
          <a:p>
            <a:pPr>
              <a:defRPr/>
            </a:pPr>
            <a:r>
              <a:rPr lang="en-US" sz="3200" dirty="0"/>
              <a:t>ASH (UK) was set up by the Royal College of Physicians in 1971 to advocate for evidence-based measures to reduce the harm from tobacco </a:t>
            </a:r>
          </a:p>
          <a:p>
            <a:pPr>
              <a:defRPr/>
            </a:pPr>
            <a:r>
              <a:rPr lang="en-US" sz="3200" dirty="0"/>
              <a:t>ASH is independent from all other ASH </a:t>
            </a:r>
            <a:r>
              <a:rPr lang="en-US" sz="3200" dirty="0" err="1"/>
              <a:t>organisations</a:t>
            </a:r>
            <a:r>
              <a:rPr lang="en-US" sz="3200" dirty="0"/>
              <a:t> internationally</a:t>
            </a:r>
          </a:p>
          <a:p>
            <a:pPr>
              <a:defRPr/>
            </a:pPr>
            <a:r>
              <a:rPr lang="en-US" sz="3200" dirty="0"/>
              <a:t>ASH accepts no commercial funding: our main funders are the British Heart Foundation and Cancer Research UK</a:t>
            </a:r>
          </a:p>
          <a:p>
            <a:pPr>
              <a:defRPr/>
            </a:pPr>
            <a:endParaRPr lang="en-GB" sz="2800" dirty="0"/>
          </a:p>
          <a:p>
            <a:endParaRPr lang="en-GB" dirty="0"/>
          </a:p>
          <a:p>
            <a:endParaRPr lang="en-GB" dirty="0"/>
          </a:p>
          <a:p>
            <a:pPr marL="0" indent="0">
              <a:buNone/>
            </a:pPr>
            <a:endParaRPr lang="en-GB" dirty="0"/>
          </a:p>
        </p:txBody>
      </p:sp>
      <p:pic>
        <p:nvPicPr>
          <p:cNvPr id="4" name="Picture 3" descr="Logo, company name&#10;&#10;Description automatically generated">
            <a:extLst>
              <a:ext uri="{FF2B5EF4-FFF2-40B4-BE49-F238E27FC236}">
                <a16:creationId xmlns:a16="http://schemas.microsoft.com/office/drawing/2014/main" id="{B3543A67-5929-225D-BC16-53C4384AE8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4668" y="0"/>
            <a:ext cx="1627332" cy="1116831"/>
          </a:xfrm>
          <a:prstGeom prst="rect">
            <a:avLst/>
          </a:prstGeom>
        </p:spPr>
      </p:pic>
      <p:pic>
        <p:nvPicPr>
          <p:cNvPr id="5" name="Picture 4">
            <a:extLst>
              <a:ext uri="{FF2B5EF4-FFF2-40B4-BE49-F238E27FC236}">
                <a16:creationId xmlns:a16="http://schemas.microsoft.com/office/drawing/2014/main" id="{0ABCAD01-E570-A8FE-BC62-2B462BA1A2FD}"/>
              </a:ext>
            </a:extLst>
          </p:cNvPr>
          <p:cNvPicPr>
            <a:picLocks noChangeAspect="1"/>
          </p:cNvPicPr>
          <p:nvPr/>
        </p:nvPicPr>
        <p:blipFill>
          <a:blip r:embed="rId3"/>
          <a:stretch>
            <a:fillRect/>
          </a:stretch>
        </p:blipFill>
        <p:spPr>
          <a:xfrm>
            <a:off x="206389" y="5664854"/>
            <a:ext cx="2597121" cy="1024217"/>
          </a:xfrm>
          <a:prstGeom prst="rect">
            <a:avLst/>
          </a:prstGeom>
        </p:spPr>
      </p:pic>
    </p:spTree>
    <p:extLst>
      <p:ext uri="{BB962C8B-B14F-4D97-AF65-F5344CB8AC3E}">
        <p14:creationId xmlns:p14="http://schemas.microsoft.com/office/powerpoint/2010/main" val="2206436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AA4246D3-0A56-9390-742E-26D3060DF8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11"/>
          <a:stretch/>
        </p:blipFill>
        <p:spPr>
          <a:xfrm>
            <a:off x="621674" y="3469641"/>
            <a:ext cx="4019875" cy="2765085"/>
          </a:xfrm>
          <a:prstGeom prst="rect">
            <a:avLst/>
          </a:prstGeom>
        </p:spPr>
      </p:pic>
      <p:sp>
        <p:nvSpPr>
          <p:cNvPr id="2" name="Title 1">
            <a:extLst>
              <a:ext uri="{FF2B5EF4-FFF2-40B4-BE49-F238E27FC236}">
                <a16:creationId xmlns:a16="http://schemas.microsoft.com/office/drawing/2014/main" id="{456C525B-3B26-EFF4-AE73-789D266631CA}"/>
              </a:ext>
            </a:extLst>
          </p:cNvPr>
          <p:cNvSpPr>
            <a:spLocks noGrp="1"/>
          </p:cNvSpPr>
          <p:nvPr>
            <p:ph type="title"/>
          </p:nvPr>
        </p:nvSpPr>
        <p:spPr>
          <a:xfrm>
            <a:off x="5450209" y="1056640"/>
            <a:ext cx="5799947" cy="3494398"/>
          </a:xfrm>
        </p:spPr>
        <p:txBody>
          <a:bodyPr vert="horz" lIns="91440" tIns="45720" rIns="91440" bIns="45720" rtlCol="0" anchor="b">
            <a:normAutofit/>
          </a:bodyPr>
          <a:lstStyle/>
          <a:p>
            <a:r>
              <a:rPr lang="en-US" sz="8000" b="1" dirty="0">
                <a:latin typeface="+mn-lt"/>
              </a:rPr>
              <a:t>Access to products</a:t>
            </a:r>
            <a:endParaRPr lang="en-US" sz="8000" b="1" kern="1200" dirty="0">
              <a:solidFill>
                <a:schemeClr val="tx1"/>
              </a:solidFill>
              <a:latin typeface="+mn-lt"/>
              <a:ea typeface="+mj-ea"/>
              <a:cs typeface="+mj-cs"/>
            </a:endParaRPr>
          </a:p>
        </p:txBody>
      </p:sp>
      <p:pic>
        <p:nvPicPr>
          <p:cNvPr id="3" name="Content Placeholder 4">
            <a:extLst>
              <a:ext uri="{FF2B5EF4-FFF2-40B4-BE49-F238E27FC236}">
                <a16:creationId xmlns:a16="http://schemas.microsoft.com/office/drawing/2014/main" id="{72374C2A-C4E5-6B01-C349-3EA8DF3ED81B}"/>
              </a:ext>
            </a:extLst>
          </p:cNvPr>
          <p:cNvPicPr>
            <a:picLocks noChangeAspect="1"/>
          </p:cNvPicPr>
          <p:nvPr/>
        </p:nvPicPr>
        <p:blipFill>
          <a:blip r:embed="rId3"/>
          <a:stretch>
            <a:fillRect/>
          </a:stretch>
        </p:blipFill>
        <p:spPr>
          <a:xfrm>
            <a:off x="481342" y="623274"/>
            <a:ext cx="4019875" cy="2925496"/>
          </a:xfrm>
          <a:prstGeom prst="rect">
            <a:avLst/>
          </a:prstGeom>
        </p:spPr>
      </p:pic>
    </p:spTree>
    <p:extLst>
      <p:ext uri="{BB962C8B-B14F-4D97-AF65-F5344CB8AC3E}">
        <p14:creationId xmlns:p14="http://schemas.microsoft.com/office/powerpoint/2010/main" val="1127830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C5EAF-4325-E75B-DF52-231D11593FEB}"/>
              </a:ext>
            </a:extLst>
          </p:cNvPr>
          <p:cNvSpPr>
            <a:spLocks noGrp="1"/>
          </p:cNvSpPr>
          <p:nvPr>
            <p:ph type="title" idx="4294967295"/>
          </p:nvPr>
        </p:nvSpPr>
        <p:spPr>
          <a:xfrm>
            <a:off x="1017037" y="258679"/>
            <a:ext cx="9547631" cy="1055687"/>
          </a:xfrm>
        </p:spPr>
        <p:txBody>
          <a:bodyPr>
            <a:normAutofit/>
          </a:bodyPr>
          <a:lstStyle/>
          <a:p>
            <a:pPr algn="ctr"/>
            <a:r>
              <a:rPr lang="en-GB" sz="3600" b="1" dirty="0"/>
              <a:t>Most current underage vapers buy their vapes</a:t>
            </a:r>
          </a:p>
        </p:txBody>
      </p:sp>
      <p:sp>
        <p:nvSpPr>
          <p:cNvPr id="6" name="TextBox 5">
            <a:extLst>
              <a:ext uri="{FF2B5EF4-FFF2-40B4-BE49-F238E27FC236}">
                <a16:creationId xmlns:a16="http://schemas.microsoft.com/office/drawing/2014/main" id="{A466418E-77EC-FC86-52AE-292F4CFEFFF7}"/>
              </a:ext>
            </a:extLst>
          </p:cNvPr>
          <p:cNvSpPr txBox="1"/>
          <p:nvPr/>
        </p:nvSpPr>
        <p:spPr>
          <a:xfrm>
            <a:off x="838200" y="6070431"/>
            <a:ext cx="10515600" cy="307777"/>
          </a:xfrm>
          <a:prstGeom prst="rect">
            <a:avLst/>
          </a:prstGeom>
          <a:noFill/>
        </p:spPr>
        <p:txBody>
          <a:bodyPr wrap="square" rtlCol="0">
            <a:spAutoFit/>
          </a:bodyPr>
          <a:lstStyle/>
          <a:p>
            <a:pPr algn="ctr"/>
            <a:r>
              <a:rPr lang="en-US" sz="1400" dirty="0"/>
              <a:t>ASH Smokefree GB  Youth Survey, 2024. Unweighted base: 11-17 year olds who currently vape = 225</a:t>
            </a:r>
          </a:p>
        </p:txBody>
      </p:sp>
      <p:sp>
        <p:nvSpPr>
          <p:cNvPr id="9" name="TextBox 8">
            <a:extLst>
              <a:ext uri="{FF2B5EF4-FFF2-40B4-BE49-F238E27FC236}">
                <a16:creationId xmlns:a16="http://schemas.microsoft.com/office/drawing/2014/main" id="{2B8D45FD-077B-A295-CF95-81504AA26CA0}"/>
              </a:ext>
            </a:extLst>
          </p:cNvPr>
          <p:cNvSpPr txBox="1"/>
          <p:nvPr/>
        </p:nvSpPr>
        <p:spPr>
          <a:xfrm>
            <a:off x="1627332" y="1145089"/>
            <a:ext cx="5534025" cy="646331"/>
          </a:xfrm>
          <a:prstGeom prst="rect">
            <a:avLst/>
          </a:prstGeom>
          <a:noFill/>
        </p:spPr>
        <p:txBody>
          <a:bodyPr wrap="square">
            <a:spAutoFit/>
          </a:bodyPr>
          <a:lstStyle/>
          <a:p>
            <a:pPr algn="ctr"/>
            <a:r>
              <a:rPr lang="en-GB" dirty="0"/>
              <a:t>Youth vapers usual sources of vapes</a:t>
            </a:r>
          </a:p>
          <a:p>
            <a:pPr algn="ctr"/>
            <a:r>
              <a:rPr lang="en-GB" dirty="0"/>
              <a:t>(multiple selection allowed)</a:t>
            </a:r>
          </a:p>
        </p:txBody>
      </p:sp>
      <p:pic>
        <p:nvPicPr>
          <p:cNvPr id="10" name="Picture 9" descr="Logo, company name&#10;&#10;Description automatically generated">
            <a:extLst>
              <a:ext uri="{FF2B5EF4-FFF2-40B4-BE49-F238E27FC236}">
                <a16:creationId xmlns:a16="http://schemas.microsoft.com/office/drawing/2014/main" id="{233F052A-6B1A-72F6-7E7F-E2DCD81E1F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4668" y="0"/>
            <a:ext cx="1627332" cy="1116831"/>
          </a:xfrm>
          <a:prstGeom prst="rect">
            <a:avLst/>
          </a:prstGeom>
        </p:spPr>
      </p:pic>
      <p:sp>
        <p:nvSpPr>
          <p:cNvPr id="8" name="Content Placeholder 8">
            <a:extLst>
              <a:ext uri="{FF2B5EF4-FFF2-40B4-BE49-F238E27FC236}">
                <a16:creationId xmlns:a16="http://schemas.microsoft.com/office/drawing/2014/main" id="{EDAF0FE0-FB4D-4C50-B8F4-11A1FD336C26}"/>
              </a:ext>
            </a:extLst>
          </p:cNvPr>
          <p:cNvSpPr txBox="1">
            <a:spLocks/>
          </p:cNvSpPr>
          <p:nvPr/>
        </p:nvSpPr>
        <p:spPr>
          <a:xfrm>
            <a:off x="8143111" y="1375510"/>
            <a:ext cx="3730599" cy="46056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71% of 11-17s who currently vape buy their vapes  </a:t>
            </a:r>
          </a:p>
          <a:p>
            <a:r>
              <a:rPr lang="en-GB" sz="2000" dirty="0"/>
              <a:t>Most (58%) buy from a formal source (</a:t>
            </a:r>
            <a:r>
              <a:rPr lang="en-GB" sz="2000" dirty="0" err="1"/>
              <a:t>eg</a:t>
            </a:r>
            <a:r>
              <a:rPr lang="en-GB" sz="2000" dirty="0"/>
              <a:t> shop, market)</a:t>
            </a:r>
          </a:p>
          <a:p>
            <a:r>
              <a:rPr lang="en-GB" sz="2000" dirty="0"/>
              <a:t>A quarter (27%) buy from an informal source (</a:t>
            </a:r>
            <a:r>
              <a:rPr lang="en-GB" sz="2000" dirty="0" err="1"/>
              <a:t>eg</a:t>
            </a:r>
            <a:r>
              <a:rPr lang="en-GB" sz="2000" dirty="0"/>
              <a:t> friend, family member, other)</a:t>
            </a:r>
          </a:p>
          <a:p>
            <a:r>
              <a:rPr lang="en-GB" sz="2000" dirty="0"/>
              <a:t>52% are given their vapes by someone else (</a:t>
            </a:r>
            <a:r>
              <a:rPr lang="en-GB" sz="2000" dirty="0" err="1"/>
              <a:t>eg</a:t>
            </a:r>
            <a:r>
              <a:rPr lang="en-GB" sz="2000" dirty="0"/>
              <a:t> friend, family member, other)</a:t>
            </a:r>
          </a:p>
          <a:p>
            <a:r>
              <a:rPr lang="en-GB" sz="2000" dirty="0"/>
              <a:t>Better awareness and enforcement of legislation about age of purchase and proxy purchase is required</a:t>
            </a:r>
          </a:p>
          <a:p>
            <a:pPr marL="0" indent="0">
              <a:buNone/>
            </a:pPr>
            <a:endParaRPr lang="en-GB" sz="2000" dirty="0"/>
          </a:p>
        </p:txBody>
      </p:sp>
      <p:graphicFrame>
        <p:nvGraphicFramePr>
          <p:cNvPr id="4" name="Chart 3">
            <a:extLst>
              <a:ext uri="{FF2B5EF4-FFF2-40B4-BE49-F238E27FC236}">
                <a16:creationId xmlns:a16="http://schemas.microsoft.com/office/drawing/2014/main" id="{1D4A157C-93BB-4614-84CE-D981B3C5A226}"/>
              </a:ext>
            </a:extLst>
          </p:cNvPr>
          <p:cNvGraphicFramePr>
            <a:graphicFrameLocks/>
          </p:cNvGraphicFramePr>
          <p:nvPr>
            <p:extLst>
              <p:ext uri="{D42A27DB-BD31-4B8C-83A1-F6EECF244321}">
                <p14:modId xmlns:p14="http://schemas.microsoft.com/office/powerpoint/2010/main" val="196147860"/>
              </p:ext>
            </p:extLst>
          </p:nvPr>
        </p:nvGraphicFramePr>
        <p:xfrm>
          <a:off x="303448" y="1764538"/>
          <a:ext cx="7719675" cy="41555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40078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C5EAF-4325-E75B-DF52-231D11593FEB}"/>
              </a:ext>
            </a:extLst>
          </p:cNvPr>
          <p:cNvSpPr>
            <a:spLocks noGrp="1"/>
          </p:cNvSpPr>
          <p:nvPr>
            <p:ph type="title" idx="4294967295"/>
          </p:nvPr>
        </p:nvSpPr>
        <p:spPr>
          <a:xfrm>
            <a:off x="1288026" y="258679"/>
            <a:ext cx="9276642" cy="1055687"/>
          </a:xfrm>
        </p:spPr>
        <p:txBody>
          <a:bodyPr>
            <a:normAutofit/>
          </a:bodyPr>
          <a:lstStyle/>
          <a:p>
            <a:pPr algn="ctr"/>
            <a:r>
              <a:rPr lang="en-GB" sz="3600" b="1" dirty="0"/>
              <a:t>Adults and children purchase vapes differently</a:t>
            </a:r>
          </a:p>
        </p:txBody>
      </p:sp>
      <p:sp>
        <p:nvSpPr>
          <p:cNvPr id="6" name="TextBox 5">
            <a:extLst>
              <a:ext uri="{FF2B5EF4-FFF2-40B4-BE49-F238E27FC236}">
                <a16:creationId xmlns:a16="http://schemas.microsoft.com/office/drawing/2014/main" id="{A466418E-77EC-FC86-52AE-292F4CFEFFF7}"/>
              </a:ext>
            </a:extLst>
          </p:cNvPr>
          <p:cNvSpPr txBox="1"/>
          <p:nvPr/>
        </p:nvSpPr>
        <p:spPr>
          <a:xfrm>
            <a:off x="0" y="6299239"/>
            <a:ext cx="12192000" cy="600164"/>
          </a:xfrm>
          <a:prstGeom prst="rect">
            <a:avLst/>
          </a:prstGeom>
          <a:noFill/>
        </p:spPr>
        <p:txBody>
          <a:bodyPr wrap="square" rtlCol="0">
            <a:spAutoFit/>
          </a:bodyPr>
          <a:lstStyle/>
          <a:p>
            <a:r>
              <a:rPr lang="en-US" sz="1100" dirty="0"/>
              <a:t>ASH Smokefree GB Adult &amp; Youth Surveys, 2024. Unweighted base: adults who currently use vapes (excluding vaped once or twice or DK frequency of vaping): 1,374, 11-17 year olds who currently use e-cigarettes: 225. Respondents allowed to tick more than one box if more than one usual source. Those who don’t purchase their vapes from commercial sources are included in the base but not represented in the bar totals</a:t>
            </a:r>
          </a:p>
        </p:txBody>
      </p:sp>
      <p:sp>
        <p:nvSpPr>
          <p:cNvPr id="4" name="Content Placeholder 8">
            <a:extLst>
              <a:ext uri="{FF2B5EF4-FFF2-40B4-BE49-F238E27FC236}">
                <a16:creationId xmlns:a16="http://schemas.microsoft.com/office/drawing/2014/main" id="{DEE9AFA7-0412-6A25-8181-9481049647B4}"/>
              </a:ext>
            </a:extLst>
          </p:cNvPr>
          <p:cNvSpPr txBox="1">
            <a:spLocks/>
          </p:cNvSpPr>
          <p:nvPr/>
        </p:nvSpPr>
        <p:spPr>
          <a:xfrm>
            <a:off x="8691716" y="2092751"/>
            <a:ext cx="2951848" cy="37040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Buying online is most frequently used source for adult vapers (32%) –  but not under 18s (14%)</a:t>
            </a:r>
          </a:p>
          <a:p>
            <a:r>
              <a:rPr lang="en-GB" sz="2000" dirty="0"/>
              <a:t>Buying from small shops such as a newsagent, corner shop or off-licence most frequent source for 11-17s (21%) followed by vape shops (20%)</a:t>
            </a:r>
          </a:p>
        </p:txBody>
      </p:sp>
      <p:sp>
        <p:nvSpPr>
          <p:cNvPr id="9" name="TextBox 8">
            <a:extLst>
              <a:ext uri="{FF2B5EF4-FFF2-40B4-BE49-F238E27FC236}">
                <a16:creationId xmlns:a16="http://schemas.microsoft.com/office/drawing/2014/main" id="{2B8D45FD-077B-A295-CF95-81504AA26CA0}"/>
              </a:ext>
            </a:extLst>
          </p:cNvPr>
          <p:cNvSpPr txBox="1"/>
          <p:nvPr/>
        </p:nvSpPr>
        <p:spPr>
          <a:xfrm>
            <a:off x="548436" y="1233918"/>
            <a:ext cx="7031777" cy="461665"/>
          </a:xfrm>
          <a:prstGeom prst="rect">
            <a:avLst/>
          </a:prstGeom>
          <a:noFill/>
        </p:spPr>
        <p:txBody>
          <a:bodyPr wrap="square">
            <a:spAutoFit/>
          </a:bodyPr>
          <a:lstStyle/>
          <a:p>
            <a:pPr algn="ctr"/>
            <a:r>
              <a:rPr lang="en-GB" sz="2400" dirty="0"/>
              <a:t>Adult and youth comparison of formal sources of vapes</a:t>
            </a:r>
          </a:p>
        </p:txBody>
      </p:sp>
      <p:pic>
        <p:nvPicPr>
          <p:cNvPr id="10" name="Picture 9" descr="Logo, company name&#10;&#10;Description automatically generated">
            <a:extLst>
              <a:ext uri="{FF2B5EF4-FFF2-40B4-BE49-F238E27FC236}">
                <a16:creationId xmlns:a16="http://schemas.microsoft.com/office/drawing/2014/main" id="{233F052A-6B1A-72F6-7E7F-E2DCD81E1F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4668" y="0"/>
            <a:ext cx="1627332" cy="1116831"/>
          </a:xfrm>
          <a:prstGeom prst="rect">
            <a:avLst/>
          </a:prstGeom>
        </p:spPr>
      </p:pic>
      <p:graphicFrame>
        <p:nvGraphicFramePr>
          <p:cNvPr id="3" name="Chart 2">
            <a:extLst>
              <a:ext uri="{FF2B5EF4-FFF2-40B4-BE49-F238E27FC236}">
                <a16:creationId xmlns:a16="http://schemas.microsoft.com/office/drawing/2014/main" id="{AB927DA0-05A6-46AD-BFDD-16F0012D3AC5}"/>
              </a:ext>
            </a:extLst>
          </p:cNvPr>
          <p:cNvGraphicFramePr>
            <a:graphicFrameLocks/>
          </p:cNvGraphicFramePr>
          <p:nvPr>
            <p:extLst>
              <p:ext uri="{D42A27DB-BD31-4B8C-83A1-F6EECF244321}">
                <p14:modId xmlns:p14="http://schemas.microsoft.com/office/powerpoint/2010/main" val="3614277057"/>
              </p:ext>
            </p:extLst>
          </p:nvPr>
        </p:nvGraphicFramePr>
        <p:xfrm>
          <a:off x="198783" y="1587965"/>
          <a:ext cx="7714182" cy="44824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95396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AA4246D3-0A56-9390-742E-26D3060DF8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11"/>
          <a:stretch/>
        </p:blipFill>
        <p:spPr>
          <a:xfrm>
            <a:off x="621674" y="3469641"/>
            <a:ext cx="4019875" cy="2765085"/>
          </a:xfrm>
          <a:prstGeom prst="rect">
            <a:avLst/>
          </a:prstGeom>
        </p:spPr>
      </p:pic>
      <p:sp>
        <p:nvSpPr>
          <p:cNvPr id="2" name="Title 1">
            <a:extLst>
              <a:ext uri="{FF2B5EF4-FFF2-40B4-BE49-F238E27FC236}">
                <a16:creationId xmlns:a16="http://schemas.microsoft.com/office/drawing/2014/main" id="{456C525B-3B26-EFF4-AE73-789D266631CA}"/>
              </a:ext>
            </a:extLst>
          </p:cNvPr>
          <p:cNvSpPr>
            <a:spLocks noGrp="1"/>
          </p:cNvSpPr>
          <p:nvPr>
            <p:ph type="title"/>
          </p:nvPr>
        </p:nvSpPr>
        <p:spPr>
          <a:xfrm>
            <a:off x="5450209" y="1056640"/>
            <a:ext cx="5799947" cy="3494398"/>
          </a:xfrm>
        </p:spPr>
        <p:txBody>
          <a:bodyPr vert="horz" lIns="91440" tIns="45720" rIns="91440" bIns="45720" rtlCol="0" anchor="b">
            <a:normAutofit/>
          </a:bodyPr>
          <a:lstStyle/>
          <a:p>
            <a:r>
              <a:rPr lang="en-US" sz="8000" b="1" kern="1200" dirty="0">
                <a:solidFill>
                  <a:schemeClr val="tx1"/>
                </a:solidFill>
                <a:latin typeface="Arial" panose="020B0604020202020204" pitchFamily="34" charset="0"/>
                <a:cs typeface="Arial" panose="020B0604020202020204" pitchFamily="34" charset="0"/>
              </a:rPr>
              <a:t>Products used </a:t>
            </a:r>
          </a:p>
        </p:txBody>
      </p:sp>
      <p:pic>
        <p:nvPicPr>
          <p:cNvPr id="4098" name="Picture 2" descr="Vapes Images - Free Download on Freepik">
            <a:extLst>
              <a:ext uri="{FF2B5EF4-FFF2-40B4-BE49-F238E27FC236}">
                <a16:creationId xmlns:a16="http://schemas.microsoft.com/office/drawing/2014/main" id="{22C1BCA5-5DA5-F3BD-C3F6-672BF8F3B3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1345" y="623274"/>
            <a:ext cx="2849479" cy="2712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110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DDF6C6-08F2-5231-55E8-00C3774CAA9F}"/>
              </a:ext>
            </a:extLst>
          </p:cNvPr>
          <p:cNvSpPr>
            <a:spLocks noGrp="1"/>
          </p:cNvSpPr>
          <p:nvPr>
            <p:ph type="body" idx="1"/>
          </p:nvPr>
        </p:nvSpPr>
        <p:spPr>
          <a:xfrm>
            <a:off x="679450" y="209551"/>
            <a:ext cx="10515600" cy="1500187"/>
          </a:xfrm>
        </p:spPr>
        <p:txBody>
          <a:bodyPr/>
          <a:lstStyle/>
          <a:p>
            <a:r>
              <a:rPr lang="en-US" sz="3600" dirty="0">
                <a:solidFill>
                  <a:schemeClr val="tx1"/>
                </a:solidFill>
              </a:rPr>
              <a:t>The market for disposable vapes may have peaked </a:t>
            </a:r>
            <a:endParaRPr lang="en-GB" sz="3600" dirty="0">
              <a:solidFill>
                <a:schemeClr val="tx1"/>
              </a:solidFill>
            </a:endParaRPr>
          </a:p>
        </p:txBody>
      </p:sp>
      <p:graphicFrame>
        <p:nvGraphicFramePr>
          <p:cNvPr id="4" name="Chart 3">
            <a:extLst>
              <a:ext uri="{FF2B5EF4-FFF2-40B4-BE49-F238E27FC236}">
                <a16:creationId xmlns:a16="http://schemas.microsoft.com/office/drawing/2014/main" id="{0857B087-D55A-4B11-A13A-57D8DF861F43}"/>
              </a:ext>
            </a:extLst>
          </p:cNvPr>
          <p:cNvGraphicFramePr/>
          <p:nvPr>
            <p:extLst>
              <p:ext uri="{D42A27DB-BD31-4B8C-83A1-F6EECF244321}">
                <p14:modId xmlns:p14="http://schemas.microsoft.com/office/powerpoint/2010/main" val="1121663957"/>
              </p:ext>
            </p:extLst>
          </p:nvPr>
        </p:nvGraphicFramePr>
        <p:xfrm>
          <a:off x="831850" y="1385887"/>
          <a:ext cx="8129905" cy="4875064"/>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Logo, company name&#10;&#10;Description automatically generated">
            <a:extLst>
              <a:ext uri="{FF2B5EF4-FFF2-40B4-BE49-F238E27FC236}">
                <a16:creationId xmlns:a16="http://schemas.microsoft.com/office/drawing/2014/main" id="{31104CEF-6877-FEC9-A82A-A44A352D63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4668" y="0"/>
            <a:ext cx="1627332" cy="1116831"/>
          </a:xfrm>
          <a:prstGeom prst="rect">
            <a:avLst/>
          </a:prstGeom>
        </p:spPr>
      </p:pic>
      <p:sp>
        <p:nvSpPr>
          <p:cNvPr id="7" name="TextBox 6">
            <a:extLst>
              <a:ext uri="{FF2B5EF4-FFF2-40B4-BE49-F238E27FC236}">
                <a16:creationId xmlns:a16="http://schemas.microsoft.com/office/drawing/2014/main" id="{B88F2014-BDF6-BC13-9A6C-5A353F0A4B17}"/>
              </a:ext>
            </a:extLst>
          </p:cNvPr>
          <p:cNvSpPr txBox="1"/>
          <p:nvPr/>
        </p:nvSpPr>
        <p:spPr>
          <a:xfrm>
            <a:off x="831850" y="6374546"/>
            <a:ext cx="9800036" cy="469167"/>
          </a:xfrm>
          <a:prstGeom prst="rect">
            <a:avLst/>
          </a:prstGeom>
          <a:noFill/>
        </p:spPr>
        <p:txBody>
          <a:bodyPr wrap="square">
            <a:spAutoFit/>
          </a:bodyPr>
          <a:lstStyle/>
          <a:p>
            <a:pPr algn="just">
              <a:lnSpc>
                <a:spcPct val="115000"/>
              </a:lnSpc>
            </a:pPr>
            <a:r>
              <a:rPr lang="en-GB" sz="1100" b="1" dirty="0">
                <a:solidFill>
                  <a:srgbClr val="000000"/>
                </a:solidFill>
                <a:effectLst/>
                <a:latin typeface="Calibri" panose="020F0502020204030204" pitchFamily="34" charset="0"/>
                <a:ea typeface="Times New Roman" panose="02020603050405020304" pitchFamily="18" charset="0"/>
              </a:rPr>
              <a:t>ASH Smokefree GB Adult Surveys 2014-2024. </a:t>
            </a:r>
            <a:r>
              <a:rPr lang="en-GB" sz="1100" i="1" dirty="0">
                <a:solidFill>
                  <a:srgbClr val="000000"/>
                </a:solidFill>
                <a:effectLst/>
                <a:latin typeface="Calibri" panose="020F0502020204030204" pitchFamily="34" charset="0"/>
                <a:ea typeface="Times New Roman" panose="02020603050405020304" pitchFamily="18" charset="0"/>
              </a:rPr>
              <a:t>Unweighted base: Adults who currently vape, excluding 'once or twice' and DK frequency from 2017 onwards (2014=498, 2015=614, 2016=667, 2017=657, 2018=715, 2019=800, 2020=767, 2021=790, 2022=1,033, 2023=1,042, 2024=1,374)</a:t>
            </a:r>
            <a:endParaRPr lang="en-GB" sz="1100" dirty="0">
              <a:effectLst/>
              <a:latin typeface="Arial" panose="020B0604020202020204" pitchFamily="34" charset="0"/>
              <a:ea typeface="Arial" panose="020B0604020202020204" pitchFamily="34" charset="0"/>
            </a:endParaRPr>
          </a:p>
        </p:txBody>
      </p:sp>
      <p:sp>
        <p:nvSpPr>
          <p:cNvPr id="9" name="TextBox 8">
            <a:extLst>
              <a:ext uri="{FF2B5EF4-FFF2-40B4-BE49-F238E27FC236}">
                <a16:creationId xmlns:a16="http://schemas.microsoft.com/office/drawing/2014/main" id="{A7C7579C-D52C-955F-1B81-D4B989CA1310}"/>
              </a:ext>
            </a:extLst>
          </p:cNvPr>
          <p:cNvSpPr txBox="1"/>
          <p:nvPr/>
        </p:nvSpPr>
        <p:spPr>
          <a:xfrm>
            <a:off x="996950" y="1012130"/>
            <a:ext cx="6094428" cy="373757"/>
          </a:xfrm>
          <a:prstGeom prst="rect">
            <a:avLst/>
          </a:prstGeom>
          <a:noFill/>
        </p:spPr>
        <p:txBody>
          <a:bodyPr wrap="square">
            <a:spAutoFit/>
          </a:bodyPr>
          <a:lstStyle/>
          <a:p>
            <a:pPr algn="just">
              <a:lnSpc>
                <a:spcPct val="107000"/>
              </a:lnSpc>
              <a:spcAft>
                <a:spcPts val="800"/>
              </a:spcAft>
            </a:pPr>
            <a:r>
              <a:rPr lang="en-GB" sz="1800" b="1" dirty="0">
                <a:solidFill>
                  <a:srgbClr val="4D4D4D"/>
                </a:solidFill>
                <a:effectLst/>
                <a:latin typeface="Calibri" panose="020F0502020204030204" pitchFamily="34" charset="0"/>
                <a:ea typeface="Times New Roman" panose="02020603050405020304" pitchFamily="18" charset="0"/>
              </a:rPr>
              <a:t>Type of e-cigarette used, GB Adult vapers (2014-2024)</a:t>
            </a:r>
            <a:endParaRPr lang="en-GB"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903290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C5EAF-4325-E75B-DF52-231D11593FEB}"/>
              </a:ext>
            </a:extLst>
          </p:cNvPr>
          <p:cNvSpPr>
            <a:spLocks noGrp="1"/>
          </p:cNvSpPr>
          <p:nvPr>
            <p:ph type="title"/>
          </p:nvPr>
        </p:nvSpPr>
        <p:spPr>
          <a:xfrm>
            <a:off x="943896" y="241471"/>
            <a:ext cx="9232491" cy="941169"/>
          </a:xfrm>
        </p:spPr>
        <p:txBody>
          <a:bodyPr anchor="ctr">
            <a:noAutofit/>
          </a:bodyPr>
          <a:lstStyle/>
          <a:p>
            <a:pPr algn="ctr"/>
            <a:r>
              <a:rPr lang="en-GB" sz="3200" b="1" dirty="0"/>
              <a:t>Rapid rise in youth vaping 2021-23 associated with grow</a:t>
            </a:r>
            <a:r>
              <a:rPr lang="en-GB" b="1" dirty="0"/>
              <a:t>th in</a:t>
            </a:r>
            <a:r>
              <a:rPr lang="en-GB" sz="3200" b="1" dirty="0"/>
              <a:t> use of  disposable vapes </a:t>
            </a:r>
          </a:p>
        </p:txBody>
      </p:sp>
      <p:sp>
        <p:nvSpPr>
          <p:cNvPr id="6" name="TextBox 5">
            <a:extLst>
              <a:ext uri="{FF2B5EF4-FFF2-40B4-BE49-F238E27FC236}">
                <a16:creationId xmlns:a16="http://schemas.microsoft.com/office/drawing/2014/main" id="{A466418E-77EC-FC86-52AE-292F4CFEFFF7}"/>
              </a:ext>
            </a:extLst>
          </p:cNvPr>
          <p:cNvSpPr txBox="1"/>
          <p:nvPr/>
        </p:nvSpPr>
        <p:spPr>
          <a:xfrm>
            <a:off x="548437" y="6070431"/>
            <a:ext cx="11253038" cy="523220"/>
          </a:xfrm>
          <a:prstGeom prst="rect">
            <a:avLst/>
          </a:prstGeom>
          <a:noFill/>
        </p:spPr>
        <p:txBody>
          <a:bodyPr wrap="square" rtlCol="0">
            <a:spAutoFit/>
          </a:bodyPr>
          <a:lstStyle/>
          <a:p>
            <a:pPr algn="ctr"/>
            <a:r>
              <a:rPr lang="en-US" sz="1400" dirty="0"/>
              <a:t>ASH Smokefree GB Adult Surveys 2017-2024, ASH Smokefree GB Youth Surveys 2017-2024. Unweighted base: Adult and Youth (11-17) current vapers, excluding only tried once or twice and don't know freq. of use</a:t>
            </a:r>
            <a:endParaRPr lang="en-GB" sz="1400" dirty="0"/>
          </a:p>
        </p:txBody>
      </p:sp>
      <p:sp>
        <p:nvSpPr>
          <p:cNvPr id="8" name="Content Placeholder 8">
            <a:extLst>
              <a:ext uri="{FF2B5EF4-FFF2-40B4-BE49-F238E27FC236}">
                <a16:creationId xmlns:a16="http://schemas.microsoft.com/office/drawing/2014/main" id="{B6166691-00FB-DC8C-0DE4-E66E6BB7531A}"/>
              </a:ext>
            </a:extLst>
          </p:cNvPr>
          <p:cNvSpPr txBox="1">
            <a:spLocks/>
          </p:cNvSpPr>
          <p:nvPr/>
        </p:nvSpPr>
        <p:spPr>
          <a:xfrm>
            <a:off x="8554064" y="1415068"/>
            <a:ext cx="3424574" cy="456666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Disposable vapes are most popular with young adult vapers 18-24 (52%) and youth vapers 11-17 (54%)</a:t>
            </a:r>
          </a:p>
          <a:p>
            <a:r>
              <a:rPr lang="en-GB" sz="2000" dirty="0"/>
              <a:t>Age gradient so only 16% of 55+ vapers mainly use disposable vapes</a:t>
            </a:r>
          </a:p>
          <a:p>
            <a:r>
              <a:rPr lang="en-GB" sz="2000" dirty="0"/>
              <a:t>All age groups show a significant increase in disposable use from 2021 to 2023</a:t>
            </a:r>
          </a:p>
          <a:p>
            <a:r>
              <a:rPr lang="en-GB" sz="2000" dirty="0"/>
              <a:t>That rise seems to have peaked</a:t>
            </a:r>
          </a:p>
        </p:txBody>
      </p:sp>
      <p:pic>
        <p:nvPicPr>
          <p:cNvPr id="9" name="Picture 8" descr="Logo, company name&#10;&#10;Description automatically generated">
            <a:extLst>
              <a:ext uri="{FF2B5EF4-FFF2-40B4-BE49-F238E27FC236}">
                <a16:creationId xmlns:a16="http://schemas.microsoft.com/office/drawing/2014/main" id="{17B057DF-3F2C-A3F3-CF3D-F7BC062FE2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4668" y="0"/>
            <a:ext cx="1627332" cy="1116831"/>
          </a:xfrm>
          <a:prstGeom prst="rect">
            <a:avLst/>
          </a:prstGeom>
        </p:spPr>
      </p:pic>
      <p:sp>
        <p:nvSpPr>
          <p:cNvPr id="3" name="TextBox 2">
            <a:extLst>
              <a:ext uri="{FF2B5EF4-FFF2-40B4-BE49-F238E27FC236}">
                <a16:creationId xmlns:a16="http://schemas.microsoft.com/office/drawing/2014/main" id="{608AD740-BD74-EC96-E0B3-8C6B98D32C8C}"/>
              </a:ext>
            </a:extLst>
          </p:cNvPr>
          <p:cNvSpPr txBox="1"/>
          <p:nvPr/>
        </p:nvSpPr>
        <p:spPr>
          <a:xfrm>
            <a:off x="1118705" y="1264274"/>
            <a:ext cx="9319098" cy="369332"/>
          </a:xfrm>
          <a:prstGeom prst="rect">
            <a:avLst/>
          </a:prstGeom>
          <a:noFill/>
        </p:spPr>
        <p:txBody>
          <a:bodyPr wrap="square" rtlCol="0">
            <a:spAutoFit/>
          </a:bodyPr>
          <a:lstStyle/>
          <a:p>
            <a:r>
              <a:rPr lang="en-GB" dirty="0"/>
              <a:t>Proportion of vapers who mainly use disposable vapes, by age</a:t>
            </a:r>
          </a:p>
        </p:txBody>
      </p:sp>
      <p:graphicFrame>
        <p:nvGraphicFramePr>
          <p:cNvPr id="10" name="Chart 9">
            <a:extLst>
              <a:ext uri="{FF2B5EF4-FFF2-40B4-BE49-F238E27FC236}">
                <a16:creationId xmlns:a16="http://schemas.microsoft.com/office/drawing/2014/main" id="{214B19A1-89A9-4080-AAF8-A6E836141D08}"/>
              </a:ext>
            </a:extLst>
          </p:cNvPr>
          <p:cNvGraphicFramePr>
            <a:graphicFrameLocks/>
          </p:cNvGraphicFramePr>
          <p:nvPr>
            <p:extLst>
              <p:ext uri="{D42A27DB-BD31-4B8C-83A1-F6EECF244321}">
                <p14:modId xmlns:p14="http://schemas.microsoft.com/office/powerpoint/2010/main" val="1369064640"/>
              </p:ext>
            </p:extLst>
          </p:nvPr>
        </p:nvGraphicFramePr>
        <p:xfrm>
          <a:off x="548437" y="1344652"/>
          <a:ext cx="8005627" cy="46370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92141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CC67F-9632-B596-B70E-57D8B2974C91}"/>
              </a:ext>
            </a:extLst>
          </p:cNvPr>
          <p:cNvSpPr>
            <a:spLocks noGrp="1"/>
          </p:cNvSpPr>
          <p:nvPr>
            <p:ph type="title"/>
          </p:nvPr>
        </p:nvSpPr>
        <p:spPr>
          <a:xfrm>
            <a:off x="367646" y="365125"/>
            <a:ext cx="10105534" cy="1325563"/>
          </a:xfrm>
        </p:spPr>
        <p:txBody>
          <a:bodyPr/>
          <a:lstStyle/>
          <a:p>
            <a:r>
              <a:rPr lang="en-GB" sz="4000" dirty="0"/>
              <a:t>Most popular disposable brands among children in 2024</a:t>
            </a:r>
          </a:p>
        </p:txBody>
      </p:sp>
      <p:sp>
        <p:nvSpPr>
          <p:cNvPr id="3" name="TextBox 2">
            <a:extLst>
              <a:ext uri="{FF2B5EF4-FFF2-40B4-BE49-F238E27FC236}">
                <a16:creationId xmlns:a16="http://schemas.microsoft.com/office/drawing/2014/main" id="{086F288D-9830-7CDC-E1B0-4FEE16895C1D}"/>
              </a:ext>
            </a:extLst>
          </p:cNvPr>
          <p:cNvSpPr txBox="1"/>
          <p:nvPr/>
        </p:nvSpPr>
        <p:spPr>
          <a:xfrm>
            <a:off x="800492" y="1996949"/>
            <a:ext cx="9319098" cy="369332"/>
          </a:xfrm>
          <a:prstGeom prst="rect">
            <a:avLst/>
          </a:prstGeom>
          <a:noFill/>
        </p:spPr>
        <p:txBody>
          <a:bodyPr wrap="square" rtlCol="0">
            <a:spAutoFit/>
          </a:bodyPr>
          <a:lstStyle/>
          <a:p>
            <a:r>
              <a:rPr lang="en-US" sz="1800" b="0" i="0" u="none" strike="noStrike" dirty="0">
                <a:solidFill>
                  <a:srgbClr val="000000"/>
                </a:solidFill>
                <a:effectLst/>
                <a:latin typeface="Calibri" panose="020F0502020204030204" pitchFamily="34" charset="0"/>
              </a:rPr>
              <a:t>Brands of disposable vapes tried, GB youth (11-17) ever disposable vapers, 2024</a:t>
            </a:r>
            <a:r>
              <a:rPr lang="en-US" dirty="0"/>
              <a:t> </a:t>
            </a:r>
            <a:endParaRPr lang="en-GB" dirty="0"/>
          </a:p>
        </p:txBody>
      </p:sp>
      <p:sp>
        <p:nvSpPr>
          <p:cNvPr id="7" name="TextBox 6">
            <a:extLst>
              <a:ext uri="{FF2B5EF4-FFF2-40B4-BE49-F238E27FC236}">
                <a16:creationId xmlns:a16="http://schemas.microsoft.com/office/drawing/2014/main" id="{46158FE0-C502-8128-2581-80E95A62A317}"/>
              </a:ext>
            </a:extLst>
          </p:cNvPr>
          <p:cNvSpPr txBox="1"/>
          <p:nvPr/>
        </p:nvSpPr>
        <p:spPr>
          <a:xfrm>
            <a:off x="-235278" y="6407492"/>
            <a:ext cx="12192000" cy="261610"/>
          </a:xfrm>
          <a:prstGeom prst="rect">
            <a:avLst/>
          </a:prstGeom>
          <a:noFill/>
        </p:spPr>
        <p:txBody>
          <a:bodyPr wrap="square" rtlCol="0">
            <a:spAutoFit/>
          </a:bodyPr>
          <a:lstStyle/>
          <a:p>
            <a:pPr algn="ctr"/>
            <a:r>
              <a:rPr lang="en-US" sz="1100" u="none" strike="noStrike" dirty="0">
                <a:solidFill>
                  <a:srgbClr val="000000"/>
                </a:solidFill>
                <a:effectLst/>
                <a:latin typeface="Calibri" panose="020F0502020204030204" pitchFamily="34" charset="0"/>
              </a:rPr>
              <a:t>ASH Smokefree GB Youth Survey, 2024. Unweighted base: 11-17 year old respondents who had ever used disposable vapes; 394. Respondents asked to select every brand they have used.</a:t>
            </a:r>
            <a:endParaRPr lang="en-GB" sz="1100" dirty="0"/>
          </a:p>
        </p:txBody>
      </p:sp>
      <p:graphicFrame>
        <p:nvGraphicFramePr>
          <p:cNvPr id="8" name="Chart 7">
            <a:extLst>
              <a:ext uri="{FF2B5EF4-FFF2-40B4-BE49-F238E27FC236}">
                <a16:creationId xmlns:a16="http://schemas.microsoft.com/office/drawing/2014/main" id="{328963B7-9021-4FE9-8FE6-49DDC66DF187}"/>
              </a:ext>
            </a:extLst>
          </p:cNvPr>
          <p:cNvGraphicFramePr>
            <a:graphicFrameLocks/>
          </p:cNvGraphicFramePr>
          <p:nvPr>
            <p:extLst>
              <p:ext uri="{D42A27DB-BD31-4B8C-83A1-F6EECF244321}">
                <p14:modId xmlns:p14="http://schemas.microsoft.com/office/powerpoint/2010/main" val="100974605"/>
              </p:ext>
            </p:extLst>
          </p:nvPr>
        </p:nvGraphicFramePr>
        <p:xfrm>
          <a:off x="367645" y="2443376"/>
          <a:ext cx="9955696" cy="4094921"/>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Logo, company name&#10;&#10;Description automatically generated">
            <a:extLst>
              <a:ext uri="{FF2B5EF4-FFF2-40B4-BE49-F238E27FC236}">
                <a16:creationId xmlns:a16="http://schemas.microsoft.com/office/drawing/2014/main" id="{318DBE7A-2E24-4453-08BE-1F518EA686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4668" y="0"/>
            <a:ext cx="1627332" cy="1116831"/>
          </a:xfrm>
          <a:prstGeom prst="rect">
            <a:avLst/>
          </a:prstGeom>
        </p:spPr>
      </p:pic>
    </p:spTree>
    <p:extLst>
      <p:ext uri="{BB962C8B-B14F-4D97-AF65-F5344CB8AC3E}">
        <p14:creationId xmlns:p14="http://schemas.microsoft.com/office/powerpoint/2010/main" val="1087215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466418E-77EC-FC86-52AE-292F4CFEFFF7}"/>
              </a:ext>
            </a:extLst>
          </p:cNvPr>
          <p:cNvSpPr txBox="1"/>
          <p:nvPr/>
        </p:nvSpPr>
        <p:spPr>
          <a:xfrm>
            <a:off x="0" y="6571604"/>
            <a:ext cx="11253038" cy="261610"/>
          </a:xfrm>
          <a:prstGeom prst="rect">
            <a:avLst/>
          </a:prstGeom>
          <a:noFill/>
        </p:spPr>
        <p:txBody>
          <a:bodyPr wrap="square" rtlCol="0">
            <a:spAutoFit/>
          </a:bodyPr>
          <a:lstStyle/>
          <a:p>
            <a:r>
              <a:rPr lang="en-US" sz="1100" dirty="0"/>
              <a:t>ASH Smokefree GB Adult Survey 2024 &amp; ASH Smokefree GB Youth Survey 2024. Unweighted base: Adult current vapers=1,408; Youth current vapers=255</a:t>
            </a:r>
            <a:endParaRPr lang="en-GB" sz="1100" dirty="0"/>
          </a:p>
        </p:txBody>
      </p:sp>
      <p:sp>
        <p:nvSpPr>
          <p:cNvPr id="8" name="Content Placeholder 8">
            <a:extLst>
              <a:ext uri="{FF2B5EF4-FFF2-40B4-BE49-F238E27FC236}">
                <a16:creationId xmlns:a16="http://schemas.microsoft.com/office/drawing/2014/main" id="{B6166691-00FB-DC8C-0DE4-E66E6BB7531A}"/>
              </a:ext>
            </a:extLst>
          </p:cNvPr>
          <p:cNvSpPr txBox="1">
            <a:spLocks/>
          </p:cNvSpPr>
          <p:nvPr/>
        </p:nvSpPr>
        <p:spPr>
          <a:xfrm>
            <a:off x="9370142" y="1641987"/>
            <a:ext cx="2694038" cy="3923071"/>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57% of youth and 47% of adults prefer fruit flavour vapes</a:t>
            </a:r>
          </a:p>
          <a:p>
            <a:r>
              <a:rPr lang="en-GB" sz="2000" dirty="0"/>
              <a:t>Vapes with sweet flavours are more popular with children (17%) than adults (8.8%)</a:t>
            </a:r>
          </a:p>
          <a:p>
            <a:r>
              <a:rPr lang="en-GB" sz="2000" dirty="0"/>
              <a:t>Tobacco/tobacco menthol and menthol flavours are more popular with adults (17% and 17%) than children  (5.5% and 6.4%)</a:t>
            </a:r>
          </a:p>
          <a:p>
            <a:endParaRPr lang="en-GB" sz="2000" dirty="0"/>
          </a:p>
        </p:txBody>
      </p:sp>
      <p:pic>
        <p:nvPicPr>
          <p:cNvPr id="7" name="Picture 6" descr="Logo, company name&#10;&#10;Description automatically generated">
            <a:extLst>
              <a:ext uri="{FF2B5EF4-FFF2-40B4-BE49-F238E27FC236}">
                <a16:creationId xmlns:a16="http://schemas.microsoft.com/office/drawing/2014/main" id="{8BBA5263-9EC2-D1D5-8B46-B575C8690D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4668" y="0"/>
            <a:ext cx="1627332" cy="1116831"/>
          </a:xfrm>
          <a:prstGeom prst="rect">
            <a:avLst/>
          </a:prstGeom>
        </p:spPr>
      </p:pic>
      <p:sp>
        <p:nvSpPr>
          <p:cNvPr id="9" name="TextBox 8">
            <a:extLst>
              <a:ext uri="{FF2B5EF4-FFF2-40B4-BE49-F238E27FC236}">
                <a16:creationId xmlns:a16="http://schemas.microsoft.com/office/drawing/2014/main" id="{BDABFE5B-F241-4D3F-5791-9F3A64021A01}"/>
              </a:ext>
            </a:extLst>
          </p:cNvPr>
          <p:cNvSpPr txBox="1"/>
          <p:nvPr/>
        </p:nvSpPr>
        <p:spPr>
          <a:xfrm>
            <a:off x="204307" y="1351037"/>
            <a:ext cx="6096000" cy="369332"/>
          </a:xfrm>
          <a:prstGeom prst="rect">
            <a:avLst/>
          </a:prstGeom>
          <a:noFill/>
        </p:spPr>
        <p:txBody>
          <a:bodyPr wrap="square">
            <a:spAutoFit/>
          </a:bodyPr>
          <a:lstStyle/>
          <a:p>
            <a:r>
              <a:rPr lang="en-GB" dirty="0"/>
              <a:t>Main choice of vape flavour, GB current vapers 2024</a:t>
            </a:r>
          </a:p>
        </p:txBody>
      </p:sp>
      <p:graphicFrame>
        <p:nvGraphicFramePr>
          <p:cNvPr id="11" name="Chart 10">
            <a:extLst>
              <a:ext uri="{FF2B5EF4-FFF2-40B4-BE49-F238E27FC236}">
                <a16:creationId xmlns:a16="http://schemas.microsoft.com/office/drawing/2014/main" id="{CBCFFCB0-AE20-4415-91DE-4F032D938D62}"/>
              </a:ext>
            </a:extLst>
          </p:cNvPr>
          <p:cNvGraphicFramePr>
            <a:graphicFrameLocks/>
          </p:cNvGraphicFramePr>
          <p:nvPr>
            <p:extLst>
              <p:ext uri="{D42A27DB-BD31-4B8C-83A1-F6EECF244321}">
                <p14:modId xmlns:p14="http://schemas.microsoft.com/office/powerpoint/2010/main" val="447147544"/>
              </p:ext>
            </p:extLst>
          </p:nvPr>
        </p:nvGraphicFramePr>
        <p:xfrm>
          <a:off x="-233989" y="1720369"/>
          <a:ext cx="8477577" cy="478968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5D7C5EAF-4325-E75B-DF52-231D11593FEB}"/>
              </a:ext>
            </a:extLst>
          </p:cNvPr>
          <p:cNvSpPr>
            <a:spLocks noGrp="1"/>
          </p:cNvSpPr>
          <p:nvPr>
            <p:ph type="title"/>
          </p:nvPr>
        </p:nvSpPr>
        <p:spPr>
          <a:xfrm>
            <a:off x="0" y="249102"/>
            <a:ext cx="9973559" cy="941169"/>
          </a:xfrm>
        </p:spPr>
        <p:txBody>
          <a:bodyPr anchor="ctr">
            <a:noAutofit/>
          </a:bodyPr>
          <a:lstStyle/>
          <a:p>
            <a:pPr algn="ctr"/>
            <a:r>
              <a:rPr lang="en-GB" sz="4000" dirty="0"/>
              <a:t>Fruit flavours are the most popular for adults and children</a:t>
            </a:r>
          </a:p>
        </p:txBody>
      </p:sp>
    </p:spTree>
    <p:extLst>
      <p:ext uri="{BB962C8B-B14F-4D97-AF65-F5344CB8AC3E}">
        <p14:creationId xmlns:p14="http://schemas.microsoft.com/office/powerpoint/2010/main" val="1393885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EED6D0-A612-1CDB-7DD4-40F2432DF379}"/>
              </a:ext>
            </a:extLst>
          </p:cNvPr>
          <p:cNvSpPr>
            <a:spLocks noGrp="1"/>
          </p:cNvSpPr>
          <p:nvPr>
            <p:ph type="body" idx="1"/>
          </p:nvPr>
        </p:nvSpPr>
        <p:spPr>
          <a:xfrm>
            <a:off x="750886" y="285801"/>
            <a:ext cx="9118977" cy="1500187"/>
          </a:xfrm>
        </p:spPr>
        <p:txBody>
          <a:bodyPr>
            <a:normAutofit/>
          </a:bodyPr>
          <a:lstStyle/>
          <a:p>
            <a:r>
              <a:rPr lang="en-US" sz="4000" dirty="0">
                <a:solidFill>
                  <a:schemeClr val="tx1"/>
                </a:solidFill>
                <a:latin typeface="+mj-lt"/>
                <a:ea typeface="+mj-ea"/>
                <a:cs typeface="+mj-cs"/>
              </a:rPr>
              <a:t>Adults increasing use fruit </a:t>
            </a:r>
            <a:r>
              <a:rPr lang="en-US" sz="4000" dirty="0" err="1">
                <a:solidFill>
                  <a:schemeClr val="tx1"/>
                </a:solidFill>
                <a:latin typeface="+mj-lt"/>
                <a:ea typeface="+mj-ea"/>
                <a:cs typeface="+mj-cs"/>
              </a:rPr>
              <a:t>flavoured</a:t>
            </a:r>
            <a:r>
              <a:rPr lang="en-US" sz="4000" dirty="0">
                <a:solidFill>
                  <a:schemeClr val="tx1"/>
                </a:solidFill>
                <a:latin typeface="+mj-lt"/>
                <a:ea typeface="+mj-ea"/>
                <a:cs typeface="+mj-cs"/>
              </a:rPr>
              <a:t> vapes </a:t>
            </a:r>
            <a:endParaRPr lang="en-GB" sz="4000" dirty="0">
              <a:solidFill>
                <a:schemeClr val="tx1"/>
              </a:solidFill>
              <a:latin typeface="+mj-lt"/>
              <a:ea typeface="+mj-ea"/>
              <a:cs typeface="+mj-cs"/>
            </a:endParaRPr>
          </a:p>
        </p:txBody>
      </p:sp>
      <p:graphicFrame>
        <p:nvGraphicFramePr>
          <p:cNvPr id="4" name="Chart 3">
            <a:extLst>
              <a:ext uri="{FF2B5EF4-FFF2-40B4-BE49-F238E27FC236}">
                <a16:creationId xmlns:a16="http://schemas.microsoft.com/office/drawing/2014/main" id="{B4DC0467-8C75-4B74-A57E-73BB90D0485A}"/>
              </a:ext>
            </a:extLst>
          </p:cNvPr>
          <p:cNvGraphicFramePr/>
          <p:nvPr>
            <p:extLst>
              <p:ext uri="{D42A27DB-BD31-4B8C-83A1-F6EECF244321}">
                <p14:modId xmlns:p14="http://schemas.microsoft.com/office/powerpoint/2010/main" val="348036615"/>
              </p:ext>
            </p:extLst>
          </p:nvPr>
        </p:nvGraphicFramePr>
        <p:xfrm>
          <a:off x="1704975" y="1709738"/>
          <a:ext cx="8305799" cy="471963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28B42B8-0AEA-ECA0-2C6E-91B59A5BDCE4}"/>
              </a:ext>
            </a:extLst>
          </p:cNvPr>
          <p:cNvSpPr txBox="1"/>
          <p:nvPr/>
        </p:nvSpPr>
        <p:spPr>
          <a:xfrm>
            <a:off x="1819275" y="1271614"/>
            <a:ext cx="6096000" cy="369332"/>
          </a:xfrm>
          <a:prstGeom prst="rect">
            <a:avLst/>
          </a:prstGeom>
          <a:noFill/>
        </p:spPr>
        <p:txBody>
          <a:bodyPr wrap="square">
            <a:spAutoFit/>
          </a:bodyPr>
          <a:lstStyle/>
          <a:p>
            <a:r>
              <a:rPr lang="en-GB" sz="1800" b="1" dirty="0">
                <a:solidFill>
                  <a:srgbClr val="4D4D4D"/>
                </a:solidFill>
                <a:effectLst/>
                <a:latin typeface="Calibri" panose="020F0502020204030204" pitchFamily="34" charset="0"/>
                <a:ea typeface="Times New Roman" panose="02020603050405020304" pitchFamily="18" charset="0"/>
              </a:rPr>
              <a:t>Flavours used by adult vapers, Great Britain (2016 &amp; 2024)</a:t>
            </a:r>
            <a:endParaRPr lang="en-GB" dirty="0"/>
          </a:p>
        </p:txBody>
      </p:sp>
      <p:sp>
        <p:nvSpPr>
          <p:cNvPr id="8" name="TextBox 7">
            <a:extLst>
              <a:ext uri="{FF2B5EF4-FFF2-40B4-BE49-F238E27FC236}">
                <a16:creationId xmlns:a16="http://schemas.microsoft.com/office/drawing/2014/main" id="{F03F3265-D401-6F12-BBCD-B2D1F5B2EBAF}"/>
              </a:ext>
            </a:extLst>
          </p:cNvPr>
          <p:cNvSpPr txBox="1"/>
          <p:nvPr/>
        </p:nvSpPr>
        <p:spPr>
          <a:xfrm>
            <a:off x="889000" y="6566958"/>
            <a:ext cx="10239375" cy="291042"/>
          </a:xfrm>
          <a:prstGeom prst="rect">
            <a:avLst/>
          </a:prstGeom>
          <a:noFill/>
        </p:spPr>
        <p:txBody>
          <a:bodyPr wrap="square">
            <a:spAutoFit/>
          </a:bodyPr>
          <a:lstStyle/>
          <a:p>
            <a:pPr algn="just">
              <a:lnSpc>
                <a:spcPct val="115000"/>
              </a:lnSpc>
            </a:pPr>
            <a:r>
              <a:rPr lang="en-GB" sz="1200" b="1" dirty="0">
                <a:solidFill>
                  <a:srgbClr val="4D4D4D"/>
                </a:solidFill>
                <a:effectLst/>
                <a:latin typeface="Calibri" panose="020F0502020204030204" pitchFamily="34" charset="0"/>
                <a:ea typeface="Times New Roman" panose="02020603050405020304" pitchFamily="18" charset="0"/>
              </a:rPr>
              <a:t>ASH Smokefree GB Adult Surveys 2024.</a:t>
            </a:r>
            <a:r>
              <a:rPr lang="en-GB" sz="1200" i="1" dirty="0">
                <a:solidFill>
                  <a:srgbClr val="4D4D4D"/>
                </a:solidFill>
                <a:effectLst/>
                <a:latin typeface="Calibri" panose="020F0502020204030204" pitchFamily="34" charset="0"/>
                <a:ea typeface="Times New Roman" panose="02020603050405020304" pitchFamily="18" charset="0"/>
              </a:rPr>
              <a:t> Unweighted base: Adults current vapers (2016=667, 2024=1,408)</a:t>
            </a:r>
            <a:endParaRPr lang="en-GB" sz="1200" dirty="0">
              <a:effectLst/>
              <a:latin typeface="Arial" panose="020B0604020202020204" pitchFamily="34" charset="0"/>
              <a:ea typeface="Arial" panose="020B0604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CF982E85-70CA-96C4-A35D-6F62841F8D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4668" y="0"/>
            <a:ext cx="1627332" cy="1116831"/>
          </a:xfrm>
          <a:prstGeom prst="rect">
            <a:avLst/>
          </a:prstGeom>
        </p:spPr>
      </p:pic>
    </p:spTree>
    <p:extLst>
      <p:ext uri="{BB962C8B-B14F-4D97-AF65-F5344CB8AC3E}">
        <p14:creationId xmlns:p14="http://schemas.microsoft.com/office/powerpoint/2010/main" val="2848939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C9247-CCF4-F035-661C-702CCD2EBFE7}"/>
              </a:ext>
            </a:extLst>
          </p:cNvPr>
          <p:cNvSpPr>
            <a:spLocks noGrp="1"/>
          </p:cNvSpPr>
          <p:nvPr>
            <p:ph type="title"/>
          </p:nvPr>
        </p:nvSpPr>
        <p:spPr/>
        <p:txBody>
          <a:bodyPr/>
          <a:lstStyle/>
          <a:p>
            <a:r>
              <a:rPr lang="en-US" dirty="0"/>
              <a:t>Summary</a:t>
            </a:r>
            <a:endParaRPr lang="en-GB" dirty="0"/>
          </a:p>
        </p:txBody>
      </p:sp>
      <p:sp>
        <p:nvSpPr>
          <p:cNvPr id="3" name="Content Placeholder 2">
            <a:extLst>
              <a:ext uri="{FF2B5EF4-FFF2-40B4-BE49-F238E27FC236}">
                <a16:creationId xmlns:a16="http://schemas.microsoft.com/office/drawing/2014/main" id="{365D225D-D258-ADE0-9A1F-8A4CEEB225DA}"/>
              </a:ext>
            </a:extLst>
          </p:cNvPr>
          <p:cNvSpPr>
            <a:spLocks noGrp="1"/>
          </p:cNvSpPr>
          <p:nvPr>
            <p:ph sz="half" idx="1"/>
          </p:nvPr>
        </p:nvSpPr>
        <p:spPr/>
        <p:txBody>
          <a:bodyPr>
            <a:normAutofit fontScale="92500"/>
          </a:bodyPr>
          <a:lstStyle/>
          <a:p>
            <a:pPr marL="0" indent="0">
              <a:buNone/>
            </a:pPr>
            <a:r>
              <a:rPr lang="en-US" b="1" u="sng" dirty="0"/>
              <a:t>Adults</a:t>
            </a:r>
          </a:p>
          <a:p>
            <a:r>
              <a:rPr lang="en-US" dirty="0"/>
              <a:t>Vaping is up ~ 5.6m </a:t>
            </a:r>
          </a:p>
          <a:p>
            <a:r>
              <a:rPr lang="en-US" dirty="0"/>
              <a:t>Reinforces evidence we have that vaping is key aspect of current quitting </a:t>
            </a:r>
            <a:r>
              <a:rPr lang="en-US" dirty="0" err="1"/>
              <a:t>behaviour</a:t>
            </a:r>
            <a:endParaRPr lang="en-US" dirty="0"/>
          </a:p>
          <a:p>
            <a:r>
              <a:rPr lang="en-US" dirty="0"/>
              <a:t>Over time large numbers of people who vape to quit stop vaping – but many also continue</a:t>
            </a:r>
          </a:p>
          <a:p>
            <a:r>
              <a:rPr lang="en-US" dirty="0"/>
              <a:t>Wide range of </a:t>
            </a:r>
            <a:r>
              <a:rPr lang="en-US" dirty="0" err="1"/>
              <a:t>flavours</a:t>
            </a:r>
            <a:r>
              <a:rPr lang="en-US" dirty="0"/>
              <a:t> used</a:t>
            </a:r>
          </a:p>
          <a:p>
            <a:r>
              <a:rPr lang="en-US" dirty="0"/>
              <a:t>Harm misperceptions all time high</a:t>
            </a:r>
            <a:endParaRPr lang="en-GB" dirty="0"/>
          </a:p>
        </p:txBody>
      </p:sp>
      <p:sp>
        <p:nvSpPr>
          <p:cNvPr id="4" name="Content Placeholder 3">
            <a:extLst>
              <a:ext uri="{FF2B5EF4-FFF2-40B4-BE49-F238E27FC236}">
                <a16:creationId xmlns:a16="http://schemas.microsoft.com/office/drawing/2014/main" id="{F3022F30-80EA-31C7-9A3D-A07F729F8C0E}"/>
              </a:ext>
            </a:extLst>
          </p:cNvPr>
          <p:cNvSpPr>
            <a:spLocks noGrp="1"/>
          </p:cNvSpPr>
          <p:nvPr>
            <p:ph sz="half" idx="2"/>
          </p:nvPr>
        </p:nvSpPr>
        <p:spPr/>
        <p:txBody>
          <a:bodyPr>
            <a:normAutofit fontScale="92500"/>
          </a:bodyPr>
          <a:lstStyle/>
          <a:p>
            <a:pPr marL="0" indent="0">
              <a:buNone/>
            </a:pPr>
            <a:r>
              <a:rPr lang="en-US" b="1" u="sng" dirty="0"/>
              <a:t>Children</a:t>
            </a:r>
          </a:p>
          <a:p>
            <a:r>
              <a:rPr lang="en-US" dirty="0"/>
              <a:t>Vaping has not gone up following previous years of increase</a:t>
            </a:r>
          </a:p>
          <a:p>
            <a:r>
              <a:rPr lang="en-US" dirty="0"/>
              <a:t>Evidence of more regular vaping within group that has vaped </a:t>
            </a:r>
          </a:p>
          <a:p>
            <a:r>
              <a:rPr lang="en-US" dirty="0"/>
              <a:t>Exposure to promotion remains high</a:t>
            </a:r>
          </a:p>
          <a:p>
            <a:r>
              <a:rPr lang="en-US" dirty="0"/>
              <a:t>Popularity of disposables prob peaked</a:t>
            </a:r>
          </a:p>
          <a:p>
            <a:r>
              <a:rPr lang="en-US" dirty="0"/>
              <a:t>Harm misperceptions all time high</a:t>
            </a:r>
            <a:endParaRPr lang="en-GB" dirty="0"/>
          </a:p>
        </p:txBody>
      </p:sp>
      <p:pic>
        <p:nvPicPr>
          <p:cNvPr id="5" name="Picture 4" descr="Logo, company name&#10;&#10;Description automatically generated">
            <a:extLst>
              <a:ext uri="{FF2B5EF4-FFF2-40B4-BE49-F238E27FC236}">
                <a16:creationId xmlns:a16="http://schemas.microsoft.com/office/drawing/2014/main" id="{EFB55045-B38A-352B-7F50-8DDFE0C31B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4668" y="0"/>
            <a:ext cx="1627332" cy="1116831"/>
          </a:xfrm>
          <a:prstGeom prst="rect">
            <a:avLst/>
          </a:prstGeom>
        </p:spPr>
      </p:pic>
    </p:spTree>
    <p:extLst>
      <p:ext uri="{BB962C8B-B14F-4D97-AF65-F5344CB8AC3E}">
        <p14:creationId xmlns:p14="http://schemas.microsoft.com/office/powerpoint/2010/main" val="4047296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25144-EA0A-60F9-8606-0AD4F93A2B3F}"/>
              </a:ext>
            </a:extLst>
          </p:cNvPr>
          <p:cNvSpPr>
            <a:spLocks noGrp="1"/>
          </p:cNvSpPr>
          <p:nvPr>
            <p:ph type="title"/>
          </p:nvPr>
        </p:nvSpPr>
        <p:spPr/>
        <p:txBody>
          <a:bodyPr>
            <a:normAutofit/>
          </a:bodyPr>
          <a:lstStyle/>
          <a:p>
            <a:pPr algn="ctr"/>
            <a:r>
              <a:rPr lang="en-GB" sz="5400" b="1" dirty="0">
                <a:latin typeface="+mn-lt"/>
              </a:rPr>
              <a:t>Our surveys</a:t>
            </a:r>
          </a:p>
        </p:txBody>
      </p:sp>
      <p:sp>
        <p:nvSpPr>
          <p:cNvPr id="3" name="Content Placeholder 2">
            <a:extLst>
              <a:ext uri="{FF2B5EF4-FFF2-40B4-BE49-F238E27FC236}">
                <a16:creationId xmlns:a16="http://schemas.microsoft.com/office/drawing/2014/main" id="{B619C152-CD79-16BB-B4A0-0BFF0703DAA2}"/>
              </a:ext>
            </a:extLst>
          </p:cNvPr>
          <p:cNvSpPr>
            <a:spLocks noGrp="1"/>
          </p:cNvSpPr>
          <p:nvPr>
            <p:ph idx="1"/>
          </p:nvPr>
        </p:nvSpPr>
        <p:spPr/>
        <p:txBody>
          <a:bodyPr>
            <a:normAutofit fontScale="92500" lnSpcReduction="10000"/>
          </a:bodyPr>
          <a:lstStyle/>
          <a:p>
            <a:r>
              <a:rPr lang="en-GB" sz="3200" dirty="0"/>
              <a:t>Smokefree GB survey (conducted by YouGov)</a:t>
            </a:r>
          </a:p>
          <a:p>
            <a:pPr lvl="1"/>
            <a:r>
              <a:rPr lang="en-GB" sz="2800" dirty="0"/>
              <a:t>Started in 2007 and included questions on vaping in 2010</a:t>
            </a:r>
          </a:p>
          <a:p>
            <a:pPr lvl="1"/>
            <a:r>
              <a:rPr lang="en-GB" sz="2800" dirty="0"/>
              <a:t>Sample size ~12k in each wave </a:t>
            </a:r>
          </a:p>
          <a:p>
            <a:pPr lvl="1"/>
            <a:r>
              <a:rPr lang="en-GB" sz="2800" dirty="0"/>
              <a:t>18+ GB weighted to be representative</a:t>
            </a:r>
          </a:p>
          <a:p>
            <a:pPr lvl="1"/>
            <a:r>
              <a:rPr lang="en-GB" sz="2800" dirty="0"/>
              <a:t>Fieldwork Feb/March each year</a:t>
            </a:r>
          </a:p>
          <a:p>
            <a:r>
              <a:rPr lang="en-GB" sz="3200" dirty="0"/>
              <a:t>Smokefree youth survey (conducted by YouGov)</a:t>
            </a:r>
          </a:p>
          <a:p>
            <a:pPr lvl="1"/>
            <a:r>
              <a:rPr lang="en-GB" sz="2800" dirty="0"/>
              <a:t>Started in 2013</a:t>
            </a:r>
          </a:p>
          <a:p>
            <a:pPr lvl="1"/>
            <a:r>
              <a:rPr lang="en-GB" sz="2800" dirty="0"/>
              <a:t>Sample size ~2k - ~2.5k in each wave</a:t>
            </a:r>
          </a:p>
          <a:p>
            <a:pPr lvl="1"/>
            <a:r>
              <a:rPr lang="en-GB" sz="2800" dirty="0"/>
              <a:t>11-18 year olds but most reported data 11-17 year olds</a:t>
            </a:r>
          </a:p>
          <a:p>
            <a:pPr lvl="1"/>
            <a:r>
              <a:rPr lang="en-GB" sz="2800" dirty="0"/>
              <a:t>Fieldwork ~ March each year</a:t>
            </a:r>
          </a:p>
          <a:p>
            <a:endParaRPr lang="en-GB" sz="3200" dirty="0"/>
          </a:p>
          <a:p>
            <a:endParaRPr lang="en-GB" dirty="0"/>
          </a:p>
          <a:p>
            <a:endParaRPr lang="en-GB" dirty="0"/>
          </a:p>
          <a:p>
            <a:pPr marL="0" indent="0">
              <a:buNone/>
            </a:pPr>
            <a:endParaRPr lang="en-GB" dirty="0"/>
          </a:p>
        </p:txBody>
      </p:sp>
      <p:pic>
        <p:nvPicPr>
          <p:cNvPr id="4" name="Picture 3" descr="Logo, company name&#10;&#10;Description automatically generated">
            <a:extLst>
              <a:ext uri="{FF2B5EF4-FFF2-40B4-BE49-F238E27FC236}">
                <a16:creationId xmlns:a16="http://schemas.microsoft.com/office/drawing/2014/main" id="{B3543A67-5929-225D-BC16-53C4384AE8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4668" y="0"/>
            <a:ext cx="1627332" cy="1116831"/>
          </a:xfrm>
          <a:prstGeom prst="rect">
            <a:avLst/>
          </a:prstGeom>
        </p:spPr>
      </p:pic>
    </p:spTree>
    <p:extLst>
      <p:ext uri="{BB962C8B-B14F-4D97-AF65-F5344CB8AC3E}">
        <p14:creationId xmlns:p14="http://schemas.microsoft.com/office/powerpoint/2010/main" val="350366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AA4246D3-0A56-9390-742E-26D3060DF8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11"/>
          <a:stretch/>
        </p:blipFill>
        <p:spPr>
          <a:xfrm>
            <a:off x="621674" y="3469641"/>
            <a:ext cx="4019875" cy="2765085"/>
          </a:xfrm>
          <a:prstGeom prst="rect">
            <a:avLst/>
          </a:prstGeom>
        </p:spPr>
      </p:pic>
      <p:sp>
        <p:nvSpPr>
          <p:cNvPr id="2" name="Title 1">
            <a:extLst>
              <a:ext uri="{FF2B5EF4-FFF2-40B4-BE49-F238E27FC236}">
                <a16:creationId xmlns:a16="http://schemas.microsoft.com/office/drawing/2014/main" id="{456C525B-3B26-EFF4-AE73-789D266631CA}"/>
              </a:ext>
            </a:extLst>
          </p:cNvPr>
          <p:cNvSpPr>
            <a:spLocks noGrp="1"/>
          </p:cNvSpPr>
          <p:nvPr>
            <p:ph type="title"/>
          </p:nvPr>
        </p:nvSpPr>
        <p:spPr>
          <a:xfrm>
            <a:off x="5450209" y="1056640"/>
            <a:ext cx="5799947" cy="3494398"/>
          </a:xfrm>
        </p:spPr>
        <p:txBody>
          <a:bodyPr vert="horz" lIns="91440" tIns="45720" rIns="91440" bIns="45720" rtlCol="0" anchor="b">
            <a:normAutofit/>
          </a:bodyPr>
          <a:lstStyle/>
          <a:p>
            <a:r>
              <a:rPr lang="en-US" sz="8000" b="1" dirty="0"/>
              <a:t>Underage</a:t>
            </a:r>
            <a:r>
              <a:rPr lang="en-US" sz="8000" b="1" kern="1200" dirty="0">
                <a:solidFill>
                  <a:schemeClr val="tx1"/>
                </a:solidFill>
                <a:latin typeface="+mj-lt"/>
                <a:ea typeface="+mj-ea"/>
                <a:cs typeface="+mj-cs"/>
              </a:rPr>
              <a:t> vaping rates</a:t>
            </a:r>
          </a:p>
        </p:txBody>
      </p:sp>
      <p:pic>
        <p:nvPicPr>
          <p:cNvPr id="3074" name="Picture 2">
            <a:extLst>
              <a:ext uri="{FF2B5EF4-FFF2-40B4-BE49-F238E27FC236}">
                <a16:creationId xmlns:a16="http://schemas.microsoft.com/office/drawing/2014/main" id="{93B90050-E7CE-F84C-B630-F21E8F6DA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018" y="623274"/>
            <a:ext cx="4173221" cy="2712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153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C5EAF-4325-E75B-DF52-231D11593FEB}"/>
              </a:ext>
            </a:extLst>
          </p:cNvPr>
          <p:cNvSpPr>
            <a:spLocks noGrp="1"/>
          </p:cNvSpPr>
          <p:nvPr>
            <p:ph type="title" idx="4294967295"/>
          </p:nvPr>
        </p:nvSpPr>
        <p:spPr>
          <a:xfrm>
            <a:off x="1111044" y="258679"/>
            <a:ext cx="9453623" cy="1055687"/>
          </a:xfrm>
        </p:spPr>
        <p:txBody>
          <a:bodyPr>
            <a:normAutofit/>
          </a:bodyPr>
          <a:lstStyle/>
          <a:p>
            <a:pPr algn="ctr"/>
            <a:r>
              <a:rPr lang="en-GB" sz="3600" b="1" dirty="0"/>
              <a:t>Changes in patterns of youth vaping </a:t>
            </a:r>
          </a:p>
        </p:txBody>
      </p:sp>
      <p:sp>
        <p:nvSpPr>
          <p:cNvPr id="6" name="TextBox 5">
            <a:extLst>
              <a:ext uri="{FF2B5EF4-FFF2-40B4-BE49-F238E27FC236}">
                <a16:creationId xmlns:a16="http://schemas.microsoft.com/office/drawing/2014/main" id="{A466418E-77EC-FC86-52AE-292F4CFEFFF7}"/>
              </a:ext>
            </a:extLst>
          </p:cNvPr>
          <p:cNvSpPr txBox="1"/>
          <p:nvPr/>
        </p:nvSpPr>
        <p:spPr>
          <a:xfrm>
            <a:off x="49067" y="6309823"/>
            <a:ext cx="10515600" cy="461665"/>
          </a:xfrm>
          <a:prstGeom prst="rect">
            <a:avLst/>
          </a:prstGeom>
          <a:noFill/>
        </p:spPr>
        <p:txBody>
          <a:bodyPr wrap="square" rtlCol="0">
            <a:spAutoFit/>
          </a:bodyPr>
          <a:lstStyle/>
          <a:p>
            <a:r>
              <a:rPr lang="en-US" sz="1200" dirty="0"/>
              <a:t>ASH Smokefree GB Youth Surveys, 2013-2024. Unweighted base: All 11-17 year olds (2013=1,895, 2014=1,817, 2015=1,834, 2016=1,735, 2017=2,151, 2018=1,807, 2019 =1,982, 2020 =2,029, 2021=2,109, 2022=2,111, 2023=2,028, 2024=2,587)</a:t>
            </a:r>
          </a:p>
        </p:txBody>
      </p:sp>
      <p:sp>
        <p:nvSpPr>
          <p:cNvPr id="5" name="Content Placeholder 8">
            <a:extLst>
              <a:ext uri="{FF2B5EF4-FFF2-40B4-BE49-F238E27FC236}">
                <a16:creationId xmlns:a16="http://schemas.microsoft.com/office/drawing/2014/main" id="{316E6891-7284-FBC5-B6BC-03E5767EE077}"/>
              </a:ext>
            </a:extLst>
          </p:cNvPr>
          <p:cNvSpPr txBox="1">
            <a:spLocks/>
          </p:cNvSpPr>
          <p:nvPr/>
        </p:nvSpPr>
        <p:spPr>
          <a:xfrm>
            <a:off x="9114502" y="1573044"/>
            <a:ext cx="2529061" cy="449738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Fewer than one in five (18%) have ever vaped down from 21% in 2023</a:t>
            </a:r>
          </a:p>
          <a:p>
            <a:r>
              <a:rPr lang="en-GB" sz="2000" dirty="0"/>
              <a:t>9.5% of 11-17s have tried vaping once or twice </a:t>
            </a:r>
          </a:p>
          <a:p>
            <a:r>
              <a:rPr lang="en-GB" sz="2000" dirty="0"/>
              <a:t>7.6% current vapers: occasional use (3.1%) and regular use (4.5%).</a:t>
            </a:r>
          </a:p>
          <a:p>
            <a:r>
              <a:rPr lang="en-GB" sz="2000" dirty="0"/>
              <a:t>First year that the rate of regular use is higher than occasional use</a:t>
            </a:r>
          </a:p>
          <a:p>
            <a:endParaRPr lang="en-GB" sz="2000" dirty="0"/>
          </a:p>
          <a:p>
            <a:endParaRPr lang="en-GB" sz="2000" dirty="0"/>
          </a:p>
        </p:txBody>
      </p:sp>
      <p:sp>
        <p:nvSpPr>
          <p:cNvPr id="3" name="TextBox 2">
            <a:extLst>
              <a:ext uri="{FF2B5EF4-FFF2-40B4-BE49-F238E27FC236}">
                <a16:creationId xmlns:a16="http://schemas.microsoft.com/office/drawing/2014/main" id="{2289DDAE-1B5B-F02B-EEC9-A84A42B9CD8D}"/>
              </a:ext>
            </a:extLst>
          </p:cNvPr>
          <p:cNvSpPr txBox="1"/>
          <p:nvPr/>
        </p:nvSpPr>
        <p:spPr>
          <a:xfrm>
            <a:off x="1946785" y="1156975"/>
            <a:ext cx="6096000" cy="461665"/>
          </a:xfrm>
          <a:prstGeom prst="rect">
            <a:avLst/>
          </a:prstGeom>
          <a:noFill/>
        </p:spPr>
        <p:txBody>
          <a:bodyPr wrap="square">
            <a:spAutoFit/>
          </a:bodyPr>
          <a:lstStyle/>
          <a:p>
            <a:r>
              <a:rPr lang="en-GB" sz="2400" dirty="0"/>
              <a:t>11-17 </a:t>
            </a:r>
            <a:r>
              <a:rPr lang="en-GB" sz="2400" dirty="0" err="1"/>
              <a:t>yr</a:t>
            </a:r>
            <a:r>
              <a:rPr lang="en-GB" sz="2400" dirty="0"/>
              <a:t> old GB use of vapes</a:t>
            </a:r>
          </a:p>
        </p:txBody>
      </p:sp>
      <p:pic>
        <p:nvPicPr>
          <p:cNvPr id="7" name="Picture 6" descr="Logo, company name&#10;&#10;Description automatically generated">
            <a:extLst>
              <a:ext uri="{FF2B5EF4-FFF2-40B4-BE49-F238E27FC236}">
                <a16:creationId xmlns:a16="http://schemas.microsoft.com/office/drawing/2014/main" id="{6552DC5C-E248-A855-B400-EEDBC316FF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4668" y="0"/>
            <a:ext cx="1627332" cy="1116831"/>
          </a:xfrm>
          <a:prstGeom prst="rect">
            <a:avLst/>
          </a:prstGeom>
        </p:spPr>
      </p:pic>
      <p:graphicFrame>
        <p:nvGraphicFramePr>
          <p:cNvPr id="9" name="Chart 8">
            <a:extLst>
              <a:ext uri="{FF2B5EF4-FFF2-40B4-BE49-F238E27FC236}">
                <a16:creationId xmlns:a16="http://schemas.microsoft.com/office/drawing/2014/main" id="{EDDCB803-DFCA-4911-BE4A-2F6E5E9AC2EE}"/>
              </a:ext>
            </a:extLst>
          </p:cNvPr>
          <p:cNvGraphicFramePr/>
          <p:nvPr>
            <p:extLst>
              <p:ext uri="{D42A27DB-BD31-4B8C-83A1-F6EECF244321}">
                <p14:modId xmlns:p14="http://schemas.microsoft.com/office/powerpoint/2010/main" val="3995138714"/>
              </p:ext>
            </p:extLst>
          </p:nvPr>
        </p:nvGraphicFramePr>
        <p:xfrm>
          <a:off x="548437" y="1618640"/>
          <a:ext cx="8572703" cy="43108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774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C5EAF-4325-E75B-DF52-231D11593FEB}"/>
              </a:ext>
            </a:extLst>
          </p:cNvPr>
          <p:cNvSpPr>
            <a:spLocks noGrp="1"/>
          </p:cNvSpPr>
          <p:nvPr>
            <p:ph type="title" idx="4294967295"/>
          </p:nvPr>
        </p:nvSpPr>
        <p:spPr>
          <a:xfrm>
            <a:off x="1111044" y="258679"/>
            <a:ext cx="9453623" cy="1055687"/>
          </a:xfrm>
        </p:spPr>
        <p:txBody>
          <a:bodyPr>
            <a:normAutofit/>
          </a:bodyPr>
          <a:lstStyle/>
          <a:p>
            <a:pPr algn="ctr"/>
            <a:r>
              <a:rPr lang="en-GB" sz="3600" b="1" dirty="0"/>
              <a:t>Clear age gradient of youth vaping </a:t>
            </a:r>
          </a:p>
        </p:txBody>
      </p:sp>
      <p:sp>
        <p:nvSpPr>
          <p:cNvPr id="6" name="TextBox 5">
            <a:extLst>
              <a:ext uri="{FF2B5EF4-FFF2-40B4-BE49-F238E27FC236}">
                <a16:creationId xmlns:a16="http://schemas.microsoft.com/office/drawing/2014/main" id="{A466418E-77EC-FC86-52AE-292F4CFEFFF7}"/>
              </a:ext>
            </a:extLst>
          </p:cNvPr>
          <p:cNvSpPr txBox="1"/>
          <p:nvPr/>
        </p:nvSpPr>
        <p:spPr>
          <a:xfrm>
            <a:off x="-65988" y="6507146"/>
            <a:ext cx="10515600" cy="461665"/>
          </a:xfrm>
          <a:prstGeom prst="rect">
            <a:avLst/>
          </a:prstGeom>
          <a:noFill/>
        </p:spPr>
        <p:txBody>
          <a:bodyPr wrap="square" rtlCol="0">
            <a:spAutoFit/>
          </a:bodyPr>
          <a:lstStyle/>
          <a:p>
            <a:r>
              <a:rPr lang="en-US" sz="1200" dirty="0"/>
              <a:t>ASH Smokefree GB Youth Surveys, 2013-2024. Sample sizes in 2024 Total: 2,889 </a:t>
            </a:r>
            <a:r>
              <a:rPr lang="en-GB" sz="1200" dirty="0"/>
              <a:t>11-15 </a:t>
            </a:r>
            <a:r>
              <a:rPr lang="en-GB" sz="1200" dirty="0" err="1"/>
              <a:t>yr</a:t>
            </a:r>
            <a:r>
              <a:rPr lang="en-GB" sz="1200" dirty="0"/>
              <a:t> old 1,650; 16-17 </a:t>
            </a:r>
            <a:r>
              <a:rPr lang="en-GB" sz="1200" dirty="0" err="1"/>
              <a:t>yr</a:t>
            </a:r>
            <a:r>
              <a:rPr lang="en-GB" sz="1200" dirty="0"/>
              <a:t> olds 937; 18 </a:t>
            </a:r>
            <a:r>
              <a:rPr lang="en-GB" sz="1200" dirty="0" err="1"/>
              <a:t>yr</a:t>
            </a:r>
            <a:r>
              <a:rPr lang="en-GB" sz="1200" dirty="0"/>
              <a:t> olds 302</a:t>
            </a:r>
          </a:p>
          <a:p>
            <a:r>
              <a:rPr lang="en-US" sz="1200" dirty="0"/>
              <a:t>   </a:t>
            </a:r>
          </a:p>
        </p:txBody>
      </p:sp>
      <p:sp>
        <p:nvSpPr>
          <p:cNvPr id="5" name="Content Placeholder 8">
            <a:extLst>
              <a:ext uri="{FF2B5EF4-FFF2-40B4-BE49-F238E27FC236}">
                <a16:creationId xmlns:a16="http://schemas.microsoft.com/office/drawing/2014/main" id="{316E6891-7284-FBC5-B6BC-03E5767EE077}"/>
              </a:ext>
            </a:extLst>
          </p:cNvPr>
          <p:cNvSpPr txBox="1">
            <a:spLocks/>
          </p:cNvSpPr>
          <p:nvPr/>
        </p:nvSpPr>
        <p:spPr>
          <a:xfrm>
            <a:off x="9907605" y="1662063"/>
            <a:ext cx="2529061" cy="449738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Ever tried in 2024</a:t>
            </a:r>
          </a:p>
          <a:p>
            <a:r>
              <a:rPr lang="en-GB" sz="2000" dirty="0"/>
              <a:t>14% aged 11-15</a:t>
            </a:r>
          </a:p>
          <a:p>
            <a:r>
              <a:rPr lang="en-GB" sz="2000" dirty="0"/>
              <a:t>28% aged 16-17</a:t>
            </a:r>
          </a:p>
          <a:p>
            <a:r>
              <a:rPr lang="en-GB" sz="2000" dirty="0"/>
              <a:t> 34% aged 18 </a:t>
            </a:r>
          </a:p>
          <a:p>
            <a:endParaRPr lang="en-GB" sz="2000" dirty="0"/>
          </a:p>
        </p:txBody>
      </p:sp>
      <p:sp>
        <p:nvSpPr>
          <p:cNvPr id="3" name="TextBox 2">
            <a:extLst>
              <a:ext uri="{FF2B5EF4-FFF2-40B4-BE49-F238E27FC236}">
                <a16:creationId xmlns:a16="http://schemas.microsoft.com/office/drawing/2014/main" id="{2289DDAE-1B5B-F02B-EEC9-A84A42B9CD8D}"/>
              </a:ext>
            </a:extLst>
          </p:cNvPr>
          <p:cNvSpPr txBox="1"/>
          <p:nvPr/>
        </p:nvSpPr>
        <p:spPr>
          <a:xfrm>
            <a:off x="532034" y="1152494"/>
            <a:ext cx="8582467" cy="461665"/>
          </a:xfrm>
          <a:prstGeom prst="rect">
            <a:avLst/>
          </a:prstGeom>
          <a:noFill/>
        </p:spPr>
        <p:txBody>
          <a:bodyPr wrap="square">
            <a:spAutoFit/>
          </a:bodyPr>
          <a:lstStyle/>
          <a:p>
            <a:r>
              <a:rPr lang="en-US" sz="2400" dirty="0"/>
              <a:t>Ever vaping by age, GB youth (11-15, 16-17, and 18), 2013-2024</a:t>
            </a:r>
            <a:endParaRPr lang="en-GB" sz="2400" dirty="0"/>
          </a:p>
        </p:txBody>
      </p:sp>
      <p:pic>
        <p:nvPicPr>
          <p:cNvPr id="7" name="Picture 6" descr="Logo, company name&#10;&#10;Description automatically generated">
            <a:extLst>
              <a:ext uri="{FF2B5EF4-FFF2-40B4-BE49-F238E27FC236}">
                <a16:creationId xmlns:a16="http://schemas.microsoft.com/office/drawing/2014/main" id="{6552DC5C-E248-A855-B400-EEDBC316FF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4668" y="0"/>
            <a:ext cx="1627332" cy="1116831"/>
          </a:xfrm>
          <a:prstGeom prst="rect">
            <a:avLst/>
          </a:prstGeom>
        </p:spPr>
      </p:pic>
      <p:graphicFrame>
        <p:nvGraphicFramePr>
          <p:cNvPr id="8" name="Chart 7">
            <a:extLst>
              <a:ext uri="{FF2B5EF4-FFF2-40B4-BE49-F238E27FC236}">
                <a16:creationId xmlns:a16="http://schemas.microsoft.com/office/drawing/2014/main" id="{9D87B0A3-8A0B-4183-9AF8-2DC94B103B02}"/>
              </a:ext>
            </a:extLst>
          </p:cNvPr>
          <p:cNvGraphicFramePr/>
          <p:nvPr>
            <p:extLst>
              <p:ext uri="{D42A27DB-BD31-4B8C-83A1-F6EECF244321}">
                <p14:modId xmlns:p14="http://schemas.microsoft.com/office/powerpoint/2010/main" val="902039020"/>
              </p:ext>
            </p:extLst>
          </p:nvPr>
        </p:nvGraphicFramePr>
        <p:xfrm>
          <a:off x="800218" y="1562735"/>
          <a:ext cx="9107387" cy="44973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49003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066E904-5680-0C4C-A8B9-9F863ADAE7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7841" b="-3"/>
          <a:stretch/>
        </p:blipFill>
        <p:spPr bwMode="auto">
          <a:xfrm>
            <a:off x="621675" y="623275"/>
            <a:ext cx="4032621" cy="27650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company name&#10;&#10;Description automatically generated">
            <a:extLst>
              <a:ext uri="{FF2B5EF4-FFF2-40B4-BE49-F238E27FC236}">
                <a16:creationId xmlns:a16="http://schemas.microsoft.com/office/drawing/2014/main" id="{AA4246D3-0A56-9390-742E-26D3060DF8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11"/>
          <a:stretch/>
        </p:blipFill>
        <p:spPr>
          <a:xfrm>
            <a:off x="621674" y="3469641"/>
            <a:ext cx="4019875" cy="2765085"/>
          </a:xfrm>
          <a:prstGeom prst="rect">
            <a:avLst/>
          </a:prstGeom>
        </p:spPr>
      </p:pic>
      <p:sp>
        <p:nvSpPr>
          <p:cNvPr id="2" name="Title 1">
            <a:extLst>
              <a:ext uri="{FF2B5EF4-FFF2-40B4-BE49-F238E27FC236}">
                <a16:creationId xmlns:a16="http://schemas.microsoft.com/office/drawing/2014/main" id="{456C525B-3B26-EFF4-AE73-789D266631CA}"/>
              </a:ext>
            </a:extLst>
          </p:cNvPr>
          <p:cNvSpPr>
            <a:spLocks noGrp="1"/>
          </p:cNvSpPr>
          <p:nvPr>
            <p:ph type="title"/>
          </p:nvPr>
        </p:nvSpPr>
        <p:spPr>
          <a:xfrm>
            <a:off x="5450209" y="1056640"/>
            <a:ext cx="5799947" cy="3494398"/>
          </a:xfrm>
        </p:spPr>
        <p:txBody>
          <a:bodyPr vert="horz" lIns="91440" tIns="45720" rIns="91440" bIns="45720" rtlCol="0" anchor="b">
            <a:normAutofit/>
          </a:bodyPr>
          <a:lstStyle/>
          <a:p>
            <a:r>
              <a:rPr lang="en-US" sz="8000" b="1" kern="1200" dirty="0">
                <a:solidFill>
                  <a:schemeClr val="tx1"/>
                </a:solidFill>
                <a:latin typeface="+mj-lt"/>
                <a:ea typeface="+mj-ea"/>
                <a:cs typeface="+mj-cs"/>
              </a:rPr>
              <a:t>Adult vaping rates</a:t>
            </a:r>
          </a:p>
        </p:txBody>
      </p:sp>
    </p:spTree>
    <p:extLst>
      <p:ext uri="{BB962C8B-B14F-4D97-AF65-F5344CB8AC3E}">
        <p14:creationId xmlns:p14="http://schemas.microsoft.com/office/powerpoint/2010/main" val="3045801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C5EAF-4325-E75B-DF52-231D11593FEB}"/>
              </a:ext>
            </a:extLst>
          </p:cNvPr>
          <p:cNvSpPr>
            <a:spLocks noGrp="1"/>
          </p:cNvSpPr>
          <p:nvPr>
            <p:ph type="title" idx="4294967295"/>
          </p:nvPr>
        </p:nvSpPr>
        <p:spPr>
          <a:xfrm>
            <a:off x="548436" y="235104"/>
            <a:ext cx="9011171" cy="1055687"/>
          </a:xfrm>
        </p:spPr>
        <p:txBody>
          <a:bodyPr>
            <a:normAutofit/>
          </a:bodyPr>
          <a:lstStyle/>
          <a:p>
            <a:pPr algn="ctr"/>
            <a:r>
              <a:rPr lang="en-GB" sz="3600" b="1" dirty="0"/>
              <a:t>GB adults: Vaping trends</a:t>
            </a:r>
          </a:p>
        </p:txBody>
      </p:sp>
      <p:sp>
        <p:nvSpPr>
          <p:cNvPr id="6" name="TextBox 5">
            <a:extLst>
              <a:ext uri="{FF2B5EF4-FFF2-40B4-BE49-F238E27FC236}">
                <a16:creationId xmlns:a16="http://schemas.microsoft.com/office/drawing/2014/main" id="{A466418E-77EC-FC86-52AE-292F4CFEFFF7}"/>
              </a:ext>
            </a:extLst>
          </p:cNvPr>
          <p:cNvSpPr txBox="1"/>
          <p:nvPr/>
        </p:nvSpPr>
        <p:spPr>
          <a:xfrm>
            <a:off x="49068" y="6330635"/>
            <a:ext cx="10515600" cy="430887"/>
          </a:xfrm>
          <a:prstGeom prst="rect">
            <a:avLst/>
          </a:prstGeom>
          <a:noFill/>
        </p:spPr>
        <p:txBody>
          <a:bodyPr wrap="square" rtlCol="0">
            <a:spAutoFit/>
          </a:bodyPr>
          <a:lstStyle/>
          <a:p>
            <a:r>
              <a:rPr lang="en-US" sz="1100" dirty="0"/>
              <a:t>ASH Smokefree GB Adult Surveys 2013-2024. Unweighted base: All adults (2013=12,171, 2014=12,269, 2015=12,055, 2016=12,157, 2017=12,696, 2018=12,767, 2019=12,393, 2020=12,809, 2021=12,247 2022=13,088, 2023=12,271, 2024=13,266)</a:t>
            </a:r>
            <a:endParaRPr lang="en-GB" sz="1100" dirty="0"/>
          </a:p>
        </p:txBody>
      </p:sp>
      <p:sp>
        <p:nvSpPr>
          <p:cNvPr id="8" name="Content Placeholder 8">
            <a:extLst>
              <a:ext uri="{FF2B5EF4-FFF2-40B4-BE49-F238E27FC236}">
                <a16:creationId xmlns:a16="http://schemas.microsoft.com/office/drawing/2014/main" id="{F15250E6-60FD-4AE2-9367-E91C6E44D436}"/>
              </a:ext>
            </a:extLst>
          </p:cNvPr>
          <p:cNvSpPr txBox="1">
            <a:spLocks/>
          </p:cNvSpPr>
          <p:nvPr/>
        </p:nvSpPr>
        <p:spPr>
          <a:xfrm>
            <a:off x="7912965" y="2111603"/>
            <a:ext cx="3730599" cy="39588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Still more GB smokers (6.2 million) than vapers (5.6 million) </a:t>
            </a:r>
          </a:p>
          <a:p>
            <a:r>
              <a:rPr lang="en-GB" sz="2000" dirty="0"/>
              <a:t>11% of adults currently vape: an all-time high</a:t>
            </a:r>
          </a:p>
          <a:p>
            <a:pPr marL="0" indent="0">
              <a:buNone/>
            </a:pPr>
            <a:endParaRPr lang="en-GB" sz="2000" dirty="0"/>
          </a:p>
          <a:p>
            <a:endParaRPr lang="en-GB" sz="2000" dirty="0"/>
          </a:p>
          <a:p>
            <a:endParaRPr lang="en-GB" sz="2000" dirty="0"/>
          </a:p>
        </p:txBody>
      </p:sp>
      <p:sp>
        <p:nvSpPr>
          <p:cNvPr id="3" name="TextBox 2">
            <a:extLst>
              <a:ext uri="{FF2B5EF4-FFF2-40B4-BE49-F238E27FC236}">
                <a16:creationId xmlns:a16="http://schemas.microsoft.com/office/drawing/2014/main" id="{AAE05666-6AFE-B6F4-898B-CA81AB9422F2}"/>
              </a:ext>
            </a:extLst>
          </p:cNvPr>
          <p:cNvSpPr txBox="1"/>
          <p:nvPr/>
        </p:nvSpPr>
        <p:spPr>
          <a:xfrm>
            <a:off x="7995229" y="4538022"/>
            <a:ext cx="3730599" cy="584775"/>
          </a:xfrm>
          <a:prstGeom prst="rect">
            <a:avLst/>
          </a:prstGeom>
          <a:noFill/>
        </p:spPr>
        <p:txBody>
          <a:bodyPr wrap="square" rtlCol="0">
            <a:spAutoFit/>
          </a:bodyPr>
          <a:lstStyle/>
          <a:p>
            <a:r>
              <a:rPr lang="en-US" sz="1600" dirty="0"/>
              <a:t>ASH Smokefree GB Survey 2024 and ONS mid-year population estimate 2022</a:t>
            </a:r>
            <a:endParaRPr lang="en-GB" sz="1600" dirty="0"/>
          </a:p>
        </p:txBody>
      </p:sp>
      <p:sp>
        <p:nvSpPr>
          <p:cNvPr id="5" name="TextBox 4">
            <a:extLst>
              <a:ext uri="{FF2B5EF4-FFF2-40B4-BE49-F238E27FC236}">
                <a16:creationId xmlns:a16="http://schemas.microsoft.com/office/drawing/2014/main" id="{F5CD4A93-81A1-17C4-DA8C-D3BE14D1961A}"/>
              </a:ext>
            </a:extLst>
          </p:cNvPr>
          <p:cNvSpPr txBox="1"/>
          <p:nvPr/>
        </p:nvSpPr>
        <p:spPr>
          <a:xfrm>
            <a:off x="627226" y="1233918"/>
            <a:ext cx="6096000" cy="461665"/>
          </a:xfrm>
          <a:prstGeom prst="rect">
            <a:avLst/>
          </a:prstGeom>
          <a:noFill/>
        </p:spPr>
        <p:txBody>
          <a:bodyPr wrap="square">
            <a:spAutoFit/>
          </a:bodyPr>
          <a:lstStyle/>
          <a:p>
            <a:r>
              <a:rPr lang="en-US" sz="2400" dirty="0"/>
              <a:t>Use of vapes over time 18+</a:t>
            </a:r>
            <a:endParaRPr lang="en-GB" sz="2400" dirty="0"/>
          </a:p>
        </p:txBody>
      </p:sp>
      <p:pic>
        <p:nvPicPr>
          <p:cNvPr id="9" name="Picture 8" descr="Logo, company name&#10;&#10;Description automatically generated">
            <a:extLst>
              <a:ext uri="{FF2B5EF4-FFF2-40B4-BE49-F238E27FC236}">
                <a16:creationId xmlns:a16="http://schemas.microsoft.com/office/drawing/2014/main" id="{237A9164-1343-65DC-AE25-08E82B7780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4668" y="0"/>
            <a:ext cx="1627332" cy="1116831"/>
          </a:xfrm>
          <a:prstGeom prst="rect">
            <a:avLst/>
          </a:prstGeom>
        </p:spPr>
      </p:pic>
      <p:graphicFrame>
        <p:nvGraphicFramePr>
          <p:cNvPr id="4" name="Chart 3">
            <a:extLst>
              <a:ext uri="{FF2B5EF4-FFF2-40B4-BE49-F238E27FC236}">
                <a16:creationId xmlns:a16="http://schemas.microsoft.com/office/drawing/2014/main" id="{7C2B32CA-5B55-45CA-B25F-9C1C592F3BED}"/>
              </a:ext>
            </a:extLst>
          </p:cNvPr>
          <p:cNvGraphicFramePr>
            <a:graphicFrameLocks/>
          </p:cNvGraphicFramePr>
          <p:nvPr>
            <p:extLst>
              <p:ext uri="{D42A27DB-BD31-4B8C-83A1-F6EECF244321}">
                <p14:modId xmlns:p14="http://schemas.microsoft.com/office/powerpoint/2010/main" val="1888922455"/>
              </p:ext>
            </p:extLst>
          </p:nvPr>
        </p:nvGraphicFramePr>
        <p:xfrm>
          <a:off x="627226" y="1707273"/>
          <a:ext cx="7203475" cy="4363158"/>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2B764A92-CDE9-21F0-25F6-1E791A9B5189}"/>
              </a:ext>
            </a:extLst>
          </p:cNvPr>
          <p:cNvSpPr txBox="1"/>
          <p:nvPr/>
        </p:nvSpPr>
        <p:spPr>
          <a:xfrm>
            <a:off x="4602242" y="2923391"/>
            <a:ext cx="1409252" cy="505609"/>
          </a:xfrm>
          <a:prstGeom prst="rect">
            <a:avLst/>
          </a:prstGeom>
        </p:spPr>
        <p:txBody>
          <a:bodyPr wrap="square" rtlCol="0">
            <a:normAutofit fontScale="77500" lnSpcReduction="20000"/>
          </a:bodyPr>
          <a:lstStyle/>
          <a:p>
            <a:pPr algn="l"/>
            <a:r>
              <a:rPr lang="en-US" sz="2000" dirty="0"/>
              <a:t>Pre pandemic fieldwork</a:t>
            </a:r>
            <a:endParaRPr lang="en-GB" sz="2000" dirty="0"/>
          </a:p>
        </p:txBody>
      </p:sp>
      <p:cxnSp>
        <p:nvCxnSpPr>
          <p:cNvPr id="11" name="Straight Arrow Connector 10">
            <a:extLst>
              <a:ext uri="{FF2B5EF4-FFF2-40B4-BE49-F238E27FC236}">
                <a16:creationId xmlns:a16="http://schemas.microsoft.com/office/drawing/2014/main" id="{5BA07CAE-7241-1424-94BE-0EBFA36507DC}"/>
              </a:ext>
            </a:extLst>
          </p:cNvPr>
          <p:cNvCxnSpPr/>
          <p:nvPr/>
        </p:nvCxnSpPr>
        <p:spPr>
          <a:xfrm>
            <a:off x="5152913" y="3429000"/>
            <a:ext cx="0" cy="3313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3652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C5EAF-4325-E75B-DF52-231D11593FEB}"/>
              </a:ext>
            </a:extLst>
          </p:cNvPr>
          <p:cNvSpPr>
            <a:spLocks noGrp="1"/>
          </p:cNvSpPr>
          <p:nvPr>
            <p:ph type="title" idx="4294967295"/>
          </p:nvPr>
        </p:nvSpPr>
        <p:spPr>
          <a:xfrm>
            <a:off x="838200" y="258679"/>
            <a:ext cx="10515600" cy="1055687"/>
          </a:xfrm>
        </p:spPr>
        <p:txBody>
          <a:bodyPr>
            <a:normAutofit/>
          </a:bodyPr>
          <a:lstStyle/>
          <a:p>
            <a:pPr algn="ctr"/>
            <a:r>
              <a:rPr lang="en-GB" sz="3600" dirty="0"/>
              <a:t>Most adults who vape are ex-smokers</a:t>
            </a:r>
          </a:p>
        </p:txBody>
      </p:sp>
      <p:sp>
        <p:nvSpPr>
          <p:cNvPr id="6" name="TextBox 5">
            <a:extLst>
              <a:ext uri="{FF2B5EF4-FFF2-40B4-BE49-F238E27FC236}">
                <a16:creationId xmlns:a16="http://schemas.microsoft.com/office/drawing/2014/main" id="{A466418E-77EC-FC86-52AE-292F4CFEFFF7}"/>
              </a:ext>
            </a:extLst>
          </p:cNvPr>
          <p:cNvSpPr txBox="1"/>
          <p:nvPr/>
        </p:nvSpPr>
        <p:spPr>
          <a:xfrm>
            <a:off x="838200" y="6070431"/>
            <a:ext cx="10515600" cy="523220"/>
          </a:xfrm>
          <a:prstGeom prst="rect">
            <a:avLst/>
          </a:prstGeom>
          <a:noFill/>
        </p:spPr>
        <p:txBody>
          <a:bodyPr wrap="square" rtlCol="0">
            <a:spAutoFit/>
          </a:bodyPr>
          <a:lstStyle/>
          <a:p>
            <a:pPr algn="ctr"/>
            <a:r>
              <a:rPr lang="en-US" sz="1400" dirty="0"/>
              <a:t>ASH Smokefree GB Adult Surveys 2013-2024. Unweighted base: Adult current vapers (2013=325, 2014=498, 2015=614, 2016=667, 2017=669, 2018=738, 2019=854, 2020=787, 2021=826, 2022=1,089, 2023=1,079, 2024=1,408)</a:t>
            </a:r>
            <a:endParaRPr lang="en-GB" sz="1400" dirty="0"/>
          </a:p>
        </p:txBody>
      </p:sp>
      <p:sp>
        <p:nvSpPr>
          <p:cNvPr id="5" name="Content Placeholder 8">
            <a:extLst>
              <a:ext uri="{FF2B5EF4-FFF2-40B4-BE49-F238E27FC236}">
                <a16:creationId xmlns:a16="http://schemas.microsoft.com/office/drawing/2014/main" id="{B3064323-3F27-91AE-8C1C-93B96B3EDFA8}"/>
              </a:ext>
            </a:extLst>
          </p:cNvPr>
          <p:cNvSpPr txBox="1">
            <a:spLocks/>
          </p:cNvSpPr>
          <p:nvPr/>
        </p:nvSpPr>
        <p:spPr>
          <a:xfrm>
            <a:off x="9193161" y="1375510"/>
            <a:ext cx="2450403" cy="46949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More than</a:t>
            </a:r>
            <a:r>
              <a:rPr lang="en-GB" sz="2000" baseline="0" dirty="0"/>
              <a:t> half (53%</a:t>
            </a:r>
            <a:r>
              <a:rPr lang="en-GB" sz="2000" baseline="0" dirty="0">
                <a:sym typeface="Wingdings" panose="05000000000000000000" pitchFamily="2" charset="2"/>
              </a:rPr>
              <a:t>)</a:t>
            </a:r>
            <a:r>
              <a:rPr lang="en-GB" sz="2000" dirty="0">
                <a:sym typeface="Wingdings" panose="05000000000000000000" pitchFamily="2" charset="2"/>
              </a:rPr>
              <a:t> of </a:t>
            </a:r>
            <a:r>
              <a:rPr lang="en-GB" sz="2000" baseline="0" dirty="0"/>
              <a:t>current vapers are ex-smokers ~</a:t>
            </a:r>
            <a:r>
              <a:rPr lang="en-GB" sz="2000" dirty="0"/>
              <a:t>3</a:t>
            </a:r>
            <a:r>
              <a:rPr lang="en-GB" sz="2000" baseline="0" dirty="0"/>
              <a:t> </a:t>
            </a:r>
            <a:r>
              <a:rPr lang="en-GB" sz="2000" baseline="0" dirty="0" err="1"/>
              <a:t>mn</a:t>
            </a:r>
            <a:r>
              <a:rPr lang="en-GB" sz="2000" baseline="0" dirty="0"/>
              <a:t> </a:t>
            </a:r>
          </a:p>
          <a:p>
            <a:r>
              <a:rPr lang="en-GB" sz="2000" baseline="0" dirty="0"/>
              <a:t>Nearly four in ten (39%) of current vapers also smoke ~2.2 </a:t>
            </a:r>
            <a:r>
              <a:rPr lang="en-GB" sz="2000" baseline="0" dirty="0" err="1"/>
              <a:t>mn</a:t>
            </a:r>
            <a:r>
              <a:rPr lang="en-GB" sz="2000" baseline="0" dirty="0"/>
              <a:t> </a:t>
            </a:r>
          </a:p>
          <a:p>
            <a:r>
              <a:rPr lang="en-GB" sz="2000" dirty="0"/>
              <a:t>Fewer than 2 in 100 never smokers currently vape </a:t>
            </a:r>
            <a:r>
              <a:rPr lang="en-GB" sz="2000" baseline="0" dirty="0"/>
              <a:t>~0.4m (</a:t>
            </a:r>
            <a:r>
              <a:rPr lang="en-GB" sz="2000" dirty="0"/>
              <a:t>8.0</a:t>
            </a:r>
            <a:r>
              <a:rPr lang="en-GB" sz="2000" baseline="0" dirty="0"/>
              <a:t>% of people who vape have never smoked)</a:t>
            </a:r>
          </a:p>
          <a:p>
            <a:endParaRPr lang="en-GB" sz="2000" dirty="0"/>
          </a:p>
        </p:txBody>
      </p:sp>
      <p:sp>
        <p:nvSpPr>
          <p:cNvPr id="7" name="TextBox 6">
            <a:extLst>
              <a:ext uri="{FF2B5EF4-FFF2-40B4-BE49-F238E27FC236}">
                <a16:creationId xmlns:a16="http://schemas.microsoft.com/office/drawing/2014/main" id="{EFE80684-2C08-CF4B-472E-211AD35C7A79}"/>
              </a:ext>
            </a:extLst>
          </p:cNvPr>
          <p:cNvSpPr txBox="1"/>
          <p:nvPr/>
        </p:nvSpPr>
        <p:spPr>
          <a:xfrm>
            <a:off x="709490" y="1144677"/>
            <a:ext cx="6096000" cy="461665"/>
          </a:xfrm>
          <a:prstGeom prst="rect">
            <a:avLst/>
          </a:prstGeom>
          <a:noFill/>
        </p:spPr>
        <p:txBody>
          <a:bodyPr wrap="square">
            <a:spAutoFit/>
          </a:bodyPr>
          <a:lstStyle/>
          <a:p>
            <a:r>
              <a:rPr lang="en-GB" sz="2400" dirty="0"/>
              <a:t>Smoking status of adult current vapers</a:t>
            </a:r>
          </a:p>
        </p:txBody>
      </p:sp>
      <p:pic>
        <p:nvPicPr>
          <p:cNvPr id="8" name="Picture 7" descr="Logo, company name&#10;&#10;Description automatically generated">
            <a:extLst>
              <a:ext uri="{FF2B5EF4-FFF2-40B4-BE49-F238E27FC236}">
                <a16:creationId xmlns:a16="http://schemas.microsoft.com/office/drawing/2014/main" id="{C75667B0-710D-2055-6D2F-8A9FD3925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4668" y="0"/>
            <a:ext cx="1627332" cy="1116831"/>
          </a:xfrm>
          <a:prstGeom prst="rect">
            <a:avLst/>
          </a:prstGeom>
        </p:spPr>
      </p:pic>
      <p:graphicFrame>
        <p:nvGraphicFramePr>
          <p:cNvPr id="3" name="Chart 2">
            <a:extLst>
              <a:ext uri="{FF2B5EF4-FFF2-40B4-BE49-F238E27FC236}">
                <a16:creationId xmlns:a16="http://schemas.microsoft.com/office/drawing/2014/main" id="{666711D9-BC86-4630-B984-701492F8A2F4}"/>
              </a:ext>
            </a:extLst>
          </p:cNvPr>
          <p:cNvGraphicFramePr>
            <a:graphicFrameLocks/>
          </p:cNvGraphicFramePr>
          <p:nvPr/>
        </p:nvGraphicFramePr>
        <p:xfrm>
          <a:off x="414523" y="1552374"/>
          <a:ext cx="8562329" cy="45445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61676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rmAutofit/>
      </a:bodyPr>
      <a:lstStyle>
        <a:defPPr algn="l">
          <a:defRPr sz="20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SHbrand">
    <a:dk1>
      <a:srgbClr val="222222"/>
    </a:dk1>
    <a:lt1>
      <a:srgbClr val="F5F5F5"/>
    </a:lt1>
    <a:dk2>
      <a:srgbClr val="62A4D3"/>
    </a:dk2>
    <a:lt2>
      <a:srgbClr val="E7E6E6"/>
    </a:lt2>
    <a:accent1>
      <a:srgbClr val="F8981D"/>
    </a:accent1>
    <a:accent2>
      <a:srgbClr val="1BA879"/>
    </a:accent2>
    <a:accent3>
      <a:srgbClr val="F5F5F5"/>
    </a:accent3>
    <a:accent4>
      <a:srgbClr val="62A4D3"/>
    </a:accent4>
    <a:accent5>
      <a:srgbClr val="222222"/>
    </a:accent5>
    <a:accent6>
      <a:srgbClr val="4D4D4D"/>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ASHbrand">
    <a:dk1>
      <a:srgbClr val="222222"/>
    </a:dk1>
    <a:lt1>
      <a:srgbClr val="F5F5F5"/>
    </a:lt1>
    <a:dk2>
      <a:srgbClr val="62A4D3"/>
    </a:dk2>
    <a:lt2>
      <a:srgbClr val="E7E6E6"/>
    </a:lt2>
    <a:accent1>
      <a:srgbClr val="F8981D"/>
    </a:accent1>
    <a:accent2>
      <a:srgbClr val="1BA879"/>
    </a:accent2>
    <a:accent3>
      <a:srgbClr val="F5F5F5"/>
    </a:accent3>
    <a:accent4>
      <a:srgbClr val="62A4D3"/>
    </a:accent4>
    <a:accent5>
      <a:srgbClr val="222222"/>
    </a:accent5>
    <a:accent6>
      <a:srgbClr val="4D4D4D"/>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ASHbrand">
    <a:dk1>
      <a:srgbClr val="222222"/>
    </a:dk1>
    <a:lt1>
      <a:srgbClr val="F5F5F5"/>
    </a:lt1>
    <a:dk2>
      <a:srgbClr val="62A4D3"/>
    </a:dk2>
    <a:lt2>
      <a:srgbClr val="E7E6E6"/>
    </a:lt2>
    <a:accent1>
      <a:srgbClr val="F8981D"/>
    </a:accent1>
    <a:accent2>
      <a:srgbClr val="1BA879"/>
    </a:accent2>
    <a:accent3>
      <a:srgbClr val="F5F5F5"/>
    </a:accent3>
    <a:accent4>
      <a:srgbClr val="62A4D3"/>
    </a:accent4>
    <a:accent5>
      <a:srgbClr val="222222"/>
    </a:accent5>
    <a:accent6>
      <a:srgbClr val="4D4D4D"/>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ASHbrand">
    <a:dk1>
      <a:srgbClr val="222222"/>
    </a:dk1>
    <a:lt1>
      <a:srgbClr val="F5F5F5"/>
    </a:lt1>
    <a:dk2>
      <a:srgbClr val="62A4D3"/>
    </a:dk2>
    <a:lt2>
      <a:srgbClr val="E7E6E6"/>
    </a:lt2>
    <a:accent1>
      <a:srgbClr val="F8981D"/>
    </a:accent1>
    <a:accent2>
      <a:srgbClr val="1BA879"/>
    </a:accent2>
    <a:accent3>
      <a:srgbClr val="F5F5F5"/>
    </a:accent3>
    <a:accent4>
      <a:srgbClr val="62A4D3"/>
    </a:accent4>
    <a:accent5>
      <a:srgbClr val="222222"/>
    </a:accent5>
    <a:accent6>
      <a:srgbClr val="4D4D4D"/>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ASHbrand">
    <a:dk1>
      <a:srgbClr val="222222"/>
    </a:dk1>
    <a:lt1>
      <a:srgbClr val="F5F5F5"/>
    </a:lt1>
    <a:dk2>
      <a:srgbClr val="62A4D3"/>
    </a:dk2>
    <a:lt2>
      <a:srgbClr val="E7E6E6"/>
    </a:lt2>
    <a:accent1>
      <a:srgbClr val="F8981D"/>
    </a:accent1>
    <a:accent2>
      <a:srgbClr val="1BA879"/>
    </a:accent2>
    <a:accent3>
      <a:srgbClr val="F5F5F5"/>
    </a:accent3>
    <a:accent4>
      <a:srgbClr val="62A4D3"/>
    </a:accent4>
    <a:accent5>
      <a:srgbClr val="222222"/>
    </a:accent5>
    <a:accent6>
      <a:srgbClr val="4D4D4D"/>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ASHbrand">
    <a:dk1>
      <a:srgbClr val="222222"/>
    </a:dk1>
    <a:lt1>
      <a:srgbClr val="F5F5F5"/>
    </a:lt1>
    <a:dk2>
      <a:srgbClr val="62A4D3"/>
    </a:dk2>
    <a:lt2>
      <a:srgbClr val="E7E6E6"/>
    </a:lt2>
    <a:accent1>
      <a:srgbClr val="F8981D"/>
    </a:accent1>
    <a:accent2>
      <a:srgbClr val="1BA879"/>
    </a:accent2>
    <a:accent3>
      <a:srgbClr val="F5F5F5"/>
    </a:accent3>
    <a:accent4>
      <a:srgbClr val="62A4D3"/>
    </a:accent4>
    <a:accent5>
      <a:srgbClr val="222222"/>
    </a:accent5>
    <a:accent6>
      <a:srgbClr val="4D4D4D"/>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ASHbrand">
    <a:dk1>
      <a:srgbClr val="222222"/>
    </a:dk1>
    <a:lt1>
      <a:srgbClr val="F5F5F5"/>
    </a:lt1>
    <a:dk2>
      <a:srgbClr val="62A4D3"/>
    </a:dk2>
    <a:lt2>
      <a:srgbClr val="E7E6E6"/>
    </a:lt2>
    <a:accent1>
      <a:srgbClr val="F8981D"/>
    </a:accent1>
    <a:accent2>
      <a:srgbClr val="1BA879"/>
    </a:accent2>
    <a:accent3>
      <a:srgbClr val="F5F5F5"/>
    </a:accent3>
    <a:accent4>
      <a:srgbClr val="62A4D3"/>
    </a:accent4>
    <a:accent5>
      <a:srgbClr val="222222"/>
    </a:accent5>
    <a:accent6>
      <a:srgbClr val="4D4D4D"/>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ASHbrand">
    <a:dk1>
      <a:srgbClr val="222222"/>
    </a:dk1>
    <a:lt1>
      <a:srgbClr val="F5F5F5"/>
    </a:lt1>
    <a:dk2>
      <a:srgbClr val="62A4D3"/>
    </a:dk2>
    <a:lt2>
      <a:srgbClr val="E7E6E6"/>
    </a:lt2>
    <a:accent1>
      <a:srgbClr val="F8981D"/>
    </a:accent1>
    <a:accent2>
      <a:srgbClr val="1BA879"/>
    </a:accent2>
    <a:accent3>
      <a:srgbClr val="F5F5F5"/>
    </a:accent3>
    <a:accent4>
      <a:srgbClr val="62A4D3"/>
    </a:accent4>
    <a:accent5>
      <a:srgbClr val="222222"/>
    </a:accent5>
    <a:accent6>
      <a:srgbClr val="4D4D4D"/>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ASHbrand">
    <a:dk1>
      <a:srgbClr val="222222"/>
    </a:dk1>
    <a:lt1>
      <a:srgbClr val="F5F5F5"/>
    </a:lt1>
    <a:dk2>
      <a:srgbClr val="62A4D3"/>
    </a:dk2>
    <a:lt2>
      <a:srgbClr val="E7E6E6"/>
    </a:lt2>
    <a:accent1>
      <a:srgbClr val="F8981D"/>
    </a:accent1>
    <a:accent2>
      <a:srgbClr val="1BA879"/>
    </a:accent2>
    <a:accent3>
      <a:srgbClr val="F5F5F5"/>
    </a:accent3>
    <a:accent4>
      <a:srgbClr val="62A4D3"/>
    </a:accent4>
    <a:accent5>
      <a:srgbClr val="222222"/>
    </a:accent5>
    <a:accent6>
      <a:srgbClr val="4D4D4D"/>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ASHbrand">
    <a:dk1>
      <a:srgbClr val="222222"/>
    </a:dk1>
    <a:lt1>
      <a:srgbClr val="F5F5F5"/>
    </a:lt1>
    <a:dk2>
      <a:srgbClr val="62A4D3"/>
    </a:dk2>
    <a:lt2>
      <a:srgbClr val="E7E6E6"/>
    </a:lt2>
    <a:accent1>
      <a:srgbClr val="F8981D"/>
    </a:accent1>
    <a:accent2>
      <a:srgbClr val="1BA879"/>
    </a:accent2>
    <a:accent3>
      <a:srgbClr val="F5F5F5"/>
    </a:accent3>
    <a:accent4>
      <a:srgbClr val="62A4D3"/>
    </a:accent4>
    <a:accent5>
      <a:srgbClr val="222222"/>
    </a:accent5>
    <a:accent6>
      <a:srgbClr val="4D4D4D"/>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ASHbrand">
    <a:dk1>
      <a:srgbClr val="222222"/>
    </a:dk1>
    <a:lt1>
      <a:srgbClr val="F5F5F5"/>
    </a:lt1>
    <a:dk2>
      <a:srgbClr val="62A4D3"/>
    </a:dk2>
    <a:lt2>
      <a:srgbClr val="E7E6E6"/>
    </a:lt2>
    <a:accent1>
      <a:srgbClr val="F8981D"/>
    </a:accent1>
    <a:accent2>
      <a:srgbClr val="1BA879"/>
    </a:accent2>
    <a:accent3>
      <a:srgbClr val="F5F5F5"/>
    </a:accent3>
    <a:accent4>
      <a:srgbClr val="62A4D3"/>
    </a:accent4>
    <a:accent5>
      <a:srgbClr val="222222"/>
    </a:accent5>
    <a:accent6>
      <a:srgbClr val="4D4D4D"/>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ASHbrand">
    <a:dk1>
      <a:srgbClr val="222222"/>
    </a:dk1>
    <a:lt1>
      <a:srgbClr val="F5F5F5"/>
    </a:lt1>
    <a:dk2>
      <a:srgbClr val="62A4D3"/>
    </a:dk2>
    <a:lt2>
      <a:srgbClr val="E7E6E6"/>
    </a:lt2>
    <a:accent1>
      <a:srgbClr val="F8981D"/>
    </a:accent1>
    <a:accent2>
      <a:srgbClr val="1BA879"/>
    </a:accent2>
    <a:accent3>
      <a:srgbClr val="F5F5F5"/>
    </a:accent3>
    <a:accent4>
      <a:srgbClr val="62A4D3"/>
    </a:accent4>
    <a:accent5>
      <a:srgbClr val="222222"/>
    </a:accent5>
    <a:accent6>
      <a:srgbClr val="4D4D4D"/>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ASHbrand">
    <a:dk1>
      <a:srgbClr val="222222"/>
    </a:dk1>
    <a:lt1>
      <a:srgbClr val="F5F5F5"/>
    </a:lt1>
    <a:dk2>
      <a:srgbClr val="62A4D3"/>
    </a:dk2>
    <a:lt2>
      <a:srgbClr val="E7E6E6"/>
    </a:lt2>
    <a:accent1>
      <a:srgbClr val="F8981D"/>
    </a:accent1>
    <a:accent2>
      <a:srgbClr val="1BA879"/>
    </a:accent2>
    <a:accent3>
      <a:srgbClr val="F5F5F5"/>
    </a:accent3>
    <a:accent4>
      <a:srgbClr val="62A4D3"/>
    </a:accent4>
    <a:accent5>
      <a:srgbClr val="222222"/>
    </a:accent5>
    <a:accent6>
      <a:srgbClr val="4D4D4D"/>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ASHbrand">
    <a:dk1>
      <a:srgbClr val="222222"/>
    </a:dk1>
    <a:lt1>
      <a:srgbClr val="F5F5F5"/>
    </a:lt1>
    <a:dk2>
      <a:srgbClr val="62A4D3"/>
    </a:dk2>
    <a:lt2>
      <a:srgbClr val="E7E6E6"/>
    </a:lt2>
    <a:accent1>
      <a:srgbClr val="F8981D"/>
    </a:accent1>
    <a:accent2>
      <a:srgbClr val="1BA879"/>
    </a:accent2>
    <a:accent3>
      <a:srgbClr val="F5F5F5"/>
    </a:accent3>
    <a:accent4>
      <a:srgbClr val="62A4D3"/>
    </a:accent4>
    <a:accent5>
      <a:srgbClr val="222222"/>
    </a:accent5>
    <a:accent6>
      <a:srgbClr val="4D4D4D"/>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ASHbrand">
    <a:dk1>
      <a:srgbClr val="222222"/>
    </a:dk1>
    <a:lt1>
      <a:srgbClr val="F5F5F5"/>
    </a:lt1>
    <a:dk2>
      <a:srgbClr val="62A4D3"/>
    </a:dk2>
    <a:lt2>
      <a:srgbClr val="E7E6E6"/>
    </a:lt2>
    <a:accent1>
      <a:srgbClr val="F8981D"/>
    </a:accent1>
    <a:accent2>
      <a:srgbClr val="1BA879"/>
    </a:accent2>
    <a:accent3>
      <a:srgbClr val="F5F5F5"/>
    </a:accent3>
    <a:accent4>
      <a:srgbClr val="62A4D3"/>
    </a:accent4>
    <a:accent5>
      <a:srgbClr val="222222"/>
    </a:accent5>
    <a:accent6>
      <a:srgbClr val="4D4D4D"/>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ASHbrand">
    <a:dk1>
      <a:srgbClr val="222222"/>
    </a:dk1>
    <a:lt1>
      <a:srgbClr val="F5F5F5"/>
    </a:lt1>
    <a:dk2>
      <a:srgbClr val="62A4D3"/>
    </a:dk2>
    <a:lt2>
      <a:srgbClr val="E7E6E6"/>
    </a:lt2>
    <a:accent1>
      <a:srgbClr val="F8981D"/>
    </a:accent1>
    <a:accent2>
      <a:srgbClr val="1BA879"/>
    </a:accent2>
    <a:accent3>
      <a:srgbClr val="F5F5F5"/>
    </a:accent3>
    <a:accent4>
      <a:srgbClr val="62A4D3"/>
    </a:accent4>
    <a:accent5>
      <a:srgbClr val="222222"/>
    </a:accent5>
    <a:accent6>
      <a:srgbClr val="4D4D4D"/>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24553EA454694B8CD2AA52A00C529E" ma:contentTypeVersion="18" ma:contentTypeDescription="Create a new document." ma:contentTypeScope="" ma:versionID="8b33c38a0e226c53622aeb70fe150581">
  <xsd:schema xmlns:xsd="http://www.w3.org/2001/XMLSchema" xmlns:xs="http://www.w3.org/2001/XMLSchema" xmlns:p="http://schemas.microsoft.com/office/2006/metadata/properties" xmlns:ns2="3a4543a0-6766-456e-a2ee-4414459d9a0a" xmlns:ns3="af7b454b-5578-4b92-ad2d-05626e091018" targetNamespace="http://schemas.microsoft.com/office/2006/metadata/properties" ma:root="true" ma:fieldsID="58f030107127aa6bb1f50f09fa2b205f" ns2:_="" ns3:_="">
    <xsd:import namespace="3a4543a0-6766-456e-a2ee-4414459d9a0a"/>
    <xsd:import namespace="af7b454b-5578-4b92-ad2d-05626e0910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4543a0-6766-456e-a2ee-4414459d9a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6d2e6d8-cbd0-4db0-ba36-afbb08a2ca2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7b454b-5578-4b92-ad2d-05626e091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c5b07f2-ba60-4e2c-beaf-204d65fe82c0}" ma:internalName="TaxCatchAll" ma:showField="CatchAllData" ma:web="af7b454b-5578-4b92-ad2d-05626e0910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a4543a0-6766-456e-a2ee-4414459d9a0a">
      <Terms xmlns="http://schemas.microsoft.com/office/infopath/2007/PartnerControls"/>
    </lcf76f155ced4ddcb4097134ff3c332f>
    <TaxCatchAll xmlns="af7b454b-5578-4b92-ad2d-05626e091018" xsi:nil="true"/>
  </documentManagement>
</p:properties>
</file>

<file path=customXml/itemProps1.xml><?xml version="1.0" encoding="utf-8"?>
<ds:datastoreItem xmlns:ds="http://schemas.openxmlformats.org/officeDocument/2006/customXml" ds:itemID="{EA09CFEB-5E64-464A-9071-C9E153DE53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4543a0-6766-456e-a2ee-4414459d9a0a"/>
    <ds:schemaRef ds:uri="af7b454b-5578-4b92-ad2d-05626e0910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959D3B-754C-4241-991E-A8EE89F87094}">
  <ds:schemaRefs>
    <ds:schemaRef ds:uri="http://schemas.microsoft.com/sharepoint/v3/contenttype/forms"/>
  </ds:schemaRefs>
</ds:datastoreItem>
</file>

<file path=customXml/itemProps3.xml><?xml version="1.0" encoding="utf-8"?>
<ds:datastoreItem xmlns:ds="http://schemas.openxmlformats.org/officeDocument/2006/customXml" ds:itemID="{452B13BC-BEA2-4C64-A219-693AE6A55D90}">
  <ds:schemaRefs>
    <ds:schemaRef ds:uri="http://purl.org/dc/elements/1.1/"/>
    <ds:schemaRef ds:uri="af7b454b-5578-4b92-ad2d-05626e091018"/>
    <ds:schemaRef ds:uri="3a4543a0-6766-456e-a2ee-4414459d9a0a"/>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10521</TotalTime>
  <Words>1943</Words>
  <Application>Microsoft Office PowerPoint</Application>
  <PresentationFormat>Widescreen</PresentationFormat>
  <Paragraphs>191</Paragraphs>
  <Slides>29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Wingdings</vt:lpstr>
      <vt:lpstr>Office Theme</vt:lpstr>
      <vt:lpstr> Findings from the ASH Smokefree GB and Smokefree Youth surveys 2024</vt:lpstr>
      <vt:lpstr>Who we are</vt:lpstr>
      <vt:lpstr>Our surveys</vt:lpstr>
      <vt:lpstr>Underage vaping rates</vt:lpstr>
      <vt:lpstr>Changes in patterns of youth vaping </vt:lpstr>
      <vt:lpstr>Clear age gradient of youth vaping </vt:lpstr>
      <vt:lpstr>Adult vaping rates</vt:lpstr>
      <vt:lpstr>GB adults: Vaping trends</vt:lpstr>
      <vt:lpstr>Most adults who vape are ex-smokers</vt:lpstr>
      <vt:lpstr>PowerPoint Presentation</vt:lpstr>
      <vt:lpstr>Adult perceptions of harm</vt:lpstr>
      <vt:lpstr>Adult smokers’ perceptions of harm worsening</vt:lpstr>
      <vt:lpstr>PowerPoint Presentation</vt:lpstr>
      <vt:lpstr>Youth perceptions of harm</vt:lpstr>
      <vt:lpstr>11-17 perceptions of harm worsened most between 22 and 23</vt:lpstr>
      <vt:lpstr>11-17 perceptions of harm worsened most between 22 and 23</vt:lpstr>
      <vt:lpstr>Promotion to children</vt:lpstr>
      <vt:lpstr>Youth awareness of vape promotion highest instore</vt:lpstr>
      <vt:lpstr>Among youth aware of online promotion</vt:lpstr>
      <vt:lpstr>Access to products</vt:lpstr>
      <vt:lpstr>Most current underage vapers buy their vapes</vt:lpstr>
      <vt:lpstr>Adults and children purchase vapes differently</vt:lpstr>
      <vt:lpstr>Products used </vt:lpstr>
      <vt:lpstr>PowerPoint Presentation</vt:lpstr>
      <vt:lpstr>Rapid rise in youth vaping 2021-23 associated with growth in use of  disposable vapes </vt:lpstr>
      <vt:lpstr>Most popular disposable brands among children in 2024</vt:lpstr>
      <vt:lpstr>Fruit flavours are the most popular for adults and children</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Bunce</dc:creator>
  <cp:lastModifiedBy>John Waldron</cp:lastModifiedBy>
  <cp:revision>32</cp:revision>
  <cp:lastPrinted>2024-05-10T06:27:39Z</cp:lastPrinted>
  <dcterms:created xsi:type="dcterms:W3CDTF">2023-08-31T13:28:13Z</dcterms:created>
  <dcterms:modified xsi:type="dcterms:W3CDTF">2024-09-18T10:29:58Z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0x0101008924553EA454694B8CD2AA52A00C529E</vt:lpwstr>
  </property>
  <property fmtid="{D5CDD505-2E9C-101B-9397-08002B2CF9AE}" pid="3" name="MediaServiceImageTags">
    <vt:lpwstr/>
  </property>
</Properties>
</file>