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334" r:id="rId5"/>
    <p:sldId id="393" r:id="rId6"/>
    <p:sldId id="418" r:id="rId7"/>
    <p:sldId id="395" r:id="rId8"/>
    <p:sldId id="396" r:id="rId9"/>
    <p:sldId id="276" r:id="rId10"/>
    <p:sldId id="419" r:id="rId11"/>
    <p:sldId id="390" r:id="rId12"/>
    <p:sldId id="391" r:id="rId13"/>
    <p:sldId id="420" r:id="rId14"/>
    <p:sldId id="385" r:id="rId15"/>
    <p:sldId id="386" r:id="rId16"/>
    <p:sldId id="382" r:id="rId17"/>
    <p:sldId id="387" r:id="rId18"/>
    <p:sldId id="416" r:id="rId19"/>
    <p:sldId id="38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 guide" id="{1121A885-35FA-5E49-8B42-453B0A6965DD}">
          <p14:sldIdLst/>
        </p14:section>
        <p14:section name="Title slides" id="{7EE11027-A135-F64A-A311-A99FD9F83366}">
          <p14:sldIdLst>
            <p14:sldId id="334"/>
          </p14:sldIdLst>
        </p14:section>
        <p14:section name="Divider slides" id="{6D09A376-2952-3947-9079-49234CB3DABA}">
          <p14:sldIdLst/>
        </p14:section>
        <p14:section name="Content slides" id="{7034DD30-B12C-A643-A50D-9833D7D341AC}">
          <p14:sldIdLst>
            <p14:sldId id="393"/>
            <p14:sldId id="418"/>
            <p14:sldId id="395"/>
            <p14:sldId id="396"/>
            <p14:sldId id="276"/>
            <p14:sldId id="419"/>
            <p14:sldId id="390"/>
            <p14:sldId id="391"/>
            <p14:sldId id="420"/>
            <p14:sldId id="385"/>
            <p14:sldId id="386"/>
            <p14:sldId id="382"/>
            <p14:sldId id="387"/>
            <p14:sldId id="416"/>
          </p14:sldIdLst>
        </p14:section>
        <p14:section name="Blank slides" id="{FB42F1D1-8411-E74E-9F52-0F93E4B762A9}">
          <p14:sldIdLst/>
        </p14:section>
        <p14:section name="End slide" id="{315FBD29-F089-4E5E-9424-C25CFA120191}">
          <p14:sldIdLst>
            <p14:sldId id="3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1273B"/>
    <a:srgbClr val="FAF6EF"/>
    <a:srgbClr val="CFD4D8"/>
    <a:srgbClr val="9FA8B1"/>
    <a:srgbClr val="10263B"/>
    <a:srgbClr val="334A00"/>
    <a:srgbClr val="D1E1AC"/>
    <a:srgbClr val="000000"/>
    <a:srgbClr val="92D4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6"/>
    <p:restoredTop sz="81224"/>
  </p:normalViewPr>
  <p:slideViewPr>
    <p:cSldViewPr snapToGrid="0">
      <p:cViewPr varScale="1">
        <p:scale>
          <a:sx n="51" d="100"/>
          <a:sy n="51" d="100"/>
        </p:scale>
        <p:origin x="140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ah Traill" userId="3da37a6d-4f0e-4ea7-af83-48aac6a08cad" providerId="ADAL" clId="{90F0FEEC-786F-4B63-8633-17024380914A}"/>
    <pc:docChg chg="modSld">
      <pc:chgData name="Noah Traill" userId="3da37a6d-4f0e-4ea7-af83-48aac6a08cad" providerId="ADAL" clId="{90F0FEEC-786F-4B63-8633-17024380914A}" dt="2026-09-11T14:17:52.851" v="9" actId="20577"/>
      <pc:docMkLst>
        <pc:docMk/>
      </pc:docMkLst>
      <pc:sldChg chg="modNotesTx">
        <pc:chgData name="Noah Traill" userId="3da37a6d-4f0e-4ea7-af83-48aac6a08cad" providerId="ADAL" clId="{90F0FEEC-786F-4B63-8633-17024380914A}" dt="2026-09-11T14:17:22.901" v="2" actId="20577"/>
        <pc:sldMkLst>
          <pc:docMk/>
          <pc:sldMk cId="3920753466" sldId="276"/>
        </pc:sldMkLst>
      </pc:sldChg>
      <pc:sldChg chg="modNotesTx">
        <pc:chgData name="Noah Traill" userId="3da37a6d-4f0e-4ea7-af83-48aac6a08cad" providerId="ADAL" clId="{90F0FEEC-786F-4B63-8633-17024380914A}" dt="2026-09-11T14:17:47.248" v="8" actId="20577"/>
        <pc:sldMkLst>
          <pc:docMk/>
          <pc:sldMk cId="1039441718" sldId="382"/>
        </pc:sldMkLst>
      </pc:sldChg>
      <pc:sldChg chg="modNotesTx">
        <pc:chgData name="Noah Traill" userId="3da37a6d-4f0e-4ea7-af83-48aac6a08cad" providerId="ADAL" clId="{90F0FEEC-786F-4B63-8633-17024380914A}" dt="2026-09-11T14:17:39.641" v="6" actId="20577"/>
        <pc:sldMkLst>
          <pc:docMk/>
          <pc:sldMk cId="2157173543" sldId="385"/>
        </pc:sldMkLst>
      </pc:sldChg>
      <pc:sldChg chg="modNotesTx">
        <pc:chgData name="Noah Traill" userId="3da37a6d-4f0e-4ea7-af83-48aac6a08cad" providerId="ADAL" clId="{90F0FEEC-786F-4B63-8633-17024380914A}" dt="2026-09-11T14:17:43.586" v="7" actId="20577"/>
        <pc:sldMkLst>
          <pc:docMk/>
          <pc:sldMk cId="2283422079" sldId="386"/>
        </pc:sldMkLst>
      </pc:sldChg>
      <pc:sldChg chg="modNotesTx">
        <pc:chgData name="Noah Traill" userId="3da37a6d-4f0e-4ea7-af83-48aac6a08cad" providerId="ADAL" clId="{90F0FEEC-786F-4B63-8633-17024380914A}" dt="2026-09-11T14:17:52.851" v="9" actId="20577"/>
        <pc:sldMkLst>
          <pc:docMk/>
          <pc:sldMk cId="1344810042" sldId="387"/>
        </pc:sldMkLst>
      </pc:sldChg>
      <pc:sldChg chg="modNotesTx">
        <pc:chgData name="Noah Traill" userId="3da37a6d-4f0e-4ea7-af83-48aac6a08cad" providerId="ADAL" clId="{90F0FEEC-786F-4B63-8633-17024380914A}" dt="2026-09-11T14:17:29.171" v="3" actId="20577"/>
        <pc:sldMkLst>
          <pc:docMk/>
          <pc:sldMk cId="2851305606" sldId="390"/>
        </pc:sldMkLst>
      </pc:sldChg>
      <pc:sldChg chg="modNotesTx">
        <pc:chgData name="Noah Traill" userId="3da37a6d-4f0e-4ea7-af83-48aac6a08cad" providerId="ADAL" clId="{90F0FEEC-786F-4B63-8633-17024380914A}" dt="2026-09-11T14:17:34.647" v="5" actId="20577"/>
        <pc:sldMkLst>
          <pc:docMk/>
          <pc:sldMk cId="2110053305" sldId="391"/>
        </pc:sldMkLst>
      </pc:sldChg>
      <pc:sldChg chg="modNotesTx">
        <pc:chgData name="Noah Traill" userId="3da37a6d-4f0e-4ea7-af83-48aac6a08cad" providerId="ADAL" clId="{90F0FEEC-786F-4B63-8633-17024380914A}" dt="2026-09-11T14:17:13.711" v="0" actId="20577"/>
        <pc:sldMkLst>
          <pc:docMk/>
          <pc:sldMk cId="1731015182" sldId="395"/>
        </pc:sldMkLst>
      </pc:sldChg>
      <pc:sldChg chg="modNotesTx">
        <pc:chgData name="Noah Traill" userId="3da37a6d-4f0e-4ea7-af83-48aac6a08cad" providerId="ADAL" clId="{90F0FEEC-786F-4B63-8633-17024380914A}" dt="2026-09-11T14:17:18.034" v="1" actId="20577"/>
        <pc:sldMkLst>
          <pc:docMk/>
          <pc:sldMk cId="3202755758" sldId="396"/>
        </pc:sldMkLst>
      </pc:sldChg>
    </pc:docChg>
  </pc:docChgLst>
  <pc:docChgLst>
    <pc:chgData name="Tessa Langley (staff)" userId="53eb4e0b-98db-4e2a-8a7d-21f78e96a8cd" providerId="ADAL" clId="{15D35DDC-35E9-5A23-B4E0-9C224E7689E9}"/>
    <pc:docChg chg="undo custSel addSld delSld modSld sldOrd modSection">
      <pc:chgData name="Tessa Langley (staff)" userId="53eb4e0b-98db-4e2a-8a7d-21f78e96a8cd" providerId="ADAL" clId="{15D35DDC-35E9-5A23-B4E0-9C224E7689E9}" dt="2026-09-09T07:56:11.470" v="1541" actId="20577"/>
      <pc:docMkLst>
        <pc:docMk/>
      </pc:docMkLst>
      <pc:sldChg chg="addSp delSp modSp add mod ord modNotesTx">
        <pc:chgData name="Tessa Langley (staff)" userId="53eb4e0b-98db-4e2a-8a7d-21f78e96a8cd" providerId="ADAL" clId="{15D35DDC-35E9-5A23-B4E0-9C224E7689E9}" dt="2026-09-07T11:45:12.890" v="1191" actId="20577"/>
        <pc:sldMkLst>
          <pc:docMk/>
          <pc:sldMk cId="3920753466" sldId="276"/>
        </pc:sldMkLst>
        <pc:picChg chg="add mod">
          <ac:chgData name="Tessa Langley (staff)" userId="53eb4e0b-98db-4e2a-8a7d-21f78e96a8cd" providerId="ADAL" clId="{15D35DDC-35E9-5A23-B4E0-9C224E7689E9}" dt="2026-09-07T11:20:20.413" v="672" actId="1076"/>
          <ac:picMkLst>
            <pc:docMk/>
            <pc:sldMk cId="3920753466" sldId="276"/>
            <ac:picMk id="2" creationId="{A15514C9-E1E5-4D9F-84EB-B507C280A2D9}"/>
          </ac:picMkLst>
        </pc:picChg>
        <pc:picChg chg="add mod">
          <ac:chgData name="Tessa Langley (staff)" userId="53eb4e0b-98db-4e2a-8a7d-21f78e96a8cd" providerId="ADAL" clId="{15D35DDC-35E9-5A23-B4E0-9C224E7689E9}" dt="2026-09-07T11:20:50.977" v="675" actId="1076"/>
          <ac:picMkLst>
            <pc:docMk/>
            <pc:sldMk cId="3920753466" sldId="276"/>
            <ac:picMk id="3" creationId="{4A63144D-8333-BAD8-2E2E-51A8A2C375E4}"/>
          </ac:picMkLst>
        </pc:picChg>
        <pc:picChg chg="mod">
          <ac:chgData name="Tessa Langley (staff)" userId="53eb4e0b-98db-4e2a-8a7d-21f78e96a8cd" providerId="ADAL" clId="{15D35DDC-35E9-5A23-B4E0-9C224E7689E9}" dt="2026-09-07T11:20:55.683" v="676" actId="1076"/>
          <ac:picMkLst>
            <pc:docMk/>
            <pc:sldMk cId="3920753466" sldId="276"/>
            <ac:picMk id="8" creationId="{E10ACCC8-C825-CB4E-6AB4-40DEC9A3D38A}"/>
          </ac:picMkLst>
        </pc:picChg>
      </pc:sldChg>
      <pc:sldChg chg="modSp mod">
        <pc:chgData name="Tessa Langley (staff)" userId="53eb4e0b-98db-4e2a-8a7d-21f78e96a8cd" providerId="ADAL" clId="{15D35DDC-35E9-5A23-B4E0-9C224E7689E9}" dt="2026-09-07T10:04:12.682" v="89" actId="20577"/>
        <pc:sldMkLst>
          <pc:docMk/>
          <pc:sldMk cId="476107135" sldId="334"/>
        </pc:sldMkLst>
        <pc:spChg chg="mod">
          <ac:chgData name="Tessa Langley (staff)" userId="53eb4e0b-98db-4e2a-8a7d-21f78e96a8cd" providerId="ADAL" clId="{15D35DDC-35E9-5A23-B4E0-9C224E7689E9}" dt="2026-09-07T10:03:52.682" v="45" actId="20577"/>
          <ac:spMkLst>
            <pc:docMk/>
            <pc:sldMk cId="476107135" sldId="334"/>
            <ac:spMk id="2" creationId="{3C6E5559-C677-D860-B78E-E702CAFCDEC5}"/>
          </ac:spMkLst>
        </pc:spChg>
        <pc:spChg chg="mod">
          <ac:chgData name="Tessa Langley (staff)" userId="53eb4e0b-98db-4e2a-8a7d-21f78e96a8cd" providerId="ADAL" clId="{15D35DDC-35E9-5A23-B4E0-9C224E7689E9}" dt="2026-09-07T10:04:12.682" v="89" actId="20577"/>
          <ac:spMkLst>
            <pc:docMk/>
            <pc:sldMk cId="476107135" sldId="334"/>
            <ac:spMk id="4" creationId="{E268812B-B70A-1BF9-8349-B63FB64AB72D}"/>
          </ac:spMkLst>
        </pc:spChg>
      </pc:sldChg>
      <pc:sldChg chg="modSp mod modAnim">
        <pc:chgData name="Tessa Langley (staff)" userId="53eb4e0b-98db-4e2a-8a7d-21f78e96a8cd" providerId="ADAL" clId="{15D35DDC-35E9-5A23-B4E0-9C224E7689E9}" dt="2026-09-09T07:56:11.470" v="1541" actId="20577"/>
        <pc:sldMkLst>
          <pc:docMk/>
          <pc:sldMk cId="2157173543" sldId="385"/>
        </pc:sldMkLst>
        <pc:spChg chg="mod">
          <ac:chgData name="Tessa Langley (staff)" userId="53eb4e0b-98db-4e2a-8a7d-21f78e96a8cd" providerId="ADAL" clId="{15D35DDC-35E9-5A23-B4E0-9C224E7689E9}" dt="2026-09-07T10:23:27.868" v="391" actId="20577"/>
          <ac:spMkLst>
            <pc:docMk/>
            <pc:sldMk cId="2157173543" sldId="385"/>
            <ac:spMk id="2" creationId="{01D7D882-624A-7010-0130-709740C45618}"/>
          </ac:spMkLst>
        </pc:spChg>
        <pc:spChg chg="mod">
          <ac:chgData name="Tessa Langley (staff)" userId="53eb4e0b-98db-4e2a-8a7d-21f78e96a8cd" providerId="ADAL" clId="{15D35DDC-35E9-5A23-B4E0-9C224E7689E9}" dt="2026-09-09T07:56:11.470" v="1541" actId="20577"/>
          <ac:spMkLst>
            <pc:docMk/>
            <pc:sldMk cId="2157173543" sldId="385"/>
            <ac:spMk id="3" creationId="{FD02E5DB-5C51-9758-853D-AE3CD37A34E7}"/>
          </ac:spMkLst>
        </pc:spChg>
      </pc:sldChg>
      <pc:sldChg chg="modSp mod">
        <pc:chgData name="Tessa Langley (staff)" userId="53eb4e0b-98db-4e2a-8a7d-21f78e96a8cd" providerId="ADAL" clId="{15D35DDC-35E9-5A23-B4E0-9C224E7689E9}" dt="2026-09-07T12:19:39.746" v="1428" actId="20577"/>
        <pc:sldMkLst>
          <pc:docMk/>
          <pc:sldMk cId="1344810042" sldId="387"/>
        </pc:sldMkLst>
        <pc:spChg chg="mod">
          <ac:chgData name="Tessa Langley (staff)" userId="53eb4e0b-98db-4e2a-8a7d-21f78e96a8cd" providerId="ADAL" clId="{15D35DDC-35E9-5A23-B4E0-9C224E7689E9}" dt="2026-09-07T10:10:26.363" v="136" actId="20577"/>
          <ac:spMkLst>
            <pc:docMk/>
            <pc:sldMk cId="1344810042" sldId="387"/>
            <ac:spMk id="2" creationId="{6B1CC549-046A-5D86-895D-28AE0D70E9DE}"/>
          </ac:spMkLst>
        </pc:spChg>
        <pc:spChg chg="mod">
          <ac:chgData name="Tessa Langley (staff)" userId="53eb4e0b-98db-4e2a-8a7d-21f78e96a8cd" providerId="ADAL" clId="{15D35DDC-35E9-5A23-B4E0-9C224E7689E9}" dt="2026-09-07T12:19:39.746" v="1428" actId="20577"/>
          <ac:spMkLst>
            <pc:docMk/>
            <pc:sldMk cId="1344810042" sldId="387"/>
            <ac:spMk id="3" creationId="{2135C33B-08A4-D07B-7F6D-FDFFD510264E}"/>
          </ac:spMkLst>
        </pc:spChg>
      </pc:sldChg>
      <pc:sldChg chg="modSp mod ord">
        <pc:chgData name="Tessa Langley (staff)" userId="53eb4e0b-98db-4e2a-8a7d-21f78e96a8cd" providerId="ADAL" clId="{15D35DDC-35E9-5A23-B4E0-9C224E7689E9}" dt="2026-09-07T12:18:47.129" v="1427" actId="20577"/>
        <pc:sldMkLst>
          <pc:docMk/>
          <pc:sldMk cId="2851305606" sldId="390"/>
        </pc:sldMkLst>
        <pc:spChg chg="mod">
          <ac:chgData name="Tessa Langley (staff)" userId="53eb4e0b-98db-4e2a-8a7d-21f78e96a8cd" providerId="ADAL" clId="{15D35DDC-35E9-5A23-B4E0-9C224E7689E9}" dt="2026-09-07T12:13:26.064" v="1402" actId="20577"/>
          <ac:spMkLst>
            <pc:docMk/>
            <pc:sldMk cId="2851305606" sldId="390"/>
            <ac:spMk id="2" creationId="{8DB61C4D-366F-F57B-D0DF-253603581D21}"/>
          </ac:spMkLst>
        </pc:spChg>
        <pc:spChg chg="mod">
          <ac:chgData name="Tessa Langley (staff)" userId="53eb4e0b-98db-4e2a-8a7d-21f78e96a8cd" providerId="ADAL" clId="{15D35DDC-35E9-5A23-B4E0-9C224E7689E9}" dt="2026-09-07T12:18:47.129" v="1427" actId="20577"/>
          <ac:spMkLst>
            <pc:docMk/>
            <pc:sldMk cId="2851305606" sldId="390"/>
            <ac:spMk id="3" creationId="{94F2D5E1-E2E7-26C8-308F-F4C6E931A0A8}"/>
          </ac:spMkLst>
        </pc:spChg>
      </pc:sldChg>
      <pc:sldChg chg="modSp mod ord modAnim modNotesTx">
        <pc:chgData name="Tessa Langley (staff)" userId="53eb4e0b-98db-4e2a-8a7d-21f78e96a8cd" providerId="ADAL" clId="{15D35DDC-35E9-5A23-B4E0-9C224E7689E9}" dt="2026-09-07T12:16:04.908" v="1414" actId="20577"/>
        <pc:sldMkLst>
          <pc:docMk/>
          <pc:sldMk cId="2110053305" sldId="391"/>
        </pc:sldMkLst>
        <pc:spChg chg="mod">
          <ac:chgData name="Tessa Langley (staff)" userId="53eb4e0b-98db-4e2a-8a7d-21f78e96a8cd" providerId="ADAL" clId="{15D35DDC-35E9-5A23-B4E0-9C224E7689E9}" dt="2026-09-07T12:01:24.274" v="1306" actId="20577"/>
          <ac:spMkLst>
            <pc:docMk/>
            <pc:sldMk cId="2110053305" sldId="391"/>
            <ac:spMk id="2" creationId="{33059B05-21E7-EEE1-660D-B8655141FA9D}"/>
          </ac:spMkLst>
        </pc:spChg>
        <pc:spChg chg="mod">
          <ac:chgData name="Tessa Langley (staff)" userId="53eb4e0b-98db-4e2a-8a7d-21f78e96a8cd" providerId="ADAL" clId="{15D35DDC-35E9-5A23-B4E0-9C224E7689E9}" dt="2026-09-07T12:16:04.908" v="1414" actId="20577"/>
          <ac:spMkLst>
            <pc:docMk/>
            <pc:sldMk cId="2110053305" sldId="391"/>
            <ac:spMk id="3" creationId="{3CDA5851-499A-FDF3-50E4-8489ADAACDDB}"/>
          </ac:spMkLst>
        </pc:spChg>
      </pc:sldChg>
      <pc:sldChg chg="modSp mod">
        <pc:chgData name="Tessa Langley (staff)" userId="53eb4e0b-98db-4e2a-8a7d-21f78e96a8cd" providerId="ADAL" clId="{15D35DDC-35E9-5A23-B4E0-9C224E7689E9}" dt="2026-09-07T10:52:29.465" v="659" actId="20577"/>
        <pc:sldMkLst>
          <pc:docMk/>
          <pc:sldMk cId="2012250204" sldId="393"/>
        </pc:sldMkLst>
        <pc:spChg chg="mod">
          <ac:chgData name="Tessa Langley (staff)" userId="53eb4e0b-98db-4e2a-8a7d-21f78e96a8cd" providerId="ADAL" clId="{15D35DDC-35E9-5A23-B4E0-9C224E7689E9}" dt="2026-09-07T10:52:29.465" v="659" actId="20577"/>
          <ac:spMkLst>
            <pc:docMk/>
            <pc:sldMk cId="2012250204" sldId="393"/>
            <ac:spMk id="3" creationId="{A5CBD0EE-F36E-B815-B94D-E7D7670E8FE9}"/>
          </ac:spMkLst>
        </pc:spChg>
      </pc:sldChg>
      <pc:sldChg chg="modSp mod ord">
        <pc:chgData name="Tessa Langley (staff)" userId="53eb4e0b-98db-4e2a-8a7d-21f78e96a8cd" providerId="ADAL" clId="{15D35DDC-35E9-5A23-B4E0-9C224E7689E9}" dt="2026-09-07T11:34:49.526" v="1077" actId="20578"/>
        <pc:sldMkLst>
          <pc:docMk/>
          <pc:sldMk cId="1731015182" sldId="395"/>
        </pc:sldMkLst>
        <pc:spChg chg="mod">
          <ac:chgData name="Tessa Langley (staff)" userId="53eb4e0b-98db-4e2a-8a7d-21f78e96a8cd" providerId="ADAL" clId="{15D35DDC-35E9-5A23-B4E0-9C224E7689E9}" dt="2026-09-07T11:24:37.342" v="759" actId="404"/>
          <ac:spMkLst>
            <pc:docMk/>
            <pc:sldMk cId="1731015182" sldId="395"/>
            <ac:spMk id="2" creationId="{696BA9CF-5D41-F9C2-7607-9AF49987D2F7}"/>
          </ac:spMkLst>
        </pc:spChg>
        <pc:spChg chg="mod">
          <ac:chgData name="Tessa Langley (staff)" userId="53eb4e0b-98db-4e2a-8a7d-21f78e96a8cd" providerId="ADAL" clId="{15D35DDC-35E9-5A23-B4E0-9C224E7689E9}" dt="2026-09-07T11:24:53.598" v="764" actId="27636"/>
          <ac:spMkLst>
            <pc:docMk/>
            <pc:sldMk cId="1731015182" sldId="395"/>
            <ac:spMk id="3" creationId="{DFF44BDE-A36E-4289-BA24-B81B87D60363}"/>
          </ac:spMkLst>
        </pc:spChg>
        <pc:spChg chg="mod">
          <ac:chgData name="Tessa Langley (staff)" userId="53eb4e0b-98db-4e2a-8a7d-21f78e96a8cd" providerId="ADAL" clId="{15D35DDC-35E9-5A23-B4E0-9C224E7689E9}" dt="2026-09-07T11:24:44.454" v="760" actId="404"/>
          <ac:spMkLst>
            <pc:docMk/>
            <pc:sldMk cId="1731015182" sldId="395"/>
            <ac:spMk id="4" creationId="{D6E0060A-2F57-D202-D620-53996892D9DC}"/>
          </ac:spMkLst>
        </pc:spChg>
      </pc:sldChg>
      <pc:sldChg chg="modSp mod ord">
        <pc:chgData name="Tessa Langley (staff)" userId="53eb4e0b-98db-4e2a-8a7d-21f78e96a8cd" providerId="ADAL" clId="{15D35DDC-35E9-5A23-B4E0-9C224E7689E9}" dt="2026-09-07T11:23:51.570" v="724" actId="20578"/>
        <pc:sldMkLst>
          <pc:docMk/>
          <pc:sldMk cId="3202755758" sldId="396"/>
        </pc:sldMkLst>
        <pc:spChg chg="mod">
          <ac:chgData name="Tessa Langley (staff)" userId="53eb4e0b-98db-4e2a-8a7d-21f78e96a8cd" providerId="ADAL" clId="{15D35DDC-35E9-5A23-B4E0-9C224E7689E9}" dt="2026-09-07T10:51:30.514" v="600" actId="20577"/>
          <ac:spMkLst>
            <pc:docMk/>
            <pc:sldMk cId="3202755758" sldId="396"/>
            <ac:spMk id="2" creationId="{B2178189-B6F1-BCC3-FBCE-BD1F13F8F017}"/>
          </ac:spMkLst>
        </pc:spChg>
      </pc:sldChg>
      <pc:sldChg chg="modSp add mod">
        <pc:chgData name="Tessa Langley (staff)" userId="53eb4e0b-98db-4e2a-8a7d-21f78e96a8cd" providerId="ADAL" clId="{15D35DDC-35E9-5A23-B4E0-9C224E7689E9}" dt="2026-09-07T10:55:15.460" v="662" actId="27636"/>
        <pc:sldMkLst>
          <pc:docMk/>
          <pc:sldMk cId="3348440063" sldId="416"/>
        </pc:sldMkLst>
        <pc:spChg chg="mod">
          <ac:chgData name="Tessa Langley (staff)" userId="53eb4e0b-98db-4e2a-8a7d-21f78e96a8cd" providerId="ADAL" clId="{15D35DDC-35E9-5A23-B4E0-9C224E7689E9}" dt="2026-09-07T10:55:15.460" v="662" actId="27636"/>
          <ac:spMkLst>
            <pc:docMk/>
            <pc:sldMk cId="3348440063" sldId="416"/>
            <ac:spMk id="3" creationId="{7ADD19A7-57CF-0260-F5B4-11665C33B6F2}"/>
          </ac:spMkLst>
        </pc:spChg>
      </pc:sldChg>
      <pc:sldChg chg="modSp new mod">
        <pc:chgData name="Tessa Langley (staff)" userId="53eb4e0b-98db-4e2a-8a7d-21f78e96a8cd" providerId="ADAL" clId="{15D35DDC-35E9-5A23-B4E0-9C224E7689E9}" dt="2026-09-07T10:57:41.608" v="663" actId="20577"/>
        <pc:sldMkLst>
          <pc:docMk/>
          <pc:sldMk cId="4216987394" sldId="418"/>
        </pc:sldMkLst>
        <pc:spChg chg="mod">
          <ac:chgData name="Tessa Langley (staff)" userId="53eb4e0b-98db-4e2a-8a7d-21f78e96a8cd" providerId="ADAL" clId="{15D35DDC-35E9-5A23-B4E0-9C224E7689E9}" dt="2026-09-07T10:21:54.632" v="340" actId="27636"/>
          <ac:spMkLst>
            <pc:docMk/>
            <pc:sldMk cId="4216987394" sldId="418"/>
            <ac:spMk id="2" creationId="{66AEC0E9-0D6F-B981-BBCB-7763704C3ECB}"/>
          </ac:spMkLst>
        </pc:spChg>
        <pc:spChg chg="mod">
          <ac:chgData name="Tessa Langley (staff)" userId="53eb4e0b-98db-4e2a-8a7d-21f78e96a8cd" providerId="ADAL" clId="{15D35DDC-35E9-5A23-B4E0-9C224E7689E9}" dt="2026-09-07T10:57:41.608" v="663" actId="20577"/>
          <ac:spMkLst>
            <pc:docMk/>
            <pc:sldMk cId="4216987394" sldId="418"/>
            <ac:spMk id="3" creationId="{BCCB3CDF-CA1C-3A4B-6C0E-2C92FBF86490}"/>
          </ac:spMkLst>
        </pc:spChg>
      </pc:sldChg>
      <pc:sldChg chg="modSp new mod ord">
        <pc:chgData name="Tessa Langley (staff)" userId="53eb4e0b-98db-4e2a-8a7d-21f78e96a8cd" providerId="ADAL" clId="{15D35DDC-35E9-5A23-B4E0-9C224E7689E9}" dt="2026-09-07T11:47:20.858" v="1202" actId="20577"/>
        <pc:sldMkLst>
          <pc:docMk/>
          <pc:sldMk cId="3127725650" sldId="419"/>
        </pc:sldMkLst>
        <pc:spChg chg="mod">
          <ac:chgData name="Tessa Langley (staff)" userId="53eb4e0b-98db-4e2a-8a7d-21f78e96a8cd" providerId="ADAL" clId="{15D35DDC-35E9-5A23-B4E0-9C224E7689E9}" dt="2026-09-07T11:47:18.004" v="1200" actId="20577"/>
          <ac:spMkLst>
            <pc:docMk/>
            <pc:sldMk cId="3127725650" sldId="419"/>
            <ac:spMk id="2" creationId="{D7651973-F191-27CE-8D09-583EF9390321}"/>
          </ac:spMkLst>
        </pc:spChg>
        <pc:spChg chg="mod">
          <ac:chgData name="Tessa Langley (staff)" userId="53eb4e0b-98db-4e2a-8a7d-21f78e96a8cd" providerId="ADAL" clId="{15D35DDC-35E9-5A23-B4E0-9C224E7689E9}" dt="2026-09-07T11:47:20.858" v="1202" actId="20577"/>
          <ac:spMkLst>
            <pc:docMk/>
            <pc:sldMk cId="3127725650" sldId="419"/>
            <ac:spMk id="3" creationId="{2CD92966-6E91-F0BA-86DD-D983CE28AF83}"/>
          </ac:spMkLst>
        </pc:spChg>
      </pc:sldChg>
      <pc:sldChg chg="modSp new mod ord">
        <pc:chgData name="Tessa Langley (staff)" userId="53eb4e0b-98db-4e2a-8a7d-21f78e96a8cd" providerId="ADAL" clId="{15D35DDC-35E9-5A23-B4E0-9C224E7689E9}" dt="2026-09-07T12:17:59.574" v="1426" actId="5793"/>
        <pc:sldMkLst>
          <pc:docMk/>
          <pc:sldMk cId="2850879966" sldId="420"/>
        </pc:sldMkLst>
        <pc:spChg chg="mod">
          <ac:chgData name="Tessa Langley (staff)" userId="53eb4e0b-98db-4e2a-8a7d-21f78e96a8cd" providerId="ADAL" clId="{15D35DDC-35E9-5A23-B4E0-9C224E7689E9}" dt="2026-09-07T11:47:38.088" v="1204"/>
          <ac:spMkLst>
            <pc:docMk/>
            <pc:sldMk cId="2850879966" sldId="420"/>
            <ac:spMk id="2" creationId="{C2814B73-3344-4056-E9BB-C89F461B2C9F}"/>
          </ac:spMkLst>
        </pc:spChg>
        <pc:spChg chg="mod">
          <ac:chgData name="Tessa Langley (staff)" userId="53eb4e0b-98db-4e2a-8a7d-21f78e96a8cd" providerId="ADAL" clId="{15D35DDC-35E9-5A23-B4E0-9C224E7689E9}" dt="2026-09-07T12:17:59.574" v="1426" actId="5793"/>
          <ac:spMkLst>
            <pc:docMk/>
            <pc:sldMk cId="2850879966" sldId="420"/>
            <ac:spMk id="3" creationId="{36603EBF-6EA7-73C4-DDBF-42036ED0BDB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2AB730-C678-F54E-B0F5-84D0A197249E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208CF-6D31-B34E-9D95-EC615C5336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23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763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947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721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725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946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92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34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89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900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8062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72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302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9D85A3C1-D82A-B562-D697-12A7A834D4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14586" cy="9001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6853EA-4853-ACD6-CC82-7D33A6FB25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450" y="2258844"/>
            <a:ext cx="9598564" cy="1620837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/>
            </a:lvl1pPr>
          </a:lstStyle>
          <a:p>
            <a:r>
              <a:rPr lang="en-GB"/>
              <a:t>The title of your presentation goes here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450" y="4244162"/>
            <a:ext cx="9598564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C196E396-D43A-21AF-902E-40BD0AF6B4C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5" name="Picture Placeholder 2" descr="Partner logo.&#10;">
            <a:extLst>
              <a:ext uri="{FF2B5EF4-FFF2-40B4-BE49-F238E27FC236}">
                <a16:creationId xmlns:a16="http://schemas.microsoft.com/office/drawing/2014/main" id="{A686251C-E48A-AA4A-6E4A-BC5C83A05A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</p:spTree>
    <p:extLst>
      <p:ext uri="{BB962C8B-B14F-4D97-AF65-F5344CB8AC3E}">
        <p14:creationId xmlns:p14="http://schemas.microsoft.com/office/powerpoint/2010/main" val="156867263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4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niversity of Nottingham logo">
            <a:extLst>
              <a:ext uri="{FF2B5EF4-FFF2-40B4-BE49-F238E27FC236}">
                <a16:creationId xmlns:a16="http://schemas.microsoft.com/office/drawing/2014/main" id="{15DABD73-1F59-7DE4-286D-42E72C4D32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6853EA-4853-ACD6-CC82-7D33A6FB25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450" y="2258844"/>
            <a:ext cx="9598564" cy="1620837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of your presentation goes here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450" y="4244162"/>
            <a:ext cx="9598564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11077D18-4A41-F2FC-BDBD-1952BE2667C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4" name="Picture Placeholder 2" descr="Partner logo.">
            <a:extLst>
              <a:ext uri="{FF2B5EF4-FFF2-40B4-BE49-F238E27FC236}">
                <a16:creationId xmlns:a16="http://schemas.microsoft.com/office/drawing/2014/main" id="{CBC67323-FEAE-C279-D467-27C99A9CED1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4218992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423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50_spli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AC677D0-4A7D-B2D4-5884-B7CA0698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52000">
                <a:schemeClr val="bg1">
                  <a:alpha val="60000"/>
                </a:schemeClr>
              </a:gs>
              <a:gs pos="0">
                <a:schemeClr val="bg1"/>
              </a:gs>
              <a:gs pos="77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 descr="University of Nottingham logo">
            <a:extLst>
              <a:ext uri="{FF2B5EF4-FFF2-40B4-BE49-F238E27FC236}">
                <a16:creationId xmlns:a16="http://schemas.microsoft.com/office/drawing/2014/main" id="{183F7270-4379-F8B2-5D8E-518A76505B08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5E91A821-D390-B9E9-1E6B-240DC4A254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&#10;">
              <a:extLst>
                <a:ext uri="{FF2B5EF4-FFF2-40B4-BE49-F238E27FC236}">
                  <a16:creationId xmlns:a16="http://schemas.microsoft.com/office/drawing/2014/main" id="{DD42F20C-5448-89E8-1BAC-6774371348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E739940D-65C5-FB7F-9FCE-1C2E3D92DC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A391B4-D1A3-07B0-2040-B1E4DD0E15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E723E9-5220-358B-4CE9-424926AAE4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8" name="Picture Placeholder 2" descr="Partner logo.">
            <a:extLst>
              <a:ext uri="{FF2B5EF4-FFF2-40B4-BE49-F238E27FC236}">
                <a16:creationId xmlns:a16="http://schemas.microsoft.com/office/drawing/2014/main" id="{DAD97A24-4AE6-1670-120F-0B2EA99521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62572157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50_split_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60E3A8-D46A-44E5-62CB-ED130CE69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6789"/>
            <a:ext cx="7986252" cy="6858000"/>
          </a:xfrm>
          <a:prstGeom prst="rect">
            <a:avLst/>
          </a:prstGeom>
          <a:gradFill>
            <a:gsLst>
              <a:gs pos="62000">
                <a:srgbClr val="000000">
                  <a:alpha val="50000"/>
                </a:srgbClr>
              </a:gs>
              <a:gs pos="0">
                <a:srgbClr val="000000"/>
              </a:gs>
              <a:gs pos="93000">
                <a:srgbClr val="11273B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University of Nottingham logo">
            <a:extLst>
              <a:ext uri="{FF2B5EF4-FFF2-40B4-BE49-F238E27FC236}">
                <a16:creationId xmlns:a16="http://schemas.microsoft.com/office/drawing/2014/main" id="{085511E6-A05D-133B-58DE-91F1088AC7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236" y="-18472"/>
            <a:ext cx="2436553" cy="90011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933EC02-81D9-2D0A-2981-160986CA1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7F47A76-C945-91CB-5549-433224A0BA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8B52A8B-C3B3-C40B-83CE-26F42289F7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8" name="Picture Placeholder 2" descr="Partner logo.">
            <a:extLst>
              <a:ext uri="{FF2B5EF4-FFF2-40B4-BE49-F238E27FC236}">
                <a16:creationId xmlns:a16="http://schemas.microsoft.com/office/drawing/2014/main" id="{144CEBF8-B4F3-8B7D-FC0E-DEE8182A20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</p:spTree>
    <p:extLst>
      <p:ext uri="{BB962C8B-B14F-4D97-AF65-F5344CB8AC3E}">
        <p14:creationId xmlns:p14="http://schemas.microsoft.com/office/powerpoint/2010/main" val="293224729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D22ABA4-3700-BF47-C5C3-AD2A7C00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91764B8-A98D-B024-D18E-427B6AC849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B93E08E4-1BF9-8CA3-4C65-FF7B43AB22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0" name="Picture Placeholder 2" descr="Partner logo.">
            <a:extLst>
              <a:ext uri="{FF2B5EF4-FFF2-40B4-BE49-F238E27FC236}">
                <a16:creationId xmlns:a16="http://schemas.microsoft.com/office/drawing/2014/main" id="{320CE6D5-BD3C-E1D9-4759-3B4EA6BE4B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5774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D2D73A5-D9F3-41EE-E7DB-D68266D900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54708EE-9DCC-D954-B2AB-46FED4C0EAF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B033AEE-5A46-6AD6-1141-0D13DA32B82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1" name="Picture Placeholder 2" descr="Partner logo.">
            <a:extLst>
              <a:ext uri="{FF2B5EF4-FFF2-40B4-BE49-F238E27FC236}">
                <a16:creationId xmlns:a16="http://schemas.microsoft.com/office/drawing/2014/main" id="{236E9D49-337F-82A4-1332-A4CD0B82E4C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073634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B4F4275-3E4F-D80E-F9C8-47C67E6181C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1D309B2-0B3C-7544-CF55-A9DA0836EA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53F9965-8A47-94FA-C04E-A27D2EA8DD9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1" name="Picture Placeholder 2" descr="Partner logo.">
            <a:extLst>
              <a:ext uri="{FF2B5EF4-FFF2-40B4-BE49-F238E27FC236}">
                <a16:creationId xmlns:a16="http://schemas.microsoft.com/office/drawing/2014/main" id="{17790C14-E84E-D22B-241E-70A189E4A88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04752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98903FF-2ED4-C86B-64A8-AC2ED1D1999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65196FB-C293-6637-2C20-F6F5A3B3F2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FEF38FB-2DE7-E0FC-2BEF-2C1C301013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1" name="Picture Placeholder 2" descr="Partner logo.">
            <a:extLst>
              <a:ext uri="{FF2B5EF4-FFF2-40B4-BE49-F238E27FC236}">
                <a16:creationId xmlns:a16="http://schemas.microsoft.com/office/drawing/2014/main" id="{D29B8919-ECAB-740A-54B2-F6ADBF999ED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Insert a partner logo here or remove this box if not needed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89580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iversity of Nottingham castle icon">
            <a:extLst>
              <a:ext uri="{FF2B5EF4-FFF2-40B4-BE49-F238E27FC236}">
                <a16:creationId xmlns:a16="http://schemas.microsoft.com/office/drawing/2014/main" id="{ABE46430-C869-FB5B-1543-5658FF4DB2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D22ABA4-3700-BF47-C5C3-AD2A7C00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91764B8-A98D-B024-D18E-427B6AC849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36964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0F4B7E7B-C184-0FD6-967A-1495A016AA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167CB6-25ED-5142-E060-0D1155D689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ED93F1-6799-698D-3691-2B55FC98EC6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53590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4674787E-5F7F-8AEF-E91C-2886513254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312E4A-B2A7-E044-D5F9-97AD9A7D5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E034DB-22D0-BF2A-EC1A-44865177D67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604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EE74AC68-18AF-B6C5-ADFC-35E4DB4B92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1B7C56-46BC-877A-A8BB-101B90BFD2B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2F8BB8-6D58-2478-03AA-191002128E5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696935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3D73FB3-9B19-99C1-3D3B-5F99A94D0E99}"/>
              </a:ext>
            </a:extLst>
          </p:cNvPr>
          <p:cNvSpPr/>
          <p:nvPr userDrawn="1"/>
        </p:nvSpPr>
        <p:spPr>
          <a:xfrm>
            <a:off x="-1315704" y="900000"/>
            <a:ext cx="1284984" cy="719250"/>
          </a:xfrm>
          <a:prstGeom prst="rect">
            <a:avLst/>
          </a:prstGeom>
          <a:solidFill>
            <a:srgbClr val="92D4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E2FC18C2-35C0-6A2D-7CC1-B9CB79EDB5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1" y="1358900"/>
            <a:ext cx="11341100" cy="48609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4919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026">
          <p15:clr>
            <a:srgbClr val="9FCC3B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1FBF756-7938-DF8A-6396-399256C9906D}"/>
              </a:ext>
            </a:extLst>
          </p:cNvPr>
          <p:cNvSpPr/>
          <p:nvPr userDrawn="1"/>
        </p:nvSpPr>
        <p:spPr>
          <a:xfrm>
            <a:off x="-1315704" y="9000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E7C0ADF4-0D4B-B1BD-FF64-E8E537692D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2F1BA355-872A-DEBD-83F0-DEB26F40738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2" y="1358900"/>
            <a:ext cx="11333076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2158669"/>
            <a:ext cx="11341100" cy="37779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692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026">
          <p15:clr>
            <a:srgbClr val="9FCC3B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9B2B3E-7582-7286-13C3-D6FB10512B0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7E7DBA9-86CE-B2F4-C934-CC6EEA02C1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903176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0181FBF-FF29-7EEB-B956-87316803BB80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34CF4F-FADD-27CF-D87D-D9D07A4A13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87C9B7B-EA93-3AB0-06E0-7F98E483636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3" y="2707856"/>
            <a:ext cx="52116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DEDEE7F-F97B-7B97-02BF-AF74423C78A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3519012"/>
            <a:ext cx="5211677" cy="2700813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CB23B47-37ED-75C0-0F34-9D3C03F793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080025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74E01E-D3F9-8614-6E3C-62268CBD2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1"/>
            <a:ext cx="12192000" cy="13589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niversity of Nottingham castle icon">
            <a:extLst>
              <a:ext uri="{FF2B5EF4-FFF2-40B4-BE49-F238E27FC236}">
                <a16:creationId xmlns:a16="http://schemas.microsoft.com/office/drawing/2014/main" id="{D7395279-FD9F-F3B7-B55E-F407BE7B3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1817688"/>
            <a:ext cx="5219518" cy="4402138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6353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74E01E-D3F9-8614-6E3C-62268CBD2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1"/>
            <a:ext cx="12192000" cy="13589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niversity of Nottingham castle icon">
            <a:extLst>
              <a:ext uri="{FF2B5EF4-FFF2-40B4-BE49-F238E27FC236}">
                <a16:creationId xmlns:a16="http://schemas.microsoft.com/office/drawing/2014/main" id="{D7395279-FD9F-F3B7-B55E-F407BE7B3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116A886-E557-330B-11EE-42F5D3EE412A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433473" y="1812413"/>
            <a:ext cx="52116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9079674-2601-E1DB-B666-2D0B774D04F2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33473" y="2623569"/>
            <a:ext cx="5211677" cy="3596255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87334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B3C1180-494D-3A45-3D53-7113F7295561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CDDB14-B4F8-AF81-C172-8590ED48C9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E2F637-A3FE-B82F-49CB-F653C711B92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2" y="2708904"/>
            <a:ext cx="7192877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58788"/>
            <a:ext cx="3240087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75EE26C-6F7A-8BE8-0244-7469236EB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514296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4804">
          <p15:clr>
            <a:srgbClr val="FBAE40"/>
          </p15:clr>
        </p15:guide>
        <p15:guide id="2" pos="5087">
          <p15:clr>
            <a:srgbClr val="FBAE40"/>
          </p15:clr>
        </p15:guide>
        <p15:guide id="3" pos="5371">
          <p15:clr>
            <a:srgbClr val="FBAE40"/>
          </p15:clr>
        </p15:guide>
        <p15:guide id="4" orient="horz" pos="1865">
          <p15:clr>
            <a:srgbClr val="9FCC3B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N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B3C1180-494D-3A45-3D53-7113F7295561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CDDB14-B4F8-AF81-C172-8590ED48C9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E2F637-A3FE-B82F-49CB-F653C711B92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2" y="2708904"/>
            <a:ext cx="7192877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1127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58788"/>
            <a:ext cx="3240087" cy="5761037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rgbClr val="FAF6E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75EE26C-6F7A-8BE8-0244-7469236EB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250856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4804">
          <p15:clr>
            <a:srgbClr val="FBAE40"/>
          </p15:clr>
        </p15:guide>
        <p15:guide id="2" pos="5087">
          <p15:clr>
            <a:srgbClr val="FBAE40"/>
          </p15:clr>
        </p15:guide>
        <p15:guide id="3" pos="5371">
          <p15:clr>
            <a:srgbClr val="FBAE40"/>
          </p15:clr>
        </p15:guide>
        <p15:guide id="4" orient="horz" pos="1865">
          <p15:clr>
            <a:srgbClr val="9FCC3B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BBED16-29E0-32E0-53EF-E6BDB0D777A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E7D4E18-50DC-7E45-B2D8-00BB10340B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E56A981-CD9B-8BA7-562F-FBFBA8722568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3" y="2708904"/>
            <a:ext cx="71928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55CA27-D589-3763-3734-33D5177284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3520060"/>
            <a:ext cx="7192877" cy="2699765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58788"/>
            <a:ext cx="3240087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46B96E7-E547-78AA-C543-83A2072295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553084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4804">
          <p15:clr>
            <a:srgbClr val="FBAE40"/>
          </p15:clr>
        </p15:guide>
        <p15:guide id="2" pos="5087">
          <p15:clr>
            <a:srgbClr val="FBAE40"/>
          </p15:clr>
        </p15:guide>
        <p15:guide id="3" pos="5371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subtitle_N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BBED16-29E0-32E0-53EF-E6BDB0D777A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E7D4E18-50DC-7E45-B2D8-00BB10340B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E56A981-CD9B-8BA7-562F-FBFBA8722568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3" y="2708904"/>
            <a:ext cx="71928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55CA27-D589-3763-3734-33D5177284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3520060"/>
            <a:ext cx="7192877" cy="2699765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1127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40315"/>
            <a:ext cx="3240087" cy="5761037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rgbClr val="FAF6E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46B96E7-E547-78AA-C543-83A2072295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33930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4804">
          <p15:clr>
            <a:srgbClr val="FBAE40"/>
          </p15:clr>
        </p15:guide>
        <p15:guide id="2" pos="5087">
          <p15:clr>
            <a:srgbClr val="FBAE40"/>
          </p15:clr>
        </p15:guide>
        <p15:guide id="3" pos="5371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column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5AA1B0-C99D-5E34-36D6-FAE430BD23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355204-F707-A2D7-9431-4397130C1DC7}"/>
              </a:ext>
            </a:extLst>
          </p:cNvPr>
          <p:cNvSpPr txBox="1"/>
          <p:nvPr userDrawn="1"/>
        </p:nvSpPr>
        <p:spPr>
          <a:xfrm>
            <a:off x="343005" y="1593063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5451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9B91C6-3DB9-F614-38EC-2285A437201C}"/>
              </a:ext>
            </a:extLst>
          </p:cNvPr>
          <p:cNvSpPr txBox="1"/>
          <p:nvPr userDrawn="1"/>
        </p:nvSpPr>
        <p:spPr>
          <a:xfrm>
            <a:off x="4294951" y="1593063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02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178B68-4973-59C0-D306-617FE8FC88C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385772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C90D3A-884C-1A78-8C9D-522CF00F72B3}"/>
              </a:ext>
            </a:extLst>
          </p:cNvPr>
          <p:cNvSpPr txBox="1"/>
          <p:nvPr userDrawn="1"/>
        </p:nvSpPr>
        <p:spPr>
          <a:xfrm>
            <a:off x="8246897" y="1572882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03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88ED98-95EA-FDDD-D6DB-6552BA7D87B7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346300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82856"/>
      </p:ext>
    </p:extLst>
  </p:cSld>
  <p:clrMapOvr>
    <a:masterClrMapping/>
  </p:clrMapOvr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column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>
            <a:extLst>
              <a:ext uri="{FF2B5EF4-FFF2-40B4-BE49-F238E27FC236}">
                <a16:creationId xmlns:a16="http://schemas.microsoft.com/office/drawing/2014/main" id="{BA62D1B7-1580-A1C2-197B-0F085CE1F2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B1A70D-F4F8-FBC6-92C6-09996629C5F8}"/>
              </a:ext>
            </a:extLst>
          </p:cNvPr>
          <p:cNvSpPr txBox="1"/>
          <p:nvPr userDrawn="1"/>
        </p:nvSpPr>
        <p:spPr>
          <a:xfrm>
            <a:off x="343005" y="1593063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5451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38888D-3FC8-5D56-A009-4CF75EA4CDC4}"/>
              </a:ext>
            </a:extLst>
          </p:cNvPr>
          <p:cNvSpPr txBox="1"/>
          <p:nvPr userDrawn="1"/>
        </p:nvSpPr>
        <p:spPr>
          <a:xfrm>
            <a:off x="4294951" y="1593063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05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178B68-4973-59C0-D306-617FE8FC88C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385772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B0D2A-C2E3-F25D-53F4-CF13865C9109}"/>
              </a:ext>
            </a:extLst>
          </p:cNvPr>
          <p:cNvSpPr txBox="1"/>
          <p:nvPr userDrawn="1"/>
        </p:nvSpPr>
        <p:spPr>
          <a:xfrm>
            <a:off x="8246897" y="1572882"/>
            <a:ext cx="14483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8000" b="1">
                <a:solidFill>
                  <a:srgbClr val="009BC1"/>
                </a:solidFill>
              </a:rPr>
              <a:t>06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88ED98-95EA-FDDD-D6DB-6552BA7D87B7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346300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071310"/>
      </p:ext>
    </p:extLst>
  </p:cSld>
  <p:clrMapOvr>
    <a:masterClrMapping/>
  </p:clrMapOvr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dar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DB74EC4-F077-7ACF-63E6-7A6072899E7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144ED2-A07C-2BEB-4CC6-8EE32AF098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18B36-7136-2B46-5099-B25A0C21EFC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513B074-6D4D-5E65-E763-4CBE80D664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095826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_revers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FCFD66-2782-25FD-4B6B-8E3FBA800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1817688"/>
            <a:ext cx="5219518" cy="4402138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8356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id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5E44EC-D851-12E4-A4FC-326A1D3AEF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DCCA7DA-43AB-3A07-EF33-FACF17E6C0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464" y="3429000"/>
            <a:ext cx="303530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8AE549-3D8C-F8C5-5564-74DC0B0E7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35592" y="3429000"/>
            <a:ext cx="3060408" cy="3429000"/>
          </a:xfrm>
          <a:prstGeom prst="rect">
            <a:avLst/>
          </a:prstGeom>
          <a:solidFill>
            <a:srgbClr val="66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Ins="180000"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ED4FDFF-01CC-7D91-5FE8-76C56AA43E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035300" y="3429000"/>
            <a:ext cx="3060700" cy="3429000"/>
          </a:xfrm>
          <a:prstGeom prst="rect">
            <a:avLst/>
          </a:prstGeom>
        </p:spPr>
        <p:txBody>
          <a:bodyPr lIns="360000" tIns="360000" rIns="360000" bIns="900000"/>
          <a:lstStyle>
            <a:lvl1pPr marL="0" indent="0">
              <a:buNone/>
              <a:defRPr sz="2800" b="1"/>
            </a:lvl1pPr>
            <a:lvl2pPr marL="0" indent="0">
              <a:buNone/>
              <a:defRPr sz="2400"/>
            </a:lvl2pPr>
          </a:lstStyle>
          <a:p>
            <a:pPr lvl="0"/>
            <a:r>
              <a:rPr lang="en-GB"/>
              <a:t>Text box 1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3060408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CF8E0CD1-94EB-05D7-D056-7768B00D42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09950" y="0"/>
            <a:ext cx="3046458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/>
            </a:lvl1pPr>
            <a:lvl2pPr marL="0" indent="0">
              <a:buNone/>
              <a:defRPr sz="2400"/>
            </a:lvl2pPr>
          </a:lstStyle>
          <a:p>
            <a:pPr lvl="0"/>
            <a:r>
              <a:rPr lang="en-GB"/>
              <a:t>Text box 2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767FC-B0EE-2180-5D56-1FD4F2E49E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6408" y="0"/>
            <a:ext cx="3035592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7D5F2ED6-EDF6-AE45-DB32-B0BFFD4C080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70358" y="0"/>
            <a:ext cx="3021642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0" indent="0">
              <a:buNone/>
              <a:defRPr sz="2400">
                <a:solidFill>
                  <a:schemeClr val="bg1"/>
                </a:solidFill>
              </a:defRPr>
            </a:lvl2pPr>
          </a:lstStyle>
          <a:p>
            <a:pPr lvl="0"/>
            <a:r>
              <a:rPr lang="en-GB"/>
              <a:t>Text box 3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15B60017-6E9F-37A8-BC85-B1B623D25C2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09950" y="3429000"/>
            <a:ext cx="608205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447ADA44-5ECF-D81F-2E99-B0A321C86A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71570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id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BFA4EF-A742-5BA9-C34E-7BBDD53BD3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8AE549-3D8C-F8C5-5564-74DC0B0E7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29000"/>
            <a:ext cx="6095998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16">
            <a:extLst>
              <a:ext uri="{FF2B5EF4-FFF2-40B4-BE49-F238E27FC236}">
                <a16:creationId xmlns:a16="http://schemas.microsoft.com/office/drawing/2014/main" id="{13120BCC-8BEC-DF67-24F5-634A4A8C8B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3473" y="3429000"/>
            <a:ext cx="5662527" cy="3429000"/>
          </a:xfrm>
          <a:prstGeom prst="rect">
            <a:avLst/>
          </a:prstGeom>
        </p:spPr>
        <p:txBody>
          <a:bodyPr lIns="0" tIns="360000" rIns="360000" bIns="900000"/>
          <a:lstStyle>
            <a:lvl1pPr marL="0" indent="0">
              <a:buNone/>
              <a:defRPr sz="2800" b="1">
                <a:solidFill>
                  <a:schemeClr val="tx1"/>
                </a:solidFill>
              </a:defRPr>
            </a:lvl1pPr>
            <a:lvl2pPr marL="0" indent="0">
              <a:buNone/>
              <a:defRPr sz="2400">
                <a:solidFill>
                  <a:schemeClr val="tx1"/>
                </a:solidFill>
              </a:defRPr>
            </a:lvl2pPr>
          </a:lstStyle>
          <a:p>
            <a:pPr lvl="0"/>
            <a:r>
              <a:rPr lang="en-GB"/>
              <a:t>Text box 1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B0674E-8EA7-AED4-D11A-4B5776ED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3429000"/>
          </a:xfrm>
          <a:prstGeom prst="rect">
            <a:avLst/>
          </a:prstGeom>
          <a:solidFill>
            <a:srgbClr val="1026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DB2B333-8E79-CCA2-11F6-ACE5708FCD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09950" y="0"/>
            <a:ext cx="5656600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0" indent="0">
              <a:buNone/>
              <a:defRPr sz="2400">
                <a:solidFill>
                  <a:schemeClr val="bg1"/>
                </a:solidFill>
              </a:defRPr>
            </a:lvl2pPr>
          </a:lstStyle>
          <a:p>
            <a:pPr lvl="0"/>
            <a:r>
              <a:rPr lang="en-GB"/>
              <a:t>Text box 2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212BCA2A-7A54-C6A7-06AA-26279F9F31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23900" y="3429000"/>
            <a:ext cx="608205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92DEC5A4-D2F7-DF4A-E9B6-9EEEB81A0D46}"/>
              </a:ext>
            </a:extLst>
          </p:cNvPr>
          <p:cNvSpPr txBox="1">
            <a:spLocks/>
          </p:cNvSpPr>
          <p:nvPr userDrawn="1"/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0EACED-CA5D-B048-836B-BF30EF0E914A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17496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9C39AFA-7D75-A7A1-4DAF-0ABAD9DF1B34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47E610-1FA4-7CBB-1A5C-327EEBFC45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C3D460CB-C830-EC38-98D8-0FCA20D78F6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0568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E1D539C-2810-8838-FCB1-661F2CC4B5E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D230BE-0CFA-E6A8-3D27-DD65772DDE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375DF16-3906-148C-E1CC-C228D62951A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2" y="2708904"/>
            <a:ext cx="7192877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6FF842C-0A1C-5BFB-750B-CF8A5DCA72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75613" y="0"/>
            <a:ext cx="4116387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75EE26C-6F7A-8BE8-0244-7469236EB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93783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4804">
          <p15:clr>
            <a:srgbClr val="FBAE40"/>
          </p15:clr>
        </p15:guide>
        <p15:guide id="2" pos="5087">
          <p15:clr>
            <a:srgbClr val="FBAE40"/>
          </p15:clr>
        </p15:guide>
        <p15:guide id="3" pos="5371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s_figures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13D343D-58FF-90A8-CF12-B58A1EB3555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A4E089-8BEE-9B30-F0FF-FE3EA050FD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172501-84CA-2832-09E3-09993272A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4264C15-FC9D-A249-9CBE-5788F74796D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546851" y="458787"/>
            <a:ext cx="5219700" cy="125344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9600" b="1" i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/>
              <a:t>1 in 5</a:t>
            </a:r>
            <a:endParaRPr lang="en-US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CBF27F4D-00D6-8DC3-B716-37C42ED523D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46851" y="2005609"/>
            <a:ext cx="521969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09CE73-4B0C-AB83-FA25-0A89E08DE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3429000"/>
            <a:ext cx="3060408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43F88302-7C4F-4C28-041C-8FC161F7E0C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46851" y="3876637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/>
              <a:t>75%</a:t>
            </a:r>
            <a:endParaRPr lang="en-US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F696236F-C55D-63EF-E40F-86CAA3745B5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546851" y="5252587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A7B29CE-90AB-9EAE-FE9F-A4E16C05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6408" y="3429000"/>
            <a:ext cx="3035592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15B44D9F-3A2F-44F2-0CDF-18ED34B0DDEB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606468" y="3876637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/>
              <a:t>£2m</a:t>
            </a:r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97FB61D5-B7FA-990B-A16B-05A03FC0098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9606468" y="5252587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17069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s_figures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AFB14D-FD03-B8EA-7C18-4C05CC9350B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rgbClr val="D1E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rgbClr val="334A00"/>
                </a:solidFill>
              </a:rPr>
              <a:t>Move your text box to this guide if your title goes over two lines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6A4589-2070-6A43-66F9-67B8DA6A11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09CE73-4B0C-AB83-FA25-0A89E08DE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-2273"/>
            <a:ext cx="3060408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43F88302-7C4F-4C28-041C-8FC161F7E0C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46851" y="445364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/>
              <a:t>75%</a:t>
            </a:r>
            <a:endParaRPr lang="en-US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F696236F-C55D-63EF-E40F-86CAA3745B5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546851" y="1821314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A7B29CE-90AB-9EAE-FE9F-A4E16C05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6408" y="-2273"/>
            <a:ext cx="3035592" cy="3429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15B44D9F-3A2F-44F2-0CDF-18ED34B0DDEB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606468" y="445364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/>
              <a:t>£2m</a:t>
            </a:r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97FB61D5-B7FA-990B-A16B-05A03FC0098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9606468" y="1821314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172501-84CA-2832-09E3-09993272A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4062" y="3429000"/>
            <a:ext cx="6096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4264C15-FC9D-A249-9CBE-5788F74796D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544913" y="3887787"/>
            <a:ext cx="5219700" cy="125344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9600" b="1" i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/>
              <a:t>1 in 5</a:t>
            </a:r>
            <a:endParaRPr lang="en-US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CBF27F4D-00D6-8DC3-B716-37C42ED523D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44913" y="5434609"/>
            <a:ext cx="521969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22769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3556">
          <p15:clr>
            <a:srgbClr val="FBAE40"/>
          </p15:clr>
        </p15:guide>
        <p15:guide id="2" pos="3840">
          <p15:clr>
            <a:srgbClr val="FBAE40"/>
          </p15:clr>
        </p15:guide>
        <p15:guide id="3" pos="4124">
          <p15:clr>
            <a:srgbClr val="FBAE40"/>
          </p15:clr>
        </p15:guide>
        <p15:guide id="4" orient="horz" pos="1876">
          <p15:clr>
            <a:srgbClr val="9FCC3B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63773DA-86C6-B330-CF4F-A36E9B51F5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0"/>
            <a:ext cx="900113" cy="900112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B8D2C-97CD-1805-B625-00C5EC1505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07826"/>
      </p:ext>
    </p:extLst>
  </p:cSld>
  <p:clrMapOvr>
    <a:masterClrMapping/>
  </p:clrMapOvr>
  <p:hf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2D29242E-E9EF-E406-E157-D46F6BBDF4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3957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 University of Nottingham logo.">
            <a:extLst>
              <a:ext uri="{FF2B5EF4-FFF2-40B4-BE49-F238E27FC236}">
                <a16:creationId xmlns:a16="http://schemas.microsoft.com/office/drawing/2014/main" id="{09C51863-6EFE-20EA-B8AF-703D276164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F74E32-2383-DB11-F16E-2B4CE6017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5450" y="1628776"/>
            <a:ext cx="11341100" cy="3960512"/>
          </a:xfrm>
        </p:spPr>
        <p:txBody>
          <a:bodyPr anchor="ctr">
            <a:normAutofit/>
          </a:bodyPr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1200"/>
              </a:spcBef>
              <a:buNone/>
              <a:defRPr b="0" i="0">
                <a:solidFill>
                  <a:schemeClr val="bg1"/>
                </a:solidFill>
                <a:latin typeface="+mj-lt"/>
              </a:defRPr>
            </a:lvl2pPr>
            <a:lvl3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3pPr>
            <a:lvl4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4pPr>
            <a:lvl5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5pPr>
          </a:lstStyle>
          <a:p>
            <a:pPr lvl="0"/>
            <a:r>
              <a:rPr lang="en-US"/>
              <a:t>“Your inspiring quote goes here.”</a:t>
            </a:r>
          </a:p>
          <a:p>
            <a:pPr lvl="1"/>
            <a:r>
              <a:rPr lang="en-US"/>
              <a:t>– Name of person, year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670231"/>
      </p:ext>
    </p:extLst>
  </p:cSld>
  <p:clrMapOvr>
    <a:masterClrMapping/>
  </p:clrMapOvr>
  <p:hf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698251"/>
      </p:ext>
    </p:extLst>
  </p:cSld>
  <p:clrMapOvr>
    <a:masterClrMapping/>
  </p:clrMapOvr>
  <p:hf hd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FAE1E0-DF47-D7BC-2E0F-0A302DD88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694971"/>
      </p:ext>
    </p:extLst>
  </p:cSld>
  <p:clrMapOvr>
    <a:masterClrMapping/>
  </p:clrMapOvr>
  <p:hf hdr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_blank_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FAE1E0-DF47-D7BC-2E0F-0A302DD88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125574"/>
      </p:ext>
    </p:extLst>
  </p:cSld>
  <p:clrMapOvr>
    <a:masterClrMapping/>
  </p:clrMapOvr>
  <p:hf hdr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 descr="University of Nottingham castle icon">
            <a:extLst>
              <a:ext uri="{FF2B5EF4-FFF2-40B4-BE49-F238E27FC236}">
                <a16:creationId xmlns:a16="http://schemas.microsoft.com/office/drawing/2014/main" id="{C5BFE164-6BFE-040B-E8AE-85C76B8EAD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54902"/>
      </p:ext>
    </p:extLst>
  </p:cSld>
  <p:clrMapOvr>
    <a:masterClrMapping/>
  </p:clrMapOvr>
  <p:hf hdr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niversity of Nottingham Logo.">
            <a:extLst>
              <a:ext uri="{FF2B5EF4-FFF2-40B4-BE49-F238E27FC236}">
                <a16:creationId xmlns:a16="http://schemas.microsoft.com/office/drawing/2014/main" id="{4F1ADCAE-67D1-E4DF-B7A1-5951DE4C0DC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A48EF3-956C-7FE0-B44A-55E4E8B574B2}"/>
              </a:ext>
            </a:extLst>
          </p:cNvPr>
          <p:cNvSpPr txBox="1"/>
          <p:nvPr userDrawn="1"/>
        </p:nvSpPr>
        <p:spPr>
          <a:xfrm>
            <a:off x="877173" y="2258844"/>
            <a:ext cx="6571467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0" b="1" i="0">
                <a:solidFill>
                  <a:schemeClr val="bg1"/>
                </a:solidFill>
                <a:latin typeface="+mj-lt"/>
              </a:rPr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82474" y="3722240"/>
            <a:ext cx="9144000" cy="4266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Any questions?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04868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orient="horz" pos="1423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earning Aims and Objectives">
    <p:bg>
      <p:bgPr>
        <a:solidFill>
          <a:srgbClr val="0F25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F74E32-2383-DB11-F16E-2B4CE6017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5450" y="1209676"/>
            <a:ext cx="11341100" cy="3960512"/>
          </a:xfrm>
        </p:spPr>
        <p:txBody>
          <a:bodyPr anchor="ctr">
            <a:noAutofit/>
          </a:bodyPr>
          <a:lstStyle>
            <a:lvl1pPr marL="0" indent="0">
              <a:buNone/>
              <a:defRPr sz="32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spcBef>
                <a:spcPts val="1200"/>
              </a:spcBef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3pPr>
            <a:lvl4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4pPr>
            <a:lvl5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5pPr>
          </a:lstStyle>
          <a:p>
            <a:pPr lvl="0"/>
            <a:r>
              <a:rPr lang="en-GB" dirty="0"/>
              <a:t>Session overall learning aims and objectives.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By the end of this session you need to be able to…..</a:t>
            </a:r>
            <a:endParaRPr lang="en-US" dirty="0"/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04B182C-E033-5129-E2CA-CF7F7ECAB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3386" t="13043"/>
          <a:stretch/>
        </p:blipFill>
        <p:spPr>
          <a:xfrm>
            <a:off x="940904" y="119270"/>
            <a:ext cx="3082456" cy="79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0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University of Nottingham castle icon">
            <a:extLst>
              <a:ext uri="{FF2B5EF4-FFF2-40B4-BE49-F238E27FC236}">
                <a16:creationId xmlns:a16="http://schemas.microsoft.com/office/drawing/2014/main" id="{A0DB6D3F-5204-F4BF-012D-207A745E3A1B}"/>
              </a:ext>
            </a:extLst>
          </p:cNvPr>
          <p:cNvPicPr>
            <a:picLocks noChangeAspect="1"/>
          </p:cNvPicPr>
          <p:nvPr userDrawn="1"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00000" cy="900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C93A7D-3D18-13F0-94FC-7B0CB555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180000" rIns="0" bIns="180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EA77C-D93E-4080-9229-521D3E95C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5450" y="1358900"/>
            <a:ext cx="11341099" cy="48609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721D480-74CD-04ED-591D-8AF32751D4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706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95" r:id="rId2"/>
    <p:sldLayoutId id="2147483703" r:id="rId3"/>
    <p:sldLayoutId id="2147483704" r:id="rId4"/>
    <p:sldLayoutId id="2147483671" r:id="rId5"/>
    <p:sldLayoutId id="2147483672" r:id="rId6"/>
    <p:sldLayoutId id="2147483673" r:id="rId7"/>
    <p:sldLayoutId id="2147483674" r:id="rId8"/>
    <p:sldLayoutId id="2147483697" r:id="rId9"/>
    <p:sldLayoutId id="2147483698" r:id="rId10"/>
    <p:sldLayoutId id="2147483699" r:id="rId11"/>
    <p:sldLayoutId id="2147483700" r:id="rId12"/>
    <p:sldLayoutId id="2147483660" r:id="rId13"/>
    <p:sldLayoutId id="2147483694" r:id="rId14"/>
    <p:sldLayoutId id="2147483650" r:id="rId15"/>
    <p:sldLayoutId id="2147483662" r:id="rId16"/>
    <p:sldLayoutId id="2147483709" r:id="rId17"/>
    <p:sldLayoutId id="2147483710" r:id="rId18"/>
    <p:sldLayoutId id="2147483675" r:id="rId19"/>
    <p:sldLayoutId id="2147483712" r:id="rId20"/>
    <p:sldLayoutId id="2147483676" r:id="rId21"/>
    <p:sldLayoutId id="2147483713" r:id="rId22"/>
    <p:sldLayoutId id="2147483687" r:id="rId23"/>
    <p:sldLayoutId id="2147483708" r:id="rId24"/>
    <p:sldLayoutId id="2147483665" r:id="rId25"/>
    <p:sldLayoutId id="2147483711" r:id="rId26"/>
    <p:sldLayoutId id="2147483666" r:id="rId27"/>
    <p:sldLayoutId id="2147483667" r:id="rId28"/>
    <p:sldLayoutId id="2147483663" r:id="rId29"/>
    <p:sldLayoutId id="2147483678" r:id="rId30"/>
    <p:sldLayoutId id="2147483689" r:id="rId31"/>
    <p:sldLayoutId id="2147483690" r:id="rId32"/>
    <p:sldLayoutId id="2147483688" r:id="rId33"/>
    <p:sldLayoutId id="2147483693" r:id="rId34"/>
    <p:sldLayoutId id="2147483686" r:id="rId35"/>
    <p:sldLayoutId id="2147483685" r:id="rId36"/>
    <p:sldLayoutId id="2147483706" r:id="rId37"/>
    <p:sldLayoutId id="2147483707" r:id="rId38"/>
    <p:sldLayoutId id="2147483696" r:id="rId39"/>
    <p:sldLayoutId id="2147483692" r:id="rId40"/>
    <p:sldLayoutId id="2147483714" r:id="rId41"/>
  </p:sldLayoutIdLst>
  <p:hf hdr="0"/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835">
          <p15:clr>
            <a:srgbClr val="5ACBF0"/>
          </p15:clr>
        </p15:guide>
        <p15:guide id="2" orient="horz" pos="289">
          <p15:clr>
            <a:srgbClr val="5ACBF0"/>
          </p15:clr>
        </p15:guide>
        <p15:guide id="3" pos="7412">
          <p15:clr>
            <a:srgbClr val="5ACBF0"/>
          </p15:clr>
        </p15:guide>
        <p15:guide id="4" orient="horz" pos="4031">
          <p15:clr>
            <a:srgbClr val="5ACBF0"/>
          </p15:clr>
        </p15:guide>
        <p15:guide id="5" pos="268">
          <p15:clr>
            <a:srgbClr val="5ACBF0"/>
          </p15:clr>
        </p15:guide>
        <p15:guide id="7" orient="horz" pos="856">
          <p15:clr>
            <a:srgbClr val="5ACBF0"/>
          </p15:clr>
        </p15:guide>
        <p15:guide id="9" pos="551">
          <p15:clr>
            <a:srgbClr val="5ACBF0"/>
          </p15:clr>
        </p15:guide>
        <p15:guide id="10" orient="horz" pos="572">
          <p15:clr>
            <a:srgbClr val="5ACBF0"/>
          </p15:clr>
        </p15:guide>
        <p15:guide id="11" orient="horz" pos="3918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E5559-C677-D860-B78E-E702CAFCDE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Georgia" panose="02040502050405020303" pitchFamily="18" charset="0"/>
              </a:rPr>
              <a:t>What do we mean by the ‘costs’ of smoking?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E9D282-2952-464F-AC8D-5A0C6FD15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450" y="4821104"/>
            <a:ext cx="9598564" cy="720096"/>
          </a:xfrm>
        </p:spPr>
        <p:txBody>
          <a:bodyPr>
            <a:normAutofit/>
          </a:bodyPr>
          <a:lstStyle/>
          <a:p>
            <a:r>
              <a:rPr lang="en-US"/>
              <a:t>Dr Tessa Langley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68812B-B70A-1BF9-8349-B63FB64AB72D}"/>
              </a:ext>
            </a:extLst>
          </p:cNvPr>
          <p:cNvSpPr txBox="1"/>
          <p:nvPr/>
        </p:nvSpPr>
        <p:spPr>
          <a:xfrm>
            <a:off x="3999053" y="5943599"/>
            <a:ext cx="80530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dirty="0">
                <a:solidFill>
                  <a:schemeClr val="bg1"/>
                </a:solidFill>
              </a:rPr>
              <a:t>Action on Smoking and Health Costs of Smoking Webinar</a:t>
            </a:r>
          </a:p>
          <a:p>
            <a:pPr algn="r"/>
            <a:r>
              <a:rPr lang="en-US" sz="2400" dirty="0">
                <a:solidFill>
                  <a:schemeClr val="bg1"/>
                </a:solidFill>
              </a:rPr>
              <a:t>10</a:t>
            </a:r>
            <a:r>
              <a:rPr lang="en-US" sz="2400" baseline="30000" dirty="0">
                <a:solidFill>
                  <a:schemeClr val="bg1"/>
                </a:solidFill>
              </a:rPr>
              <a:t>th</a:t>
            </a:r>
            <a:r>
              <a:rPr lang="en-US" sz="2400" dirty="0">
                <a:solidFill>
                  <a:schemeClr val="bg1"/>
                </a:solidFill>
              </a:rPr>
              <a:t> September 2026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76107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94974-73E9-2E36-0529-FBE26BE8E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BD0EE-F36E-B815-B94D-E7D7670E8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What do we mean by ‘cost’?</a:t>
            </a:r>
          </a:p>
          <a:p>
            <a:endParaRPr lang="en-GB" dirty="0"/>
          </a:p>
          <a:p>
            <a:r>
              <a:rPr lang="en-GB" dirty="0"/>
              <a:t>Recent estimates of the cost of smoking in the UK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C510B-2ED4-DA43-AB9B-DDFE11232B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250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EC0E9-0D6F-B981-BBCB-7763704C3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Background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CB3CDF-CA1C-3A4B-6C0E-2C92FBF86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Tobacco use creates a significant economic burden as well as a health burden.</a:t>
            </a:r>
          </a:p>
          <a:p>
            <a:endParaRPr lang="en-GB" dirty="0"/>
          </a:p>
          <a:p>
            <a:r>
              <a:rPr lang="en-GB" dirty="0"/>
              <a:t>Understanding the cost of tobacco use (and other behaviours) helps to:</a:t>
            </a:r>
          </a:p>
          <a:p>
            <a:pPr marL="457200" indent="-457200">
              <a:buFontTx/>
              <a:buChar char="-"/>
            </a:pPr>
            <a:r>
              <a:rPr lang="en-GB" dirty="0"/>
              <a:t>Advocate for interventions</a:t>
            </a:r>
          </a:p>
          <a:p>
            <a:pPr marL="457200" indent="-457200">
              <a:buFontTx/>
              <a:buChar char="-"/>
            </a:pPr>
            <a:r>
              <a:rPr lang="en-GB" dirty="0"/>
              <a:t>Target specific problems and policies</a:t>
            </a:r>
          </a:p>
          <a:p>
            <a:pPr marL="457200" indent="-457200">
              <a:buFontTx/>
              <a:buChar char="-"/>
            </a:pPr>
            <a:r>
              <a:rPr lang="en-GB" dirty="0"/>
              <a:t>Identify gaps in data; research needs</a:t>
            </a:r>
          </a:p>
          <a:p>
            <a:pPr marL="457200" indent="-457200">
              <a:buFontTx/>
              <a:buChar char="-"/>
            </a:pPr>
            <a:r>
              <a:rPr lang="en-GB" dirty="0"/>
              <a:t>Provide a baseline to determine impact of policies</a:t>
            </a:r>
          </a:p>
          <a:p>
            <a:pPr marL="457200" indent="-457200">
              <a:buFontTx/>
              <a:buChar char="-"/>
            </a:pPr>
            <a:endParaRPr lang="en-GB" dirty="0"/>
          </a:p>
          <a:p>
            <a:pPr marL="0" indent="0" algn="r">
              <a:buNone/>
            </a:pPr>
            <a:r>
              <a:rPr lang="en-GB" sz="2400" dirty="0"/>
              <a:t>WHO. International guidelines for estimating the costs of substance abuse.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03478-005E-9522-86B4-6DFEB4EAF3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987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BA9CF-5D41-F9C2-7607-9AF49987D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Spending</a:t>
            </a:r>
            <a:r>
              <a:rPr lang="en-US" sz="3200" dirty="0"/>
              <a:t> on tobacco </a:t>
            </a:r>
            <a:br>
              <a:rPr lang="en-US" sz="3200" dirty="0"/>
            </a:br>
            <a:r>
              <a:rPr lang="en-US" sz="2800" b="0" dirty="0"/>
              <a:t>i.e. direct cost to individuals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44BDE-A36E-4289-BA24-B81B87D6036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3473" y="4201160"/>
            <a:ext cx="5211677" cy="2909455"/>
          </a:xfrm>
        </p:spPr>
        <p:txBody>
          <a:bodyPr>
            <a:normAutofit fontScale="85000" lnSpcReduction="10000"/>
          </a:bodyPr>
          <a:lstStyle/>
          <a:p>
            <a:r>
              <a:rPr lang="en-US" sz="4000" dirty="0"/>
              <a:t>Fiscal costs</a:t>
            </a:r>
          </a:p>
          <a:p>
            <a:r>
              <a:rPr lang="en-US" sz="4000" dirty="0"/>
              <a:t>(and benefits)</a:t>
            </a:r>
          </a:p>
          <a:p>
            <a:r>
              <a:rPr lang="en-US" sz="3300" dirty="0"/>
              <a:t> </a:t>
            </a:r>
            <a:r>
              <a:rPr lang="en-US" sz="3300" b="0" dirty="0"/>
              <a:t>e.g. tax and public spending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E0060A-2F57-D202-D620-53996892D9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55390" y="772160"/>
            <a:ext cx="5656600" cy="3429000"/>
          </a:xfrm>
        </p:spPr>
        <p:txBody>
          <a:bodyPr/>
          <a:lstStyle/>
          <a:p>
            <a:r>
              <a:rPr lang="en-US" dirty="0"/>
              <a:t>Costs to the economy</a:t>
            </a:r>
          </a:p>
          <a:p>
            <a:r>
              <a:rPr lang="en-US" dirty="0"/>
              <a:t>(and benefits) </a:t>
            </a:r>
          </a:p>
          <a:p>
            <a:r>
              <a:rPr lang="en-US" sz="2400" b="0" dirty="0"/>
              <a:t>e.g. jobs, productivity</a:t>
            </a:r>
          </a:p>
          <a:p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2EA0E8F-5FE5-7215-5F1A-BE293549E23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29940" y="3347720"/>
            <a:ext cx="6082050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BD0F48-7CE2-13AB-D14D-C8FC38872AD1}"/>
              </a:ext>
            </a:extLst>
          </p:cNvPr>
          <p:cNvSpPr txBox="1"/>
          <p:nvPr/>
        </p:nvSpPr>
        <p:spPr>
          <a:xfrm>
            <a:off x="6799580" y="4201160"/>
            <a:ext cx="470154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Total costs 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(and benefits) to society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e.g. capturing intrinsic value of lives lost</a:t>
            </a:r>
          </a:p>
        </p:txBody>
      </p:sp>
    </p:spTree>
    <p:extLst>
      <p:ext uri="{BB962C8B-B14F-4D97-AF65-F5344CB8AC3E}">
        <p14:creationId xmlns:p14="http://schemas.microsoft.com/office/powerpoint/2010/main" val="173101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78189-B6F1-BCC3-FBCE-BD1F13F8F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mean by ‘cost’?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BE374-A956-CFC3-C35C-CEF4D7A939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/>
              <a:t>1) ‘direct costs’ – health and social care; fire (tobacco)  </a:t>
            </a:r>
          </a:p>
          <a:p>
            <a:pPr marL="0" indent="0">
              <a:buNone/>
            </a:pPr>
            <a:r>
              <a:rPr lang="en-GB" sz="3200"/>
              <a:t>2) ‘indirect costs’ – typically labour and productivity</a:t>
            </a:r>
          </a:p>
          <a:p>
            <a:pPr marL="0" indent="0">
              <a:buNone/>
            </a:pPr>
            <a:r>
              <a:rPr lang="en-GB" sz="3200"/>
              <a:t>3) ‘intangible costs’ – pain, suffering, loss of life (e.g. value of a QALY)</a:t>
            </a:r>
          </a:p>
          <a:p>
            <a:endParaRPr lang="en-GB" sz="3200"/>
          </a:p>
          <a:p>
            <a:pPr marL="0" indent="0" algn="ctr">
              <a:buNone/>
            </a:pPr>
            <a:r>
              <a:rPr lang="en-GB" sz="3200" b="1"/>
              <a:t>1) + 2) + 3) = full economic welfare cost</a:t>
            </a:r>
          </a:p>
          <a:p>
            <a:pPr marL="0" indent="0" algn="ctr">
              <a:buNone/>
            </a:pPr>
            <a:r>
              <a:rPr lang="en-GB" sz="3200" b="1"/>
              <a:t>1) + 2) = total financial cost</a:t>
            </a:r>
          </a:p>
          <a:p>
            <a:pPr marL="0" indent="0" algn="r">
              <a:buNone/>
            </a:pPr>
            <a:r>
              <a:rPr lang="en-GB" sz="2400"/>
              <a:t>Moller &amp; Matic. 2010</a:t>
            </a:r>
            <a:endParaRPr lang="en-GB" sz="32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576B1F-43CD-34F4-35DF-13013B81F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55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0ACCC8-C825-CB4E-6AB4-40DEC9A3D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6569" y="3525762"/>
            <a:ext cx="4795894" cy="30111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5514C9-E1E5-4D9F-84EB-B507C280A2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99" b="12158"/>
          <a:stretch>
            <a:fillRect/>
          </a:stretch>
        </p:blipFill>
        <p:spPr bwMode="auto">
          <a:xfrm>
            <a:off x="5996393" y="131889"/>
            <a:ext cx="5386070" cy="3116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63144D-8333-BAD8-2E2E-51A8A2C375E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166" b="13098"/>
          <a:stretch>
            <a:fillRect/>
          </a:stretch>
        </p:blipFill>
        <p:spPr bwMode="auto">
          <a:xfrm>
            <a:off x="352425" y="2911978"/>
            <a:ext cx="5526405" cy="30835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20753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51973-F191-27CE-8D09-583EF9390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Some things to keep in mind when using cost estimates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92966-6E91-F0BA-86DD-D983CE28A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0990" lvl="1" indent="0">
              <a:buNone/>
            </a:pPr>
            <a:endParaRPr lang="en-US" dirty="0"/>
          </a:p>
          <a:p>
            <a:pPr marL="380990" lvl="1" indent="0">
              <a:buNone/>
            </a:pPr>
            <a:endParaRPr lang="en-US" dirty="0"/>
          </a:p>
          <a:p>
            <a:pPr marL="380990" lvl="1" indent="0">
              <a:buNone/>
            </a:pPr>
            <a:r>
              <a:rPr lang="en-US" dirty="0"/>
              <a:t>Cost estimates:</a:t>
            </a:r>
          </a:p>
          <a:p>
            <a:pPr marL="380990" lvl="1" indent="0">
              <a:buNone/>
            </a:pPr>
            <a:endParaRPr lang="en-US" dirty="0"/>
          </a:p>
          <a:p>
            <a:pPr marL="838179" lvl="2" indent="0">
              <a:buNone/>
            </a:pPr>
            <a:r>
              <a:rPr lang="en-US" dirty="0"/>
              <a:t>- Use different methods</a:t>
            </a:r>
          </a:p>
          <a:p>
            <a:pPr marL="838179" lvl="2" indent="0">
              <a:buNone/>
            </a:pPr>
            <a:r>
              <a:rPr lang="en-US" dirty="0"/>
              <a:t>- Have different data limitations</a:t>
            </a:r>
          </a:p>
          <a:p>
            <a:pPr marL="838179" lvl="2" indent="0">
              <a:buNone/>
            </a:pPr>
            <a:r>
              <a:rPr lang="en-US" dirty="0"/>
              <a:t>- Make big (usually necessary) assumptions</a:t>
            </a:r>
          </a:p>
          <a:p>
            <a:pPr marL="838179" lvl="2" indent="0">
              <a:buNone/>
            </a:pPr>
            <a:r>
              <a:rPr lang="en-US" dirty="0"/>
              <a:t>- Have different goals</a:t>
            </a:r>
          </a:p>
          <a:p>
            <a:pPr marL="838179" lvl="2" indent="0">
              <a:buNone/>
            </a:pPr>
            <a:r>
              <a:rPr lang="en-US" dirty="0"/>
              <a:t>- Use data from different time periods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BEFD8-DCE4-137D-EAD1-37D1C2674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25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61C4D-366F-F57B-D0DF-253603581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impact of tobacco use on productivity in the 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2D5E1-E2E7-26C8-308F-F4C6E931A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Tobacco smoking continues to create a major economic burden, particularly due to health harms in working-age adults</a:t>
            </a:r>
          </a:p>
          <a:p>
            <a:endParaRPr lang="en-GB" dirty="0"/>
          </a:p>
          <a:p>
            <a:pPr fontAlgn="base"/>
            <a:r>
              <a:rPr lang="en-GB" dirty="0"/>
              <a:t>Tobacco use reduces productivity among smokers through unemployment, increased sickness-related absences (absenteeism), reduced productivity at work (presenteeism), early retirement and premature mortality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Reed (2026): Overall productivity losses due to premature mortality, reduced employment, reduced earnings and Gross Value Added (see next presentation) - </a:t>
            </a:r>
            <a:r>
              <a:rPr lang="en-GB" b="1" dirty="0"/>
              <a:t>£33bn</a:t>
            </a:r>
            <a:r>
              <a:rPr lang="en-GB" dirty="0"/>
              <a:t> 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5F983C-4901-806A-ACE2-ECB442F15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05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59B05-21E7-EEE1-660D-B8655141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Total cost of smoking to UK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A5851-499A-FDF3-50E4-8489ADAAC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/>
          </a:p>
          <a:p>
            <a:endParaRPr lang="en-US" dirty="0"/>
          </a:p>
          <a:p>
            <a:endParaRPr lang="en-US" b="1" dirty="0"/>
          </a:p>
          <a:p>
            <a:pPr marL="0" indent="0">
              <a:buNone/>
            </a:pPr>
            <a:r>
              <a:rPr lang="en-US" dirty="0"/>
              <a:t>Total cost to society (excluding cost of early deaths): </a:t>
            </a:r>
            <a:r>
              <a:rPr lang="en-US" b="1" dirty="0"/>
              <a:t>£53bn</a:t>
            </a:r>
          </a:p>
          <a:p>
            <a:endParaRPr lang="en-US" dirty="0"/>
          </a:p>
          <a:p>
            <a:pPr lvl="1" fontAlgn="base"/>
            <a:r>
              <a:rPr lang="en-GB" dirty="0"/>
              <a:t>£33 billion in lost productivity costs </a:t>
            </a:r>
          </a:p>
          <a:p>
            <a:pPr lvl="1" fontAlgn="base"/>
            <a:r>
              <a:rPr lang="en-GB" dirty="0"/>
              <a:t>£17.6 billion in social care costs </a:t>
            </a:r>
          </a:p>
          <a:p>
            <a:pPr lvl="1" fontAlgn="base"/>
            <a:r>
              <a:rPr lang="en-GB" dirty="0"/>
              <a:t>£2 billion in healthcare costs </a:t>
            </a:r>
          </a:p>
          <a:p>
            <a:pPr lvl="1" fontAlgn="base"/>
            <a:r>
              <a:rPr lang="en-GB" dirty="0"/>
              <a:t>£455 million in costs linked to fires caused by smoking </a:t>
            </a:r>
          </a:p>
          <a:p>
            <a:endParaRPr lang="en-US" b="1" dirty="0"/>
          </a:p>
          <a:p>
            <a:endParaRPr lang="en-US" b="1" dirty="0"/>
          </a:p>
          <a:p>
            <a:r>
              <a:rPr lang="en-US" dirty="0"/>
              <a:t>Total cost to society (including cost of early deaths): </a:t>
            </a:r>
            <a:r>
              <a:rPr lang="en-US" b="1" dirty="0"/>
              <a:t>£99bn</a:t>
            </a:r>
          </a:p>
          <a:p>
            <a:endParaRPr lang="en-US" b="1" dirty="0"/>
          </a:p>
          <a:p>
            <a:pPr marL="0" indent="0" algn="r">
              <a:buNone/>
            </a:pPr>
            <a:r>
              <a:rPr lang="en-US" dirty="0"/>
              <a:t>Reed, 2026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38820B-F06A-9ED8-3F53-A82C037157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5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14B73-3344-4056-E9BB-C89F461B2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smokers ‘pay their way’?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03EBF-6EA7-73C4-DDBF-42036ED0B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133" dirty="0">
                <a:ea typeface="Verdana" panose="020B0604030504040204" pitchFamily="34" charset="0"/>
              </a:rPr>
              <a:t>Some critics of intervention in the tobacco market suggest that smokers ‘pay their way’ because they contribute to pensions, health care etc., and then die before they claim their benefits</a:t>
            </a:r>
          </a:p>
          <a:p>
            <a:pPr marL="0" indent="0">
              <a:buNone/>
            </a:pPr>
            <a:endParaRPr lang="en-GB" altLang="en-US" sz="2133" dirty="0">
              <a:ea typeface="Verdana" panose="020B0604030504040204" pitchFamily="34" charset="0"/>
            </a:endParaRPr>
          </a:p>
          <a:p>
            <a:r>
              <a:rPr lang="en-GB" altLang="en-US" sz="2133" dirty="0">
                <a:ea typeface="Verdana" panose="020B0604030504040204" pitchFamily="34" charset="0"/>
              </a:rPr>
              <a:t>Reed’s (2025) analysis suggests this is wrong: </a:t>
            </a:r>
          </a:p>
          <a:p>
            <a:pPr marL="457200" lvl="1" indent="0">
              <a:buNone/>
            </a:pPr>
            <a:r>
              <a:rPr lang="en-GB" sz="2000" dirty="0">
                <a:ea typeface="Verdana" panose="020B0604030504040204" pitchFamily="34" charset="0"/>
              </a:rPr>
              <a:t>- </a:t>
            </a:r>
            <a:r>
              <a:rPr lang="en-US" sz="2000" dirty="0"/>
              <a:t>Net impact of smoking on public finances (tax, social security, public service costs) </a:t>
            </a:r>
            <a:r>
              <a:rPr lang="en-US" sz="2000" b="1" dirty="0"/>
              <a:t>- £10.8bn (Tax revenue ~£8.8 bn)</a:t>
            </a:r>
          </a:p>
          <a:p>
            <a:pPr marL="457200" lvl="1" indent="0">
              <a:buNone/>
            </a:pPr>
            <a:endParaRPr lang="en-GB" altLang="en-US" sz="2133" dirty="0">
              <a:ea typeface="Verdana" panose="020B0604030504040204" pitchFamily="34" charset="0"/>
            </a:endParaRPr>
          </a:p>
          <a:p>
            <a:r>
              <a:rPr lang="en-GB" altLang="en-US" sz="2133" dirty="0">
                <a:ea typeface="Verdana" panose="020B0604030504040204" pitchFamily="34" charset="0"/>
              </a:rPr>
              <a:t>But also unethical!</a:t>
            </a:r>
          </a:p>
          <a:p>
            <a:pPr marL="0" indent="0">
              <a:buNone/>
            </a:pPr>
            <a:endParaRPr lang="en-GB" altLang="en-US" sz="2133" dirty="0">
              <a:ea typeface="Verdana" panose="020B0604030504040204" pitchFamily="34" charset="0"/>
            </a:endParaRPr>
          </a:p>
          <a:p>
            <a:r>
              <a:rPr lang="en-GB" altLang="en-US" sz="2133" dirty="0">
                <a:ea typeface="Verdana" panose="020B0604030504040204" pitchFamily="34" charset="0"/>
              </a:rPr>
              <a:t>Most studies do not place value on life per se</a:t>
            </a:r>
          </a:p>
          <a:p>
            <a:pPr lvl="1"/>
            <a:r>
              <a:rPr lang="en-GB" altLang="en-US" sz="2133" dirty="0">
                <a:ea typeface="Verdana" panose="020B0604030504040204" pitchFamily="34" charset="0"/>
              </a:rPr>
              <a:t>Misleading to suggest that society is better off with these premature deaths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5EF44-D215-0A74-B330-7AA5FC5533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79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7D882-624A-7010-0130-709740C45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Spending on tobacco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2E5DB-5C51-9758-853D-AE3CD37A3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437278"/>
            <a:ext cx="11341100" cy="486092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Tobacco use is concentrated in the UK’s most deprived communities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Major financial burden in households that are already struggling financially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417,000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additional households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classified as living in relative poverty after subtracting tobacco expenditure; substantially higher than </a:t>
            </a: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previous estimates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dirty="0"/>
              <a:t>Those who smoke are nearly three times as likely to use food banks as non-smokers (20% vs 7%)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Reed et al. 2026</a:t>
            </a:r>
          </a:p>
          <a:p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CC821-9859-2DC0-10C3-92D565484D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17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CB181-F235-CF71-502A-3B09C962C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smokefree-dividend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AEC956-4112-290D-A17B-FAE718D57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589" y="1358899"/>
            <a:ext cx="4997154" cy="48609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Tobacco use places significant financial burden on those who smoke.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93% of money spent on legal tobacco flows out of local economies.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There is a large potential economic dividend to people who smoke and local economies if smoking rates are reduced to zero.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AEB5D4-C5A9-18E6-1312-8C291E4B9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1471DD8-3956-241C-5BE9-4A3EC14D2D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036973"/>
              </p:ext>
            </p:extLst>
          </p:nvPr>
        </p:nvGraphicFramePr>
        <p:xfrm>
          <a:off x="5422605" y="2159526"/>
          <a:ext cx="6214607" cy="3259672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2051952">
                  <a:extLst>
                    <a:ext uri="{9D8B030D-6E8A-4147-A177-3AD203B41FA5}">
                      <a16:colId xmlns:a16="http://schemas.microsoft.com/office/drawing/2014/main" val="2672621488"/>
                    </a:ext>
                  </a:extLst>
                </a:gridCol>
                <a:gridCol w="812367">
                  <a:extLst>
                    <a:ext uri="{9D8B030D-6E8A-4147-A177-3AD203B41FA5}">
                      <a16:colId xmlns:a16="http://schemas.microsoft.com/office/drawing/2014/main" val="1375005885"/>
                    </a:ext>
                  </a:extLst>
                </a:gridCol>
                <a:gridCol w="869668">
                  <a:extLst>
                    <a:ext uri="{9D8B030D-6E8A-4147-A177-3AD203B41FA5}">
                      <a16:colId xmlns:a16="http://schemas.microsoft.com/office/drawing/2014/main" val="3335324862"/>
                    </a:ext>
                  </a:extLst>
                </a:gridCol>
                <a:gridCol w="797860">
                  <a:extLst>
                    <a:ext uri="{9D8B030D-6E8A-4147-A177-3AD203B41FA5}">
                      <a16:colId xmlns:a16="http://schemas.microsoft.com/office/drawing/2014/main" val="886033662"/>
                    </a:ext>
                  </a:extLst>
                </a:gridCol>
                <a:gridCol w="870393">
                  <a:extLst>
                    <a:ext uri="{9D8B030D-6E8A-4147-A177-3AD203B41FA5}">
                      <a16:colId xmlns:a16="http://schemas.microsoft.com/office/drawing/2014/main" val="88500988"/>
                    </a:ext>
                  </a:extLst>
                </a:gridCol>
                <a:gridCol w="812367">
                  <a:extLst>
                    <a:ext uri="{9D8B030D-6E8A-4147-A177-3AD203B41FA5}">
                      <a16:colId xmlns:a16="http://schemas.microsoft.com/office/drawing/2014/main" val="2516306959"/>
                    </a:ext>
                  </a:extLst>
                </a:gridCol>
              </a:tblGrid>
              <a:tr h="931335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of Income on Tobacco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Smoking Prevalence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Dividend (£m)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Dividend per capita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Dividend per smoker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435506526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East Midlands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6.72%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14.79%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£1,012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£264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£1,784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628688714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East of England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6.37%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13.70%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£1,199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£245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£1,791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08100319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London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6.05%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12.95%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£1,604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£232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£1,789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32027945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North East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9.00%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15.27%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£684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£320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£2,095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63981125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North West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7.51%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14.50%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£1,489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£258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£1,778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61356638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South East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5.85%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12.12%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£1,504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£209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£1,721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25678495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South West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5.91%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13.99%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£970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£215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£1,535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951219743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West Midlands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7.69%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14.03%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£1,206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£260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£1,855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123752358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Yorkshire and the Humber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7.41%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15.64%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£1,222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£282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£1,803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097612705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en-GB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166855634"/>
                  </a:ext>
                </a:extLst>
              </a:tr>
              <a:tr h="211667">
                <a:tc>
                  <a:txBody>
                    <a:bodyPr/>
                    <a:lstStyle/>
                    <a:p>
                      <a:pPr algn="l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£10,890</a:t>
                      </a:r>
                      <a:endParaRPr lang="en-GB" sz="11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£246</a:t>
                      </a:r>
                      <a:endParaRPr lang="en-GB" sz="11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£1,776</a:t>
                      </a:r>
                      <a:endParaRPr lang="en-GB" sz="11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829044813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CC0690D0-7394-687A-EA77-521E2AFDA047}"/>
              </a:ext>
            </a:extLst>
          </p:cNvPr>
          <p:cNvSpPr/>
          <p:nvPr/>
        </p:nvSpPr>
        <p:spPr>
          <a:xfrm>
            <a:off x="7494936" y="3717838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016FE92-A3A3-30FD-F434-A3B70F28E0D6}"/>
              </a:ext>
            </a:extLst>
          </p:cNvPr>
          <p:cNvSpPr/>
          <p:nvPr/>
        </p:nvSpPr>
        <p:spPr>
          <a:xfrm>
            <a:off x="7494936" y="4101020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0BE9D59-7363-766A-E885-F7925406BAC5}"/>
              </a:ext>
            </a:extLst>
          </p:cNvPr>
          <p:cNvSpPr/>
          <p:nvPr/>
        </p:nvSpPr>
        <p:spPr>
          <a:xfrm>
            <a:off x="10071222" y="3713366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BC60779-C9F0-EDE0-1934-E9A921341D41}"/>
              </a:ext>
            </a:extLst>
          </p:cNvPr>
          <p:cNvSpPr/>
          <p:nvPr/>
        </p:nvSpPr>
        <p:spPr>
          <a:xfrm>
            <a:off x="10071222" y="4182835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7B1EA6E-2339-45C8-10EF-5304C3B0AEAC}"/>
              </a:ext>
            </a:extLst>
          </p:cNvPr>
          <p:cNvSpPr/>
          <p:nvPr/>
        </p:nvSpPr>
        <p:spPr>
          <a:xfrm>
            <a:off x="10922262" y="3712584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3CF85D5-C330-C9C3-19B0-455AA5638479}"/>
              </a:ext>
            </a:extLst>
          </p:cNvPr>
          <p:cNvSpPr/>
          <p:nvPr/>
        </p:nvSpPr>
        <p:spPr>
          <a:xfrm>
            <a:off x="10854217" y="4338494"/>
            <a:ext cx="601133" cy="26246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743BEA4E-5845-E28A-87A2-32228BAC1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28707" y="-33963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333333"/>
                </a:solidFill>
                <a:effectLst/>
                <a:latin typeface="interfaceregular"/>
              </a:rPr>
              <a:t>There is therefore a large potential economic dividend to people who smoke and local economies if everyone were to stop smoking.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0106E4-E14F-DBF2-DBA0-258F31030BF1}"/>
              </a:ext>
            </a:extLst>
          </p:cNvPr>
          <p:cNvSpPr txBox="1"/>
          <p:nvPr/>
        </p:nvSpPr>
        <p:spPr>
          <a:xfrm>
            <a:off x="9339943" y="5947736"/>
            <a:ext cx="2297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Morris et al. 2024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7193E1-FC64-1AE0-DB99-32971F6AAEA0}"/>
              </a:ext>
            </a:extLst>
          </p:cNvPr>
          <p:cNvSpPr txBox="1"/>
          <p:nvPr/>
        </p:nvSpPr>
        <p:spPr>
          <a:xfrm>
            <a:off x="5355650" y="1565250"/>
            <a:ext cx="616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The scale of the dividend varies by region:</a:t>
            </a:r>
          </a:p>
        </p:txBody>
      </p:sp>
    </p:spTree>
    <p:extLst>
      <p:ext uri="{BB962C8B-B14F-4D97-AF65-F5344CB8AC3E}">
        <p14:creationId xmlns:p14="http://schemas.microsoft.com/office/powerpoint/2010/main" val="2283422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The smokefree dividend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3A5479-ACFD-A9CC-6746-624502D92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income and the smoke-free dividend per capita by, local authority</a:t>
            </a:r>
            <a:endParaRPr lang="en-US" sz="2000"/>
          </a:p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FB42F-82FC-2CBE-2821-FEB2A9B36F7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5"/>
            <a:ext cx="5211794" cy="44074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smokefree dividend per adult is largest in local areas with lower average incomes.</a:t>
            </a:r>
          </a:p>
          <a:p>
            <a:pPr marL="0" indent="0">
              <a:buNone/>
            </a:pPr>
            <a:endParaRPr lang="en-U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22B81A-BFB6-99E1-FB9C-95974854B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157" y="3178585"/>
            <a:ext cx="4721088" cy="331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441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CC549-046A-5D86-895D-28AE0D70E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en-GB" dirty="0"/>
              <a:t>What happens to the economy when people stop spending in tobacco?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5C33B-08A4-D07B-7F6D-FDFFD5102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736097"/>
            <a:ext cx="11341100" cy="486092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 pound spent on tobacco is a pound that could be spent on something else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economic impact of consumers switching from buying tobacco to other goods and services as smoking prevalence decreases is often overlooked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Talk 2: Dr Howard Reed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6451C-DAD6-691E-1D20-CCBF7793E8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810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51918-6126-2274-D728-6309D3514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economic case for reducing smoking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D19A7-57CF-0260-F5B4-11665C33B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736097"/>
            <a:ext cx="11341100" cy="4860925"/>
          </a:xfrm>
        </p:spPr>
        <p:txBody>
          <a:bodyPr>
            <a:normAutofit/>
          </a:bodyPr>
          <a:lstStyle/>
          <a:p>
            <a:r>
              <a:rPr lang="en-GB" dirty="0"/>
              <a:t>Health burden of smoking and its impact on health inequalities is well-established.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Critics of public health policies claim that they damage the economy.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Increasing evidence that reducing smoking delivers significant economic benefits.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The health and economic impact of tobacco use is greatest in the country’s most disadvantaged communities.</a:t>
            </a:r>
          </a:p>
          <a:p>
            <a:endParaRPr lang="en-GB" dirty="0"/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3F88CE-3213-2105-8A0A-1207564ABA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440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3103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9-Hyperlinkblue-CivicPurple">
      <a:dk1>
        <a:srgbClr val="10263B"/>
      </a:dk1>
      <a:lt1>
        <a:srgbClr val="FCFBF8"/>
      </a:lt1>
      <a:dk2>
        <a:srgbClr val="405161"/>
      </a:dk2>
      <a:lt2>
        <a:srgbClr val="F3F3F5"/>
      </a:lt2>
      <a:accent1>
        <a:srgbClr val="707D89"/>
      </a:accent1>
      <a:accent2>
        <a:srgbClr val="9FA8B1"/>
      </a:accent2>
      <a:accent3>
        <a:srgbClr val="005F36"/>
      </a:accent3>
      <a:accent4>
        <a:srgbClr val="92D400"/>
      </a:accent4>
      <a:accent5>
        <a:srgbClr val="37B3B0"/>
      </a:accent5>
      <a:accent6>
        <a:srgbClr val="009BC1"/>
      </a:accent6>
      <a:hlink>
        <a:srgbClr val="0061FF"/>
      </a:hlink>
      <a:folHlink>
        <a:srgbClr val="94579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391EDCFC911F45A9DD8B1389DBAE73" ma:contentTypeVersion="21" ma:contentTypeDescription="Create a new document." ma:contentTypeScope="" ma:versionID="18cf16ec0aa6da56be582e2a7172ba75">
  <xsd:schema xmlns:xsd="http://www.w3.org/2001/XMLSchema" xmlns:xs="http://www.w3.org/2001/XMLSchema" xmlns:p="http://schemas.microsoft.com/office/2006/metadata/properties" xmlns:ns2="16640679-8aa6-4262-947d-54cfc3df5a39" xmlns:ns3="c9a8d30e-3eb0-4167-b686-5fd4d1de55fa" targetNamespace="http://schemas.microsoft.com/office/2006/metadata/properties" ma:root="true" ma:fieldsID="d124782be059d696050be41b9b0f868d" ns2:_="" ns3:_="">
    <xsd:import namespace="16640679-8aa6-4262-947d-54cfc3df5a39"/>
    <xsd:import namespace="c9a8d30e-3eb0-4167-b686-5fd4d1de55f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640679-8aa6-4262-947d-54cfc3df5a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6624216-d583-4636-a04d-17921d6eaf6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a8d30e-3eb0-4167-b686-5fd4d1de55f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14155df0-2a5e-4291-af6d-612008b03141}" ma:internalName="TaxCatchAll" ma:showField="CatchAllData" ma:web="c9a8d30e-3eb0-4167-b686-5fd4d1de55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9a8d30e-3eb0-4167-b686-5fd4d1de55fa" xsi:nil="true"/>
    <lcf76f155ced4ddcb4097134ff3c332f xmlns="16640679-8aa6-4262-947d-54cfc3df5a39">
      <Terms xmlns="http://schemas.microsoft.com/office/infopath/2007/PartnerControls"/>
    </lcf76f155ced4ddcb4097134ff3c332f>
    <SharedWithUsers xmlns="c9a8d30e-3eb0-4167-b686-5fd4d1de55fa">
      <UserInfo>
        <DisplayName>Mirella Lechna</DisplayName>
        <AccountId>3210</AccountId>
        <AccountType/>
      </UserInfo>
      <UserInfo>
        <DisplayName>Katherine Auer (staff)</DisplayName>
        <AccountId>5187</AccountId>
        <AccountType/>
      </UserInfo>
      <UserInfo>
        <DisplayName>Claire Murphy (staff)</DisplayName>
        <AccountId>2938</AccountId>
        <AccountType/>
      </UserInfo>
      <UserInfo>
        <DisplayName>Julian Tenney (staff)</DisplayName>
        <AccountId>294</AccountId>
        <AccountType/>
      </UserInfo>
      <UserInfo>
        <DisplayName>Christopher Ward (staff)</DisplayName>
        <AccountId>43110</AccountId>
        <AccountType/>
      </UserInfo>
      <UserInfo>
        <DisplayName>Emma Darwin</DisplayName>
        <AccountId>66300</AccountId>
        <AccountType/>
      </UserInfo>
      <UserInfo>
        <DisplayName>info</DisplayName>
        <AccountId>66336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82E0C75-26DA-4C05-903C-F39759AE297C}">
  <ds:schemaRefs>
    <ds:schemaRef ds:uri="16640679-8aa6-4262-947d-54cfc3df5a39"/>
    <ds:schemaRef ds:uri="c9a8d30e-3eb0-4167-b686-5fd4d1de55f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0B1A4FF-0ED2-4144-92C9-26E83AFB9B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524C8A-0B90-4F5E-9F57-26A31440D349}">
  <ds:schemaRefs>
    <ds:schemaRef ds:uri="http://schemas.microsoft.com/office/2006/documentManagement/types"/>
    <ds:schemaRef ds:uri="http://schemas.microsoft.com/office/2006/metadata/properties"/>
    <ds:schemaRef ds:uri="16640679-8aa6-4262-947d-54cfc3df5a39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c9a8d30e-3eb0-4167-b686-5fd4d1de55f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2752</TotalTime>
  <Words>1014</Words>
  <Application>Microsoft Office PowerPoint</Application>
  <PresentationFormat>Widescreen</PresentationFormat>
  <Paragraphs>210</Paragraphs>
  <Slides>16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Georgia</vt:lpstr>
      <vt:lpstr>interfaceregular</vt:lpstr>
      <vt:lpstr>Verdana</vt:lpstr>
      <vt:lpstr>Wingdings</vt:lpstr>
      <vt:lpstr>Office Theme</vt:lpstr>
      <vt:lpstr>What do we mean by the ‘costs’ of smoking?</vt:lpstr>
      <vt:lpstr>Outline</vt:lpstr>
      <vt:lpstr>Background </vt:lpstr>
      <vt:lpstr>Spending on tobacco  i.e. direct cost to individuals </vt:lpstr>
      <vt:lpstr>What do we mean by ‘cost’?</vt:lpstr>
      <vt:lpstr>PowerPoint Presentation</vt:lpstr>
      <vt:lpstr>Some things to keep in mind when using cost estimates</vt:lpstr>
      <vt:lpstr>The impact of tobacco use on productivity in the UK</vt:lpstr>
      <vt:lpstr>Total cost of smoking to UK society</vt:lpstr>
      <vt:lpstr>Do smokers ‘pay their way’?</vt:lpstr>
      <vt:lpstr>Spending on tobacco</vt:lpstr>
      <vt:lpstr>The smokefree-dividend</vt:lpstr>
      <vt:lpstr>The smokefree dividend</vt:lpstr>
      <vt:lpstr>What happens to the economy when people stop spending in tobacco? </vt:lpstr>
      <vt:lpstr>The economic case for reducing smoking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University of Nottingham PowerPoint template</dc:title>
  <dc:creator/>
  <cp:lastModifiedBy>Noah Traill</cp:lastModifiedBy>
  <cp:revision>2</cp:revision>
  <cp:lastPrinted>2025-12-02T08:04:23Z</cp:lastPrinted>
  <dcterms:created xsi:type="dcterms:W3CDTF">2023-09-01T16:10:27Z</dcterms:created>
  <dcterms:modified xsi:type="dcterms:W3CDTF">2026-09-11T14:17:56Z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0x01010024391EDCFC911F45A9DD8B1389DBAE73</vt:lpwstr>
  </property>
  <property fmtid="{D5CDD505-2E9C-101B-9397-08002B2CF9AE}" pid="3" name="MediaServiceImageTags">
    <vt:lpwstr/>
  </property>
</Properties>
</file>