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145708207" r:id="rId5"/>
    <p:sldId id="2145708208" r:id="rId6"/>
    <p:sldId id="2145708209" r:id="rId7"/>
    <p:sldId id="2145708212" r:id="rId8"/>
    <p:sldId id="2145708215" r:id="rId9"/>
    <p:sldId id="2145708211" r:id="rId10"/>
    <p:sldId id="2145708214" r:id="rId11"/>
    <p:sldId id="2145708216" r:id="rId12"/>
    <p:sldId id="21457082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1C6"/>
    <a:srgbClr val="00556F"/>
    <a:srgbClr val="183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719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Bush" userId="5a2d20c7-06dc-432c-8a84-0b45b132c50e" providerId="ADAL" clId="{04113C89-AD95-4178-9483-6AB9C106D6C3}"/>
    <pc:docChg chg="delSld">
      <pc:chgData name="Olivia Bush" userId="5a2d20c7-06dc-432c-8a84-0b45b132c50e" providerId="ADAL" clId="{04113C89-AD95-4178-9483-6AB9C106D6C3}" dt="2023-10-11T13:19:17.759" v="0" actId="47"/>
      <pc:docMkLst>
        <pc:docMk/>
      </pc:docMkLst>
      <pc:sldChg chg="del">
        <pc:chgData name="Olivia Bush" userId="5a2d20c7-06dc-432c-8a84-0b45b132c50e" providerId="ADAL" clId="{04113C89-AD95-4178-9483-6AB9C106D6C3}" dt="2023-10-11T13:19:17.759" v="0" actId="47"/>
        <pc:sldMkLst>
          <pc:docMk/>
          <pc:sldMk cId="2663899927" sldId="21457082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49456-3FDC-4DF4-840A-1388D38FAD0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60553-B3B0-403A-9A5F-8903AE4D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2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60553-B3B0-403A-9A5F-8903AE4D27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2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60553-B3B0-403A-9A5F-8903AE4D27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9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60553-B3B0-403A-9A5F-8903AE4D27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8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60553-B3B0-403A-9A5F-8903AE4D27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5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60553-B3B0-403A-9A5F-8903AE4D27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5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60553-B3B0-403A-9A5F-8903AE4D27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7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60553-B3B0-403A-9A5F-8903AE4D27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60553-B3B0-403A-9A5F-8903AE4D27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3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8E0D45E-0B97-4E29-8499-AB2B710EB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5749" y="365910"/>
            <a:ext cx="1308943" cy="528611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426801C-6EF1-44D5-BB49-CF9B1BD26219}"/>
              </a:ext>
            </a:extLst>
          </p:cNvPr>
          <p:cNvSpPr txBox="1"/>
          <p:nvPr userDrawn="1"/>
        </p:nvSpPr>
        <p:spPr>
          <a:xfrm>
            <a:off x="4099560" y="5714168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16">
            <a:extLst>
              <a:ext uri="{FF2B5EF4-FFF2-40B4-BE49-F238E27FC236}">
                <a16:creationId xmlns:a16="http://schemas.microsoft.com/office/drawing/2014/main" id="{2E504B7B-6AD1-45D7-8AE3-FA3C863D3A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3677"/>
            <a:ext cx="12211879" cy="4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4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1037979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3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4323AA-9573-44A2-B321-13F3CEFFC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5749" y="365910"/>
            <a:ext cx="1308943" cy="528611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468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171DB-8088-4255-ADC9-B2902681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452C-C1F5-4A9E-91DD-1EBE8652B41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0A99B-FAD8-4975-9A68-FDC6E2A3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F1B92-4174-404F-A53A-DAD0A7BF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0386-F525-49C8-BEF1-8BB5404EF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2C5A-75EA-4BE5-8883-720D528A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AF35-0F07-4635-8195-3DAE590E4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5F2DB-0256-4B33-9B0F-954EED3E1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701B2-10ED-41D4-A47F-441EE570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809C-DAFC-422C-9151-3D84F7638874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2C2E3-1756-405D-95B6-5593C32F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E9DAA-1262-47B0-9A8F-139E59D6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8259-9829-4956-997C-E0D855E8F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9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4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future.nhs.uk/NHSpp/view?objectId=18882736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7088-92C9-416A-97D1-EAC634068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115" y="2469161"/>
            <a:ext cx="9144000" cy="270774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/>
                <a:cs typeface="Arial"/>
              </a:rPr>
              <a:t>Joanna Feeney</a:t>
            </a:r>
            <a:br>
              <a:rPr lang="en-GB" sz="2400" dirty="0">
                <a:latin typeface="Arial"/>
                <a:cs typeface="Arial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Delivery Manager – Tobacco 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9C362-F122-38B3-AD73-0A628A694D7F}"/>
              </a:ext>
            </a:extLst>
          </p:cNvPr>
          <p:cNvSpPr txBox="1"/>
          <p:nvPr/>
        </p:nvSpPr>
        <p:spPr>
          <a:xfrm>
            <a:off x="988115" y="2469161"/>
            <a:ext cx="938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of Acute Nicotine Withdrawal</a:t>
            </a:r>
          </a:p>
        </p:txBody>
      </p:sp>
    </p:spTree>
    <p:extLst>
      <p:ext uri="{BB962C8B-B14F-4D97-AF65-F5344CB8AC3E}">
        <p14:creationId xmlns:p14="http://schemas.microsoft.com/office/powerpoint/2010/main" val="344332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EA65-424A-B41E-CBA1-DA33EBFB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59" y="505544"/>
            <a:ext cx="10641498" cy="611649"/>
          </a:xfrm>
        </p:spPr>
        <p:txBody>
          <a:bodyPr/>
          <a:lstStyle/>
          <a:p>
            <a:r>
              <a:rPr lang="en-GB" dirty="0"/>
              <a:t>What is Nicotine Withdrawal?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03DCFE-E1E5-89C3-748B-9B48768C9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84" y="1267182"/>
            <a:ext cx="7228631" cy="5460974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0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FA0E-B9F7-532D-496B-6827541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Nicotine Withdrawal in hospital settings?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75579-D276-79F0-1CD3-50B6AA0103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902418"/>
            <a:ext cx="4912340" cy="3732834"/>
          </a:xfrm>
        </p:spPr>
        <p:txBody>
          <a:bodyPr>
            <a:normAutofit/>
          </a:bodyPr>
          <a:lstStyle/>
          <a:p>
            <a:r>
              <a:rPr lang="en-GB" sz="2400" dirty="0"/>
              <a:t>Hide / exacerbate symptoms</a:t>
            </a:r>
          </a:p>
          <a:p>
            <a:r>
              <a:rPr lang="en-GB" sz="2400" dirty="0"/>
              <a:t>Diagnostically confusing</a:t>
            </a:r>
          </a:p>
          <a:p>
            <a:r>
              <a:rPr lang="en-GB" sz="2400" dirty="0"/>
              <a:t>Impact pain management</a:t>
            </a:r>
          </a:p>
          <a:p>
            <a:r>
              <a:rPr lang="en-GB" sz="2400" dirty="0"/>
              <a:t>Increased risk of infection </a:t>
            </a:r>
          </a:p>
          <a:p>
            <a:r>
              <a:rPr lang="en-GB" sz="2400" dirty="0"/>
              <a:t>Fires</a:t>
            </a:r>
          </a:p>
          <a:p>
            <a:r>
              <a:rPr lang="en-GB" sz="2400" dirty="0"/>
              <a:t>Violence against staff</a:t>
            </a:r>
          </a:p>
          <a:p>
            <a:r>
              <a:rPr lang="en-GB" sz="2400" dirty="0"/>
              <a:t>Undermines Smokefree NHS policy</a:t>
            </a:r>
          </a:p>
          <a:p>
            <a:endParaRPr lang="en-GB" sz="2400" dirty="0"/>
          </a:p>
        </p:txBody>
      </p:sp>
      <p:pic>
        <p:nvPicPr>
          <p:cNvPr id="2050" name="Picture 2" descr="Hospital patients to be banned from wheeling their drips outside to smoke |  The Sun">
            <a:extLst>
              <a:ext uri="{FF2B5EF4-FFF2-40B4-BE49-F238E27FC236}">
                <a16:creationId xmlns:a16="http://schemas.microsoft.com/office/drawing/2014/main" id="{4E6F871A-7000-EEE0-09DE-A6EF603D8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17327" r="13800"/>
          <a:stretch/>
        </p:blipFill>
        <p:spPr bwMode="auto">
          <a:xfrm>
            <a:off x="9262347" y="2096382"/>
            <a:ext cx="2453833" cy="42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8C809B-10D5-CC03-D583-33344349D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849" y="4067887"/>
            <a:ext cx="3995497" cy="2247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83C93B-A17A-1872-18CF-A2D0AC30D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14" y="2096382"/>
            <a:ext cx="3844424" cy="1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5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181F-EF1B-F6E4-E091-5CDF23E2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Clinical Responsibility to treat nicotine withdrawal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6271B-A662-A859-C0BF-7D697421A3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19356" y="2899943"/>
            <a:ext cx="5170861" cy="2766566"/>
          </a:xfrm>
        </p:spPr>
        <p:txBody>
          <a:bodyPr>
            <a:normAutofit/>
          </a:bodyPr>
          <a:lstStyle/>
          <a:p>
            <a:r>
              <a:rPr lang="en-GB" sz="2400" dirty="0"/>
              <a:t>Duty of care to treat acute nicotine withdrawal</a:t>
            </a:r>
          </a:p>
          <a:p>
            <a:r>
              <a:rPr lang="en-GB" sz="2400" dirty="0"/>
              <a:t>Responsibility is not solely the inhouse Tobacco Dependency Advisor</a:t>
            </a:r>
          </a:p>
          <a:p>
            <a:r>
              <a:rPr lang="en-GB" sz="2400" dirty="0"/>
              <a:t>Treatment within 2 hours of admission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C74FD-B2CF-F26B-74A9-9EEF82B64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39" y="1649628"/>
            <a:ext cx="5553161" cy="50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AD94-0722-B3AA-D769-6A77F849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Nicotine Dependency 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A70F3-D560-B413-3C76-E2BED268A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5897" y="1787279"/>
            <a:ext cx="4772582" cy="4693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09D386-B707-2811-365B-CA99B804D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r="31966"/>
          <a:stretch/>
        </p:blipFill>
        <p:spPr>
          <a:xfrm>
            <a:off x="7348182" y="1826616"/>
            <a:ext cx="3929418" cy="23262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34CE54-FC25-1511-47B3-67CB6DEA1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9936" y="2839297"/>
            <a:ext cx="1987468" cy="7011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6E1B1E-9C6E-5CEA-A57D-F8BB1948F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962" y="2630113"/>
            <a:ext cx="2901948" cy="8961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D4C8095-FD71-62FB-92F1-B950E45A069B}"/>
              </a:ext>
            </a:extLst>
          </p:cNvPr>
          <p:cNvSpPr txBox="1"/>
          <p:nvPr/>
        </p:nvSpPr>
        <p:spPr>
          <a:xfrm>
            <a:off x="8790038" y="4416421"/>
            <a:ext cx="2487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Nicotine from smoking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27ABFC-C338-6AE4-B9A4-2A0A982FAA07}"/>
              </a:ext>
            </a:extLst>
          </p:cNvPr>
          <p:cNvSpPr txBox="1"/>
          <p:nvPr/>
        </p:nvSpPr>
        <p:spPr>
          <a:xfrm>
            <a:off x="8790038" y="4754975"/>
            <a:ext cx="2890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Nicotine level during abstinence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84165C-8342-DF52-4E76-76333116617B}"/>
              </a:ext>
            </a:extLst>
          </p:cNvPr>
          <p:cNvSpPr txBox="1"/>
          <p:nvPr/>
        </p:nvSpPr>
        <p:spPr>
          <a:xfrm>
            <a:off x="8790038" y="5103025"/>
            <a:ext cx="3215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Nicotine from Nicotine Replacement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AD8BB6-284D-296C-3A34-B63E59DC4B80}"/>
              </a:ext>
            </a:extLst>
          </p:cNvPr>
          <p:cNvCxnSpPr/>
          <p:nvPr/>
        </p:nvCxnSpPr>
        <p:spPr>
          <a:xfrm>
            <a:off x="8888362" y="4705815"/>
            <a:ext cx="19271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FDD0F5-6BBF-73AC-97A6-BE98D1831EBB}"/>
              </a:ext>
            </a:extLst>
          </p:cNvPr>
          <p:cNvCxnSpPr/>
          <p:nvPr/>
        </p:nvCxnSpPr>
        <p:spPr>
          <a:xfrm>
            <a:off x="8888362" y="5073865"/>
            <a:ext cx="192712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F9026EB-8D97-D233-F9F4-B635C20BC487}"/>
              </a:ext>
            </a:extLst>
          </p:cNvPr>
          <p:cNvCxnSpPr/>
          <p:nvPr/>
        </p:nvCxnSpPr>
        <p:spPr>
          <a:xfrm>
            <a:off x="8888362" y="5421915"/>
            <a:ext cx="192712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D103-E640-803D-EBA6-AF3E2A12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Provision of NRT in hospital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85C6-237C-AE3D-BE13-9EF17F6102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2"/>
            <a:ext cx="6893540" cy="4890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/>
              <a:t>Prescribed</a:t>
            </a:r>
          </a:p>
          <a:p>
            <a:r>
              <a:rPr lang="en-GB" sz="2000" dirty="0"/>
              <a:t>Prescribers only</a:t>
            </a:r>
          </a:p>
          <a:p>
            <a:r>
              <a:rPr lang="en-GB" sz="2000" dirty="0"/>
              <a:t>Delays if prescribers not on ward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Patient Group Directive</a:t>
            </a:r>
          </a:p>
          <a:p>
            <a:r>
              <a:rPr lang="en-GB" sz="2000" dirty="0"/>
              <a:t>Allows product to be issued without being prescribed</a:t>
            </a:r>
          </a:p>
          <a:p>
            <a:r>
              <a:rPr lang="en-GB" sz="2000" dirty="0"/>
              <a:t>Restricted to registered Health professionals (TDA’s not able to use)</a:t>
            </a:r>
          </a:p>
          <a:p>
            <a:r>
              <a:rPr lang="en-GB" sz="2000" dirty="0"/>
              <a:t>Specialist Pharmacy Service do not recommend PGD for GSL products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Local Protocol</a:t>
            </a:r>
          </a:p>
          <a:p>
            <a:r>
              <a:rPr lang="en-GB" sz="2000" dirty="0"/>
              <a:t>Any trained staff can initiate, both admitting staff &amp; TDA</a:t>
            </a:r>
          </a:p>
          <a:p>
            <a:r>
              <a:rPr lang="en-GB" sz="2000" dirty="0"/>
              <a:t>Enables timely access to medication</a:t>
            </a:r>
          </a:p>
          <a:p>
            <a:r>
              <a:rPr lang="en-GB" sz="2000" dirty="0"/>
              <a:t>Potential to include vapes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ECBE758-39AF-5144-C613-FCE754501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559" y="5571004"/>
            <a:ext cx="3981450" cy="1152525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6E5A0B4-6781-B358-195C-62D25AF72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66" y="2051647"/>
            <a:ext cx="184626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8E66461F-7427-68B7-FD89-3774F315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67" y="3987590"/>
            <a:ext cx="753285" cy="155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55507761-D749-353A-4858-9303B1D94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b="1615"/>
          <a:stretch/>
        </p:blipFill>
        <p:spPr bwMode="auto">
          <a:xfrm>
            <a:off x="9596507" y="1381463"/>
            <a:ext cx="1572239" cy="178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1FCE1931-AE72-4422-031E-1115809F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668" y="2969128"/>
            <a:ext cx="1277236" cy="102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C2D2BDEA-A677-22FD-E520-792E17A78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14901" r="17483" b="16261"/>
          <a:stretch/>
        </p:blipFill>
        <p:spPr bwMode="auto">
          <a:xfrm>
            <a:off x="9439269" y="4385436"/>
            <a:ext cx="1572240" cy="125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B8E0716-A225-0FA7-0F84-95396135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061" y="4169127"/>
            <a:ext cx="1205713" cy="102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2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4E87-2933-7C62-885B-94B63584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1" y="613323"/>
            <a:ext cx="10641498" cy="611649"/>
          </a:xfrm>
        </p:spPr>
        <p:txBody>
          <a:bodyPr/>
          <a:lstStyle/>
          <a:p>
            <a:r>
              <a:rPr lang="en-GB" dirty="0"/>
              <a:t>Enablers to Managing Nicotine withdrawal</a:t>
            </a:r>
          </a:p>
        </p:txBody>
      </p:sp>
      <p:pic>
        <p:nvPicPr>
          <p:cNvPr id="5" name="Content Placeholder 4" descr="Stopwatch with solid fill">
            <a:extLst>
              <a:ext uri="{FF2B5EF4-FFF2-40B4-BE49-F238E27FC236}">
                <a16:creationId xmlns:a16="http://schemas.microsoft.com/office/drawing/2014/main" id="{CD053BF7-3502-270C-39E7-6336B9DE4BF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6205" y="1317835"/>
            <a:ext cx="2597915" cy="2597915"/>
          </a:xfrm>
        </p:spPr>
      </p:pic>
      <p:pic>
        <p:nvPicPr>
          <p:cNvPr id="1046" name="Picture 22" descr="Datix UK | Facebook">
            <a:extLst>
              <a:ext uri="{FF2B5EF4-FFF2-40B4-BE49-F238E27FC236}">
                <a16:creationId xmlns:a16="http://schemas.microsoft.com/office/drawing/2014/main" id="{4A48C34B-91FD-7A22-57CC-DF2B21866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9" b="37921"/>
          <a:stretch/>
        </p:blipFill>
        <p:spPr bwMode="auto">
          <a:xfrm>
            <a:off x="8587523" y="1317835"/>
            <a:ext cx="2143125" cy="6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DFD48-7F49-CE0F-CBF3-CD21C1B9C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39" y="1623660"/>
            <a:ext cx="2366381" cy="2156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5F3D6C-F4E3-941E-27C0-2CC97C983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7396" y="4164017"/>
            <a:ext cx="2028771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3FF80D-85E8-B0B3-B4CF-460831E00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6243" y="4182307"/>
            <a:ext cx="1987468" cy="1926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422193-6FCC-F875-E4D0-0BF91195A5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0929" y="1991691"/>
            <a:ext cx="1944793" cy="1963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3AB52F-1263-7AB1-9E83-5974F6020745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8145835" y="4156137"/>
            <a:ext cx="1580056" cy="213866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5E97FC-87F4-E044-7369-1D6ABEDF28C5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588327" y="2616792"/>
            <a:ext cx="1260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CA16B1-E2F9-CA6B-D0A7-6E42AF67BF5A}"/>
              </a:ext>
            </a:extLst>
          </p:cNvPr>
          <p:cNvCxnSpPr>
            <a:cxnSpLocks/>
          </p:cNvCxnSpPr>
          <p:nvPr/>
        </p:nvCxnSpPr>
        <p:spPr>
          <a:xfrm flipH="1">
            <a:off x="4184072" y="3446530"/>
            <a:ext cx="906605" cy="709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2D1F40-FA3A-CCA4-23B3-C66616463B9D}"/>
              </a:ext>
            </a:extLst>
          </p:cNvPr>
          <p:cNvCxnSpPr>
            <a:stCxn id="5" idx="2"/>
          </p:cNvCxnSpPr>
          <p:nvPr/>
        </p:nvCxnSpPr>
        <p:spPr>
          <a:xfrm flipH="1">
            <a:off x="5985162" y="3915750"/>
            <a:ext cx="1" cy="680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2522B1-685E-7782-235E-A4E2288576B0}"/>
              </a:ext>
            </a:extLst>
          </p:cNvPr>
          <p:cNvCxnSpPr>
            <a:cxnSpLocks/>
          </p:cNvCxnSpPr>
          <p:nvPr/>
        </p:nvCxnSpPr>
        <p:spPr>
          <a:xfrm>
            <a:off x="6874133" y="3446530"/>
            <a:ext cx="1061688" cy="71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917663-A489-52A7-887E-9B55AB322AD9}"/>
              </a:ext>
            </a:extLst>
          </p:cNvPr>
          <p:cNvCxnSpPr/>
          <p:nvPr/>
        </p:nvCxnSpPr>
        <p:spPr>
          <a:xfrm>
            <a:off x="7148945" y="2702010"/>
            <a:ext cx="17869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A9B7051-173B-7885-55BF-4AA9785356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4159" y="4684322"/>
            <a:ext cx="2143125" cy="2143125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A619E7CA-A1D7-4C2F-105F-C88E35264039}"/>
              </a:ext>
            </a:extLst>
          </p:cNvPr>
          <p:cNvSpPr/>
          <p:nvPr/>
        </p:nvSpPr>
        <p:spPr>
          <a:xfrm>
            <a:off x="1237128" y="6452673"/>
            <a:ext cx="9000565" cy="301370"/>
          </a:xfrm>
          <a:prstGeom prst="leftArrow">
            <a:avLst/>
          </a:prstGeom>
          <a:solidFill>
            <a:srgbClr val="4671C6"/>
          </a:solidFill>
          <a:ln>
            <a:solidFill>
              <a:srgbClr val="4671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8F70E2-CAC0-51D8-A0F6-5A8819335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2" b="710"/>
          <a:stretch/>
        </p:blipFill>
        <p:spPr bwMode="auto">
          <a:xfrm>
            <a:off x="6299013" y="2429458"/>
            <a:ext cx="2721193" cy="28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2E823-15D2-5A22-7A23-FDA0E9C8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1" y="744947"/>
            <a:ext cx="10641498" cy="611649"/>
          </a:xfrm>
        </p:spPr>
        <p:txBody>
          <a:bodyPr/>
          <a:lstStyle/>
          <a:p>
            <a:r>
              <a:rPr lang="en-GB" dirty="0"/>
              <a:t>Myths about Nicotine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A494-05E6-D6FB-D386-B8A8A1AE1A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637761"/>
            <a:ext cx="5314122" cy="4780967"/>
          </a:xfrm>
        </p:spPr>
        <p:txBody>
          <a:bodyPr>
            <a:normAutofit fontScale="92500" lnSpcReduction="20000"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itchFamily="34" charset="-128"/>
              </a:rPr>
              <a:t>Over 40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itchFamily="34" charset="-128"/>
              </a:rPr>
              <a:t>% of smokers believe that the harm from smoking comes from nicotine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itchFamily="34" charset="-128"/>
              </a:rPr>
              <a:t>11% of smokers believe that NRT is equal or more harmful than cigarettes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0000"/>
              </a:solidFill>
              <a:ea typeface="MS PGothic" pitchFamily="34" charset="-128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itchFamily="34" charset="-128"/>
              </a:rPr>
              <a:t>43% of adults believe e-cigs are equally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itchFamily="34" charset="-128"/>
              </a:rPr>
              <a:t> or more harmful than cigarettes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itchFamily="34" charset="-128"/>
              </a:rPr>
              <a:t>However there is no evidence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itchFamily="34" charset="-128"/>
              </a:rPr>
              <a:t>long term harm from nicotine use: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ea typeface="MS PGothic" pitchFamily="34" charset="-128"/>
              </a:rPr>
              <a:t>“Lifetime use is likely to be considerably less harmful than smoking” NICE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  <a:p>
            <a:endParaRPr lang="en-GB" dirty="0"/>
          </a:p>
        </p:txBody>
      </p:sp>
      <p:pic>
        <p:nvPicPr>
          <p:cNvPr id="4" name="Picture 3" descr="Screen Shot 2018-04-04 at 20.24.06.png">
            <a:extLst>
              <a:ext uri="{FF2B5EF4-FFF2-40B4-BE49-F238E27FC236}">
                <a16:creationId xmlns:a16="http://schemas.microsoft.com/office/drawing/2014/main" id="{617B0D24-F209-4B00-375B-DE03E1CF2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11" y="1517155"/>
            <a:ext cx="3031377" cy="4192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29131-04C5-0D8D-AAE4-01C4DFD80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666" y="1148673"/>
            <a:ext cx="4021851" cy="56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AFEB-1FFE-484B-CCDE-46C45419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E7FB8-E9BF-9C67-792D-6A37B4F8DD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3"/>
            <a:ext cx="10641498" cy="4193584"/>
          </a:xfrm>
        </p:spPr>
        <p:txBody>
          <a:bodyPr>
            <a:normAutofit/>
          </a:bodyPr>
          <a:lstStyle/>
          <a:p>
            <a:r>
              <a:rPr lang="en-GB" sz="2400" dirty="0"/>
              <a:t>Acute management of Nicotine withdrawal is a clinical responsibility</a:t>
            </a:r>
          </a:p>
          <a:p>
            <a:r>
              <a:rPr lang="en-GB" sz="2400" dirty="0"/>
              <a:t>It is unethical to allow patients in enforced abstinence to suffer withdrawal </a:t>
            </a:r>
          </a:p>
          <a:p>
            <a:r>
              <a:rPr lang="en-GB" sz="2400" dirty="0"/>
              <a:t>Treating &amp; managing nicotine withdrawal supports Smokefree policy</a:t>
            </a:r>
          </a:p>
          <a:p>
            <a:r>
              <a:rPr lang="en-GB" sz="2400" dirty="0"/>
              <a:t>Treatment of nicotine withdrawal should:</a:t>
            </a:r>
          </a:p>
          <a:p>
            <a:pPr lvl="1"/>
            <a:r>
              <a:rPr lang="en-GB" sz="2400" dirty="0"/>
              <a:t>be offered to all smokers, regardless of intention to quit</a:t>
            </a:r>
          </a:p>
          <a:p>
            <a:pPr lvl="1"/>
            <a:r>
              <a:rPr lang="en-GB" sz="2400" dirty="0"/>
              <a:t>Easily accessible in a timely manner, ideally within 2hrs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2564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7" ma:contentTypeDescription="Create a new document." ma:contentTypeScope="" ma:versionID="bf412a5901c1418756e22a0c84bf888f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bd440cbcdc8eb7c1232d37c01bdfdc26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0BC0D3-F41F-4943-9775-98F88DC610EA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839794c1-efcf-4e4b-9ab6-7964172e25f9"/>
    <ds:schemaRef ds:uri="89519a00-00e0-4ca0-a18f-7d4deb079d79"/>
    <ds:schemaRef ds:uri="http://purl.org/dc/dcmitype/"/>
    <ds:schemaRef ds:uri="http://purl.org/dc/terms/"/>
    <ds:schemaRef ds:uri="http://purl.org/dc/elements/1.1/"/>
    <ds:schemaRef ds:uri="3a4543a0-6766-456e-a2ee-4414459d9a0a"/>
    <ds:schemaRef ds:uri="af7b454b-5578-4b92-ad2d-05626e091018"/>
  </ds:schemaRefs>
</ds:datastoreItem>
</file>

<file path=customXml/itemProps2.xml><?xml version="1.0" encoding="utf-8"?>
<ds:datastoreItem xmlns:ds="http://schemas.openxmlformats.org/officeDocument/2006/customXml" ds:itemID="{F880C4A4-FAC3-4022-9322-6E49238B9A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8D6FA3-9A46-4E24-B895-C88EC174B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4543a0-6766-456e-a2ee-4414459d9a0a"/>
    <ds:schemaRef ds:uri="af7b454b-5578-4b92-ad2d-05626e091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302</Words>
  <Application>Microsoft Office PowerPoint</Application>
  <PresentationFormat>Widescreen</PresentationFormat>
  <Paragraphs>61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Custom Design</vt:lpstr>
      <vt:lpstr>Joanna Feeney Clinical Delivery Manager – Tobacco </vt:lpstr>
      <vt:lpstr>What is Nicotine Withdrawal?</vt:lpstr>
      <vt:lpstr>Impact of Nicotine Withdrawal in hospital settings?</vt:lpstr>
      <vt:lpstr>Clinical Responsibility to treat nicotine withdrawal </vt:lpstr>
      <vt:lpstr>How Nicotine Dependency works</vt:lpstr>
      <vt:lpstr>Provision of NRT in hospital settings</vt:lpstr>
      <vt:lpstr>Enablers to Managing Nicotine withdrawal</vt:lpstr>
      <vt:lpstr>Myths about Nicotine</vt:lpstr>
      <vt:lpstr>Summary</vt:lpstr>
    </vt:vector>
  </TitlesOfParts>
  <Company>NECS 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Joanna Feeney Clinical Delivery Manager – Tobacco </dc:title>
  <dc:creator>Joanna Feeney</dc:creator>
  <cp:lastModifiedBy>Olivia Bush</cp:lastModifiedBy>
  <cp:revision>4</cp:revision>
  <dcterms:created xsi:type="dcterms:W3CDTF">2023-09-25T10:59:32Z</dcterms:created>
  <dcterms:modified xsi:type="dcterms:W3CDTF">2023-10-11T13:19:23Z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0x01010058B945895EF8424880C6E2C05B684315</vt:lpwstr>
  </property>
  <property fmtid="{D5CDD505-2E9C-101B-9397-08002B2CF9AE}" pid="3" name="MediaServiceImageTags">
    <vt:lpwstr/>
  </property>
</Properties>
</file>