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341" r:id="rId3"/>
    <p:sldId id="360" r:id="rId4"/>
    <p:sldId id="416" r:id="rId5"/>
    <p:sldId id="422" r:id="rId6"/>
    <p:sldId id="423" r:id="rId7"/>
    <p:sldId id="418" r:id="rId8"/>
    <p:sldId id="424" r:id="rId9"/>
    <p:sldId id="420" r:id="rId10"/>
    <p:sldId id="421" r:id="rId11"/>
    <p:sldId id="417" r:id="rId12"/>
    <p:sldId id="404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69" autoAdjust="0"/>
    <p:restoredTop sz="94660"/>
  </p:normalViewPr>
  <p:slideViewPr>
    <p:cSldViewPr>
      <p:cViewPr varScale="1">
        <p:scale>
          <a:sx n="107" d="100"/>
          <a:sy n="107" d="100"/>
        </p:scale>
        <p:origin x="370" y="6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278DE-4D7C-4FAD-A863-986F7691F89C}" type="datetimeFigureOut">
              <a:rPr lang="en-US" smtClean="0"/>
              <a:pPr/>
              <a:t>4/23/2023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1BFAA-F1B4-4B9E-BB98-848FFDBAC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32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BEDB5-51B1-4456-8F21-97CE0BAF2855}" type="slidenum">
              <a:rPr lang="en-GB"/>
              <a:pPr/>
              <a:t>1</a:t>
            </a:fld>
            <a:endParaRPr lang="en-GB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3989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1BFAA-F1B4-4B9E-BB98-848FFDBACC6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90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5F8F3D0-29A1-4892-8046-0338C48B0EA5}" type="datetimeFigureOut">
              <a:rPr lang="en-US" smtClean="0"/>
              <a:pPr/>
              <a:t>4/23/2023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4/23/2023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85F8F3D0-29A1-4892-8046-0338C48B0EA5}" type="datetimeFigureOut">
              <a:rPr lang="en-US" smtClean="0"/>
              <a:pPr/>
              <a:t>4/23/2023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4686156"/>
            <a:ext cx="5573483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3" y="2467978"/>
            <a:ext cx="4778117" cy="538609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49682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4/23/2023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4/23/2023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F8F3D0-29A1-4892-8046-0338C48B0EA5}" type="datetimeFigureOut">
              <a:rPr lang="en-US" smtClean="0"/>
              <a:pPr/>
              <a:t>4/23/2023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F8F3D0-29A1-4892-8046-0338C48B0EA5}" type="datetimeFigureOut">
              <a:rPr lang="en-US" smtClean="0"/>
              <a:pPr/>
              <a:t>4/23/2023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4/23/2023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4/23/2023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4/23/2023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85F8F3D0-29A1-4892-8046-0338C48B0EA5}" type="datetimeFigureOut">
              <a:rPr lang="en-US" smtClean="0"/>
              <a:pPr/>
              <a:t>4/23/2023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F8F3D0-29A1-4892-8046-0338C48B0EA5}" type="datetimeFigureOut">
              <a:rPr lang="en-US" smtClean="0"/>
              <a:pPr/>
              <a:t>4/23/2023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2737" y="1851670"/>
            <a:ext cx="8640763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Implementation gap:</a:t>
            </a:r>
            <a:br>
              <a:rPr lang="en-GB" dirty="0"/>
            </a:br>
            <a:r>
              <a:rPr lang="en-GB" sz="2700" dirty="0"/>
              <a:t>how long have we known that interventions work</a:t>
            </a:r>
            <a:br>
              <a:rPr lang="en-GB" dirty="0"/>
            </a:br>
            <a:endParaRPr lang="en-GB" dirty="0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914650"/>
            <a:ext cx="7296472" cy="13144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dirty="0"/>
              <a:t>Simon Gilbody 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Professor of Psychological Medicine &amp; Psychiatric Epidemiology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University of York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January 2023</a:t>
            </a:r>
          </a:p>
          <a:p>
            <a:pPr>
              <a:lnSpc>
                <a:spcPct val="80000"/>
              </a:lnSpc>
            </a:pP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D181E-AAA1-52BF-8CEA-0B7969225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299942"/>
            <a:ext cx="5388447" cy="950487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15958F-8B27-EDC1-AD44-4B153B26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cumulative analysis of all trials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D3A06E-6D0D-3CA6-B8CE-E1C924FA0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00" y="1203598"/>
            <a:ext cx="7491892" cy="39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3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B8A75-8D3C-576B-7E63-BDDB32774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3747"/>
            <a:ext cx="3877769" cy="4876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E25FF3-4631-1F5C-F6D9-395058F4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880" y="3493528"/>
            <a:ext cx="5076056" cy="1516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9A64A3-4957-C7EB-1634-62F908BA9AAB}"/>
              </a:ext>
            </a:extLst>
          </p:cNvPr>
          <p:cNvSpPr txBox="1"/>
          <p:nvPr/>
        </p:nvSpPr>
        <p:spPr>
          <a:xfrm>
            <a:off x="4644009" y="627534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Bupropion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Varenicline (when it becomes available)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Behavioural support, following NCSCT &amp; SCIMITAR model</a:t>
            </a:r>
          </a:p>
        </p:txBody>
      </p:sp>
    </p:spTree>
    <p:extLst>
      <p:ext uri="{BB962C8B-B14F-4D97-AF65-F5344CB8AC3E}">
        <p14:creationId xmlns:p14="http://schemas.microsoft.com/office/powerpoint/2010/main" val="45150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19672" y="1923678"/>
            <a:ext cx="7123113" cy="1254919"/>
          </a:xfrm>
        </p:spPr>
        <p:txBody>
          <a:bodyPr>
            <a:noAutofit/>
          </a:bodyPr>
          <a:lstStyle/>
          <a:p>
            <a:r>
              <a:rPr lang="en-GB" sz="2000" dirty="0"/>
              <a:t>The SCIMITAR trial was funded by the National Institute for Health Research (NIHR) Health Technology Assessment (</a:t>
            </a:r>
            <a:r>
              <a:rPr lang="en-GB" sz="2000" dirty="0" err="1"/>
              <a:t>HTA</a:t>
            </a:r>
            <a:r>
              <a:rPr lang="en-GB" sz="2000" dirty="0"/>
              <a:t>) Programme (project number 07/41/05).  The views and opinions expressed by authors do not necessarily reflect those of the National Health Service, NIHR, the NIHR Evaluation, Trials and Studies Coordinating entre, the </a:t>
            </a:r>
            <a:r>
              <a:rPr lang="en-GB" sz="2000" dirty="0" err="1"/>
              <a:t>HTA</a:t>
            </a:r>
            <a:r>
              <a:rPr lang="en-GB" sz="2000" dirty="0"/>
              <a:t> Programme, or the Department of Health.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242577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Chipping away at this question for 15+ years</a:t>
            </a: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works for people with </a:t>
            </a:r>
            <a:r>
              <a:rPr lang="en-GB" sz="3600" dirty="0" err="1"/>
              <a:t>SMI</a:t>
            </a:r>
            <a:r>
              <a:rPr lang="en-GB" sz="3600" dirty="0"/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23678"/>
            <a:ext cx="2839689" cy="2544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F67AF5-7F00-B98A-A475-BB0900020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52" y="2139702"/>
            <a:ext cx="3486706" cy="165618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4546851-5667-7626-70FF-7A7D7269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27986"/>
            <a:ext cx="8503096" cy="652463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rgbClr val="FF0000"/>
                </a:solidFill>
              </a:rPr>
              <a:t>behavioural support + meds = double chances of quitting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D776C-2DD8-1868-436C-7A7A435F4BC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/>
              <a:t>Clinical trials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56DEB-66E7-6394-E134-58FC4E416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Evidence syntheses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B6670-F517-AF8D-A269-5402C1EBCE05}"/>
              </a:ext>
            </a:extLst>
          </p:cNvPr>
          <p:cNvSpPr txBox="1"/>
          <p:nvPr/>
        </p:nvSpPr>
        <p:spPr>
          <a:xfrm>
            <a:off x="609600" y="4019950"/>
            <a:ext cx="385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large pragmatic trial for ppl with SMI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21" y="1059582"/>
            <a:ext cx="3530041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32509"/>
            <a:ext cx="6249194" cy="3035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567141">
            <a:off x="231793" y="2097647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The same things work in </a:t>
            </a:r>
            <a:r>
              <a:rPr lang="en-GB" sz="4000" b="1" dirty="0" err="1">
                <a:solidFill>
                  <a:srgbClr val="FF0000"/>
                </a:solidFill>
              </a:rPr>
              <a:t>SMI</a:t>
            </a:r>
            <a:r>
              <a:rPr lang="en-GB" sz="4000" b="1" dirty="0">
                <a:solidFill>
                  <a:srgbClr val="FF0000"/>
                </a:solidFill>
              </a:rPr>
              <a:t> as for everyone else</a:t>
            </a:r>
          </a:p>
        </p:txBody>
      </p:sp>
    </p:spTree>
    <p:extLst>
      <p:ext uri="{BB962C8B-B14F-4D97-AF65-F5344CB8AC3E}">
        <p14:creationId xmlns:p14="http://schemas.microsoft.com/office/powerpoint/2010/main" val="87506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B8A75-8D3C-576B-7E63-BDDB32774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3747"/>
            <a:ext cx="3877769" cy="4876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E25FF3-4631-1F5C-F6D9-395058F4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880" y="3493528"/>
            <a:ext cx="5076056" cy="1516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9A64A3-4957-C7EB-1634-62F908BA9AAB}"/>
              </a:ext>
            </a:extLst>
          </p:cNvPr>
          <p:cNvSpPr txBox="1"/>
          <p:nvPr/>
        </p:nvSpPr>
        <p:spPr>
          <a:xfrm>
            <a:off x="4644009" y="627534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Level 1 evidence, based on systematic reviews, on the effectiveness of: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Bupropion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Varenicline (when it becomes available)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Behavioural support, following NCSCT &amp; SCIMITAR model</a:t>
            </a:r>
          </a:p>
        </p:txBody>
      </p:sp>
    </p:spTree>
    <p:extLst>
      <p:ext uri="{BB962C8B-B14F-4D97-AF65-F5344CB8AC3E}">
        <p14:creationId xmlns:p14="http://schemas.microsoft.com/office/powerpoint/2010/main" val="95949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14F748-048B-90EA-57BE-EC9BC41D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954510"/>
          </a:xfrm>
        </p:spPr>
        <p:txBody>
          <a:bodyPr/>
          <a:lstStyle/>
          <a:p>
            <a:r>
              <a:rPr lang="en-GB" dirty="0"/>
              <a:t>Q: When should we have known this?</a:t>
            </a:r>
          </a:p>
          <a:p>
            <a:r>
              <a:rPr lang="en-GB" dirty="0"/>
              <a:t>Q: How does this new trial change the story?</a:t>
            </a:r>
          </a:p>
          <a:p>
            <a:r>
              <a:rPr lang="en-GB" dirty="0"/>
              <a:t>Useful for policy analysis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75FCA3-01CC-1788-F7A8-547503F5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Cumulative meta-analysis</a:t>
            </a:r>
          </a:p>
        </p:txBody>
      </p:sp>
    </p:spTree>
    <p:extLst>
      <p:ext uri="{BB962C8B-B14F-4D97-AF65-F5344CB8AC3E}">
        <p14:creationId xmlns:p14="http://schemas.microsoft.com/office/powerpoint/2010/main" val="417795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18A4-9CEC-E00E-22A9-F8AD06BA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When should we have known this?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48555-7281-8F81-75FB-FDAFEFEBE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Cumulative meta-analysis of 25 trials</a:t>
            </a:r>
          </a:p>
          <a:p>
            <a:r>
              <a:rPr lang="en-GB" dirty="0"/>
              <a:t>&amp; linkage to key policy initiatives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95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15958F-8B27-EDC1-AD44-4B153B26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cumulative analysis of all trials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D5614C-8B8B-B7FD-7939-14F8B0E6272E}"/>
              </a:ext>
            </a:extLst>
          </p:cNvPr>
          <p:cNvCxnSpPr>
            <a:cxnSpLocks/>
          </p:cNvCxnSpPr>
          <p:nvPr/>
        </p:nvCxnSpPr>
        <p:spPr>
          <a:xfrm>
            <a:off x="2483768" y="1491630"/>
            <a:ext cx="0" cy="31683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104691E-038E-13A8-A37C-386B4A1CD1D3}"/>
              </a:ext>
            </a:extLst>
          </p:cNvPr>
          <p:cNvGrpSpPr/>
          <p:nvPr/>
        </p:nvGrpSpPr>
        <p:grpSpPr>
          <a:xfrm>
            <a:off x="608500" y="1203598"/>
            <a:ext cx="4971612" cy="3961517"/>
            <a:chOff x="608500" y="1203598"/>
            <a:chExt cx="4971612" cy="3961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D3A06E-6D0D-3CA6-B8CE-E1C924FA0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3640"/>
            <a:stretch/>
          </p:blipFill>
          <p:spPr>
            <a:xfrm>
              <a:off x="608500" y="1203598"/>
              <a:ext cx="4971612" cy="396151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9FFA44-F497-47FB-3CAF-F10F0C356A4C}"/>
                </a:ext>
              </a:extLst>
            </p:cNvPr>
            <p:cNvSpPr/>
            <p:nvPr/>
          </p:nvSpPr>
          <p:spPr>
            <a:xfrm>
              <a:off x="4355976" y="2355726"/>
              <a:ext cx="720079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9986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15958F-8B27-EDC1-AD44-4B153B26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cumulative analysis of all trials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D3A06E-6D0D-3CA6-B8CE-E1C924FA0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640"/>
          <a:stretch/>
        </p:blipFill>
        <p:spPr>
          <a:xfrm>
            <a:off x="608500" y="1203598"/>
            <a:ext cx="4971612" cy="396151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D5614C-8B8B-B7FD-7939-14F8B0E6272E}"/>
              </a:ext>
            </a:extLst>
          </p:cNvPr>
          <p:cNvCxnSpPr>
            <a:cxnSpLocks/>
          </p:cNvCxnSpPr>
          <p:nvPr/>
        </p:nvCxnSpPr>
        <p:spPr>
          <a:xfrm>
            <a:off x="2483768" y="1491630"/>
            <a:ext cx="0" cy="31683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837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Props1.xml><?xml version="1.0" encoding="utf-8"?>
<ds:datastoreItem xmlns:ds="http://schemas.openxmlformats.org/officeDocument/2006/customXml" ds:itemID="{DD77E965-ABFC-4A94-AFE7-806692B45EA8}"/>
</file>

<file path=customXml/itemProps2.xml><?xml version="1.0" encoding="utf-8"?>
<ds:datastoreItem xmlns:ds="http://schemas.openxmlformats.org/officeDocument/2006/customXml" ds:itemID="{A48DFF95-7632-4618-AEC7-3E95FE1EFF70}"/>
</file>

<file path=customXml/itemProps3.xml><?xml version="1.0" encoding="utf-8"?>
<ds:datastoreItem xmlns:ds="http://schemas.openxmlformats.org/officeDocument/2006/customXml" ds:itemID="{F1EEF47C-473F-4F1C-A431-76EDCD0B71D8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6599</TotalTime>
  <Words>255</Words>
  <Application>Microsoft Office PowerPoint</Application>
  <PresentationFormat>On-screen Show (16:9)</PresentationFormat>
  <Paragraphs>36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Tw Cen MT</vt:lpstr>
      <vt:lpstr>Wingdings</vt:lpstr>
      <vt:lpstr>Wingdings 2</vt:lpstr>
      <vt:lpstr>Median</vt:lpstr>
      <vt:lpstr>Implementation gap: how long have we known that interventions work </vt:lpstr>
      <vt:lpstr>What works for people with SMI?</vt:lpstr>
      <vt:lpstr>behavioural support + meds = double chances of quitting </vt:lpstr>
      <vt:lpstr>PowerPoint Presentation</vt:lpstr>
      <vt:lpstr>PowerPoint Presentation</vt:lpstr>
      <vt:lpstr>Cumulative meta-analysis</vt:lpstr>
      <vt:lpstr>When should we have known this?  </vt:lpstr>
      <vt:lpstr>A cumulative analysis of all trials</vt:lpstr>
      <vt:lpstr>A cumulative analysis of all trials</vt:lpstr>
      <vt:lpstr>A cumulative analysis of all trials</vt:lpstr>
      <vt:lpstr>PowerPoint Presentation</vt:lpstr>
      <vt:lpstr>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g</dc:creator>
  <cp:lastModifiedBy>Jim Pattison</cp:lastModifiedBy>
  <cp:revision>101</cp:revision>
  <dcterms:created xsi:type="dcterms:W3CDTF">2012-09-06T05:04:54Z</dcterms:created>
  <dcterms:modified xsi:type="dcterms:W3CDTF">2023-04-23T10:46:36Z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</Properties>
</file>