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708" r:id="rId6"/>
    <p:sldMasterId id="2147483720" r:id="rId7"/>
    <p:sldMasterId id="2147483732" r:id="rId8"/>
  </p:sldMasterIdLst>
  <p:notesMasterIdLst>
    <p:notesMasterId r:id="rId22"/>
  </p:notesMasterIdLst>
  <p:sldIdLst>
    <p:sldId id="273" r:id="rId9"/>
    <p:sldId id="319" r:id="rId10"/>
    <p:sldId id="4594" r:id="rId11"/>
    <p:sldId id="4626" r:id="rId12"/>
    <p:sldId id="4629" r:id="rId13"/>
    <p:sldId id="4480" r:id="rId14"/>
    <p:sldId id="4419" r:id="rId15"/>
    <p:sldId id="4628" r:id="rId16"/>
    <p:sldId id="416" r:id="rId17"/>
    <p:sldId id="4633" r:id="rId18"/>
    <p:sldId id="4824" r:id="rId19"/>
    <p:sldId id="4631" r:id="rId20"/>
    <p:sldId id="482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CC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AF211-7CFE-4D39-B2E0-76715961D0C3}" v="2" dt="2023-04-24T08:45:47.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3261" autoAdjust="0"/>
  </p:normalViewPr>
  <p:slideViewPr>
    <p:cSldViewPr snapToGrid="0">
      <p:cViewPr varScale="1">
        <p:scale>
          <a:sx n="79" d="100"/>
          <a:sy n="79" d="100"/>
        </p:scale>
        <p:origin x="86" y="221"/>
      </p:cViewPr>
      <p:guideLst/>
    </p:cSldViewPr>
  </p:slideViewPr>
  <p:notesTextViewPr>
    <p:cViewPr>
      <p:scale>
        <a:sx n="3" d="2"/>
        <a:sy n="3" d="2"/>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Pattison" userId="7eaccb6f-34c6-4c61-a41f-bd5ab7498fb7" providerId="ADAL" clId="{B8BAF211-7CFE-4D39-B2E0-76715961D0C3}"/>
    <pc:docChg chg="modSld">
      <pc:chgData name="Jim Pattison" userId="7eaccb6f-34c6-4c61-a41f-bd5ab7498fb7" providerId="ADAL" clId="{B8BAF211-7CFE-4D39-B2E0-76715961D0C3}" dt="2023-04-24T08:45:47.081" v="2" actId="1076"/>
      <pc:docMkLst>
        <pc:docMk/>
      </pc:docMkLst>
      <pc:sldChg chg="addSp modSp mod">
        <pc:chgData name="Jim Pattison" userId="7eaccb6f-34c6-4c61-a41f-bd5ab7498fb7" providerId="ADAL" clId="{B8BAF211-7CFE-4D39-B2E0-76715961D0C3}" dt="2023-04-24T08:45:47.081" v="2" actId="1076"/>
        <pc:sldMkLst>
          <pc:docMk/>
          <pc:sldMk cId="3962415356" sldId="4628"/>
        </pc:sldMkLst>
        <pc:picChg chg="mod">
          <ac:chgData name="Jim Pattison" userId="7eaccb6f-34c6-4c61-a41f-bd5ab7498fb7" providerId="ADAL" clId="{B8BAF211-7CFE-4D39-B2E0-76715961D0C3}" dt="2023-04-24T08:45:40.777" v="0" actId="1076"/>
          <ac:picMkLst>
            <pc:docMk/>
            <pc:sldMk cId="3962415356" sldId="4628"/>
            <ac:picMk id="3" creationId="{FD60575E-B247-1840-2B77-77A2D7DD50EA}"/>
          </ac:picMkLst>
        </pc:picChg>
        <pc:picChg chg="add mod">
          <ac:chgData name="Jim Pattison" userId="7eaccb6f-34c6-4c61-a41f-bd5ab7498fb7" providerId="ADAL" clId="{B8BAF211-7CFE-4D39-B2E0-76715961D0C3}" dt="2023-04-24T08:45:47.081" v="2" actId="1076"/>
          <ac:picMkLst>
            <pc:docMk/>
            <pc:sldMk cId="3962415356" sldId="4628"/>
            <ac:picMk id="4" creationId="{394BB439-DF4A-6B34-8245-8A073D8517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1EA79-74E6-4A28-B0DC-7DD69DC1AE9E}" type="datetimeFigureOut">
              <a:rPr lang="de-DE" smtClean="0"/>
              <a:t>24.04.2023</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C3CD5-F00D-403A-AACE-DD4F69920789}" type="slidenum">
              <a:rPr lang="de-DE" smtClean="0"/>
              <a:t>‹#›</a:t>
            </a:fld>
            <a:endParaRPr lang="de-DE"/>
          </a:p>
        </p:txBody>
      </p:sp>
    </p:spTree>
    <p:extLst>
      <p:ext uri="{BB962C8B-B14F-4D97-AF65-F5344CB8AC3E}">
        <p14:creationId xmlns:p14="http://schemas.microsoft.com/office/powerpoint/2010/main" val="341769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596C1-1667-406F-AD64-9CD5DD51D17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64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692A-96D0-4993-BC36-C04B03E309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42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596C1-1667-406F-AD64-9CD5DD51D17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53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made slow but great progress in the 20 years since ASH commissioned Ann McNeill to write a review on mental health and smoking –this paper put smoking and mental health on the map – few people and certainly not policy makers were talking about mental health and smoking. We are now in the position where we have evidence and the acknowledgement the role smoking plays in the onset and maintenance of poor mental health – and ASH, together with other organisations have recently synthesised the current evidence base on this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0299DE-35EC-44CB-BA25-F6FAC68FAF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690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CDD86-E256-491C-BF81-B59BC01D40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12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0C3CD5-F00D-403A-AACE-DD4F69920789}" type="slidenum">
              <a:rPr lang="de-DE" smtClean="0"/>
              <a:t>4</a:t>
            </a:fld>
            <a:endParaRPr lang="de-DE"/>
          </a:p>
        </p:txBody>
      </p:sp>
    </p:spTree>
    <p:extLst>
      <p:ext uri="{BB962C8B-B14F-4D97-AF65-F5344CB8AC3E}">
        <p14:creationId xmlns:p14="http://schemas.microsoft.com/office/powerpoint/2010/main" val="415760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C3CD5-F00D-403A-AACE-DD4F6992078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62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692A-96D0-4993-BC36-C04B03E309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98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692A-96D0-4993-BC36-C04B03E309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74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75% of psychiatric patients who smoke report smoking most or all of their cigarettes while alone </a:t>
            </a:r>
            <a:r>
              <a:rPr lang="en-US" altLang="en-US" sz="1050" dirty="0">
                <a:ea typeface="ＭＳ Ｐゴシック" pitchFamily="34" charset="-128"/>
              </a:rPr>
              <a:t>(Prochaska et al., 2006)</a:t>
            </a:r>
            <a:r>
              <a:rPr lang="en-US" altLang="en-US" dirty="0">
                <a:ea typeface="ＭＳ Ｐゴシック" pitchFamily="34" charset="-128"/>
              </a:rPr>
              <a: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B1ACC-52B8-49F2-A32C-6D6860A11D4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47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90661" rtl="0" eaLnBrk="1" fontAlgn="auto" latinLnBrk="0" hangingPunct="1">
              <a:lnSpc>
                <a:spcPct val="100000"/>
              </a:lnSpc>
              <a:spcBef>
                <a:spcPts val="0"/>
              </a:spcBef>
              <a:spcAft>
                <a:spcPts val="0"/>
              </a:spcAft>
              <a:buClrTx/>
              <a:buSzTx/>
              <a:buFontTx/>
              <a:buNone/>
              <a:tabLst/>
              <a:defRPr/>
            </a:pPr>
            <a:fld id="{7345F997-C03F-46BB-B4E7-5BAC988B7AF5}"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661"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20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B7B5-7D43-A7CC-998C-0C7EE7C1C2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69142C-6742-03D3-A8BA-C99A6CFD18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BFDD47-A834-F850-E2EC-EA321B177000}"/>
              </a:ext>
            </a:extLst>
          </p:cNvPr>
          <p:cNvSpPr>
            <a:spLocks noGrp="1"/>
          </p:cNvSpPr>
          <p:nvPr>
            <p:ph type="dt" sz="half" idx="10"/>
          </p:nvPr>
        </p:nvSpPr>
        <p:spPr/>
        <p:txBody>
          <a:bodyPr/>
          <a:lstStyle/>
          <a:p>
            <a:fld id="{87F2112C-7755-43EE-B5FD-2113CD86392D}" type="datetimeFigureOut">
              <a:rPr lang="en-GB" smtClean="0"/>
              <a:t>24/04/2023</a:t>
            </a:fld>
            <a:endParaRPr lang="en-GB"/>
          </a:p>
        </p:txBody>
      </p:sp>
      <p:sp>
        <p:nvSpPr>
          <p:cNvPr id="5" name="Footer Placeholder 4">
            <a:extLst>
              <a:ext uri="{FF2B5EF4-FFF2-40B4-BE49-F238E27FC236}">
                <a16:creationId xmlns:a16="http://schemas.microsoft.com/office/drawing/2014/main" id="{65FE5D8B-AE69-A38A-7776-11A7DA0C34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4BBB8-12FB-2758-B97D-0732DD043947}"/>
              </a:ext>
            </a:extLst>
          </p:cNvPr>
          <p:cNvSpPr>
            <a:spLocks noGrp="1"/>
          </p:cNvSpPr>
          <p:nvPr>
            <p:ph type="sldNum" sz="quarter" idx="12"/>
          </p:nvPr>
        </p:nvSpPr>
        <p:spPr/>
        <p:txBody>
          <a:bodyPr/>
          <a:lstStyle/>
          <a:p>
            <a:fld id="{638D5108-325F-4302-B697-7D2166858571}" type="slidenum">
              <a:rPr lang="en-GB" smtClean="0"/>
              <a:t>‹#›</a:t>
            </a:fld>
            <a:endParaRPr lang="en-GB"/>
          </a:p>
        </p:txBody>
      </p:sp>
    </p:spTree>
    <p:extLst>
      <p:ext uri="{BB962C8B-B14F-4D97-AF65-F5344CB8AC3E}">
        <p14:creationId xmlns:p14="http://schemas.microsoft.com/office/powerpoint/2010/main" val="61088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C496-C638-CE25-E18C-3595667262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1F0675-A808-9918-D5D0-D1594FEED5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FE984E-DB94-AA57-E582-9EA63DF8B69D}"/>
              </a:ext>
            </a:extLst>
          </p:cNvPr>
          <p:cNvSpPr>
            <a:spLocks noGrp="1"/>
          </p:cNvSpPr>
          <p:nvPr>
            <p:ph type="dt" sz="half" idx="10"/>
          </p:nvPr>
        </p:nvSpPr>
        <p:spPr/>
        <p:txBody>
          <a:bodyPr/>
          <a:lstStyle/>
          <a:p>
            <a:fld id="{87F2112C-7755-43EE-B5FD-2113CD86392D}" type="datetimeFigureOut">
              <a:rPr lang="en-GB" smtClean="0"/>
              <a:t>24/04/2023</a:t>
            </a:fld>
            <a:endParaRPr lang="en-GB"/>
          </a:p>
        </p:txBody>
      </p:sp>
      <p:sp>
        <p:nvSpPr>
          <p:cNvPr id="5" name="Footer Placeholder 4">
            <a:extLst>
              <a:ext uri="{FF2B5EF4-FFF2-40B4-BE49-F238E27FC236}">
                <a16:creationId xmlns:a16="http://schemas.microsoft.com/office/drawing/2014/main" id="{9B2761DD-7D9B-5CCA-C3F7-1F3BDBC40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16A116-5C67-79EF-53FA-228D99B4F7AA}"/>
              </a:ext>
            </a:extLst>
          </p:cNvPr>
          <p:cNvSpPr>
            <a:spLocks noGrp="1"/>
          </p:cNvSpPr>
          <p:nvPr>
            <p:ph type="sldNum" sz="quarter" idx="12"/>
          </p:nvPr>
        </p:nvSpPr>
        <p:spPr/>
        <p:txBody>
          <a:bodyPr/>
          <a:lstStyle/>
          <a:p>
            <a:fld id="{638D5108-325F-4302-B697-7D2166858571}" type="slidenum">
              <a:rPr lang="en-GB" smtClean="0"/>
              <a:t>‹#›</a:t>
            </a:fld>
            <a:endParaRPr lang="en-GB"/>
          </a:p>
        </p:txBody>
      </p:sp>
    </p:spTree>
    <p:extLst>
      <p:ext uri="{BB962C8B-B14F-4D97-AF65-F5344CB8AC3E}">
        <p14:creationId xmlns:p14="http://schemas.microsoft.com/office/powerpoint/2010/main" val="249632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5B439-91B2-C55D-1823-3B50948750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44D7EE-BB85-AF2F-588D-CBA783FA79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5B9657-145E-629B-5208-104536B84071}"/>
              </a:ext>
            </a:extLst>
          </p:cNvPr>
          <p:cNvSpPr>
            <a:spLocks noGrp="1"/>
          </p:cNvSpPr>
          <p:nvPr>
            <p:ph type="dt" sz="half" idx="10"/>
          </p:nvPr>
        </p:nvSpPr>
        <p:spPr/>
        <p:txBody>
          <a:bodyPr/>
          <a:lstStyle/>
          <a:p>
            <a:fld id="{87F2112C-7755-43EE-B5FD-2113CD86392D}" type="datetimeFigureOut">
              <a:rPr lang="en-GB" smtClean="0"/>
              <a:t>24/04/2023</a:t>
            </a:fld>
            <a:endParaRPr lang="en-GB"/>
          </a:p>
        </p:txBody>
      </p:sp>
      <p:sp>
        <p:nvSpPr>
          <p:cNvPr id="5" name="Footer Placeholder 4">
            <a:extLst>
              <a:ext uri="{FF2B5EF4-FFF2-40B4-BE49-F238E27FC236}">
                <a16:creationId xmlns:a16="http://schemas.microsoft.com/office/drawing/2014/main" id="{5E6827D7-598F-F00D-B1DA-DAE3CEBC05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B80A06-6049-3EC1-448B-B04350A594E8}"/>
              </a:ext>
            </a:extLst>
          </p:cNvPr>
          <p:cNvSpPr>
            <a:spLocks noGrp="1"/>
          </p:cNvSpPr>
          <p:nvPr>
            <p:ph type="sldNum" sz="quarter" idx="12"/>
          </p:nvPr>
        </p:nvSpPr>
        <p:spPr/>
        <p:txBody>
          <a:bodyPr/>
          <a:lstStyle/>
          <a:p>
            <a:fld id="{638D5108-325F-4302-B697-7D2166858571}" type="slidenum">
              <a:rPr lang="en-GB" smtClean="0"/>
              <a:t>‹#›</a:t>
            </a:fld>
            <a:endParaRPr lang="en-GB"/>
          </a:p>
        </p:txBody>
      </p:sp>
    </p:spTree>
    <p:extLst>
      <p:ext uri="{BB962C8B-B14F-4D97-AF65-F5344CB8AC3E}">
        <p14:creationId xmlns:p14="http://schemas.microsoft.com/office/powerpoint/2010/main" val="1704629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ED9D-8797-46A1-BBC2-CFB3EF2A824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2B69117-66E3-4CF5-A683-C553B4CC34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5FE89AE-FE26-48C9-8F2A-7BB59F08A0D2}"/>
              </a:ext>
            </a:extLst>
          </p:cNvPr>
          <p:cNvSpPr>
            <a:spLocks noGrp="1"/>
          </p:cNvSpPr>
          <p:nvPr>
            <p:ph type="dt" sz="half" idx="10"/>
          </p:nvPr>
        </p:nvSpPr>
        <p:spPr/>
        <p:txBody>
          <a:bodyPr/>
          <a:lstStyle/>
          <a:p>
            <a:fld id="{7A532AE9-498E-4647-BDEB-C03E877DEB3D}" type="datetimeFigureOut">
              <a:rPr lang="en-GB" smtClean="0"/>
              <a:t>24/04/2023</a:t>
            </a:fld>
            <a:endParaRPr lang="en-GB"/>
          </a:p>
        </p:txBody>
      </p:sp>
      <p:sp>
        <p:nvSpPr>
          <p:cNvPr id="5" name="Footer Placeholder 4">
            <a:extLst>
              <a:ext uri="{FF2B5EF4-FFF2-40B4-BE49-F238E27FC236}">
                <a16:creationId xmlns:a16="http://schemas.microsoft.com/office/drawing/2014/main" id="{977646F1-B3B3-4DA5-81CD-B8A88BF612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7526D0-4FB1-4966-9DDB-5F9A70E6C6D9}"/>
              </a:ext>
            </a:extLst>
          </p:cNvPr>
          <p:cNvSpPr>
            <a:spLocks noGrp="1"/>
          </p:cNvSpPr>
          <p:nvPr>
            <p:ph type="sldNum" sz="quarter" idx="12"/>
          </p:nvPr>
        </p:nvSpPr>
        <p:spPr/>
        <p:txBody>
          <a:bodyPr/>
          <a:lstStyle/>
          <a:p>
            <a:fld id="{65359661-E26A-4F9C-99F0-03B7D1E0392D}" type="slidenum">
              <a:rPr lang="en-GB" smtClean="0"/>
              <a:t>‹#›</a:t>
            </a:fld>
            <a:endParaRPr lang="en-GB"/>
          </a:p>
        </p:txBody>
      </p:sp>
    </p:spTree>
    <p:extLst>
      <p:ext uri="{BB962C8B-B14F-4D97-AF65-F5344CB8AC3E}">
        <p14:creationId xmlns:p14="http://schemas.microsoft.com/office/powerpoint/2010/main" val="2664041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E815-1766-4E72-AB6B-44C02E46C3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4F7F6-B9B4-4D4A-BCA6-4D32943AB2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DB90E2-3C68-49D1-A1A5-3B8118BFD427}"/>
              </a:ext>
            </a:extLst>
          </p:cNvPr>
          <p:cNvSpPr>
            <a:spLocks noGrp="1"/>
          </p:cNvSpPr>
          <p:nvPr>
            <p:ph type="dt" sz="half" idx="10"/>
          </p:nvPr>
        </p:nvSpPr>
        <p:spPr/>
        <p:txBody>
          <a:bodyPr/>
          <a:lstStyle/>
          <a:p>
            <a:fld id="{7A532AE9-498E-4647-BDEB-C03E877DEB3D}" type="datetimeFigureOut">
              <a:rPr lang="en-GB" smtClean="0"/>
              <a:t>24/04/2023</a:t>
            </a:fld>
            <a:endParaRPr lang="en-GB"/>
          </a:p>
        </p:txBody>
      </p:sp>
      <p:sp>
        <p:nvSpPr>
          <p:cNvPr id="5" name="Footer Placeholder 4">
            <a:extLst>
              <a:ext uri="{FF2B5EF4-FFF2-40B4-BE49-F238E27FC236}">
                <a16:creationId xmlns:a16="http://schemas.microsoft.com/office/drawing/2014/main" id="{EB26CF1D-F156-4C7E-8605-47F33896F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31E673-AA70-44FF-B3DB-EBBD1C2FE8A6}"/>
              </a:ext>
            </a:extLst>
          </p:cNvPr>
          <p:cNvSpPr>
            <a:spLocks noGrp="1"/>
          </p:cNvSpPr>
          <p:nvPr>
            <p:ph type="sldNum" sz="quarter" idx="12"/>
          </p:nvPr>
        </p:nvSpPr>
        <p:spPr/>
        <p:txBody>
          <a:bodyPr/>
          <a:lstStyle/>
          <a:p>
            <a:fld id="{65359661-E26A-4F9C-99F0-03B7D1E0392D}" type="slidenum">
              <a:rPr lang="en-GB" smtClean="0"/>
              <a:t>‹#›</a:t>
            </a:fld>
            <a:endParaRPr lang="en-GB"/>
          </a:p>
        </p:txBody>
      </p:sp>
    </p:spTree>
    <p:extLst>
      <p:ext uri="{BB962C8B-B14F-4D97-AF65-F5344CB8AC3E}">
        <p14:creationId xmlns:p14="http://schemas.microsoft.com/office/powerpoint/2010/main" val="174140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F56C-370A-4DA0-9F03-4DC4267DC05B}"/>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092470-5B25-4E9F-A01A-892C9FE10F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625C93-817D-43FB-BEE7-69164A480B1A}"/>
              </a:ext>
            </a:extLst>
          </p:cNvPr>
          <p:cNvSpPr>
            <a:spLocks noGrp="1"/>
          </p:cNvSpPr>
          <p:nvPr>
            <p:ph type="dt" sz="half" idx="10"/>
          </p:nvPr>
        </p:nvSpPr>
        <p:spPr/>
        <p:txBody>
          <a:bodyPr/>
          <a:lstStyle/>
          <a:p>
            <a:fld id="{7A532AE9-498E-4647-BDEB-C03E877DEB3D}" type="datetimeFigureOut">
              <a:rPr lang="en-GB" smtClean="0"/>
              <a:t>24/04/2023</a:t>
            </a:fld>
            <a:endParaRPr lang="en-GB"/>
          </a:p>
        </p:txBody>
      </p:sp>
      <p:sp>
        <p:nvSpPr>
          <p:cNvPr id="5" name="Footer Placeholder 4">
            <a:extLst>
              <a:ext uri="{FF2B5EF4-FFF2-40B4-BE49-F238E27FC236}">
                <a16:creationId xmlns:a16="http://schemas.microsoft.com/office/drawing/2014/main" id="{D35DE9E1-23EF-41B7-881E-C41A479E35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D5BB9D-990C-4C08-BB19-E918AA34D93B}"/>
              </a:ext>
            </a:extLst>
          </p:cNvPr>
          <p:cNvSpPr>
            <a:spLocks noGrp="1"/>
          </p:cNvSpPr>
          <p:nvPr>
            <p:ph type="sldNum" sz="quarter" idx="12"/>
          </p:nvPr>
        </p:nvSpPr>
        <p:spPr/>
        <p:txBody>
          <a:bodyPr/>
          <a:lstStyle/>
          <a:p>
            <a:fld id="{65359661-E26A-4F9C-99F0-03B7D1E0392D}" type="slidenum">
              <a:rPr lang="en-GB" smtClean="0"/>
              <a:t>‹#›</a:t>
            </a:fld>
            <a:endParaRPr lang="en-GB"/>
          </a:p>
        </p:txBody>
      </p:sp>
    </p:spTree>
    <p:extLst>
      <p:ext uri="{BB962C8B-B14F-4D97-AF65-F5344CB8AC3E}">
        <p14:creationId xmlns:p14="http://schemas.microsoft.com/office/powerpoint/2010/main" val="2500281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E32F-D1B5-496A-AC71-582EFF5C76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362CB4-7D60-4ED0-A370-D5963CB253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F215E4-BBD9-4B0C-8058-1D6FD46317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F88B8B-534C-4C9C-AD46-4600F23B805A}"/>
              </a:ext>
            </a:extLst>
          </p:cNvPr>
          <p:cNvSpPr>
            <a:spLocks noGrp="1"/>
          </p:cNvSpPr>
          <p:nvPr>
            <p:ph type="dt" sz="half" idx="10"/>
          </p:nvPr>
        </p:nvSpPr>
        <p:spPr/>
        <p:txBody>
          <a:bodyPr/>
          <a:lstStyle/>
          <a:p>
            <a:fld id="{7A532AE9-498E-4647-BDEB-C03E877DEB3D}" type="datetimeFigureOut">
              <a:rPr lang="en-GB" smtClean="0"/>
              <a:t>24/04/2023</a:t>
            </a:fld>
            <a:endParaRPr lang="en-GB"/>
          </a:p>
        </p:txBody>
      </p:sp>
      <p:sp>
        <p:nvSpPr>
          <p:cNvPr id="6" name="Footer Placeholder 5">
            <a:extLst>
              <a:ext uri="{FF2B5EF4-FFF2-40B4-BE49-F238E27FC236}">
                <a16:creationId xmlns:a16="http://schemas.microsoft.com/office/drawing/2014/main" id="{708C5EDC-A7CA-40F1-8E9C-E49C76EB10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A2C214-3A88-4AF1-A84B-836C7E4CFCF1}"/>
              </a:ext>
            </a:extLst>
          </p:cNvPr>
          <p:cNvSpPr>
            <a:spLocks noGrp="1"/>
          </p:cNvSpPr>
          <p:nvPr>
            <p:ph type="sldNum" sz="quarter" idx="12"/>
          </p:nvPr>
        </p:nvSpPr>
        <p:spPr/>
        <p:txBody>
          <a:bodyPr/>
          <a:lstStyle/>
          <a:p>
            <a:fld id="{65359661-E26A-4F9C-99F0-03B7D1E0392D}" type="slidenum">
              <a:rPr lang="en-GB" smtClean="0"/>
              <a:t>‹#›</a:t>
            </a:fld>
            <a:endParaRPr lang="en-GB"/>
          </a:p>
        </p:txBody>
      </p:sp>
    </p:spTree>
    <p:extLst>
      <p:ext uri="{BB962C8B-B14F-4D97-AF65-F5344CB8AC3E}">
        <p14:creationId xmlns:p14="http://schemas.microsoft.com/office/powerpoint/2010/main" val="3057999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B32E-4E5E-420E-93E2-B5AD3213D4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EE4BC6-FB8E-41CA-86AB-254940626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02A64-553F-40DD-A7B6-47AF87FAE1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9A805-C848-4735-9C33-52D781823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5344B7-4447-4716-9A98-69FD1BE5C9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374AC9-3526-4BCB-B9A5-06963F40D4AA}"/>
              </a:ext>
            </a:extLst>
          </p:cNvPr>
          <p:cNvSpPr>
            <a:spLocks noGrp="1"/>
          </p:cNvSpPr>
          <p:nvPr>
            <p:ph type="dt" sz="half" idx="10"/>
          </p:nvPr>
        </p:nvSpPr>
        <p:spPr/>
        <p:txBody>
          <a:bodyPr/>
          <a:lstStyle/>
          <a:p>
            <a:fld id="{7A532AE9-498E-4647-BDEB-C03E877DEB3D}" type="datetimeFigureOut">
              <a:rPr lang="en-GB" smtClean="0"/>
              <a:t>24/04/2023</a:t>
            </a:fld>
            <a:endParaRPr lang="en-GB"/>
          </a:p>
        </p:txBody>
      </p:sp>
      <p:sp>
        <p:nvSpPr>
          <p:cNvPr id="8" name="Footer Placeholder 7">
            <a:extLst>
              <a:ext uri="{FF2B5EF4-FFF2-40B4-BE49-F238E27FC236}">
                <a16:creationId xmlns:a16="http://schemas.microsoft.com/office/drawing/2014/main" id="{61D69674-EC9D-4760-9BAB-857E355202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7E05AB-4311-4421-866B-12BB6A49EBBA}"/>
              </a:ext>
            </a:extLst>
          </p:cNvPr>
          <p:cNvSpPr>
            <a:spLocks noGrp="1"/>
          </p:cNvSpPr>
          <p:nvPr>
            <p:ph type="sldNum" sz="quarter" idx="12"/>
          </p:nvPr>
        </p:nvSpPr>
        <p:spPr/>
        <p:txBody>
          <a:bodyPr/>
          <a:lstStyle/>
          <a:p>
            <a:fld id="{65359661-E26A-4F9C-99F0-03B7D1E0392D}" type="slidenum">
              <a:rPr lang="en-GB" smtClean="0"/>
              <a:t>‹#›</a:t>
            </a:fld>
            <a:endParaRPr lang="en-GB"/>
          </a:p>
        </p:txBody>
      </p:sp>
    </p:spTree>
    <p:extLst>
      <p:ext uri="{BB962C8B-B14F-4D97-AF65-F5344CB8AC3E}">
        <p14:creationId xmlns:p14="http://schemas.microsoft.com/office/powerpoint/2010/main" val="3945620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8E34-E388-4AD9-BE3A-8190973D26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7E764D-0118-4367-AD55-E8395EAD1BE5}"/>
              </a:ext>
            </a:extLst>
          </p:cNvPr>
          <p:cNvSpPr>
            <a:spLocks noGrp="1"/>
          </p:cNvSpPr>
          <p:nvPr>
            <p:ph type="dt" sz="half" idx="10"/>
          </p:nvPr>
        </p:nvSpPr>
        <p:spPr/>
        <p:txBody>
          <a:bodyPr/>
          <a:lstStyle/>
          <a:p>
            <a:fld id="{7A532AE9-498E-4647-BDEB-C03E877DEB3D}" type="datetimeFigureOut">
              <a:rPr lang="en-GB" smtClean="0"/>
              <a:t>24/04/2023</a:t>
            </a:fld>
            <a:endParaRPr lang="en-GB"/>
          </a:p>
        </p:txBody>
      </p:sp>
      <p:sp>
        <p:nvSpPr>
          <p:cNvPr id="4" name="Footer Placeholder 3">
            <a:extLst>
              <a:ext uri="{FF2B5EF4-FFF2-40B4-BE49-F238E27FC236}">
                <a16:creationId xmlns:a16="http://schemas.microsoft.com/office/drawing/2014/main" id="{9FC72685-CEE9-4B3A-8D58-73BDE968F2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878C9A-5932-439E-B36F-FC23743C6D76}"/>
              </a:ext>
            </a:extLst>
          </p:cNvPr>
          <p:cNvSpPr>
            <a:spLocks noGrp="1"/>
          </p:cNvSpPr>
          <p:nvPr>
            <p:ph type="sldNum" sz="quarter" idx="12"/>
          </p:nvPr>
        </p:nvSpPr>
        <p:spPr/>
        <p:txBody>
          <a:bodyPr/>
          <a:lstStyle/>
          <a:p>
            <a:fld id="{65359661-E26A-4F9C-99F0-03B7D1E0392D}" type="slidenum">
              <a:rPr lang="en-GB" smtClean="0"/>
              <a:t>‹#›</a:t>
            </a:fld>
            <a:endParaRPr lang="en-GB"/>
          </a:p>
        </p:txBody>
      </p:sp>
    </p:spTree>
    <p:extLst>
      <p:ext uri="{BB962C8B-B14F-4D97-AF65-F5344CB8AC3E}">
        <p14:creationId xmlns:p14="http://schemas.microsoft.com/office/powerpoint/2010/main" val="3415346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9F80FD-2779-47F5-A0A8-FE40FFAE8E28}"/>
              </a:ext>
            </a:extLst>
          </p:cNvPr>
          <p:cNvSpPr>
            <a:spLocks noGrp="1"/>
          </p:cNvSpPr>
          <p:nvPr>
            <p:ph type="dt" sz="half" idx="10"/>
          </p:nvPr>
        </p:nvSpPr>
        <p:spPr/>
        <p:txBody>
          <a:bodyPr/>
          <a:lstStyle/>
          <a:p>
            <a:fld id="{7A532AE9-498E-4647-BDEB-C03E877DEB3D}" type="datetimeFigureOut">
              <a:rPr lang="en-GB" smtClean="0"/>
              <a:t>24/04/2023</a:t>
            </a:fld>
            <a:endParaRPr lang="en-GB"/>
          </a:p>
        </p:txBody>
      </p:sp>
      <p:sp>
        <p:nvSpPr>
          <p:cNvPr id="3" name="Footer Placeholder 2">
            <a:extLst>
              <a:ext uri="{FF2B5EF4-FFF2-40B4-BE49-F238E27FC236}">
                <a16:creationId xmlns:a16="http://schemas.microsoft.com/office/drawing/2014/main" id="{B2CCA928-F0FB-4041-A48A-9B5134423C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868A93-5A06-4193-80B6-E5704C12093F}"/>
              </a:ext>
            </a:extLst>
          </p:cNvPr>
          <p:cNvSpPr>
            <a:spLocks noGrp="1"/>
          </p:cNvSpPr>
          <p:nvPr>
            <p:ph type="sldNum" sz="quarter" idx="12"/>
          </p:nvPr>
        </p:nvSpPr>
        <p:spPr/>
        <p:txBody>
          <a:bodyPr/>
          <a:lstStyle/>
          <a:p>
            <a:fld id="{65359661-E26A-4F9C-99F0-03B7D1E0392D}" type="slidenum">
              <a:rPr lang="en-GB" smtClean="0"/>
              <a:t>‹#›</a:t>
            </a:fld>
            <a:endParaRPr lang="en-GB"/>
          </a:p>
        </p:txBody>
      </p:sp>
    </p:spTree>
    <p:extLst>
      <p:ext uri="{BB962C8B-B14F-4D97-AF65-F5344CB8AC3E}">
        <p14:creationId xmlns:p14="http://schemas.microsoft.com/office/powerpoint/2010/main" val="41305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3878-4B6F-4414-A1FC-CB1E06177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7D1966-53DC-4E81-A828-21A3F2C801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791505-CDAC-47C5-B849-C0A8E05AB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3D9CC-F178-44D2-BD8D-25624CD91320}"/>
              </a:ext>
            </a:extLst>
          </p:cNvPr>
          <p:cNvSpPr>
            <a:spLocks noGrp="1"/>
          </p:cNvSpPr>
          <p:nvPr>
            <p:ph type="dt" sz="half" idx="10"/>
          </p:nvPr>
        </p:nvSpPr>
        <p:spPr/>
        <p:txBody>
          <a:bodyPr/>
          <a:lstStyle/>
          <a:p>
            <a:fld id="{7A532AE9-498E-4647-BDEB-C03E877DEB3D}" type="datetimeFigureOut">
              <a:rPr lang="en-GB" smtClean="0"/>
              <a:t>24/04/2023</a:t>
            </a:fld>
            <a:endParaRPr lang="en-GB"/>
          </a:p>
        </p:txBody>
      </p:sp>
      <p:sp>
        <p:nvSpPr>
          <p:cNvPr id="6" name="Footer Placeholder 5">
            <a:extLst>
              <a:ext uri="{FF2B5EF4-FFF2-40B4-BE49-F238E27FC236}">
                <a16:creationId xmlns:a16="http://schemas.microsoft.com/office/drawing/2014/main" id="{60041D29-1BAE-420F-8B10-60089E224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E9892B-278C-4C3A-AFD2-BD6ADBD3246B}"/>
              </a:ext>
            </a:extLst>
          </p:cNvPr>
          <p:cNvSpPr>
            <a:spLocks noGrp="1"/>
          </p:cNvSpPr>
          <p:nvPr>
            <p:ph type="sldNum" sz="quarter" idx="12"/>
          </p:nvPr>
        </p:nvSpPr>
        <p:spPr/>
        <p:txBody>
          <a:bodyPr/>
          <a:lstStyle/>
          <a:p>
            <a:fld id="{65359661-E26A-4F9C-99F0-03B7D1E0392D}" type="slidenum">
              <a:rPr lang="en-GB" smtClean="0"/>
              <a:t>‹#›</a:t>
            </a:fld>
            <a:endParaRPr lang="en-GB"/>
          </a:p>
        </p:txBody>
      </p:sp>
    </p:spTree>
    <p:extLst>
      <p:ext uri="{BB962C8B-B14F-4D97-AF65-F5344CB8AC3E}">
        <p14:creationId xmlns:p14="http://schemas.microsoft.com/office/powerpoint/2010/main" val="343674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924F-62AB-696A-C11C-A4D6771EFF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A328D3-6D17-79CA-0019-22DD2674A9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309D82-37A4-FC3D-420C-B5465D6B4365}"/>
              </a:ext>
            </a:extLst>
          </p:cNvPr>
          <p:cNvSpPr>
            <a:spLocks noGrp="1"/>
          </p:cNvSpPr>
          <p:nvPr>
            <p:ph type="dt" sz="half" idx="10"/>
          </p:nvPr>
        </p:nvSpPr>
        <p:spPr/>
        <p:txBody>
          <a:bodyPr/>
          <a:lstStyle/>
          <a:p>
            <a:fld id="{87F2112C-7755-43EE-B5FD-2113CD86392D}" type="datetimeFigureOut">
              <a:rPr lang="en-GB" smtClean="0"/>
              <a:t>24/04/2023</a:t>
            </a:fld>
            <a:endParaRPr lang="en-GB"/>
          </a:p>
        </p:txBody>
      </p:sp>
      <p:sp>
        <p:nvSpPr>
          <p:cNvPr id="5" name="Footer Placeholder 4">
            <a:extLst>
              <a:ext uri="{FF2B5EF4-FFF2-40B4-BE49-F238E27FC236}">
                <a16:creationId xmlns:a16="http://schemas.microsoft.com/office/drawing/2014/main" id="{6F0ED11C-330B-B3A4-EDC2-6310548DB5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2E8D66-68C6-E0DF-BF4A-C95CCBB97088}"/>
              </a:ext>
            </a:extLst>
          </p:cNvPr>
          <p:cNvSpPr>
            <a:spLocks noGrp="1"/>
          </p:cNvSpPr>
          <p:nvPr>
            <p:ph type="sldNum" sz="quarter" idx="12"/>
          </p:nvPr>
        </p:nvSpPr>
        <p:spPr/>
        <p:txBody>
          <a:bodyPr/>
          <a:lstStyle/>
          <a:p>
            <a:fld id="{638D5108-325F-4302-B697-7D2166858571}" type="slidenum">
              <a:rPr lang="en-GB" smtClean="0"/>
              <a:t>‹#›</a:t>
            </a:fld>
            <a:endParaRPr lang="en-GB"/>
          </a:p>
        </p:txBody>
      </p:sp>
    </p:spTree>
    <p:extLst>
      <p:ext uri="{BB962C8B-B14F-4D97-AF65-F5344CB8AC3E}">
        <p14:creationId xmlns:p14="http://schemas.microsoft.com/office/powerpoint/2010/main" val="1733505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62DC-A370-41DA-B8E2-18B76B20D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DB4BD-A804-47C0-9760-5DA460404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6D0948-DF1C-4D58-9C70-5D403E7E1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192CE-2A94-481D-89EC-06026168EB36}"/>
              </a:ext>
            </a:extLst>
          </p:cNvPr>
          <p:cNvSpPr>
            <a:spLocks noGrp="1"/>
          </p:cNvSpPr>
          <p:nvPr>
            <p:ph type="dt" sz="half" idx="10"/>
          </p:nvPr>
        </p:nvSpPr>
        <p:spPr/>
        <p:txBody>
          <a:bodyPr/>
          <a:lstStyle/>
          <a:p>
            <a:fld id="{7A532AE9-498E-4647-BDEB-C03E877DEB3D}" type="datetimeFigureOut">
              <a:rPr lang="en-GB" smtClean="0"/>
              <a:t>24/04/2023</a:t>
            </a:fld>
            <a:endParaRPr lang="en-GB"/>
          </a:p>
        </p:txBody>
      </p:sp>
      <p:sp>
        <p:nvSpPr>
          <p:cNvPr id="6" name="Footer Placeholder 5">
            <a:extLst>
              <a:ext uri="{FF2B5EF4-FFF2-40B4-BE49-F238E27FC236}">
                <a16:creationId xmlns:a16="http://schemas.microsoft.com/office/drawing/2014/main" id="{F32E416E-D633-4EC5-95ED-927F086E17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311DD1-7094-4D21-A5C8-C822C875E1F7}"/>
              </a:ext>
            </a:extLst>
          </p:cNvPr>
          <p:cNvSpPr>
            <a:spLocks noGrp="1"/>
          </p:cNvSpPr>
          <p:nvPr>
            <p:ph type="sldNum" sz="quarter" idx="12"/>
          </p:nvPr>
        </p:nvSpPr>
        <p:spPr/>
        <p:txBody>
          <a:bodyPr/>
          <a:lstStyle/>
          <a:p>
            <a:fld id="{65359661-E26A-4F9C-99F0-03B7D1E0392D}" type="slidenum">
              <a:rPr lang="en-GB" smtClean="0"/>
              <a:t>‹#›</a:t>
            </a:fld>
            <a:endParaRPr lang="en-GB"/>
          </a:p>
        </p:txBody>
      </p:sp>
    </p:spTree>
    <p:extLst>
      <p:ext uri="{BB962C8B-B14F-4D97-AF65-F5344CB8AC3E}">
        <p14:creationId xmlns:p14="http://schemas.microsoft.com/office/powerpoint/2010/main" val="299998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3F8A-D955-47AD-91CA-4D4D09C187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D21A5D-A3CA-4209-8C4E-D48C40CC80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A8BF89-A2C1-4252-813F-CD4F7FA4D0C9}"/>
              </a:ext>
            </a:extLst>
          </p:cNvPr>
          <p:cNvSpPr>
            <a:spLocks noGrp="1"/>
          </p:cNvSpPr>
          <p:nvPr>
            <p:ph type="dt" sz="half" idx="10"/>
          </p:nvPr>
        </p:nvSpPr>
        <p:spPr/>
        <p:txBody>
          <a:bodyPr/>
          <a:lstStyle/>
          <a:p>
            <a:fld id="{7A532AE9-498E-4647-BDEB-C03E877DEB3D}" type="datetimeFigureOut">
              <a:rPr lang="en-GB" smtClean="0"/>
              <a:t>24/04/2023</a:t>
            </a:fld>
            <a:endParaRPr lang="en-GB"/>
          </a:p>
        </p:txBody>
      </p:sp>
      <p:sp>
        <p:nvSpPr>
          <p:cNvPr id="5" name="Footer Placeholder 4">
            <a:extLst>
              <a:ext uri="{FF2B5EF4-FFF2-40B4-BE49-F238E27FC236}">
                <a16:creationId xmlns:a16="http://schemas.microsoft.com/office/drawing/2014/main" id="{1EE8FD4E-6CF9-4D3A-93E8-AE2E181E1B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2B19D6-2C64-4513-9A97-44BBD25EA8FB}"/>
              </a:ext>
            </a:extLst>
          </p:cNvPr>
          <p:cNvSpPr>
            <a:spLocks noGrp="1"/>
          </p:cNvSpPr>
          <p:nvPr>
            <p:ph type="sldNum" sz="quarter" idx="12"/>
          </p:nvPr>
        </p:nvSpPr>
        <p:spPr/>
        <p:txBody>
          <a:bodyPr/>
          <a:lstStyle/>
          <a:p>
            <a:fld id="{65359661-E26A-4F9C-99F0-03B7D1E0392D}" type="slidenum">
              <a:rPr lang="en-GB" smtClean="0"/>
              <a:t>‹#›</a:t>
            </a:fld>
            <a:endParaRPr lang="en-GB"/>
          </a:p>
        </p:txBody>
      </p:sp>
    </p:spTree>
    <p:extLst>
      <p:ext uri="{BB962C8B-B14F-4D97-AF65-F5344CB8AC3E}">
        <p14:creationId xmlns:p14="http://schemas.microsoft.com/office/powerpoint/2010/main" val="3514122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8E5AB9-8FF4-48FA-A512-1DA76730A9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B2390E-B99B-4DE2-AB2A-876E8A038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8A9675-5E05-44A6-B712-DDFEB2F5DA06}"/>
              </a:ext>
            </a:extLst>
          </p:cNvPr>
          <p:cNvSpPr>
            <a:spLocks noGrp="1"/>
          </p:cNvSpPr>
          <p:nvPr>
            <p:ph type="dt" sz="half" idx="10"/>
          </p:nvPr>
        </p:nvSpPr>
        <p:spPr/>
        <p:txBody>
          <a:bodyPr/>
          <a:lstStyle/>
          <a:p>
            <a:fld id="{7A532AE9-498E-4647-BDEB-C03E877DEB3D}" type="datetimeFigureOut">
              <a:rPr lang="en-GB" smtClean="0"/>
              <a:t>24/04/2023</a:t>
            </a:fld>
            <a:endParaRPr lang="en-GB"/>
          </a:p>
        </p:txBody>
      </p:sp>
      <p:sp>
        <p:nvSpPr>
          <p:cNvPr id="5" name="Footer Placeholder 4">
            <a:extLst>
              <a:ext uri="{FF2B5EF4-FFF2-40B4-BE49-F238E27FC236}">
                <a16:creationId xmlns:a16="http://schemas.microsoft.com/office/drawing/2014/main" id="{ED374075-57AA-45D3-B5A6-73119603AE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B3D0E-26D6-4826-A880-C53FBE4284E9}"/>
              </a:ext>
            </a:extLst>
          </p:cNvPr>
          <p:cNvSpPr>
            <a:spLocks noGrp="1"/>
          </p:cNvSpPr>
          <p:nvPr>
            <p:ph type="sldNum" sz="quarter" idx="12"/>
          </p:nvPr>
        </p:nvSpPr>
        <p:spPr/>
        <p:txBody>
          <a:bodyPr/>
          <a:lstStyle/>
          <a:p>
            <a:fld id="{65359661-E26A-4F9C-99F0-03B7D1E0392D}" type="slidenum">
              <a:rPr lang="en-GB" smtClean="0"/>
              <a:t>‹#›</a:t>
            </a:fld>
            <a:endParaRPr lang="en-GB"/>
          </a:p>
        </p:txBody>
      </p:sp>
    </p:spTree>
    <p:extLst>
      <p:ext uri="{BB962C8B-B14F-4D97-AF65-F5344CB8AC3E}">
        <p14:creationId xmlns:p14="http://schemas.microsoft.com/office/powerpoint/2010/main" val="1634102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A0FDED-35E3-4B71-8541-33BDB178A49E}"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D29135-3A94-47EB-90E3-B34A5182B876}" type="slidenum">
              <a:rPr lang="en-GB" smtClean="0"/>
              <a:t>‹#›</a:t>
            </a:fld>
            <a:endParaRPr lang="en-GB"/>
          </a:p>
        </p:txBody>
      </p:sp>
    </p:spTree>
    <p:extLst>
      <p:ext uri="{BB962C8B-B14F-4D97-AF65-F5344CB8AC3E}">
        <p14:creationId xmlns:p14="http://schemas.microsoft.com/office/powerpoint/2010/main" val="900367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A0FDED-35E3-4B71-8541-33BDB178A49E}"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D29135-3A94-47EB-90E3-B34A5182B876}" type="slidenum">
              <a:rPr lang="en-GB" smtClean="0"/>
              <a:t>‹#›</a:t>
            </a:fld>
            <a:endParaRPr lang="en-GB"/>
          </a:p>
        </p:txBody>
      </p:sp>
    </p:spTree>
    <p:extLst>
      <p:ext uri="{BB962C8B-B14F-4D97-AF65-F5344CB8AC3E}">
        <p14:creationId xmlns:p14="http://schemas.microsoft.com/office/powerpoint/2010/main" val="3947219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A0FDED-35E3-4B71-8541-33BDB178A49E}"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D29135-3A94-47EB-90E3-B34A5182B876}" type="slidenum">
              <a:rPr lang="en-GB" smtClean="0"/>
              <a:t>‹#›</a:t>
            </a:fld>
            <a:endParaRPr lang="en-GB"/>
          </a:p>
        </p:txBody>
      </p:sp>
    </p:spTree>
    <p:extLst>
      <p:ext uri="{BB962C8B-B14F-4D97-AF65-F5344CB8AC3E}">
        <p14:creationId xmlns:p14="http://schemas.microsoft.com/office/powerpoint/2010/main" val="1136312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A0FDED-35E3-4B71-8541-33BDB178A49E}" type="datetimeFigureOut">
              <a:rPr lang="en-GB" smtClean="0"/>
              <a:t>24/04/2023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D29135-3A94-47EB-90E3-B34A5182B876}" type="slidenum">
              <a:rPr lang="en-GB" smtClean="0"/>
              <a:t>‹#›</a:t>
            </a:fld>
            <a:endParaRPr lang="en-GB"/>
          </a:p>
        </p:txBody>
      </p:sp>
    </p:spTree>
    <p:extLst>
      <p:ext uri="{BB962C8B-B14F-4D97-AF65-F5344CB8AC3E}">
        <p14:creationId xmlns:p14="http://schemas.microsoft.com/office/powerpoint/2010/main" val="3292707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A0FDED-35E3-4B71-8541-33BDB178A49E}" type="datetimeFigureOut">
              <a:rPr lang="en-GB" smtClean="0"/>
              <a:t>24/04/2023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D29135-3A94-47EB-90E3-B34A5182B876}" type="slidenum">
              <a:rPr lang="en-GB" smtClean="0"/>
              <a:t>‹#›</a:t>
            </a:fld>
            <a:endParaRPr lang="en-GB"/>
          </a:p>
        </p:txBody>
      </p:sp>
    </p:spTree>
    <p:extLst>
      <p:ext uri="{BB962C8B-B14F-4D97-AF65-F5344CB8AC3E}">
        <p14:creationId xmlns:p14="http://schemas.microsoft.com/office/powerpoint/2010/main" val="2689162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A0FDED-35E3-4B71-8541-33BDB178A49E}"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D29135-3A94-47EB-90E3-B34A5182B876}" type="slidenum">
              <a:rPr lang="en-GB" smtClean="0"/>
              <a:t>‹#›</a:t>
            </a:fld>
            <a:endParaRPr lang="en-GB"/>
          </a:p>
        </p:txBody>
      </p:sp>
    </p:spTree>
    <p:extLst>
      <p:ext uri="{BB962C8B-B14F-4D97-AF65-F5344CB8AC3E}">
        <p14:creationId xmlns:p14="http://schemas.microsoft.com/office/powerpoint/2010/main" val="2774426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0FDED-35E3-4B71-8541-33BDB178A49E}" type="datetimeFigureOut">
              <a:rPr lang="en-GB" smtClean="0"/>
              <a:t>24/04/2023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D29135-3A94-47EB-90E3-B34A5182B876}" type="slidenum">
              <a:rPr lang="en-GB" smtClean="0"/>
              <a:t>‹#›</a:t>
            </a:fld>
            <a:endParaRPr lang="en-GB"/>
          </a:p>
        </p:txBody>
      </p:sp>
    </p:spTree>
    <p:extLst>
      <p:ext uri="{BB962C8B-B14F-4D97-AF65-F5344CB8AC3E}">
        <p14:creationId xmlns:p14="http://schemas.microsoft.com/office/powerpoint/2010/main" val="328207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726D-B9CD-55EA-7767-8A520F2E1D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45DA7E-43EC-7BFD-23C6-C8C068B656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879CDE-36C0-B3FE-9B88-FE5CF7712EE7}"/>
              </a:ext>
            </a:extLst>
          </p:cNvPr>
          <p:cNvSpPr>
            <a:spLocks noGrp="1"/>
          </p:cNvSpPr>
          <p:nvPr>
            <p:ph type="dt" sz="half" idx="10"/>
          </p:nvPr>
        </p:nvSpPr>
        <p:spPr/>
        <p:txBody>
          <a:bodyPr/>
          <a:lstStyle/>
          <a:p>
            <a:fld id="{87F2112C-7755-43EE-B5FD-2113CD86392D}" type="datetimeFigureOut">
              <a:rPr lang="en-GB" smtClean="0"/>
              <a:t>24/04/2023</a:t>
            </a:fld>
            <a:endParaRPr lang="en-GB"/>
          </a:p>
        </p:txBody>
      </p:sp>
      <p:sp>
        <p:nvSpPr>
          <p:cNvPr id="5" name="Footer Placeholder 4">
            <a:extLst>
              <a:ext uri="{FF2B5EF4-FFF2-40B4-BE49-F238E27FC236}">
                <a16:creationId xmlns:a16="http://schemas.microsoft.com/office/drawing/2014/main" id="{FD1D43AF-4815-5AC8-C640-2F160B4F42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6F6A14-09DA-B162-F5FE-C6771FDB52B3}"/>
              </a:ext>
            </a:extLst>
          </p:cNvPr>
          <p:cNvSpPr>
            <a:spLocks noGrp="1"/>
          </p:cNvSpPr>
          <p:nvPr>
            <p:ph type="sldNum" sz="quarter" idx="12"/>
          </p:nvPr>
        </p:nvSpPr>
        <p:spPr/>
        <p:txBody>
          <a:bodyPr/>
          <a:lstStyle/>
          <a:p>
            <a:fld id="{638D5108-325F-4302-B697-7D2166858571}" type="slidenum">
              <a:rPr lang="en-GB" smtClean="0"/>
              <a:t>‹#›</a:t>
            </a:fld>
            <a:endParaRPr lang="en-GB"/>
          </a:p>
        </p:txBody>
      </p:sp>
    </p:spTree>
    <p:extLst>
      <p:ext uri="{BB962C8B-B14F-4D97-AF65-F5344CB8AC3E}">
        <p14:creationId xmlns:p14="http://schemas.microsoft.com/office/powerpoint/2010/main" val="1268495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A0FDED-35E3-4B71-8541-33BDB178A49E}" type="datetimeFigureOut">
              <a:rPr lang="en-GB" smtClean="0"/>
              <a:t>24/04/2023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D29135-3A94-47EB-90E3-B34A5182B876}" type="slidenum">
              <a:rPr lang="en-GB" smtClean="0"/>
              <a:t>‹#›</a:t>
            </a:fld>
            <a:endParaRPr lang="en-GB"/>
          </a:p>
        </p:txBody>
      </p:sp>
    </p:spTree>
    <p:extLst>
      <p:ext uri="{BB962C8B-B14F-4D97-AF65-F5344CB8AC3E}">
        <p14:creationId xmlns:p14="http://schemas.microsoft.com/office/powerpoint/2010/main" val="136757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A0FDED-35E3-4B71-8541-33BDB178A49E}" type="datetimeFigureOut">
              <a:rPr lang="en-GB" smtClean="0"/>
              <a:t>24/04/2023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D29135-3A94-47EB-90E3-B34A5182B876}" type="slidenum">
              <a:rPr lang="en-GB" smtClean="0"/>
              <a:t>‹#›</a:t>
            </a:fld>
            <a:endParaRPr lang="en-GB"/>
          </a:p>
        </p:txBody>
      </p:sp>
    </p:spTree>
    <p:extLst>
      <p:ext uri="{BB962C8B-B14F-4D97-AF65-F5344CB8AC3E}">
        <p14:creationId xmlns:p14="http://schemas.microsoft.com/office/powerpoint/2010/main" val="2566013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A0FDED-35E3-4B71-8541-33BDB178A49E}"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D29135-3A94-47EB-90E3-B34A5182B876}" type="slidenum">
              <a:rPr lang="en-GB" smtClean="0"/>
              <a:t>‹#›</a:t>
            </a:fld>
            <a:endParaRPr lang="en-GB"/>
          </a:p>
        </p:txBody>
      </p:sp>
    </p:spTree>
    <p:extLst>
      <p:ext uri="{BB962C8B-B14F-4D97-AF65-F5344CB8AC3E}">
        <p14:creationId xmlns:p14="http://schemas.microsoft.com/office/powerpoint/2010/main" val="3888838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A0FDED-35E3-4B71-8541-33BDB178A49E}"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D29135-3A94-47EB-90E3-B34A5182B876}" type="slidenum">
              <a:rPr lang="en-GB" smtClean="0"/>
              <a:t>‹#›</a:t>
            </a:fld>
            <a:endParaRPr lang="en-GB"/>
          </a:p>
        </p:txBody>
      </p:sp>
    </p:spTree>
    <p:extLst>
      <p:ext uri="{BB962C8B-B14F-4D97-AF65-F5344CB8AC3E}">
        <p14:creationId xmlns:p14="http://schemas.microsoft.com/office/powerpoint/2010/main" val="1027173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648C6120-BCBC-44F9-903C-B3E7D8657874}"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DAB1D4-9F9F-43B8-AAAD-7531B0985C6B}" type="slidenum">
              <a:rPr lang="en-GB" smtClean="0"/>
              <a:t>‹#›</a:t>
            </a:fld>
            <a:endParaRPr lang="en-GB"/>
          </a:p>
        </p:txBody>
      </p:sp>
    </p:spTree>
    <p:extLst>
      <p:ext uri="{BB962C8B-B14F-4D97-AF65-F5344CB8AC3E}">
        <p14:creationId xmlns:p14="http://schemas.microsoft.com/office/powerpoint/2010/main" val="750538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48C6120-BCBC-44F9-903C-B3E7D8657874}"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DAB1D4-9F9F-43B8-AAAD-7531B0985C6B}" type="slidenum">
              <a:rPr lang="en-GB" smtClean="0"/>
              <a:t>‹#›</a:t>
            </a:fld>
            <a:endParaRPr lang="en-GB"/>
          </a:p>
        </p:txBody>
      </p:sp>
    </p:spTree>
    <p:extLst>
      <p:ext uri="{BB962C8B-B14F-4D97-AF65-F5344CB8AC3E}">
        <p14:creationId xmlns:p14="http://schemas.microsoft.com/office/powerpoint/2010/main" val="3690216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48C6120-BCBC-44F9-903C-B3E7D8657874}"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DAB1D4-9F9F-43B8-AAAD-7531B0985C6B}" type="slidenum">
              <a:rPr lang="en-GB" smtClean="0"/>
              <a:t>‹#›</a:t>
            </a:fld>
            <a:endParaRPr lang="en-GB"/>
          </a:p>
        </p:txBody>
      </p:sp>
    </p:spTree>
    <p:extLst>
      <p:ext uri="{BB962C8B-B14F-4D97-AF65-F5344CB8AC3E}">
        <p14:creationId xmlns:p14="http://schemas.microsoft.com/office/powerpoint/2010/main" val="3930316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48C6120-BCBC-44F9-903C-B3E7D8657874}" type="datetimeFigureOut">
              <a:rPr lang="en-GB" smtClean="0"/>
              <a:t>24/04/2023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DAB1D4-9F9F-43B8-AAAD-7531B0985C6B}" type="slidenum">
              <a:rPr lang="en-GB" smtClean="0"/>
              <a:t>‹#›</a:t>
            </a:fld>
            <a:endParaRPr lang="en-GB"/>
          </a:p>
        </p:txBody>
      </p:sp>
    </p:spTree>
    <p:extLst>
      <p:ext uri="{BB962C8B-B14F-4D97-AF65-F5344CB8AC3E}">
        <p14:creationId xmlns:p14="http://schemas.microsoft.com/office/powerpoint/2010/main" val="2484002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8C6120-BCBC-44F9-903C-B3E7D8657874}" type="datetimeFigureOut">
              <a:rPr lang="en-GB" smtClean="0"/>
              <a:t>24/04/2023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DAB1D4-9F9F-43B8-AAAD-7531B0985C6B}" type="slidenum">
              <a:rPr lang="en-GB" smtClean="0"/>
              <a:t>‹#›</a:t>
            </a:fld>
            <a:endParaRPr lang="en-GB"/>
          </a:p>
        </p:txBody>
      </p:sp>
    </p:spTree>
    <p:extLst>
      <p:ext uri="{BB962C8B-B14F-4D97-AF65-F5344CB8AC3E}">
        <p14:creationId xmlns:p14="http://schemas.microsoft.com/office/powerpoint/2010/main" val="1018804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8C6120-BCBC-44F9-903C-B3E7D8657874}"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DAB1D4-9F9F-43B8-AAAD-7531B0985C6B}" type="slidenum">
              <a:rPr lang="en-GB" smtClean="0"/>
              <a:t>‹#›</a:t>
            </a:fld>
            <a:endParaRPr lang="en-GB"/>
          </a:p>
        </p:txBody>
      </p:sp>
    </p:spTree>
    <p:extLst>
      <p:ext uri="{BB962C8B-B14F-4D97-AF65-F5344CB8AC3E}">
        <p14:creationId xmlns:p14="http://schemas.microsoft.com/office/powerpoint/2010/main" val="282461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5C92-EAB7-0B48-EC48-D443575F9E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C256C0-0EA5-4F68-B07B-248CB0C842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EDEB58-760E-A327-C2EA-DCC438A240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E67211-B44A-82B1-80AD-3B28E699AEB2}"/>
              </a:ext>
            </a:extLst>
          </p:cNvPr>
          <p:cNvSpPr>
            <a:spLocks noGrp="1"/>
          </p:cNvSpPr>
          <p:nvPr>
            <p:ph type="dt" sz="half" idx="10"/>
          </p:nvPr>
        </p:nvSpPr>
        <p:spPr/>
        <p:txBody>
          <a:bodyPr/>
          <a:lstStyle/>
          <a:p>
            <a:fld id="{87F2112C-7755-43EE-B5FD-2113CD86392D}" type="datetimeFigureOut">
              <a:rPr lang="en-GB" smtClean="0"/>
              <a:t>24/04/2023</a:t>
            </a:fld>
            <a:endParaRPr lang="en-GB"/>
          </a:p>
        </p:txBody>
      </p:sp>
      <p:sp>
        <p:nvSpPr>
          <p:cNvPr id="6" name="Footer Placeholder 5">
            <a:extLst>
              <a:ext uri="{FF2B5EF4-FFF2-40B4-BE49-F238E27FC236}">
                <a16:creationId xmlns:a16="http://schemas.microsoft.com/office/drawing/2014/main" id="{D0251C3B-F2B8-6C5E-396C-F285EB8A46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93B5C8-814A-5223-DE17-98EA8DA5D523}"/>
              </a:ext>
            </a:extLst>
          </p:cNvPr>
          <p:cNvSpPr>
            <a:spLocks noGrp="1"/>
          </p:cNvSpPr>
          <p:nvPr>
            <p:ph type="sldNum" sz="quarter" idx="12"/>
          </p:nvPr>
        </p:nvSpPr>
        <p:spPr/>
        <p:txBody>
          <a:bodyPr/>
          <a:lstStyle/>
          <a:p>
            <a:fld id="{638D5108-325F-4302-B697-7D2166858571}" type="slidenum">
              <a:rPr lang="en-GB" smtClean="0"/>
              <a:t>‹#›</a:t>
            </a:fld>
            <a:endParaRPr lang="en-GB"/>
          </a:p>
        </p:txBody>
      </p:sp>
    </p:spTree>
    <p:extLst>
      <p:ext uri="{BB962C8B-B14F-4D97-AF65-F5344CB8AC3E}">
        <p14:creationId xmlns:p14="http://schemas.microsoft.com/office/powerpoint/2010/main" val="894521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C6120-BCBC-44F9-903C-B3E7D8657874}" type="datetimeFigureOut">
              <a:rPr lang="en-GB" smtClean="0"/>
              <a:t>24/04/2023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DAB1D4-9F9F-43B8-AAAD-7531B0985C6B}" type="slidenum">
              <a:rPr lang="en-GB" smtClean="0"/>
              <a:t>‹#›</a:t>
            </a:fld>
            <a:endParaRPr lang="en-GB"/>
          </a:p>
        </p:txBody>
      </p:sp>
    </p:spTree>
    <p:extLst>
      <p:ext uri="{BB962C8B-B14F-4D97-AF65-F5344CB8AC3E}">
        <p14:creationId xmlns:p14="http://schemas.microsoft.com/office/powerpoint/2010/main" val="1591592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C6120-BCBC-44F9-903C-B3E7D8657874}" type="datetimeFigureOut">
              <a:rPr lang="en-GB" smtClean="0"/>
              <a:t>24/04/2023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DAB1D4-9F9F-43B8-AAAD-7531B0985C6B}" type="slidenum">
              <a:rPr lang="en-GB" smtClean="0"/>
              <a:t>‹#›</a:t>
            </a:fld>
            <a:endParaRPr lang="en-GB"/>
          </a:p>
        </p:txBody>
      </p:sp>
    </p:spTree>
    <p:extLst>
      <p:ext uri="{BB962C8B-B14F-4D97-AF65-F5344CB8AC3E}">
        <p14:creationId xmlns:p14="http://schemas.microsoft.com/office/powerpoint/2010/main" val="442244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C6120-BCBC-44F9-903C-B3E7D8657874}" type="datetimeFigureOut">
              <a:rPr lang="en-GB" smtClean="0"/>
              <a:t>24/04/2023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DAB1D4-9F9F-43B8-AAAD-7531B0985C6B}" type="slidenum">
              <a:rPr lang="en-GB" smtClean="0"/>
              <a:t>‹#›</a:t>
            </a:fld>
            <a:endParaRPr lang="en-GB"/>
          </a:p>
        </p:txBody>
      </p:sp>
    </p:spTree>
    <p:extLst>
      <p:ext uri="{BB962C8B-B14F-4D97-AF65-F5344CB8AC3E}">
        <p14:creationId xmlns:p14="http://schemas.microsoft.com/office/powerpoint/2010/main" val="3869706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8C6120-BCBC-44F9-903C-B3E7D8657874}"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DAB1D4-9F9F-43B8-AAAD-7531B0985C6B}" type="slidenum">
              <a:rPr lang="en-GB" smtClean="0"/>
              <a:t>‹#›</a:t>
            </a:fld>
            <a:endParaRPr lang="en-GB"/>
          </a:p>
        </p:txBody>
      </p:sp>
    </p:spTree>
    <p:extLst>
      <p:ext uri="{BB962C8B-B14F-4D97-AF65-F5344CB8AC3E}">
        <p14:creationId xmlns:p14="http://schemas.microsoft.com/office/powerpoint/2010/main" val="1952066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8C6120-BCBC-44F9-903C-B3E7D8657874}"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DAB1D4-9F9F-43B8-AAAD-7531B0985C6B}" type="slidenum">
              <a:rPr lang="en-GB" smtClean="0"/>
              <a:t>‹#›</a:t>
            </a:fld>
            <a:endParaRPr lang="en-GB"/>
          </a:p>
        </p:txBody>
      </p:sp>
    </p:spTree>
    <p:extLst>
      <p:ext uri="{BB962C8B-B14F-4D97-AF65-F5344CB8AC3E}">
        <p14:creationId xmlns:p14="http://schemas.microsoft.com/office/powerpoint/2010/main" val="3361764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B8DB-7380-4A05-8F29-97B077B502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663547-FD92-4084-B378-A3FC9BE059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AE774F-B637-4E88-AECB-A9293735BAE3}"/>
              </a:ext>
            </a:extLst>
          </p:cNvPr>
          <p:cNvSpPr>
            <a:spLocks noGrp="1"/>
          </p:cNvSpPr>
          <p:nvPr>
            <p:ph type="dt" sz="half" idx="10"/>
          </p:nvPr>
        </p:nvSpPr>
        <p:spPr/>
        <p:txBody>
          <a:bodyPr/>
          <a:lstStyle/>
          <a:p>
            <a:fld id="{6F91E488-3117-478C-8A2B-3165A38072BD}" type="datetimeFigureOut">
              <a:rPr lang="en-GB" smtClean="0"/>
              <a:pPr/>
              <a:t>24/04/2023</a:t>
            </a:fld>
            <a:endParaRPr lang="en-GB"/>
          </a:p>
        </p:txBody>
      </p:sp>
      <p:sp>
        <p:nvSpPr>
          <p:cNvPr id="5" name="Footer Placeholder 4">
            <a:extLst>
              <a:ext uri="{FF2B5EF4-FFF2-40B4-BE49-F238E27FC236}">
                <a16:creationId xmlns:a16="http://schemas.microsoft.com/office/drawing/2014/main" id="{0A5CEC78-CFAB-40C0-A8A3-9DE08BFED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003FD1-5460-4B1E-B2E1-B3C2CC9B932F}"/>
              </a:ext>
            </a:extLst>
          </p:cNvPr>
          <p:cNvSpPr>
            <a:spLocks noGrp="1"/>
          </p:cNvSpPr>
          <p:nvPr>
            <p:ph type="sldNum" sz="quarter" idx="12"/>
          </p:nvPr>
        </p:nvSpPr>
        <p:spPr/>
        <p:txBody>
          <a:bodyPr/>
          <a:lstStyle/>
          <a:p>
            <a:fld id="{BE8D6D10-CFFD-4E04-8D62-0015443EF1D3}" type="slidenum">
              <a:rPr lang="en-GB" smtClean="0"/>
              <a:pPr/>
              <a:t>‹#›</a:t>
            </a:fld>
            <a:endParaRPr lang="en-GB"/>
          </a:p>
        </p:txBody>
      </p:sp>
    </p:spTree>
    <p:extLst>
      <p:ext uri="{BB962C8B-B14F-4D97-AF65-F5344CB8AC3E}">
        <p14:creationId xmlns:p14="http://schemas.microsoft.com/office/powerpoint/2010/main" val="3964785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35BB8-4068-4350-9AAB-7B2053FD7C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A385A7-EE02-4A2C-8E3A-5F38E700AA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2F8735-EDAC-4983-A245-BD15CF992B81}"/>
              </a:ext>
            </a:extLst>
          </p:cNvPr>
          <p:cNvSpPr>
            <a:spLocks noGrp="1"/>
          </p:cNvSpPr>
          <p:nvPr>
            <p:ph type="dt" sz="half" idx="10"/>
          </p:nvPr>
        </p:nvSpPr>
        <p:spPr/>
        <p:txBody>
          <a:bodyPr/>
          <a:lstStyle/>
          <a:p>
            <a:fld id="{6F91E488-3117-478C-8A2B-3165A38072BD}" type="datetimeFigureOut">
              <a:rPr lang="en-GB" smtClean="0"/>
              <a:pPr/>
              <a:t>24/04/2023</a:t>
            </a:fld>
            <a:endParaRPr lang="en-GB"/>
          </a:p>
        </p:txBody>
      </p:sp>
      <p:sp>
        <p:nvSpPr>
          <p:cNvPr id="5" name="Footer Placeholder 4">
            <a:extLst>
              <a:ext uri="{FF2B5EF4-FFF2-40B4-BE49-F238E27FC236}">
                <a16:creationId xmlns:a16="http://schemas.microsoft.com/office/drawing/2014/main" id="{C81E8CDA-80AE-43A5-A4E8-94DE46959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619208-C045-4272-ABB5-ED5BE161823B}"/>
              </a:ext>
            </a:extLst>
          </p:cNvPr>
          <p:cNvSpPr>
            <a:spLocks noGrp="1"/>
          </p:cNvSpPr>
          <p:nvPr>
            <p:ph type="sldNum" sz="quarter" idx="12"/>
          </p:nvPr>
        </p:nvSpPr>
        <p:spPr/>
        <p:txBody>
          <a:bodyPr/>
          <a:lstStyle/>
          <a:p>
            <a:fld id="{BE8D6D10-CFFD-4E04-8D62-0015443EF1D3}" type="slidenum">
              <a:rPr lang="en-GB" smtClean="0"/>
              <a:pPr/>
              <a:t>‹#›</a:t>
            </a:fld>
            <a:endParaRPr lang="en-GB"/>
          </a:p>
        </p:txBody>
      </p:sp>
    </p:spTree>
    <p:extLst>
      <p:ext uri="{BB962C8B-B14F-4D97-AF65-F5344CB8AC3E}">
        <p14:creationId xmlns:p14="http://schemas.microsoft.com/office/powerpoint/2010/main" val="1962742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0D40-0352-415E-9E47-0AF98BF786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CBBC81-FD5B-4CFE-B13F-AE845D8316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9C12A0-2C55-484F-9026-E938C8C83282}"/>
              </a:ext>
            </a:extLst>
          </p:cNvPr>
          <p:cNvSpPr>
            <a:spLocks noGrp="1"/>
          </p:cNvSpPr>
          <p:nvPr>
            <p:ph type="dt" sz="half" idx="10"/>
          </p:nvPr>
        </p:nvSpPr>
        <p:spPr/>
        <p:txBody>
          <a:bodyPr/>
          <a:lstStyle/>
          <a:p>
            <a:fld id="{6F91E488-3117-478C-8A2B-3165A38072BD}" type="datetimeFigureOut">
              <a:rPr lang="en-GB" smtClean="0"/>
              <a:pPr/>
              <a:t>24/04/2023</a:t>
            </a:fld>
            <a:endParaRPr lang="en-GB"/>
          </a:p>
        </p:txBody>
      </p:sp>
      <p:sp>
        <p:nvSpPr>
          <p:cNvPr id="5" name="Footer Placeholder 4">
            <a:extLst>
              <a:ext uri="{FF2B5EF4-FFF2-40B4-BE49-F238E27FC236}">
                <a16:creationId xmlns:a16="http://schemas.microsoft.com/office/drawing/2014/main" id="{52F591E3-1FC1-45D2-B0CD-942346D464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9A4F3D-7436-4041-BA39-F2685460559F}"/>
              </a:ext>
            </a:extLst>
          </p:cNvPr>
          <p:cNvSpPr>
            <a:spLocks noGrp="1"/>
          </p:cNvSpPr>
          <p:nvPr>
            <p:ph type="sldNum" sz="quarter" idx="12"/>
          </p:nvPr>
        </p:nvSpPr>
        <p:spPr/>
        <p:txBody>
          <a:bodyPr/>
          <a:lstStyle/>
          <a:p>
            <a:fld id="{BE8D6D10-CFFD-4E04-8D62-0015443EF1D3}" type="slidenum">
              <a:rPr lang="en-GB" smtClean="0"/>
              <a:pPr/>
              <a:t>‹#›</a:t>
            </a:fld>
            <a:endParaRPr lang="en-GB"/>
          </a:p>
        </p:txBody>
      </p:sp>
    </p:spTree>
    <p:extLst>
      <p:ext uri="{BB962C8B-B14F-4D97-AF65-F5344CB8AC3E}">
        <p14:creationId xmlns:p14="http://schemas.microsoft.com/office/powerpoint/2010/main" val="2224012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3B91-5A4E-4554-8726-7AA363B46C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7EE7AD-947E-4F5A-B87D-0BBAB241F0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F4A1E8-0220-4A12-B8FF-A9881A4891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8956B3-F615-47A8-9E2D-22E47CEE6B36}"/>
              </a:ext>
            </a:extLst>
          </p:cNvPr>
          <p:cNvSpPr>
            <a:spLocks noGrp="1"/>
          </p:cNvSpPr>
          <p:nvPr>
            <p:ph type="dt" sz="half" idx="10"/>
          </p:nvPr>
        </p:nvSpPr>
        <p:spPr/>
        <p:txBody>
          <a:bodyPr/>
          <a:lstStyle/>
          <a:p>
            <a:fld id="{6F91E488-3117-478C-8A2B-3165A38072BD}" type="datetimeFigureOut">
              <a:rPr lang="en-GB" smtClean="0"/>
              <a:pPr/>
              <a:t>24/04/2023</a:t>
            </a:fld>
            <a:endParaRPr lang="en-GB"/>
          </a:p>
        </p:txBody>
      </p:sp>
      <p:sp>
        <p:nvSpPr>
          <p:cNvPr id="6" name="Footer Placeholder 5">
            <a:extLst>
              <a:ext uri="{FF2B5EF4-FFF2-40B4-BE49-F238E27FC236}">
                <a16:creationId xmlns:a16="http://schemas.microsoft.com/office/drawing/2014/main" id="{B5F06F53-40BC-4B72-84C2-F7160270C6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9C13A8-BAD3-4736-9D46-53954F2EA770}"/>
              </a:ext>
            </a:extLst>
          </p:cNvPr>
          <p:cNvSpPr>
            <a:spLocks noGrp="1"/>
          </p:cNvSpPr>
          <p:nvPr>
            <p:ph type="sldNum" sz="quarter" idx="12"/>
          </p:nvPr>
        </p:nvSpPr>
        <p:spPr/>
        <p:txBody>
          <a:bodyPr/>
          <a:lstStyle/>
          <a:p>
            <a:fld id="{BE8D6D10-CFFD-4E04-8D62-0015443EF1D3}" type="slidenum">
              <a:rPr lang="en-GB" smtClean="0"/>
              <a:pPr/>
              <a:t>‹#›</a:t>
            </a:fld>
            <a:endParaRPr lang="en-GB"/>
          </a:p>
        </p:txBody>
      </p:sp>
    </p:spTree>
    <p:extLst>
      <p:ext uri="{BB962C8B-B14F-4D97-AF65-F5344CB8AC3E}">
        <p14:creationId xmlns:p14="http://schemas.microsoft.com/office/powerpoint/2010/main" val="3360316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5236-C2DF-4FD9-9DE1-0F237C55C1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D48113-1766-40FB-8BE8-C31C15582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128940-0CAF-43B9-A44F-D2B8CB1FBE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5980D9-4730-4CC2-AA5E-7DE7FCD148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998C15-22EB-44EE-A9D2-B24E04AA6C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1BA9EE-0A40-405B-A37A-06437B7EEA93}"/>
              </a:ext>
            </a:extLst>
          </p:cNvPr>
          <p:cNvSpPr>
            <a:spLocks noGrp="1"/>
          </p:cNvSpPr>
          <p:nvPr>
            <p:ph type="dt" sz="half" idx="10"/>
          </p:nvPr>
        </p:nvSpPr>
        <p:spPr/>
        <p:txBody>
          <a:bodyPr/>
          <a:lstStyle/>
          <a:p>
            <a:fld id="{6F91E488-3117-478C-8A2B-3165A38072BD}" type="datetimeFigureOut">
              <a:rPr lang="en-GB" smtClean="0"/>
              <a:pPr/>
              <a:t>24/04/2023</a:t>
            </a:fld>
            <a:endParaRPr lang="en-GB"/>
          </a:p>
        </p:txBody>
      </p:sp>
      <p:sp>
        <p:nvSpPr>
          <p:cNvPr id="8" name="Footer Placeholder 7">
            <a:extLst>
              <a:ext uri="{FF2B5EF4-FFF2-40B4-BE49-F238E27FC236}">
                <a16:creationId xmlns:a16="http://schemas.microsoft.com/office/drawing/2014/main" id="{1FF27590-AC04-4DAB-8506-347BEC22E8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95D341-E6D3-4E3A-BA9E-3B64C9C5397C}"/>
              </a:ext>
            </a:extLst>
          </p:cNvPr>
          <p:cNvSpPr>
            <a:spLocks noGrp="1"/>
          </p:cNvSpPr>
          <p:nvPr>
            <p:ph type="sldNum" sz="quarter" idx="12"/>
          </p:nvPr>
        </p:nvSpPr>
        <p:spPr/>
        <p:txBody>
          <a:bodyPr/>
          <a:lstStyle/>
          <a:p>
            <a:fld id="{BE8D6D10-CFFD-4E04-8D62-0015443EF1D3}" type="slidenum">
              <a:rPr lang="en-GB" smtClean="0"/>
              <a:pPr/>
              <a:t>‹#›</a:t>
            </a:fld>
            <a:endParaRPr lang="en-GB"/>
          </a:p>
        </p:txBody>
      </p:sp>
    </p:spTree>
    <p:extLst>
      <p:ext uri="{BB962C8B-B14F-4D97-AF65-F5344CB8AC3E}">
        <p14:creationId xmlns:p14="http://schemas.microsoft.com/office/powerpoint/2010/main" val="1181092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38BF-F19A-C915-4B79-011145993F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B627D6-5AAE-15CE-F329-71A39BF83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A68926-1895-B003-59D5-31BDE90AA9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73E2B5-EC7E-B244-130E-7CCBB3D88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12D7E7-B9CA-ACC3-E9A3-E4409B26BA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FB8C1B-EF18-F337-FD66-6E7A60636DEA}"/>
              </a:ext>
            </a:extLst>
          </p:cNvPr>
          <p:cNvSpPr>
            <a:spLocks noGrp="1"/>
          </p:cNvSpPr>
          <p:nvPr>
            <p:ph type="dt" sz="half" idx="10"/>
          </p:nvPr>
        </p:nvSpPr>
        <p:spPr/>
        <p:txBody>
          <a:bodyPr/>
          <a:lstStyle/>
          <a:p>
            <a:fld id="{87F2112C-7755-43EE-B5FD-2113CD86392D}" type="datetimeFigureOut">
              <a:rPr lang="en-GB" smtClean="0"/>
              <a:t>24/04/2023</a:t>
            </a:fld>
            <a:endParaRPr lang="en-GB"/>
          </a:p>
        </p:txBody>
      </p:sp>
      <p:sp>
        <p:nvSpPr>
          <p:cNvPr id="8" name="Footer Placeholder 7">
            <a:extLst>
              <a:ext uri="{FF2B5EF4-FFF2-40B4-BE49-F238E27FC236}">
                <a16:creationId xmlns:a16="http://schemas.microsoft.com/office/drawing/2014/main" id="{521BFB64-1734-4C66-7533-60160153C7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60C719-5DAE-6957-2AAD-064E5D08636F}"/>
              </a:ext>
            </a:extLst>
          </p:cNvPr>
          <p:cNvSpPr>
            <a:spLocks noGrp="1"/>
          </p:cNvSpPr>
          <p:nvPr>
            <p:ph type="sldNum" sz="quarter" idx="12"/>
          </p:nvPr>
        </p:nvSpPr>
        <p:spPr/>
        <p:txBody>
          <a:bodyPr/>
          <a:lstStyle/>
          <a:p>
            <a:fld id="{638D5108-325F-4302-B697-7D2166858571}" type="slidenum">
              <a:rPr lang="en-GB" smtClean="0"/>
              <a:t>‹#›</a:t>
            </a:fld>
            <a:endParaRPr lang="en-GB"/>
          </a:p>
        </p:txBody>
      </p:sp>
    </p:spTree>
    <p:extLst>
      <p:ext uri="{BB962C8B-B14F-4D97-AF65-F5344CB8AC3E}">
        <p14:creationId xmlns:p14="http://schemas.microsoft.com/office/powerpoint/2010/main" val="4601862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FF97-C786-46B4-B8F3-004CBF206C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CE20E4-F71D-451E-9614-CBDAB86E08F6}"/>
              </a:ext>
            </a:extLst>
          </p:cNvPr>
          <p:cNvSpPr>
            <a:spLocks noGrp="1"/>
          </p:cNvSpPr>
          <p:nvPr>
            <p:ph type="dt" sz="half" idx="10"/>
          </p:nvPr>
        </p:nvSpPr>
        <p:spPr/>
        <p:txBody>
          <a:bodyPr/>
          <a:lstStyle/>
          <a:p>
            <a:fld id="{6F91E488-3117-478C-8A2B-3165A38072BD}" type="datetimeFigureOut">
              <a:rPr lang="en-GB" smtClean="0"/>
              <a:pPr/>
              <a:t>24/04/2023</a:t>
            </a:fld>
            <a:endParaRPr lang="en-GB"/>
          </a:p>
        </p:txBody>
      </p:sp>
      <p:sp>
        <p:nvSpPr>
          <p:cNvPr id="4" name="Footer Placeholder 3">
            <a:extLst>
              <a:ext uri="{FF2B5EF4-FFF2-40B4-BE49-F238E27FC236}">
                <a16:creationId xmlns:a16="http://schemas.microsoft.com/office/drawing/2014/main" id="{8BF53B21-8B38-416C-8A83-953F77BF2F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FF23ED-1FF2-45EB-9F03-C1445A437C52}"/>
              </a:ext>
            </a:extLst>
          </p:cNvPr>
          <p:cNvSpPr>
            <a:spLocks noGrp="1"/>
          </p:cNvSpPr>
          <p:nvPr>
            <p:ph type="sldNum" sz="quarter" idx="12"/>
          </p:nvPr>
        </p:nvSpPr>
        <p:spPr/>
        <p:txBody>
          <a:bodyPr/>
          <a:lstStyle/>
          <a:p>
            <a:fld id="{BE8D6D10-CFFD-4E04-8D62-0015443EF1D3}" type="slidenum">
              <a:rPr lang="en-GB" smtClean="0"/>
              <a:pPr/>
              <a:t>‹#›</a:t>
            </a:fld>
            <a:endParaRPr lang="en-GB"/>
          </a:p>
        </p:txBody>
      </p:sp>
    </p:spTree>
    <p:extLst>
      <p:ext uri="{BB962C8B-B14F-4D97-AF65-F5344CB8AC3E}">
        <p14:creationId xmlns:p14="http://schemas.microsoft.com/office/powerpoint/2010/main" val="942680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886E1-D05A-49E0-B385-6144F8AF7D19}"/>
              </a:ext>
            </a:extLst>
          </p:cNvPr>
          <p:cNvSpPr>
            <a:spLocks noGrp="1"/>
          </p:cNvSpPr>
          <p:nvPr>
            <p:ph type="dt" sz="half" idx="10"/>
          </p:nvPr>
        </p:nvSpPr>
        <p:spPr/>
        <p:txBody>
          <a:bodyPr/>
          <a:lstStyle/>
          <a:p>
            <a:fld id="{6F91E488-3117-478C-8A2B-3165A38072BD}" type="datetimeFigureOut">
              <a:rPr lang="en-GB" smtClean="0"/>
              <a:pPr/>
              <a:t>24/04/2023</a:t>
            </a:fld>
            <a:endParaRPr lang="en-GB"/>
          </a:p>
        </p:txBody>
      </p:sp>
      <p:sp>
        <p:nvSpPr>
          <p:cNvPr id="3" name="Footer Placeholder 2">
            <a:extLst>
              <a:ext uri="{FF2B5EF4-FFF2-40B4-BE49-F238E27FC236}">
                <a16:creationId xmlns:a16="http://schemas.microsoft.com/office/drawing/2014/main" id="{21B281EF-5865-4B21-A870-83E61E6620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318537-5914-4EB3-ABE0-EB61B5FF36FC}"/>
              </a:ext>
            </a:extLst>
          </p:cNvPr>
          <p:cNvSpPr>
            <a:spLocks noGrp="1"/>
          </p:cNvSpPr>
          <p:nvPr>
            <p:ph type="sldNum" sz="quarter" idx="12"/>
          </p:nvPr>
        </p:nvSpPr>
        <p:spPr/>
        <p:txBody>
          <a:bodyPr/>
          <a:lstStyle/>
          <a:p>
            <a:fld id="{BE8D6D10-CFFD-4E04-8D62-0015443EF1D3}" type="slidenum">
              <a:rPr lang="en-GB" smtClean="0"/>
              <a:pPr/>
              <a:t>‹#›</a:t>
            </a:fld>
            <a:endParaRPr lang="en-GB"/>
          </a:p>
        </p:txBody>
      </p:sp>
    </p:spTree>
    <p:extLst>
      <p:ext uri="{BB962C8B-B14F-4D97-AF65-F5344CB8AC3E}">
        <p14:creationId xmlns:p14="http://schemas.microsoft.com/office/powerpoint/2010/main" val="3417473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7D09-DFD7-4915-8BAF-DE882F0F3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D3DED2-CE9B-455C-9112-929BA1CF4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7B819F-BD14-42F8-AF23-0880B4FF6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263D4E-4A22-4DB6-BEFF-53CA5DB4F5BC}"/>
              </a:ext>
            </a:extLst>
          </p:cNvPr>
          <p:cNvSpPr>
            <a:spLocks noGrp="1"/>
          </p:cNvSpPr>
          <p:nvPr>
            <p:ph type="dt" sz="half" idx="10"/>
          </p:nvPr>
        </p:nvSpPr>
        <p:spPr/>
        <p:txBody>
          <a:bodyPr/>
          <a:lstStyle/>
          <a:p>
            <a:fld id="{6F91E488-3117-478C-8A2B-3165A38072BD}" type="datetimeFigureOut">
              <a:rPr lang="en-GB" smtClean="0"/>
              <a:pPr/>
              <a:t>24/04/2023</a:t>
            </a:fld>
            <a:endParaRPr lang="en-GB"/>
          </a:p>
        </p:txBody>
      </p:sp>
      <p:sp>
        <p:nvSpPr>
          <p:cNvPr id="6" name="Footer Placeholder 5">
            <a:extLst>
              <a:ext uri="{FF2B5EF4-FFF2-40B4-BE49-F238E27FC236}">
                <a16:creationId xmlns:a16="http://schemas.microsoft.com/office/drawing/2014/main" id="{F5C4ECDD-8F54-4FE2-9602-C9FF3DD7F2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AC8650-3652-45A8-9223-CD0A3F477A55}"/>
              </a:ext>
            </a:extLst>
          </p:cNvPr>
          <p:cNvSpPr>
            <a:spLocks noGrp="1"/>
          </p:cNvSpPr>
          <p:nvPr>
            <p:ph type="sldNum" sz="quarter" idx="12"/>
          </p:nvPr>
        </p:nvSpPr>
        <p:spPr/>
        <p:txBody>
          <a:bodyPr/>
          <a:lstStyle/>
          <a:p>
            <a:fld id="{BE8D6D10-CFFD-4E04-8D62-0015443EF1D3}" type="slidenum">
              <a:rPr lang="en-GB" smtClean="0"/>
              <a:pPr/>
              <a:t>‹#›</a:t>
            </a:fld>
            <a:endParaRPr lang="en-GB"/>
          </a:p>
        </p:txBody>
      </p:sp>
    </p:spTree>
    <p:extLst>
      <p:ext uri="{BB962C8B-B14F-4D97-AF65-F5344CB8AC3E}">
        <p14:creationId xmlns:p14="http://schemas.microsoft.com/office/powerpoint/2010/main" val="31833148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8194-F0DB-4405-B3CF-15851D603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58CCE8-3DE2-4720-B944-456A01B59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CDF078-6EC0-4693-BD03-BB4A12208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DD0A9E-E8F4-4F7F-8D8C-4FA0C2C3C5CA}"/>
              </a:ext>
            </a:extLst>
          </p:cNvPr>
          <p:cNvSpPr>
            <a:spLocks noGrp="1"/>
          </p:cNvSpPr>
          <p:nvPr>
            <p:ph type="dt" sz="half" idx="10"/>
          </p:nvPr>
        </p:nvSpPr>
        <p:spPr/>
        <p:txBody>
          <a:bodyPr/>
          <a:lstStyle/>
          <a:p>
            <a:fld id="{6F91E488-3117-478C-8A2B-3165A38072BD}" type="datetimeFigureOut">
              <a:rPr lang="en-GB" smtClean="0"/>
              <a:pPr/>
              <a:t>24/04/2023</a:t>
            </a:fld>
            <a:endParaRPr lang="en-GB"/>
          </a:p>
        </p:txBody>
      </p:sp>
      <p:sp>
        <p:nvSpPr>
          <p:cNvPr id="6" name="Footer Placeholder 5">
            <a:extLst>
              <a:ext uri="{FF2B5EF4-FFF2-40B4-BE49-F238E27FC236}">
                <a16:creationId xmlns:a16="http://schemas.microsoft.com/office/drawing/2014/main" id="{AFD638C2-DF1A-4ED2-A256-2C255F8FD8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32925F-5457-4C3B-9E2B-21F2F5F49961}"/>
              </a:ext>
            </a:extLst>
          </p:cNvPr>
          <p:cNvSpPr>
            <a:spLocks noGrp="1"/>
          </p:cNvSpPr>
          <p:nvPr>
            <p:ph type="sldNum" sz="quarter" idx="12"/>
          </p:nvPr>
        </p:nvSpPr>
        <p:spPr/>
        <p:txBody>
          <a:bodyPr/>
          <a:lstStyle/>
          <a:p>
            <a:fld id="{BE8D6D10-CFFD-4E04-8D62-0015443EF1D3}" type="slidenum">
              <a:rPr lang="en-GB" smtClean="0"/>
              <a:pPr/>
              <a:t>‹#›</a:t>
            </a:fld>
            <a:endParaRPr lang="en-GB"/>
          </a:p>
        </p:txBody>
      </p:sp>
    </p:spTree>
    <p:extLst>
      <p:ext uri="{BB962C8B-B14F-4D97-AF65-F5344CB8AC3E}">
        <p14:creationId xmlns:p14="http://schemas.microsoft.com/office/powerpoint/2010/main" val="887364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7A37-7432-47CA-AD71-965E10C3EA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0F2CBE-6BC6-44F7-9CA9-EA31BEB91C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165F2-B953-4E45-82B3-06B962E5C3A3}"/>
              </a:ext>
            </a:extLst>
          </p:cNvPr>
          <p:cNvSpPr>
            <a:spLocks noGrp="1"/>
          </p:cNvSpPr>
          <p:nvPr>
            <p:ph type="dt" sz="half" idx="10"/>
          </p:nvPr>
        </p:nvSpPr>
        <p:spPr/>
        <p:txBody>
          <a:bodyPr/>
          <a:lstStyle/>
          <a:p>
            <a:fld id="{6F91E488-3117-478C-8A2B-3165A38072BD}" type="datetimeFigureOut">
              <a:rPr lang="en-GB" smtClean="0"/>
              <a:pPr/>
              <a:t>24/04/2023</a:t>
            </a:fld>
            <a:endParaRPr lang="en-GB"/>
          </a:p>
        </p:txBody>
      </p:sp>
      <p:sp>
        <p:nvSpPr>
          <p:cNvPr id="5" name="Footer Placeholder 4">
            <a:extLst>
              <a:ext uri="{FF2B5EF4-FFF2-40B4-BE49-F238E27FC236}">
                <a16:creationId xmlns:a16="http://schemas.microsoft.com/office/drawing/2014/main" id="{67896DD8-5CF0-44BF-BE71-6E658F2641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75D0C7-7798-47AD-B9EC-55FE12DD64C5}"/>
              </a:ext>
            </a:extLst>
          </p:cNvPr>
          <p:cNvSpPr>
            <a:spLocks noGrp="1"/>
          </p:cNvSpPr>
          <p:nvPr>
            <p:ph type="sldNum" sz="quarter" idx="12"/>
          </p:nvPr>
        </p:nvSpPr>
        <p:spPr/>
        <p:txBody>
          <a:bodyPr/>
          <a:lstStyle/>
          <a:p>
            <a:fld id="{BE8D6D10-CFFD-4E04-8D62-0015443EF1D3}" type="slidenum">
              <a:rPr lang="en-GB" smtClean="0"/>
              <a:pPr/>
              <a:t>‹#›</a:t>
            </a:fld>
            <a:endParaRPr lang="en-GB"/>
          </a:p>
        </p:txBody>
      </p:sp>
    </p:spTree>
    <p:extLst>
      <p:ext uri="{BB962C8B-B14F-4D97-AF65-F5344CB8AC3E}">
        <p14:creationId xmlns:p14="http://schemas.microsoft.com/office/powerpoint/2010/main" val="628395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D02A3-D0DF-4478-AFD4-A9A0221FBD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F4C1C3-8399-4705-8320-9334488FAF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EA7F5-45F5-44B6-938F-96287F40305F}"/>
              </a:ext>
            </a:extLst>
          </p:cNvPr>
          <p:cNvSpPr>
            <a:spLocks noGrp="1"/>
          </p:cNvSpPr>
          <p:nvPr>
            <p:ph type="dt" sz="half" idx="10"/>
          </p:nvPr>
        </p:nvSpPr>
        <p:spPr/>
        <p:txBody>
          <a:bodyPr/>
          <a:lstStyle/>
          <a:p>
            <a:fld id="{6F91E488-3117-478C-8A2B-3165A38072BD}" type="datetimeFigureOut">
              <a:rPr lang="en-GB" smtClean="0"/>
              <a:pPr/>
              <a:t>24/04/2023</a:t>
            </a:fld>
            <a:endParaRPr lang="en-GB"/>
          </a:p>
        </p:txBody>
      </p:sp>
      <p:sp>
        <p:nvSpPr>
          <p:cNvPr id="5" name="Footer Placeholder 4">
            <a:extLst>
              <a:ext uri="{FF2B5EF4-FFF2-40B4-BE49-F238E27FC236}">
                <a16:creationId xmlns:a16="http://schemas.microsoft.com/office/drawing/2014/main" id="{15467AB0-A6CC-44EF-8BD7-6BE3F66007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38A05F-74E2-49E3-90FC-597F3A7F4244}"/>
              </a:ext>
            </a:extLst>
          </p:cNvPr>
          <p:cNvSpPr>
            <a:spLocks noGrp="1"/>
          </p:cNvSpPr>
          <p:nvPr>
            <p:ph type="sldNum" sz="quarter" idx="12"/>
          </p:nvPr>
        </p:nvSpPr>
        <p:spPr/>
        <p:txBody>
          <a:bodyPr/>
          <a:lstStyle/>
          <a:p>
            <a:fld id="{BE8D6D10-CFFD-4E04-8D62-0015443EF1D3}" type="slidenum">
              <a:rPr lang="en-GB" smtClean="0"/>
              <a:pPr/>
              <a:t>‹#›</a:t>
            </a:fld>
            <a:endParaRPr lang="en-GB"/>
          </a:p>
        </p:txBody>
      </p:sp>
    </p:spTree>
    <p:extLst>
      <p:ext uri="{BB962C8B-B14F-4D97-AF65-F5344CB8AC3E}">
        <p14:creationId xmlns:p14="http://schemas.microsoft.com/office/powerpoint/2010/main" val="110114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AB8F-59A2-73AA-DF7F-8EAA57187D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76DE36-6F4C-B9B2-D71B-85FA43057725}"/>
              </a:ext>
            </a:extLst>
          </p:cNvPr>
          <p:cNvSpPr>
            <a:spLocks noGrp="1"/>
          </p:cNvSpPr>
          <p:nvPr>
            <p:ph type="dt" sz="half" idx="10"/>
          </p:nvPr>
        </p:nvSpPr>
        <p:spPr/>
        <p:txBody>
          <a:bodyPr/>
          <a:lstStyle/>
          <a:p>
            <a:fld id="{87F2112C-7755-43EE-B5FD-2113CD86392D}" type="datetimeFigureOut">
              <a:rPr lang="en-GB" smtClean="0"/>
              <a:t>24/04/2023</a:t>
            </a:fld>
            <a:endParaRPr lang="en-GB"/>
          </a:p>
        </p:txBody>
      </p:sp>
      <p:sp>
        <p:nvSpPr>
          <p:cNvPr id="4" name="Footer Placeholder 3">
            <a:extLst>
              <a:ext uri="{FF2B5EF4-FFF2-40B4-BE49-F238E27FC236}">
                <a16:creationId xmlns:a16="http://schemas.microsoft.com/office/drawing/2014/main" id="{4D6D11F7-1BE9-0F99-2242-1C2101ADFA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0D7694-6D75-A03B-D0AA-324A491EDC84}"/>
              </a:ext>
            </a:extLst>
          </p:cNvPr>
          <p:cNvSpPr>
            <a:spLocks noGrp="1"/>
          </p:cNvSpPr>
          <p:nvPr>
            <p:ph type="sldNum" sz="quarter" idx="12"/>
          </p:nvPr>
        </p:nvSpPr>
        <p:spPr/>
        <p:txBody>
          <a:bodyPr/>
          <a:lstStyle/>
          <a:p>
            <a:fld id="{638D5108-325F-4302-B697-7D2166858571}" type="slidenum">
              <a:rPr lang="en-GB" smtClean="0"/>
              <a:t>‹#›</a:t>
            </a:fld>
            <a:endParaRPr lang="en-GB"/>
          </a:p>
        </p:txBody>
      </p:sp>
    </p:spTree>
    <p:extLst>
      <p:ext uri="{BB962C8B-B14F-4D97-AF65-F5344CB8AC3E}">
        <p14:creationId xmlns:p14="http://schemas.microsoft.com/office/powerpoint/2010/main" val="352728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A9533-0230-92D7-1F1B-FFE335B8D6EE}"/>
              </a:ext>
            </a:extLst>
          </p:cNvPr>
          <p:cNvSpPr>
            <a:spLocks noGrp="1"/>
          </p:cNvSpPr>
          <p:nvPr>
            <p:ph type="dt" sz="half" idx="10"/>
          </p:nvPr>
        </p:nvSpPr>
        <p:spPr/>
        <p:txBody>
          <a:bodyPr/>
          <a:lstStyle/>
          <a:p>
            <a:fld id="{87F2112C-7755-43EE-B5FD-2113CD86392D}" type="datetimeFigureOut">
              <a:rPr lang="en-GB" smtClean="0"/>
              <a:t>24/04/2023</a:t>
            </a:fld>
            <a:endParaRPr lang="en-GB"/>
          </a:p>
        </p:txBody>
      </p:sp>
      <p:sp>
        <p:nvSpPr>
          <p:cNvPr id="3" name="Footer Placeholder 2">
            <a:extLst>
              <a:ext uri="{FF2B5EF4-FFF2-40B4-BE49-F238E27FC236}">
                <a16:creationId xmlns:a16="http://schemas.microsoft.com/office/drawing/2014/main" id="{051EF302-A1E3-E6F9-1CB1-1F255D4633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E50F34-1A77-D2EA-C54A-993621514C75}"/>
              </a:ext>
            </a:extLst>
          </p:cNvPr>
          <p:cNvSpPr>
            <a:spLocks noGrp="1"/>
          </p:cNvSpPr>
          <p:nvPr>
            <p:ph type="sldNum" sz="quarter" idx="12"/>
          </p:nvPr>
        </p:nvSpPr>
        <p:spPr/>
        <p:txBody>
          <a:bodyPr/>
          <a:lstStyle/>
          <a:p>
            <a:fld id="{638D5108-325F-4302-B697-7D2166858571}" type="slidenum">
              <a:rPr lang="en-GB" smtClean="0"/>
              <a:t>‹#›</a:t>
            </a:fld>
            <a:endParaRPr lang="en-GB"/>
          </a:p>
        </p:txBody>
      </p:sp>
    </p:spTree>
    <p:extLst>
      <p:ext uri="{BB962C8B-B14F-4D97-AF65-F5344CB8AC3E}">
        <p14:creationId xmlns:p14="http://schemas.microsoft.com/office/powerpoint/2010/main" val="81297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3147-EC6A-CA2A-C39F-8B5A247E9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EB0742-E9A0-A782-E385-CD9DEE7C7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17B9B9-7368-00D7-F68C-D67D13926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418A8-8132-95D8-06DB-4D97975C2026}"/>
              </a:ext>
            </a:extLst>
          </p:cNvPr>
          <p:cNvSpPr>
            <a:spLocks noGrp="1"/>
          </p:cNvSpPr>
          <p:nvPr>
            <p:ph type="dt" sz="half" idx="10"/>
          </p:nvPr>
        </p:nvSpPr>
        <p:spPr/>
        <p:txBody>
          <a:bodyPr/>
          <a:lstStyle/>
          <a:p>
            <a:fld id="{87F2112C-7755-43EE-B5FD-2113CD86392D}" type="datetimeFigureOut">
              <a:rPr lang="en-GB" smtClean="0"/>
              <a:t>24/04/2023</a:t>
            </a:fld>
            <a:endParaRPr lang="en-GB"/>
          </a:p>
        </p:txBody>
      </p:sp>
      <p:sp>
        <p:nvSpPr>
          <p:cNvPr id="6" name="Footer Placeholder 5">
            <a:extLst>
              <a:ext uri="{FF2B5EF4-FFF2-40B4-BE49-F238E27FC236}">
                <a16:creationId xmlns:a16="http://schemas.microsoft.com/office/drawing/2014/main" id="{23078899-8582-332F-295E-82683C58C4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68AD14-2DA4-C61B-34A1-C900A9518555}"/>
              </a:ext>
            </a:extLst>
          </p:cNvPr>
          <p:cNvSpPr>
            <a:spLocks noGrp="1"/>
          </p:cNvSpPr>
          <p:nvPr>
            <p:ph type="sldNum" sz="quarter" idx="12"/>
          </p:nvPr>
        </p:nvSpPr>
        <p:spPr/>
        <p:txBody>
          <a:bodyPr/>
          <a:lstStyle/>
          <a:p>
            <a:fld id="{638D5108-325F-4302-B697-7D2166858571}" type="slidenum">
              <a:rPr lang="en-GB" smtClean="0"/>
              <a:t>‹#›</a:t>
            </a:fld>
            <a:endParaRPr lang="en-GB"/>
          </a:p>
        </p:txBody>
      </p:sp>
    </p:spTree>
    <p:extLst>
      <p:ext uri="{BB962C8B-B14F-4D97-AF65-F5344CB8AC3E}">
        <p14:creationId xmlns:p14="http://schemas.microsoft.com/office/powerpoint/2010/main" val="202019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209D-AACD-64C0-6340-0D8D80A25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29E3EF-F1DE-FDCF-21EB-248F7B72C6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E683D7-3819-B90E-0BDC-65C5CBFD1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FD5A3-7568-791C-3FF5-11BAED8B0834}"/>
              </a:ext>
            </a:extLst>
          </p:cNvPr>
          <p:cNvSpPr>
            <a:spLocks noGrp="1"/>
          </p:cNvSpPr>
          <p:nvPr>
            <p:ph type="dt" sz="half" idx="10"/>
          </p:nvPr>
        </p:nvSpPr>
        <p:spPr/>
        <p:txBody>
          <a:bodyPr/>
          <a:lstStyle/>
          <a:p>
            <a:fld id="{87F2112C-7755-43EE-B5FD-2113CD86392D}" type="datetimeFigureOut">
              <a:rPr lang="en-GB" smtClean="0"/>
              <a:t>24/04/2023</a:t>
            </a:fld>
            <a:endParaRPr lang="en-GB"/>
          </a:p>
        </p:txBody>
      </p:sp>
      <p:sp>
        <p:nvSpPr>
          <p:cNvPr id="6" name="Footer Placeholder 5">
            <a:extLst>
              <a:ext uri="{FF2B5EF4-FFF2-40B4-BE49-F238E27FC236}">
                <a16:creationId xmlns:a16="http://schemas.microsoft.com/office/drawing/2014/main" id="{8FB523B4-4E28-9DA6-116A-5C45AFFDE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5F183C-B4E2-C726-0BE5-6B745A12287B}"/>
              </a:ext>
            </a:extLst>
          </p:cNvPr>
          <p:cNvSpPr>
            <a:spLocks noGrp="1"/>
          </p:cNvSpPr>
          <p:nvPr>
            <p:ph type="sldNum" sz="quarter" idx="12"/>
          </p:nvPr>
        </p:nvSpPr>
        <p:spPr/>
        <p:txBody>
          <a:bodyPr/>
          <a:lstStyle/>
          <a:p>
            <a:fld id="{638D5108-325F-4302-B697-7D2166858571}" type="slidenum">
              <a:rPr lang="en-GB" smtClean="0"/>
              <a:t>‹#›</a:t>
            </a:fld>
            <a:endParaRPr lang="en-GB"/>
          </a:p>
        </p:txBody>
      </p:sp>
    </p:spTree>
    <p:extLst>
      <p:ext uri="{BB962C8B-B14F-4D97-AF65-F5344CB8AC3E}">
        <p14:creationId xmlns:p14="http://schemas.microsoft.com/office/powerpoint/2010/main" val="79689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9412E-366E-E606-6341-18E6AFA2B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AE8FA2-1480-C814-7D2D-6BB57DC4BB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6EADC-5EC3-3028-6C13-F52D162D5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2112C-7755-43EE-B5FD-2113CD86392D}" type="datetimeFigureOut">
              <a:rPr lang="en-GB" smtClean="0"/>
              <a:t>24/04/2023</a:t>
            </a:fld>
            <a:endParaRPr lang="en-GB"/>
          </a:p>
        </p:txBody>
      </p:sp>
      <p:sp>
        <p:nvSpPr>
          <p:cNvPr id="5" name="Footer Placeholder 4">
            <a:extLst>
              <a:ext uri="{FF2B5EF4-FFF2-40B4-BE49-F238E27FC236}">
                <a16:creationId xmlns:a16="http://schemas.microsoft.com/office/drawing/2014/main" id="{013BF4D2-C648-68B9-CC5C-637F91AFE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AFA8B2-18B6-DB2D-B0AF-2CD230516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D5108-325F-4302-B697-7D2166858571}" type="slidenum">
              <a:rPr lang="en-GB" smtClean="0"/>
              <a:t>‹#›</a:t>
            </a:fld>
            <a:endParaRPr lang="en-GB"/>
          </a:p>
        </p:txBody>
      </p:sp>
    </p:spTree>
    <p:extLst>
      <p:ext uri="{BB962C8B-B14F-4D97-AF65-F5344CB8AC3E}">
        <p14:creationId xmlns:p14="http://schemas.microsoft.com/office/powerpoint/2010/main" val="239732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2BC6EC-16A5-4291-ADFA-1C93E92D9C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6106CA-A59D-44D3-9151-7D8004B49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4BF552-9C5E-4739-A270-23BC01837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32AE9-498E-4647-BDEB-C03E877DEB3D}" type="datetimeFigureOut">
              <a:rPr lang="en-GB" smtClean="0"/>
              <a:t>24/04/2023</a:t>
            </a:fld>
            <a:endParaRPr lang="en-GB"/>
          </a:p>
        </p:txBody>
      </p:sp>
      <p:sp>
        <p:nvSpPr>
          <p:cNvPr id="5" name="Footer Placeholder 4">
            <a:extLst>
              <a:ext uri="{FF2B5EF4-FFF2-40B4-BE49-F238E27FC236}">
                <a16:creationId xmlns:a16="http://schemas.microsoft.com/office/drawing/2014/main" id="{FFE5AC34-BAC7-404D-A4EB-C2F2BF469D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EC5733-463B-4FE5-A09B-43FCCE8170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59661-E26A-4F9C-99F0-03B7D1E0392D}" type="slidenum">
              <a:rPr lang="en-GB" smtClean="0"/>
              <a:t>‹#›</a:t>
            </a:fld>
            <a:endParaRPr lang="en-GB"/>
          </a:p>
        </p:txBody>
      </p:sp>
    </p:spTree>
    <p:extLst>
      <p:ext uri="{BB962C8B-B14F-4D97-AF65-F5344CB8AC3E}">
        <p14:creationId xmlns:p14="http://schemas.microsoft.com/office/powerpoint/2010/main" val="808460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0FDED-35E3-4B71-8541-33BDB178A49E}" type="datetimeFigureOut">
              <a:rPr lang="en-GB" smtClean="0"/>
              <a:t>24/04/2023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29135-3A94-47EB-90E3-B34A5182B876}" type="slidenum">
              <a:rPr lang="en-GB" smtClean="0"/>
              <a:t>‹#›</a:t>
            </a:fld>
            <a:endParaRPr lang="en-GB"/>
          </a:p>
        </p:txBody>
      </p:sp>
    </p:spTree>
    <p:extLst>
      <p:ext uri="{BB962C8B-B14F-4D97-AF65-F5344CB8AC3E}">
        <p14:creationId xmlns:p14="http://schemas.microsoft.com/office/powerpoint/2010/main" val="29428492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C6120-BCBC-44F9-903C-B3E7D8657874}" type="datetimeFigureOut">
              <a:rPr lang="en-GB" smtClean="0"/>
              <a:t>24/04/2023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AB1D4-9F9F-43B8-AAAD-7531B0985C6B}" type="slidenum">
              <a:rPr lang="en-GB" smtClean="0"/>
              <a:t>‹#›</a:t>
            </a:fld>
            <a:endParaRPr lang="en-GB"/>
          </a:p>
        </p:txBody>
      </p:sp>
    </p:spTree>
    <p:extLst>
      <p:ext uri="{BB962C8B-B14F-4D97-AF65-F5344CB8AC3E}">
        <p14:creationId xmlns:p14="http://schemas.microsoft.com/office/powerpoint/2010/main" val="34638067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Calibri Light" panose="020F0302020204030204" pitchFamily="34" charset="0"/>
          <a:ea typeface="+mj-ea"/>
          <a:cs typeface="Calibri Light" panose="020F030202020403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481709-8529-4396-AEC9-52371380A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A20D73-3D0D-4945-88C0-8F86F6D1A0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FC9513-44B6-447D-91D7-A3E3FC4EC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1E488-3117-478C-8A2B-3165A38072BD}" type="datetimeFigureOut">
              <a:rPr lang="en-GB" smtClean="0"/>
              <a:pPr/>
              <a:t>24/04/2023</a:t>
            </a:fld>
            <a:endParaRPr lang="en-GB"/>
          </a:p>
        </p:txBody>
      </p:sp>
      <p:sp>
        <p:nvSpPr>
          <p:cNvPr id="5" name="Footer Placeholder 4">
            <a:extLst>
              <a:ext uri="{FF2B5EF4-FFF2-40B4-BE49-F238E27FC236}">
                <a16:creationId xmlns:a16="http://schemas.microsoft.com/office/drawing/2014/main" id="{50913444-6FF5-4779-9E47-FE5E20291A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3E5924-6DFD-48B5-AFBE-73CE538EAA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D6D10-CFFD-4E04-8D62-0015443EF1D3}" type="slidenum">
              <a:rPr lang="en-GB" smtClean="0"/>
              <a:pPr/>
              <a:t>‹#›</a:t>
            </a:fld>
            <a:endParaRPr lang="en-GB"/>
          </a:p>
        </p:txBody>
      </p:sp>
    </p:spTree>
    <p:extLst>
      <p:ext uri="{BB962C8B-B14F-4D97-AF65-F5344CB8AC3E}">
        <p14:creationId xmlns:p14="http://schemas.microsoft.com/office/powerpoint/2010/main" val="3171150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1.xml"/><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1967BA-51E8-4FA7-9FB7-83A2D59AD32B}"/>
              </a:ext>
            </a:extLst>
          </p:cNvPr>
          <p:cNvSpPr>
            <a:spLocks noGrp="1"/>
          </p:cNvSpPr>
          <p:nvPr>
            <p:ph type="ctrTitle"/>
          </p:nvPr>
        </p:nvSpPr>
        <p:spPr>
          <a:xfrm>
            <a:off x="1606816" y="2449104"/>
            <a:ext cx="9144000" cy="1733121"/>
          </a:xfrm>
        </p:spPr>
        <p:txBody>
          <a:bodyPr>
            <a:normAutofit fontScale="90000"/>
          </a:bodyPr>
          <a:lstStyle/>
          <a:p>
            <a:br>
              <a:rPr lang="en-GB" sz="4000" b="0" i="0" dirty="0">
                <a:effectLst/>
                <a:latin typeface="Candara" panose="020E0502030303020204" pitchFamily="34" charset="0"/>
              </a:rPr>
            </a:br>
            <a:br>
              <a:rPr lang="en-GB" sz="4900" dirty="0">
                <a:latin typeface="Candara" panose="020E0502030303020204" pitchFamily="34" charset="0"/>
              </a:rPr>
            </a:br>
            <a:endParaRPr lang="en-GB" sz="8000" dirty="0">
              <a:latin typeface="Candara" panose="020E0502030303020204" pitchFamily="34" charset="0"/>
            </a:endParaRPr>
          </a:p>
        </p:txBody>
      </p:sp>
      <p:sp>
        <p:nvSpPr>
          <p:cNvPr id="3" name="Subtitle 2">
            <a:extLst>
              <a:ext uri="{FF2B5EF4-FFF2-40B4-BE49-F238E27FC236}">
                <a16:creationId xmlns:a16="http://schemas.microsoft.com/office/drawing/2014/main" id="{2469184B-EF80-4865-A7A6-4464A0052D45}"/>
              </a:ext>
            </a:extLst>
          </p:cNvPr>
          <p:cNvSpPr>
            <a:spLocks noGrp="1"/>
          </p:cNvSpPr>
          <p:nvPr>
            <p:ph type="subTitle" idx="1"/>
          </p:nvPr>
        </p:nvSpPr>
        <p:spPr>
          <a:xfrm>
            <a:off x="1536478" y="4295907"/>
            <a:ext cx="9144000" cy="1600818"/>
          </a:xfrm>
        </p:spPr>
        <p:txBody>
          <a:bodyPr>
            <a:normAutofit fontScale="92500" lnSpcReduction="20000"/>
          </a:bodyPr>
          <a:lstStyle/>
          <a:p>
            <a:r>
              <a:rPr lang="en-GB" sz="3000" dirty="0">
                <a:solidFill>
                  <a:schemeClr val="accent1">
                    <a:lumMod val="60000"/>
                    <a:lumOff val="40000"/>
                  </a:schemeClr>
                </a:solidFill>
                <a:latin typeface="Candara" panose="020E0502030303020204" pitchFamily="34" charset="0"/>
              </a:rPr>
              <a:t>Debbie Robson,</a:t>
            </a:r>
            <a:r>
              <a:rPr lang="en-GB" dirty="0">
                <a:solidFill>
                  <a:schemeClr val="accent1">
                    <a:lumMod val="60000"/>
                    <a:lumOff val="40000"/>
                  </a:schemeClr>
                </a:solidFill>
                <a:latin typeface="Candara" panose="020E0502030303020204" pitchFamily="34" charset="0"/>
              </a:rPr>
              <a:t> RMN, PhD </a:t>
            </a:r>
          </a:p>
          <a:p>
            <a:r>
              <a:rPr lang="en-GB" dirty="0">
                <a:solidFill>
                  <a:schemeClr val="accent1">
                    <a:lumMod val="60000"/>
                    <a:lumOff val="40000"/>
                  </a:schemeClr>
                </a:solidFill>
                <a:latin typeface="Candara" panose="020E0502030303020204" pitchFamily="34" charset="0"/>
              </a:rPr>
              <a:t>Senior Lecturer in Tobacco Harm Reduction &amp; Mental Health Nurse</a:t>
            </a:r>
          </a:p>
          <a:p>
            <a:r>
              <a:rPr lang="en-GB" dirty="0">
                <a:solidFill>
                  <a:schemeClr val="accent1">
                    <a:lumMod val="60000"/>
                    <a:lumOff val="40000"/>
                  </a:schemeClr>
                </a:solidFill>
                <a:latin typeface="Candara" panose="020E0502030303020204" pitchFamily="34" charset="0"/>
              </a:rPr>
              <a:t>Nicotine Research Group, Addictions </a:t>
            </a:r>
          </a:p>
          <a:p>
            <a:r>
              <a:rPr lang="en-GB" dirty="0">
                <a:solidFill>
                  <a:schemeClr val="accent1">
                    <a:lumMod val="60000"/>
                    <a:lumOff val="40000"/>
                  </a:schemeClr>
                </a:solidFill>
                <a:latin typeface="Candara" panose="020E0502030303020204" pitchFamily="34" charset="0"/>
              </a:rPr>
              <a:t>Department, King’s </a:t>
            </a:r>
            <a:r>
              <a:rPr lang="en-GB" dirty="0">
                <a:solidFill>
                  <a:schemeClr val="accent1">
                    <a:lumMod val="60000"/>
                    <a:lumOff val="40000"/>
                  </a:schemeClr>
                </a:solidFill>
              </a:rPr>
              <a:t>College London </a:t>
            </a:r>
          </a:p>
          <a:p>
            <a:endParaRPr lang="en-GB" dirty="0">
              <a:solidFill>
                <a:schemeClr val="accent1">
                  <a:lumMod val="60000"/>
                  <a:lumOff val="40000"/>
                </a:schemeClr>
              </a:solidFill>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Image result for kings college londn logo">
            <a:extLst>
              <a:ext uri="{FF2B5EF4-FFF2-40B4-BE49-F238E27FC236}">
                <a16:creationId xmlns:a16="http://schemas.microsoft.com/office/drawing/2014/main" id="{5D37C051-0589-4C05-8CAE-99F9BC37F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998" y="321733"/>
            <a:ext cx="1973224" cy="15048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167954-F3CE-6AD6-E320-72DF93F27E97}"/>
              </a:ext>
            </a:extLst>
          </p:cNvPr>
          <p:cNvSpPr txBox="1"/>
          <p:nvPr/>
        </p:nvSpPr>
        <p:spPr>
          <a:xfrm>
            <a:off x="565853" y="1955821"/>
            <a:ext cx="1122592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The link between smoking &amp; poor mental health </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784A388-9AA7-ECC4-DD75-82BCA611DF44}"/>
              </a:ext>
            </a:extLst>
          </p:cNvPr>
          <p:cNvSpPr txBox="1"/>
          <p:nvPr/>
        </p:nvSpPr>
        <p:spPr>
          <a:xfrm>
            <a:off x="2536107" y="6143136"/>
            <a:ext cx="8497316" cy="369332"/>
          </a:xfrm>
          <a:prstGeom prst="rect">
            <a:avLst/>
          </a:prstGeom>
          <a:noFill/>
        </p:spPr>
        <p:txBody>
          <a:bodyPr wrap="square">
            <a:spAutoFit/>
          </a:bodyPr>
          <a:lstStyle/>
          <a:p>
            <a:r>
              <a:rPr lang="en-GB" b="0" i="0" dirty="0">
                <a:effectLst/>
                <a:latin typeface="Candara" panose="020E0502030303020204" pitchFamily="34" charset="0"/>
              </a:rPr>
              <a:t>A smokefree future for people with mental health conditions. ASH 24/4/23</a:t>
            </a:r>
            <a:endParaRPr lang="en-GB" dirty="0">
              <a:latin typeface="Candara" panose="020E0502030303020204" pitchFamily="34" charset="0"/>
            </a:endParaRPr>
          </a:p>
        </p:txBody>
      </p:sp>
      <p:sp>
        <p:nvSpPr>
          <p:cNvPr id="6" name="TextBox 5">
            <a:extLst>
              <a:ext uri="{FF2B5EF4-FFF2-40B4-BE49-F238E27FC236}">
                <a16:creationId xmlns:a16="http://schemas.microsoft.com/office/drawing/2014/main" id="{08C7DCAB-1445-1A12-FEEA-8144475A8FCB}"/>
              </a:ext>
            </a:extLst>
          </p:cNvPr>
          <p:cNvSpPr txBox="1"/>
          <p:nvPr/>
        </p:nvSpPr>
        <p:spPr>
          <a:xfrm>
            <a:off x="361961" y="417095"/>
            <a:ext cx="1535788" cy="369332"/>
          </a:xfrm>
          <a:prstGeom prst="rect">
            <a:avLst/>
          </a:prstGeom>
          <a:noFill/>
        </p:spPr>
        <p:txBody>
          <a:bodyPr wrap="square" rtlCol="0">
            <a:spAutoFit/>
          </a:bodyPr>
          <a:lstStyle/>
          <a:p>
            <a:r>
              <a:rPr lang="en-GB" dirty="0"/>
              <a:t>@KingsNRG</a:t>
            </a:r>
          </a:p>
        </p:txBody>
      </p:sp>
    </p:spTree>
    <p:extLst>
      <p:ext uri="{BB962C8B-B14F-4D97-AF65-F5344CB8AC3E}">
        <p14:creationId xmlns:p14="http://schemas.microsoft.com/office/powerpoint/2010/main" val="39833576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5ED0B-9D4C-8254-05CA-4C0EAF0CCEF2}"/>
              </a:ext>
            </a:extLst>
          </p:cNvPr>
          <p:cNvSpPr>
            <a:spLocks noGrp="1"/>
          </p:cNvSpPr>
          <p:nvPr>
            <p:ph type="title"/>
          </p:nvPr>
        </p:nvSpPr>
        <p:spPr>
          <a:xfrm>
            <a:off x="450850" y="377656"/>
            <a:ext cx="5080000" cy="1330839"/>
          </a:xfrm>
        </p:spPr>
        <p:txBody>
          <a:bodyPr>
            <a:normAutofit/>
          </a:bodyPr>
          <a:lstStyle/>
          <a:p>
            <a:r>
              <a:rPr lang="en-GB" sz="3200" b="1" dirty="0">
                <a:latin typeface="Candara" panose="020E0502030303020204" pitchFamily="34" charset="0"/>
              </a:rPr>
              <a:t>Locked in a cycle of smoking and poor health </a:t>
            </a:r>
          </a:p>
        </p:txBody>
      </p:sp>
      <p:sp>
        <p:nvSpPr>
          <p:cNvPr id="3" name="Content Placeholder 2">
            <a:extLst>
              <a:ext uri="{FF2B5EF4-FFF2-40B4-BE49-F238E27FC236}">
                <a16:creationId xmlns:a16="http://schemas.microsoft.com/office/drawing/2014/main" id="{88131E8E-EFCE-95E8-1137-D2DDF08A6AFF}"/>
              </a:ext>
            </a:extLst>
          </p:cNvPr>
          <p:cNvSpPr>
            <a:spLocks noGrp="1"/>
          </p:cNvSpPr>
          <p:nvPr>
            <p:ph idx="1"/>
          </p:nvPr>
        </p:nvSpPr>
        <p:spPr>
          <a:xfrm>
            <a:off x="405166" y="1723172"/>
            <a:ext cx="4414484" cy="3908586"/>
          </a:xfrm>
        </p:spPr>
        <p:txBody>
          <a:bodyPr>
            <a:normAutofit/>
          </a:bodyPr>
          <a:lstStyle/>
          <a:p>
            <a:r>
              <a:rPr lang="en-GB" sz="2000" dirty="0">
                <a:latin typeface="Candara" panose="020E0502030303020204" pitchFamily="34" charset="0"/>
              </a:rPr>
              <a:t>Smoking contributes to the risk of developing a mental health condition as well as exacerbating mental health conditions, it can create a vicious cycle</a:t>
            </a:r>
            <a:endParaRPr lang="en-GB" sz="2000" dirty="0"/>
          </a:p>
        </p:txBody>
      </p:sp>
      <p:pic>
        <p:nvPicPr>
          <p:cNvPr id="5" name="Picture 4">
            <a:extLst>
              <a:ext uri="{FF2B5EF4-FFF2-40B4-BE49-F238E27FC236}">
                <a16:creationId xmlns:a16="http://schemas.microsoft.com/office/drawing/2014/main" id="{FF721A4E-7A88-1F4B-8E6D-01495CDD1FA9}"/>
              </a:ext>
            </a:extLst>
          </p:cNvPr>
          <p:cNvPicPr>
            <a:picLocks noChangeAspect="1"/>
          </p:cNvPicPr>
          <p:nvPr/>
        </p:nvPicPr>
        <p:blipFill rotWithShape="1">
          <a:blip r:embed="rId2"/>
          <a:srcRect l="14215" t="8737"/>
          <a:stretch/>
        </p:blipFill>
        <p:spPr>
          <a:xfrm>
            <a:off x="5122366" y="903830"/>
            <a:ext cx="7088602" cy="5618215"/>
          </a:xfrm>
          <a:prstGeom prst="rect">
            <a:avLst/>
          </a:prstGeom>
        </p:spPr>
      </p:pic>
      <p:pic>
        <p:nvPicPr>
          <p:cNvPr id="7" name="Content Placeholder 5">
            <a:extLst>
              <a:ext uri="{FF2B5EF4-FFF2-40B4-BE49-F238E27FC236}">
                <a16:creationId xmlns:a16="http://schemas.microsoft.com/office/drawing/2014/main" id="{907C7149-FD56-8DCA-7E80-FDE4B0BC844C}"/>
              </a:ext>
            </a:extLst>
          </p:cNvPr>
          <p:cNvPicPr>
            <a:picLocks noChangeAspect="1"/>
          </p:cNvPicPr>
          <p:nvPr/>
        </p:nvPicPr>
        <p:blipFill>
          <a:blip r:embed="rId3"/>
          <a:stretch>
            <a:fillRect/>
          </a:stretch>
        </p:blipFill>
        <p:spPr>
          <a:xfrm>
            <a:off x="996950" y="3282699"/>
            <a:ext cx="2341855" cy="3197645"/>
          </a:xfrm>
          <a:prstGeom prst="rect">
            <a:avLst/>
          </a:prstGeom>
          <a:ln w="15875">
            <a:solidFill>
              <a:schemeClr val="accent1"/>
            </a:solidFill>
          </a:ln>
        </p:spPr>
      </p:pic>
    </p:spTree>
    <p:extLst>
      <p:ext uri="{BB962C8B-B14F-4D97-AF65-F5344CB8AC3E}">
        <p14:creationId xmlns:p14="http://schemas.microsoft.com/office/powerpoint/2010/main" val="19482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Nicot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296" y="2929333"/>
            <a:ext cx="2069342" cy="14813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08000" y="274638"/>
            <a:ext cx="1101344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ndara" charset="0"/>
                <a:ea typeface="Candara" charset="0"/>
                <a:cs typeface="Candara" charset="0"/>
              </a:rPr>
              <a:t>Link between smoking &amp; poor mental health: research gap</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97" y="2196020"/>
            <a:ext cx="6336704" cy="410703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967" y="4302986"/>
            <a:ext cx="2857500" cy="2333625"/>
          </a:xfrm>
          <a:prstGeom prst="rect">
            <a:avLst/>
          </a:prstGeom>
        </p:spPr>
      </p:pic>
      <p:sp>
        <p:nvSpPr>
          <p:cNvPr id="3" name="TextBox 2"/>
          <p:cNvSpPr txBox="1"/>
          <p:nvPr/>
        </p:nvSpPr>
        <p:spPr>
          <a:xfrm>
            <a:off x="3913421" y="4302985"/>
            <a:ext cx="15841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orbel" panose="020B0503020204020204" pitchFamily="34" charset="0"/>
                <a:ea typeface="+mn-ea"/>
                <a:cs typeface="+mn-cs"/>
              </a:rPr>
              <a:t>NICOTINE </a:t>
            </a:r>
          </a:p>
        </p:txBody>
      </p:sp>
      <p:sp>
        <p:nvSpPr>
          <p:cNvPr id="6" name="TextBox 5">
            <a:extLst>
              <a:ext uri="{FF2B5EF4-FFF2-40B4-BE49-F238E27FC236}">
                <a16:creationId xmlns:a16="http://schemas.microsoft.com/office/drawing/2014/main" id="{8CA86485-AC4B-B2BF-259D-BDD318EDEF98}"/>
              </a:ext>
            </a:extLst>
          </p:cNvPr>
          <p:cNvSpPr txBox="1"/>
          <p:nvPr/>
        </p:nvSpPr>
        <p:spPr>
          <a:xfrm>
            <a:off x="560765" y="985127"/>
            <a:ext cx="10960675" cy="1107996"/>
          </a:xfrm>
          <a:prstGeom prst="rect">
            <a:avLst/>
          </a:prstGeom>
          <a:noFill/>
        </p:spPr>
        <p:txBody>
          <a:bodyPr wrap="square" rtlCol="0">
            <a:spAutoFit/>
          </a:bodyPr>
          <a:lstStyle/>
          <a:p>
            <a:r>
              <a:rPr lang="en-GB" sz="2400" dirty="0">
                <a:latin typeface="Candara" panose="020E0502030303020204" pitchFamily="34" charset="0"/>
              </a:rPr>
              <a:t>More research about the role of nicotine in poor /improved mental health  – uncoupled from tobacco smoke </a:t>
            </a:r>
          </a:p>
          <a:p>
            <a:endParaRPr lang="en-GB" dirty="0"/>
          </a:p>
        </p:txBody>
      </p:sp>
    </p:spTree>
    <p:extLst>
      <p:ext uri="{BB962C8B-B14F-4D97-AF65-F5344CB8AC3E}">
        <p14:creationId xmlns:p14="http://schemas.microsoft.com/office/powerpoint/2010/main" val="237617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375E-6 -3.7037E-6 L 0.25 -3.7037E-6 " pathEditMode="relative" rAng="0" ptsTypes="AA">
                                      <p:cBhvr>
                                        <p:cTn id="6" dur="2000" fill="hold"/>
                                        <p:tgtEl>
                                          <p:spTgt spid="36866"/>
                                        </p:tgtEl>
                                        <p:attrNameLst>
                                          <p:attrName>ppt_x</p:attrName>
                                          <p:attrName>ppt_y</p:attrName>
                                        </p:attrNameLst>
                                      </p:cBhvr>
                                      <p:rCtr x="12500" y="0"/>
                                    </p:animMotion>
                                  </p:childTnLst>
                                </p:cTn>
                              </p:par>
                              <p:par>
                                <p:cTn id="7" presetID="63" presetClass="path" presetSubtype="0" accel="50000" decel="50000" fill="hold" grpId="0" nodeType="withEffect">
                                  <p:stCondLst>
                                    <p:cond delay="0"/>
                                  </p:stCondLst>
                                  <p:childTnLst>
                                    <p:animMotion origin="layout" path="M 2.5E-6 -2.96296E-6 L 0.25 -2.96296E-6 " pathEditMode="relative" rAng="0" ptsTypes="AA">
                                      <p:cBhvr>
                                        <p:cTn id="8" dur="2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D24-5666-4A09-A15F-8E8D753FE153}"/>
              </a:ext>
            </a:extLst>
          </p:cNvPr>
          <p:cNvSpPr>
            <a:spLocks noGrp="1"/>
          </p:cNvSpPr>
          <p:nvPr>
            <p:ph type="title"/>
          </p:nvPr>
        </p:nvSpPr>
        <p:spPr>
          <a:xfrm>
            <a:off x="195344" y="163443"/>
            <a:ext cx="10515600" cy="1325563"/>
          </a:xfrm>
        </p:spPr>
        <p:txBody>
          <a:bodyPr>
            <a:normAutofit/>
          </a:bodyPr>
          <a:lstStyle/>
          <a:p>
            <a:r>
              <a:rPr lang="en-GB" sz="3600" dirty="0">
                <a:latin typeface="Candara" panose="020E0502030303020204" pitchFamily="34" charset="0"/>
              </a:rPr>
              <a:t>Summary</a:t>
            </a:r>
          </a:p>
        </p:txBody>
      </p:sp>
      <p:sp>
        <p:nvSpPr>
          <p:cNvPr id="3" name="Content Placeholder 2">
            <a:extLst>
              <a:ext uri="{FF2B5EF4-FFF2-40B4-BE49-F238E27FC236}">
                <a16:creationId xmlns:a16="http://schemas.microsoft.com/office/drawing/2014/main" id="{A64E2ABB-B28E-44B0-B893-72E88743398C}"/>
              </a:ext>
            </a:extLst>
          </p:cNvPr>
          <p:cNvSpPr>
            <a:spLocks noGrp="1"/>
          </p:cNvSpPr>
          <p:nvPr>
            <p:ph idx="1"/>
          </p:nvPr>
        </p:nvSpPr>
        <p:spPr>
          <a:xfrm>
            <a:off x="195344" y="1489007"/>
            <a:ext cx="5238372" cy="1610384"/>
          </a:xfrm>
          <a:custGeom>
            <a:avLst/>
            <a:gdLst>
              <a:gd name="connsiteX0" fmla="*/ 0 w 5238372"/>
              <a:gd name="connsiteY0" fmla="*/ 0 h 1610384"/>
              <a:gd name="connsiteX1" fmla="*/ 529658 w 5238372"/>
              <a:gd name="connsiteY1" fmla="*/ 0 h 1610384"/>
              <a:gd name="connsiteX2" fmla="*/ 954548 w 5238372"/>
              <a:gd name="connsiteY2" fmla="*/ 0 h 1610384"/>
              <a:gd name="connsiteX3" fmla="*/ 1641357 w 5238372"/>
              <a:gd name="connsiteY3" fmla="*/ 0 h 1610384"/>
              <a:gd name="connsiteX4" fmla="*/ 2171014 w 5238372"/>
              <a:gd name="connsiteY4" fmla="*/ 0 h 1610384"/>
              <a:gd name="connsiteX5" fmla="*/ 2700672 w 5238372"/>
              <a:gd name="connsiteY5" fmla="*/ 0 h 1610384"/>
              <a:gd name="connsiteX6" fmla="*/ 3387481 w 5238372"/>
              <a:gd name="connsiteY6" fmla="*/ 0 h 1610384"/>
              <a:gd name="connsiteX7" fmla="*/ 3864754 w 5238372"/>
              <a:gd name="connsiteY7" fmla="*/ 0 h 1610384"/>
              <a:gd name="connsiteX8" fmla="*/ 4551563 w 5238372"/>
              <a:gd name="connsiteY8" fmla="*/ 0 h 1610384"/>
              <a:gd name="connsiteX9" fmla="*/ 5238372 w 5238372"/>
              <a:gd name="connsiteY9" fmla="*/ 0 h 1610384"/>
              <a:gd name="connsiteX10" fmla="*/ 5238372 w 5238372"/>
              <a:gd name="connsiteY10" fmla="*/ 536795 h 1610384"/>
              <a:gd name="connsiteX11" fmla="*/ 5238372 w 5238372"/>
              <a:gd name="connsiteY11" fmla="*/ 1073589 h 1610384"/>
              <a:gd name="connsiteX12" fmla="*/ 5238372 w 5238372"/>
              <a:gd name="connsiteY12" fmla="*/ 1610384 h 1610384"/>
              <a:gd name="connsiteX13" fmla="*/ 4813482 w 5238372"/>
              <a:gd name="connsiteY13" fmla="*/ 1610384 h 1610384"/>
              <a:gd name="connsiteX14" fmla="*/ 4126673 w 5238372"/>
              <a:gd name="connsiteY14" fmla="*/ 1610384 h 1610384"/>
              <a:gd name="connsiteX15" fmla="*/ 3649399 w 5238372"/>
              <a:gd name="connsiteY15" fmla="*/ 1610384 h 1610384"/>
              <a:gd name="connsiteX16" fmla="*/ 3067358 w 5238372"/>
              <a:gd name="connsiteY16" fmla="*/ 1610384 h 1610384"/>
              <a:gd name="connsiteX17" fmla="*/ 2380549 w 5238372"/>
              <a:gd name="connsiteY17" fmla="*/ 1610384 h 1610384"/>
              <a:gd name="connsiteX18" fmla="*/ 1798508 w 5238372"/>
              <a:gd name="connsiteY18" fmla="*/ 1610384 h 1610384"/>
              <a:gd name="connsiteX19" fmla="*/ 1373618 w 5238372"/>
              <a:gd name="connsiteY19" fmla="*/ 1610384 h 1610384"/>
              <a:gd name="connsiteX20" fmla="*/ 896344 w 5238372"/>
              <a:gd name="connsiteY20" fmla="*/ 1610384 h 1610384"/>
              <a:gd name="connsiteX21" fmla="*/ 0 w 5238372"/>
              <a:gd name="connsiteY21" fmla="*/ 1610384 h 1610384"/>
              <a:gd name="connsiteX22" fmla="*/ 0 w 5238372"/>
              <a:gd name="connsiteY22" fmla="*/ 1073589 h 1610384"/>
              <a:gd name="connsiteX23" fmla="*/ 0 w 5238372"/>
              <a:gd name="connsiteY23" fmla="*/ 536795 h 1610384"/>
              <a:gd name="connsiteX24" fmla="*/ 0 w 5238372"/>
              <a:gd name="connsiteY24" fmla="*/ 0 h 161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38372" h="1610384" extrusionOk="0">
                <a:moveTo>
                  <a:pt x="0" y="0"/>
                </a:moveTo>
                <a:cubicBezTo>
                  <a:pt x="184340" y="-20694"/>
                  <a:pt x="389535" y="3104"/>
                  <a:pt x="529658" y="0"/>
                </a:cubicBezTo>
                <a:cubicBezTo>
                  <a:pt x="669781" y="-3104"/>
                  <a:pt x="756698" y="21396"/>
                  <a:pt x="954548" y="0"/>
                </a:cubicBezTo>
                <a:cubicBezTo>
                  <a:pt x="1152398" y="-21396"/>
                  <a:pt x="1314705" y="36062"/>
                  <a:pt x="1641357" y="0"/>
                </a:cubicBezTo>
                <a:cubicBezTo>
                  <a:pt x="1968009" y="-36062"/>
                  <a:pt x="1944853" y="11928"/>
                  <a:pt x="2171014" y="0"/>
                </a:cubicBezTo>
                <a:cubicBezTo>
                  <a:pt x="2397175" y="-11928"/>
                  <a:pt x="2573346" y="62597"/>
                  <a:pt x="2700672" y="0"/>
                </a:cubicBezTo>
                <a:cubicBezTo>
                  <a:pt x="2827998" y="-62597"/>
                  <a:pt x="3173993" y="18092"/>
                  <a:pt x="3387481" y="0"/>
                </a:cubicBezTo>
                <a:cubicBezTo>
                  <a:pt x="3600969" y="-18092"/>
                  <a:pt x="3681471" y="24875"/>
                  <a:pt x="3864754" y="0"/>
                </a:cubicBezTo>
                <a:cubicBezTo>
                  <a:pt x="4048037" y="-24875"/>
                  <a:pt x="4246590" y="25711"/>
                  <a:pt x="4551563" y="0"/>
                </a:cubicBezTo>
                <a:cubicBezTo>
                  <a:pt x="4856536" y="-25711"/>
                  <a:pt x="5057532" y="54001"/>
                  <a:pt x="5238372" y="0"/>
                </a:cubicBezTo>
                <a:cubicBezTo>
                  <a:pt x="5276088" y="195842"/>
                  <a:pt x="5176982" y="337313"/>
                  <a:pt x="5238372" y="536795"/>
                </a:cubicBezTo>
                <a:cubicBezTo>
                  <a:pt x="5299762" y="736278"/>
                  <a:pt x="5229989" y="827730"/>
                  <a:pt x="5238372" y="1073589"/>
                </a:cubicBezTo>
                <a:cubicBezTo>
                  <a:pt x="5246755" y="1319448"/>
                  <a:pt x="5186504" y="1360883"/>
                  <a:pt x="5238372" y="1610384"/>
                </a:cubicBezTo>
                <a:cubicBezTo>
                  <a:pt x="5102236" y="1635446"/>
                  <a:pt x="4957214" y="1594180"/>
                  <a:pt x="4813482" y="1610384"/>
                </a:cubicBezTo>
                <a:cubicBezTo>
                  <a:pt x="4669750" y="1626588"/>
                  <a:pt x="4446077" y="1548004"/>
                  <a:pt x="4126673" y="1610384"/>
                </a:cubicBezTo>
                <a:cubicBezTo>
                  <a:pt x="3807269" y="1672764"/>
                  <a:pt x="3812813" y="1608788"/>
                  <a:pt x="3649399" y="1610384"/>
                </a:cubicBezTo>
                <a:cubicBezTo>
                  <a:pt x="3485985" y="1611980"/>
                  <a:pt x="3303218" y="1597235"/>
                  <a:pt x="3067358" y="1610384"/>
                </a:cubicBezTo>
                <a:cubicBezTo>
                  <a:pt x="2831498" y="1623533"/>
                  <a:pt x="2702763" y="1560304"/>
                  <a:pt x="2380549" y="1610384"/>
                </a:cubicBezTo>
                <a:cubicBezTo>
                  <a:pt x="2058335" y="1660464"/>
                  <a:pt x="1981407" y="1570914"/>
                  <a:pt x="1798508" y="1610384"/>
                </a:cubicBezTo>
                <a:cubicBezTo>
                  <a:pt x="1615609" y="1649854"/>
                  <a:pt x="1489495" y="1593668"/>
                  <a:pt x="1373618" y="1610384"/>
                </a:cubicBezTo>
                <a:cubicBezTo>
                  <a:pt x="1257741" y="1627100"/>
                  <a:pt x="1079431" y="1554307"/>
                  <a:pt x="896344" y="1610384"/>
                </a:cubicBezTo>
                <a:cubicBezTo>
                  <a:pt x="713257" y="1666461"/>
                  <a:pt x="220765" y="1574532"/>
                  <a:pt x="0" y="1610384"/>
                </a:cubicBezTo>
                <a:cubicBezTo>
                  <a:pt x="-63663" y="1363902"/>
                  <a:pt x="664" y="1320765"/>
                  <a:pt x="0" y="1073589"/>
                </a:cubicBezTo>
                <a:cubicBezTo>
                  <a:pt x="-664" y="826413"/>
                  <a:pt x="35724" y="666619"/>
                  <a:pt x="0" y="536795"/>
                </a:cubicBezTo>
                <a:cubicBezTo>
                  <a:pt x="-35724" y="406971"/>
                  <a:pt x="49320" y="133325"/>
                  <a:pt x="0" y="0"/>
                </a:cubicBezTo>
                <a:close/>
              </a:path>
            </a:pathLst>
          </a:custGeom>
          <a:noFill/>
          <a:ln>
            <a:solidFill>
              <a:schemeClr val="accent1"/>
            </a:solidFill>
            <a:extLst>
              <a:ext uri="{C807C97D-BFC1-408E-A445-0C87EB9F89A2}">
                <ask:lineSketchStyleProps xmlns:ask="http://schemas.microsoft.com/office/drawing/2018/sketchyshapes" sd="1219033472">
                  <ask:type>
                    <ask:lineSketchScribble/>
                  </ask:type>
                </ask:lineSketchStyleProps>
              </a:ext>
            </a:extLst>
          </a:ln>
        </p:spPr>
        <p:txBody>
          <a:bodyPr>
            <a:normAutofit/>
          </a:bodyPr>
          <a:lstStyle/>
          <a:p>
            <a:r>
              <a:rPr lang="en-GB" sz="3200" dirty="0">
                <a:latin typeface="Candara" panose="020E0502030303020204" pitchFamily="34" charset="0"/>
              </a:rPr>
              <a:t>Poor mental health leads to smoking</a:t>
            </a:r>
            <a:endParaRPr lang="en-GB" sz="3200" dirty="0">
              <a:solidFill>
                <a:prstClr val="black"/>
              </a:solidFill>
              <a:latin typeface="Candara" panose="020E0502030303020204" pitchFamily="34" charset="0"/>
            </a:endParaRPr>
          </a:p>
          <a:p>
            <a:endParaRPr lang="en-GB" dirty="0"/>
          </a:p>
        </p:txBody>
      </p:sp>
      <p:sp>
        <p:nvSpPr>
          <p:cNvPr id="4" name="Content Placeholder 2">
            <a:extLst>
              <a:ext uri="{FF2B5EF4-FFF2-40B4-BE49-F238E27FC236}">
                <a16:creationId xmlns:a16="http://schemas.microsoft.com/office/drawing/2014/main" id="{D411454E-957D-4E05-BC94-9F3A8735B4B6}"/>
              </a:ext>
            </a:extLst>
          </p:cNvPr>
          <p:cNvSpPr txBox="1">
            <a:spLocks/>
          </p:cNvSpPr>
          <p:nvPr/>
        </p:nvSpPr>
        <p:spPr>
          <a:xfrm>
            <a:off x="6729218" y="1489006"/>
            <a:ext cx="5238373" cy="1652915"/>
          </a:xfrm>
          <a:custGeom>
            <a:avLst/>
            <a:gdLst>
              <a:gd name="connsiteX0" fmla="*/ 0 w 5238373"/>
              <a:gd name="connsiteY0" fmla="*/ 0 h 1652915"/>
              <a:gd name="connsiteX1" fmla="*/ 477274 w 5238373"/>
              <a:gd name="connsiteY1" fmla="*/ 0 h 1652915"/>
              <a:gd name="connsiteX2" fmla="*/ 1164083 w 5238373"/>
              <a:gd name="connsiteY2" fmla="*/ 0 h 1652915"/>
              <a:gd name="connsiteX3" fmla="*/ 1850892 w 5238373"/>
              <a:gd name="connsiteY3" fmla="*/ 0 h 1652915"/>
              <a:gd name="connsiteX4" fmla="*/ 2328166 w 5238373"/>
              <a:gd name="connsiteY4" fmla="*/ 0 h 1652915"/>
              <a:gd name="connsiteX5" fmla="*/ 2857823 w 5238373"/>
              <a:gd name="connsiteY5" fmla="*/ 0 h 1652915"/>
              <a:gd name="connsiteX6" fmla="*/ 3439865 w 5238373"/>
              <a:gd name="connsiteY6" fmla="*/ 0 h 1652915"/>
              <a:gd name="connsiteX7" fmla="*/ 4021906 w 5238373"/>
              <a:gd name="connsiteY7" fmla="*/ 0 h 1652915"/>
              <a:gd name="connsiteX8" fmla="*/ 4551564 w 5238373"/>
              <a:gd name="connsiteY8" fmla="*/ 0 h 1652915"/>
              <a:gd name="connsiteX9" fmla="*/ 5238373 w 5238373"/>
              <a:gd name="connsiteY9" fmla="*/ 0 h 1652915"/>
              <a:gd name="connsiteX10" fmla="*/ 5238373 w 5238373"/>
              <a:gd name="connsiteY10" fmla="*/ 584030 h 1652915"/>
              <a:gd name="connsiteX11" fmla="*/ 5238373 w 5238373"/>
              <a:gd name="connsiteY11" fmla="*/ 1151531 h 1652915"/>
              <a:gd name="connsiteX12" fmla="*/ 5238373 w 5238373"/>
              <a:gd name="connsiteY12" fmla="*/ 1652915 h 1652915"/>
              <a:gd name="connsiteX13" fmla="*/ 4603948 w 5238373"/>
              <a:gd name="connsiteY13" fmla="*/ 1652915 h 1652915"/>
              <a:gd name="connsiteX14" fmla="*/ 4179058 w 5238373"/>
              <a:gd name="connsiteY14" fmla="*/ 1652915 h 1652915"/>
              <a:gd name="connsiteX15" fmla="*/ 3701784 w 5238373"/>
              <a:gd name="connsiteY15" fmla="*/ 1652915 h 1652915"/>
              <a:gd name="connsiteX16" fmla="*/ 3119742 w 5238373"/>
              <a:gd name="connsiteY16" fmla="*/ 1652915 h 1652915"/>
              <a:gd name="connsiteX17" fmla="*/ 2432933 w 5238373"/>
              <a:gd name="connsiteY17" fmla="*/ 1652915 h 1652915"/>
              <a:gd name="connsiteX18" fmla="*/ 2008043 w 5238373"/>
              <a:gd name="connsiteY18" fmla="*/ 1652915 h 1652915"/>
              <a:gd name="connsiteX19" fmla="*/ 1373618 w 5238373"/>
              <a:gd name="connsiteY19" fmla="*/ 1652915 h 1652915"/>
              <a:gd name="connsiteX20" fmla="*/ 791576 w 5238373"/>
              <a:gd name="connsiteY20" fmla="*/ 1652915 h 1652915"/>
              <a:gd name="connsiteX21" fmla="*/ 0 w 5238373"/>
              <a:gd name="connsiteY21" fmla="*/ 1652915 h 1652915"/>
              <a:gd name="connsiteX22" fmla="*/ 0 w 5238373"/>
              <a:gd name="connsiteY22" fmla="*/ 1085414 h 1652915"/>
              <a:gd name="connsiteX23" fmla="*/ 0 w 5238373"/>
              <a:gd name="connsiteY23" fmla="*/ 501384 h 1652915"/>
              <a:gd name="connsiteX24" fmla="*/ 0 w 5238373"/>
              <a:gd name="connsiteY24" fmla="*/ 0 h 165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38373" h="1652915" fill="none" extrusionOk="0">
                <a:moveTo>
                  <a:pt x="0" y="0"/>
                </a:moveTo>
                <a:cubicBezTo>
                  <a:pt x="168002" y="-9984"/>
                  <a:pt x="256171" y="18059"/>
                  <a:pt x="477274" y="0"/>
                </a:cubicBezTo>
                <a:cubicBezTo>
                  <a:pt x="698377" y="-18059"/>
                  <a:pt x="974835" y="31096"/>
                  <a:pt x="1164083" y="0"/>
                </a:cubicBezTo>
                <a:cubicBezTo>
                  <a:pt x="1353331" y="-31096"/>
                  <a:pt x="1634210" y="39226"/>
                  <a:pt x="1850892" y="0"/>
                </a:cubicBezTo>
                <a:cubicBezTo>
                  <a:pt x="2067574" y="-39226"/>
                  <a:pt x="2125162" y="13066"/>
                  <a:pt x="2328166" y="0"/>
                </a:cubicBezTo>
                <a:cubicBezTo>
                  <a:pt x="2531170" y="-13066"/>
                  <a:pt x="2629178" y="15069"/>
                  <a:pt x="2857823" y="0"/>
                </a:cubicBezTo>
                <a:cubicBezTo>
                  <a:pt x="3086468" y="-15069"/>
                  <a:pt x="3302344" y="43074"/>
                  <a:pt x="3439865" y="0"/>
                </a:cubicBezTo>
                <a:cubicBezTo>
                  <a:pt x="3577386" y="-43074"/>
                  <a:pt x="3745578" y="40310"/>
                  <a:pt x="4021906" y="0"/>
                </a:cubicBezTo>
                <a:cubicBezTo>
                  <a:pt x="4298234" y="-40310"/>
                  <a:pt x="4424368" y="19116"/>
                  <a:pt x="4551564" y="0"/>
                </a:cubicBezTo>
                <a:cubicBezTo>
                  <a:pt x="4678760" y="-19116"/>
                  <a:pt x="4922697" y="73732"/>
                  <a:pt x="5238373" y="0"/>
                </a:cubicBezTo>
                <a:cubicBezTo>
                  <a:pt x="5303011" y="255060"/>
                  <a:pt x="5208839" y="319175"/>
                  <a:pt x="5238373" y="584030"/>
                </a:cubicBezTo>
                <a:cubicBezTo>
                  <a:pt x="5267907" y="848885"/>
                  <a:pt x="5180958" y="961443"/>
                  <a:pt x="5238373" y="1151531"/>
                </a:cubicBezTo>
                <a:cubicBezTo>
                  <a:pt x="5295788" y="1341619"/>
                  <a:pt x="5226297" y="1476778"/>
                  <a:pt x="5238373" y="1652915"/>
                </a:cubicBezTo>
                <a:cubicBezTo>
                  <a:pt x="5003171" y="1721599"/>
                  <a:pt x="4731794" y="1592325"/>
                  <a:pt x="4603948" y="1652915"/>
                </a:cubicBezTo>
                <a:cubicBezTo>
                  <a:pt x="4476102" y="1713505"/>
                  <a:pt x="4360003" y="1607884"/>
                  <a:pt x="4179058" y="1652915"/>
                </a:cubicBezTo>
                <a:cubicBezTo>
                  <a:pt x="3998113" y="1697946"/>
                  <a:pt x="3834793" y="1631796"/>
                  <a:pt x="3701784" y="1652915"/>
                </a:cubicBezTo>
                <a:cubicBezTo>
                  <a:pt x="3568775" y="1674034"/>
                  <a:pt x="3325875" y="1623010"/>
                  <a:pt x="3119742" y="1652915"/>
                </a:cubicBezTo>
                <a:cubicBezTo>
                  <a:pt x="2913609" y="1682820"/>
                  <a:pt x="2668236" y="1626077"/>
                  <a:pt x="2432933" y="1652915"/>
                </a:cubicBezTo>
                <a:cubicBezTo>
                  <a:pt x="2197630" y="1679753"/>
                  <a:pt x="2094651" y="1623564"/>
                  <a:pt x="2008043" y="1652915"/>
                </a:cubicBezTo>
                <a:cubicBezTo>
                  <a:pt x="1921435" y="1682266"/>
                  <a:pt x="1606007" y="1596393"/>
                  <a:pt x="1373618" y="1652915"/>
                </a:cubicBezTo>
                <a:cubicBezTo>
                  <a:pt x="1141230" y="1709437"/>
                  <a:pt x="1054745" y="1624947"/>
                  <a:pt x="791576" y="1652915"/>
                </a:cubicBezTo>
                <a:cubicBezTo>
                  <a:pt x="528407" y="1680883"/>
                  <a:pt x="342730" y="1568269"/>
                  <a:pt x="0" y="1652915"/>
                </a:cubicBezTo>
                <a:cubicBezTo>
                  <a:pt x="-20926" y="1518340"/>
                  <a:pt x="1232" y="1260708"/>
                  <a:pt x="0" y="1085414"/>
                </a:cubicBezTo>
                <a:cubicBezTo>
                  <a:pt x="-1232" y="910120"/>
                  <a:pt x="21058" y="729015"/>
                  <a:pt x="0" y="501384"/>
                </a:cubicBezTo>
                <a:cubicBezTo>
                  <a:pt x="-21058" y="273753"/>
                  <a:pt x="38477" y="165951"/>
                  <a:pt x="0" y="0"/>
                </a:cubicBezTo>
                <a:close/>
              </a:path>
              <a:path w="5238373" h="1652915" stroke="0" extrusionOk="0">
                <a:moveTo>
                  <a:pt x="0" y="0"/>
                </a:moveTo>
                <a:cubicBezTo>
                  <a:pt x="170983" y="-40086"/>
                  <a:pt x="230649" y="326"/>
                  <a:pt x="424890" y="0"/>
                </a:cubicBezTo>
                <a:cubicBezTo>
                  <a:pt x="619131" y="-326"/>
                  <a:pt x="818583" y="11709"/>
                  <a:pt x="1059315" y="0"/>
                </a:cubicBezTo>
                <a:cubicBezTo>
                  <a:pt x="1300047" y="-11709"/>
                  <a:pt x="1405628" y="29875"/>
                  <a:pt x="1746124" y="0"/>
                </a:cubicBezTo>
                <a:cubicBezTo>
                  <a:pt x="2086620" y="-29875"/>
                  <a:pt x="2066748" y="45770"/>
                  <a:pt x="2223398" y="0"/>
                </a:cubicBezTo>
                <a:cubicBezTo>
                  <a:pt x="2380048" y="-45770"/>
                  <a:pt x="2662448" y="63070"/>
                  <a:pt x="2805440" y="0"/>
                </a:cubicBezTo>
                <a:cubicBezTo>
                  <a:pt x="2948432" y="-63070"/>
                  <a:pt x="3180106" y="28693"/>
                  <a:pt x="3387481" y="0"/>
                </a:cubicBezTo>
                <a:cubicBezTo>
                  <a:pt x="3594856" y="-28693"/>
                  <a:pt x="3716793" y="14067"/>
                  <a:pt x="3812371" y="0"/>
                </a:cubicBezTo>
                <a:cubicBezTo>
                  <a:pt x="3907949" y="-14067"/>
                  <a:pt x="4203015" y="16691"/>
                  <a:pt x="4342029" y="0"/>
                </a:cubicBezTo>
                <a:cubicBezTo>
                  <a:pt x="4481043" y="-16691"/>
                  <a:pt x="4991641" y="65951"/>
                  <a:pt x="5238373" y="0"/>
                </a:cubicBezTo>
                <a:cubicBezTo>
                  <a:pt x="5255706" y="274156"/>
                  <a:pt x="5235912" y="377200"/>
                  <a:pt x="5238373" y="550972"/>
                </a:cubicBezTo>
                <a:cubicBezTo>
                  <a:pt x="5240834" y="724744"/>
                  <a:pt x="5205155" y="957856"/>
                  <a:pt x="5238373" y="1068885"/>
                </a:cubicBezTo>
                <a:cubicBezTo>
                  <a:pt x="5271591" y="1179914"/>
                  <a:pt x="5217622" y="1445484"/>
                  <a:pt x="5238373" y="1652915"/>
                </a:cubicBezTo>
                <a:cubicBezTo>
                  <a:pt x="4970040" y="1708591"/>
                  <a:pt x="4925686" y="1646265"/>
                  <a:pt x="4656332" y="1652915"/>
                </a:cubicBezTo>
                <a:cubicBezTo>
                  <a:pt x="4386978" y="1659565"/>
                  <a:pt x="4243744" y="1629317"/>
                  <a:pt x="3969523" y="1652915"/>
                </a:cubicBezTo>
                <a:cubicBezTo>
                  <a:pt x="3695302" y="1676513"/>
                  <a:pt x="3468046" y="1598737"/>
                  <a:pt x="3282714" y="1652915"/>
                </a:cubicBezTo>
                <a:cubicBezTo>
                  <a:pt x="3097382" y="1707093"/>
                  <a:pt x="3015629" y="1604656"/>
                  <a:pt x="2857823" y="1652915"/>
                </a:cubicBezTo>
                <a:cubicBezTo>
                  <a:pt x="2700017" y="1701174"/>
                  <a:pt x="2454897" y="1619472"/>
                  <a:pt x="2328166" y="1652915"/>
                </a:cubicBezTo>
                <a:cubicBezTo>
                  <a:pt x="2201435" y="1686358"/>
                  <a:pt x="2066765" y="1607365"/>
                  <a:pt x="1903276" y="1652915"/>
                </a:cubicBezTo>
                <a:cubicBezTo>
                  <a:pt x="1739787" y="1698465"/>
                  <a:pt x="1453331" y="1616130"/>
                  <a:pt x="1216467" y="1652915"/>
                </a:cubicBezTo>
                <a:cubicBezTo>
                  <a:pt x="979603" y="1689700"/>
                  <a:pt x="832663" y="1632392"/>
                  <a:pt x="686809" y="1652915"/>
                </a:cubicBezTo>
                <a:cubicBezTo>
                  <a:pt x="540955" y="1673438"/>
                  <a:pt x="154766" y="1643268"/>
                  <a:pt x="0" y="1652915"/>
                </a:cubicBezTo>
                <a:cubicBezTo>
                  <a:pt x="-13667" y="1525403"/>
                  <a:pt x="9412" y="1326257"/>
                  <a:pt x="0" y="1068885"/>
                </a:cubicBezTo>
                <a:cubicBezTo>
                  <a:pt x="-9412" y="811513"/>
                  <a:pt x="28256" y="655897"/>
                  <a:pt x="0" y="534443"/>
                </a:cubicBezTo>
                <a:cubicBezTo>
                  <a:pt x="-28256" y="412989"/>
                  <a:pt x="13048" y="234442"/>
                  <a:pt x="0" y="0"/>
                </a:cubicBezTo>
                <a:close/>
              </a:path>
            </a:pathLst>
          </a:custGeom>
          <a:ln>
            <a:solidFill>
              <a:schemeClr val="accent1"/>
            </a:solidFill>
            <a:extLst>
              <a:ext uri="{C807C97D-BFC1-408E-A445-0C87EB9F89A2}">
                <ask:lineSketchStyleProps xmlns:ask="http://schemas.microsoft.com/office/drawing/2018/sketchyshapes" sd="2636028658">
                  <a:prstGeom prst="rect">
                    <a:avLst/>
                  </a:prstGeom>
                  <ask:type>
                    <ask:lineSketchScribbl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Smoking leads to poor mental health </a:t>
            </a:r>
          </a:p>
        </p:txBody>
      </p:sp>
      <p:pic>
        <p:nvPicPr>
          <p:cNvPr id="6" name="Picture 5" descr="A picture containing indoor&#10;&#10;Description automatically generated">
            <a:extLst>
              <a:ext uri="{FF2B5EF4-FFF2-40B4-BE49-F238E27FC236}">
                <a16:creationId xmlns:a16="http://schemas.microsoft.com/office/drawing/2014/main" id="{4CAF7A39-CD89-5B7E-CA3D-A33519BC4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135" y="1489006"/>
            <a:ext cx="1018874" cy="2037746"/>
          </a:xfrm>
          <a:prstGeom prst="rect">
            <a:avLst/>
          </a:prstGeom>
        </p:spPr>
      </p:pic>
    </p:spTree>
    <p:extLst>
      <p:ext uri="{BB962C8B-B14F-4D97-AF65-F5344CB8AC3E}">
        <p14:creationId xmlns:p14="http://schemas.microsoft.com/office/powerpoint/2010/main" val="123822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1967BA-51E8-4FA7-9FB7-83A2D59AD32B}"/>
              </a:ext>
            </a:extLst>
          </p:cNvPr>
          <p:cNvSpPr>
            <a:spLocks noGrp="1"/>
          </p:cNvSpPr>
          <p:nvPr>
            <p:ph type="ctrTitle"/>
          </p:nvPr>
        </p:nvSpPr>
        <p:spPr>
          <a:xfrm>
            <a:off x="1606816" y="2449104"/>
            <a:ext cx="9144000" cy="1733121"/>
          </a:xfrm>
        </p:spPr>
        <p:txBody>
          <a:bodyPr>
            <a:normAutofit fontScale="90000"/>
          </a:bodyPr>
          <a:lstStyle/>
          <a:p>
            <a:br>
              <a:rPr lang="en-GB" sz="4000" b="0" i="0" dirty="0">
                <a:effectLst/>
                <a:latin typeface="Candara" panose="020E0502030303020204" pitchFamily="34" charset="0"/>
              </a:rPr>
            </a:br>
            <a:br>
              <a:rPr lang="en-GB" sz="4900" dirty="0">
                <a:latin typeface="Candara" panose="020E0502030303020204" pitchFamily="34" charset="0"/>
              </a:rPr>
            </a:br>
            <a:endParaRPr lang="en-GB" sz="8000" dirty="0">
              <a:latin typeface="Candara" panose="020E0502030303020204" pitchFamily="34" charset="0"/>
            </a:endParaRPr>
          </a:p>
        </p:txBody>
      </p:sp>
      <p:sp>
        <p:nvSpPr>
          <p:cNvPr id="3" name="Subtitle 2">
            <a:extLst>
              <a:ext uri="{FF2B5EF4-FFF2-40B4-BE49-F238E27FC236}">
                <a16:creationId xmlns:a16="http://schemas.microsoft.com/office/drawing/2014/main" id="{2469184B-EF80-4865-A7A6-4464A0052D45}"/>
              </a:ext>
            </a:extLst>
          </p:cNvPr>
          <p:cNvSpPr>
            <a:spLocks noGrp="1"/>
          </p:cNvSpPr>
          <p:nvPr>
            <p:ph type="subTitle" idx="1"/>
          </p:nvPr>
        </p:nvSpPr>
        <p:spPr>
          <a:xfrm>
            <a:off x="5374165" y="6017640"/>
            <a:ext cx="9144000" cy="876763"/>
          </a:xfrm>
        </p:spPr>
        <p:txBody>
          <a:bodyPr>
            <a:normAutofit/>
          </a:bodyPr>
          <a:lstStyle/>
          <a:p>
            <a:r>
              <a:rPr lang="en-GB" sz="2000" dirty="0">
                <a:solidFill>
                  <a:schemeClr val="accent1">
                    <a:lumMod val="60000"/>
                    <a:lumOff val="40000"/>
                  </a:schemeClr>
                </a:solidFill>
                <a:latin typeface="Candara" panose="020E0502030303020204" pitchFamily="34" charset="0"/>
              </a:rPr>
              <a:t>deborah.j.robson@kcl.ac.uk</a:t>
            </a:r>
            <a:endParaRPr lang="en-GB" sz="1600" dirty="0">
              <a:solidFill>
                <a:schemeClr val="accent1">
                  <a:lumMod val="60000"/>
                  <a:lumOff val="40000"/>
                </a:schemeClr>
              </a:solidFill>
              <a:latin typeface="Candara" panose="020E0502030303020204" pitchFamily="34" charset="0"/>
            </a:endParaRPr>
          </a:p>
          <a:p>
            <a:endParaRPr lang="en-GB" dirty="0">
              <a:solidFill>
                <a:schemeClr val="accent1">
                  <a:lumMod val="60000"/>
                  <a:lumOff val="40000"/>
                </a:schemeClr>
              </a:solidFill>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Image result for kings college londn logo">
            <a:extLst>
              <a:ext uri="{FF2B5EF4-FFF2-40B4-BE49-F238E27FC236}">
                <a16:creationId xmlns:a16="http://schemas.microsoft.com/office/drawing/2014/main" id="{5D37C051-0589-4C05-8CAE-99F9BC37F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998" y="321733"/>
            <a:ext cx="1973224" cy="15048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16EEB9-7A36-9102-232C-9EEDCB3896E5}"/>
              </a:ext>
            </a:extLst>
          </p:cNvPr>
          <p:cNvSpPr txBox="1"/>
          <p:nvPr/>
        </p:nvSpPr>
        <p:spPr>
          <a:xfrm>
            <a:off x="1606816" y="583006"/>
            <a:ext cx="8767724" cy="5262979"/>
          </a:xfrm>
          <a:custGeom>
            <a:avLst/>
            <a:gdLst>
              <a:gd name="connsiteX0" fmla="*/ 0 w 8767724"/>
              <a:gd name="connsiteY0" fmla="*/ 0 h 5262979"/>
              <a:gd name="connsiteX1" fmla="*/ 584515 w 8767724"/>
              <a:gd name="connsiteY1" fmla="*/ 0 h 5262979"/>
              <a:gd name="connsiteX2" fmla="*/ 1256707 w 8767724"/>
              <a:gd name="connsiteY2" fmla="*/ 0 h 5262979"/>
              <a:gd name="connsiteX3" fmla="*/ 1928899 w 8767724"/>
              <a:gd name="connsiteY3" fmla="*/ 0 h 5262979"/>
              <a:gd name="connsiteX4" fmla="*/ 2601091 w 8767724"/>
              <a:gd name="connsiteY4" fmla="*/ 0 h 5262979"/>
              <a:gd name="connsiteX5" fmla="*/ 3097929 w 8767724"/>
              <a:gd name="connsiteY5" fmla="*/ 0 h 5262979"/>
              <a:gd name="connsiteX6" fmla="*/ 3770121 w 8767724"/>
              <a:gd name="connsiteY6" fmla="*/ 0 h 5262979"/>
              <a:gd name="connsiteX7" fmla="*/ 4529991 w 8767724"/>
              <a:gd name="connsiteY7" fmla="*/ 0 h 5262979"/>
              <a:gd name="connsiteX8" fmla="*/ 5289860 w 8767724"/>
              <a:gd name="connsiteY8" fmla="*/ 0 h 5262979"/>
              <a:gd name="connsiteX9" fmla="*/ 5699021 w 8767724"/>
              <a:gd name="connsiteY9" fmla="*/ 0 h 5262979"/>
              <a:gd name="connsiteX10" fmla="*/ 6458890 w 8767724"/>
              <a:gd name="connsiteY10" fmla="*/ 0 h 5262979"/>
              <a:gd name="connsiteX11" fmla="*/ 6955728 w 8767724"/>
              <a:gd name="connsiteY11" fmla="*/ 0 h 5262979"/>
              <a:gd name="connsiteX12" fmla="*/ 7540243 w 8767724"/>
              <a:gd name="connsiteY12" fmla="*/ 0 h 5262979"/>
              <a:gd name="connsiteX13" fmla="*/ 8767724 w 8767724"/>
              <a:gd name="connsiteY13" fmla="*/ 0 h 5262979"/>
              <a:gd name="connsiteX14" fmla="*/ 8767724 w 8767724"/>
              <a:gd name="connsiteY14" fmla="*/ 584775 h 5262979"/>
              <a:gd name="connsiteX15" fmla="*/ 8767724 w 8767724"/>
              <a:gd name="connsiteY15" fmla="*/ 1169551 h 5262979"/>
              <a:gd name="connsiteX16" fmla="*/ 8767724 w 8767724"/>
              <a:gd name="connsiteY16" fmla="*/ 1596437 h 5262979"/>
              <a:gd name="connsiteX17" fmla="*/ 8767724 w 8767724"/>
              <a:gd name="connsiteY17" fmla="*/ 2181212 h 5262979"/>
              <a:gd name="connsiteX18" fmla="*/ 8767724 w 8767724"/>
              <a:gd name="connsiteY18" fmla="*/ 2608098 h 5262979"/>
              <a:gd name="connsiteX19" fmla="*/ 8767724 w 8767724"/>
              <a:gd name="connsiteY19" fmla="*/ 3087614 h 5262979"/>
              <a:gd name="connsiteX20" fmla="*/ 8767724 w 8767724"/>
              <a:gd name="connsiteY20" fmla="*/ 3514500 h 5262979"/>
              <a:gd name="connsiteX21" fmla="*/ 8767724 w 8767724"/>
              <a:gd name="connsiteY21" fmla="*/ 3994016 h 5262979"/>
              <a:gd name="connsiteX22" fmla="*/ 8767724 w 8767724"/>
              <a:gd name="connsiteY22" fmla="*/ 4473532 h 5262979"/>
              <a:gd name="connsiteX23" fmla="*/ 8767724 w 8767724"/>
              <a:gd name="connsiteY23" fmla="*/ 5262979 h 5262979"/>
              <a:gd name="connsiteX24" fmla="*/ 8183209 w 8767724"/>
              <a:gd name="connsiteY24" fmla="*/ 5262979 h 5262979"/>
              <a:gd name="connsiteX25" fmla="*/ 7686371 w 8767724"/>
              <a:gd name="connsiteY25" fmla="*/ 5262979 h 5262979"/>
              <a:gd name="connsiteX26" fmla="*/ 7277211 w 8767724"/>
              <a:gd name="connsiteY26" fmla="*/ 5262979 h 5262979"/>
              <a:gd name="connsiteX27" fmla="*/ 6780373 w 8767724"/>
              <a:gd name="connsiteY27" fmla="*/ 5262979 h 5262979"/>
              <a:gd name="connsiteX28" fmla="*/ 6195858 w 8767724"/>
              <a:gd name="connsiteY28" fmla="*/ 5262979 h 5262979"/>
              <a:gd name="connsiteX29" fmla="*/ 5611343 w 8767724"/>
              <a:gd name="connsiteY29" fmla="*/ 5262979 h 5262979"/>
              <a:gd name="connsiteX30" fmla="*/ 5289860 w 8767724"/>
              <a:gd name="connsiteY30" fmla="*/ 5262979 h 5262979"/>
              <a:gd name="connsiteX31" fmla="*/ 4529991 w 8767724"/>
              <a:gd name="connsiteY31" fmla="*/ 5262979 h 5262979"/>
              <a:gd name="connsiteX32" fmla="*/ 3857799 w 8767724"/>
              <a:gd name="connsiteY32" fmla="*/ 5262979 h 5262979"/>
              <a:gd name="connsiteX33" fmla="*/ 3360961 w 8767724"/>
              <a:gd name="connsiteY33" fmla="*/ 5262979 h 5262979"/>
              <a:gd name="connsiteX34" fmla="*/ 2601091 w 8767724"/>
              <a:gd name="connsiteY34" fmla="*/ 5262979 h 5262979"/>
              <a:gd name="connsiteX35" fmla="*/ 2279608 w 8767724"/>
              <a:gd name="connsiteY35" fmla="*/ 5262979 h 5262979"/>
              <a:gd name="connsiteX36" fmla="*/ 1519739 w 8767724"/>
              <a:gd name="connsiteY36" fmla="*/ 5262979 h 5262979"/>
              <a:gd name="connsiteX37" fmla="*/ 759869 w 8767724"/>
              <a:gd name="connsiteY37" fmla="*/ 5262979 h 5262979"/>
              <a:gd name="connsiteX38" fmla="*/ 0 w 8767724"/>
              <a:gd name="connsiteY38" fmla="*/ 5262979 h 5262979"/>
              <a:gd name="connsiteX39" fmla="*/ 0 w 8767724"/>
              <a:gd name="connsiteY39" fmla="*/ 4730833 h 5262979"/>
              <a:gd name="connsiteX40" fmla="*/ 0 w 8767724"/>
              <a:gd name="connsiteY40" fmla="*/ 4146058 h 5262979"/>
              <a:gd name="connsiteX41" fmla="*/ 0 w 8767724"/>
              <a:gd name="connsiteY41" fmla="*/ 3561282 h 5262979"/>
              <a:gd name="connsiteX42" fmla="*/ 0 w 8767724"/>
              <a:gd name="connsiteY42" fmla="*/ 3081767 h 5262979"/>
              <a:gd name="connsiteX43" fmla="*/ 0 w 8767724"/>
              <a:gd name="connsiteY43" fmla="*/ 2444361 h 5262979"/>
              <a:gd name="connsiteX44" fmla="*/ 0 w 8767724"/>
              <a:gd name="connsiteY44" fmla="*/ 1859586 h 5262979"/>
              <a:gd name="connsiteX45" fmla="*/ 0 w 8767724"/>
              <a:gd name="connsiteY45" fmla="*/ 1327440 h 5262979"/>
              <a:gd name="connsiteX46" fmla="*/ 0 w 8767724"/>
              <a:gd name="connsiteY46" fmla="*/ 900554 h 5262979"/>
              <a:gd name="connsiteX47" fmla="*/ 0 w 8767724"/>
              <a:gd name="connsiteY47"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67724" h="5262979" extrusionOk="0">
                <a:moveTo>
                  <a:pt x="0" y="0"/>
                </a:moveTo>
                <a:cubicBezTo>
                  <a:pt x="277870" y="-47231"/>
                  <a:pt x="319032" y="41501"/>
                  <a:pt x="584515" y="0"/>
                </a:cubicBezTo>
                <a:cubicBezTo>
                  <a:pt x="849999" y="-41501"/>
                  <a:pt x="938191" y="10279"/>
                  <a:pt x="1256707" y="0"/>
                </a:cubicBezTo>
                <a:cubicBezTo>
                  <a:pt x="1575223" y="-10279"/>
                  <a:pt x="1703416" y="7404"/>
                  <a:pt x="1928899" y="0"/>
                </a:cubicBezTo>
                <a:cubicBezTo>
                  <a:pt x="2154382" y="-7404"/>
                  <a:pt x="2384738" y="17108"/>
                  <a:pt x="2601091" y="0"/>
                </a:cubicBezTo>
                <a:cubicBezTo>
                  <a:pt x="2817444" y="-17108"/>
                  <a:pt x="2919513" y="39186"/>
                  <a:pt x="3097929" y="0"/>
                </a:cubicBezTo>
                <a:cubicBezTo>
                  <a:pt x="3276345" y="-39186"/>
                  <a:pt x="3531951" y="13120"/>
                  <a:pt x="3770121" y="0"/>
                </a:cubicBezTo>
                <a:cubicBezTo>
                  <a:pt x="4008291" y="-13120"/>
                  <a:pt x="4335494" y="42099"/>
                  <a:pt x="4529991" y="0"/>
                </a:cubicBezTo>
                <a:cubicBezTo>
                  <a:pt x="4724488" y="-42099"/>
                  <a:pt x="4982534" y="10332"/>
                  <a:pt x="5289860" y="0"/>
                </a:cubicBezTo>
                <a:cubicBezTo>
                  <a:pt x="5597186" y="-10332"/>
                  <a:pt x="5595959" y="32979"/>
                  <a:pt x="5699021" y="0"/>
                </a:cubicBezTo>
                <a:cubicBezTo>
                  <a:pt x="5802083" y="-32979"/>
                  <a:pt x="6287097" y="65632"/>
                  <a:pt x="6458890" y="0"/>
                </a:cubicBezTo>
                <a:cubicBezTo>
                  <a:pt x="6630683" y="-65632"/>
                  <a:pt x="6837798" y="52171"/>
                  <a:pt x="6955728" y="0"/>
                </a:cubicBezTo>
                <a:cubicBezTo>
                  <a:pt x="7073658" y="-52171"/>
                  <a:pt x="7346193" y="56642"/>
                  <a:pt x="7540243" y="0"/>
                </a:cubicBezTo>
                <a:cubicBezTo>
                  <a:pt x="7734293" y="-56642"/>
                  <a:pt x="8509943" y="14490"/>
                  <a:pt x="8767724" y="0"/>
                </a:cubicBezTo>
                <a:cubicBezTo>
                  <a:pt x="8791520" y="215664"/>
                  <a:pt x="8761677" y="387073"/>
                  <a:pt x="8767724" y="584775"/>
                </a:cubicBezTo>
                <a:cubicBezTo>
                  <a:pt x="8773771" y="782477"/>
                  <a:pt x="8717337" y="909126"/>
                  <a:pt x="8767724" y="1169551"/>
                </a:cubicBezTo>
                <a:cubicBezTo>
                  <a:pt x="8818111" y="1429976"/>
                  <a:pt x="8747075" y="1408078"/>
                  <a:pt x="8767724" y="1596437"/>
                </a:cubicBezTo>
                <a:cubicBezTo>
                  <a:pt x="8788373" y="1784796"/>
                  <a:pt x="8725092" y="1952112"/>
                  <a:pt x="8767724" y="2181212"/>
                </a:cubicBezTo>
                <a:cubicBezTo>
                  <a:pt x="8810356" y="2410313"/>
                  <a:pt x="8745366" y="2458504"/>
                  <a:pt x="8767724" y="2608098"/>
                </a:cubicBezTo>
                <a:cubicBezTo>
                  <a:pt x="8790082" y="2757692"/>
                  <a:pt x="8722283" y="2924004"/>
                  <a:pt x="8767724" y="3087614"/>
                </a:cubicBezTo>
                <a:cubicBezTo>
                  <a:pt x="8813165" y="3251224"/>
                  <a:pt x="8734864" y="3350721"/>
                  <a:pt x="8767724" y="3514500"/>
                </a:cubicBezTo>
                <a:cubicBezTo>
                  <a:pt x="8800584" y="3678279"/>
                  <a:pt x="8719117" y="3875001"/>
                  <a:pt x="8767724" y="3994016"/>
                </a:cubicBezTo>
                <a:cubicBezTo>
                  <a:pt x="8816331" y="4113031"/>
                  <a:pt x="8723001" y="4354780"/>
                  <a:pt x="8767724" y="4473532"/>
                </a:cubicBezTo>
                <a:cubicBezTo>
                  <a:pt x="8812447" y="4592284"/>
                  <a:pt x="8708499" y="4930796"/>
                  <a:pt x="8767724" y="5262979"/>
                </a:cubicBezTo>
                <a:cubicBezTo>
                  <a:pt x="8650729" y="5314339"/>
                  <a:pt x="8386245" y="5224760"/>
                  <a:pt x="8183209" y="5262979"/>
                </a:cubicBezTo>
                <a:cubicBezTo>
                  <a:pt x="7980173" y="5301198"/>
                  <a:pt x="7801960" y="5236195"/>
                  <a:pt x="7686371" y="5262979"/>
                </a:cubicBezTo>
                <a:cubicBezTo>
                  <a:pt x="7570782" y="5289763"/>
                  <a:pt x="7480646" y="5215973"/>
                  <a:pt x="7277211" y="5262979"/>
                </a:cubicBezTo>
                <a:cubicBezTo>
                  <a:pt x="7073776" y="5309985"/>
                  <a:pt x="6915903" y="5249471"/>
                  <a:pt x="6780373" y="5262979"/>
                </a:cubicBezTo>
                <a:cubicBezTo>
                  <a:pt x="6644843" y="5276487"/>
                  <a:pt x="6384247" y="5229344"/>
                  <a:pt x="6195858" y="5262979"/>
                </a:cubicBezTo>
                <a:cubicBezTo>
                  <a:pt x="6007469" y="5296614"/>
                  <a:pt x="5892861" y="5239962"/>
                  <a:pt x="5611343" y="5262979"/>
                </a:cubicBezTo>
                <a:cubicBezTo>
                  <a:pt x="5329825" y="5285996"/>
                  <a:pt x="5428240" y="5255118"/>
                  <a:pt x="5289860" y="5262979"/>
                </a:cubicBezTo>
                <a:cubicBezTo>
                  <a:pt x="5151480" y="5270840"/>
                  <a:pt x="4885698" y="5237177"/>
                  <a:pt x="4529991" y="5262979"/>
                </a:cubicBezTo>
                <a:cubicBezTo>
                  <a:pt x="4174284" y="5288781"/>
                  <a:pt x="4061061" y="5258901"/>
                  <a:pt x="3857799" y="5262979"/>
                </a:cubicBezTo>
                <a:cubicBezTo>
                  <a:pt x="3654537" y="5267057"/>
                  <a:pt x="3557490" y="5248305"/>
                  <a:pt x="3360961" y="5262979"/>
                </a:cubicBezTo>
                <a:cubicBezTo>
                  <a:pt x="3164432" y="5277653"/>
                  <a:pt x="2958822" y="5212893"/>
                  <a:pt x="2601091" y="5262979"/>
                </a:cubicBezTo>
                <a:cubicBezTo>
                  <a:pt x="2243360" y="5313065"/>
                  <a:pt x="2402785" y="5261341"/>
                  <a:pt x="2279608" y="5262979"/>
                </a:cubicBezTo>
                <a:cubicBezTo>
                  <a:pt x="2156431" y="5264617"/>
                  <a:pt x="1679429" y="5185806"/>
                  <a:pt x="1519739" y="5262979"/>
                </a:cubicBezTo>
                <a:cubicBezTo>
                  <a:pt x="1360049" y="5340152"/>
                  <a:pt x="972853" y="5199480"/>
                  <a:pt x="759869" y="5262979"/>
                </a:cubicBezTo>
                <a:cubicBezTo>
                  <a:pt x="546885" y="5326478"/>
                  <a:pt x="188304" y="5200772"/>
                  <a:pt x="0" y="5262979"/>
                </a:cubicBezTo>
                <a:cubicBezTo>
                  <a:pt x="-7411" y="5079314"/>
                  <a:pt x="20240" y="4920885"/>
                  <a:pt x="0" y="4730833"/>
                </a:cubicBezTo>
                <a:cubicBezTo>
                  <a:pt x="-20240" y="4540781"/>
                  <a:pt x="47307" y="4308956"/>
                  <a:pt x="0" y="4146058"/>
                </a:cubicBezTo>
                <a:cubicBezTo>
                  <a:pt x="-47307" y="3983161"/>
                  <a:pt x="10935" y="3740451"/>
                  <a:pt x="0" y="3561282"/>
                </a:cubicBezTo>
                <a:cubicBezTo>
                  <a:pt x="-10935" y="3382113"/>
                  <a:pt x="36959" y="3284405"/>
                  <a:pt x="0" y="3081767"/>
                </a:cubicBezTo>
                <a:cubicBezTo>
                  <a:pt x="-36959" y="2879129"/>
                  <a:pt x="15217" y="2637159"/>
                  <a:pt x="0" y="2444361"/>
                </a:cubicBezTo>
                <a:cubicBezTo>
                  <a:pt x="-15217" y="2251563"/>
                  <a:pt x="66881" y="2092327"/>
                  <a:pt x="0" y="1859586"/>
                </a:cubicBezTo>
                <a:cubicBezTo>
                  <a:pt x="-66881" y="1626845"/>
                  <a:pt x="24420" y="1470978"/>
                  <a:pt x="0" y="1327440"/>
                </a:cubicBezTo>
                <a:cubicBezTo>
                  <a:pt x="-24420" y="1183902"/>
                  <a:pt x="5731" y="1013356"/>
                  <a:pt x="0" y="900554"/>
                </a:cubicBezTo>
                <a:cubicBezTo>
                  <a:pt x="-5731" y="787752"/>
                  <a:pt x="55780" y="281942"/>
                  <a:pt x="0" y="0"/>
                </a:cubicBezTo>
                <a:close/>
              </a:path>
            </a:pathLst>
          </a:custGeom>
          <a:noFill/>
          <a:ln>
            <a:solidFill>
              <a:schemeClr val="tx1"/>
            </a:solidFill>
            <a:extLst>
              <a:ext uri="{C807C97D-BFC1-408E-A445-0C87EB9F89A2}">
                <ask:lineSketchStyleProps xmlns:ask="http://schemas.microsoft.com/office/drawing/2018/sketchyshapes" sd="1272555249">
                  <a:prstGeom prst="rect">
                    <a:avLst/>
                  </a:prstGeom>
                  <ask:type>
                    <ask:lineSketchScribble/>
                  </ask:type>
                </ask:lineSketchStyleProps>
              </a:ext>
            </a:extLst>
          </a:ln>
        </p:spPr>
        <p:txBody>
          <a:bodyPr wrap="square" rtlCol="0">
            <a:spAutoFit/>
          </a:bodyPr>
          <a:lstStyle/>
          <a:p>
            <a:pPr marL="342900" indent="-342900">
              <a:buFont typeface="Courier New" panose="02070309020205020404" pitchFamily="49" charset="0"/>
              <a:buChar char="o"/>
            </a:pPr>
            <a:r>
              <a:rPr lang="en-GB" sz="2400" dirty="0">
                <a:latin typeface="Candara" panose="020E0502030303020204" pitchFamily="34" charset="0"/>
              </a:rPr>
              <a:t>Increasingly – stronger evidence for smoking causing poor mental health </a:t>
            </a:r>
          </a:p>
          <a:p>
            <a:pPr marL="342900" indent="-342900">
              <a:buFont typeface="Courier New" panose="02070309020205020404" pitchFamily="49" charset="0"/>
              <a:buChar char="o"/>
            </a:pPr>
            <a:endParaRPr lang="en-GB" sz="2400" dirty="0">
              <a:latin typeface="Candara" panose="020E0502030303020204" pitchFamily="34" charset="0"/>
            </a:endParaRPr>
          </a:p>
          <a:p>
            <a:pPr marL="342900" indent="-342900">
              <a:buFont typeface="Courier New" panose="02070309020205020404" pitchFamily="49" charset="0"/>
              <a:buChar char="o"/>
            </a:pPr>
            <a:r>
              <a:rPr lang="en-GB" sz="2400" dirty="0">
                <a:latin typeface="Candara" panose="020E0502030303020204" pitchFamily="34" charset="0"/>
              </a:rPr>
              <a:t>Quitting smoking leads to improved mental health </a:t>
            </a:r>
          </a:p>
          <a:p>
            <a:pPr marL="342900" indent="-342900">
              <a:buFont typeface="Courier New" panose="02070309020205020404" pitchFamily="49" charset="0"/>
              <a:buChar char="o"/>
            </a:pPr>
            <a:endParaRPr lang="en-GB" sz="2400" dirty="0">
              <a:latin typeface="Candara" panose="020E0502030303020204" pitchFamily="34" charset="0"/>
            </a:endParaRPr>
          </a:p>
          <a:p>
            <a:pPr marL="342900" indent="-342900">
              <a:buFont typeface="Courier New" panose="02070309020205020404" pitchFamily="49" charset="0"/>
              <a:buChar char="o"/>
            </a:pPr>
            <a:r>
              <a:rPr lang="en-GB" sz="2400" dirty="0">
                <a:latin typeface="Candara" panose="020E0502030303020204" pitchFamily="34" charset="0"/>
              </a:rPr>
              <a:t>Important to research this further – as the more evidence we have that smoking causes the onset of poor mental health and makes it worse – the more we can do to change the culture of smoking in psychiatry</a:t>
            </a:r>
          </a:p>
          <a:p>
            <a:pPr marL="342900" indent="-342900">
              <a:buFont typeface="Courier New" panose="02070309020205020404" pitchFamily="49" charset="0"/>
              <a:buChar char="o"/>
            </a:pPr>
            <a:endParaRPr lang="en-GB" sz="2400" dirty="0">
              <a:latin typeface="Candara" panose="020E0502030303020204" pitchFamily="34" charset="0"/>
            </a:endParaRPr>
          </a:p>
          <a:p>
            <a:pPr marL="342900" indent="-342900">
              <a:buFont typeface="Courier New" panose="02070309020205020404" pitchFamily="49" charset="0"/>
              <a:buChar char="o"/>
            </a:pPr>
            <a:r>
              <a:rPr lang="en-GB" sz="2400" dirty="0">
                <a:latin typeface="Candara" panose="020E0502030303020204" pitchFamily="34" charset="0"/>
              </a:rPr>
              <a:t>But…. the implementation of evidence based interventions (preventing uptake of smoking and smoking cessation) is also vital, as this is where we can have immediate and positive impact </a:t>
            </a:r>
            <a:endParaRPr lang="en-GB" dirty="0">
              <a:latin typeface="Candara" panose="020E0502030303020204" pitchFamily="34" charset="0"/>
            </a:endParaRPr>
          </a:p>
        </p:txBody>
      </p:sp>
      <p:sp>
        <p:nvSpPr>
          <p:cNvPr id="6" name="TextBox 5">
            <a:extLst>
              <a:ext uri="{FF2B5EF4-FFF2-40B4-BE49-F238E27FC236}">
                <a16:creationId xmlns:a16="http://schemas.microsoft.com/office/drawing/2014/main" id="{437F54F6-77C0-B968-5D71-5EE99D8CA5FB}"/>
              </a:ext>
            </a:extLst>
          </p:cNvPr>
          <p:cNvSpPr txBox="1"/>
          <p:nvPr/>
        </p:nvSpPr>
        <p:spPr>
          <a:xfrm>
            <a:off x="377162" y="6052786"/>
            <a:ext cx="6272174" cy="369332"/>
          </a:xfrm>
          <a:prstGeom prst="rect">
            <a:avLst/>
          </a:prstGeom>
          <a:noFill/>
        </p:spPr>
        <p:txBody>
          <a:bodyPr wrap="square" rtlCol="0">
            <a:spAutoFit/>
          </a:bodyPr>
          <a:lstStyle/>
          <a:p>
            <a:r>
              <a:rPr lang="en-GB" dirty="0"/>
              <a:t>Acknowledgements:  Ann McNeill: ASH  </a:t>
            </a:r>
          </a:p>
        </p:txBody>
      </p:sp>
    </p:spTree>
    <p:extLst>
      <p:ext uri="{BB962C8B-B14F-4D97-AF65-F5344CB8AC3E}">
        <p14:creationId xmlns:p14="http://schemas.microsoft.com/office/powerpoint/2010/main" val="102082373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8B17CF1A-349F-ECBF-8BC7-E5E4DCD51D59}"/>
              </a:ext>
            </a:extLst>
          </p:cNvPr>
          <p:cNvCxnSpPr>
            <a:cxnSpLocks/>
          </p:cNvCxnSpPr>
          <p:nvPr/>
        </p:nvCxnSpPr>
        <p:spPr>
          <a:xfrm flipV="1">
            <a:off x="2541181" y="997481"/>
            <a:ext cx="0" cy="41812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Title 1">
            <a:extLst>
              <a:ext uri="{FF2B5EF4-FFF2-40B4-BE49-F238E27FC236}">
                <a16:creationId xmlns:a16="http://schemas.microsoft.com/office/drawing/2014/main" id="{F08B74E7-9E5C-4A6C-A527-E7C5BBE065B3}"/>
              </a:ext>
            </a:extLst>
          </p:cNvPr>
          <p:cNvSpPr>
            <a:spLocks noGrp="1"/>
          </p:cNvSpPr>
          <p:nvPr>
            <p:ph type="title"/>
          </p:nvPr>
        </p:nvSpPr>
        <p:spPr>
          <a:xfrm>
            <a:off x="279863" y="-83318"/>
            <a:ext cx="11794462" cy="1143000"/>
          </a:xfrm>
          <a:ln w="28575">
            <a:noFill/>
          </a:ln>
        </p:spPr>
        <p:txBody>
          <a:bodyPr>
            <a:noAutofit/>
          </a:bodyPr>
          <a:lstStyle/>
          <a:p>
            <a:r>
              <a:rPr lang="en-GB" sz="2400" dirty="0">
                <a:latin typeface="Candara" panose="020E0502030303020204" pitchFamily="34" charset="0"/>
              </a:rPr>
              <a:t>Link between smoking and poor mental health: ASH co-commissioned reports </a:t>
            </a:r>
          </a:p>
        </p:txBody>
      </p:sp>
      <p:cxnSp>
        <p:nvCxnSpPr>
          <p:cNvPr id="22" name="Straight Connector 21">
            <a:extLst>
              <a:ext uri="{FF2B5EF4-FFF2-40B4-BE49-F238E27FC236}">
                <a16:creationId xmlns:a16="http://schemas.microsoft.com/office/drawing/2014/main" id="{4BDFC934-EB81-DBD7-BECA-EF0484B741AA}"/>
              </a:ext>
            </a:extLst>
          </p:cNvPr>
          <p:cNvCxnSpPr>
            <a:cxnSpLocks/>
          </p:cNvCxnSpPr>
          <p:nvPr/>
        </p:nvCxnSpPr>
        <p:spPr>
          <a:xfrm>
            <a:off x="2541181" y="997482"/>
            <a:ext cx="845346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81A76A3F-4991-62B6-6BB3-6855E3238893}"/>
              </a:ext>
            </a:extLst>
          </p:cNvPr>
          <p:cNvCxnSpPr>
            <a:cxnSpLocks/>
          </p:cNvCxnSpPr>
          <p:nvPr/>
        </p:nvCxnSpPr>
        <p:spPr>
          <a:xfrm>
            <a:off x="10994646" y="997482"/>
            <a:ext cx="0" cy="41812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2" name="Content Placeholder 5">
            <a:extLst>
              <a:ext uri="{FF2B5EF4-FFF2-40B4-BE49-F238E27FC236}">
                <a16:creationId xmlns:a16="http://schemas.microsoft.com/office/drawing/2014/main" id="{EC1BF092-07F4-F131-5145-D2738EAB17BD}"/>
              </a:ext>
            </a:extLst>
          </p:cNvPr>
          <p:cNvPicPr>
            <a:picLocks noGrp="1" noChangeAspect="1"/>
          </p:cNvPicPr>
          <p:nvPr>
            <p:ph idx="1"/>
          </p:nvPr>
        </p:nvPicPr>
        <p:blipFill>
          <a:blip r:embed="rId3"/>
          <a:stretch>
            <a:fillRect/>
          </a:stretch>
        </p:blipFill>
        <p:spPr>
          <a:xfrm>
            <a:off x="9150375" y="1481109"/>
            <a:ext cx="2853150" cy="3895783"/>
          </a:xfrm>
          <a:ln w="15875">
            <a:solidFill>
              <a:schemeClr val="accent1"/>
            </a:solidFill>
          </a:ln>
        </p:spPr>
      </p:pic>
      <p:pic>
        <p:nvPicPr>
          <p:cNvPr id="5" name="Picture 2" descr="Qr Code Preview Image.">
            <a:extLst>
              <a:ext uri="{FF2B5EF4-FFF2-40B4-BE49-F238E27FC236}">
                <a16:creationId xmlns:a16="http://schemas.microsoft.com/office/drawing/2014/main" id="{B2850522-FCA6-80AF-B96E-ADFFEC65A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3440" y="5701394"/>
            <a:ext cx="1124147" cy="11241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6AF22C3-2BD0-D8A0-47FF-B1C7A9EE6A08}"/>
              </a:ext>
            </a:extLst>
          </p:cNvPr>
          <p:cNvPicPr>
            <a:picLocks noChangeAspect="1"/>
          </p:cNvPicPr>
          <p:nvPr/>
        </p:nvPicPr>
        <p:blipFill>
          <a:blip r:embed="rId5"/>
          <a:stretch>
            <a:fillRect/>
          </a:stretch>
        </p:blipFill>
        <p:spPr>
          <a:xfrm>
            <a:off x="6177094" y="1481109"/>
            <a:ext cx="2916566" cy="3895782"/>
          </a:xfrm>
          <a:prstGeom prst="rect">
            <a:avLst/>
          </a:prstGeom>
          <a:ln w="15875">
            <a:solidFill>
              <a:schemeClr val="accent1"/>
            </a:solidFill>
          </a:ln>
        </p:spPr>
      </p:pic>
      <p:cxnSp>
        <p:nvCxnSpPr>
          <p:cNvPr id="9" name="Straight Arrow Connector 8">
            <a:extLst>
              <a:ext uri="{FF2B5EF4-FFF2-40B4-BE49-F238E27FC236}">
                <a16:creationId xmlns:a16="http://schemas.microsoft.com/office/drawing/2014/main" id="{0297918E-678A-45F2-EBC0-DA181CEB7143}"/>
              </a:ext>
            </a:extLst>
          </p:cNvPr>
          <p:cNvCxnSpPr>
            <a:cxnSpLocks/>
          </p:cNvCxnSpPr>
          <p:nvPr/>
        </p:nvCxnSpPr>
        <p:spPr>
          <a:xfrm>
            <a:off x="7773025" y="997482"/>
            <a:ext cx="0" cy="41812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1026" name="Picture 2" descr="Qr Code Preview Image.">
            <a:extLst>
              <a:ext uri="{FF2B5EF4-FFF2-40B4-BE49-F238E27FC236}">
                <a16:creationId xmlns:a16="http://schemas.microsoft.com/office/drawing/2014/main" id="{AA8A1137-BB9F-FD24-524E-B9660B1D6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833" y="5668935"/>
            <a:ext cx="1156606" cy="11566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F781DC0-FCFB-7B43-FBE6-B9E2F423D16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6099" y="3520688"/>
            <a:ext cx="4586070" cy="3208735"/>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a:extLst>
              <a:ext uri="{FF2B5EF4-FFF2-40B4-BE49-F238E27FC236}">
                <a16:creationId xmlns:a16="http://schemas.microsoft.com/office/drawing/2014/main" id="{EDC030EF-5BA7-6471-7C45-0481B6320AF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6097" y="1556665"/>
            <a:ext cx="4586069" cy="1964023"/>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275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ndara" panose="020E0502030303020204"/>
              <a:ea typeface="+mn-ea"/>
              <a:cs typeface="+mn-cs"/>
            </a:endParaRPr>
          </a:p>
        </p:txBody>
      </p:sp>
      <p:sp>
        <p:nvSpPr>
          <p:cNvPr id="26" name="Rectangle 2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ndara" panose="020E0502030303020204"/>
              <a:ea typeface="+mn-ea"/>
              <a:cs typeface="+mn-cs"/>
            </a:endParaRPr>
          </a:p>
        </p:txBody>
      </p:sp>
      <p:sp>
        <p:nvSpPr>
          <p:cNvPr id="28" name="Rectangle 2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panose="020E0502030303020204"/>
              <a:ea typeface="+mn-ea"/>
              <a:cs typeface="+mn-cs"/>
            </a:endParaRPr>
          </a:p>
        </p:txBody>
      </p:sp>
      <p:sp>
        <p:nvSpPr>
          <p:cNvPr id="3" name="Content Placeholder 2">
            <a:extLst>
              <a:ext uri="{FF2B5EF4-FFF2-40B4-BE49-F238E27FC236}">
                <a16:creationId xmlns:a16="http://schemas.microsoft.com/office/drawing/2014/main" id="{1A6B2DD4-2A79-4C84-8E1B-EF89B90BC7B4}"/>
              </a:ext>
            </a:extLst>
          </p:cNvPr>
          <p:cNvSpPr>
            <a:spLocks noGrp="1"/>
          </p:cNvSpPr>
          <p:nvPr>
            <p:ph idx="1"/>
          </p:nvPr>
        </p:nvSpPr>
        <p:spPr>
          <a:xfrm>
            <a:off x="4379709" y="686862"/>
            <a:ext cx="7037591" cy="5475129"/>
          </a:xfrm>
        </p:spPr>
        <p:txBody>
          <a:bodyPr anchor="ctr">
            <a:normAutofit/>
          </a:bodyPr>
          <a:lstStyle/>
          <a:p>
            <a:pPr marL="0" indent="0">
              <a:buNone/>
            </a:pPr>
            <a:endParaRPr lang="en-GB" dirty="0"/>
          </a:p>
          <a:p>
            <a:pPr marL="457200" lvl="1" indent="0">
              <a:buNone/>
            </a:pPr>
            <a:endParaRPr lang="en-GB" dirty="0"/>
          </a:p>
          <a:p>
            <a:pPr marL="0" indent="0">
              <a:buNone/>
            </a:pPr>
            <a:endParaRPr lang="en-GB" dirty="0"/>
          </a:p>
        </p:txBody>
      </p:sp>
      <p:sp>
        <p:nvSpPr>
          <p:cNvPr id="11" name="Content Placeholder 2">
            <a:extLst>
              <a:ext uri="{FF2B5EF4-FFF2-40B4-BE49-F238E27FC236}">
                <a16:creationId xmlns:a16="http://schemas.microsoft.com/office/drawing/2014/main" id="{3015B8B6-9C1B-47E9-8E68-337F515F655E}"/>
              </a:ext>
            </a:extLst>
          </p:cNvPr>
          <p:cNvSpPr txBox="1">
            <a:spLocks/>
          </p:cNvSpPr>
          <p:nvPr/>
        </p:nvSpPr>
        <p:spPr>
          <a:xfrm>
            <a:off x="311367" y="6075624"/>
            <a:ext cx="11148353" cy="842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4" name="TextBox 3">
            <a:extLst>
              <a:ext uri="{FF2B5EF4-FFF2-40B4-BE49-F238E27FC236}">
                <a16:creationId xmlns:a16="http://schemas.microsoft.com/office/drawing/2014/main" id="{6DCB0DFC-65A4-5C0E-0296-8BEEA02DEFEB}"/>
              </a:ext>
            </a:extLst>
          </p:cNvPr>
          <p:cNvSpPr txBox="1"/>
          <p:nvPr/>
        </p:nvSpPr>
        <p:spPr>
          <a:xfrm>
            <a:off x="612396" y="4538444"/>
            <a:ext cx="3116429"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rPr>
              <a:t>Declarations of interest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ndara" panose="020E0502030303020204"/>
                <a:ea typeface="+mn-ea"/>
                <a:cs typeface="+mn-cs"/>
              </a:rPr>
              <a:t>My salary is funded by King’s College London through NIHR grants. I do not take funding from the tobacco or vaping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ndara" panose="020E05020303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ndara" panose="020E0502030303020204"/>
                <a:ea typeface="+mn-ea"/>
                <a:cs typeface="+mn-cs"/>
              </a:rPr>
              <a:t>I’m a Trustee of ASH </a:t>
            </a:r>
          </a:p>
        </p:txBody>
      </p:sp>
      <p:sp>
        <p:nvSpPr>
          <p:cNvPr id="7" name="TextBox 6">
            <a:extLst>
              <a:ext uri="{FF2B5EF4-FFF2-40B4-BE49-F238E27FC236}">
                <a16:creationId xmlns:a16="http://schemas.microsoft.com/office/drawing/2014/main" id="{8B5BA29C-35DB-1F6A-4ADB-323204074A4B}"/>
              </a:ext>
            </a:extLst>
          </p:cNvPr>
          <p:cNvSpPr txBox="1"/>
          <p:nvPr/>
        </p:nvSpPr>
        <p:spPr>
          <a:xfrm>
            <a:off x="4565218" y="686862"/>
            <a:ext cx="6097464"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ndara" panose="020E0502030303020204"/>
                <a:ea typeface="+mn-ea"/>
                <a:cs typeface="+mn-cs"/>
              </a:rPr>
              <a:t>Does smoking cause poor mental health or does poor mental health lead to smoking?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ndara" panose="020E0502030303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dirty="0">
                <a:solidFill>
                  <a:prstClr val="black"/>
                </a:solidFill>
                <a:latin typeface="Candara" panose="020E0502030303020204"/>
              </a:rPr>
              <a:t>Self medication hypothesis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ndara" panose="020E0502030303020204"/>
                <a:ea typeface="+mn-ea"/>
                <a:cs typeface="+mn-cs"/>
              </a:rPr>
              <a:t>Misattribution hypothesis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ndara" panose="020E0502030303020204"/>
                <a:ea typeface="+mn-ea"/>
                <a:cs typeface="+mn-cs"/>
              </a:rPr>
              <a:t>Evidence</a:t>
            </a:r>
            <a:r>
              <a:rPr lang="en-GB" sz="3200" dirty="0">
                <a:solidFill>
                  <a:prstClr val="black"/>
                </a:solidFill>
                <a:latin typeface="Candara" panose="020E0502030303020204"/>
              </a:rPr>
              <a:t> of a causal relationship </a:t>
            </a:r>
            <a:r>
              <a:rPr kumimoji="0" lang="en-GB" sz="3200" b="0" i="0" u="none" strike="noStrike" kern="1200" cap="none" spc="0" normalizeH="0" baseline="0" noProof="0" dirty="0">
                <a:ln>
                  <a:noFill/>
                </a:ln>
                <a:solidFill>
                  <a:prstClr val="black"/>
                </a:solidFill>
                <a:effectLst/>
                <a:uLnTx/>
                <a:uFillTx/>
                <a:latin typeface="Candara" panose="020E0502030303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4665CC2-0248-1105-7931-1CB67EB5F34D}"/>
              </a:ext>
            </a:extLst>
          </p:cNvPr>
          <p:cNvSpPr txBox="1"/>
          <p:nvPr/>
        </p:nvSpPr>
        <p:spPr>
          <a:xfrm>
            <a:off x="612396" y="1858945"/>
            <a:ext cx="2834189" cy="707886"/>
          </a:xfrm>
          <a:prstGeom prst="rect">
            <a:avLst/>
          </a:prstGeom>
          <a:noFill/>
        </p:spPr>
        <p:txBody>
          <a:bodyPr wrap="square" rtlCol="0">
            <a:spAutoFit/>
          </a:bodyPr>
          <a:lstStyle/>
          <a:p>
            <a:r>
              <a:rPr lang="en-GB" sz="4000" dirty="0">
                <a:solidFill>
                  <a:schemeClr val="bg1"/>
                </a:solidFill>
              </a:rPr>
              <a:t>Overview</a:t>
            </a:r>
          </a:p>
        </p:txBody>
      </p:sp>
      <p:pic>
        <p:nvPicPr>
          <p:cNvPr id="8" name="Picture 7">
            <a:extLst>
              <a:ext uri="{FF2B5EF4-FFF2-40B4-BE49-F238E27FC236}">
                <a16:creationId xmlns:a16="http://schemas.microsoft.com/office/drawing/2014/main" id="{F38FAAD7-D694-FEC6-0A06-6CE50EFD2091}"/>
              </a:ext>
            </a:extLst>
          </p:cNvPr>
          <p:cNvPicPr>
            <a:picLocks noChangeAspect="1" noChangeArrowheads="1"/>
          </p:cNvPicPr>
          <p:nvPr/>
        </p:nvPicPr>
        <p:blipFill>
          <a:blip r:embed="rId3" cstate="print"/>
          <a:stretch>
            <a:fillRect/>
          </a:stretch>
        </p:blipFill>
        <p:spPr bwMode="auto">
          <a:xfrm>
            <a:off x="9357224" y="4538444"/>
            <a:ext cx="2266385" cy="1830106"/>
          </a:xfrm>
          <a:prstGeom prst="rect">
            <a:avLst/>
          </a:prstGeom>
          <a:noFill/>
          <a:effectLst/>
        </p:spPr>
      </p:pic>
    </p:spTree>
    <p:extLst>
      <p:ext uri="{BB962C8B-B14F-4D97-AF65-F5344CB8AC3E}">
        <p14:creationId xmlns:p14="http://schemas.microsoft.com/office/powerpoint/2010/main" val="427770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4EB7-C36C-5129-7238-879F99AEDACF}"/>
              </a:ext>
            </a:extLst>
          </p:cNvPr>
          <p:cNvSpPr>
            <a:spLocks noGrp="1"/>
          </p:cNvSpPr>
          <p:nvPr>
            <p:ph type="title"/>
          </p:nvPr>
        </p:nvSpPr>
        <p:spPr/>
        <p:txBody>
          <a:bodyPr/>
          <a:lstStyle/>
          <a:p>
            <a:r>
              <a:rPr lang="en-GB" dirty="0">
                <a:latin typeface="Candara" panose="020E0502030303020204" pitchFamily="34" charset="0"/>
              </a:rPr>
              <a:t>Self medication hypothesis </a:t>
            </a:r>
          </a:p>
        </p:txBody>
      </p:sp>
      <p:sp>
        <p:nvSpPr>
          <p:cNvPr id="3" name="Content Placeholder 2">
            <a:extLst>
              <a:ext uri="{FF2B5EF4-FFF2-40B4-BE49-F238E27FC236}">
                <a16:creationId xmlns:a16="http://schemas.microsoft.com/office/drawing/2014/main" id="{17D02F3D-7BCE-CBAF-4682-78158D6C0105}"/>
              </a:ext>
            </a:extLst>
          </p:cNvPr>
          <p:cNvSpPr>
            <a:spLocks noGrp="1"/>
          </p:cNvSpPr>
          <p:nvPr>
            <p:ph idx="1"/>
          </p:nvPr>
        </p:nvSpPr>
        <p:spPr>
          <a:xfrm>
            <a:off x="838200" y="1825625"/>
            <a:ext cx="4919505" cy="4351338"/>
          </a:xfrm>
          <a:custGeom>
            <a:avLst/>
            <a:gdLst>
              <a:gd name="connsiteX0" fmla="*/ 0 w 4919505"/>
              <a:gd name="connsiteY0" fmla="*/ 0 h 4351338"/>
              <a:gd name="connsiteX1" fmla="*/ 497417 w 4919505"/>
              <a:gd name="connsiteY1" fmla="*/ 0 h 4351338"/>
              <a:gd name="connsiteX2" fmla="*/ 1093223 w 4919505"/>
              <a:gd name="connsiteY2" fmla="*/ 0 h 4351338"/>
              <a:gd name="connsiteX3" fmla="*/ 1541445 w 4919505"/>
              <a:gd name="connsiteY3" fmla="*/ 0 h 4351338"/>
              <a:gd name="connsiteX4" fmla="*/ 2088057 w 4919505"/>
              <a:gd name="connsiteY4" fmla="*/ 0 h 4351338"/>
              <a:gd name="connsiteX5" fmla="*/ 2683863 w 4919505"/>
              <a:gd name="connsiteY5" fmla="*/ 0 h 4351338"/>
              <a:gd name="connsiteX6" fmla="*/ 3082890 w 4919505"/>
              <a:gd name="connsiteY6" fmla="*/ 0 h 4351338"/>
              <a:gd name="connsiteX7" fmla="*/ 3481916 w 4919505"/>
              <a:gd name="connsiteY7" fmla="*/ 0 h 4351338"/>
              <a:gd name="connsiteX8" fmla="*/ 4126918 w 4919505"/>
              <a:gd name="connsiteY8" fmla="*/ 0 h 4351338"/>
              <a:gd name="connsiteX9" fmla="*/ 4919505 w 4919505"/>
              <a:gd name="connsiteY9" fmla="*/ 0 h 4351338"/>
              <a:gd name="connsiteX10" fmla="*/ 4919505 w 4919505"/>
              <a:gd name="connsiteY10" fmla="*/ 413377 h 4351338"/>
              <a:gd name="connsiteX11" fmla="*/ 4919505 w 4919505"/>
              <a:gd name="connsiteY11" fmla="*/ 913781 h 4351338"/>
              <a:gd name="connsiteX12" fmla="*/ 4919505 w 4919505"/>
              <a:gd name="connsiteY12" fmla="*/ 1501212 h 4351338"/>
              <a:gd name="connsiteX13" fmla="*/ 4919505 w 4919505"/>
              <a:gd name="connsiteY13" fmla="*/ 1958102 h 4351338"/>
              <a:gd name="connsiteX14" fmla="*/ 4919505 w 4919505"/>
              <a:gd name="connsiteY14" fmla="*/ 2502019 h 4351338"/>
              <a:gd name="connsiteX15" fmla="*/ 4919505 w 4919505"/>
              <a:gd name="connsiteY15" fmla="*/ 2915396 h 4351338"/>
              <a:gd name="connsiteX16" fmla="*/ 4919505 w 4919505"/>
              <a:gd name="connsiteY16" fmla="*/ 3546340 h 4351338"/>
              <a:gd name="connsiteX17" fmla="*/ 4919505 w 4919505"/>
              <a:gd name="connsiteY17" fmla="*/ 4351338 h 4351338"/>
              <a:gd name="connsiteX18" fmla="*/ 4274503 w 4919505"/>
              <a:gd name="connsiteY18" fmla="*/ 4351338 h 4351338"/>
              <a:gd name="connsiteX19" fmla="*/ 3678697 w 4919505"/>
              <a:gd name="connsiteY19" fmla="*/ 4351338 h 4351338"/>
              <a:gd name="connsiteX20" fmla="*/ 3230475 w 4919505"/>
              <a:gd name="connsiteY20" fmla="*/ 4351338 h 4351338"/>
              <a:gd name="connsiteX21" fmla="*/ 2585473 w 4919505"/>
              <a:gd name="connsiteY21" fmla="*/ 4351338 h 4351338"/>
              <a:gd name="connsiteX22" fmla="*/ 2038862 w 4919505"/>
              <a:gd name="connsiteY22" fmla="*/ 4351338 h 4351338"/>
              <a:gd name="connsiteX23" fmla="*/ 1639835 w 4919505"/>
              <a:gd name="connsiteY23" fmla="*/ 4351338 h 4351338"/>
              <a:gd name="connsiteX24" fmla="*/ 1093223 w 4919505"/>
              <a:gd name="connsiteY24" fmla="*/ 4351338 h 4351338"/>
              <a:gd name="connsiteX25" fmla="*/ 595807 w 4919505"/>
              <a:gd name="connsiteY25" fmla="*/ 4351338 h 4351338"/>
              <a:gd name="connsiteX26" fmla="*/ 0 w 4919505"/>
              <a:gd name="connsiteY26" fmla="*/ 4351338 h 4351338"/>
              <a:gd name="connsiteX27" fmla="*/ 0 w 4919505"/>
              <a:gd name="connsiteY27" fmla="*/ 3850934 h 4351338"/>
              <a:gd name="connsiteX28" fmla="*/ 0 w 4919505"/>
              <a:gd name="connsiteY28" fmla="*/ 3219990 h 4351338"/>
              <a:gd name="connsiteX29" fmla="*/ 0 w 4919505"/>
              <a:gd name="connsiteY29" fmla="*/ 2632559 h 4351338"/>
              <a:gd name="connsiteX30" fmla="*/ 0 w 4919505"/>
              <a:gd name="connsiteY30" fmla="*/ 2132156 h 4351338"/>
              <a:gd name="connsiteX31" fmla="*/ 0 w 4919505"/>
              <a:gd name="connsiteY31" fmla="*/ 1718779 h 4351338"/>
              <a:gd name="connsiteX32" fmla="*/ 0 w 4919505"/>
              <a:gd name="connsiteY32" fmla="*/ 1218375 h 4351338"/>
              <a:gd name="connsiteX33" fmla="*/ 0 w 4919505"/>
              <a:gd name="connsiteY33" fmla="*/ 630944 h 4351338"/>
              <a:gd name="connsiteX34" fmla="*/ 0 w 4919505"/>
              <a:gd name="connsiteY3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19505" h="4351338" fill="none" extrusionOk="0">
                <a:moveTo>
                  <a:pt x="0" y="0"/>
                </a:moveTo>
                <a:cubicBezTo>
                  <a:pt x="232199" y="-37237"/>
                  <a:pt x="360673" y="4359"/>
                  <a:pt x="497417" y="0"/>
                </a:cubicBezTo>
                <a:cubicBezTo>
                  <a:pt x="634161" y="-4359"/>
                  <a:pt x="908290" y="66086"/>
                  <a:pt x="1093223" y="0"/>
                </a:cubicBezTo>
                <a:cubicBezTo>
                  <a:pt x="1278156" y="-66086"/>
                  <a:pt x="1362056" y="47084"/>
                  <a:pt x="1541445" y="0"/>
                </a:cubicBezTo>
                <a:cubicBezTo>
                  <a:pt x="1720834" y="-47084"/>
                  <a:pt x="1904264" y="39378"/>
                  <a:pt x="2088057" y="0"/>
                </a:cubicBezTo>
                <a:cubicBezTo>
                  <a:pt x="2271850" y="-39378"/>
                  <a:pt x="2405009" y="386"/>
                  <a:pt x="2683863" y="0"/>
                </a:cubicBezTo>
                <a:cubicBezTo>
                  <a:pt x="2962717" y="-386"/>
                  <a:pt x="2894258" y="5199"/>
                  <a:pt x="3082890" y="0"/>
                </a:cubicBezTo>
                <a:cubicBezTo>
                  <a:pt x="3271522" y="-5199"/>
                  <a:pt x="3318721" y="2967"/>
                  <a:pt x="3481916" y="0"/>
                </a:cubicBezTo>
                <a:cubicBezTo>
                  <a:pt x="3645111" y="-2967"/>
                  <a:pt x="3955580" y="35646"/>
                  <a:pt x="4126918" y="0"/>
                </a:cubicBezTo>
                <a:cubicBezTo>
                  <a:pt x="4298256" y="-35646"/>
                  <a:pt x="4591795" y="20584"/>
                  <a:pt x="4919505" y="0"/>
                </a:cubicBezTo>
                <a:cubicBezTo>
                  <a:pt x="4960999" y="112950"/>
                  <a:pt x="4901972" y="315540"/>
                  <a:pt x="4919505" y="413377"/>
                </a:cubicBezTo>
                <a:cubicBezTo>
                  <a:pt x="4937038" y="511214"/>
                  <a:pt x="4885928" y="727110"/>
                  <a:pt x="4919505" y="913781"/>
                </a:cubicBezTo>
                <a:cubicBezTo>
                  <a:pt x="4953082" y="1100452"/>
                  <a:pt x="4914245" y="1337106"/>
                  <a:pt x="4919505" y="1501212"/>
                </a:cubicBezTo>
                <a:cubicBezTo>
                  <a:pt x="4924765" y="1665318"/>
                  <a:pt x="4884569" y="1820569"/>
                  <a:pt x="4919505" y="1958102"/>
                </a:cubicBezTo>
                <a:cubicBezTo>
                  <a:pt x="4954441" y="2095635"/>
                  <a:pt x="4908555" y="2382057"/>
                  <a:pt x="4919505" y="2502019"/>
                </a:cubicBezTo>
                <a:cubicBezTo>
                  <a:pt x="4930455" y="2621981"/>
                  <a:pt x="4879295" y="2817670"/>
                  <a:pt x="4919505" y="2915396"/>
                </a:cubicBezTo>
                <a:cubicBezTo>
                  <a:pt x="4959715" y="3013122"/>
                  <a:pt x="4847013" y="3308690"/>
                  <a:pt x="4919505" y="3546340"/>
                </a:cubicBezTo>
                <a:cubicBezTo>
                  <a:pt x="4991997" y="3783990"/>
                  <a:pt x="4837907" y="4167724"/>
                  <a:pt x="4919505" y="4351338"/>
                </a:cubicBezTo>
                <a:cubicBezTo>
                  <a:pt x="4706691" y="4387916"/>
                  <a:pt x="4491956" y="4317115"/>
                  <a:pt x="4274503" y="4351338"/>
                </a:cubicBezTo>
                <a:cubicBezTo>
                  <a:pt x="4057050" y="4385561"/>
                  <a:pt x="3949279" y="4344649"/>
                  <a:pt x="3678697" y="4351338"/>
                </a:cubicBezTo>
                <a:cubicBezTo>
                  <a:pt x="3408115" y="4358027"/>
                  <a:pt x="3327719" y="4347979"/>
                  <a:pt x="3230475" y="4351338"/>
                </a:cubicBezTo>
                <a:cubicBezTo>
                  <a:pt x="3133231" y="4354697"/>
                  <a:pt x="2903230" y="4285281"/>
                  <a:pt x="2585473" y="4351338"/>
                </a:cubicBezTo>
                <a:cubicBezTo>
                  <a:pt x="2267716" y="4417395"/>
                  <a:pt x="2192889" y="4319261"/>
                  <a:pt x="2038862" y="4351338"/>
                </a:cubicBezTo>
                <a:cubicBezTo>
                  <a:pt x="1884835" y="4383415"/>
                  <a:pt x="1768416" y="4344071"/>
                  <a:pt x="1639835" y="4351338"/>
                </a:cubicBezTo>
                <a:cubicBezTo>
                  <a:pt x="1511254" y="4358605"/>
                  <a:pt x="1269752" y="4287742"/>
                  <a:pt x="1093223" y="4351338"/>
                </a:cubicBezTo>
                <a:cubicBezTo>
                  <a:pt x="916694" y="4414934"/>
                  <a:pt x="844229" y="4300384"/>
                  <a:pt x="595807" y="4351338"/>
                </a:cubicBezTo>
                <a:cubicBezTo>
                  <a:pt x="347385" y="4402292"/>
                  <a:pt x="199747" y="4292518"/>
                  <a:pt x="0" y="4351338"/>
                </a:cubicBezTo>
                <a:cubicBezTo>
                  <a:pt x="-26788" y="4157843"/>
                  <a:pt x="21980" y="4099179"/>
                  <a:pt x="0" y="3850934"/>
                </a:cubicBezTo>
                <a:cubicBezTo>
                  <a:pt x="-21980" y="3602689"/>
                  <a:pt x="15763" y="3377280"/>
                  <a:pt x="0" y="3219990"/>
                </a:cubicBezTo>
                <a:cubicBezTo>
                  <a:pt x="-15763" y="3062700"/>
                  <a:pt x="50338" y="2765834"/>
                  <a:pt x="0" y="2632559"/>
                </a:cubicBezTo>
                <a:cubicBezTo>
                  <a:pt x="-50338" y="2499284"/>
                  <a:pt x="4247" y="2371666"/>
                  <a:pt x="0" y="2132156"/>
                </a:cubicBezTo>
                <a:cubicBezTo>
                  <a:pt x="-4247" y="1892646"/>
                  <a:pt x="15154" y="1827285"/>
                  <a:pt x="0" y="1718779"/>
                </a:cubicBezTo>
                <a:cubicBezTo>
                  <a:pt x="-15154" y="1610273"/>
                  <a:pt x="24112" y="1354715"/>
                  <a:pt x="0" y="1218375"/>
                </a:cubicBezTo>
                <a:cubicBezTo>
                  <a:pt x="-24112" y="1082035"/>
                  <a:pt x="1943" y="852291"/>
                  <a:pt x="0" y="630944"/>
                </a:cubicBezTo>
                <a:cubicBezTo>
                  <a:pt x="-1943" y="409597"/>
                  <a:pt x="59513" y="149932"/>
                  <a:pt x="0" y="0"/>
                </a:cubicBezTo>
                <a:close/>
              </a:path>
              <a:path w="4919505" h="4351338" stroke="0" extrusionOk="0">
                <a:moveTo>
                  <a:pt x="0" y="0"/>
                </a:moveTo>
                <a:cubicBezTo>
                  <a:pt x="168706" y="-11244"/>
                  <a:pt x="386892" y="41900"/>
                  <a:pt x="497417" y="0"/>
                </a:cubicBezTo>
                <a:cubicBezTo>
                  <a:pt x="607942" y="-41900"/>
                  <a:pt x="786579" y="38496"/>
                  <a:pt x="896443" y="0"/>
                </a:cubicBezTo>
                <a:cubicBezTo>
                  <a:pt x="1006307" y="-38496"/>
                  <a:pt x="1336688" y="31094"/>
                  <a:pt x="1541445" y="0"/>
                </a:cubicBezTo>
                <a:cubicBezTo>
                  <a:pt x="1746202" y="-31094"/>
                  <a:pt x="1918073" y="5296"/>
                  <a:pt x="2038862" y="0"/>
                </a:cubicBezTo>
                <a:cubicBezTo>
                  <a:pt x="2159651" y="-5296"/>
                  <a:pt x="2363715" y="44235"/>
                  <a:pt x="2536278" y="0"/>
                </a:cubicBezTo>
                <a:cubicBezTo>
                  <a:pt x="2708841" y="-44235"/>
                  <a:pt x="2886491" y="45913"/>
                  <a:pt x="3181280" y="0"/>
                </a:cubicBezTo>
                <a:cubicBezTo>
                  <a:pt x="3476069" y="-45913"/>
                  <a:pt x="3513200" y="33937"/>
                  <a:pt x="3629501" y="0"/>
                </a:cubicBezTo>
                <a:cubicBezTo>
                  <a:pt x="3745802" y="-33937"/>
                  <a:pt x="4109636" y="48716"/>
                  <a:pt x="4274503" y="0"/>
                </a:cubicBezTo>
                <a:cubicBezTo>
                  <a:pt x="4439370" y="-48716"/>
                  <a:pt x="4718672" y="11860"/>
                  <a:pt x="4919505" y="0"/>
                </a:cubicBezTo>
                <a:cubicBezTo>
                  <a:pt x="4975805" y="229011"/>
                  <a:pt x="4862506" y="370248"/>
                  <a:pt x="4919505" y="543917"/>
                </a:cubicBezTo>
                <a:cubicBezTo>
                  <a:pt x="4976504" y="717586"/>
                  <a:pt x="4888235" y="892876"/>
                  <a:pt x="4919505" y="1087835"/>
                </a:cubicBezTo>
                <a:cubicBezTo>
                  <a:pt x="4950775" y="1282794"/>
                  <a:pt x="4903874" y="1442244"/>
                  <a:pt x="4919505" y="1675265"/>
                </a:cubicBezTo>
                <a:cubicBezTo>
                  <a:pt x="4935136" y="1908286"/>
                  <a:pt x="4910098" y="1916898"/>
                  <a:pt x="4919505" y="2088642"/>
                </a:cubicBezTo>
                <a:cubicBezTo>
                  <a:pt x="4928912" y="2260386"/>
                  <a:pt x="4870307" y="2372426"/>
                  <a:pt x="4919505" y="2632559"/>
                </a:cubicBezTo>
                <a:cubicBezTo>
                  <a:pt x="4968703" y="2892692"/>
                  <a:pt x="4890556" y="2922890"/>
                  <a:pt x="4919505" y="3176477"/>
                </a:cubicBezTo>
                <a:cubicBezTo>
                  <a:pt x="4948454" y="3430064"/>
                  <a:pt x="4918452" y="3490562"/>
                  <a:pt x="4919505" y="3720394"/>
                </a:cubicBezTo>
                <a:cubicBezTo>
                  <a:pt x="4920558" y="3950226"/>
                  <a:pt x="4846565" y="4189686"/>
                  <a:pt x="4919505" y="4351338"/>
                </a:cubicBezTo>
                <a:cubicBezTo>
                  <a:pt x="4722277" y="4382838"/>
                  <a:pt x="4571746" y="4321018"/>
                  <a:pt x="4323698" y="4351338"/>
                </a:cubicBezTo>
                <a:cubicBezTo>
                  <a:pt x="4075650" y="4381658"/>
                  <a:pt x="4009443" y="4306177"/>
                  <a:pt x="3924672" y="4351338"/>
                </a:cubicBezTo>
                <a:cubicBezTo>
                  <a:pt x="3839901" y="4396499"/>
                  <a:pt x="3639391" y="4328550"/>
                  <a:pt x="3476450" y="4351338"/>
                </a:cubicBezTo>
                <a:cubicBezTo>
                  <a:pt x="3313509" y="4374126"/>
                  <a:pt x="3029311" y="4282412"/>
                  <a:pt x="2831448" y="4351338"/>
                </a:cubicBezTo>
                <a:cubicBezTo>
                  <a:pt x="2633585" y="4420264"/>
                  <a:pt x="2460725" y="4322853"/>
                  <a:pt x="2284837" y="4351338"/>
                </a:cubicBezTo>
                <a:cubicBezTo>
                  <a:pt x="2108949" y="4379823"/>
                  <a:pt x="2052981" y="4311483"/>
                  <a:pt x="1836615" y="4351338"/>
                </a:cubicBezTo>
                <a:cubicBezTo>
                  <a:pt x="1620249" y="4391193"/>
                  <a:pt x="1473536" y="4345647"/>
                  <a:pt x="1290004" y="4351338"/>
                </a:cubicBezTo>
                <a:cubicBezTo>
                  <a:pt x="1106472" y="4357029"/>
                  <a:pt x="1012106" y="4319701"/>
                  <a:pt x="890977" y="4351338"/>
                </a:cubicBezTo>
                <a:cubicBezTo>
                  <a:pt x="769848" y="4382975"/>
                  <a:pt x="688564" y="4316536"/>
                  <a:pt x="491950" y="4351338"/>
                </a:cubicBezTo>
                <a:cubicBezTo>
                  <a:pt x="295336" y="4386140"/>
                  <a:pt x="98860" y="4304570"/>
                  <a:pt x="0" y="4351338"/>
                </a:cubicBezTo>
                <a:cubicBezTo>
                  <a:pt x="-27059" y="4190020"/>
                  <a:pt x="37993" y="3995691"/>
                  <a:pt x="0" y="3894448"/>
                </a:cubicBezTo>
                <a:cubicBezTo>
                  <a:pt x="-37993" y="3793205"/>
                  <a:pt x="32723" y="3412025"/>
                  <a:pt x="0" y="3263504"/>
                </a:cubicBezTo>
                <a:cubicBezTo>
                  <a:pt x="-32723" y="3114983"/>
                  <a:pt x="1434" y="2991905"/>
                  <a:pt x="0" y="2763100"/>
                </a:cubicBezTo>
                <a:cubicBezTo>
                  <a:pt x="-1434" y="2534295"/>
                  <a:pt x="46041" y="2539324"/>
                  <a:pt x="0" y="2349723"/>
                </a:cubicBezTo>
                <a:cubicBezTo>
                  <a:pt x="-46041" y="2160122"/>
                  <a:pt x="26707" y="1888280"/>
                  <a:pt x="0" y="1762292"/>
                </a:cubicBezTo>
                <a:cubicBezTo>
                  <a:pt x="-26707" y="1636304"/>
                  <a:pt x="1215" y="1517139"/>
                  <a:pt x="0" y="1305401"/>
                </a:cubicBezTo>
                <a:cubicBezTo>
                  <a:pt x="-1215" y="1093663"/>
                  <a:pt x="59237" y="888226"/>
                  <a:pt x="0" y="717971"/>
                </a:cubicBezTo>
                <a:cubicBezTo>
                  <a:pt x="-59237" y="547716"/>
                  <a:pt x="11114" y="261945"/>
                  <a:pt x="0" y="0"/>
                </a:cubicBezTo>
                <a:close/>
              </a:path>
            </a:pathLst>
          </a:custGeom>
          <a:solidFill>
            <a:srgbClr val="CCCCFF"/>
          </a:solidFill>
          <a:ln>
            <a:solidFill>
              <a:schemeClr val="accent1"/>
            </a:solidFill>
            <a:extLst>
              <a:ext uri="{C807C97D-BFC1-408E-A445-0C87EB9F89A2}">
                <ask:lineSketchStyleProps xmlns:ask="http://schemas.microsoft.com/office/drawing/2018/sketchyshapes" sd="1219033472">
                  <ask:type>
                    <ask:lineSketchScribble/>
                  </ask:type>
                </ask:lineSketchStyleProps>
              </a:ext>
            </a:extLst>
          </a:ln>
        </p:spPr>
        <p:txBody>
          <a:bodyPr>
            <a:normAutofit/>
          </a:bodyPr>
          <a:lstStyle/>
          <a:p>
            <a:pPr marL="0" indent="0">
              <a:buNone/>
            </a:pPr>
            <a:r>
              <a:rPr lang="en-GB" dirty="0">
                <a:latin typeface="Candara" panose="020E0502030303020204" pitchFamily="34" charset="0"/>
              </a:rPr>
              <a:t>People with existing poor mental health smoke to self-treat their mental health symptoms</a:t>
            </a:r>
          </a:p>
          <a:p>
            <a:pPr marL="0" indent="0">
              <a:buNone/>
            </a:pPr>
            <a:endParaRPr lang="en-GB" dirty="0">
              <a:latin typeface="Candara" panose="020E0502030303020204" pitchFamily="34" charset="0"/>
            </a:endParaRPr>
          </a:p>
          <a:p>
            <a:pPr marL="0" indent="0">
              <a:buNone/>
            </a:pPr>
            <a:r>
              <a:rPr lang="en-GB" dirty="0">
                <a:latin typeface="Candara" panose="020E0502030303020204" pitchFamily="34" charset="0"/>
              </a:rPr>
              <a:t>People who take medication to treat psychosis smoke to reduce/cope with the side effects of medication (movement disorders)</a:t>
            </a:r>
          </a:p>
        </p:txBody>
      </p:sp>
      <p:sp>
        <p:nvSpPr>
          <p:cNvPr id="4" name="Content Placeholder 2">
            <a:extLst>
              <a:ext uri="{FF2B5EF4-FFF2-40B4-BE49-F238E27FC236}">
                <a16:creationId xmlns:a16="http://schemas.microsoft.com/office/drawing/2014/main" id="{CF7A84B8-EAF2-B561-C25A-C7C58F73D993}"/>
              </a:ext>
            </a:extLst>
          </p:cNvPr>
          <p:cNvSpPr txBox="1">
            <a:spLocks/>
          </p:cNvSpPr>
          <p:nvPr/>
        </p:nvSpPr>
        <p:spPr>
          <a:xfrm>
            <a:off x="6326275" y="1825625"/>
            <a:ext cx="4919505" cy="4351338"/>
          </a:xfrm>
          <a:custGeom>
            <a:avLst/>
            <a:gdLst>
              <a:gd name="connsiteX0" fmla="*/ 0 w 4919505"/>
              <a:gd name="connsiteY0" fmla="*/ 0 h 4351338"/>
              <a:gd name="connsiteX1" fmla="*/ 497417 w 4919505"/>
              <a:gd name="connsiteY1" fmla="*/ 0 h 4351338"/>
              <a:gd name="connsiteX2" fmla="*/ 1093223 w 4919505"/>
              <a:gd name="connsiteY2" fmla="*/ 0 h 4351338"/>
              <a:gd name="connsiteX3" fmla="*/ 1541445 w 4919505"/>
              <a:gd name="connsiteY3" fmla="*/ 0 h 4351338"/>
              <a:gd name="connsiteX4" fmla="*/ 2088057 w 4919505"/>
              <a:gd name="connsiteY4" fmla="*/ 0 h 4351338"/>
              <a:gd name="connsiteX5" fmla="*/ 2683863 w 4919505"/>
              <a:gd name="connsiteY5" fmla="*/ 0 h 4351338"/>
              <a:gd name="connsiteX6" fmla="*/ 3082890 w 4919505"/>
              <a:gd name="connsiteY6" fmla="*/ 0 h 4351338"/>
              <a:gd name="connsiteX7" fmla="*/ 3481916 w 4919505"/>
              <a:gd name="connsiteY7" fmla="*/ 0 h 4351338"/>
              <a:gd name="connsiteX8" fmla="*/ 4126918 w 4919505"/>
              <a:gd name="connsiteY8" fmla="*/ 0 h 4351338"/>
              <a:gd name="connsiteX9" fmla="*/ 4919505 w 4919505"/>
              <a:gd name="connsiteY9" fmla="*/ 0 h 4351338"/>
              <a:gd name="connsiteX10" fmla="*/ 4919505 w 4919505"/>
              <a:gd name="connsiteY10" fmla="*/ 413377 h 4351338"/>
              <a:gd name="connsiteX11" fmla="*/ 4919505 w 4919505"/>
              <a:gd name="connsiteY11" fmla="*/ 913781 h 4351338"/>
              <a:gd name="connsiteX12" fmla="*/ 4919505 w 4919505"/>
              <a:gd name="connsiteY12" fmla="*/ 1501212 h 4351338"/>
              <a:gd name="connsiteX13" fmla="*/ 4919505 w 4919505"/>
              <a:gd name="connsiteY13" fmla="*/ 1958102 h 4351338"/>
              <a:gd name="connsiteX14" fmla="*/ 4919505 w 4919505"/>
              <a:gd name="connsiteY14" fmla="*/ 2502019 h 4351338"/>
              <a:gd name="connsiteX15" fmla="*/ 4919505 w 4919505"/>
              <a:gd name="connsiteY15" fmla="*/ 2915396 h 4351338"/>
              <a:gd name="connsiteX16" fmla="*/ 4919505 w 4919505"/>
              <a:gd name="connsiteY16" fmla="*/ 3546340 h 4351338"/>
              <a:gd name="connsiteX17" fmla="*/ 4919505 w 4919505"/>
              <a:gd name="connsiteY17" fmla="*/ 4351338 h 4351338"/>
              <a:gd name="connsiteX18" fmla="*/ 4274503 w 4919505"/>
              <a:gd name="connsiteY18" fmla="*/ 4351338 h 4351338"/>
              <a:gd name="connsiteX19" fmla="*/ 3678697 w 4919505"/>
              <a:gd name="connsiteY19" fmla="*/ 4351338 h 4351338"/>
              <a:gd name="connsiteX20" fmla="*/ 3230475 w 4919505"/>
              <a:gd name="connsiteY20" fmla="*/ 4351338 h 4351338"/>
              <a:gd name="connsiteX21" fmla="*/ 2585473 w 4919505"/>
              <a:gd name="connsiteY21" fmla="*/ 4351338 h 4351338"/>
              <a:gd name="connsiteX22" fmla="*/ 2038862 w 4919505"/>
              <a:gd name="connsiteY22" fmla="*/ 4351338 h 4351338"/>
              <a:gd name="connsiteX23" fmla="*/ 1639835 w 4919505"/>
              <a:gd name="connsiteY23" fmla="*/ 4351338 h 4351338"/>
              <a:gd name="connsiteX24" fmla="*/ 1093223 w 4919505"/>
              <a:gd name="connsiteY24" fmla="*/ 4351338 h 4351338"/>
              <a:gd name="connsiteX25" fmla="*/ 595807 w 4919505"/>
              <a:gd name="connsiteY25" fmla="*/ 4351338 h 4351338"/>
              <a:gd name="connsiteX26" fmla="*/ 0 w 4919505"/>
              <a:gd name="connsiteY26" fmla="*/ 4351338 h 4351338"/>
              <a:gd name="connsiteX27" fmla="*/ 0 w 4919505"/>
              <a:gd name="connsiteY27" fmla="*/ 3850934 h 4351338"/>
              <a:gd name="connsiteX28" fmla="*/ 0 w 4919505"/>
              <a:gd name="connsiteY28" fmla="*/ 3219990 h 4351338"/>
              <a:gd name="connsiteX29" fmla="*/ 0 w 4919505"/>
              <a:gd name="connsiteY29" fmla="*/ 2632559 h 4351338"/>
              <a:gd name="connsiteX30" fmla="*/ 0 w 4919505"/>
              <a:gd name="connsiteY30" fmla="*/ 2132156 h 4351338"/>
              <a:gd name="connsiteX31" fmla="*/ 0 w 4919505"/>
              <a:gd name="connsiteY31" fmla="*/ 1718779 h 4351338"/>
              <a:gd name="connsiteX32" fmla="*/ 0 w 4919505"/>
              <a:gd name="connsiteY32" fmla="*/ 1218375 h 4351338"/>
              <a:gd name="connsiteX33" fmla="*/ 0 w 4919505"/>
              <a:gd name="connsiteY33" fmla="*/ 630944 h 4351338"/>
              <a:gd name="connsiteX34" fmla="*/ 0 w 4919505"/>
              <a:gd name="connsiteY3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19505" h="4351338" fill="none" extrusionOk="0">
                <a:moveTo>
                  <a:pt x="0" y="0"/>
                </a:moveTo>
                <a:cubicBezTo>
                  <a:pt x="232199" y="-37237"/>
                  <a:pt x="360673" y="4359"/>
                  <a:pt x="497417" y="0"/>
                </a:cubicBezTo>
                <a:cubicBezTo>
                  <a:pt x="634161" y="-4359"/>
                  <a:pt x="908290" y="66086"/>
                  <a:pt x="1093223" y="0"/>
                </a:cubicBezTo>
                <a:cubicBezTo>
                  <a:pt x="1278156" y="-66086"/>
                  <a:pt x="1362056" y="47084"/>
                  <a:pt x="1541445" y="0"/>
                </a:cubicBezTo>
                <a:cubicBezTo>
                  <a:pt x="1720834" y="-47084"/>
                  <a:pt x="1904264" y="39378"/>
                  <a:pt x="2088057" y="0"/>
                </a:cubicBezTo>
                <a:cubicBezTo>
                  <a:pt x="2271850" y="-39378"/>
                  <a:pt x="2405009" y="386"/>
                  <a:pt x="2683863" y="0"/>
                </a:cubicBezTo>
                <a:cubicBezTo>
                  <a:pt x="2962717" y="-386"/>
                  <a:pt x="2894258" y="5199"/>
                  <a:pt x="3082890" y="0"/>
                </a:cubicBezTo>
                <a:cubicBezTo>
                  <a:pt x="3271522" y="-5199"/>
                  <a:pt x="3318721" y="2967"/>
                  <a:pt x="3481916" y="0"/>
                </a:cubicBezTo>
                <a:cubicBezTo>
                  <a:pt x="3645111" y="-2967"/>
                  <a:pt x="3955580" y="35646"/>
                  <a:pt x="4126918" y="0"/>
                </a:cubicBezTo>
                <a:cubicBezTo>
                  <a:pt x="4298256" y="-35646"/>
                  <a:pt x="4591795" y="20584"/>
                  <a:pt x="4919505" y="0"/>
                </a:cubicBezTo>
                <a:cubicBezTo>
                  <a:pt x="4960999" y="112950"/>
                  <a:pt x="4901972" y="315540"/>
                  <a:pt x="4919505" y="413377"/>
                </a:cubicBezTo>
                <a:cubicBezTo>
                  <a:pt x="4937038" y="511214"/>
                  <a:pt x="4885928" y="727110"/>
                  <a:pt x="4919505" y="913781"/>
                </a:cubicBezTo>
                <a:cubicBezTo>
                  <a:pt x="4953082" y="1100452"/>
                  <a:pt x="4914245" y="1337106"/>
                  <a:pt x="4919505" y="1501212"/>
                </a:cubicBezTo>
                <a:cubicBezTo>
                  <a:pt x="4924765" y="1665318"/>
                  <a:pt x="4884569" y="1820569"/>
                  <a:pt x="4919505" y="1958102"/>
                </a:cubicBezTo>
                <a:cubicBezTo>
                  <a:pt x="4954441" y="2095635"/>
                  <a:pt x="4908555" y="2382057"/>
                  <a:pt x="4919505" y="2502019"/>
                </a:cubicBezTo>
                <a:cubicBezTo>
                  <a:pt x="4930455" y="2621981"/>
                  <a:pt x="4879295" y="2817670"/>
                  <a:pt x="4919505" y="2915396"/>
                </a:cubicBezTo>
                <a:cubicBezTo>
                  <a:pt x="4959715" y="3013122"/>
                  <a:pt x="4847013" y="3308690"/>
                  <a:pt x="4919505" y="3546340"/>
                </a:cubicBezTo>
                <a:cubicBezTo>
                  <a:pt x="4991997" y="3783990"/>
                  <a:pt x="4837907" y="4167724"/>
                  <a:pt x="4919505" y="4351338"/>
                </a:cubicBezTo>
                <a:cubicBezTo>
                  <a:pt x="4706691" y="4387916"/>
                  <a:pt x="4491956" y="4317115"/>
                  <a:pt x="4274503" y="4351338"/>
                </a:cubicBezTo>
                <a:cubicBezTo>
                  <a:pt x="4057050" y="4385561"/>
                  <a:pt x="3949279" y="4344649"/>
                  <a:pt x="3678697" y="4351338"/>
                </a:cubicBezTo>
                <a:cubicBezTo>
                  <a:pt x="3408115" y="4358027"/>
                  <a:pt x="3327719" y="4347979"/>
                  <a:pt x="3230475" y="4351338"/>
                </a:cubicBezTo>
                <a:cubicBezTo>
                  <a:pt x="3133231" y="4354697"/>
                  <a:pt x="2903230" y="4285281"/>
                  <a:pt x="2585473" y="4351338"/>
                </a:cubicBezTo>
                <a:cubicBezTo>
                  <a:pt x="2267716" y="4417395"/>
                  <a:pt x="2192889" y="4319261"/>
                  <a:pt x="2038862" y="4351338"/>
                </a:cubicBezTo>
                <a:cubicBezTo>
                  <a:pt x="1884835" y="4383415"/>
                  <a:pt x="1768416" y="4344071"/>
                  <a:pt x="1639835" y="4351338"/>
                </a:cubicBezTo>
                <a:cubicBezTo>
                  <a:pt x="1511254" y="4358605"/>
                  <a:pt x="1269752" y="4287742"/>
                  <a:pt x="1093223" y="4351338"/>
                </a:cubicBezTo>
                <a:cubicBezTo>
                  <a:pt x="916694" y="4414934"/>
                  <a:pt x="844229" y="4300384"/>
                  <a:pt x="595807" y="4351338"/>
                </a:cubicBezTo>
                <a:cubicBezTo>
                  <a:pt x="347385" y="4402292"/>
                  <a:pt x="199747" y="4292518"/>
                  <a:pt x="0" y="4351338"/>
                </a:cubicBezTo>
                <a:cubicBezTo>
                  <a:pt x="-26788" y="4157843"/>
                  <a:pt x="21980" y="4099179"/>
                  <a:pt x="0" y="3850934"/>
                </a:cubicBezTo>
                <a:cubicBezTo>
                  <a:pt x="-21980" y="3602689"/>
                  <a:pt x="15763" y="3377280"/>
                  <a:pt x="0" y="3219990"/>
                </a:cubicBezTo>
                <a:cubicBezTo>
                  <a:pt x="-15763" y="3062700"/>
                  <a:pt x="50338" y="2765834"/>
                  <a:pt x="0" y="2632559"/>
                </a:cubicBezTo>
                <a:cubicBezTo>
                  <a:pt x="-50338" y="2499284"/>
                  <a:pt x="4247" y="2371666"/>
                  <a:pt x="0" y="2132156"/>
                </a:cubicBezTo>
                <a:cubicBezTo>
                  <a:pt x="-4247" y="1892646"/>
                  <a:pt x="15154" y="1827285"/>
                  <a:pt x="0" y="1718779"/>
                </a:cubicBezTo>
                <a:cubicBezTo>
                  <a:pt x="-15154" y="1610273"/>
                  <a:pt x="24112" y="1354715"/>
                  <a:pt x="0" y="1218375"/>
                </a:cubicBezTo>
                <a:cubicBezTo>
                  <a:pt x="-24112" y="1082035"/>
                  <a:pt x="1943" y="852291"/>
                  <a:pt x="0" y="630944"/>
                </a:cubicBezTo>
                <a:cubicBezTo>
                  <a:pt x="-1943" y="409597"/>
                  <a:pt x="59513" y="149932"/>
                  <a:pt x="0" y="0"/>
                </a:cubicBezTo>
                <a:close/>
              </a:path>
              <a:path w="4919505" h="4351338" stroke="0" extrusionOk="0">
                <a:moveTo>
                  <a:pt x="0" y="0"/>
                </a:moveTo>
                <a:cubicBezTo>
                  <a:pt x="168706" y="-11244"/>
                  <a:pt x="386892" y="41900"/>
                  <a:pt x="497417" y="0"/>
                </a:cubicBezTo>
                <a:cubicBezTo>
                  <a:pt x="607942" y="-41900"/>
                  <a:pt x="786579" y="38496"/>
                  <a:pt x="896443" y="0"/>
                </a:cubicBezTo>
                <a:cubicBezTo>
                  <a:pt x="1006307" y="-38496"/>
                  <a:pt x="1336688" y="31094"/>
                  <a:pt x="1541445" y="0"/>
                </a:cubicBezTo>
                <a:cubicBezTo>
                  <a:pt x="1746202" y="-31094"/>
                  <a:pt x="1918073" y="5296"/>
                  <a:pt x="2038862" y="0"/>
                </a:cubicBezTo>
                <a:cubicBezTo>
                  <a:pt x="2159651" y="-5296"/>
                  <a:pt x="2363715" y="44235"/>
                  <a:pt x="2536278" y="0"/>
                </a:cubicBezTo>
                <a:cubicBezTo>
                  <a:pt x="2708841" y="-44235"/>
                  <a:pt x="2886491" y="45913"/>
                  <a:pt x="3181280" y="0"/>
                </a:cubicBezTo>
                <a:cubicBezTo>
                  <a:pt x="3476069" y="-45913"/>
                  <a:pt x="3513200" y="33937"/>
                  <a:pt x="3629501" y="0"/>
                </a:cubicBezTo>
                <a:cubicBezTo>
                  <a:pt x="3745802" y="-33937"/>
                  <a:pt x="4109636" y="48716"/>
                  <a:pt x="4274503" y="0"/>
                </a:cubicBezTo>
                <a:cubicBezTo>
                  <a:pt x="4439370" y="-48716"/>
                  <a:pt x="4718672" y="11860"/>
                  <a:pt x="4919505" y="0"/>
                </a:cubicBezTo>
                <a:cubicBezTo>
                  <a:pt x="4975805" y="229011"/>
                  <a:pt x="4862506" y="370248"/>
                  <a:pt x="4919505" y="543917"/>
                </a:cubicBezTo>
                <a:cubicBezTo>
                  <a:pt x="4976504" y="717586"/>
                  <a:pt x="4888235" y="892876"/>
                  <a:pt x="4919505" y="1087835"/>
                </a:cubicBezTo>
                <a:cubicBezTo>
                  <a:pt x="4950775" y="1282794"/>
                  <a:pt x="4903874" y="1442244"/>
                  <a:pt x="4919505" y="1675265"/>
                </a:cubicBezTo>
                <a:cubicBezTo>
                  <a:pt x="4935136" y="1908286"/>
                  <a:pt x="4910098" y="1916898"/>
                  <a:pt x="4919505" y="2088642"/>
                </a:cubicBezTo>
                <a:cubicBezTo>
                  <a:pt x="4928912" y="2260386"/>
                  <a:pt x="4870307" y="2372426"/>
                  <a:pt x="4919505" y="2632559"/>
                </a:cubicBezTo>
                <a:cubicBezTo>
                  <a:pt x="4968703" y="2892692"/>
                  <a:pt x="4890556" y="2922890"/>
                  <a:pt x="4919505" y="3176477"/>
                </a:cubicBezTo>
                <a:cubicBezTo>
                  <a:pt x="4948454" y="3430064"/>
                  <a:pt x="4918452" y="3490562"/>
                  <a:pt x="4919505" y="3720394"/>
                </a:cubicBezTo>
                <a:cubicBezTo>
                  <a:pt x="4920558" y="3950226"/>
                  <a:pt x="4846565" y="4189686"/>
                  <a:pt x="4919505" y="4351338"/>
                </a:cubicBezTo>
                <a:cubicBezTo>
                  <a:pt x="4722277" y="4382838"/>
                  <a:pt x="4571746" y="4321018"/>
                  <a:pt x="4323698" y="4351338"/>
                </a:cubicBezTo>
                <a:cubicBezTo>
                  <a:pt x="4075650" y="4381658"/>
                  <a:pt x="4009443" y="4306177"/>
                  <a:pt x="3924672" y="4351338"/>
                </a:cubicBezTo>
                <a:cubicBezTo>
                  <a:pt x="3839901" y="4396499"/>
                  <a:pt x="3639391" y="4328550"/>
                  <a:pt x="3476450" y="4351338"/>
                </a:cubicBezTo>
                <a:cubicBezTo>
                  <a:pt x="3313509" y="4374126"/>
                  <a:pt x="3029311" y="4282412"/>
                  <a:pt x="2831448" y="4351338"/>
                </a:cubicBezTo>
                <a:cubicBezTo>
                  <a:pt x="2633585" y="4420264"/>
                  <a:pt x="2460725" y="4322853"/>
                  <a:pt x="2284837" y="4351338"/>
                </a:cubicBezTo>
                <a:cubicBezTo>
                  <a:pt x="2108949" y="4379823"/>
                  <a:pt x="2052981" y="4311483"/>
                  <a:pt x="1836615" y="4351338"/>
                </a:cubicBezTo>
                <a:cubicBezTo>
                  <a:pt x="1620249" y="4391193"/>
                  <a:pt x="1473536" y="4345647"/>
                  <a:pt x="1290004" y="4351338"/>
                </a:cubicBezTo>
                <a:cubicBezTo>
                  <a:pt x="1106472" y="4357029"/>
                  <a:pt x="1012106" y="4319701"/>
                  <a:pt x="890977" y="4351338"/>
                </a:cubicBezTo>
                <a:cubicBezTo>
                  <a:pt x="769848" y="4382975"/>
                  <a:pt x="688564" y="4316536"/>
                  <a:pt x="491950" y="4351338"/>
                </a:cubicBezTo>
                <a:cubicBezTo>
                  <a:pt x="295336" y="4386140"/>
                  <a:pt x="98860" y="4304570"/>
                  <a:pt x="0" y="4351338"/>
                </a:cubicBezTo>
                <a:cubicBezTo>
                  <a:pt x="-27059" y="4190020"/>
                  <a:pt x="37993" y="3995691"/>
                  <a:pt x="0" y="3894448"/>
                </a:cubicBezTo>
                <a:cubicBezTo>
                  <a:pt x="-37993" y="3793205"/>
                  <a:pt x="32723" y="3412025"/>
                  <a:pt x="0" y="3263504"/>
                </a:cubicBezTo>
                <a:cubicBezTo>
                  <a:pt x="-32723" y="3114983"/>
                  <a:pt x="1434" y="2991905"/>
                  <a:pt x="0" y="2763100"/>
                </a:cubicBezTo>
                <a:cubicBezTo>
                  <a:pt x="-1434" y="2534295"/>
                  <a:pt x="46041" y="2539324"/>
                  <a:pt x="0" y="2349723"/>
                </a:cubicBezTo>
                <a:cubicBezTo>
                  <a:pt x="-46041" y="2160122"/>
                  <a:pt x="26707" y="1888280"/>
                  <a:pt x="0" y="1762292"/>
                </a:cubicBezTo>
                <a:cubicBezTo>
                  <a:pt x="-26707" y="1636304"/>
                  <a:pt x="1215" y="1517139"/>
                  <a:pt x="0" y="1305401"/>
                </a:cubicBezTo>
                <a:cubicBezTo>
                  <a:pt x="-1215" y="1093663"/>
                  <a:pt x="59237" y="888226"/>
                  <a:pt x="0" y="717971"/>
                </a:cubicBezTo>
                <a:cubicBezTo>
                  <a:pt x="-59237" y="547716"/>
                  <a:pt x="11114" y="261945"/>
                  <a:pt x="0" y="0"/>
                </a:cubicBezTo>
                <a:close/>
              </a:path>
            </a:pathLst>
          </a:custGeom>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Candara" panose="020E0502030303020204" pitchFamily="34" charset="0"/>
              </a:rPr>
              <a:t>Problems with the hypothesis –</a:t>
            </a:r>
          </a:p>
          <a:p>
            <a:pPr marL="0" indent="0">
              <a:buFont typeface="Arial" panose="020B0604020202020204" pitchFamily="34" charset="0"/>
              <a:buNone/>
            </a:pPr>
            <a:endParaRPr lang="en-GB" dirty="0">
              <a:latin typeface="Candara" panose="020E0502030303020204" pitchFamily="34" charset="0"/>
            </a:endParaRPr>
          </a:p>
          <a:p>
            <a:pPr marL="0" indent="0">
              <a:buFont typeface="Arial" panose="020B0604020202020204" pitchFamily="34" charset="0"/>
              <a:buNone/>
            </a:pPr>
            <a:r>
              <a:rPr lang="en-GB" dirty="0">
                <a:latin typeface="Candara" panose="020E0502030303020204" pitchFamily="34" charset="0"/>
              </a:rPr>
              <a:t>Heavy smoking – associated with  poor mental health</a:t>
            </a:r>
          </a:p>
          <a:p>
            <a:pPr marL="0" indent="0">
              <a:buFont typeface="Arial" panose="020B0604020202020204" pitchFamily="34" charset="0"/>
              <a:buNone/>
            </a:pPr>
            <a:endParaRPr lang="en-GB" dirty="0">
              <a:latin typeface="Candara" panose="020E0502030303020204" pitchFamily="34" charset="0"/>
            </a:endParaRPr>
          </a:p>
          <a:p>
            <a:pPr marL="0" indent="0">
              <a:buFont typeface="Arial" panose="020B0604020202020204" pitchFamily="34" charset="0"/>
              <a:buNone/>
            </a:pPr>
            <a:r>
              <a:rPr lang="en-GB" dirty="0">
                <a:latin typeface="Candara" panose="020E0502030303020204" pitchFamily="34" charset="0"/>
              </a:rPr>
              <a:t>Prescribed higher doses of medication to compensate for induction effects of smoking </a:t>
            </a:r>
          </a:p>
          <a:p>
            <a:pPr marL="0" indent="0">
              <a:buFont typeface="Arial" panose="020B0604020202020204" pitchFamily="34" charset="0"/>
              <a:buNone/>
            </a:pPr>
            <a:endParaRPr lang="en-GB" dirty="0">
              <a:latin typeface="Candara" panose="020E0502030303020204" pitchFamily="34" charset="0"/>
            </a:endParaRPr>
          </a:p>
          <a:p>
            <a:pPr marL="0" indent="0">
              <a:buFont typeface="Arial" panose="020B0604020202020204" pitchFamily="34" charset="0"/>
              <a:buNone/>
            </a:pPr>
            <a:r>
              <a:rPr lang="en-GB" dirty="0">
                <a:latin typeface="Candara" panose="020E0502030303020204" pitchFamily="34" charset="0"/>
              </a:rPr>
              <a:t>Mental health improves when you stop smoking, and gets better the longer you stop  </a:t>
            </a:r>
          </a:p>
          <a:p>
            <a:pPr marL="0" indent="0">
              <a:buFont typeface="Arial" panose="020B0604020202020204" pitchFamily="34" charset="0"/>
              <a:buNone/>
            </a:pPr>
            <a:endParaRPr lang="en-GB" dirty="0">
              <a:latin typeface="Candara" panose="020E0502030303020204" pitchFamily="34" charset="0"/>
            </a:endParaRPr>
          </a:p>
          <a:p>
            <a:pPr marL="0" indent="0">
              <a:buFont typeface="Arial" panose="020B0604020202020204" pitchFamily="34" charset="0"/>
              <a:buNone/>
            </a:pPr>
            <a:r>
              <a:rPr lang="en-GB" dirty="0">
                <a:latin typeface="Candara" panose="020E0502030303020204" pitchFamily="34" charset="0"/>
              </a:rPr>
              <a:t>Historically used by (some) clinicians not to intervene – because they think it helps (calm) people and will make their mental health worse</a:t>
            </a:r>
          </a:p>
          <a:p>
            <a:pPr marL="0" indent="0">
              <a:buFont typeface="Arial" panose="020B0604020202020204" pitchFamily="34" charset="0"/>
              <a:buNone/>
            </a:pPr>
            <a:endParaRPr lang="en-GB" dirty="0">
              <a:latin typeface="Candara" panose="020E0502030303020204" pitchFamily="34" charset="0"/>
            </a:endParaRPr>
          </a:p>
          <a:p>
            <a:pPr marL="0" indent="0">
              <a:buFont typeface="Arial" panose="020B0604020202020204" pitchFamily="34" charset="0"/>
              <a:buNone/>
            </a:pPr>
            <a:endParaRPr lang="en-GB" dirty="0"/>
          </a:p>
        </p:txBody>
      </p:sp>
      <p:sp>
        <p:nvSpPr>
          <p:cNvPr id="6" name="Rectangle: Rounded Corners 5">
            <a:extLst>
              <a:ext uri="{FF2B5EF4-FFF2-40B4-BE49-F238E27FC236}">
                <a16:creationId xmlns:a16="http://schemas.microsoft.com/office/drawing/2014/main" id="{FBFC1ABE-3E07-0872-2362-16D7EDBDFEF4}"/>
              </a:ext>
            </a:extLst>
          </p:cNvPr>
          <p:cNvSpPr/>
          <p:nvPr/>
        </p:nvSpPr>
        <p:spPr>
          <a:xfrm>
            <a:off x="8357191" y="230188"/>
            <a:ext cx="1525772" cy="937053"/>
          </a:xfrm>
          <a:custGeom>
            <a:avLst/>
            <a:gdLst>
              <a:gd name="connsiteX0" fmla="*/ 0 w 1525772"/>
              <a:gd name="connsiteY0" fmla="*/ 156179 h 937053"/>
              <a:gd name="connsiteX1" fmla="*/ 156179 w 1525772"/>
              <a:gd name="connsiteY1" fmla="*/ 0 h 937053"/>
              <a:gd name="connsiteX2" fmla="*/ 572784 w 1525772"/>
              <a:gd name="connsiteY2" fmla="*/ 0 h 937053"/>
              <a:gd name="connsiteX3" fmla="*/ 952988 w 1525772"/>
              <a:gd name="connsiteY3" fmla="*/ 0 h 937053"/>
              <a:gd name="connsiteX4" fmla="*/ 1369593 w 1525772"/>
              <a:gd name="connsiteY4" fmla="*/ 0 h 937053"/>
              <a:gd name="connsiteX5" fmla="*/ 1525772 w 1525772"/>
              <a:gd name="connsiteY5" fmla="*/ 156179 h 937053"/>
              <a:gd name="connsiteX6" fmla="*/ 1525772 w 1525772"/>
              <a:gd name="connsiteY6" fmla="*/ 456033 h 937053"/>
              <a:gd name="connsiteX7" fmla="*/ 1525772 w 1525772"/>
              <a:gd name="connsiteY7" fmla="*/ 780874 h 937053"/>
              <a:gd name="connsiteX8" fmla="*/ 1369593 w 1525772"/>
              <a:gd name="connsiteY8" fmla="*/ 937053 h 937053"/>
              <a:gd name="connsiteX9" fmla="*/ 940853 w 1525772"/>
              <a:gd name="connsiteY9" fmla="*/ 937053 h 937053"/>
              <a:gd name="connsiteX10" fmla="*/ 524248 w 1525772"/>
              <a:gd name="connsiteY10" fmla="*/ 937053 h 937053"/>
              <a:gd name="connsiteX11" fmla="*/ 156179 w 1525772"/>
              <a:gd name="connsiteY11" fmla="*/ 937053 h 937053"/>
              <a:gd name="connsiteX12" fmla="*/ 0 w 1525772"/>
              <a:gd name="connsiteY12" fmla="*/ 780874 h 937053"/>
              <a:gd name="connsiteX13" fmla="*/ 0 w 1525772"/>
              <a:gd name="connsiteY13" fmla="*/ 468527 h 937053"/>
              <a:gd name="connsiteX14" fmla="*/ 0 w 1525772"/>
              <a:gd name="connsiteY14" fmla="*/ 156179 h 93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772" h="937053" fill="none" extrusionOk="0">
                <a:moveTo>
                  <a:pt x="0" y="156179"/>
                </a:moveTo>
                <a:cubicBezTo>
                  <a:pt x="-2816" y="64184"/>
                  <a:pt x="71187" y="-17082"/>
                  <a:pt x="156179" y="0"/>
                </a:cubicBezTo>
                <a:cubicBezTo>
                  <a:pt x="357915" y="-47035"/>
                  <a:pt x="374175" y="25076"/>
                  <a:pt x="572784" y="0"/>
                </a:cubicBezTo>
                <a:cubicBezTo>
                  <a:pt x="771393" y="-25076"/>
                  <a:pt x="774506" y="18690"/>
                  <a:pt x="952988" y="0"/>
                </a:cubicBezTo>
                <a:cubicBezTo>
                  <a:pt x="1131470" y="-18690"/>
                  <a:pt x="1279374" y="5433"/>
                  <a:pt x="1369593" y="0"/>
                </a:cubicBezTo>
                <a:cubicBezTo>
                  <a:pt x="1469624" y="-2915"/>
                  <a:pt x="1527644" y="87696"/>
                  <a:pt x="1525772" y="156179"/>
                </a:cubicBezTo>
                <a:cubicBezTo>
                  <a:pt x="1559349" y="235175"/>
                  <a:pt x="1491158" y="333179"/>
                  <a:pt x="1525772" y="456033"/>
                </a:cubicBezTo>
                <a:cubicBezTo>
                  <a:pt x="1560386" y="578887"/>
                  <a:pt x="1495360" y="622952"/>
                  <a:pt x="1525772" y="780874"/>
                </a:cubicBezTo>
                <a:cubicBezTo>
                  <a:pt x="1529349" y="856129"/>
                  <a:pt x="1457132" y="938442"/>
                  <a:pt x="1369593" y="937053"/>
                </a:cubicBezTo>
                <a:cubicBezTo>
                  <a:pt x="1209435" y="979302"/>
                  <a:pt x="1068808" y="931506"/>
                  <a:pt x="940853" y="937053"/>
                </a:cubicBezTo>
                <a:cubicBezTo>
                  <a:pt x="812898" y="942600"/>
                  <a:pt x="726117" y="905772"/>
                  <a:pt x="524248" y="937053"/>
                </a:cubicBezTo>
                <a:cubicBezTo>
                  <a:pt x="322380" y="968334"/>
                  <a:pt x="296577" y="914380"/>
                  <a:pt x="156179" y="937053"/>
                </a:cubicBezTo>
                <a:cubicBezTo>
                  <a:pt x="67482" y="944667"/>
                  <a:pt x="-7346" y="843995"/>
                  <a:pt x="0" y="780874"/>
                </a:cubicBezTo>
                <a:cubicBezTo>
                  <a:pt x="-2652" y="713966"/>
                  <a:pt x="12664" y="595748"/>
                  <a:pt x="0" y="468527"/>
                </a:cubicBezTo>
                <a:cubicBezTo>
                  <a:pt x="-12664" y="341306"/>
                  <a:pt x="37135" y="221831"/>
                  <a:pt x="0" y="156179"/>
                </a:cubicBezTo>
                <a:close/>
              </a:path>
              <a:path w="1525772" h="937053" stroke="0" extrusionOk="0">
                <a:moveTo>
                  <a:pt x="0" y="156179"/>
                </a:moveTo>
                <a:cubicBezTo>
                  <a:pt x="-5635" y="66448"/>
                  <a:pt x="59916" y="3756"/>
                  <a:pt x="156179" y="0"/>
                </a:cubicBezTo>
                <a:cubicBezTo>
                  <a:pt x="269461" y="-23549"/>
                  <a:pt x="456159" y="29117"/>
                  <a:pt x="584919" y="0"/>
                </a:cubicBezTo>
                <a:cubicBezTo>
                  <a:pt x="713679" y="-29117"/>
                  <a:pt x="859838" y="43934"/>
                  <a:pt x="977256" y="0"/>
                </a:cubicBezTo>
                <a:cubicBezTo>
                  <a:pt x="1094674" y="-43934"/>
                  <a:pt x="1270049" y="17821"/>
                  <a:pt x="1369593" y="0"/>
                </a:cubicBezTo>
                <a:cubicBezTo>
                  <a:pt x="1451368" y="-14429"/>
                  <a:pt x="1526669" y="66604"/>
                  <a:pt x="1525772" y="156179"/>
                </a:cubicBezTo>
                <a:cubicBezTo>
                  <a:pt x="1557588" y="278076"/>
                  <a:pt x="1504876" y="324877"/>
                  <a:pt x="1525772" y="456033"/>
                </a:cubicBezTo>
                <a:cubicBezTo>
                  <a:pt x="1546668" y="587189"/>
                  <a:pt x="1493227" y="669524"/>
                  <a:pt x="1525772" y="780874"/>
                </a:cubicBezTo>
                <a:cubicBezTo>
                  <a:pt x="1513616" y="887239"/>
                  <a:pt x="1443233" y="922422"/>
                  <a:pt x="1369593" y="937053"/>
                </a:cubicBezTo>
                <a:cubicBezTo>
                  <a:pt x="1258619" y="946972"/>
                  <a:pt x="1147230" y="923956"/>
                  <a:pt x="989390" y="937053"/>
                </a:cubicBezTo>
                <a:cubicBezTo>
                  <a:pt x="831550" y="950150"/>
                  <a:pt x="741184" y="916948"/>
                  <a:pt x="584919" y="937053"/>
                </a:cubicBezTo>
                <a:cubicBezTo>
                  <a:pt x="428654" y="957158"/>
                  <a:pt x="266289" y="906025"/>
                  <a:pt x="156179" y="937053"/>
                </a:cubicBezTo>
                <a:cubicBezTo>
                  <a:pt x="83416" y="953579"/>
                  <a:pt x="6218" y="861685"/>
                  <a:pt x="0" y="780874"/>
                </a:cubicBezTo>
                <a:cubicBezTo>
                  <a:pt x="-1814" y="687737"/>
                  <a:pt x="6917" y="613849"/>
                  <a:pt x="0" y="468527"/>
                </a:cubicBezTo>
                <a:cubicBezTo>
                  <a:pt x="-6917" y="323205"/>
                  <a:pt x="25267" y="236298"/>
                  <a:pt x="0" y="156179"/>
                </a:cubicBezTo>
                <a:close/>
              </a:path>
            </a:pathLst>
          </a:custGeom>
          <a:solidFill>
            <a:srgbClr val="CCCCFF"/>
          </a:solid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Poor mental health</a:t>
            </a:r>
          </a:p>
        </p:txBody>
      </p:sp>
      <p:sp>
        <p:nvSpPr>
          <p:cNvPr id="7" name="Rectangle: Rounded Corners 6">
            <a:extLst>
              <a:ext uri="{FF2B5EF4-FFF2-40B4-BE49-F238E27FC236}">
                <a16:creationId xmlns:a16="http://schemas.microsoft.com/office/drawing/2014/main" id="{B9AC9AE4-B952-A9EA-E002-D957DB0FA810}"/>
              </a:ext>
            </a:extLst>
          </p:cNvPr>
          <p:cNvSpPr/>
          <p:nvPr/>
        </p:nvSpPr>
        <p:spPr>
          <a:xfrm>
            <a:off x="10482894" y="232052"/>
            <a:ext cx="1525772" cy="937053"/>
          </a:xfrm>
          <a:custGeom>
            <a:avLst/>
            <a:gdLst>
              <a:gd name="connsiteX0" fmla="*/ 0 w 1525772"/>
              <a:gd name="connsiteY0" fmla="*/ 156179 h 937053"/>
              <a:gd name="connsiteX1" fmla="*/ 156179 w 1525772"/>
              <a:gd name="connsiteY1" fmla="*/ 0 h 937053"/>
              <a:gd name="connsiteX2" fmla="*/ 584919 w 1525772"/>
              <a:gd name="connsiteY2" fmla="*/ 0 h 937053"/>
              <a:gd name="connsiteX3" fmla="*/ 952988 w 1525772"/>
              <a:gd name="connsiteY3" fmla="*/ 0 h 937053"/>
              <a:gd name="connsiteX4" fmla="*/ 1369593 w 1525772"/>
              <a:gd name="connsiteY4" fmla="*/ 0 h 937053"/>
              <a:gd name="connsiteX5" fmla="*/ 1525772 w 1525772"/>
              <a:gd name="connsiteY5" fmla="*/ 156179 h 937053"/>
              <a:gd name="connsiteX6" fmla="*/ 1525772 w 1525772"/>
              <a:gd name="connsiteY6" fmla="*/ 481020 h 937053"/>
              <a:gd name="connsiteX7" fmla="*/ 1525772 w 1525772"/>
              <a:gd name="connsiteY7" fmla="*/ 780874 h 937053"/>
              <a:gd name="connsiteX8" fmla="*/ 1369593 w 1525772"/>
              <a:gd name="connsiteY8" fmla="*/ 937053 h 937053"/>
              <a:gd name="connsiteX9" fmla="*/ 977256 w 1525772"/>
              <a:gd name="connsiteY9" fmla="*/ 937053 h 937053"/>
              <a:gd name="connsiteX10" fmla="*/ 597053 w 1525772"/>
              <a:gd name="connsiteY10" fmla="*/ 937053 h 937053"/>
              <a:gd name="connsiteX11" fmla="*/ 156179 w 1525772"/>
              <a:gd name="connsiteY11" fmla="*/ 937053 h 937053"/>
              <a:gd name="connsiteX12" fmla="*/ 0 w 1525772"/>
              <a:gd name="connsiteY12" fmla="*/ 780874 h 937053"/>
              <a:gd name="connsiteX13" fmla="*/ 0 w 1525772"/>
              <a:gd name="connsiteY13" fmla="*/ 468527 h 937053"/>
              <a:gd name="connsiteX14" fmla="*/ 0 w 1525772"/>
              <a:gd name="connsiteY14" fmla="*/ 156179 h 93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772" h="937053" fill="none" extrusionOk="0">
                <a:moveTo>
                  <a:pt x="0" y="156179"/>
                </a:moveTo>
                <a:cubicBezTo>
                  <a:pt x="22264" y="59143"/>
                  <a:pt x="48703" y="-13497"/>
                  <a:pt x="156179" y="0"/>
                </a:cubicBezTo>
                <a:cubicBezTo>
                  <a:pt x="354418" y="-519"/>
                  <a:pt x="428945" y="37470"/>
                  <a:pt x="584919" y="0"/>
                </a:cubicBezTo>
                <a:cubicBezTo>
                  <a:pt x="740893" y="-37470"/>
                  <a:pt x="774196" y="10922"/>
                  <a:pt x="952988" y="0"/>
                </a:cubicBezTo>
                <a:cubicBezTo>
                  <a:pt x="1131780" y="-10922"/>
                  <a:pt x="1192318" y="49348"/>
                  <a:pt x="1369593" y="0"/>
                </a:cubicBezTo>
                <a:cubicBezTo>
                  <a:pt x="1460660" y="-5167"/>
                  <a:pt x="1517879" y="67576"/>
                  <a:pt x="1525772" y="156179"/>
                </a:cubicBezTo>
                <a:cubicBezTo>
                  <a:pt x="1545064" y="243593"/>
                  <a:pt x="1493903" y="396697"/>
                  <a:pt x="1525772" y="481020"/>
                </a:cubicBezTo>
                <a:cubicBezTo>
                  <a:pt x="1557641" y="565343"/>
                  <a:pt x="1517507" y="680417"/>
                  <a:pt x="1525772" y="780874"/>
                </a:cubicBezTo>
                <a:cubicBezTo>
                  <a:pt x="1544737" y="857333"/>
                  <a:pt x="1454329" y="941508"/>
                  <a:pt x="1369593" y="937053"/>
                </a:cubicBezTo>
                <a:cubicBezTo>
                  <a:pt x="1253194" y="949134"/>
                  <a:pt x="1153947" y="904039"/>
                  <a:pt x="977256" y="937053"/>
                </a:cubicBezTo>
                <a:cubicBezTo>
                  <a:pt x="800565" y="970067"/>
                  <a:pt x="751833" y="900610"/>
                  <a:pt x="597053" y="937053"/>
                </a:cubicBezTo>
                <a:cubicBezTo>
                  <a:pt x="442273" y="973496"/>
                  <a:pt x="248733" y="930192"/>
                  <a:pt x="156179" y="937053"/>
                </a:cubicBezTo>
                <a:cubicBezTo>
                  <a:pt x="71142" y="939920"/>
                  <a:pt x="18523" y="855906"/>
                  <a:pt x="0" y="780874"/>
                </a:cubicBezTo>
                <a:cubicBezTo>
                  <a:pt x="-9433" y="713189"/>
                  <a:pt x="13533" y="556270"/>
                  <a:pt x="0" y="468527"/>
                </a:cubicBezTo>
                <a:cubicBezTo>
                  <a:pt x="-13533" y="380784"/>
                  <a:pt x="12331" y="224371"/>
                  <a:pt x="0" y="156179"/>
                </a:cubicBezTo>
                <a:close/>
              </a:path>
              <a:path w="1525772" h="937053" stroke="0" extrusionOk="0">
                <a:moveTo>
                  <a:pt x="0" y="156179"/>
                </a:moveTo>
                <a:cubicBezTo>
                  <a:pt x="2245" y="76632"/>
                  <a:pt x="75282" y="-6447"/>
                  <a:pt x="156179" y="0"/>
                </a:cubicBezTo>
                <a:cubicBezTo>
                  <a:pt x="283578" y="-4064"/>
                  <a:pt x="471079" y="49362"/>
                  <a:pt x="584919" y="0"/>
                </a:cubicBezTo>
                <a:cubicBezTo>
                  <a:pt x="698759" y="-49362"/>
                  <a:pt x="782754" y="11517"/>
                  <a:pt x="977256" y="0"/>
                </a:cubicBezTo>
                <a:cubicBezTo>
                  <a:pt x="1171758" y="-11517"/>
                  <a:pt x="1247155" y="31745"/>
                  <a:pt x="1369593" y="0"/>
                </a:cubicBezTo>
                <a:cubicBezTo>
                  <a:pt x="1442571" y="-526"/>
                  <a:pt x="1521483" y="84170"/>
                  <a:pt x="1525772" y="156179"/>
                </a:cubicBezTo>
                <a:cubicBezTo>
                  <a:pt x="1537014" y="217261"/>
                  <a:pt x="1497782" y="327549"/>
                  <a:pt x="1525772" y="449786"/>
                </a:cubicBezTo>
                <a:cubicBezTo>
                  <a:pt x="1553762" y="572023"/>
                  <a:pt x="1504188" y="706984"/>
                  <a:pt x="1525772" y="780874"/>
                </a:cubicBezTo>
                <a:cubicBezTo>
                  <a:pt x="1526107" y="863152"/>
                  <a:pt x="1460088" y="934295"/>
                  <a:pt x="1369593" y="937053"/>
                </a:cubicBezTo>
                <a:cubicBezTo>
                  <a:pt x="1284661" y="955193"/>
                  <a:pt x="1066346" y="924256"/>
                  <a:pt x="977256" y="937053"/>
                </a:cubicBezTo>
                <a:cubicBezTo>
                  <a:pt x="888166" y="949850"/>
                  <a:pt x="666951" y="924334"/>
                  <a:pt x="584919" y="937053"/>
                </a:cubicBezTo>
                <a:cubicBezTo>
                  <a:pt x="502887" y="949772"/>
                  <a:pt x="263801" y="891541"/>
                  <a:pt x="156179" y="937053"/>
                </a:cubicBezTo>
                <a:cubicBezTo>
                  <a:pt x="45860" y="939001"/>
                  <a:pt x="1736" y="877218"/>
                  <a:pt x="0" y="780874"/>
                </a:cubicBezTo>
                <a:cubicBezTo>
                  <a:pt x="-22192" y="637663"/>
                  <a:pt x="7126" y="552784"/>
                  <a:pt x="0" y="481020"/>
                </a:cubicBezTo>
                <a:cubicBezTo>
                  <a:pt x="-7126" y="409256"/>
                  <a:pt x="19612" y="274618"/>
                  <a:pt x="0" y="156179"/>
                </a:cubicBezTo>
                <a:close/>
              </a:path>
            </a:pathLst>
          </a:custGeom>
          <a:solidFill>
            <a:schemeClr val="accent4">
              <a:lumMod val="75000"/>
            </a:schemeClr>
          </a:solidFill>
          <a:ln>
            <a:solidFill>
              <a:schemeClr val="tx1"/>
            </a:solidFill>
            <a:extLst>
              <a:ext uri="{C807C97D-BFC1-408E-A445-0C87EB9F89A2}">
                <ask:lineSketchStyleProps xmlns:ask="http://schemas.microsoft.com/office/drawing/2018/sketchyshapes" sd="3659010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Tobacco smoke</a:t>
            </a:r>
          </a:p>
        </p:txBody>
      </p:sp>
      <p:sp>
        <p:nvSpPr>
          <p:cNvPr id="8" name="Arrow: Right 7">
            <a:extLst>
              <a:ext uri="{FF2B5EF4-FFF2-40B4-BE49-F238E27FC236}">
                <a16:creationId xmlns:a16="http://schemas.microsoft.com/office/drawing/2014/main" id="{14E1B40C-2565-841E-BDAA-D5A861911877}"/>
              </a:ext>
            </a:extLst>
          </p:cNvPr>
          <p:cNvSpPr/>
          <p:nvPr/>
        </p:nvSpPr>
        <p:spPr>
          <a:xfrm>
            <a:off x="9983972" y="558209"/>
            <a:ext cx="393405" cy="31897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FD31071-2203-FFE1-0F4E-906AAFFFA252}"/>
              </a:ext>
            </a:extLst>
          </p:cNvPr>
          <p:cNvSpPr txBox="1"/>
          <p:nvPr/>
        </p:nvSpPr>
        <p:spPr>
          <a:xfrm>
            <a:off x="439096" y="6361180"/>
            <a:ext cx="9544875" cy="461665"/>
          </a:xfrm>
          <a:prstGeom prst="rect">
            <a:avLst/>
          </a:prstGeom>
          <a:noFill/>
        </p:spPr>
        <p:txBody>
          <a:bodyPr wrap="square" rtlCol="0">
            <a:spAutoFit/>
          </a:bodyPr>
          <a:lstStyle/>
          <a:p>
            <a:r>
              <a:rPr lang="en-GB" sz="1200" dirty="0">
                <a:latin typeface="Candara" panose="020E0502030303020204" pitchFamily="34" charset="0"/>
              </a:rPr>
              <a:t>De Leon et al (2006) Schizophrenia Research </a:t>
            </a:r>
            <a:r>
              <a:rPr lang="de-DE" sz="1200" b="0" i="0" dirty="0" err="1">
                <a:solidFill>
                  <a:srgbClr val="5B616B"/>
                </a:solidFill>
                <a:effectLst/>
                <a:latin typeface="Candara" panose="020E0502030303020204" pitchFamily="34" charset="0"/>
              </a:rPr>
              <a:t>doi</a:t>
            </a:r>
            <a:r>
              <a:rPr lang="de-DE" sz="1200" b="0" i="0" dirty="0">
                <a:solidFill>
                  <a:srgbClr val="5B616B"/>
                </a:solidFill>
                <a:effectLst/>
                <a:latin typeface="Candara" panose="020E0502030303020204" pitchFamily="34" charset="0"/>
              </a:rPr>
              <a:t>: 10.1016/j.schres.2006.05.009</a:t>
            </a:r>
          </a:p>
          <a:p>
            <a:r>
              <a:rPr lang="de-DE" sz="1200" dirty="0">
                <a:solidFill>
                  <a:srgbClr val="5B616B"/>
                </a:solidFill>
                <a:latin typeface="Candara" panose="020E0502030303020204" pitchFamily="34" charset="0"/>
              </a:rPr>
              <a:t>Taylor et al (2021) </a:t>
            </a:r>
            <a:r>
              <a:rPr lang="en-GB" sz="1200" b="0" i="0" dirty="0">
                <a:solidFill>
                  <a:srgbClr val="000000"/>
                </a:solidFill>
                <a:effectLst/>
                <a:latin typeface="Candara" panose="020E0502030303020204" pitchFamily="34" charset="0"/>
              </a:rPr>
              <a:t>Cochrane Database of Systematic Reviews 2021, Issue 3. Art. No.: CD013522</a:t>
            </a:r>
            <a:endParaRPr lang="en-GB" sz="1200" dirty="0">
              <a:latin typeface="Candara" panose="020E0502030303020204" pitchFamily="34" charset="0"/>
            </a:endParaRPr>
          </a:p>
        </p:txBody>
      </p:sp>
    </p:spTree>
    <p:extLst>
      <p:ext uri="{BB962C8B-B14F-4D97-AF65-F5344CB8AC3E}">
        <p14:creationId xmlns:p14="http://schemas.microsoft.com/office/powerpoint/2010/main" val="17255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4EB7-C36C-5129-7238-879F99AEDACF}"/>
              </a:ext>
            </a:extLst>
          </p:cNvPr>
          <p:cNvSpPr>
            <a:spLocks noGrp="1"/>
          </p:cNvSpPr>
          <p:nvPr>
            <p:ph type="title"/>
          </p:nvPr>
        </p:nvSpPr>
        <p:spPr>
          <a:xfrm>
            <a:off x="90777" y="136748"/>
            <a:ext cx="7558378" cy="1325563"/>
          </a:xfrm>
        </p:spPr>
        <p:txBody>
          <a:bodyPr/>
          <a:lstStyle/>
          <a:p>
            <a:r>
              <a:rPr lang="en-GB" dirty="0">
                <a:latin typeface="Candara" panose="020E0502030303020204" pitchFamily="34" charset="0"/>
              </a:rPr>
              <a:t>Misattribution hypothesis </a:t>
            </a:r>
          </a:p>
        </p:txBody>
      </p:sp>
      <p:pic>
        <p:nvPicPr>
          <p:cNvPr id="8" name="Picture 4">
            <a:extLst>
              <a:ext uri="{FF2B5EF4-FFF2-40B4-BE49-F238E27FC236}">
                <a16:creationId xmlns:a16="http://schemas.microsoft.com/office/drawing/2014/main" id="{AE2DB4C3-5B65-A7D1-C5D9-11AB8CF3B1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65014" y="2927887"/>
            <a:ext cx="4142628" cy="3838081"/>
          </a:xfrm>
          <a:prstGeom prst="rect">
            <a:avLst/>
          </a:prstGeom>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5">
            <a:extLst>
              <a:ext uri="{FF2B5EF4-FFF2-40B4-BE49-F238E27FC236}">
                <a16:creationId xmlns:a16="http://schemas.microsoft.com/office/drawing/2014/main" id="{652460A4-5F42-1250-F7D0-3E4B522CED1A}"/>
              </a:ext>
            </a:extLst>
          </p:cNvPr>
          <p:cNvSpPr txBox="1">
            <a:spLocks noChangeArrowheads="1"/>
          </p:cNvSpPr>
          <p:nvPr/>
        </p:nvSpPr>
        <p:spPr bwMode="auto">
          <a:xfrm>
            <a:off x="5648201" y="2832422"/>
            <a:ext cx="6281529" cy="1323439"/>
          </a:xfrm>
          <a:prstGeom prst="rect">
            <a:avLst/>
          </a:prstGeom>
          <a:solidFill>
            <a:srgbClr val="1F497D">
              <a:lumMod val="20000"/>
              <a:lumOff val="80000"/>
            </a:srgbClr>
          </a:solidFill>
          <a:ln w="25400">
            <a:solidFill>
              <a:sysClr val="windowText" lastClr="000000"/>
            </a:solidFill>
          </a:ln>
          <a:effec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marL="2284413" indent="1588" eaLnBrk="0" fontAlgn="base" hangingPunct="0">
              <a:spcBef>
                <a:spcPct val="0"/>
              </a:spcBef>
              <a:spcAft>
                <a:spcPct val="0"/>
              </a:spcAft>
              <a:defRPr>
                <a:solidFill>
                  <a:schemeClr val="tx1"/>
                </a:solidFill>
                <a:latin typeface="Arial" charset="0"/>
                <a:cs typeface="Arial" charset="0"/>
              </a:defRPr>
            </a:lvl6pPr>
            <a:lvl7pPr marL="2741613" indent="1588" eaLnBrk="0" fontAlgn="base" hangingPunct="0">
              <a:spcBef>
                <a:spcPct val="0"/>
              </a:spcBef>
              <a:spcAft>
                <a:spcPct val="0"/>
              </a:spcAft>
              <a:defRPr>
                <a:solidFill>
                  <a:schemeClr val="tx1"/>
                </a:solidFill>
                <a:latin typeface="Arial" charset="0"/>
                <a:cs typeface="Arial" charset="0"/>
              </a:defRPr>
            </a:lvl7pPr>
            <a:lvl8pPr marL="3198813" indent="1588" eaLnBrk="0" fontAlgn="base" hangingPunct="0">
              <a:spcBef>
                <a:spcPct val="0"/>
              </a:spcBef>
              <a:spcAft>
                <a:spcPct val="0"/>
              </a:spcAft>
              <a:defRPr>
                <a:solidFill>
                  <a:schemeClr val="tx1"/>
                </a:solidFill>
                <a:latin typeface="Arial" charset="0"/>
                <a:cs typeface="Arial" charset="0"/>
              </a:defRPr>
            </a:lvl8pPr>
            <a:lvl9pPr marL="3656013" indent="1588"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600" b="1" i="0" u="none" strike="noStrike" kern="0" cap="none" spc="0" normalizeH="0" baseline="0" noProof="0" dirty="0">
                <a:ln>
                  <a:noFill/>
                </a:ln>
                <a:solidFill>
                  <a:srgbClr val="333333"/>
                </a:solidFill>
                <a:effectLst/>
                <a:uLnTx/>
                <a:uFillTx/>
                <a:latin typeface="Corbel" panose="020B0503020204020204" pitchFamily="34" charset="0"/>
                <a:cs typeface="Arial" charset="0"/>
              </a:rPr>
              <a:t>NEGATIVELY REINFORCING: </a:t>
            </a:r>
            <a:r>
              <a:rPr kumimoji="0" lang="en-GB" altLang="en-US" sz="1600" b="0" i="0" u="none" strike="noStrike" kern="0" cap="none" spc="0" normalizeH="0" baseline="0" noProof="0" dirty="0">
                <a:ln>
                  <a:noFill/>
                </a:ln>
                <a:solidFill>
                  <a:srgbClr val="333333"/>
                </a:solidFill>
                <a:effectLst/>
                <a:uLnTx/>
                <a:uFillTx/>
                <a:latin typeface="Corbel" panose="020B0503020204020204" pitchFamily="34" charset="0"/>
                <a:cs typeface="Arial" charset="0"/>
              </a:rPr>
              <a:t>Nicotine levels start falling soon after a cigarette is smoked - a half life of about 2 hours. If not topped up leads to withdrawal symptoms (depressed mood, anxiety, irritability). Smoking a cigarette stops these symptoms. This ‘</a:t>
            </a:r>
            <a:r>
              <a:rPr kumimoji="0" lang="en-GB" altLang="en-US" sz="1600" b="0" i="0" u="none" strike="noStrike" kern="0" cap="none" spc="0" normalizeH="0" baseline="0" noProof="0" dirty="0">
                <a:ln>
                  <a:noFill/>
                </a:ln>
                <a:solidFill>
                  <a:srgbClr val="FF0000"/>
                </a:solidFill>
                <a:effectLst/>
                <a:uLnTx/>
                <a:uFillTx/>
                <a:latin typeface="Corbel" panose="020B0503020204020204" pitchFamily="34" charset="0"/>
                <a:cs typeface="Arial" charset="0"/>
              </a:rPr>
              <a:t>teaches</a:t>
            </a:r>
            <a:r>
              <a:rPr kumimoji="0" lang="en-GB" altLang="en-US" sz="1600" b="0" i="0" u="none" strike="noStrike" kern="0" cap="none" spc="0" normalizeH="0" baseline="0" noProof="0" dirty="0">
                <a:ln>
                  <a:noFill/>
                </a:ln>
                <a:solidFill>
                  <a:srgbClr val="333333"/>
                </a:solidFill>
                <a:effectLst/>
                <a:uLnTx/>
                <a:uFillTx/>
                <a:latin typeface="Corbel" panose="020B0503020204020204" pitchFamily="34" charset="0"/>
                <a:cs typeface="Arial" charset="0"/>
              </a:rPr>
              <a:t>’ the smoker to smoke when symptoms of this kind occur.</a:t>
            </a:r>
          </a:p>
        </p:txBody>
      </p:sp>
      <p:sp>
        <p:nvSpPr>
          <p:cNvPr id="10" name="TextBox 9">
            <a:extLst>
              <a:ext uri="{FF2B5EF4-FFF2-40B4-BE49-F238E27FC236}">
                <a16:creationId xmlns:a16="http://schemas.microsoft.com/office/drawing/2014/main" id="{5AA2ACF1-F498-559A-1E95-1D812910F5E5}"/>
              </a:ext>
            </a:extLst>
          </p:cNvPr>
          <p:cNvSpPr txBox="1"/>
          <p:nvPr/>
        </p:nvSpPr>
        <p:spPr>
          <a:xfrm>
            <a:off x="732274" y="1690688"/>
            <a:ext cx="4013902" cy="1077218"/>
          </a:xfrm>
          <a:prstGeom prst="rect">
            <a:avLst/>
          </a:prstGeom>
          <a:noFill/>
        </p:spPr>
        <p:txBody>
          <a:bodyPr wrap="square" rtlCol="0">
            <a:spAutoFit/>
          </a:bodyPr>
          <a:lstStyle/>
          <a:p>
            <a:pPr>
              <a:spcBef>
                <a:spcPct val="50000"/>
              </a:spcBef>
              <a:defRPr/>
            </a:pPr>
            <a:r>
              <a:rPr lang="en-GB" altLang="en-US" sz="1600" b="1" dirty="0">
                <a:solidFill>
                  <a:srgbClr val="FF0000"/>
                </a:solidFill>
                <a:latin typeface="Corbel" panose="020B0503020204020204" pitchFamily="34" charset="0"/>
              </a:rPr>
              <a:t>Nicotine </a:t>
            </a:r>
            <a:r>
              <a:rPr lang="en-GB" altLang="en-US" sz="1600" dirty="0">
                <a:solidFill>
                  <a:prstClr val="black"/>
                </a:solidFill>
                <a:latin typeface="Corbel" panose="020B0503020204020204" pitchFamily="34" charset="0"/>
              </a:rPr>
              <a:t>is delivered to the brain within a few seconds. </a:t>
            </a:r>
            <a:r>
              <a:rPr lang="en-GB" altLang="en-US" sz="1600" dirty="0">
                <a:solidFill>
                  <a:srgbClr val="000000"/>
                </a:solidFill>
                <a:latin typeface="Corbel" panose="020B0503020204020204" pitchFamily="34" charset="0"/>
              </a:rPr>
              <a:t>Then stimulates </a:t>
            </a:r>
            <a:r>
              <a:rPr lang="en-GB" altLang="en-US" sz="1600" b="1" dirty="0">
                <a:solidFill>
                  <a:srgbClr val="FF0000"/>
                </a:solidFill>
                <a:latin typeface="Corbel" panose="020B0503020204020204" pitchFamily="34" charset="0"/>
              </a:rPr>
              <a:t>nicotinic acetylcholine receptors </a:t>
            </a:r>
            <a:r>
              <a:rPr lang="en-GB" altLang="en-US" sz="1600" dirty="0">
                <a:solidFill>
                  <a:srgbClr val="000000"/>
                </a:solidFill>
                <a:latin typeface="Corbel" panose="020B0503020204020204" pitchFamily="34" charset="0"/>
              </a:rPr>
              <a:t>which leads to the release of </a:t>
            </a:r>
            <a:r>
              <a:rPr lang="en-GB" altLang="en-US" sz="1600" b="1" dirty="0">
                <a:solidFill>
                  <a:srgbClr val="FF0000"/>
                </a:solidFill>
                <a:latin typeface="Corbel" panose="020B0503020204020204" pitchFamily="34" charset="0"/>
              </a:rPr>
              <a:t>dopamine</a:t>
            </a:r>
          </a:p>
        </p:txBody>
      </p:sp>
      <p:sp>
        <p:nvSpPr>
          <p:cNvPr id="11" name="Rectangle 10">
            <a:extLst>
              <a:ext uri="{FF2B5EF4-FFF2-40B4-BE49-F238E27FC236}">
                <a16:creationId xmlns:a16="http://schemas.microsoft.com/office/drawing/2014/main" id="{50544965-D4AB-5D65-A9BB-EE1E70656B51}"/>
              </a:ext>
            </a:extLst>
          </p:cNvPr>
          <p:cNvSpPr/>
          <p:nvPr/>
        </p:nvSpPr>
        <p:spPr>
          <a:xfrm>
            <a:off x="5661329" y="1907514"/>
            <a:ext cx="6281529" cy="646331"/>
          </a:xfrm>
          <a:prstGeom prst="rect">
            <a:avLst/>
          </a:prstGeom>
          <a:solidFill>
            <a:srgbClr val="1F497D">
              <a:lumMod val="20000"/>
              <a:lumOff val="80000"/>
            </a:srgbClr>
          </a:solidFill>
          <a:ln w="25400">
            <a:solidFill>
              <a:sysClr val="windowText" lastClr="000000"/>
            </a:solidFill>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altLang="en-US" sz="1800" b="1" i="0" u="none" strike="noStrike" kern="0" cap="none" spc="0" normalizeH="0" baseline="0" noProof="0" dirty="0">
                <a:ln>
                  <a:noFill/>
                </a:ln>
                <a:solidFill>
                  <a:srgbClr val="000000"/>
                </a:solidFill>
                <a:effectLst/>
                <a:uLnTx/>
                <a:uFillTx/>
                <a:latin typeface="Corbel" panose="020B0503020204020204" pitchFamily="34" charset="0"/>
              </a:rPr>
              <a:t>POSITIVELY REINFORCING:</a:t>
            </a:r>
            <a:r>
              <a:rPr kumimoji="0" lang="en-GB" altLang="en-US" sz="1800" b="0" i="0" u="none" strike="noStrike" kern="0" cap="none" spc="0" normalizeH="0" baseline="0" noProof="0" dirty="0">
                <a:ln>
                  <a:noFill/>
                </a:ln>
                <a:solidFill>
                  <a:srgbClr val="000000"/>
                </a:solidFill>
                <a:effectLst/>
                <a:uLnTx/>
                <a:uFillTx/>
                <a:latin typeface="Corbel" panose="020B0503020204020204" pitchFamily="34" charset="0"/>
              </a:rPr>
              <a:t> </a:t>
            </a:r>
            <a:r>
              <a:rPr kumimoji="0" lang="en-GB" altLang="en-US" sz="1800" b="0" i="0" u="none" strike="noStrike" kern="0" cap="none" spc="0" normalizeH="0" baseline="0" noProof="0" dirty="0">
                <a:ln>
                  <a:noFill/>
                </a:ln>
                <a:solidFill>
                  <a:srgbClr val="333333"/>
                </a:solidFill>
                <a:effectLst/>
                <a:uLnTx/>
                <a:uFillTx/>
                <a:latin typeface="Corbel" panose="020B0503020204020204" pitchFamily="34" charset="0"/>
              </a:rPr>
              <a:t>The dopamine release ‘</a:t>
            </a:r>
            <a:r>
              <a:rPr kumimoji="0" lang="en-GB" altLang="en-US" sz="1800" b="1" i="0" u="none" strike="noStrike" kern="0" cap="none" spc="0" normalizeH="0" baseline="0" noProof="0" dirty="0">
                <a:ln>
                  <a:noFill/>
                </a:ln>
                <a:solidFill>
                  <a:srgbClr val="FF0000"/>
                </a:solidFill>
                <a:effectLst/>
                <a:uLnTx/>
                <a:uFillTx/>
                <a:latin typeface="Corbel" panose="020B0503020204020204" pitchFamily="34" charset="0"/>
              </a:rPr>
              <a:t>teaches</a:t>
            </a:r>
            <a:r>
              <a:rPr kumimoji="0" lang="en-GB" altLang="en-US" sz="1800" b="0" i="0" u="none" strike="noStrike" kern="0" cap="none" spc="0" normalizeH="0" baseline="0" noProof="0" dirty="0">
                <a:ln>
                  <a:noFill/>
                </a:ln>
                <a:solidFill>
                  <a:srgbClr val="333333"/>
                </a:solidFill>
                <a:effectLst/>
                <a:uLnTx/>
                <a:uFillTx/>
                <a:latin typeface="Corbel" panose="020B0503020204020204" pitchFamily="34" charset="0"/>
              </a:rPr>
              <a:t>’ the smoker to repeat the action of puffing on a cigarette</a:t>
            </a:r>
          </a:p>
        </p:txBody>
      </p:sp>
      <p:sp>
        <p:nvSpPr>
          <p:cNvPr id="12" name="Text Box 5">
            <a:extLst>
              <a:ext uri="{FF2B5EF4-FFF2-40B4-BE49-F238E27FC236}">
                <a16:creationId xmlns:a16="http://schemas.microsoft.com/office/drawing/2014/main" id="{B4978F25-8163-4E3D-3364-7766C862EC32}"/>
              </a:ext>
            </a:extLst>
          </p:cNvPr>
          <p:cNvSpPr txBox="1">
            <a:spLocks noChangeArrowheads="1"/>
          </p:cNvSpPr>
          <p:nvPr/>
        </p:nvSpPr>
        <p:spPr bwMode="auto">
          <a:xfrm>
            <a:off x="5661329" y="4396195"/>
            <a:ext cx="6281528" cy="830997"/>
          </a:xfrm>
          <a:prstGeom prst="rect">
            <a:avLst/>
          </a:prstGeom>
          <a:solidFill>
            <a:srgbClr val="1F497D">
              <a:lumMod val="20000"/>
              <a:lumOff val="80000"/>
            </a:srgbClr>
          </a:solidFill>
          <a:ln w="25400">
            <a:solidFill>
              <a:sysClr val="windowText" lastClr="000000"/>
            </a:solidFill>
          </a:ln>
          <a:effec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marL="2284413" indent="1588" eaLnBrk="0" fontAlgn="base" hangingPunct="0">
              <a:spcBef>
                <a:spcPct val="0"/>
              </a:spcBef>
              <a:spcAft>
                <a:spcPct val="0"/>
              </a:spcAft>
              <a:defRPr>
                <a:solidFill>
                  <a:schemeClr val="tx1"/>
                </a:solidFill>
                <a:latin typeface="Arial" charset="0"/>
                <a:cs typeface="Arial" charset="0"/>
              </a:defRPr>
            </a:lvl6pPr>
            <a:lvl7pPr marL="2741613" indent="1588" eaLnBrk="0" fontAlgn="base" hangingPunct="0">
              <a:spcBef>
                <a:spcPct val="0"/>
              </a:spcBef>
              <a:spcAft>
                <a:spcPct val="0"/>
              </a:spcAft>
              <a:defRPr>
                <a:solidFill>
                  <a:schemeClr val="tx1"/>
                </a:solidFill>
                <a:latin typeface="Arial" charset="0"/>
                <a:cs typeface="Arial" charset="0"/>
              </a:defRPr>
            </a:lvl7pPr>
            <a:lvl8pPr marL="3198813" indent="1588" eaLnBrk="0" fontAlgn="base" hangingPunct="0">
              <a:spcBef>
                <a:spcPct val="0"/>
              </a:spcBef>
              <a:spcAft>
                <a:spcPct val="0"/>
              </a:spcAft>
              <a:defRPr>
                <a:solidFill>
                  <a:schemeClr val="tx1"/>
                </a:solidFill>
                <a:latin typeface="Arial" charset="0"/>
                <a:cs typeface="Arial" charset="0"/>
              </a:defRPr>
            </a:lvl8pPr>
            <a:lvl9pPr marL="3656013" indent="1588"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rgbClr val="333333"/>
                </a:solidFill>
                <a:effectLst/>
                <a:uLnTx/>
                <a:uFillTx/>
                <a:latin typeface="Corbel" panose="020B0503020204020204" pitchFamily="34" charset="0"/>
                <a:cs typeface="Arial" charset="0"/>
              </a:rPr>
              <a:t>People who smoke misattribute the ability of cigarettes to  relieve withdrawal symptoms (depressed mood, anxiety, irritability) with their ability to reduce mental health symptoms </a:t>
            </a:r>
          </a:p>
        </p:txBody>
      </p:sp>
      <p:cxnSp>
        <p:nvCxnSpPr>
          <p:cNvPr id="15" name="Straight Arrow Connector 14">
            <a:extLst>
              <a:ext uri="{FF2B5EF4-FFF2-40B4-BE49-F238E27FC236}">
                <a16:creationId xmlns:a16="http://schemas.microsoft.com/office/drawing/2014/main" id="{E634761E-5975-BA51-6B26-EF3E022F7951}"/>
              </a:ext>
            </a:extLst>
          </p:cNvPr>
          <p:cNvCxnSpPr>
            <a:cxnSpLocks/>
          </p:cNvCxnSpPr>
          <p:nvPr/>
        </p:nvCxnSpPr>
        <p:spPr>
          <a:xfrm>
            <a:off x="3206607" y="2631558"/>
            <a:ext cx="0" cy="2180136"/>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3072AA9-5EC6-38CA-4BB5-0FCB7C9D6D0F}"/>
              </a:ext>
            </a:extLst>
          </p:cNvPr>
          <p:cNvSpPr/>
          <p:nvPr/>
        </p:nvSpPr>
        <p:spPr>
          <a:xfrm>
            <a:off x="2656500" y="4985192"/>
            <a:ext cx="697930" cy="4207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82D806A1-A4F6-0D0F-32A3-B258A3BDE4AF}"/>
              </a:ext>
            </a:extLst>
          </p:cNvPr>
          <p:cNvSpPr/>
          <p:nvPr/>
        </p:nvSpPr>
        <p:spPr>
          <a:xfrm>
            <a:off x="8357191" y="230188"/>
            <a:ext cx="1525772" cy="937053"/>
          </a:xfrm>
          <a:custGeom>
            <a:avLst/>
            <a:gdLst>
              <a:gd name="connsiteX0" fmla="*/ 0 w 1525772"/>
              <a:gd name="connsiteY0" fmla="*/ 156179 h 937053"/>
              <a:gd name="connsiteX1" fmla="*/ 156179 w 1525772"/>
              <a:gd name="connsiteY1" fmla="*/ 0 h 937053"/>
              <a:gd name="connsiteX2" fmla="*/ 572784 w 1525772"/>
              <a:gd name="connsiteY2" fmla="*/ 0 h 937053"/>
              <a:gd name="connsiteX3" fmla="*/ 952988 w 1525772"/>
              <a:gd name="connsiteY3" fmla="*/ 0 h 937053"/>
              <a:gd name="connsiteX4" fmla="*/ 1369593 w 1525772"/>
              <a:gd name="connsiteY4" fmla="*/ 0 h 937053"/>
              <a:gd name="connsiteX5" fmla="*/ 1525772 w 1525772"/>
              <a:gd name="connsiteY5" fmla="*/ 156179 h 937053"/>
              <a:gd name="connsiteX6" fmla="*/ 1525772 w 1525772"/>
              <a:gd name="connsiteY6" fmla="*/ 456033 h 937053"/>
              <a:gd name="connsiteX7" fmla="*/ 1525772 w 1525772"/>
              <a:gd name="connsiteY7" fmla="*/ 780874 h 937053"/>
              <a:gd name="connsiteX8" fmla="*/ 1369593 w 1525772"/>
              <a:gd name="connsiteY8" fmla="*/ 937053 h 937053"/>
              <a:gd name="connsiteX9" fmla="*/ 940853 w 1525772"/>
              <a:gd name="connsiteY9" fmla="*/ 937053 h 937053"/>
              <a:gd name="connsiteX10" fmla="*/ 524248 w 1525772"/>
              <a:gd name="connsiteY10" fmla="*/ 937053 h 937053"/>
              <a:gd name="connsiteX11" fmla="*/ 156179 w 1525772"/>
              <a:gd name="connsiteY11" fmla="*/ 937053 h 937053"/>
              <a:gd name="connsiteX12" fmla="*/ 0 w 1525772"/>
              <a:gd name="connsiteY12" fmla="*/ 780874 h 937053"/>
              <a:gd name="connsiteX13" fmla="*/ 0 w 1525772"/>
              <a:gd name="connsiteY13" fmla="*/ 468527 h 937053"/>
              <a:gd name="connsiteX14" fmla="*/ 0 w 1525772"/>
              <a:gd name="connsiteY14" fmla="*/ 156179 h 93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772" h="937053" fill="none" extrusionOk="0">
                <a:moveTo>
                  <a:pt x="0" y="156179"/>
                </a:moveTo>
                <a:cubicBezTo>
                  <a:pt x="-2816" y="64184"/>
                  <a:pt x="71187" y="-17082"/>
                  <a:pt x="156179" y="0"/>
                </a:cubicBezTo>
                <a:cubicBezTo>
                  <a:pt x="357915" y="-47035"/>
                  <a:pt x="374175" y="25076"/>
                  <a:pt x="572784" y="0"/>
                </a:cubicBezTo>
                <a:cubicBezTo>
                  <a:pt x="771393" y="-25076"/>
                  <a:pt x="774506" y="18690"/>
                  <a:pt x="952988" y="0"/>
                </a:cubicBezTo>
                <a:cubicBezTo>
                  <a:pt x="1131470" y="-18690"/>
                  <a:pt x="1279374" y="5433"/>
                  <a:pt x="1369593" y="0"/>
                </a:cubicBezTo>
                <a:cubicBezTo>
                  <a:pt x="1469624" y="-2915"/>
                  <a:pt x="1527644" y="87696"/>
                  <a:pt x="1525772" y="156179"/>
                </a:cubicBezTo>
                <a:cubicBezTo>
                  <a:pt x="1559349" y="235175"/>
                  <a:pt x="1491158" y="333179"/>
                  <a:pt x="1525772" y="456033"/>
                </a:cubicBezTo>
                <a:cubicBezTo>
                  <a:pt x="1560386" y="578887"/>
                  <a:pt x="1495360" y="622952"/>
                  <a:pt x="1525772" y="780874"/>
                </a:cubicBezTo>
                <a:cubicBezTo>
                  <a:pt x="1529349" y="856129"/>
                  <a:pt x="1457132" y="938442"/>
                  <a:pt x="1369593" y="937053"/>
                </a:cubicBezTo>
                <a:cubicBezTo>
                  <a:pt x="1209435" y="979302"/>
                  <a:pt x="1068808" y="931506"/>
                  <a:pt x="940853" y="937053"/>
                </a:cubicBezTo>
                <a:cubicBezTo>
                  <a:pt x="812898" y="942600"/>
                  <a:pt x="726117" y="905772"/>
                  <a:pt x="524248" y="937053"/>
                </a:cubicBezTo>
                <a:cubicBezTo>
                  <a:pt x="322380" y="968334"/>
                  <a:pt x="296577" y="914380"/>
                  <a:pt x="156179" y="937053"/>
                </a:cubicBezTo>
                <a:cubicBezTo>
                  <a:pt x="67482" y="944667"/>
                  <a:pt x="-7346" y="843995"/>
                  <a:pt x="0" y="780874"/>
                </a:cubicBezTo>
                <a:cubicBezTo>
                  <a:pt x="-2652" y="713966"/>
                  <a:pt x="12664" y="595748"/>
                  <a:pt x="0" y="468527"/>
                </a:cubicBezTo>
                <a:cubicBezTo>
                  <a:pt x="-12664" y="341306"/>
                  <a:pt x="37135" y="221831"/>
                  <a:pt x="0" y="156179"/>
                </a:cubicBezTo>
                <a:close/>
              </a:path>
              <a:path w="1525772" h="937053" stroke="0" extrusionOk="0">
                <a:moveTo>
                  <a:pt x="0" y="156179"/>
                </a:moveTo>
                <a:cubicBezTo>
                  <a:pt x="-5635" y="66448"/>
                  <a:pt x="59916" y="3756"/>
                  <a:pt x="156179" y="0"/>
                </a:cubicBezTo>
                <a:cubicBezTo>
                  <a:pt x="269461" y="-23549"/>
                  <a:pt x="456159" y="29117"/>
                  <a:pt x="584919" y="0"/>
                </a:cubicBezTo>
                <a:cubicBezTo>
                  <a:pt x="713679" y="-29117"/>
                  <a:pt x="859838" y="43934"/>
                  <a:pt x="977256" y="0"/>
                </a:cubicBezTo>
                <a:cubicBezTo>
                  <a:pt x="1094674" y="-43934"/>
                  <a:pt x="1270049" y="17821"/>
                  <a:pt x="1369593" y="0"/>
                </a:cubicBezTo>
                <a:cubicBezTo>
                  <a:pt x="1451368" y="-14429"/>
                  <a:pt x="1526669" y="66604"/>
                  <a:pt x="1525772" y="156179"/>
                </a:cubicBezTo>
                <a:cubicBezTo>
                  <a:pt x="1557588" y="278076"/>
                  <a:pt x="1504876" y="324877"/>
                  <a:pt x="1525772" y="456033"/>
                </a:cubicBezTo>
                <a:cubicBezTo>
                  <a:pt x="1546668" y="587189"/>
                  <a:pt x="1493227" y="669524"/>
                  <a:pt x="1525772" y="780874"/>
                </a:cubicBezTo>
                <a:cubicBezTo>
                  <a:pt x="1513616" y="887239"/>
                  <a:pt x="1443233" y="922422"/>
                  <a:pt x="1369593" y="937053"/>
                </a:cubicBezTo>
                <a:cubicBezTo>
                  <a:pt x="1258619" y="946972"/>
                  <a:pt x="1147230" y="923956"/>
                  <a:pt x="989390" y="937053"/>
                </a:cubicBezTo>
                <a:cubicBezTo>
                  <a:pt x="831550" y="950150"/>
                  <a:pt x="741184" y="916948"/>
                  <a:pt x="584919" y="937053"/>
                </a:cubicBezTo>
                <a:cubicBezTo>
                  <a:pt x="428654" y="957158"/>
                  <a:pt x="266289" y="906025"/>
                  <a:pt x="156179" y="937053"/>
                </a:cubicBezTo>
                <a:cubicBezTo>
                  <a:pt x="83416" y="953579"/>
                  <a:pt x="6218" y="861685"/>
                  <a:pt x="0" y="780874"/>
                </a:cubicBezTo>
                <a:cubicBezTo>
                  <a:pt x="-1814" y="687737"/>
                  <a:pt x="6917" y="613849"/>
                  <a:pt x="0" y="468527"/>
                </a:cubicBezTo>
                <a:cubicBezTo>
                  <a:pt x="-6917" y="323205"/>
                  <a:pt x="25267" y="236298"/>
                  <a:pt x="0" y="156179"/>
                </a:cubicBezTo>
                <a:close/>
              </a:path>
            </a:pathLst>
          </a:custGeom>
          <a:solidFill>
            <a:schemeClr val="accent4">
              <a:lumMod val="75000"/>
            </a:schemeClr>
          </a:solid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Smoking</a:t>
            </a:r>
          </a:p>
        </p:txBody>
      </p:sp>
      <p:sp>
        <p:nvSpPr>
          <p:cNvPr id="29" name="Rectangle: Rounded Corners 28">
            <a:extLst>
              <a:ext uri="{FF2B5EF4-FFF2-40B4-BE49-F238E27FC236}">
                <a16:creationId xmlns:a16="http://schemas.microsoft.com/office/drawing/2014/main" id="{6B43C236-2235-1F85-85E2-59D135C853FD}"/>
              </a:ext>
            </a:extLst>
          </p:cNvPr>
          <p:cNvSpPr/>
          <p:nvPr/>
        </p:nvSpPr>
        <p:spPr>
          <a:xfrm>
            <a:off x="10482894" y="232052"/>
            <a:ext cx="1525772" cy="937053"/>
          </a:xfrm>
          <a:custGeom>
            <a:avLst/>
            <a:gdLst>
              <a:gd name="connsiteX0" fmla="*/ 0 w 1525772"/>
              <a:gd name="connsiteY0" fmla="*/ 156179 h 937053"/>
              <a:gd name="connsiteX1" fmla="*/ 156179 w 1525772"/>
              <a:gd name="connsiteY1" fmla="*/ 0 h 937053"/>
              <a:gd name="connsiteX2" fmla="*/ 572784 w 1525772"/>
              <a:gd name="connsiteY2" fmla="*/ 0 h 937053"/>
              <a:gd name="connsiteX3" fmla="*/ 952988 w 1525772"/>
              <a:gd name="connsiteY3" fmla="*/ 0 h 937053"/>
              <a:gd name="connsiteX4" fmla="*/ 1369593 w 1525772"/>
              <a:gd name="connsiteY4" fmla="*/ 0 h 937053"/>
              <a:gd name="connsiteX5" fmla="*/ 1525772 w 1525772"/>
              <a:gd name="connsiteY5" fmla="*/ 156179 h 937053"/>
              <a:gd name="connsiteX6" fmla="*/ 1525772 w 1525772"/>
              <a:gd name="connsiteY6" fmla="*/ 456033 h 937053"/>
              <a:gd name="connsiteX7" fmla="*/ 1525772 w 1525772"/>
              <a:gd name="connsiteY7" fmla="*/ 780874 h 937053"/>
              <a:gd name="connsiteX8" fmla="*/ 1369593 w 1525772"/>
              <a:gd name="connsiteY8" fmla="*/ 937053 h 937053"/>
              <a:gd name="connsiteX9" fmla="*/ 940853 w 1525772"/>
              <a:gd name="connsiteY9" fmla="*/ 937053 h 937053"/>
              <a:gd name="connsiteX10" fmla="*/ 524248 w 1525772"/>
              <a:gd name="connsiteY10" fmla="*/ 937053 h 937053"/>
              <a:gd name="connsiteX11" fmla="*/ 156179 w 1525772"/>
              <a:gd name="connsiteY11" fmla="*/ 937053 h 937053"/>
              <a:gd name="connsiteX12" fmla="*/ 0 w 1525772"/>
              <a:gd name="connsiteY12" fmla="*/ 780874 h 937053"/>
              <a:gd name="connsiteX13" fmla="*/ 0 w 1525772"/>
              <a:gd name="connsiteY13" fmla="*/ 468527 h 937053"/>
              <a:gd name="connsiteX14" fmla="*/ 0 w 1525772"/>
              <a:gd name="connsiteY14" fmla="*/ 156179 h 93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772" h="937053" fill="none" extrusionOk="0">
                <a:moveTo>
                  <a:pt x="0" y="156179"/>
                </a:moveTo>
                <a:cubicBezTo>
                  <a:pt x="-2816" y="64184"/>
                  <a:pt x="71187" y="-17082"/>
                  <a:pt x="156179" y="0"/>
                </a:cubicBezTo>
                <a:cubicBezTo>
                  <a:pt x="357915" y="-47035"/>
                  <a:pt x="374175" y="25076"/>
                  <a:pt x="572784" y="0"/>
                </a:cubicBezTo>
                <a:cubicBezTo>
                  <a:pt x="771393" y="-25076"/>
                  <a:pt x="774506" y="18690"/>
                  <a:pt x="952988" y="0"/>
                </a:cubicBezTo>
                <a:cubicBezTo>
                  <a:pt x="1131470" y="-18690"/>
                  <a:pt x="1279374" y="5433"/>
                  <a:pt x="1369593" y="0"/>
                </a:cubicBezTo>
                <a:cubicBezTo>
                  <a:pt x="1469624" y="-2915"/>
                  <a:pt x="1527644" y="87696"/>
                  <a:pt x="1525772" y="156179"/>
                </a:cubicBezTo>
                <a:cubicBezTo>
                  <a:pt x="1559349" y="235175"/>
                  <a:pt x="1491158" y="333179"/>
                  <a:pt x="1525772" y="456033"/>
                </a:cubicBezTo>
                <a:cubicBezTo>
                  <a:pt x="1560386" y="578887"/>
                  <a:pt x="1495360" y="622952"/>
                  <a:pt x="1525772" y="780874"/>
                </a:cubicBezTo>
                <a:cubicBezTo>
                  <a:pt x="1529349" y="856129"/>
                  <a:pt x="1457132" y="938442"/>
                  <a:pt x="1369593" y="937053"/>
                </a:cubicBezTo>
                <a:cubicBezTo>
                  <a:pt x="1209435" y="979302"/>
                  <a:pt x="1068808" y="931506"/>
                  <a:pt x="940853" y="937053"/>
                </a:cubicBezTo>
                <a:cubicBezTo>
                  <a:pt x="812898" y="942600"/>
                  <a:pt x="726117" y="905772"/>
                  <a:pt x="524248" y="937053"/>
                </a:cubicBezTo>
                <a:cubicBezTo>
                  <a:pt x="322380" y="968334"/>
                  <a:pt x="296577" y="914380"/>
                  <a:pt x="156179" y="937053"/>
                </a:cubicBezTo>
                <a:cubicBezTo>
                  <a:pt x="67482" y="944667"/>
                  <a:pt x="-7346" y="843995"/>
                  <a:pt x="0" y="780874"/>
                </a:cubicBezTo>
                <a:cubicBezTo>
                  <a:pt x="-2652" y="713966"/>
                  <a:pt x="12664" y="595748"/>
                  <a:pt x="0" y="468527"/>
                </a:cubicBezTo>
                <a:cubicBezTo>
                  <a:pt x="-12664" y="341306"/>
                  <a:pt x="37135" y="221831"/>
                  <a:pt x="0" y="156179"/>
                </a:cubicBezTo>
                <a:close/>
              </a:path>
              <a:path w="1525772" h="937053" stroke="0" extrusionOk="0">
                <a:moveTo>
                  <a:pt x="0" y="156179"/>
                </a:moveTo>
                <a:cubicBezTo>
                  <a:pt x="-5635" y="66448"/>
                  <a:pt x="59916" y="3756"/>
                  <a:pt x="156179" y="0"/>
                </a:cubicBezTo>
                <a:cubicBezTo>
                  <a:pt x="269461" y="-23549"/>
                  <a:pt x="456159" y="29117"/>
                  <a:pt x="584919" y="0"/>
                </a:cubicBezTo>
                <a:cubicBezTo>
                  <a:pt x="713679" y="-29117"/>
                  <a:pt x="859838" y="43934"/>
                  <a:pt x="977256" y="0"/>
                </a:cubicBezTo>
                <a:cubicBezTo>
                  <a:pt x="1094674" y="-43934"/>
                  <a:pt x="1270049" y="17821"/>
                  <a:pt x="1369593" y="0"/>
                </a:cubicBezTo>
                <a:cubicBezTo>
                  <a:pt x="1451368" y="-14429"/>
                  <a:pt x="1526669" y="66604"/>
                  <a:pt x="1525772" y="156179"/>
                </a:cubicBezTo>
                <a:cubicBezTo>
                  <a:pt x="1557588" y="278076"/>
                  <a:pt x="1504876" y="324877"/>
                  <a:pt x="1525772" y="456033"/>
                </a:cubicBezTo>
                <a:cubicBezTo>
                  <a:pt x="1546668" y="587189"/>
                  <a:pt x="1493227" y="669524"/>
                  <a:pt x="1525772" y="780874"/>
                </a:cubicBezTo>
                <a:cubicBezTo>
                  <a:pt x="1513616" y="887239"/>
                  <a:pt x="1443233" y="922422"/>
                  <a:pt x="1369593" y="937053"/>
                </a:cubicBezTo>
                <a:cubicBezTo>
                  <a:pt x="1258619" y="946972"/>
                  <a:pt x="1147230" y="923956"/>
                  <a:pt x="989390" y="937053"/>
                </a:cubicBezTo>
                <a:cubicBezTo>
                  <a:pt x="831550" y="950150"/>
                  <a:pt x="741184" y="916948"/>
                  <a:pt x="584919" y="937053"/>
                </a:cubicBezTo>
                <a:cubicBezTo>
                  <a:pt x="428654" y="957158"/>
                  <a:pt x="266289" y="906025"/>
                  <a:pt x="156179" y="937053"/>
                </a:cubicBezTo>
                <a:cubicBezTo>
                  <a:pt x="83416" y="953579"/>
                  <a:pt x="6218" y="861685"/>
                  <a:pt x="0" y="780874"/>
                </a:cubicBezTo>
                <a:cubicBezTo>
                  <a:pt x="-1814" y="687737"/>
                  <a:pt x="6917" y="613849"/>
                  <a:pt x="0" y="468527"/>
                </a:cubicBezTo>
                <a:cubicBezTo>
                  <a:pt x="-6917" y="323205"/>
                  <a:pt x="25267" y="236298"/>
                  <a:pt x="0" y="156179"/>
                </a:cubicBezTo>
                <a:close/>
              </a:path>
            </a:pathLst>
          </a:custGeom>
          <a:solidFill>
            <a:schemeClr val="accent2">
              <a:lumMod val="20000"/>
              <a:lumOff val="80000"/>
            </a:schemeClr>
          </a:solidFill>
          <a:ln>
            <a:solidFill>
              <a:schemeClr val="accent4">
                <a:lumMod val="7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Reduced distress</a:t>
            </a:r>
          </a:p>
        </p:txBody>
      </p:sp>
      <p:sp>
        <p:nvSpPr>
          <p:cNvPr id="30" name="Arrow: Right 29">
            <a:extLst>
              <a:ext uri="{FF2B5EF4-FFF2-40B4-BE49-F238E27FC236}">
                <a16:creationId xmlns:a16="http://schemas.microsoft.com/office/drawing/2014/main" id="{8B0A37B3-9AC5-A024-BB4E-1EA58E5F7BB4}"/>
              </a:ext>
            </a:extLst>
          </p:cNvPr>
          <p:cNvSpPr/>
          <p:nvPr/>
        </p:nvSpPr>
        <p:spPr>
          <a:xfrm>
            <a:off x="9983972" y="558209"/>
            <a:ext cx="393405" cy="318977"/>
          </a:xfrm>
          <a:prstGeom prst="rightArrow">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C2B54389-3FC8-E179-732D-4F63135DA56D}"/>
              </a:ext>
            </a:extLst>
          </p:cNvPr>
          <p:cNvSpPr/>
          <p:nvPr/>
        </p:nvSpPr>
        <p:spPr>
          <a:xfrm>
            <a:off x="7714303" y="5548887"/>
            <a:ext cx="1729009" cy="1078925"/>
          </a:xfrm>
          <a:custGeom>
            <a:avLst/>
            <a:gdLst>
              <a:gd name="connsiteX0" fmla="*/ 0 w 1729009"/>
              <a:gd name="connsiteY0" fmla="*/ 179824 h 1078925"/>
              <a:gd name="connsiteX1" fmla="*/ 179824 w 1729009"/>
              <a:gd name="connsiteY1" fmla="*/ 0 h 1078925"/>
              <a:gd name="connsiteX2" fmla="*/ 649971 w 1729009"/>
              <a:gd name="connsiteY2" fmla="*/ 0 h 1078925"/>
              <a:gd name="connsiteX3" fmla="*/ 1079038 w 1729009"/>
              <a:gd name="connsiteY3" fmla="*/ 0 h 1078925"/>
              <a:gd name="connsiteX4" fmla="*/ 1549185 w 1729009"/>
              <a:gd name="connsiteY4" fmla="*/ 0 h 1078925"/>
              <a:gd name="connsiteX5" fmla="*/ 1729009 w 1729009"/>
              <a:gd name="connsiteY5" fmla="*/ 179824 h 1078925"/>
              <a:gd name="connsiteX6" fmla="*/ 1729009 w 1729009"/>
              <a:gd name="connsiteY6" fmla="*/ 525077 h 1078925"/>
              <a:gd name="connsiteX7" fmla="*/ 1729009 w 1729009"/>
              <a:gd name="connsiteY7" fmla="*/ 899101 h 1078925"/>
              <a:gd name="connsiteX8" fmla="*/ 1549185 w 1729009"/>
              <a:gd name="connsiteY8" fmla="*/ 1078925 h 1078925"/>
              <a:gd name="connsiteX9" fmla="*/ 1065344 w 1729009"/>
              <a:gd name="connsiteY9" fmla="*/ 1078925 h 1078925"/>
              <a:gd name="connsiteX10" fmla="*/ 595197 w 1729009"/>
              <a:gd name="connsiteY10" fmla="*/ 1078925 h 1078925"/>
              <a:gd name="connsiteX11" fmla="*/ 179824 w 1729009"/>
              <a:gd name="connsiteY11" fmla="*/ 1078925 h 1078925"/>
              <a:gd name="connsiteX12" fmla="*/ 0 w 1729009"/>
              <a:gd name="connsiteY12" fmla="*/ 899101 h 1078925"/>
              <a:gd name="connsiteX13" fmla="*/ 0 w 1729009"/>
              <a:gd name="connsiteY13" fmla="*/ 539463 h 1078925"/>
              <a:gd name="connsiteX14" fmla="*/ 0 w 1729009"/>
              <a:gd name="connsiteY14" fmla="*/ 179824 h 107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009" h="1078925" fill="none" extrusionOk="0">
                <a:moveTo>
                  <a:pt x="0" y="179824"/>
                </a:moveTo>
                <a:cubicBezTo>
                  <a:pt x="-6023" y="68233"/>
                  <a:pt x="82474" y="-26571"/>
                  <a:pt x="179824" y="0"/>
                </a:cubicBezTo>
                <a:cubicBezTo>
                  <a:pt x="300349" y="-50449"/>
                  <a:pt x="501108" y="19983"/>
                  <a:pt x="649971" y="0"/>
                </a:cubicBezTo>
                <a:cubicBezTo>
                  <a:pt x="798834" y="-19983"/>
                  <a:pt x="941906" y="3276"/>
                  <a:pt x="1079038" y="0"/>
                </a:cubicBezTo>
                <a:cubicBezTo>
                  <a:pt x="1216170" y="-3276"/>
                  <a:pt x="1414766" y="18755"/>
                  <a:pt x="1549185" y="0"/>
                </a:cubicBezTo>
                <a:cubicBezTo>
                  <a:pt x="1656899" y="-1777"/>
                  <a:pt x="1730893" y="98396"/>
                  <a:pt x="1729009" y="179824"/>
                </a:cubicBezTo>
                <a:cubicBezTo>
                  <a:pt x="1746851" y="336736"/>
                  <a:pt x="1696949" y="434586"/>
                  <a:pt x="1729009" y="525077"/>
                </a:cubicBezTo>
                <a:cubicBezTo>
                  <a:pt x="1761069" y="615568"/>
                  <a:pt x="1688585" y="787989"/>
                  <a:pt x="1729009" y="899101"/>
                </a:cubicBezTo>
                <a:cubicBezTo>
                  <a:pt x="1736971" y="973928"/>
                  <a:pt x="1659022" y="1090303"/>
                  <a:pt x="1549185" y="1078925"/>
                </a:cubicBezTo>
                <a:cubicBezTo>
                  <a:pt x="1342708" y="1084743"/>
                  <a:pt x="1188153" y="1070531"/>
                  <a:pt x="1065344" y="1078925"/>
                </a:cubicBezTo>
                <a:cubicBezTo>
                  <a:pt x="942535" y="1087319"/>
                  <a:pt x="781231" y="1037370"/>
                  <a:pt x="595197" y="1078925"/>
                </a:cubicBezTo>
                <a:cubicBezTo>
                  <a:pt x="409163" y="1120480"/>
                  <a:pt x="312416" y="1062420"/>
                  <a:pt x="179824" y="1078925"/>
                </a:cubicBezTo>
                <a:cubicBezTo>
                  <a:pt x="72600" y="1103586"/>
                  <a:pt x="-7976" y="973298"/>
                  <a:pt x="0" y="899101"/>
                </a:cubicBezTo>
                <a:cubicBezTo>
                  <a:pt x="-31671" y="773378"/>
                  <a:pt x="19165" y="713392"/>
                  <a:pt x="0" y="539463"/>
                </a:cubicBezTo>
                <a:cubicBezTo>
                  <a:pt x="-19165" y="365534"/>
                  <a:pt x="31034" y="293485"/>
                  <a:pt x="0" y="179824"/>
                </a:cubicBezTo>
                <a:close/>
              </a:path>
              <a:path w="1729009" h="1078925" stroke="0" extrusionOk="0">
                <a:moveTo>
                  <a:pt x="0" y="179824"/>
                </a:moveTo>
                <a:cubicBezTo>
                  <a:pt x="-2975" y="78675"/>
                  <a:pt x="68024" y="4686"/>
                  <a:pt x="179824" y="0"/>
                </a:cubicBezTo>
                <a:cubicBezTo>
                  <a:pt x="407421" y="-34977"/>
                  <a:pt x="517728" y="21910"/>
                  <a:pt x="663665" y="0"/>
                </a:cubicBezTo>
                <a:cubicBezTo>
                  <a:pt x="809602" y="-21910"/>
                  <a:pt x="1001884" y="30922"/>
                  <a:pt x="1106425" y="0"/>
                </a:cubicBezTo>
                <a:cubicBezTo>
                  <a:pt x="1210966" y="-30922"/>
                  <a:pt x="1391298" y="21978"/>
                  <a:pt x="1549185" y="0"/>
                </a:cubicBezTo>
                <a:cubicBezTo>
                  <a:pt x="1646688" y="-5834"/>
                  <a:pt x="1733618" y="63456"/>
                  <a:pt x="1729009" y="179824"/>
                </a:cubicBezTo>
                <a:cubicBezTo>
                  <a:pt x="1755258" y="323117"/>
                  <a:pt x="1725277" y="398158"/>
                  <a:pt x="1729009" y="525077"/>
                </a:cubicBezTo>
                <a:cubicBezTo>
                  <a:pt x="1732741" y="651996"/>
                  <a:pt x="1688332" y="737198"/>
                  <a:pt x="1729009" y="899101"/>
                </a:cubicBezTo>
                <a:cubicBezTo>
                  <a:pt x="1723991" y="1006716"/>
                  <a:pt x="1645244" y="1075149"/>
                  <a:pt x="1549185" y="1078925"/>
                </a:cubicBezTo>
                <a:cubicBezTo>
                  <a:pt x="1451206" y="1083035"/>
                  <a:pt x="1240593" y="1074825"/>
                  <a:pt x="1120119" y="1078925"/>
                </a:cubicBezTo>
                <a:cubicBezTo>
                  <a:pt x="999645" y="1083025"/>
                  <a:pt x="844453" y="1069685"/>
                  <a:pt x="663665" y="1078925"/>
                </a:cubicBezTo>
                <a:cubicBezTo>
                  <a:pt x="482877" y="1088165"/>
                  <a:pt x="298230" y="1029380"/>
                  <a:pt x="179824" y="1078925"/>
                </a:cubicBezTo>
                <a:cubicBezTo>
                  <a:pt x="82007" y="1080759"/>
                  <a:pt x="4614" y="994375"/>
                  <a:pt x="0" y="899101"/>
                </a:cubicBezTo>
                <a:cubicBezTo>
                  <a:pt x="-1880" y="748918"/>
                  <a:pt x="21199" y="671456"/>
                  <a:pt x="0" y="539463"/>
                </a:cubicBezTo>
                <a:cubicBezTo>
                  <a:pt x="-21199" y="407470"/>
                  <a:pt x="34963" y="286909"/>
                  <a:pt x="0" y="179824"/>
                </a:cubicBezTo>
                <a:close/>
              </a:path>
            </a:pathLst>
          </a:custGeom>
          <a:solidFill>
            <a:schemeClr val="accent4">
              <a:lumMod val="60000"/>
              <a:lumOff val="40000"/>
            </a:schemeClr>
          </a:solid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Replenishment of nicotine</a:t>
            </a:r>
          </a:p>
        </p:txBody>
      </p:sp>
      <p:sp>
        <p:nvSpPr>
          <p:cNvPr id="32" name="Rectangle: Rounded Corners 31">
            <a:extLst>
              <a:ext uri="{FF2B5EF4-FFF2-40B4-BE49-F238E27FC236}">
                <a16:creationId xmlns:a16="http://schemas.microsoft.com/office/drawing/2014/main" id="{27EBD773-B552-53E7-67BA-B85A6FE13CBA}"/>
              </a:ext>
            </a:extLst>
          </p:cNvPr>
          <p:cNvSpPr/>
          <p:nvPr/>
        </p:nvSpPr>
        <p:spPr>
          <a:xfrm>
            <a:off x="10068504" y="5548887"/>
            <a:ext cx="1874354" cy="1078925"/>
          </a:xfrm>
          <a:custGeom>
            <a:avLst/>
            <a:gdLst>
              <a:gd name="connsiteX0" fmla="*/ 0 w 1874354"/>
              <a:gd name="connsiteY0" fmla="*/ 179824 h 1078925"/>
              <a:gd name="connsiteX1" fmla="*/ 179824 w 1874354"/>
              <a:gd name="connsiteY1" fmla="*/ 0 h 1078925"/>
              <a:gd name="connsiteX2" fmla="*/ 699873 w 1874354"/>
              <a:gd name="connsiteY2" fmla="*/ 0 h 1078925"/>
              <a:gd name="connsiteX3" fmla="*/ 1174481 w 1874354"/>
              <a:gd name="connsiteY3" fmla="*/ 0 h 1078925"/>
              <a:gd name="connsiteX4" fmla="*/ 1694530 w 1874354"/>
              <a:gd name="connsiteY4" fmla="*/ 0 h 1078925"/>
              <a:gd name="connsiteX5" fmla="*/ 1874354 w 1874354"/>
              <a:gd name="connsiteY5" fmla="*/ 179824 h 1078925"/>
              <a:gd name="connsiteX6" fmla="*/ 1874354 w 1874354"/>
              <a:gd name="connsiteY6" fmla="*/ 525077 h 1078925"/>
              <a:gd name="connsiteX7" fmla="*/ 1874354 w 1874354"/>
              <a:gd name="connsiteY7" fmla="*/ 899101 h 1078925"/>
              <a:gd name="connsiteX8" fmla="*/ 1694530 w 1874354"/>
              <a:gd name="connsiteY8" fmla="*/ 1078925 h 1078925"/>
              <a:gd name="connsiteX9" fmla="*/ 1159334 w 1874354"/>
              <a:gd name="connsiteY9" fmla="*/ 1078925 h 1078925"/>
              <a:gd name="connsiteX10" fmla="*/ 639285 w 1874354"/>
              <a:gd name="connsiteY10" fmla="*/ 1078925 h 1078925"/>
              <a:gd name="connsiteX11" fmla="*/ 179824 w 1874354"/>
              <a:gd name="connsiteY11" fmla="*/ 1078925 h 1078925"/>
              <a:gd name="connsiteX12" fmla="*/ 0 w 1874354"/>
              <a:gd name="connsiteY12" fmla="*/ 899101 h 1078925"/>
              <a:gd name="connsiteX13" fmla="*/ 0 w 1874354"/>
              <a:gd name="connsiteY13" fmla="*/ 539463 h 1078925"/>
              <a:gd name="connsiteX14" fmla="*/ 0 w 1874354"/>
              <a:gd name="connsiteY14" fmla="*/ 179824 h 107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4354" h="1078925" fill="none" extrusionOk="0">
                <a:moveTo>
                  <a:pt x="0" y="179824"/>
                </a:moveTo>
                <a:cubicBezTo>
                  <a:pt x="-6023" y="68233"/>
                  <a:pt x="82474" y="-26571"/>
                  <a:pt x="179824" y="0"/>
                </a:cubicBezTo>
                <a:cubicBezTo>
                  <a:pt x="357551" y="-22614"/>
                  <a:pt x="443486" y="1165"/>
                  <a:pt x="699873" y="0"/>
                </a:cubicBezTo>
                <a:cubicBezTo>
                  <a:pt x="956260" y="-1165"/>
                  <a:pt x="1057683" y="25911"/>
                  <a:pt x="1174481" y="0"/>
                </a:cubicBezTo>
                <a:cubicBezTo>
                  <a:pt x="1291279" y="-25911"/>
                  <a:pt x="1454045" y="34258"/>
                  <a:pt x="1694530" y="0"/>
                </a:cubicBezTo>
                <a:cubicBezTo>
                  <a:pt x="1802244" y="-1777"/>
                  <a:pt x="1876238" y="98396"/>
                  <a:pt x="1874354" y="179824"/>
                </a:cubicBezTo>
                <a:cubicBezTo>
                  <a:pt x="1892196" y="336736"/>
                  <a:pt x="1842294" y="434586"/>
                  <a:pt x="1874354" y="525077"/>
                </a:cubicBezTo>
                <a:cubicBezTo>
                  <a:pt x="1906414" y="615568"/>
                  <a:pt x="1833930" y="787989"/>
                  <a:pt x="1874354" y="899101"/>
                </a:cubicBezTo>
                <a:cubicBezTo>
                  <a:pt x="1882316" y="973928"/>
                  <a:pt x="1804367" y="1090303"/>
                  <a:pt x="1694530" y="1078925"/>
                </a:cubicBezTo>
                <a:cubicBezTo>
                  <a:pt x="1532415" y="1092280"/>
                  <a:pt x="1355690" y="1019251"/>
                  <a:pt x="1159334" y="1078925"/>
                </a:cubicBezTo>
                <a:cubicBezTo>
                  <a:pt x="962978" y="1138599"/>
                  <a:pt x="847375" y="1070976"/>
                  <a:pt x="639285" y="1078925"/>
                </a:cubicBezTo>
                <a:cubicBezTo>
                  <a:pt x="431195" y="1086874"/>
                  <a:pt x="331595" y="1045359"/>
                  <a:pt x="179824" y="1078925"/>
                </a:cubicBezTo>
                <a:cubicBezTo>
                  <a:pt x="72600" y="1103586"/>
                  <a:pt x="-7976" y="973298"/>
                  <a:pt x="0" y="899101"/>
                </a:cubicBezTo>
                <a:cubicBezTo>
                  <a:pt x="-31671" y="773378"/>
                  <a:pt x="19165" y="713392"/>
                  <a:pt x="0" y="539463"/>
                </a:cubicBezTo>
                <a:cubicBezTo>
                  <a:pt x="-19165" y="365534"/>
                  <a:pt x="31034" y="293485"/>
                  <a:pt x="0" y="179824"/>
                </a:cubicBezTo>
                <a:close/>
              </a:path>
              <a:path w="1874354" h="1078925" stroke="0" extrusionOk="0">
                <a:moveTo>
                  <a:pt x="0" y="179824"/>
                </a:moveTo>
                <a:cubicBezTo>
                  <a:pt x="-2975" y="78675"/>
                  <a:pt x="68024" y="4686"/>
                  <a:pt x="179824" y="0"/>
                </a:cubicBezTo>
                <a:cubicBezTo>
                  <a:pt x="427042" y="-36694"/>
                  <a:pt x="540651" y="18200"/>
                  <a:pt x="715020" y="0"/>
                </a:cubicBezTo>
                <a:cubicBezTo>
                  <a:pt x="889389" y="-18200"/>
                  <a:pt x="1013504" y="38568"/>
                  <a:pt x="1204775" y="0"/>
                </a:cubicBezTo>
                <a:cubicBezTo>
                  <a:pt x="1396047" y="-38568"/>
                  <a:pt x="1560686" y="54388"/>
                  <a:pt x="1694530" y="0"/>
                </a:cubicBezTo>
                <a:cubicBezTo>
                  <a:pt x="1792033" y="-5834"/>
                  <a:pt x="1878963" y="63456"/>
                  <a:pt x="1874354" y="179824"/>
                </a:cubicBezTo>
                <a:cubicBezTo>
                  <a:pt x="1900603" y="323117"/>
                  <a:pt x="1870622" y="398158"/>
                  <a:pt x="1874354" y="525077"/>
                </a:cubicBezTo>
                <a:cubicBezTo>
                  <a:pt x="1878086" y="651996"/>
                  <a:pt x="1833677" y="737198"/>
                  <a:pt x="1874354" y="899101"/>
                </a:cubicBezTo>
                <a:cubicBezTo>
                  <a:pt x="1869336" y="1006716"/>
                  <a:pt x="1790589" y="1075149"/>
                  <a:pt x="1694530" y="1078925"/>
                </a:cubicBezTo>
                <a:cubicBezTo>
                  <a:pt x="1567444" y="1118759"/>
                  <a:pt x="1456438" y="1066030"/>
                  <a:pt x="1219922" y="1078925"/>
                </a:cubicBezTo>
                <a:cubicBezTo>
                  <a:pt x="983406" y="1091820"/>
                  <a:pt x="912341" y="1042946"/>
                  <a:pt x="715020" y="1078925"/>
                </a:cubicBezTo>
                <a:cubicBezTo>
                  <a:pt x="517699" y="1114904"/>
                  <a:pt x="348483" y="1037460"/>
                  <a:pt x="179824" y="1078925"/>
                </a:cubicBezTo>
                <a:cubicBezTo>
                  <a:pt x="82007" y="1080759"/>
                  <a:pt x="4614" y="994375"/>
                  <a:pt x="0" y="899101"/>
                </a:cubicBezTo>
                <a:cubicBezTo>
                  <a:pt x="-1880" y="748918"/>
                  <a:pt x="21199" y="671456"/>
                  <a:pt x="0" y="539463"/>
                </a:cubicBezTo>
                <a:cubicBezTo>
                  <a:pt x="-21199" y="407470"/>
                  <a:pt x="34963" y="286909"/>
                  <a:pt x="0" y="179824"/>
                </a:cubicBezTo>
                <a:close/>
              </a:path>
            </a:pathLst>
          </a:custGeom>
          <a:solidFill>
            <a:schemeClr val="accent2">
              <a:lumMod val="20000"/>
              <a:lumOff val="80000"/>
            </a:schemeClr>
          </a:solidFill>
          <a:ln>
            <a:solidFill>
              <a:schemeClr val="accent4">
                <a:lumMod val="7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Reduces withdrawal symptoms – reduces  distress</a:t>
            </a:r>
          </a:p>
        </p:txBody>
      </p:sp>
      <p:sp>
        <p:nvSpPr>
          <p:cNvPr id="33" name="Arrow: Right 32">
            <a:extLst>
              <a:ext uri="{FF2B5EF4-FFF2-40B4-BE49-F238E27FC236}">
                <a16:creationId xmlns:a16="http://schemas.microsoft.com/office/drawing/2014/main" id="{31802E85-FD45-747C-855F-26440F2EF3D9}"/>
              </a:ext>
            </a:extLst>
          </p:cNvPr>
          <p:cNvSpPr/>
          <p:nvPr/>
        </p:nvSpPr>
        <p:spPr>
          <a:xfrm>
            <a:off x="9590567" y="5999796"/>
            <a:ext cx="393405" cy="318977"/>
          </a:xfrm>
          <a:prstGeom prst="rightArrow">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234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D24-5666-4A09-A15F-8E8D753FE153}"/>
              </a:ext>
            </a:extLst>
          </p:cNvPr>
          <p:cNvSpPr>
            <a:spLocks noGrp="1"/>
          </p:cNvSpPr>
          <p:nvPr>
            <p:ph type="title"/>
          </p:nvPr>
        </p:nvSpPr>
        <p:spPr>
          <a:xfrm>
            <a:off x="195344" y="163443"/>
            <a:ext cx="11762456" cy="1325563"/>
          </a:xfrm>
        </p:spPr>
        <p:txBody>
          <a:bodyPr>
            <a:normAutofit/>
          </a:bodyPr>
          <a:lstStyle/>
          <a:p>
            <a:r>
              <a:rPr lang="en-GB" sz="3100" dirty="0">
                <a:latin typeface="Candara" panose="020E0502030303020204" pitchFamily="34" charset="0"/>
              </a:rPr>
              <a:t>We know from observational studies  (cross sectional, longitudinal)</a:t>
            </a:r>
            <a:endParaRPr lang="en-GB" sz="3600" dirty="0">
              <a:latin typeface="Candara" panose="020E0502030303020204" pitchFamily="34" charset="0"/>
            </a:endParaRPr>
          </a:p>
        </p:txBody>
      </p:sp>
      <p:sp>
        <p:nvSpPr>
          <p:cNvPr id="3" name="Content Placeholder 2">
            <a:extLst>
              <a:ext uri="{FF2B5EF4-FFF2-40B4-BE49-F238E27FC236}">
                <a16:creationId xmlns:a16="http://schemas.microsoft.com/office/drawing/2014/main" id="{A64E2ABB-B28E-44B0-B893-72E88743398C}"/>
              </a:ext>
            </a:extLst>
          </p:cNvPr>
          <p:cNvSpPr>
            <a:spLocks noGrp="1"/>
          </p:cNvSpPr>
          <p:nvPr>
            <p:ph idx="1"/>
          </p:nvPr>
        </p:nvSpPr>
        <p:spPr>
          <a:xfrm>
            <a:off x="195344" y="1782019"/>
            <a:ext cx="5238372" cy="1991995"/>
          </a:xfrm>
          <a:custGeom>
            <a:avLst/>
            <a:gdLst>
              <a:gd name="connsiteX0" fmla="*/ 0 w 5238372"/>
              <a:gd name="connsiteY0" fmla="*/ 0 h 1991995"/>
              <a:gd name="connsiteX1" fmla="*/ 634425 w 5238372"/>
              <a:gd name="connsiteY1" fmla="*/ 0 h 1991995"/>
              <a:gd name="connsiteX2" fmla="*/ 1059315 w 5238372"/>
              <a:gd name="connsiteY2" fmla="*/ 0 h 1991995"/>
              <a:gd name="connsiteX3" fmla="*/ 1588973 w 5238372"/>
              <a:gd name="connsiteY3" fmla="*/ 0 h 1991995"/>
              <a:gd name="connsiteX4" fmla="*/ 2275782 w 5238372"/>
              <a:gd name="connsiteY4" fmla="*/ 0 h 1991995"/>
              <a:gd name="connsiteX5" fmla="*/ 2857823 w 5238372"/>
              <a:gd name="connsiteY5" fmla="*/ 0 h 1991995"/>
              <a:gd name="connsiteX6" fmla="*/ 3492248 w 5238372"/>
              <a:gd name="connsiteY6" fmla="*/ 0 h 1991995"/>
              <a:gd name="connsiteX7" fmla="*/ 4021906 w 5238372"/>
              <a:gd name="connsiteY7" fmla="*/ 0 h 1991995"/>
              <a:gd name="connsiteX8" fmla="*/ 4603947 w 5238372"/>
              <a:gd name="connsiteY8" fmla="*/ 0 h 1991995"/>
              <a:gd name="connsiteX9" fmla="*/ 5238372 w 5238372"/>
              <a:gd name="connsiteY9" fmla="*/ 0 h 1991995"/>
              <a:gd name="connsiteX10" fmla="*/ 5238372 w 5238372"/>
              <a:gd name="connsiteY10" fmla="*/ 458159 h 1991995"/>
              <a:gd name="connsiteX11" fmla="*/ 5238372 w 5238372"/>
              <a:gd name="connsiteY11" fmla="*/ 896398 h 1991995"/>
              <a:gd name="connsiteX12" fmla="*/ 5238372 w 5238372"/>
              <a:gd name="connsiteY12" fmla="*/ 1354557 h 1991995"/>
              <a:gd name="connsiteX13" fmla="*/ 5238372 w 5238372"/>
              <a:gd name="connsiteY13" fmla="*/ 1991995 h 1991995"/>
              <a:gd name="connsiteX14" fmla="*/ 4656331 w 5238372"/>
              <a:gd name="connsiteY14" fmla="*/ 1991995 h 1991995"/>
              <a:gd name="connsiteX15" fmla="*/ 4074289 w 5238372"/>
              <a:gd name="connsiteY15" fmla="*/ 1991995 h 1991995"/>
              <a:gd name="connsiteX16" fmla="*/ 3597015 w 5238372"/>
              <a:gd name="connsiteY16" fmla="*/ 1991995 h 1991995"/>
              <a:gd name="connsiteX17" fmla="*/ 3014974 w 5238372"/>
              <a:gd name="connsiteY17" fmla="*/ 1991995 h 1991995"/>
              <a:gd name="connsiteX18" fmla="*/ 2432933 w 5238372"/>
              <a:gd name="connsiteY18" fmla="*/ 1991995 h 1991995"/>
              <a:gd name="connsiteX19" fmla="*/ 1850891 w 5238372"/>
              <a:gd name="connsiteY19" fmla="*/ 1991995 h 1991995"/>
              <a:gd name="connsiteX20" fmla="*/ 1268850 w 5238372"/>
              <a:gd name="connsiteY20" fmla="*/ 1991995 h 1991995"/>
              <a:gd name="connsiteX21" fmla="*/ 739192 w 5238372"/>
              <a:gd name="connsiteY21" fmla="*/ 1991995 h 1991995"/>
              <a:gd name="connsiteX22" fmla="*/ 0 w 5238372"/>
              <a:gd name="connsiteY22" fmla="*/ 1991995 h 1991995"/>
              <a:gd name="connsiteX23" fmla="*/ 0 w 5238372"/>
              <a:gd name="connsiteY23" fmla="*/ 1493996 h 1991995"/>
              <a:gd name="connsiteX24" fmla="*/ 0 w 5238372"/>
              <a:gd name="connsiteY24" fmla="*/ 976078 h 1991995"/>
              <a:gd name="connsiteX25" fmla="*/ 0 w 5238372"/>
              <a:gd name="connsiteY25" fmla="*/ 458159 h 1991995"/>
              <a:gd name="connsiteX26" fmla="*/ 0 w 5238372"/>
              <a:gd name="connsiteY26" fmla="*/ 0 h 19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38372" h="1991995" fill="none" extrusionOk="0">
                <a:moveTo>
                  <a:pt x="0" y="0"/>
                </a:moveTo>
                <a:cubicBezTo>
                  <a:pt x="281371" y="-72227"/>
                  <a:pt x="478560" y="63433"/>
                  <a:pt x="634425" y="0"/>
                </a:cubicBezTo>
                <a:cubicBezTo>
                  <a:pt x="790291" y="-63433"/>
                  <a:pt x="882335" y="50496"/>
                  <a:pt x="1059315" y="0"/>
                </a:cubicBezTo>
                <a:cubicBezTo>
                  <a:pt x="1236295" y="-50496"/>
                  <a:pt x="1328766" y="25005"/>
                  <a:pt x="1588973" y="0"/>
                </a:cubicBezTo>
                <a:cubicBezTo>
                  <a:pt x="1849180" y="-25005"/>
                  <a:pt x="2001530" y="13178"/>
                  <a:pt x="2275782" y="0"/>
                </a:cubicBezTo>
                <a:cubicBezTo>
                  <a:pt x="2550034" y="-13178"/>
                  <a:pt x="2702912" y="36308"/>
                  <a:pt x="2857823" y="0"/>
                </a:cubicBezTo>
                <a:cubicBezTo>
                  <a:pt x="3012734" y="-36308"/>
                  <a:pt x="3232433" y="62779"/>
                  <a:pt x="3492248" y="0"/>
                </a:cubicBezTo>
                <a:cubicBezTo>
                  <a:pt x="3752064" y="-62779"/>
                  <a:pt x="3807705" y="48511"/>
                  <a:pt x="4021906" y="0"/>
                </a:cubicBezTo>
                <a:cubicBezTo>
                  <a:pt x="4236107" y="-48511"/>
                  <a:pt x="4322291" y="18052"/>
                  <a:pt x="4603947" y="0"/>
                </a:cubicBezTo>
                <a:cubicBezTo>
                  <a:pt x="4885603" y="-18052"/>
                  <a:pt x="5097285" y="72439"/>
                  <a:pt x="5238372" y="0"/>
                </a:cubicBezTo>
                <a:cubicBezTo>
                  <a:pt x="5260108" y="119676"/>
                  <a:pt x="5223759" y="365376"/>
                  <a:pt x="5238372" y="458159"/>
                </a:cubicBezTo>
                <a:cubicBezTo>
                  <a:pt x="5252985" y="550942"/>
                  <a:pt x="5190904" y="739170"/>
                  <a:pt x="5238372" y="896398"/>
                </a:cubicBezTo>
                <a:cubicBezTo>
                  <a:pt x="5285840" y="1053626"/>
                  <a:pt x="5233836" y="1134972"/>
                  <a:pt x="5238372" y="1354557"/>
                </a:cubicBezTo>
                <a:cubicBezTo>
                  <a:pt x="5242908" y="1574142"/>
                  <a:pt x="5223544" y="1744262"/>
                  <a:pt x="5238372" y="1991995"/>
                </a:cubicBezTo>
                <a:cubicBezTo>
                  <a:pt x="5090021" y="2011966"/>
                  <a:pt x="4839587" y="1961904"/>
                  <a:pt x="4656331" y="1991995"/>
                </a:cubicBezTo>
                <a:cubicBezTo>
                  <a:pt x="4473075" y="2022086"/>
                  <a:pt x="4218264" y="1922273"/>
                  <a:pt x="4074289" y="1991995"/>
                </a:cubicBezTo>
                <a:cubicBezTo>
                  <a:pt x="3930314" y="2061717"/>
                  <a:pt x="3779303" y="1953059"/>
                  <a:pt x="3597015" y="1991995"/>
                </a:cubicBezTo>
                <a:cubicBezTo>
                  <a:pt x="3414727" y="2030931"/>
                  <a:pt x="3243816" y="1930775"/>
                  <a:pt x="3014974" y="1991995"/>
                </a:cubicBezTo>
                <a:cubicBezTo>
                  <a:pt x="2786132" y="2053215"/>
                  <a:pt x="2607633" y="1962437"/>
                  <a:pt x="2432933" y="1991995"/>
                </a:cubicBezTo>
                <a:cubicBezTo>
                  <a:pt x="2258233" y="2021553"/>
                  <a:pt x="2094675" y="1925365"/>
                  <a:pt x="1850891" y="1991995"/>
                </a:cubicBezTo>
                <a:cubicBezTo>
                  <a:pt x="1607107" y="2058625"/>
                  <a:pt x="1509364" y="1952820"/>
                  <a:pt x="1268850" y="1991995"/>
                </a:cubicBezTo>
                <a:cubicBezTo>
                  <a:pt x="1028336" y="2031170"/>
                  <a:pt x="957577" y="1983697"/>
                  <a:pt x="739192" y="1991995"/>
                </a:cubicBezTo>
                <a:cubicBezTo>
                  <a:pt x="520807" y="2000293"/>
                  <a:pt x="350322" y="1935028"/>
                  <a:pt x="0" y="1991995"/>
                </a:cubicBezTo>
                <a:cubicBezTo>
                  <a:pt x="-39409" y="1815159"/>
                  <a:pt x="7715" y="1609210"/>
                  <a:pt x="0" y="1493996"/>
                </a:cubicBezTo>
                <a:cubicBezTo>
                  <a:pt x="-7715" y="1378782"/>
                  <a:pt x="43246" y="1111685"/>
                  <a:pt x="0" y="976078"/>
                </a:cubicBezTo>
                <a:cubicBezTo>
                  <a:pt x="-43246" y="840471"/>
                  <a:pt x="53813" y="576122"/>
                  <a:pt x="0" y="458159"/>
                </a:cubicBezTo>
                <a:cubicBezTo>
                  <a:pt x="-53813" y="340196"/>
                  <a:pt x="13906" y="205069"/>
                  <a:pt x="0" y="0"/>
                </a:cubicBezTo>
                <a:close/>
              </a:path>
              <a:path w="5238372" h="1991995" stroke="0" extrusionOk="0">
                <a:moveTo>
                  <a:pt x="0" y="0"/>
                </a:moveTo>
                <a:cubicBezTo>
                  <a:pt x="184340" y="-20694"/>
                  <a:pt x="389535" y="3104"/>
                  <a:pt x="529658" y="0"/>
                </a:cubicBezTo>
                <a:cubicBezTo>
                  <a:pt x="669781" y="-3104"/>
                  <a:pt x="756698" y="21396"/>
                  <a:pt x="954548" y="0"/>
                </a:cubicBezTo>
                <a:cubicBezTo>
                  <a:pt x="1152398" y="-21396"/>
                  <a:pt x="1314705" y="36062"/>
                  <a:pt x="1641357" y="0"/>
                </a:cubicBezTo>
                <a:cubicBezTo>
                  <a:pt x="1968009" y="-36062"/>
                  <a:pt x="1944853" y="11928"/>
                  <a:pt x="2171014" y="0"/>
                </a:cubicBezTo>
                <a:cubicBezTo>
                  <a:pt x="2397175" y="-11928"/>
                  <a:pt x="2573346" y="62597"/>
                  <a:pt x="2700672" y="0"/>
                </a:cubicBezTo>
                <a:cubicBezTo>
                  <a:pt x="2827998" y="-62597"/>
                  <a:pt x="3173993" y="18092"/>
                  <a:pt x="3387481" y="0"/>
                </a:cubicBezTo>
                <a:cubicBezTo>
                  <a:pt x="3600969" y="-18092"/>
                  <a:pt x="3681471" y="24875"/>
                  <a:pt x="3864754" y="0"/>
                </a:cubicBezTo>
                <a:cubicBezTo>
                  <a:pt x="4048037" y="-24875"/>
                  <a:pt x="4246590" y="25711"/>
                  <a:pt x="4551563" y="0"/>
                </a:cubicBezTo>
                <a:cubicBezTo>
                  <a:pt x="4856536" y="-25711"/>
                  <a:pt x="5057532" y="54001"/>
                  <a:pt x="5238372" y="0"/>
                </a:cubicBezTo>
                <a:cubicBezTo>
                  <a:pt x="5280212" y="122955"/>
                  <a:pt x="5230692" y="302707"/>
                  <a:pt x="5238372" y="497999"/>
                </a:cubicBezTo>
                <a:cubicBezTo>
                  <a:pt x="5246052" y="693291"/>
                  <a:pt x="5225027" y="834572"/>
                  <a:pt x="5238372" y="995998"/>
                </a:cubicBezTo>
                <a:cubicBezTo>
                  <a:pt x="5251717" y="1157424"/>
                  <a:pt x="5195374" y="1286267"/>
                  <a:pt x="5238372" y="1513916"/>
                </a:cubicBezTo>
                <a:cubicBezTo>
                  <a:pt x="5281370" y="1741565"/>
                  <a:pt x="5202254" y="1761303"/>
                  <a:pt x="5238372" y="1991995"/>
                </a:cubicBezTo>
                <a:cubicBezTo>
                  <a:pt x="4951194" y="2039082"/>
                  <a:pt x="4916248" y="1990555"/>
                  <a:pt x="4656331" y="1991995"/>
                </a:cubicBezTo>
                <a:cubicBezTo>
                  <a:pt x="4396414" y="1993435"/>
                  <a:pt x="4342471" y="1990399"/>
                  <a:pt x="4179057" y="1991995"/>
                </a:cubicBezTo>
                <a:cubicBezTo>
                  <a:pt x="4015643" y="1993591"/>
                  <a:pt x="3839241" y="1985538"/>
                  <a:pt x="3597015" y="1991995"/>
                </a:cubicBezTo>
                <a:cubicBezTo>
                  <a:pt x="3354789" y="1998452"/>
                  <a:pt x="3230705" y="1939929"/>
                  <a:pt x="2910207" y="1991995"/>
                </a:cubicBezTo>
                <a:cubicBezTo>
                  <a:pt x="2589709" y="2044061"/>
                  <a:pt x="2515588" y="1954400"/>
                  <a:pt x="2328165" y="1991995"/>
                </a:cubicBezTo>
                <a:cubicBezTo>
                  <a:pt x="2140742" y="2029590"/>
                  <a:pt x="2019152" y="1975279"/>
                  <a:pt x="1903275" y="1991995"/>
                </a:cubicBezTo>
                <a:cubicBezTo>
                  <a:pt x="1787398" y="2008711"/>
                  <a:pt x="1609088" y="1935918"/>
                  <a:pt x="1426001" y="1991995"/>
                </a:cubicBezTo>
                <a:cubicBezTo>
                  <a:pt x="1242914" y="2048072"/>
                  <a:pt x="980605" y="1979885"/>
                  <a:pt x="739192" y="1991995"/>
                </a:cubicBezTo>
                <a:cubicBezTo>
                  <a:pt x="497779" y="2004105"/>
                  <a:pt x="298357" y="1923034"/>
                  <a:pt x="0" y="1991995"/>
                </a:cubicBezTo>
                <a:cubicBezTo>
                  <a:pt x="-48968" y="1820465"/>
                  <a:pt x="52534" y="1726631"/>
                  <a:pt x="0" y="1533836"/>
                </a:cubicBezTo>
                <a:cubicBezTo>
                  <a:pt x="-52534" y="1341041"/>
                  <a:pt x="14173" y="1246991"/>
                  <a:pt x="0" y="1055757"/>
                </a:cubicBezTo>
                <a:cubicBezTo>
                  <a:pt x="-14173" y="864523"/>
                  <a:pt x="52071" y="755308"/>
                  <a:pt x="0" y="617518"/>
                </a:cubicBezTo>
                <a:cubicBezTo>
                  <a:pt x="-52071" y="479728"/>
                  <a:pt x="53732" y="272376"/>
                  <a:pt x="0" y="0"/>
                </a:cubicBezTo>
                <a:close/>
              </a:path>
            </a:pathLst>
          </a:custGeom>
          <a:noFill/>
          <a:ln>
            <a:solidFill>
              <a:schemeClr val="accent1"/>
            </a:solidFill>
            <a:extLst>
              <a:ext uri="{C807C97D-BFC1-408E-A445-0C87EB9F89A2}">
                <ask:lineSketchStyleProps xmlns:ask="http://schemas.microsoft.com/office/drawing/2018/sketchyshapes" sd="1219033472">
                  <ask:type>
                    <ask:lineSketchScribble/>
                  </ask:type>
                </ask:lineSketchStyleProps>
              </a:ext>
            </a:extLst>
          </a:ln>
        </p:spPr>
        <p:txBody>
          <a:bodyPr>
            <a:normAutofit/>
          </a:bodyPr>
          <a:lstStyle/>
          <a:p>
            <a:r>
              <a:rPr lang="en-GB" sz="2000" dirty="0">
                <a:latin typeface="Candara" panose="020E0502030303020204" pitchFamily="34" charset="0"/>
              </a:rPr>
              <a:t>Depression increases risk of smoking</a:t>
            </a:r>
          </a:p>
          <a:p>
            <a:endParaRPr lang="en-GB" sz="2000" dirty="0">
              <a:latin typeface="Candara" panose="020E0502030303020204" pitchFamily="34" charset="0"/>
            </a:endParaRPr>
          </a:p>
          <a:p>
            <a:r>
              <a:rPr lang="en-GB" sz="2000" dirty="0">
                <a:solidFill>
                  <a:prstClr val="black"/>
                </a:solidFill>
                <a:latin typeface="Candara" panose="020E0502030303020204" pitchFamily="34" charset="0"/>
              </a:rPr>
              <a:t>Schizophrenia increases risk of smoking</a:t>
            </a:r>
          </a:p>
          <a:p>
            <a:endParaRPr lang="en-GB" dirty="0"/>
          </a:p>
        </p:txBody>
      </p:sp>
      <p:sp>
        <p:nvSpPr>
          <p:cNvPr id="4" name="Content Placeholder 2">
            <a:extLst>
              <a:ext uri="{FF2B5EF4-FFF2-40B4-BE49-F238E27FC236}">
                <a16:creationId xmlns:a16="http://schemas.microsoft.com/office/drawing/2014/main" id="{D411454E-957D-4E05-BC94-9F3A8735B4B6}"/>
              </a:ext>
            </a:extLst>
          </p:cNvPr>
          <p:cNvSpPr txBox="1">
            <a:spLocks/>
          </p:cNvSpPr>
          <p:nvPr/>
        </p:nvSpPr>
        <p:spPr>
          <a:xfrm>
            <a:off x="6719427" y="1782019"/>
            <a:ext cx="5238373" cy="2037746"/>
          </a:xfrm>
          <a:custGeom>
            <a:avLst/>
            <a:gdLst>
              <a:gd name="connsiteX0" fmla="*/ 0 w 5238373"/>
              <a:gd name="connsiteY0" fmla="*/ 0 h 2037746"/>
              <a:gd name="connsiteX1" fmla="*/ 529658 w 5238373"/>
              <a:gd name="connsiteY1" fmla="*/ 0 h 2037746"/>
              <a:gd name="connsiteX2" fmla="*/ 1006932 w 5238373"/>
              <a:gd name="connsiteY2" fmla="*/ 0 h 2037746"/>
              <a:gd name="connsiteX3" fmla="*/ 1536589 w 5238373"/>
              <a:gd name="connsiteY3" fmla="*/ 0 h 2037746"/>
              <a:gd name="connsiteX4" fmla="*/ 2118631 w 5238373"/>
              <a:gd name="connsiteY4" fmla="*/ 0 h 2037746"/>
              <a:gd name="connsiteX5" fmla="*/ 2700672 w 5238373"/>
              <a:gd name="connsiteY5" fmla="*/ 0 h 2037746"/>
              <a:gd name="connsiteX6" fmla="*/ 3230330 w 5238373"/>
              <a:gd name="connsiteY6" fmla="*/ 0 h 2037746"/>
              <a:gd name="connsiteX7" fmla="*/ 3864755 w 5238373"/>
              <a:gd name="connsiteY7" fmla="*/ 0 h 2037746"/>
              <a:gd name="connsiteX8" fmla="*/ 4551564 w 5238373"/>
              <a:gd name="connsiteY8" fmla="*/ 0 h 2037746"/>
              <a:gd name="connsiteX9" fmla="*/ 5238373 w 5238373"/>
              <a:gd name="connsiteY9" fmla="*/ 0 h 2037746"/>
              <a:gd name="connsiteX10" fmla="*/ 5238373 w 5238373"/>
              <a:gd name="connsiteY10" fmla="*/ 550191 h 2037746"/>
              <a:gd name="connsiteX11" fmla="*/ 5238373 w 5238373"/>
              <a:gd name="connsiteY11" fmla="*/ 1080005 h 2037746"/>
              <a:gd name="connsiteX12" fmla="*/ 5238373 w 5238373"/>
              <a:gd name="connsiteY12" fmla="*/ 1569064 h 2037746"/>
              <a:gd name="connsiteX13" fmla="*/ 5238373 w 5238373"/>
              <a:gd name="connsiteY13" fmla="*/ 2037746 h 2037746"/>
              <a:gd name="connsiteX14" fmla="*/ 4551564 w 5238373"/>
              <a:gd name="connsiteY14" fmla="*/ 2037746 h 2037746"/>
              <a:gd name="connsiteX15" fmla="*/ 3864755 w 5238373"/>
              <a:gd name="connsiteY15" fmla="*/ 2037746 h 2037746"/>
              <a:gd name="connsiteX16" fmla="*/ 3439865 w 5238373"/>
              <a:gd name="connsiteY16" fmla="*/ 2037746 h 2037746"/>
              <a:gd name="connsiteX17" fmla="*/ 2805440 w 5238373"/>
              <a:gd name="connsiteY17" fmla="*/ 2037746 h 2037746"/>
              <a:gd name="connsiteX18" fmla="*/ 2223398 w 5238373"/>
              <a:gd name="connsiteY18" fmla="*/ 2037746 h 2037746"/>
              <a:gd name="connsiteX19" fmla="*/ 1746124 w 5238373"/>
              <a:gd name="connsiteY19" fmla="*/ 2037746 h 2037746"/>
              <a:gd name="connsiteX20" fmla="*/ 1111699 w 5238373"/>
              <a:gd name="connsiteY20" fmla="*/ 2037746 h 2037746"/>
              <a:gd name="connsiteX21" fmla="*/ 0 w 5238373"/>
              <a:gd name="connsiteY21" fmla="*/ 2037746 h 2037746"/>
              <a:gd name="connsiteX22" fmla="*/ 0 w 5238373"/>
              <a:gd name="connsiteY22" fmla="*/ 1589442 h 2037746"/>
              <a:gd name="connsiteX23" fmla="*/ 0 w 5238373"/>
              <a:gd name="connsiteY23" fmla="*/ 1039250 h 2037746"/>
              <a:gd name="connsiteX24" fmla="*/ 0 w 5238373"/>
              <a:gd name="connsiteY24" fmla="*/ 529814 h 2037746"/>
              <a:gd name="connsiteX25" fmla="*/ 0 w 5238373"/>
              <a:gd name="connsiteY25" fmla="*/ 0 h 203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38373" h="2037746" fill="none" extrusionOk="0">
                <a:moveTo>
                  <a:pt x="0" y="0"/>
                </a:moveTo>
                <a:cubicBezTo>
                  <a:pt x="173016" y="-14348"/>
                  <a:pt x="283303" y="59150"/>
                  <a:pt x="529658" y="0"/>
                </a:cubicBezTo>
                <a:cubicBezTo>
                  <a:pt x="776013" y="-59150"/>
                  <a:pt x="803928" y="13066"/>
                  <a:pt x="1006932" y="0"/>
                </a:cubicBezTo>
                <a:cubicBezTo>
                  <a:pt x="1209936" y="-13066"/>
                  <a:pt x="1307944" y="15069"/>
                  <a:pt x="1536589" y="0"/>
                </a:cubicBezTo>
                <a:cubicBezTo>
                  <a:pt x="1765234" y="-15069"/>
                  <a:pt x="1981110" y="43074"/>
                  <a:pt x="2118631" y="0"/>
                </a:cubicBezTo>
                <a:cubicBezTo>
                  <a:pt x="2256152" y="-43074"/>
                  <a:pt x="2424344" y="40310"/>
                  <a:pt x="2700672" y="0"/>
                </a:cubicBezTo>
                <a:cubicBezTo>
                  <a:pt x="2977000" y="-40310"/>
                  <a:pt x="3103134" y="19116"/>
                  <a:pt x="3230330" y="0"/>
                </a:cubicBezTo>
                <a:cubicBezTo>
                  <a:pt x="3357526" y="-19116"/>
                  <a:pt x="3685288" y="13908"/>
                  <a:pt x="3864755" y="0"/>
                </a:cubicBezTo>
                <a:cubicBezTo>
                  <a:pt x="4044222" y="-13908"/>
                  <a:pt x="4224487" y="45870"/>
                  <a:pt x="4551564" y="0"/>
                </a:cubicBezTo>
                <a:cubicBezTo>
                  <a:pt x="4878641" y="-45870"/>
                  <a:pt x="4911195" y="80161"/>
                  <a:pt x="5238373" y="0"/>
                </a:cubicBezTo>
                <a:cubicBezTo>
                  <a:pt x="5269761" y="172416"/>
                  <a:pt x="5179085" y="384726"/>
                  <a:pt x="5238373" y="550191"/>
                </a:cubicBezTo>
                <a:cubicBezTo>
                  <a:pt x="5297661" y="715656"/>
                  <a:pt x="5208431" y="933667"/>
                  <a:pt x="5238373" y="1080005"/>
                </a:cubicBezTo>
                <a:cubicBezTo>
                  <a:pt x="5268315" y="1226343"/>
                  <a:pt x="5186888" y="1359089"/>
                  <a:pt x="5238373" y="1569064"/>
                </a:cubicBezTo>
                <a:cubicBezTo>
                  <a:pt x="5289858" y="1779039"/>
                  <a:pt x="5236722" y="1899153"/>
                  <a:pt x="5238373" y="2037746"/>
                </a:cubicBezTo>
                <a:cubicBezTo>
                  <a:pt x="4972028" y="2044991"/>
                  <a:pt x="4743826" y="1972936"/>
                  <a:pt x="4551564" y="2037746"/>
                </a:cubicBezTo>
                <a:cubicBezTo>
                  <a:pt x="4359302" y="2102556"/>
                  <a:pt x="4100058" y="2010908"/>
                  <a:pt x="3864755" y="2037746"/>
                </a:cubicBezTo>
                <a:cubicBezTo>
                  <a:pt x="3629452" y="2064584"/>
                  <a:pt x="3526473" y="2008395"/>
                  <a:pt x="3439865" y="2037746"/>
                </a:cubicBezTo>
                <a:cubicBezTo>
                  <a:pt x="3353257" y="2067097"/>
                  <a:pt x="3037829" y="1981224"/>
                  <a:pt x="2805440" y="2037746"/>
                </a:cubicBezTo>
                <a:cubicBezTo>
                  <a:pt x="2573052" y="2094268"/>
                  <a:pt x="2486567" y="2009778"/>
                  <a:pt x="2223398" y="2037746"/>
                </a:cubicBezTo>
                <a:cubicBezTo>
                  <a:pt x="1960229" y="2065714"/>
                  <a:pt x="1967899" y="2019781"/>
                  <a:pt x="1746124" y="2037746"/>
                </a:cubicBezTo>
                <a:cubicBezTo>
                  <a:pt x="1524349" y="2055711"/>
                  <a:pt x="1411117" y="2007105"/>
                  <a:pt x="1111699" y="2037746"/>
                </a:cubicBezTo>
                <a:cubicBezTo>
                  <a:pt x="812282" y="2068387"/>
                  <a:pt x="328873" y="1983373"/>
                  <a:pt x="0" y="2037746"/>
                </a:cubicBezTo>
                <a:cubicBezTo>
                  <a:pt x="-19150" y="1851015"/>
                  <a:pt x="45154" y="1809475"/>
                  <a:pt x="0" y="1589442"/>
                </a:cubicBezTo>
                <a:cubicBezTo>
                  <a:pt x="-45154" y="1369409"/>
                  <a:pt x="25728" y="1227911"/>
                  <a:pt x="0" y="1039250"/>
                </a:cubicBezTo>
                <a:cubicBezTo>
                  <a:pt x="-25728" y="850589"/>
                  <a:pt x="51328" y="650510"/>
                  <a:pt x="0" y="529814"/>
                </a:cubicBezTo>
                <a:cubicBezTo>
                  <a:pt x="-51328" y="409118"/>
                  <a:pt x="62376" y="142268"/>
                  <a:pt x="0" y="0"/>
                </a:cubicBezTo>
                <a:close/>
              </a:path>
              <a:path w="5238373" h="2037746" stroke="0" extrusionOk="0">
                <a:moveTo>
                  <a:pt x="0" y="0"/>
                </a:moveTo>
                <a:cubicBezTo>
                  <a:pt x="170983" y="-40086"/>
                  <a:pt x="230649" y="326"/>
                  <a:pt x="424890" y="0"/>
                </a:cubicBezTo>
                <a:cubicBezTo>
                  <a:pt x="619131" y="-326"/>
                  <a:pt x="818583" y="11709"/>
                  <a:pt x="1059315" y="0"/>
                </a:cubicBezTo>
                <a:cubicBezTo>
                  <a:pt x="1300047" y="-11709"/>
                  <a:pt x="1405628" y="29875"/>
                  <a:pt x="1746124" y="0"/>
                </a:cubicBezTo>
                <a:cubicBezTo>
                  <a:pt x="2086620" y="-29875"/>
                  <a:pt x="2066748" y="45770"/>
                  <a:pt x="2223398" y="0"/>
                </a:cubicBezTo>
                <a:cubicBezTo>
                  <a:pt x="2380048" y="-45770"/>
                  <a:pt x="2662448" y="63070"/>
                  <a:pt x="2805440" y="0"/>
                </a:cubicBezTo>
                <a:cubicBezTo>
                  <a:pt x="2948432" y="-63070"/>
                  <a:pt x="3180106" y="28693"/>
                  <a:pt x="3387481" y="0"/>
                </a:cubicBezTo>
                <a:cubicBezTo>
                  <a:pt x="3594856" y="-28693"/>
                  <a:pt x="3716793" y="14067"/>
                  <a:pt x="3812371" y="0"/>
                </a:cubicBezTo>
                <a:cubicBezTo>
                  <a:pt x="3907949" y="-14067"/>
                  <a:pt x="4203015" y="16691"/>
                  <a:pt x="4342029" y="0"/>
                </a:cubicBezTo>
                <a:cubicBezTo>
                  <a:pt x="4481043" y="-16691"/>
                  <a:pt x="4991641" y="65951"/>
                  <a:pt x="5238373" y="0"/>
                </a:cubicBezTo>
                <a:cubicBezTo>
                  <a:pt x="5242156" y="158030"/>
                  <a:pt x="5178397" y="383737"/>
                  <a:pt x="5238373" y="509437"/>
                </a:cubicBezTo>
                <a:cubicBezTo>
                  <a:pt x="5298349" y="635137"/>
                  <a:pt x="5225514" y="778549"/>
                  <a:pt x="5238373" y="978118"/>
                </a:cubicBezTo>
                <a:cubicBezTo>
                  <a:pt x="5251232" y="1177687"/>
                  <a:pt x="5180107" y="1285072"/>
                  <a:pt x="5238373" y="1487555"/>
                </a:cubicBezTo>
                <a:cubicBezTo>
                  <a:pt x="5296639" y="1690038"/>
                  <a:pt x="5235237" y="1910466"/>
                  <a:pt x="5238373" y="2037746"/>
                </a:cubicBezTo>
                <a:cubicBezTo>
                  <a:pt x="5074984" y="2047295"/>
                  <a:pt x="4890179" y="2002580"/>
                  <a:pt x="4761099" y="2037746"/>
                </a:cubicBezTo>
                <a:cubicBezTo>
                  <a:pt x="4632019" y="2072912"/>
                  <a:pt x="4259622" y="1983568"/>
                  <a:pt x="4074290" y="2037746"/>
                </a:cubicBezTo>
                <a:cubicBezTo>
                  <a:pt x="3888958" y="2091924"/>
                  <a:pt x="3802492" y="2033117"/>
                  <a:pt x="3649400" y="2037746"/>
                </a:cubicBezTo>
                <a:cubicBezTo>
                  <a:pt x="3496308" y="2042375"/>
                  <a:pt x="3250604" y="2006008"/>
                  <a:pt x="3119742" y="2037746"/>
                </a:cubicBezTo>
                <a:cubicBezTo>
                  <a:pt x="2988880" y="2069484"/>
                  <a:pt x="2858341" y="1992196"/>
                  <a:pt x="2694852" y="2037746"/>
                </a:cubicBezTo>
                <a:cubicBezTo>
                  <a:pt x="2531363" y="2083296"/>
                  <a:pt x="2244907" y="2000961"/>
                  <a:pt x="2008043" y="2037746"/>
                </a:cubicBezTo>
                <a:cubicBezTo>
                  <a:pt x="1771179" y="2074531"/>
                  <a:pt x="1624239" y="2017223"/>
                  <a:pt x="1478385" y="2037746"/>
                </a:cubicBezTo>
                <a:cubicBezTo>
                  <a:pt x="1332531" y="2058269"/>
                  <a:pt x="1163719" y="1991859"/>
                  <a:pt x="1053495" y="2037746"/>
                </a:cubicBezTo>
                <a:cubicBezTo>
                  <a:pt x="943271" y="2083633"/>
                  <a:pt x="231135" y="1942015"/>
                  <a:pt x="0" y="2037746"/>
                </a:cubicBezTo>
                <a:cubicBezTo>
                  <a:pt x="-17107" y="1899868"/>
                  <a:pt x="32818" y="1702258"/>
                  <a:pt x="0" y="1569064"/>
                </a:cubicBezTo>
                <a:cubicBezTo>
                  <a:pt x="-32818" y="1435870"/>
                  <a:pt x="1900" y="1200716"/>
                  <a:pt x="0" y="1080005"/>
                </a:cubicBezTo>
                <a:cubicBezTo>
                  <a:pt x="-1900" y="959294"/>
                  <a:pt x="43027" y="816915"/>
                  <a:pt x="0" y="611324"/>
                </a:cubicBezTo>
                <a:cubicBezTo>
                  <a:pt x="-43027" y="405733"/>
                  <a:pt x="53835" y="124896"/>
                  <a:pt x="0" y="0"/>
                </a:cubicBezTo>
                <a:close/>
              </a:path>
            </a:pathLst>
          </a:custGeom>
          <a:ln>
            <a:solidFill>
              <a:schemeClr val="accent1"/>
            </a:solidFill>
            <a:extLst>
              <a:ext uri="{C807C97D-BFC1-408E-A445-0C87EB9F89A2}">
                <ask:lineSketchStyleProps xmlns:ask="http://schemas.microsoft.com/office/drawing/2018/sketchyshapes" sd="2636028658">
                  <a:prstGeom prst="rect">
                    <a:avLst/>
                  </a:prstGeom>
                  <ask:type>
                    <ask:lineSketchScribbl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000" dirty="0">
                <a:latin typeface="Candara" panose="020E0502030303020204" pitchFamily="34" charset="0"/>
              </a:rPr>
              <a:t>Smoking increases risk of depression </a:t>
            </a:r>
          </a:p>
          <a:p>
            <a:pPr marL="0" indent="0">
              <a:buNone/>
              <a:defRPr/>
            </a:pPr>
            <a:endParaRPr lang="en-GB" sz="2000" dirty="0">
              <a:latin typeface="Candara" panose="020E0502030303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ndara" panose="020E0502030303020204" pitchFamily="34" charset="0"/>
              </a:rPr>
              <a:t>Smoking increases risk of schizophrenia   </a:t>
            </a:r>
          </a:p>
        </p:txBody>
      </p:sp>
      <p:sp>
        <p:nvSpPr>
          <p:cNvPr id="7" name="TextBox 6">
            <a:extLst>
              <a:ext uri="{FF2B5EF4-FFF2-40B4-BE49-F238E27FC236}">
                <a16:creationId xmlns:a16="http://schemas.microsoft.com/office/drawing/2014/main" id="{60B9A056-F2C9-4585-A7B2-F42AEEF7768C}"/>
              </a:ext>
            </a:extLst>
          </p:cNvPr>
          <p:cNvSpPr txBox="1"/>
          <p:nvPr/>
        </p:nvSpPr>
        <p:spPr>
          <a:xfrm>
            <a:off x="520694" y="4432490"/>
            <a:ext cx="534754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ndara" panose="020E0502030303020204" pitchFamily="34" charset="0"/>
              </a:rPr>
              <a:t>Limitations of observational studies – they can’t help us know which comes first</a:t>
            </a:r>
          </a:p>
        </p:txBody>
      </p:sp>
      <p:pic>
        <p:nvPicPr>
          <p:cNvPr id="5122" name="Picture 2" descr="The Chicken and The Egg and The Interpreter | Sign Language Interpreters -  ASL Interpreters">
            <a:extLst>
              <a:ext uri="{FF2B5EF4-FFF2-40B4-BE49-F238E27FC236}">
                <a16:creationId xmlns:a16="http://schemas.microsoft.com/office/drawing/2014/main" id="{61158D28-2377-44E1-BF14-48843E2AE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613" y="3952774"/>
            <a:ext cx="1996932" cy="23752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indoor&#10;&#10;Description automatically generated">
            <a:extLst>
              <a:ext uri="{FF2B5EF4-FFF2-40B4-BE49-F238E27FC236}">
                <a16:creationId xmlns:a16="http://schemas.microsoft.com/office/drawing/2014/main" id="{4CAF7A39-CD89-5B7E-CA3D-A33519BC4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134" y="1782019"/>
            <a:ext cx="1018874" cy="2037746"/>
          </a:xfrm>
          <a:prstGeom prst="rect">
            <a:avLst/>
          </a:prstGeom>
        </p:spPr>
      </p:pic>
      <p:sp>
        <p:nvSpPr>
          <p:cNvPr id="8" name="TextBox 7">
            <a:extLst>
              <a:ext uri="{FF2B5EF4-FFF2-40B4-BE49-F238E27FC236}">
                <a16:creationId xmlns:a16="http://schemas.microsoft.com/office/drawing/2014/main" id="{365818C6-E521-ED9C-44BB-764FCDD38CDE}"/>
              </a:ext>
            </a:extLst>
          </p:cNvPr>
          <p:cNvSpPr txBox="1"/>
          <p:nvPr/>
        </p:nvSpPr>
        <p:spPr>
          <a:xfrm>
            <a:off x="76200" y="6475961"/>
            <a:ext cx="12534900" cy="307777"/>
          </a:xfrm>
          <a:prstGeom prst="rect">
            <a:avLst/>
          </a:prstGeom>
          <a:noFill/>
        </p:spPr>
        <p:txBody>
          <a:bodyPr wrap="square">
            <a:spAutoFit/>
          </a:bodyPr>
          <a:lstStyle/>
          <a:p>
            <a:r>
              <a:rPr lang="de-DE" sz="1400" b="0" i="0" dirty="0" err="1">
                <a:solidFill>
                  <a:srgbClr val="5B616B"/>
                </a:solidFill>
                <a:effectLst/>
                <a:latin typeface="Candara" panose="020E0502030303020204" pitchFamily="34" charset="0"/>
              </a:rPr>
              <a:t>Gurillo</a:t>
            </a:r>
            <a:r>
              <a:rPr lang="de-DE" sz="1400" b="0" i="0" dirty="0">
                <a:solidFill>
                  <a:srgbClr val="5B616B"/>
                </a:solidFill>
                <a:effectLst/>
                <a:latin typeface="Candara" panose="020E0502030303020204" pitchFamily="34" charset="0"/>
              </a:rPr>
              <a:t> et al (2015) </a:t>
            </a:r>
            <a:r>
              <a:rPr lang="en-GB" sz="1400" b="0" i="0" dirty="0">
                <a:solidFill>
                  <a:srgbClr val="212121"/>
                </a:solidFill>
                <a:effectLst/>
                <a:latin typeface="Candara" panose="020E0502030303020204" pitchFamily="34" charset="0"/>
              </a:rPr>
              <a:t>Lancet Psychiatry, </a:t>
            </a:r>
            <a:r>
              <a:rPr lang="en-GB" sz="1400" b="1" i="0" dirty="0">
                <a:solidFill>
                  <a:srgbClr val="212121"/>
                </a:solidFill>
                <a:effectLst/>
                <a:latin typeface="Candara" panose="020E0502030303020204" pitchFamily="34" charset="0"/>
              </a:rPr>
              <a:t>2</a:t>
            </a:r>
            <a:r>
              <a:rPr lang="en-GB" sz="1400" b="0" i="0" dirty="0">
                <a:solidFill>
                  <a:srgbClr val="212121"/>
                </a:solidFill>
                <a:effectLst/>
                <a:latin typeface="Candara" panose="020E0502030303020204" pitchFamily="34" charset="0"/>
              </a:rPr>
              <a:t>, 718–725. </a:t>
            </a:r>
            <a:r>
              <a:rPr lang="de-DE" sz="1400" b="0" i="0" dirty="0">
                <a:solidFill>
                  <a:srgbClr val="5B616B"/>
                </a:solidFill>
                <a:effectLst/>
                <a:latin typeface="Candara" panose="020E0502030303020204" pitchFamily="34" charset="0"/>
              </a:rPr>
              <a:t>Scott et al (2018) </a:t>
            </a:r>
            <a:r>
              <a:rPr lang="en-GB" sz="1400" b="0" i="0" dirty="0">
                <a:solidFill>
                  <a:srgbClr val="212121"/>
                </a:solidFill>
                <a:effectLst/>
                <a:latin typeface="Candara" panose="020E0502030303020204" pitchFamily="34" charset="0"/>
              </a:rPr>
              <a:t>Frontiers in Psychiatry, </a:t>
            </a:r>
            <a:r>
              <a:rPr lang="en-GB" sz="1400" b="1" i="0" dirty="0">
                <a:solidFill>
                  <a:srgbClr val="212121"/>
                </a:solidFill>
                <a:effectLst/>
                <a:latin typeface="Candara" panose="020E0502030303020204" pitchFamily="34" charset="0"/>
              </a:rPr>
              <a:t>9</a:t>
            </a:r>
            <a:r>
              <a:rPr lang="en-GB" sz="1400" b="0" i="0" dirty="0">
                <a:solidFill>
                  <a:srgbClr val="212121"/>
                </a:solidFill>
                <a:effectLst/>
                <a:latin typeface="Candara" panose="020E0502030303020204" pitchFamily="34" charset="0"/>
              </a:rPr>
              <a:t>, 1–9. </a:t>
            </a:r>
            <a:r>
              <a:rPr lang="de-DE" sz="1400" b="0" i="0" dirty="0">
                <a:solidFill>
                  <a:srgbClr val="5B616B"/>
                </a:solidFill>
                <a:effectLst/>
                <a:latin typeface="Candara" panose="020E0502030303020204" pitchFamily="34" charset="0"/>
              </a:rPr>
              <a:t>Kendler et al 1993) </a:t>
            </a:r>
            <a:r>
              <a:rPr lang="en-GB" sz="1400" b="0" i="0" dirty="0">
                <a:solidFill>
                  <a:srgbClr val="212121"/>
                </a:solidFill>
                <a:effectLst/>
                <a:latin typeface="Candara" panose="020E0502030303020204" pitchFamily="34" charset="0"/>
              </a:rPr>
              <a:t>Archives of General Psychiatry, </a:t>
            </a:r>
            <a:r>
              <a:rPr lang="en-GB" sz="1400" b="1" i="0" dirty="0">
                <a:solidFill>
                  <a:srgbClr val="212121"/>
                </a:solidFill>
                <a:effectLst/>
                <a:latin typeface="Candara" panose="020E0502030303020204" pitchFamily="34" charset="0"/>
              </a:rPr>
              <a:t>50</a:t>
            </a:r>
            <a:r>
              <a:rPr lang="en-GB" sz="1400" b="0" i="0" dirty="0">
                <a:solidFill>
                  <a:srgbClr val="212121"/>
                </a:solidFill>
                <a:effectLst/>
                <a:latin typeface="Candara" panose="020E0502030303020204" pitchFamily="34" charset="0"/>
              </a:rPr>
              <a:t>, 36–43</a:t>
            </a:r>
            <a:endParaRPr lang="en-GB" sz="1400" dirty="0">
              <a:latin typeface="Candara" panose="020E0502030303020204" pitchFamily="34" charset="0"/>
            </a:endParaRPr>
          </a:p>
        </p:txBody>
      </p:sp>
    </p:spTree>
    <p:extLst>
      <p:ext uri="{BB962C8B-B14F-4D97-AF65-F5344CB8AC3E}">
        <p14:creationId xmlns:p14="http://schemas.microsoft.com/office/powerpoint/2010/main" val="87566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5954-B3E5-49D0-B382-18A05E284EE4}"/>
              </a:ext>
            </a:extLst>
          </p:cNvPr>
          <p:cNvSpPr>
            <a:spLocks noGrp="1"/>
          </p:cNvSpPr>
          <p:nvPr>
            <p:ph type="title"/>
          </p:nvPr>
        </p:nvSpPr>
        <p:spPr>
          <a:xfrm>
            <a:off x="255639" y="238775"/>
            <a:ext cx="10825935" cy="1546079"/>
          </a:xfrm>
        </p:spPr>
        <p:txBody>
          <a:bodyPr>
            <a:normAutofit/>
          </a:bodyPr>
          <a:lstStyle/>
          <a:p>
            <a:r>
              <a:rPr lang="en-GB" sz="3600" dirty="0">
                <a:latin typeface="Candara" panose="020E0502030303020204" pitchFamily="34" charset="0"/>
              </a:rPr>
              <a:t>Relationship between smoking &amp; poor mental health</a:t>
            </a:r>
          </a:p>
        </p:txBody>
      </p:sp>
      <p:grpSp>
        <p:nvGrpSpPr>
          <p:cNvPr id="3" name="Group 2">
            <a:extLst>
              <a:ext uri="{FF2B5EF4-FFF2-40B4-BE49-F238E27FC236}">
                <a16:creationId xmlns:a16="http://schemas.microsoft.com/office/drawing/2014/main" id="{BEFC4E55-2050-46EC-A622-180A3C5F16AB}"/>
              </a:ext>
            </a:extLst>
          </p:cNvPr>
          <p:cNvGrpSpPr/>
          <p:nvPr/>
        </p:nvGrpSpPr>
        <p:grpSpPr>
          <a:xfrm>
            <a:off x="9917080" y="1914271"/>
            <a:ext cx="2013688" cy="1254521"/>
            <a:chOff x="611323" y="3078514"/>
            <a:chExt cx="2151178" cy="1075589"/>
          </a:xfrm>
          <a:solidFill>
            <a:srgbClr val="CCCCFF"/>
          </a:solidFill>
        </p:grpSpPr>
        <p:sp>
          <p:nvSpPr>
            <p:cNvPr id="4" name="Rectangle: Rounded Corners 3">
              <a:extLst>
                <a:ext uri="{FF2B5EF4-FFF2-40B4-BE49-F238E27FC236}">
                  <a16:creationId xmlns:a16="http://schemas.microsoft.com/office/drawing/2014/main" id="{446B92B4-7EA1-4D0F-B1B7-E9B0DFB6EA03}"/>
                </a:ext>
              </a:extLst>
            </p:cNvPr>
            <p:cNvSpPr/>
            <p:nvPr/>
          </p:nvSpPr>
          <p:spPr>
            <a:xfrm>
              <a:off x="611323" y="3078514"/>
              <a:ext cx="2151178" cy="1075589"/>
            </a:xfrm>
            <a:custGeom>
              <a:avLst/>
              <a:gdLst>
                <a:gd name="connsiteX0" fmla="*/ 0 w 2151178"/>
                <a:gd name="connsiteY0" fmla="*/ 107559 h 1075589"/>
                <a:gd name="connsiteX1" fmla="*/ 107559 w 2151178"/>
                <a:gd name="connsiteY1" fmla="*/ 0 h 1075589"/>
                <a:gd name="connsiteX2" fmla="*/ 552853 w 2151178"/>
                <a:gd name="connsiteY2" fmla="*/ 0 h 1075589"/>
                <a:gd name="connsiteX3" fmla="*/ 1036868 w 2151178"/>
                <a:gd name="connsiteY3" fmla="*/ 0 h 1075589"/>
                <a:gd name="connsiteX4" fmla="*/ 1482162 w 2151178"/>
                <a:gd name="connsiteY4" fmla="*/ 0 h 1075589"/>
                <a:gd name="connsiteX5" fmla="*/ 2043619 w 2151178"/>
                <a:gd name="connsiteY5" fmla="*/ 0 h 1075589"/>
                <a:gd name="connsiteX6" fmla="*/ 2151178 w 2151178"/>
                <a:gd name="connsiteY6" fmla="*/ 107559 h 1075589"/>
                <a:gd name="connsiteX7" fmla="*/ 2151178 w 2151178"/>
                <a:gd name="connsiteY7" fmla="*/ 537795 h 1075589"/>
                <a:gd name="connsiteX8" fmla="*/ 2151178 w 2151178"/>
                <a:gd name="connsiteY8" fmla="*/ 968030 h 1075589"/>
                <a:gd name="connsiteX9" fmla="*/ 2043619 w 2151178"/>
                <a:gd name="connsiteY9" fmla="*/ 1075589 h 1075589"/>
                <a:gd name="connsiteX10" fmla="*/ 1578965 w 2151178"/>
                <a:gd name="connsiteY10" fmla="*/ 1075589 h 1075589"/>
                <a:gd name="connsiteX11" fmla="*/ 1153031 w 2151178"/>
                <a:gd name="connsiteY11" fmla="*/ 1075589 h 1075589"/>
                <a:gd name="connsiteX12" fmla="*/ 649656 w 2151178"/>
                <a:gd name="connsiteY12" fmla="*/ 1075589 h 1075589"/>
                <a:gd name="connsiteX13" fmla="*/ 107559 w 2151178"/>
                <a:gd name="connsiteY13" fmla="*/ 1075589 h 1075589"/>
                <a:gd name="connsiteX14" fmla="*/ 0 w 2151178"/>
                <a:gd name="connsiteY14" fmla="*/ 968030 h 1075589"/>
                <a:gd name="connsiteX15" fmla="*/ 0 w 2151178"/>
                <a:gd name="connsiteY15" fmla="*/ 520585 h 1075589"/>
                <a:gd name="connsiteX16" fmla="*/ 0 w 2151178"/>
                <a:gd name="connsiteY16" fmla="*/ 107559 h 107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1178" h="1075589" fill="none" extrusionOk="0">
                  <a:moveTo>
                    <a:pt x="0" y="107559"/>
                  </a:moveTo>
                  <a:cubicBezTo>
                    <a:pt x="-5919" y="58740"/>
                    <a:pt x="50795" y="1961"/>
                    <a:pt x="107559" y="0"/>
                  </a:cubicBezTo>
                  <a:cubicBezTo>
                    <a:pt x="221396" y="-19416"/>
                    <a:pt x="429528" y="8428"/>
                    <a:pt x="552853" y="0"/>
                  </a:cubicBezTo>
                  <a:cubicBezTo>
                    <a:pt x="676178" y="-8428"/>
                    <a:pt x="850412" y="48460"/>
                    <a:pt x="1036868" y="0"/>
                  </a:cubicBezTo>
                  <a:cubicBezTo>
                    <a:pt x="1223325" y="-48460"/>
                    <a:pt x="1282371" y="51672"/>
                    <a:pt x="1482162" y="0"/>
                  </a:cubicBezTo>
                  <a:cubicBezTo>
                    <a:pt x="1681953" y="-51672"/>
                    <a:pt x="1831238" y="20046"/>
                    <a:pt x="2043619" y="0"/>
                  </a:cubicBezTo>
                  <a:cubicBezTo>
                    <a:pt x="2086270" y="-948"/>
                    <a:pt x="2157979" y="54011"/>
                    <a:pt x="2151178" y="107559"/>
                  </a:cubicBezTo>
                  <a:cubicBezTo>
                    <a:pt x="2180053" y="257386"/>
                    <a:pt x="2125331" y="433476"/>
                    <a:pt x="2151178" y="537795"/>
                  </a:cubicBezTo>
                  <a:cubicBezTo>
                    <a:pt x="2177025" y="642114"/>
                    <a:pt x="2118455" y="846641"/>
                    <a:pt x="2151178" y="968030"/>
                  </a:cubicBezTo>
                  <a:cubicBezTo>
                    <a:pt x="2150397" y="1011236"/>
                    <a:pt x="2112264" y="1081411"/>
                    <a:pt x="2043619" y="1075589"/>
                  </a:cubicBezTo>
                  <a:cubicBezTo>
                    <a:pt x="1931745" y="1105174"/>
                    <a:pt x="1796603" y="1050269"/>
                    <a:pt x="1578965" y="1075589"/>
                  </a:cubicBezTo>
                  <a:cubicBezTo>
                    <a:pt x="1361327" y="1100909"/>
                    <a:pt x="1262322" y="1042403"/>
                    <a:pt x="1153031" y="1075589"/>
                  </a:cubicBezTo>
                  <a:cubicBezTo>
                    <a:pt x="1043740" y="1108775"/>
                    <a:pt x="851613" y="1023385"/>
                    <a:pt x="649656" y="1075589"/>
                  </a:cubicBezTo>
                  <a:cubicBezTo>
                    <a:pt x="447699" y="1127793"/>
                    <a:pt x="327063" y="1054984"/>
                    <a:pt x="107559" y="1075589"/>
                  </a:cubicBezTo>
                  <a:cubicBezTo>
                    <a:pt x="43807" y="1078027"/>
                    <a:pt x="4486" y="1039588"/>
                    <a:pt x="0" y="968030"/>
                  </a:cubicBezTo>
                  <a:cubicBezTo>
                    <a:pt x="-9711" y="830434"/>
                    <a:pt x="33118" y="684334"/>
                    <a:pt x="0" y="520585"/>
                  </a:cubicBezTo>
                  <a:cubicBezTo>
                    <a:pt x="-33118" y="356837"/>
                    <a:pt x="6239" y="233005"/>
                    <a:pt x="0" y="107559"/>
                  </a:cubicBezTo>
                  <a:close/>
                </a:path>
                <a:path w="2151178" h="1075589" stroke="0" extrusionOk="0">
                  <a:moveTo>
                    <a:pt x="0" y="107559"/>
                  </a:moveTo>
                  <a:cubicBezTo>
                    <a:pt x="-6191" y="44337"/>
                    <a:pt x="42572" y="2096"/>
                    <a:pt x="107559" y="0"/>
                  </a:cubicBezTo>
                  <a:cubicBezTo>
                    <a:pt x="247229" y="-37170"/>
                    <a:pt x="369200" y="53776"/>
                    <a:pt x="630295" y="0"/>
                  </a:cubicBezTo>
                  <a:cubicBezTo>
                    <a:pt x="891390" y="-53776"/>
                    <a:pt x="936329" y="33840"/>
                    <a:pt x="1094950" y="0"/>
                  </a:cubicBezTo>
                  <a:cubicBezTo>
                    <a:pt x="1253572" y="-33840"/>
                    <a:pt x="1320298" y="15306"/>
                    <a:pt x="1540243" y="0"/>
                  </a:cubicBezTo>
                  <a:cubicBezTo>
                    <a:pt x="1760188" y="-15306"/>
                    <a:pt x="1867748" y="25919"/>
                    <a:pt x="2043619" y="0"/>
                  </a:cubicBezTo>
                  <a:cubicBezTo>
                    <a:pt x="2108302" y="-10866"/>
                    <a:pt x="2145914" y="47350"/>
                    <a:pt x="2151178" y="107559"/>
                  </a:cubicBezTo>
                  <a:cubicBezTo>
                    <a:pt x="2170377" y="208142"/>
                    <a:pt x="2118472" y="428230"/>
                    <a:pt x="2151178" y="537795"/>
                  </a:cubicBezTo>
                  <a:cubicBezTo>
                    <a:pt x="2183884" y="647360"/>
                    <a:pt x="2119236" y="853099"/>
                    <a:pt x="2151178" y="968030"/>
                  </a:cubicBezTo>
                  <a:cubicBezTo>
                    <a:pt x="2162851" y="1030240"/>
                    <a:pt x="2085772" y="1072799"/>
                    <a:pt x="2043619" y="1075589"/>
                  </a:cubicBezTo>
                  <a:cubicBezTo>
                    <a:pt x="1826657" y="1105196"/>
                    <a:pt x="1663203" y="1037921"/>
                    <a:pt x="1559604" y="1075589"/>
                  </a:cubicBezTo>
                  <a:cubicBezTo>
                    <a:pt x="1456005" y="1113257"/>
                    <a:pt x="1321387" y="1049586"/>
                    <a:pt x="1094950" y="1075589"/>
                  </a:cubicBezTo>
                  <a:cubicBezTo>
                    <a:pt x="868513" y="1101592"/>
                    <a:pt x="792518" y="1065044"/>
                    <a:pt x="572213" y="1075589"/>
                  </a:cubicBezTo>
                  <a:cubicBezTo>
                    <a:pt x="351908" y="1086134"/>
                    <a:pt x="321332" y="1068143"/>
                    <a:pt x="107559" y="1075589"/>
                  </a:cubicBezTo>
                  <a:cubicBezTo>
                    <a:pt x="44631" y="1076168"/>
                    <a:pt x="-1122" y="1026659"/>
                    <a:pt x="0" y="968030"/>
                  </a:cubicBezTo>
                  <a:cubicBezTo>
                    <a:pt x="-39453" y="779464"/>
                    <a:pt x="25861" y="617715"/>
                    <a:pt x="0" y="529190"/>
                  </a:cubicBezTo>
                  <a:cubicBezTo>
                    <a:pt x="-25861" y="440665"/>
                    <a:pt x="11720" y="256266"/>
                    <a:pt x="0" y="107559"/>
                  </a:cubicBezTo>
                  <a:close/>
                </a:path>
              </a:pathLst>
            </a:custGeom>
            <a:grpFill/>
            <a:ln w="25400">
              <a:solidFill>
                <a:schemeClr val="tx1"/>
              </a:solidFill>
              <a:extLst>
                <a:ext uri="{C807C97D-BFC1-408E-A445-0C87EB9F89A2}">
                  <ask:lineSketchStyleProps xmlns:ask="http://schemas.microsoft.com/office/drawing/2018/sketchyshapes" sd="1219033472">
                    <a:prstGeom prst="roundRect">
                      <a:avLst>
                        <a:gd name="adj" fmla="val 10000"/>
                      </a:avLst>
                    </a:prstGeom>
                    <ask:type>
                      <ask:lineSketchScribble/>
                    </ask:type>
                  </ask:lineSketchStyleProps>
                </a:ext>
              </a:extLst>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Rectangle: Rounded Corners 4">
              <a:extLst>
                <a:ext uri="{FF2B5EF4-FFF2-40B4-BE49-F238E27FC236}">
                  <a16:creationId xmlns:a16="http://schemas.microsoft.com/office/drawing/2014/main" id="{F9BF30CC-2B3F-43EA-BC87-C916CFE8B451}"/>
                </a:ext>
              </a:extLst>
            </p:cNvPr>
            <p:cNvSpPr txBox="1"/>
            <p:nvPr/>
          </p:nvSpPr>
          <p:spPr>
            <a:xfrm>
              <a:off x="642826" y="3110017"/>
              <a:ext cx="2088172" cy="1012583"/>
            </a:xfrm>
            <a:custGeom>
              <a:avLst/>
              <a:gdLst>
                <a:gd name="connsiteX0" fmla="*/ 0 w 2088172"/>
                <a:gd name="connsiteY0" fmla="*/ 0 h 1012583"/>
                <a:gd name="connsiteX1" fmla="*/ 522043 w 2088172"/>
                <a:gd name="connsiteY1" fmla="*/ 0 h 1012583"/>
                <a:gd name="connsiteX2" fmla="*/ 1085849 w 2088172"/>
                <a:gd name="connsiteY2" fmla="*/ 0 h 1012583"/>
                <a:gd name="connsiteX3" fmla="*/ 1628774 w 2088172"/>
                <a:gd name="connsiteY3" fmla="*/ 0 h 1012583"/>
                <a:gd name="connsiteX4" fmla="*/ 2088172 w 2088172"/>
                <a:gd name="connsiteY4" fmla="*/ 0 h 1012583"/>
                <a:gd name="connsiteX5" fmla="*/ 2088172 w 2088172"/>
                <a:gd name="connsiteY5" fmla="*/ 526543 h 1012583"/>
                <a:gd name="connsiteX6" fmla="*/ 2088172 w 2088172"/>
                <a:gd name="connsiteY6" fmla="*/ 1012583 h 1012583"/>
                <a:gd name="connsiteX7" fmla="*/ 1545247 w 2088172"/>
                <a:gd name="connsiteY7" fmla="*/ 1012583 h 1012583"/>
                <a:gd name="connsiteX8" fmla="*/ 981441 w 2088172"/>
                <a:gd name="connsiteY8" fmla="*/ 1012583 h 1012583"/>
                <a:gd name="connsiteX9" fmla="*/ 522043 w 2088172"/>
                <a:gd name="connsiteY9" fmla="*/ 1012583 h 1012583"/>
                <a:gd name="connsiteX10" fmla="*/ 0 w 2088172"/>
                <a:gd name="connsiteY10" fmla="*/ 1012583 h 1012583"/>
                <a:gd name="connsiteX11" fmla="*/ 0 w 2088172"/>
                <a:gd name="connsiteY11" fmla="*/ 486040 h 1012583"/>
                <a:gd name="connsiteX12" fmla="*/ 0 w 2088172"/>
                <a:gd name="connsiteY12" fmla="*/ 0 h 101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8172" h="1012583" fill="none" extrusionOk="0">
                  <a:moveTo>
                    <a:pt x="0" y="0"/>
                  </a:moveTo>
                  <a:cubicBezTo>
                    <a:pt x="105272" y="-26487"/>
                    <a:pt x="270109" y="15954"/>
                    <a:pt x="522043" y="0"/>
                  </a:cubicBezTo>
                  <a:cubicBezTo>
                    <a:pt x="773977" y="-15954"/>
                    <a:pt x="917786" y="10962"/>
                    <a:pt x="1085849" y="0"/>
                  </a:cubicBezTo>
                  <a:cubicBezTo>
                    <a:pt x="1253912" y="-10962"/>
                    <a:pt x="1371263" y="26002"/>
                    <a:pt x="1628774" y="0"/>
                  </a:cubicBezTo>
                  <a:cubicBezTo>
                    <a:pt x="1886285" y="-26002"/>
                    <a:pt x="1958418" y="24371"/>
                    <a:pt x="2088172" y="0"/>
                  </a:cubicBezTo>
                  <a:cubicBezTo>
                    <a:pt x="2095289" y="113165"/>
                    <a:pt x="2084315" y="367273"/>
                    <a:pt x="2088172" y="526543"/>
                  </a:cubicBezTo>
                  <a:cubicBezTo>
                    <a:pt x="2092029" y="685813"/>
                    <a:pt x="2036710" y="902221"/>
                    <a:pt x="2088172" y="1012583"/>
                  </a:cubicBezTo>
                  <a:cubicBezTo>
                    <a:pt x="1873506" y="1033365"/>
                    <a:pt x="1732285" y="949229"/>
                    <a:pt x="1545247" y="1012583"/>
                  </a:cubicBezTo>
                  <a:cubicBezTo>
                    <a:pt x="1358209" y="1075937"/>
                    <a:pt x="1138295" y="983540"/>
                    <a:pt x="981441" y="1012583"/>
                  </a:cubicBezTo>
                  <a:cubicBezTo>
                    <a:pt x="824587" y="1041626"/>
                    <a:pt x="687525" y="963653"/>
                    <a:pt x="522043" y="1012583"/>
                  </a:cubicBezTo>
                  <a:cubicBezTo>
                    <a:pt x="356561" y="1061513"/>
                    <a:pt x="129968" y="951216"/>
                    <a:pt x="0" y="1012583"/>
                  </a:cubicBezTo>
                  <a:cubicBezTo>
                    <a:pt x="-5116" y="867049"/>
                    <a:pt x="28981" y="612511"/>
                    <a:pt x="0" y="486040"/>
                  </a:cubicBezTo>
                  <a:cubicBezTo>
                    <a:pt x="-28981" y="359569"/>
                    <a:pt x="42650" y="143525"/>
                    <a:pt x="0" y="0"/>
                  </a:cubicBezTo>
                  <a:close/>
                </a:path>
                <a:path w="2088172" h="1012583" stroke="0" extrusionOk="0">
                  <a:moveTo>
                    <a:pt x="0" y="0"/>
                  </a:moveTo>
                  <a:cubicBezTo>
                    <a:pt x="184799" y="-35719"/>
                    <a:pt x="393559" y="40989"/>
                    <a:pt x="563806" y="0"/>
                  </a:cubicBezTo>
                  <a:cubicBezTo>
                    <a:pt x="734053" y="-40989"/>
                    <a:pt x="898706" y="22860"/>
                    <a:pt x="1106731" y="0"/>
                  </a:cubicBezTo>
                  <a:cubicBezTo>
                    <a:pt x="1314756" y="-22860"/>
                    <a:pt x="1431823" y="48635"/>
                    <a:pt x="1607892" y="0"/>
                  </a:cubicBezTo>
                  <a:cubicBezTo>
                    <a:pt x="1783961" y="-48635"/>
                    <a:pt x="1911831" y="41112"/>
                    <a:pt x="2088172" y="0"/>
                  </a:cubicBezTo>
                  <a:cubicBezTo>
                    <a:pt x="2090485" y="111656"/>
                    <a:pt x="2067516" y="279180"/>
                    <a:pt x="2088172" y="475914"/>
                  </a:cubicBezTo>
                  <a:cubicBezTo>
                    <a:pt x="2108828" y="672648"/>
                    <a:pt x="2085145" y="883173"/>
                    <a:pt x="2088172" y="1012583"/>
                  </a:cubicBezTo>
                  <a:cubicBezTo>
                    <a:pt x="1955510" y="1067105"/>
                    <a:pt x="1711474" y="962796"/>
                    <a:pt x="1607892" y="1012583"/>
                  </a:cubicBezTo>
                  <a:cubicBezTo>
                    <a:pt x="1504310" y="1062370"/>
                    <a:pt x="1222856" y="958279"/>
                    <a:pt x="1085849" y="1012583"/>
                  </a:cubicBezTo>
                  <a:cubicBezTo>
                    <a:pt x="948842" y="1066887"/>
                    <a:pt x="748734" y="981997"/>
                    <a:pt x="626452" y="1012583"/>
                  </a:cubicBezTo>
                  <a:cubicBezTo>
                    <a:pt x="504170" y="1043169"/>
                    <a:pt x="239869" y="1010506"/>
                    <a:pt x="0" y="1012583"/>
                  </a:cubicBezTo>
                  <a:cubicBezTo>
                    <a:pt x="-50414" y="901539"/>
                    <a:pt x="55196" y="717252"/>
                    <a:pt x="0" y="516417"/>
                  </a:cubicBezTo>
                  <a:cubicBezTo>
                    <a:pt x="-55196" y="315582"/>
                    <a:pt x="26124" y="201714"/>
                    <a:pt x="0" y="0"/>
                  </a:cubicBezTo>
                  <a:close/>
                </a:path>
              </a:pathLst>
            </a:custGeom>
            <a:grpFill/>
            <a:ln>
              <a:solidFill>
                <a:schemeClr val="tx1"/>
              </a:solidFill>
              <a:extLst>
                <a:ext uri="{C807C97D-BFC1-408E-A445-0C87EB9F89A2}">
                  <ask:lineSketchStyleProps xmlns:ask="http://schemas.microsoft.com/office/drawing/2018/sketchyshapes" sd="3659010720">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prstClr val="black">
                      <a:hueOff val="0"/>
                      <a:satOff val="0"/>
                      <a:lumOff val="0"/>
                      <a:alphaOff val="0"/>
                    </a:prstClr>
                  </a:solidFill>
                  <a:effectLst/>
                  <a:uLnTx/>
                  <a:uFillTx/>
                  <a:latin typeface="Candara" panose="020E0502030303020204" pitchFamily="34" charset="0"/>
                </a:rPr>
                <a:t>Poor mental health</a:t>
              </a:r>
            </a:p>
          </p:txBody>
        </p:sp>
      </p:grpSp>
      <p:grpSp>
        <p:nvGrpSpPr>
          <p:cNvPr id="6" name="Group 5">
            <a:extLst>
              <a:ext uri="{FF2B5EF4-FFF2-40B4-BE49-F238E27FC236}">
                <a16:creationId xmlns:a16="http://schemas.microsoft.com/office/drawing/2014/main" id="{93690C1F-72A4-4999-899C-EDC7E4EB2134}"/>
              </a:ext>
            </a:extLst>
          </p:cNvPr>
          <p:cNvGrpSpPr/>
          <p:nvPr/>
        </p:nvGrpSpPr>
        <p:grpSpPr>
          <a:xfrm>
            <a:off x="5754697" y="1920702"/>
            <a:ext cx="2028432" cy="1254521"/>
            <a:chOff x="4164563" y="3078514"/>
            <a:chExt cx="2166929" cy="1075589"/>
          </a:xfrm>
          <a:solidFill>
            <a:schemeClr val="accent4">
              <a:lumMod val="75000"/>
            </a:schemeClr>
          </a:solidFill>
        </p:grpSpPr>
        <p:sp>
          <p:nvSpPr>
            <p:cNvPr id="7" name="Rectangle: Rounded Corners 6">
              <a:extLst>
                <a:ext uri="{FF2B5EF4-FFF2-40B4-BE49-F238E27FC236}">
                  <a16:creationId xmlns:a16="http://schemas.microsoft.com/office/drawing/2014/main" id="{E9D0ABD3-606D-4635-A909-7B22D08C33E7}"/>
                </a:ext>
              </a:extLst>
            </p:cNvPr>
            <p:cNvSpPr/>
            <p:nvPr/>
          </p:nvSpPr>
          <p:spPr>
            <a:xfrm>
              <a:off x="4164563" y="3078514"/>
              <a:ext cx="2151178" cy="1075589"/>
            </a:xfrm>
            <a:custGeom>
              <a:avLst/>
              <a:gdLst>
                <a:gd name="connsiteX0" fmla="*/ 0 w 2151178"/>
                <a:gd name="connsiteY0" fmla="*/ 107559 h 1075589"/>
                <a:gd name="connsiteX1" fmla="*/ 107559 w 2151178"/>
                <a:gd name="connsiteY1" fmla="*/ 0 h 1075589"/>
                <a:gd name="connsiteX2" fmla="*/ 552853 w 2151178"/>
                <a:gd name="connsiteY2" fmla="*/ 0 h 1075589"/>
                <a:gd name="connsiteX3" fmla="*/ 1036868 w 2151178"/>
                <a:gd name="connsiteY3" fmla="*/ 0 h 1075589"/>
                <a:gd name="connsiteX4" fmla="*/ 1482162 w 2151178"/>
                <a:gd name="connsiteY4" fmla="*/ 0 h 1075589"/>
                <a:gd name="connsiteX5" fmla="*/ 2043619 w 2151178"/>
                <a:gd name="connsiteY5" fmla="*/ 0 h 1075589"/>
                <a:gd name="connsiteX6" fmla="*/ 2151178 w 2151178"/>
                <a:gd name="connsiteY6" fmla="*/ 107559 h 1075589"/>
                <a:gd name="connsiteX7" fmla="*/ 2151178 w 2151178"/>
                <a:gd name="connsiteY7" fmla="*/ 537795 h 1075589"/>
                <a:gd name="connsiteX8" fmla="*/ 2151178 w 2151178"/>
                <a:gd name="connsiteY8" fmla="*/ 968030 h 1075589"/>
                <a:gd name="connsiteX9" fmla="*/ 2043619 w 2151178"/>
                <a:gd name="connsiteY9" fmla="*/ 1075589 h 1075589"/>
                <a:gd name="connsiteX10" fmla="*/ 1578965 w 2151178"/>
                <a:gd name="connsiteY10" fmla="*/ 1075589 h 1075589"/>
                <a:gd name="connsiteX11" fmla="*/ 1153031 w 2151178"/>
                <a:gd name="connsiteY11" fmla="*/ 1075589 h 1075589"/>
                <a:gd name="connsiteX12" fmla="*/ 649656 w 2151178"/>
                <a:gd name="connsiteY12" fmla="*/ 1075589 h 1075589"/>
                <a:gd name="connsiteX13" fmla="*/ 107559 w 2151178"/>
                <a:gd name="connsiteY13" fmla="*/ 1075589 h 1075589"/>
                <a:gd name="connsiteX14" fmla="*/ 0 w 2151178"/>
                <a:gd name="connsiteY14" fmla="*/ 968030 h 1075589"/>
                <a:gd name="connsiteX15" fmla="*/ 0 w 2151178"/>
                <a:gd name="connsiteY15" fmla="*/ 520585 h 1075589"/>
                <a:gd name="connsiteX16" fmla="*/ 0 w 2151178"/>
                <a:gd name="connsiteY16" fmla="*/ 107559 h 107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1178" h="1075589" fill="none" extrusionOk="0">
                  <a:moveTo>
                    <a:pt x="0" y="107559"/>
                  </a:moveTo>
                  <a:cubicBezTo>
                    <a:pt x="-5919" y="58740"/>
                    <a:pt x="50795" y="1961"/>
                    <a:pt x="107559" y="0"/>
                  </a:cubicBezTo>
                  <a:cubicBezTo>
                    <a:pt x="221396" y="-19416"/>
                    <a:pt x="429528" y="8428"/>
                    <a:pt x="552853" y="0"/>
                  </a:cubicBezTo>
                  <a:cubicBezTo>
                    <a:pt x="676178" y="-8428"/>
                    <a:pt x="850412" y="48460"/>
                    <a:pt x="1036868" y="0"/>
                  </a:cubicBezTo>
                  <a:cubicBezTo>
                    <a:pt x="1223325" y="-48460"/>
                    <a:pt x="1282371" y="51672"/>
                    <a:pt x="1482162" y="0"/>
                  </a:cubicBezTo>
                  <a:cubicBezTo>
                    <a:pt x="1681953" y="-51672"/>
                    <a:pt x="1831238" y="20046"/>
                    <a:pt x="2043619" y="0"/>
                  </a:cubicBezTo>
                  <a:cubicBezTo>
                    <a:pt x="2086270" y="-948"/>
                    <a:pt x="2157979" y="54011"/>
                    <a:pt x="2151178" y="107559"/>
                  </a:cubicBezTo>
                  <a:cubicBezTo>
                    <a:pt x="2180053" y="257386"/>
                    <a:pt x="2125331" y="433476"/>
                    <a:pt x="2151178" y="537795"/>
                  </a:cubicBezTo>
                  <a:cubicBezTo>
                    <a:pt x="2177025" y="642114"/>
                    <a:pt x="2118455" y="846641"/>
                    <a:pt x="2151178" y="968030"/>
                  </a:cubicBezTo>
                  <a:cubicBezTo>
                    <a:pt x="2150397" y="1011236"/>
                    <a:pt x="2112264" y="1081411"/>
                    <a:pt x="2043619" y="1075589"/>
                  </a:cubicBezTo>
                  <a:cubicBezTo>
                    <a:pt x="1931745" y="1105174"/>
                    <a:pt x="1796603" y="1050269"/>
                    <a:pt x="1578965" y="1075589"/>
                  </a:cubicBezTo>
                  <a:cubicBezTo>
                    <a:pt x="1361327" y="1100909"/>
                    <a:pt x="1262322" y="1042403"/>
                    <a:pt x="1153031" y="1075589"/>
                  </a:cubicBezTo>
                  <a:cubicBezTo>
                    <a:pt x="1043740" y="1108775"/>
                    <a:pt x="851613" y="1023385"/>
                    <a:pt x="649656" y="1075589"/>
                  </a:cubicBezTo>
                  <a:cubicBezTo>
                    <a:pt x="447699" y="1127793"/>
                    <a:pt x="327063" y="1054984"/>
                    <a:pt x="107559" y="1075589"/>
                  </a:cubicBezTo>
                  <a:cubicBezTo>
                    <a:pt x="43807" y="1078027"/>
                    <a:pt x="4486" y="1039588"/>
                    <a:pt x="0" y="968030"/>
                  </a:cubicBezTo>
                  <a:cubicBezTo>
                    <a:pt x="-9711" y="830434"/>
                    <a:pt x="33118" y="684334"/>
                    <a:pt x="0" y="520585"/>
                  </a:cubicBezTo>
                  <a:cubicBezTo>
                    <a:pt x="-33118" y="356837"/>
                    <a:pt x="6239" y="233005"/>
                    <a:pt x="0" y="107559"/>
                  </a:cubicBezTo>
                  <a:close/>
                </a:path>
                <a:path w="2151178" h="1075589" stroke="0" extrusionOk="0">
                  <a:moveTo>
                    <a:pt x="0" y="107559"/>
                  </a:moveTo>
                  <a:cubicBezTo>
                    <a:pt x="-6191" y="44337"/>
                    <a:pt x="42572" y="2096"/>
                    <a:pt x="107559" y="0"/>
                  </a:cubicBezTo>
                  <a:cubicBezTo>
                    <a:pt x="247229" y="-37170"/>
                    <a:pt x="369200" y="53776"/>
                    <a:pt x="630295" y="0"/>
                  </a:cubicBezTo>
                  <a:cubicBezTo>
                    <a:pt x="891390" y="-53776"/>
                    <a:pt x="936329" y="33840"/>
                    <a:pt x="1094950" y="0"/>
                  </a:cubicBezTo>
                  <a:cubicBezTo>
                    <a:pt x="1253572" y="-33840"/>
                    <a:pt x="1320298" y="15306"/>
                    <a:pt x="1540243" y="0"/>
                  </a:cubicBezTo>
                  <a:cubicBezTo>
                    <a:pt x="1760188" y="-15306"/>
                    <a:pt x="1867748" y="25919"/>
                    <a:pt x="2043619" y="0"/>
                  </a:cubicBezTo>
                  <a:cubicBezTo>
                    <a:pt x="2108302" y="-10866"/>
                    <a:pt x="2145914" y="47350"/>
                    <a:pt x="2151178" y="107559"/>
                  </a:cubicBezTo>
                  <a:cubicBezTo>
                    <a:pt x="2170377" y="208142"/>
                    <a:pt x="2118472" y="428230"/>
                    <a:pt x="2151178" y="537795"/>
                  </a:cubicBezTo>
                  <a:cubicBezTo>
                    <a:pt x="2183884" y="647360"/>
                    <a:pt x="2119236" y="853099"/>
                    <a:pt x="2151178" y="968030"/>
                  </a:cubicBezTo>
                  <a:cubicBezTo>
                    <a:pt x="2162851" y="1030240"/>
                    <a:pt x="2085772" y="1072799"/>
                    <a:pt x="2043619" y="1075589"/>
                  </a:cubicBezTo>
                  <a:cubicBezTo>
                    <a:pt x="1826657" y="1105196"/>
                    <a:pt x="1663203" y="1037921"/>
                    <a:pt x="1559604" y="1075589"/>
                  </a:cubicBezTo>
                  <a:cubicBezTo>
                    <a:pt x="1456005" y="1113257"/>
                    <a:pt x="1321387" y="1049586"/>
                    <a:pt x="1094950" y="1075589"/>
                  </a:cubicBezTo>
                  <a:cubicBezTo>
                    <a:pt x="868513" y="1101592"/>
                    <a:pt x="792518" y="1065044"/>
                    <a:pt x="572213" y="1075589"/>
                  </a:cubicBezTo>
                  <a:cubicBezTo>
                    <a:pt x="351908" y="1086134"/>
                    <a:pt x="321332" y="1068143"/>
                    <a:pt x="107559" y="1075589"/>
                  </a:cubicBezTo>
                  <a:cubicBezTo>
                    <a:pt x="44631" y="1076168"/>
                    <a:pt x="-1122" y="1026659"/>
                    <a:pt x="0" y="968030"/>
                  </a:cubicBezTo>
                  <a:cubicBezTo>
                    <a:pt x="-39453" y="779464"/>
                    <a:pt x="25861" y="617715"/>
                    <a:pt x="0" y="529190"/>
                  </a:cubicBezTo>
                  <a:cubicBezTo>
                    <a:pt x="-25861" y="440665"/>
                    <a:pt x="11720" y="256266"/>
                    <a:pt x="0" y="107559"/>
                  </a:cubicBezTo>
                  <a:close/>
                </a:path>
              </a:pathLst>
            </a:custGeom>
            <a:grpFill/>
            <a:ln w="25400">
              <a:solidFill>
                <a:schemeClr val="tx1"/>
              </a:solidFill>
              <a:extLst>
                <a:ext uri="{C807C97D-BFC1-408E-A445-0C87EB9F89A2}">
                  <ask:lineSketchStyleProps xmlns:ask="http://schemas.microsoft.com/office/drawing/2018/sketchyshapes" sd="1219033472">
                    <a:prstGeom prst="roundRect">
                      <a:avLst>
                        <a:gd name="adj" fmla="val 10000"/>
                      </a:avLst>
                    </a:prstGeom>
                    <ask:type>
                      <ask:lineSketchScribble/>
                    </ask:type>
                  </ask:lineSketchStyleProps>
                </a:ext>
              </a:extLst>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A0058BD6-CE4C-4951-A70F-2BD213AC3E43}"/>
                </a:ext>
              </a:extLst>
            </p:cNvPr>
            <p:cNvSpPr txBox="1"/>
            <p:nvPr/>
          </p:nvSpPr>
          <p:spPr>
            <a:xfrm>
              <a:off x="4243320" y="3086446"/>
              <a:ext cx="2088172" cy="1012583"/>
            </a:xfrm>
            <a:custGeom>
              <a:avLst/>
              <a:gdLst>
                <a:gd name="connsiteX0" fmla="*/ 0 w 2088172"/>
                <a:gd name="connsiteY0" fmla="*/ 0 h 1012583"/>
                <a:gd name="connsiteX1" fmla="*/ 522043 w 2088172"/>
                <a:gd name="connsiteY1" fmla="*/ 0 h 1012583"/>
                <a:gd name="connsiteX2" fmla="*/ 1085849 w 2088172"/>
                <a:gd name="connsiteY2" fmla="*/ 0 h 1012583"/>
                <a:gd name="connsiteX3" fmla="*/ 1628774 w 2088172"/>
                <a:gd name="connsiteY3" fmla="*/ 0 h 1012583"/>
                <a:gd name="connsiteX4" fmla="*/ 2088172 w 2088172"/>
                <a:gd name="connsiteY4" fmla="*/ 0 h 1012583"/>
                <a:gd name="connsiteX5" fmla="*/ 2088172 w 2088172"/>
                <a:gd name="connsiteY5" fmla="*/ 526543 h 1012583"/>
                <a:gd name="connsiteX6" fmla="*/ 2088172 w 2088172"/>
                <a:gd name="connsiteY6" fmla="*/ 1012583 h 1012583"/>
                <a:gd name="connsiteX7" fmla="*/ 1545247 w 2088172"/>
                <a:gd name="connsiteY7" fmla="*/ 1012583 h 1012583"/>
                <a:gd name="connsiteX8" fmla="*/ 981441 w 2088172"/>
                <a:gd name="connsiteY8" fmla="*/ 1012583 h 1012583"/>
                <a:gd name="connsiteX9" fmla="*/ 522043 w 2088172"/>
                <a:gd name="connsiteY9" fmla="*/ 1012583 h 1012583"/>
                <a:gd name="connsiteX10" fmla="*/ 0 w 2088172"/>
                <a:gd name="connsiteY10" fmla="*/ 1012583 h 1012583"/>
                <a:gd name="connsiteX11" fmla="*/ 0 w 2088172"/>
                <a:gd name="connsiteY11" fmla="*/ 486040 h 1012583"/>
                <a:gd name="connsiteX12" fmla="*/ 0 w 2088172"/>
                <a:gd name="connsiteY12" fmla="*/ 0 h 101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8172" h="1012583" fill="none" extrusionOk="0">
                  <a:moveTo>
                    <a:pt x="0" y="0"/>
                  </a:moveTo>
                  <a:cubicBezTo>
                    <a:pt x="105272" y="-26487"/>
                    <a:pt x="270109" y="15954"/>
                    <a:pt x="522043" y="0"/>
                  </a:cubicBezTo>
                  <a:cubicBezTo>
                    <a:pt x="773977" y="-15954"/>
                    <a:pt x="917786" y="10962"/>
                    <a:pt x="1085849" y="0"/>
                  </a:cubicBezTo>
                  <a:cubicBezTo>
                    <a:pt x="1253912" y="-10962"/>
                    <a:pt x="1371263" y="26002"/>
                    <a:pt x="1628774" y="0"/>
                  </a:cubicBezTo>
                  <a:cubicBezTo>
                    <a:pt x="1886285" y="-26002"/>
                    <a:pt x="1958418" y="24371"/>
                    <a:pt x="2088172" y="0"/>
                  </a:cubicBezTo>
                  <a:cubicBezTo>
                    <a:pt x="2095289" y="113165"/>
                    <a:pt x="2084315" y="367273"/>
                    <a:pt x="2088172" y="526543"/>
                  </a:cubicBezTo>
                  <a:cubicBezTo>
                    <a:pt x="2092029" y="685813"/>
                    <a:pt x="2036710" y="902221"/>
                    <a:pt x="2088172" y="1012583"/>
                  </a:cubicBezTo>
                  <a:cubicBezTo>
                    <a:pt x="1873506" y="1033365"/>
                    <a:pt x="1732285" y="949229"/>
                    <a:pt x="1545247" y="1012583"/>
                  </a:cubicBezTo>
                  <a:cubicBezTo>
                    <a:pt x="1358209" y="1075937"/>
                    <a:pt x="1138295" y="983540"/>
                    <a:pt x="981441" y="1012583"/>
                  </a:cubicBezTo>
                  <a:cubicBezTo>
                    <a:pt x="824587" y="1041626"/>
                    <a:pt x="687525" y="963653"/>
                    <a:pt x="522043" y="1012583"/>
                  </a:cubicBezTo>
                  <a:cubicBezTo>
                    <a:pt x="356561" y="1061513"/>
                    <a:pt x="129968" y="951216"/>
                    <a:pt x="0" y="1012583"/>
                  </a:cubicBezTo>
                  <a:cubicBezTo>
                    <a:pt x="-5116" y="867049"/>
                    <a:pt x="28981" y="612511"/>
                    <a:pt x="0" y="486040"/>
                  </a:cubicBezTo>
                  <a:cubicBezTo>
                    <a:pt x="-28981" y="359569"/>
                    <a:pt x="42650" y="143525"/>
                    <a:pt x="0" y="0"/>
                  </a:cubicBezTo>
                  <a:close/>
                </a:path>
                <a:path w="2088172" h="1012583" stroke="0" extrusionOk="0">
                  <a:moveTo>
                    <a:pt x="0" y="0"/>
                  </a:moveTo>
                  <a:cubicBezTo>
                    <a:pt x="184799" y="-35719"/>
                    <a:pt x="393559" y="40989"/>
                    <a:pt x="563806" y="0"/>
                  </a:cubicBezTo>
                  <a:cubicBezTo>
                    <a:pt x="734053" y="-40989"/>
                    <a:pt x="898706" y="22860"/>
                    <a:pt x="1106731" y="0"/>
                  </a:cubicBezTo>
                  <a:cubicBezTo>
                    <a:pt x="1314756" y="-22860"/>
                    <a:pt x="1431823" y="48635"/>
                    <a:pt x="1607892" y="0"/>
                  </a:cubicBezTo>
                  <a:cubicBezTo>
                    <a:pt x="1783961" y="-48635"/>
                    <a:pt x="1911831" y="41112"/>
                    <a:pt x="2088172" y="0"/>
                  </a:cubicBezTo>
                  <a:cubicBezTo>
                    <a:pt x="2090485" y="111656"/>
                    <a:pt x="2067516" y="279180"/>
                    <a:pt x="2088172" y="475914"/>
                  </a:cubicBezTo>
                  <a:cubicBezTo>
                    <a:pt x="2108828" y="672648"/>
                    <a:pt x="2085145" y="883173"/>
                    <a:pt x="2088172" y="1012583"/>
                  </a:cubicBezTo>
                  <a:cubicBezTo>
                    <a:pt x="1955510" y="1067105"/>
                    <a:pt x="1711474" y="962796"/>
                    <a:pt x="1607892" y="1012583"/>
                  </a:cubicBezTo>
                  <a:cubicBezTo>
                    <a:pt x="1504310" y="1062370"/>
                    <a:pt x="1222856" y="958279"/>
                    <a:pt x="1085849" y="1012583"/>
                  </a:cubicBezTo>
                  <a:cubicBezTo>
                    <a:pt x="948842" y="1066887"/>
                    <a:pt x="748734" y="981997"/>
                    <a:pt x="626452" y="1012583"/>
                  </a:cubicBezTo>
                  <a:cubicBezTo>
                    <a:pt x="504170" y="1043169"/>
                    <a:pt x="239869" y="1010506"/>
                    <a:pt x="0" y="1012583"/>
                  </a:cubicBezTo>
                  <a:cubicBezTo>
                    <a:pt x="-50414" y="901539"/>
                    <a:pt x="55196" y="717252"/>
                    <a:pt x="0" y="516417"/>
                  </a:cubicBezTo>
                  <a:cubicBezTo>
                    <a:pt x="-55196" y="315582"/>
                    <a:pt x="26124" y="201714"/>
                    <a:pt x="0" y="0"/>
                  </a:cubicBezTo>
                  <a:close/>
                </a:path>
              </a:pathLst>
            </a:custGeom>
            <a:grpFill/>
            <a:ln>
              <a:solidFill>
                <a:schemeClr val="tx1"/>
              </a:solidFill>
              <a:extLst>
                <a:ext uri="{C807C97D-BFC1-408E-A445-0C87EB9F89A2}">
                  <ask:lineSketchStyleProps xmlns:ask="http://schemas.microsoft.com/office/drawing/2018/sketchyshapes" sd="3659010720">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prstClr val="black">
                      <a:hueOff val="0"/>
                      <a:satOff val="0"/>
                      <a:lumOff val="0"/>
                      <a:alphaOff val="0"/>
                    </a:prstClr>
                  </a:solidFill>
                  <a:effectLst/>
                  <a:uLnTx/>
                  <a:uFillTx/>
                  <a:latin typeface="Candara" panose="020E0502030303020204" pitchFamily="34" charset="0"/>
                </a:rPr>
                <a:t>Smoking</a:t>
              </a:r>
              <a:r>
                <a:rPr kumimoji="0" lang="en-GB" sz="2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p>
          </p:txBody>
        </p:sp>
      </p:grpSp>
      <p:sp>
        <p:nvSpPr>
          <p:cNvPr id="12" name="Arrow: Right 11">
            <a:extLst>
              <a:ext uri="{FF2B5EF4-FFF2-40B4-BE49-F238E27FC236}">
                <a16:creationId xmlns:a16="http://schemas.microsoft.com/office/drawing/2014/main" id="{47CC5E10-79A7-4A04-A8AB-4FC1493D5857}"/>
              </a:ext>
            </a:extLst>
          </p:cNvPr>
          <p:cNvSpPr/>
          <p:nvPr/>
        </p:nvSpPr>
        <p:spPr>
          <a:xfrm>
            <a:off x="8442245" y="1995973"/>
            <a:ext cx="915874" cy="389458"/>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Right 13">
            <a:extLst>
              <a:ext uri="{FF2B5EF4-FFF2-40B4-BE49-F238E27FC236}">
                <a16:creationId xmlns:a16="http://schemas.microsoft.com/office/drawing/2014/main" id="{C9F83FE4-C6E6-4C64-B07C-D9515FA33EE5}"/>
              </a:ext>
            </a:extLst>
          </p:cNvPr>
          <p:cNvSpPr/>
          <p:nvPr/>
        </p:nvSpPr>
        <p:spPr>
          <a:xfrm rot="10800000">
            <a:off x="8465186" y="2737080"/>
            <a:ext cx="915874" cy="389458"/>
          </a:xfrm>
          <a:prstGeom prst="rightArrow">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A9D55740-9180-4791-AA74-2481465E7986}"/>
              </a:ext>
            </a:extLst>
          </p:cNvPr>
          <p:cNvSpPr/>
          <p:nvPr/>
        </p:nvSpPr>
        <p:spPr>
          <a:xfrm rot="18170632">
            <a:off x="9543233" y="3957703"/>
            <a:ext cx="1141173" cy="3125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2BD4A0BF-D5E7-4564-997C-F16AFC7E978F}"/>
              </a:ext>
            </a:extLst>
          </p:cNvPr>
          <p:cNvSpPr/>
          <p:nvPr/>
        </p:nvSpPr>
        <p:spPr>
          <a:xfrm rot="14317712">
            <a:off x="6949982" y="4009345"/>
            <a:ext cx="1141173" cy="3125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2" descr="Animated gif sample: Three Intersecting Arrow Circles">
            <a:extLst>
              <a:ext uri="{FF2B5EF4-FFF2-40B4-BE49-F238E27FC236}">
                <a16:creationId xmlns:a16="http://schemas.microsoft.com/office/drawing/2014/main" id="{CECA5E48-D9FF-46BF-AA7A-1B6ED72F77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6718" y="1333272"/>
            <a:ext cx="1934588" cy="2728500"/>
          </a:xfrm>
          <a:prstGeom prst="rect">
            <a:avLst/>
          </a:prstGeom>
          <a:noFill/>
          <a:ln>
            <a:solidFill>
              <a:srgbClr val="000000"/>
            </a:solidFill>
          </a:ln>
        </p:spPr>
      </p:pic>
      <p:grpSp>
        <p:nvGrpSpPr>
          <p:cNvPr id="10" name="Group 9">
            <a:extLst>
              <a:ext uri="{FF2B5EF4-FFF2-40B4-BE49-F238E27FC236}">
                <a16:creationId xmlns:a16="http://schemas.microsoft.com/office/drawing/2014/main" id="{8E7308B1-827E-4C38-12C3-78B2198555E7}"/>
              </a:ext>
            </a:extLst>
          </p:cNvPr>
          <p:cNvGrpSpPr/>
          <p:nvPr/>
        </p:nvGrpSpPr>
        <p:grpSpPr>
          <a:xfrm>
            <a:off x="6128591" y="5012787"/>
            <a:ext cx="5167696" cy="1269040"/>
            <a:chOff x="4462906" y="3064641"/>
            <a:chExt cx="2151178" cy="1088037"/>
          </a:xfrm>
        </p:grpSpPr>
        <p:sp>
          <p:nvSpPr>
            <p:cNvPr id="11" name="Rectangle: Rounded Corners 10">
              <a:extLst>
                <a:ext uri="{FF2B5EF4-FFF2-40B4-BE49-F238E27FC236}">
                  <a16:creationId xmlns:a16="http://schemas.microsoft.com/office/drawing/2014/main" id="{51A4BF4C-B74D-5F86-6BA3-FBEBCEADFBBB}"/>
                </a:ext>
              </a:extLst>
            </p:cNvPr>
            <p:cNvSpPr/>
            <p:nvPr/>
          </p:nvSpPr>
          <p:spPr>
            <a:xfrm>
              <a:off x="4462906" y="3064641"/>
              <a:ext cx="2151178" cy="1075589"/>
            </a:xfrm>
            <a:prstGeom prst="roundRect">
              <a:avLst>
                <a:gd name="adj" fmla="val 10000"/>
              </a:avLst>
            </a:prstGeom>
            <a:ln w="25400">
              <a:solidFill>
                <a:srgbClr val="FF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angle: Rounded Corners 4">
              <a:extLst>
                <a:ext uri="{FF2B5EF4-FFF2-40B4-BE49-F238E27FC236}">
                  <a16:creationId xmlns:a16="http://schemas.microsoft.com/office/drawing/2014/main" id="{1A0E17F5-6850-2CCC-6297-DDD607783359}"/>
                </a:ext>
              </a:extLst>
            </p:cNvPr>
            <p:cNvSpPr txBox="1"/>
            <p:nvPr/>
          </p:nvSpPr>
          <p:spPr>
            <a:xfrm>
              <a:off x="4525912" y="3140095"/>
              <a:ext cx="2088172" cy="10125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hueOff val="0"/>
                      <a:satOff val="0"/>
                      <a:lumOff val="0"/>
                      <a:alphaOff val="0"/>
                    </a:prstClr>
                  </a:solidFill>
                  <a:effectLst/>
                  <a:uLnTx/>
                  <a:uFillTx/>
                  <a:latin typeface="Candara" panose="020E0502030303020204" pitchFamily="34" charset="0"/>
                </a:rPr>
                <a:t>Other factors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ndara" panose="020E0502030303020204" pitchFamily="34" charset="0"/>
                </a:rPr>
                <a:t>(</a:t>
              </a:r>
              <a:r>
                <a:rPr lang="en-GB" sz="1600" dirty="0">
                  <a:latin typeface="Candara" panose="020E0502030303020204" pitchFamily="34" charset="0"/>
                </a:rPr>
                <a:t>independently influence both </a:t>
              </a: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ndara" panose="020E0502030303020204" pitchFamily="34" charset="0"/>
                </a:rPr>
                <a:t>e.g. Socioeconomic status; Environment;  Adverse childhood experiences; cannabis use)</a:t>
              </a:r>
            </a:p>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p>
          </p:txBody>
        </p:sp>
      </p:grpSp>
      <p:sp>
        <p:nvSpPr>
          <p:cNvPr id="9" name="TextBox 8">
            <a:extLst>
              <a:ext uri="{FF2B5EF4-FFF2-40B4-BE49-F238E27FC236}">
                <a16:creationId xmlns:a16="http://schemas.microsoft.com/office/drawing/2014/main" id="{6082A931-0395-FFAB-AE9A-EA1320EEA18F}"/>
              </a:ext>
            </a:extLst>
          </p:cNvPr>
          <p:cNvSpPr txBox="1"/>
          <p:nvPr/>
        </p:nvSpPr>
        <p:spPr>
          <a:xfrm>
            <a:off x="169914" y="4197620"/>
            <a:ext cx="5807771" cy="2585323"/>
          </a:xfrm>
          <a:prstGeom prst="rect">
            <a:avLst/>
          </a:prstGeom>
          <a:noFill/>
          <a:ln w="19050">
            <a:solidFill>
              <a:schemeClr val="tx1"/>
            </a:solidFill>
          </a:ln>
        </p:spPr>
        <p:txBody>
          <a:bodyPr wrap="square" rtlCol="0">
            <a:spAutoFit/>
          </a:bodyPr>
          <a:lstStyle/>
          <a:p>
            <a:r>
              <a:rPr lang="en-GB" b="1" i="1" dirty="0">
                <a:solidFill>
                  <a:srgbClr val="000000"/>
                </a:solidFill>
                <a:effectLst/>
                <a:latin typeface="Candara" panose="020E0502030303020204" pitchFamily="34" charset="0"/>
              </a:rPr>
              <a:t>Mendelian randomization </a:t>
            </a:r>
            <a:r>
              <a:rPr lang="en-GB" b="0" dirty="0">
                <a:solidFill>
                  <a:srgbClr val="000000"/>
                </a:solidFill>
                <a:effectLst/>
                <a:latin typeface="Candara" panose="020E0502030303020204" pitchFamily="34" charset="0"/>
              </a:rPr>
              <a:t>studies take a genetic approach to help our understanding of the causes of illness. Group the genes from millions of people according their genetic code and look at genetic differences that affect behaviours (e.g. smoking) and illness (e.g. schizophrenia and visa versa.</a:t>
            </a:r>
          </a:p>
          <a:p>
            <a:endParaRPr lang="en-GB" b="0" dirty="0">
              <a:solidFill>
                <a:srgbClr val="000000"/>
              </a:solidFill>
              <a:effectLst/>
              <a:latin typeface="Candara" panose="020E0502030303020204" pitchFamily="34" charset="0"/>
            </a:endParaRPr>
          </a:p>
          <a:p>
            <a:r>
              <a:rPr lang="en-GB" dirty="0">
                <a:solidFill>
                  <a:srgbClr val="000000"/>
                </a:solidFill>
                <a:latin typeface="Candara" panose="020E0502030303020204" pitchFamily="34" charset="0"/>
              </a:rPr>
              <a:t>Can help to work out which comes first and other factors that influence behaviour and outcomes  </a:t>
            </a:r>
            <a:endParaRPr lang="en-GB" dirty="0"/>
          </a:p>
        </p:txBody>
      </p:sp>
    </p:spTree>
    <p:extLst>
      <p:ext uri="{BB962C8B-B14F-4D97-AF65-F5344CB8AC3E}">
        <p14:creationId xmlns:p14="http://schemas.microsoft.com/office/powerpoint/2010/main" val="298271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48E8-2496-5D74-ACB7-50020C621FE2}"/>
              </a:ext>
            </a:extLst>
          </p:cNvPr>
          <p:cNvSpPr>
            <a:spLocks noGrp="1"/>
          </p:cNvSpPr>
          <p:nvPr>
            <p:ph type="title"/>
          </p:nvPr>
        </p:nvSpPr>
        <p:spPr>
          <a:xfrm>
            <a:off x="221392" y="287313"/>
            <a:ext cx="11645600" cy="1325563"/>
          </a:xfrm>
        </p:spPr>
        <p:txBody>
          <a:bodyPr/>
          <a:lstStyle/>
          <a:p>
            <a:r>
              <a:rPr lang="en-US" dirty="0"/>
              <a:t>Mendelian randomization studies </a:t>
            </a:r>
          </a:p>
        </p:txBody>
      </p:sp>
      <p:pic>
        <p:nvPicPr>
          <p:cNvPr id="3" name="Picture 2">
            <a:extLst>
              <a:ext uri="{FF2B5EF4-FFF2-40B4-BE49-F238E27FC236}">
                <a16:creationId xmlns:a16="http://schemas.microsoft.com/office/drawing/2014/main" id="{FD60575E-B247-1840-2B77-77A2D7DD50EA}"/>
              </a:ext>
            </a:extLst>
          </p:cNvPr>
          <p:cNvPicPr>
            <a:picLocks noChangeAspect="1"/>
          </p:cNvPicPr>
          <p:nvPr/>
        </p:nvPicPr>
        <p:blipFill>
          <a:blip r:embed="rId2"/>
          <a:stretch>
            <a:fillRect/>
          </a:stretch>
        </p:blipFill>
        <p:spPr>
          <a:xfrm>
            <a:off x="8259912" y="403371"/>
            <a:ext cx="3491595" cy="4663873"/>
          </a:xfrm>
          <a:prstGeom prst="rect">
            <a:avLst/>
          </a:prstGeom>
          <a:ln w="15875">
            <a:solidFill>
              <a:schemeClr val="accent1"/>
            </a:solidFill>
          </a:ln>
        </p:spPr>
      </p:pic>
      <p:sp>
        <p:nvSpPr>
          <p:cNvPr id="9" name="TextBox 8">
            <a:extLst>
              <a:ext uri="{FF2B5EF4-FFF2-40B4-BE49-F238E27FC236}">
                <a16:creationId xmlns:a16="http://schemas.microsoft.com/office/drawing/2014/main" id="{88E67A3C-2519-897C-CD7A-3C1EA90E0BEA}"/>
              </a:ext>
            </a:extLst>
          </p:cNvPr>
          <p:cNvSpPr txBox="1"/>
          <p:nvPr/>
        </p:nvSpPr>
        <p:spPr>
          <a:xfrm>
            <a:off x="440493" y="1612876"/>
            <a:ext cx="7405159" cy="5262979"/>
          </a:xfrm>
          <a:prstGeom prst="rect">
            <a:avLst/>
          </a:prstGeom>
          <a:noFill/>
        </p:spPr>
        <p:txBody>
          <a:bodyPr wrap="square">
            <a:spAutoFit/>
          </a:bodyPr>
          <a:lstStyle/>
          <a:p>
            <a:r>
              <a:rPr lang="en-GB" sz="2400" dirty="0">
                <a:latin typeface="Candara" panose="020E0502030303020204" pitchFamily="34" charset="0"/>
              </a:rPr>
              <a:t>People who smoke have an increased likelihood of developing</a:t>
            </a:r>
          </a:p>
          <a:p>
            <a:endParaRPr lang="en-GB" sz="2400" dirty="0">
              <a:latin typeface="Candara" panose="020E0502030303020204" pitchFamily="34" charset="0"/>
            </a:endParaRPr>
          </a:p>
          <a:p>
            <a:pPr marL="342900" indent="-342900">
              <a:buFont typeface="Arial" panose="020B0604020202020204" pitchFamily="34" charset="0"/>
              <a:buChar char="•"/>
            </a:pPr>
            <a:r>
              <a:rPr lang="en-GB" sz="2400" dirty="0">
                <a:latin typeface="Candara" panose="020E0502030303020204" pitchFamily="34" charset="0"/>
              </a:rPr>
              <a:t>schizophrenia (of between 53% and 127%)</a:t>
            </a:r>
          </a:p>
          <a:p>
            <a:pPr marL="342900" indent="-342900">
              <a:buFont typeface="Arial" panose="020B0604020202020204" pitchFamily="34" charset="0"/>
              <a:buChar char="•"/>
            </a:pPr>
            <a:endParaRPr lang="en-GB" sz="2400" dirty="0">
              <a:latin typeface="Candara" panose="020E0502030303020204" pitchFamily="34" charset="0"/>
            </a:endParaRPr>
          </a:p>
          <a:p>
            <a:pPr marL="342900" indent="-342900">
              <a:buFont typeface="Arial" panose="020B0604020202020204" pitchFamily="34" charset="0"/>
              <a:buChar char="•"/>
            </a:pPr>
            <a:r>
              <a:rPr lang="en-GB" sz="2400" dirty="0">
                <a:latin typeface="Candara" panose="020E0502030303020204" pitchFamily="34" charset="0"/>
              </a:rPr>
              <a:t>depression (of between 54% to 132%) </a:t>
            </a:r>
          </a:p>
          <a:p>
            <a:endParaRPr lang="en-GB" sz="2400" dirty="0">
              <a:latin typeface="Candara" panose="020E0502030303020204" pitchFamily="34" charset="0"/>
            </a:endParaRPr>
          </a:p>
          <a:p>
            <a:r>
              <a:rPr lang="en-GB" sz="2400" dirty="0">
                <a:latin typeface="Candara" panose="020E0502030303020204" pitchFamily="34" charset="0"/>
              </a:rPr>
              <a:t>There is some evidence that smoking increases the risk of bipolar disorder</a:t>
            </a:r>
          </a:p>
          <a:p>
            <a:endParaRPr lang="en-GB" sz="2400" dirty="0">
              <a:latin typeface="Candara" panose="020E0502030303020204" pitchFamily="34" charset="0"/>
            </a:endParaRPr>
          </a:p>
          <a:p>
            <a:r>
              <a:rPr lang="en-GB" sz="2400" dirty="0">
                <a:latin typeface="Candara" panose="020E0502030303020204" pitchFamily="34" charset="0"/>
              </a:rPr>
              <a:t>Little evidence for a causal effect of smoking on other mental health conditions (ADHD, anorexia nervosa)</a:t>
            </a:r>
          </a:p>
          <a:p>
            <a:endParaRPr lang="en-GB" sz="2400" dirty="0">
              <a:latin typeface="Candara" panose="020E0502030303020204" pitchFamily="34" charset="0"/>
            </a:endParaRPr>
          </a:p>
          <a:p>
            <a:endParaRPr lang="en-GB" sz="2400" dirty="0">
              <a:latin typeface="Candara" panose="020E0502030303020204" pitchFamily="34" charset="0"/>
            </a:endParaRPr>
          </a:p>
        </p:txBody>
      </p:sp>
      <p:pic>
        <p:nvPicPr>
          <p:cNvPr id="4" name="Picture 2" descr="Qr Code Preview Image.">
            <a:extLst>
              <a:ext uri="{FF2B5EF4-FFF2-40B4-BE49-F238E27FC236}">
                <a16:creationId xmlns:a16="http://schemas.microsoft.com/office/drawing/2014/main" id="{394BB439-DF4A-6B34-8245-8A073D851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3235" y="5414081"/>
            <a:ext cx="1156606" cy="115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1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56" y="116632"/>
            <a:ext cx="9961944" cy="1296144"/>
          </a:xfrm>
        </p:spPr>
        <p:txBody>
          <a:bodyPr>
            <a:normAutofit/>
          </a:bodyPr>
          <a:lstStyle/>
          <a:p>
            <a:pPr algn="l"/>
            <a:r>
              <a:rPr lang="en-GB" sz="3600" dirty="0">
                <a:latin typeface="Candara" panose="020E0502030303020204" pitchFamily="34" charset="0"/>
              </a:rPr>
              <a:t>Smoking: How does it impede mental health recovery? </a:t>
            </a:r>
          </a:p>
        </p:txBody>
      </p:sp>
      <p:pic>
        <p:nvPicPr>
          <p:cNvPr id="1026" name="Picture 2" descr="C:\Users\kkpc5978\Downloads\head_shattered_400_clr_103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570" y="0"/>
            <a:ext cx="2041091" cy="18522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53E2D3-444F-571C-7B49-EFA78E21F4EC}"/>
              </a:ext>
            </a:extLst>
          </p:cNvPr>
          <p:cNvSpPr txBox="1"/>
          <p:nvPr/>
        </p:nvSpPr>
        <p:spPr>
          <a:xfrm>
            <a:off x="450850" y="1529408"/>
            <a:ext cx="8813800" cy="4832092"/>
          </a:xfrm>
          <a:prstGeom prst="rect">
            <a:avLst/>
          </a:prstGeom>
          <a:noFill/>
        </p:spPr>
        <p:txBody>
          <a:bodyPr wrap="square">
            <a:spAutoFit/>
          </a:bodyPr>
          <a:lstStyle/>
          <a:p>
            <a:pPr marL="457200" indent="-457200">
              <a:buFont typeface="Courier New" panose="02070309020205020404" pitchFamily="49" charset="0"/>
              <a:buChar char="o"/>
            </a:pPr>
            <a:r>
              <a:rPr lang="en-GB" sz="2800" dirty="0">
                <a:latin typeface="Candara" panose="020E0502030303020204" pitchFamily="34" charset="0"/>
              </a:rPr>
              <a:t>People who smoke have more </a:t>
            </a:r>
            <a:r>
              <a:rPr lang="en-GB" sz="2800" b="1" dirty="0">
                <a:latin typeface="Candara" panose="020E0502030303020204" pitchFamily="34" charset="0"/>
              </a:rPr>
              <a:t>severe symptoms of psychosis</a:t>
            </a:r>
            <a:r>
              <a:rPr lang="en-GB" sz="2800" dirty="0">
                <a:latin typeface="Candara" panose="020E0502030303020204" pitchFamily="34" charset="0"/>
              </a:rPr>
              <a:t> - spend longer time in hospital</a:t>
            </a:r>
          </a:p>
          <a:p>
            <a:pPr marL="457200" indent="-457200">
              <a:buFont typeface="Courier New" panose="02070309020205020404" pitchFamily="49" charset="0"/>
              <a:buChar char="o"/>
            </a:pPr>
            <a:r>
              <a:rPr lang="en-GB" sz="2800" dirty="0">
                <a:latin typeface="Candara" panose="020E0502030303020204" pitchFamily="34" charset="0"/>
              </a:rPr>
              <a:t>Smoking lowers plasma levels of clozapine and olanzapine (up to 30-50%) - Higher doses of medication</a:t>
            </a:r>
          </a:p>
          <a:p>
            <a:pPr marL="457200" indent="-457200">
              <a:buFont typeface="Courier New" panose="02070309020205020404" pitchFamily="49" charset="0"/>
              <a:buChar char="o"/>
            </a:pPr>
            <a:r>
              <a:rPr lang="en-GB" sz="2800" b="1" dirty="0">
                <a:latin typeface="Candara" panose="020E0502030303020204" pitchFamily="34" charset="0"/>
              </a:rPr>
              <a:t>Poverty</a:t>
            </a:r>
            <a:r>
              <a:rPr lang="en-GB" sz="2800" dirty="0">
                <a:latin typeface="Candara" panose="020E0502030303020204" pitchFamily="34" charset="0"/>
              </a:rPr>
              <a:t> (clients spent </a:t>
            </a:r>
            <a:r>
              <a:rPr lang="en-GB" sz="2800" dirty="0" err="1">
                <a:latin typeface="Candara" panose="020E0502030303020204" pitchFamily="34" charset="0"/>
              </a:rPr>
              <a:t>approx</a:t>
            </a:r>
            <a:r>
              <a:rPr lang="en-GB" sz="2800" dirty="0">
                <a:latin typeface="Candara" panose="020E0502030303020204" pitchFamily="34" charset="0"/>
              </a:rPr>
              <a:t> a third of their income on cigarettes)  </a:t>
            </a:r>
          </a:p>
          <a:p>
            <a:pPr marL="457200" indent="-457200">
              <a:buFont typeface="Courier New" panose="02070309020205020404" pitchFamily="49" charset="0"/>
              <a:buChar char="o"/>
            </a:pPr>
            <a:r>
              <a:rPr lang="en-GB" sz="2800" b="1" dirty="0">
                <a:latin typeface="Candara" panose="020E0502030303020204" pitchFamily="34" charset="0"/>
              </a:rPr>
              <a:t>Exploitation &amp; stigma </a:t>
            </a:r>
            <a:r>
              <a:rPr lang="en-GB" sz="2800" dirty="0">
                <a:latin typeface="Candara" panose="020E0502030303020204" pitchFamily="34" charset="0"/>
              </a:rPr>
              <a:t>(begging for cigarettes, picking up discarded cigarettes butts) </a:t>
            </a:r>
          </a:p>
          <a:p>
            <a:pPr marL="457200" indent="-457200">
              <a:buFont typeface="Courier New" panose="02070309020205020404" pitchFamily="49" charset="0"/>
              <a:buChar char="o"/>
            </a:pPr>
            <a:r>
              <a:rPr lang="en-GB" sz="2800" b="1" dirty="0">
                <a:latin typeface="Candara" panose="020E0502030303020204" pitchFamily="34" charset="0"/>
              </a:rPr>
              <a:t>Coping skills </a:t>
            </a:r>
            <a:r>
              <a:rPr lang="en-GB" sz="2800" dirty="0">
                <a:latin typeface="Candara" panose="020E0502030303020204" pitchFamily="34" charset="0"/>
              </a:rPr>
              <a:t>(people who smoke are less likely than non-smokers to use alternative coping skills)</a:t>
            </a:r>
          </a:p>
        </p:txBody>
      </p:sp>
      <p:pic>
        <p:nvPicPr>
          <p:cNvPr id="4" name="Picture 3">
            <a:extLst>
              <a:ext uri="{FF2B5EF4-FFF2-40B4-BE49-F238E27FC236}">
                <a16:creationId xmlns:a16="http://schemas.microsoft.com/office/drawing/2014/main" id="{1A0DD296-9945-C0B7-7113-F727A654DC0E}"/>
              </a:ext>
            </a:extLst>
          </p:cNvPr>
          <p:cNvPicPr>
            <a:picLocks noChangeAspect="1"/>
          </p:cNvPicPr>
          <p:nvPr/>
        </p:nvPicPr>
        <p:blipFill>
          <a:blip r:embed="rId4"/>
          <a:stretch>
            <a:fillRect/>
          </a:stretch>
        </p:blipFill>
        <p:spPr>
          <a:xfrm>
            <a:off x="9594850" y="3430911"/>
            <a:ext cx="2433790" cy="3301280"/>
          </a:xfrm>
          <a:prstGeom prst="rect">
            <a:avLst/>
          </a:prstGeom>
        </p:spPr>
      </p:pic>
    </p:spTree>
    <p:extLst>
      <p:ext uri="{BB962C8B-B14F-4D97-AF65-F5344CB8AC3E}">
        <p14:creationId xmlns:p14="http://schemas.microsoft.com/office/powerpoint/2010/main" val="2745697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Props1.xml><?xml version="1.0" encoding="utf-8"?>
<ds:datastoreItem xmlns:ds="http://schemas.openxmlformats.org/officeDocument/2006/customXml" ds:itemID="{7E980290-2610-46E4-8A49-2E248C3A1F43}">
  <ds:schemaRefs>
    <ds:schemaRef ds:uri="http://schemas.microsoft.com/sharepoint/v3/contenttype/forms"/>
  </ds:schemaRefs>
</ds:datastoreItem>
</file>

<file path=customXml/itemProps2.xml><?xml version="1.0" encoding="utf-8"?>
<ds:datastoreItem xmlns:ds="http://schemas.openxmlformats.org/officeDocument/2006/customXml" ds:itemID="{24FED30E-E92C-4BBD-B075-0DB7E18B5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0FC20E-B1F3-430B-A874-E47186FF0DAF}">
  <ds:schemaRefs>
    <ds:schemaRef ds:uri="http://schemas.microsoft.com/office/2006/metadata/properties"/>
    <ds:schemaRef ds:uri="http://schemas.microsoft.com/office/infopath/2007/PartnerControls"/>
    <ds:schemaRef ds:uri="3a4543a0-6766-456e-a2ee-4414459d9a0a"/>
    <ds:schemaRef ds:uri="af7b454b-5578-4b92-ad2d-05626e091018"/>
  </ds:schemaRefs>
</ds:datastoreItem>
</file>

<file path=docProps/app.xml><?xml version="1.0" encoding="utf-8"?>
<Properties xmlns="http://schemas.openxmlformats.org/officeDocument/2006/extended-properties" xmlns:vt="http://schemas.openxmlformats.org/officeDocument/2006/docPropsVTypes">
  <TotalTime>1797</TotalTime>
  <Words>1062</Words>
  <Application>Microsoft Office PowerPoint</Application>
  <PresentationFormat>Widescreen</PresentationFormat>
  <Paragraphs>111</Paragraphs>
  <Slides>13</Slides>
  <Notes>11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13</vt:i4>
      </vt:variant>
    </vt:vector>
  </HeadingPairs>
  <TitlesOfParts>
    <vt:vector size="24" baseType="lpstr">
      <vt:lpstr>Arial</vt:lpstr>
      <vt:lpstr>Calibri</vt:lpstr>
      <vt:lpstr>Calibri Light</vt:lpstr>
      <vt:lpstr>Candara</vt:lpstr>
      <vt:lpstr>Corbel</vt:lpstr>
      <vt:lpstr>Courier New</vt:lpstr>
      <vt:lpstr>Office Theme</vt:lpstr>
      <vt:lpstr>3_Office Theme</vt:lpstr>
      <vt:lpstr>10_Office Theme</vt:lpstr>
      <vt:lpstr>4_Office Theme</vt:lpstr>
      <vt:lpstr>2_Office Theme</vt:lpstr>
      <vt:lpstr>  </vt:lpstr>
      <vt:lpstr>Link between smoking and poor mental health: ASH co-commissioned reports </vt:lpstr>
      <vt:lpstr>PowerPoint Presentation</vt:lpstr>
      <vt:lpstr>Self medication hypothesis </vt:lpstr>
      <vt:lpstr>Misattribution hypothesis </vt:lpstr>
      <vt:lpstr>We know from observational studies  (cross sectional, longitudinal)</vt:lpstr>
      <vt:lpstr>Relationship between smoking &amp; poor mental health</vt:lpstr>
      <vt:lpstr>Mendelian randomization studies </vt:lpstr>
      <vt:lpstr>Smoking: How does it impede mental health recovery? </vt:lpstr>
      <vt:lpstr>Locked in a cycle of smoking and poor health </vt:lpstr>
      <vt:lpstr>PowerPoint Presentation</vt:lpstr>
      <vt:lpstr>Summary</vt:lpstr>
      <vt:lpstr>  </vt:lpstr>
    </vt:vector>
  </TitlesOfParts>
  <Company>KCL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and quitting among people with mental health conditions</dc:title>
  <dc:creator>Leonie Brose</dc:creator>
  <cp:lastModifiedBy>Jim Pattison</cp:lastModifiedBy>
  <cp:revision>40</cp:revision>
  <dcterms:created xsi:type="dcterms:W3CDTF">2023-03-30T15:28:42Z</dcterms:created>
  <dcterms:modified xsi:type="dcterms:W3CDTF">2023-04-24T08:45:50Z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y fmtid="{D5CDD505-2E9C-101B-9397-08002B2CF9AE}" pid="3" name="MediaServiceImageTags">
    <vt:lpwstr/>
  </property>
</Properties>
</file>