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.xml" ContentType="application/vnd.openxmlformats-officedocument.themeOverride+xml"/>
  <Override PartName="/ppt/charts/style1.xml" ContentType="application/vnd.ms-office.chart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authors.xml" ContentType="application/vnd.ms-powerpoint.authors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charts/colors1.xml" ContentType="application/vnd.ms-office.chartcolor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26"/>
  </p:notesMasterIdLst>
  <p:handoutMasterIdLst>
    <p:handoutMasterId r:id="rId27"/>
  </p:handoutMasterIdLst>
  <p:sldIdLst>
    <p:sldId id="730" r:id="rId2"/>
    <p:sldId id="328" r:id="rId3"/>
    <p:sldId id="342" r:id="rId4"/>
    <p:sldId id="719" r:id="rId5"/>
    <p:sldId id="693" r:id="rId6"/>
    <p:sldId id="699" r:id="rId7"/>
    <p:sldId id="713" r:id="rId8"/>
    <p:sldId id="259" r:id="rId9"/>
    <p:sldId id="723" r:id="rId10"/>
    <p:sldId id="724" r:id="rId11"/>
    <p:sldId id="725" r:id="rId12"/>
    <p:sldId id="726" r:id="rId13"/>
    <p:sldId id="727" r:id="rId14"/>
    <p:sldId id="728" r:id="rId15"/>
    <p:sldId id="729" r:id="rId16"/>
    <p:sldId id="695" r:id="rId17"/>
    <p:sldId id="707" r:id="rId18"/>
    <p:sldId id="709" r:id="rId19"/>
    <p:sldId id="711" r:id="rId20"/>
    <p:sldId id="710" r:id="rId21"/>
    <p:sldId id="714" r:id="rId22"/>
    <p:sldId id="704" r:id="rId23"/>
    <p:sldId id="746" r:id="rId24"/>
    <p:sldId id="744" r:id="rId25"/>
  </p:sldIdLst>
  <p:sldSz cx="9151938" cy="514826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730"/>
            <p14:sldId id="328"/>
            <p14:sldId id="342"/>
            <p14:sldId id="719"/>
            <p14:sldId id="693"/>
            <p14:sldId id="699"/>
            <p14:sldId id="713"/>
            <p14:sldId id="259"/>
            <p14:sldId id="723"/>
            <p14:sldId id="724"/>
            <p14:sldId id="725"/>
            <p14:sldId id="726"/>
            <p14:sldId id="727"/>
            <p14:sldId id="728"/>
            <p14:sldId id="729"/>
            <p14:sldId id="695"/>
            <p14:sldId id="707"/>
            <p14:sldId id="709"/>
            <p14:sldId id="711"/>
            <p14:sldId id="710"/>
            <p14:sldId id="714"/>
            <p14:sldId id="704"/>
            <p14:sldId id="746"/>
            <p14:sldId id="7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4A531F-AC9B-67A2-679F-C5B489FD843D}" name="Anna Marshall" initials="AM" userId="Anna Marshal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6FC"/>
    <a:srgbClr val="256B9E"/>
    <a:srgbClr val="B0E5F7"/>
    <a:srgbClr val="64CAED"/>
    <a:srgbClr val="5FCBEF"/>
    <a:srgbClr val="7BD2F0"/>
    <a:srgbClr val="286D9F"/>
    <a:srgbClr val="3076A4"/>
    <a:srgbClr val="66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3079" autoAdjust="0"/>
  </p:normalViewPr>
  <p:slideViewPr>
    <p:cSldViewPr snapToGrid="0" snapToObjects="1">
      <p:cViewPr varScale="1">
        <p:scale>
          <a:sx n="120" d="100"/>
          <a:sy n="120" d="100"/>
        </p:scale>
        <p:origin x="594" y="96"/>
      </p:cViewPr>
      <p:guideLst>
        <p:guide orient="horz" pos="1622"/>
        <p:guide pos="2883"/>
      </p:guideLst>
    </p:cSldViewPr>
  </p:slideViewPr>
  <p:outlineViewPr>
    <p:cViewPr>
      <p:scale>
        <a:sx n="33" d="100"/>
        <a:sy n="33" d="100"/>
      </p:scale>
      <p:origin x="0" y="53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896197506816301E-2"/>
          <c:y val="0.12677552889781396"/>
          <c:w val="0.90310380249318367"/>
          <c:h val="0.75321366708356086"/>
        </c:manualLayout>
      </c:layout>
      <c:lineChart>
        <c:grouping val="standard"/>
        <c:varyColors val="1"/>
        <c:ser>
          <c:idx val="2"/>
          <c:order val="0"/>
          <c:tx>
            <c:strRef>
              <c:f>Total!$G$2</c:f>
              <c:strCache>
                <c:ptCount val="1"/>
                <c:pt idx="0">
                  <c:v>Target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Total!$A$3:$A$12</c:f>
              <c:numCache>
                <c:formatCode>mmm\-yy</c:formatCode>
                <c:ptCount val="10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 formatCode="mmm\-d">
                  <c:v>44887</c:v>
                </c:pt>
                <c:pt idx="9" formatCode="mmm\-d">
                  <c:v>44917</c:v>
                </c:pt>
              </c:numCache>
            </c:numRef>
          </c:cat>
          <c:val>
            <c:numRef>
              <c:f>Total!$G$3:$G$12</c:f>
              <c:numCache>
                <c:formatCode>General</c:formatCode>
                <c:ptCount val="10"/>
                <c:pt idx="0">
                  <c:v>8</c:v>
                </c:pt>
                <c:pt idx="1">
                  <c:v>26</c:v>
                </c:pt>
                <c:pt idx="2">
                  <c:v>44</c:v>
                </c:pt>
                <c:pt idx="3">
                  <c:v>62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72</c:v>
                </c:pt>
                <c:pt idx="8">
                  <c:v>72</c:v>
                </c:pt>
                <c:pt idx="9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0-40E9-A16D-EAB80AD7D03B}"/>
            </c:ext>
          </c:extLst>
        </c:ser>
        <c:ser>
          <c:idx val="0"/>
          <c:order val="1"/>
          <c:tx>
            <c:strRef>
              <c:f>Total!$H$2</c:f>
              <c:strCache>
                <c:ptCount val="1"/>
                <c:pt idx="0">
                  <c:v>Actual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Total!$A$3:$A$12</c:f>
              <c:numCache>
                <c:formatCode>mmm\-yy</c:formatCode>
                <c:ptCount val="10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 formatCode="mmm\-d">
                  <c:v>44887</c:v>
                </c:pt>
                <c:pt idx="9" formatCode="mmm\-d">
                  <c:v>44917</c:v>
                </c:pt>
              </c:numCache>
            </c:numRef>
          </c:cat>
          <c:val>
            <c:numRef>
              <c:f>Total!$H$3:$H$12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10</c:v>
                </c:pt>
                <c:pt idx="3">
                  <c:v>15</c:v>
                </c:pt>
                <c:pt idx="4">
                  <c:v>18</c:v>
                </c:pt>
                <c:pt idx="5">
                  <c:v>21</c:v>
                </c:pt>
                <c:pt idx="6">
                  <c:v>32</c:v>
                </c:pt>
                <c:pt idx="7">
                  <c:v>39</c:v>
                </c:pt>
                <c:pt idx="8">
                  <c:v>41</c:v>
                </c:pt>
                <c:pt idx="9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80-40E9-A16D-EAB80AD7D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8603715"/>
        <c:axId val="1626675371"/>
      </c:lineChart>
      <c:dateAx>
        <c:axId val="81860371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GB"/>
              </a:p>
            </c:rich>
          </c:tx>
          <c:overlay val="0"/>
        </c:title>
        <c:numFmt formatCode="mmm\-yy" sourceLinked="1"/>
        <c:majorTickMark val="none"/>
        <c:minorTickMark val="none"/>
        <c:tickLblPos val="nextTo"/>
        <c:txPr>
          <a:bodyPr/>
          <a:lstStyle/>
          <a:p>
            <a:pPr lvl="0">
              <a:defRPr sz="1200" b="0" i="0">
                <a:solidFill>
                  <a:schemeClr val="dk1"/>
                </a:solidFill>
                <a:latin typeface="+mn-lt"/>
              </a:defRPr>
            </a:pPr>
            <a:endParaRPr lang="en-US"/>
          </a:p>
        </c:txPr>
        <c:crossAx val="1626675371"/>
        <c:crosses val="autoZero"/>
        <c:auto val="1"/>
        <c:lblOffset val="100"/>
        <c:baseTimeUnit val="months"/>
      </c:dateAx>
      <c:valAx>
        <c:axId val="1626675371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Participants</a:t>
                </a:r>
                <a:r>
                  <a:rPr lang="en-GB" sz="1400" baseline="0"/>
                  <a:t> Recruited (N)</a:t>
                </a:r>
                <a:endParaRPr lang="en-GB" sz="1400"/>
              </a:p>
            </c:rich>
          </c:tx>
          <c:layout>
            <c:manualLayout>
              <c:xMode val="edge"/>
              <c:yMode val="edge"/>
              <c:x val="5.2718912129573071E-3"/>
              <c:y val="0.1949835244318970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200" b="0" i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818603715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570590052517775"/>
          <c:y val="3.1931511916715109E-2"/>
          <c:w val="0.24129847068467691"/>
          <c:h val="9.360971128608923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1"/>
  </c:chart>
  <c:spPr>
    <a:solidFill>
      <a:schemeClr val="lt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241378390189536E-2"/>
          <c:y val="0.12677552889781396"/>
          <c:w val="0.87973454898013437"/>
          <c:h val="0.75321366708356086"/>
        </c:manualLayout>
      </c:layout>
      <c:lineChart>
        <c:grouping val="standard"/>
        <c:varyColors val="1"/>
        <c:ser>
          <c:idx val="2"/>
          <c:order val="0"/>
          <c:tx>
            <c:strRef>
              <c:f>'Total (2)'!$D$1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square"/>
            <c:size val="14"/>
            <c:spPr>
              <a:solidFill>
                <a:schemeClr val="lt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'Total (2)'!$A$2:$A$11</c:f>
              <c:numCache>
                <c:formatCode>mmm\-yy</c:formatCode>
                <c:ptCount val="10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 formatCode="mmm\-d">
                  <c:v>44887</c:v>
                </c:pt>
                <c:pt idx="9" formatCode="mmm\-d">
                  <c:v>44917</c:v>
                </c:pt>
              </c:numCache>
            </c:numRef>
          </c:cat>
          <c:val>
            <c:numRef>
              <c:f>'Total (2)'!$D$2:$D$11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10</c:v>
                </c:pt>
                <c:pt idx="3">
                  <c:v>15</c:v>
                </c:pt>
                <c:pt idx="4">
                  <c:v>18</c:v>
                </c:pt>
                <c:pt idx="5">
                  <c:v>21</c:v>
                </c:pt>
                <c:pt idx="6">
                  <c:v>32</c:v>
                </c:pt>
                <c:pt idx="7">
                  <c:v>39</c:v>
                </c:pt>
                <c:pt idx="8">
                  <c:v>41</c:v>
                </c:pt>
                <c:pt idx="9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12-487E-B829-BEF7B72B8480}"/>
            </c:ext>
          </c:extLst>
        </c:ser>
        <c:ser>
          <c:idx val="0"/>
          <c:order val="1"/>
          <c:tx>
            <c:strRef>
              <c:f>'Total (2)'!$E$1</c:f>
              <c:strCache>
                <c:ptCount val="1"/>
                <c:pt idx="0">
                  <c:v>Bradford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square"/>
            <c:size val="14"/>
            <c:spPr>
              <a:solidFill>
                <a:schemeClr val="lt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'Total (2)'!$A$2:$A$11</c:f>
              <c:numCache>
                <c:formatCode>mmm\-yy</c:formatCode>
                <c:ptCount val="10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 formatCode="mmm\-d">
                  <c:v>44887</c:v>
                </c:pt>
                <c:pt idx="9" formatCode="mmm\-d">
                  <c:v>44917</c:v>
                </c:pt>
              </c:numCache>
            </c:numRef>
          </c:cat>
          <c:val>
            <c:numRef>
              <c:f>'Total (2)'!$E$2:$E$11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12-487E-B829-BEF7B72B8480}"/>
            </c:ext>
          </c:extLst>
        </c:ser>
        <c:ser>
          <c:idx val="1"/>
          <c:order val="2"/>
          <c:tx>
            <c:strRef>
              <c:f>'Total (2)'!$F$1</c:f>
              <c:strCache>
                <c:ptCount val="1"/>
                <c:pt idx="0">
                  <c:v>TEWV</c:v>
                </c:pt>
              </c:strCache>
            </c:strRef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marker>
            <c:symbol val="square"/>
            <c:size val="14"/>
            <c:spPr>
              <a:solidFill>
                <a:schemeClr val="lt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'Total (2)'!$A$2:$A$11</c:f>
              <c:numCache>
                <c:formatCode>mmm\-yy</c:formatCode>
                <c:ptCount val="10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 formatCode="mmm\-d">
                  <c:v>44887</c:v>
                </c:pt>
                <c:pt idx="9" formatCode="mmm\-d">
                  <c:v>44917</c:v>
                </c:pt>
              </c:numCache>
            </c:numRef>
          </c:cat>
          <c:val>
            <c:numRef>
              <c:f>'Total (2)'!$F$2:$F$11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12-487E-B829-BEF7B72B8480}"/>
            </c:ext>
          </c:extLst>
        </c:ser>
        <c:ser>
          <c:idx val="3"/>
          <c:order val="3"/>
          <c:tx>
            <c:strRef>
              <c:f>'Total (2)'!$G$1</c:f>
              <c:strCache>
                <c:ptCount val="1"/>
                <c:pt idx="0">
                  <c:v>Sheffield</c:v>
                </c:pt>
              </c:strCache>
            </c:strRef>
          </c:tx>
          <c:spPr>
            <a:ln w="2540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square"/>
            <c:size val="14"/>
            <c:spPr>
              <a:solidFill>
                <a:schemeClr val="lt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'Total (2)'!$A$2:$A$11</c:f>
              <c:numCache>
                <c:formatCode>mmm\-yy</c:formatCode>
                <c:ptCount val="10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 formatCode="mmm\-d">
                  <c:v>44887</c:v>
                </c:pt>
                <c:pt idx="9" formatCode="mmm\-d">
                  <c:v>44917</c:v>
                </c:pt>
              </c:numCache>
            </c:numRef>
          </c:cat>
          <c:val>
            <c:numRef>
              <c:f>'Total (2)'!$G$2:$G$11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12-487E-B829-BEF7B72B8480}"/>
            </c:ext>
          </c:extLst>
        </c:ser>
        <c:ser>
          <c:idx val="4"/>
          <c:order val="4"/>
          <c:tx>
            <c:strRef>
              <c:f>'Total (2)'!$H$1</c:f>
              <c:strCache>
                <c:ptCount val="1"/>
                <c:pt idx="0">
                  <c:v>London</c:v>
                </c:pt>
              </c:strCache>
            </c:strRef>
          </c:tx>
          <c:spPr>
            <a:ln w="25400"/>
          </c:spPr>
          <c:marker>
            <c:symbol val="square"/>
            <c:size val="14"/>
            <c:spPr>
              <a:solidFill>
                <a:schemeClr val="lt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'Total (2)'!$A$2:$A$11</c:f>
              <c:numCache>
                <c:formatCode>mmm\-yy</c:formatCode>
                <c:ptCount val="10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 formatCode="mmm\-d">
                  <c:v>44887</c:v>
                </c:pt>
                <c:pt idx="9" formatCode="mmm\-d">
                  <c:v>44917</c:v>
                </c:pt>
              </c:numCache>
            </c:numRef>
          </c:cat>
          <c:val>
            <c:numRef>
              <c:f>'Total (2)'!$H$2:$H$11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12-487E-B829-BEF7B72B8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603715"/>
        <c:axId val="1626675371"/>
      </c:lineChart>
      <c:dateAx>
        <c:axId val="81860371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GB"/>
              </a:p>
            </c:rich>
          </c:tx>
          <c:overlay val="0"/>
        </c:title>
        <c:numFmt formatCode="mmm\-yy" sourceLinked="1"/>
        <c:majorTickMark val="none"/>
        <c:minorTickMark val="none"/>
        <c:tickLblPos val="nextTo"/>
        <c:txPr>
          <a:bodyPr/>
          <a:lstStyle/>
          <a:p>
            <a:pPr lvl="0">
              <a:defRPr sz="1200" b="0" i="0">
                <a:solidFill>
                  <a:schemeClr val="dk1"/>
                </a:solidFill>
                <a:latin typeface="+mn-lt"/>
              </a:defRPr>
            </a:pPr>
            <a:endParaRPr lang="en-US"/>
          </a:p>
        </c:txPr>
        <c:crossAx val="1626675371"/>
        <c:crosses val="autoZero"/>
        <c:auto val="1"/>
        <c:lblOffset val="100"/>
        <c:baseTimeUnit val="months"/>
      </c:dateAx>
      <c:valAx>
        <c:axId val="1626675371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Participants</a:t>
                </a:r>
                <a:r>
                  <a:rPr lang="en-GB" sz="1400" baseline="0"/>
                  <a:t> Recruited (N)</a:t>
                </a:r>
                <a:endParaRPr lang="en-GB" sz="1400"/>
              </a:p>
            </c:rich>
          </c:tx>
          <c:layout>
            <c:manualLayout>
              <c:xMode val="edge"/>
              <c:yMode val="edge"/>
              <c:x val="9.2593767229184731E-3"/>
              <c:y val="0.199623644875295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100" b="0" i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818603715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386061739105738"/>
          <c:y val="3.193150479166041E-2"/>
          <c:w val="0.68022095953939643"/>
          <c:h val="5.5069835020622425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1"/>
  </c:chart>
  <c:spPr>
    <a:solidFill>
      <a:schemeClr val="lt1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(3)'!$B$1</c:f>
              <c:strCache>
                <c:ptCount val="1"/>
                <c:pt idx="0">
                  <c:v>Problem using ecig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(3)'!$A$2:$A$3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'Sheet1 (3)'!$B$2:$B$3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C-4B48-A8D6-89F29E571FC6}"/>
            </c:ext>
          </c:extLst>
        </c:ser>
        <c:ser>
          <c:idx val="1"/>
          <c:order val="1"/>
          <c:tx>
            <c:strRef>
              <c:f>'Sheet1 (3)'!$C$1</c:f>
              <c:strCache>
                <c:ptCount val="1"/>
                <c:pt idx="0">
                  <c:v>Burden using ecig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(3)'!$A$2:$A$3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'Sheet1 (3)'!$C$2:$C$3</c:f>
              <c:numCache>
                <c:formatCode>General</c:formatCode>
                <c:ptCount val="2"/>
                <c:pt idx="0">
                  <c:v>93.3</c:v>
                </c:pt>
                <c:pt idx="1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C-4B48-A8D6-89F29E571FC6}"/>
            </c:ext>
          </c:extLst>
        </c:ser>
        <c:ser>
          <c:idx val="2"/>
          <c:order val="2"/>
          <c:tx>
            <c:strRef>
              <c:f>'Sheet1 (3)'!$D$1</c:f>
              <c:strCache>
                <c:ptCount val="1"/>
                <c:pt idx="0">
                  <c:v>Right amount of time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'Sheet1 (3)'!$A$2:$A$3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'Sheet1 (3)'!$D$2:$D$3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FC-4B48-A8D6-89F29E571FC6}"/>
            </c:ext>
          </c:extLst>
        </c:ser>
        <c:ser>
          <c:idx val="3"/>
          <c:order val="3"/>
          <c:tx>
            <c:strRef>
              <c:f>'Sheet1 (3)'!$E$1</c:f>
              <c:strCache>
                <c:ptCount val="1"/>
                <c:pt idx="0">
                  <c:v>Happy to learn about ecig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'Sheet1 (3)'!$A$2:$A$3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'Sheet1 (3)'!$E$2:$E$3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FC-4B48-A8D6-89F29E571FC6}"/>
            </c:ext>
          </c:extLst>
        </c:ser>
        <c:ser>
          <c:idx val="4"/>
          <c:order val="4"/>
          <c:tx>
            <c:strRef>
              <c:f>'Sheet1 (3)'!$F$1</c:f>
              <c:strCache>
                <c:ptCount val="1"/>
                <c:pt idx="0">
                  <c:v>Overall positive experience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'Sheet1 (3)'!$A$2:$A$3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'Sheet1 (3)'!$F$2:$F$3</c:f>
              <c:numCache>
                <c:formatCode>General</c:formatCode>
                <c:ptCount val="2"/>
                <c:pt idx="0">
                  <c:v>6.7</c:v>
                </c:pt>
                <c:pt idx="1">
                  <c:v>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C-4B48-A8D6-89F29E571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2601168"/>
        <c:axId val="712599504"/>
      </c:barChart>
      <c:catAx>
        <c:axId val="71260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599504"/>
        <c:crosses val="autoZero"/>
        <c:auto val="1"/>
        <c:lblAlgn val="ctr"/>
        <c:lblOffset val="100"/>
        <c:noMultiLvlLbl val="0"/>
      </c:catAx>
      <c:valAx>
        <c:axId val="71259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Agreement 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60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AAF13-3D60-41C8-9064-3E7B9F79DF4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39C6AD8-7EAC-460F-9D07-FDB6C86C55D5}">
      <dgm:prSet phldrT="[Text]"/>
      <dgm:spPr>
        <a:solidFill>
          <a:srgbClr val="5FCBEF"/>
        </a:solidFill>
      </dgm:spPr>
      <dgm:t>
        <a:bodyPr/>
        <a:lstStyle/>
        <a:p>
          <a:r>
            <a:rPr lang="en-GB" dirty="0"/>
            <a:t>43 participants</a:t>
          </a:r>
        </a:p>
      </dgm:t>
    </dgm:pt>
    <dgm:pt modelId="{E29DE4F0-DA45-435D-8EC7-CEF64F5EF4E6}" type="parTrans" cxnId="{A061387A-E0E8-4B0B-876C-E0F5D5816949}">
      <dgm:prSet/>
      <dgm:spPr/>
      <dgm:t>
        <a:bodyPr/>
        <a:lstStyle/>
        <a:p>
          <a:endParaRPr lang="en-GB"/>
        </a:p>
      </dgm:t>
    </dgm:pt>
    <dgm:pt modelId="{3E4FD1A4-1D59-48B4-9D4D-73FC5596FB06}" type="sibTrans" cxnId="{A061387A-E0E8-4B0B-876C-E0F5D5816949}">
      <dgm:prSet/>
      <dgm:spPr/>
      <dgm:t>
        <a:bodyPr/>
        <a:lstStyle/>
        <a:p>
          <a:endParaRPr lang="en-GB"/>
        </a:p>
      </dgm:t>
    </dgm:pt>
    <dgm:pt modelId="{002AFE88-E1EC-4B67-8363-AFB7A7884CA3}">
      <dgm:prSet phldrT="[Text]"/>
      <dgm:spPr>
        <a:solidFill>
          <a:srgbClr val="7BD2F0"/>
        </a:solidFill>
      </dgm:spPr>
      <dgm:t>
        <a:bodyPr/>
        <a:lstStyle/>
        <a:p>
          <a:r>
            <a:rPr lang="en-GB" dirty="0"/>
            <a:t>22 control group</a:t>
          </a:r>
        </a:p>
      </dgm:t>
    </dgm:pt>
    <dgm:pt modelId="{F55EF442-BA5F-4C14-AFDD-763327EF77F3}" type="parTrans" cxnId="{537634DB-68BA-471C-BFAD-01FD53855842}">
      <dgm:prSet/>
      <dgm:spPr/>
      <dgm:t>
        <a:bodyPr/>
        <a:lstStyle/>
        <a:p>
          <a:endParaRPr lang="en-GB"/>
        </a:p>
      </dgm:t>
    </dgm:pt>
    <dgm:pt modelId="{542EC3E6-EB67-4453-B139-169674EC45FC}" type="sibTrans" cxnId="{537634DB-68BA-471C-BFAD-01FD53855842}">
      <dgm:prSet/>
      <dgm:spPr/>
      <dgm:t>
        <a:bodyPr/>
        <a:lstStyle/>
        <a:p>
          <a:endParaRPr lang="en-GB"/>
        </a:p>
      </dgm:t>
    </dgm:pt>
    <dgm:pt modelId="{73F0BF5B-7A9C-4034-8072-5D4E46567E67}">
      <dgm:prSet phldrT="[Text]"/>
      <dgm:spPr>
        <a:solidFill>
          <a:srgbClr val="286D9F"/>
        </a:solidFill>
      </dgm:spPr>
      <dgm:t>
        <a:bodyPr/>
        <a:lstStyle/>
        <a:p>
          <a:r>
            <a:rPr lang="en-GB" dirty="0"/>
            <a:t>21 experimental group</a:t>
          </a:r>
        </a:p>
      </dgm:t>
    </dgm:pt>
    <dgm:pt modelId="{D2ED32F6-9DFF-4CB0-9DD2-7E4520848203}" type="parTrans" cxnId="{16F3F2C7-B132-477B-B413-31C6BDB47CDB}">
      <dgm:prSet/>
      <dgm:spPr/>
      <dgm:t>
        <a:bodyPr/>
        <a:lstStyle/>
        <a:p>
          <a:endParaRPr lang="en-GB"/>
        </a:p>
      </dgm:t>
    </dgm:pt>
    <dgm:pt modelId="{41866A4B-5E83-4010-B489-E6B0AF6AFFDE}" type="sibTrans" cxnId="{16F3F2C7-B132-477B-B413-31C6BDB47CDB}">
      <dgm:prSet/>
      <dgm:spPr/>
      <dgm:t>
        <a:bodyPr/>
        <a:lstStyle/>
        <a:p>
          <a:endParaRPr lang="en-GB"/>
        </a:p>
      </dgm:t>
    </dgm:pt>
    <dgm:pt modelId="{52FC5A28-FA7E-4524-AADE-2F0B05F9ADF6}" type="pres">
      <dgm:prSet presAssocID="{463AAF13-3D60-41C8-9064-3E7B9F79DF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24B3B4-F9E8-45C5-8464-153F8F95AC01}" type="pres">
      <dgm:prSet presAssocID="{C39C6AD8-7EAC-460F-9D07-FDB6C86C55D5}" presName="root1" presStyleCnt="0"/>
      <dgm:spPr/>
    </dgm:pt>
    <dgm:pt modelId="{4F34AF32-5D14-4407-A8CA-92A938D8CBBB}" type="pres">
      <dgm:prSet presAssocID="{C39C6AD8-7EAC-460F-9D07-FDB6C86C55D5}" presName="LevelOneTextNode" presStyleLbl="node0" presStyleIdx="0" presStyleCnt="1" custLinFactNeighborX="4902" custLinFactNeighborY="0">
        <dgm:presLayoutVars>
          <dgm:chPref val="3"/>
        </dgm:presLayoutVars>
      </dgm:prSet>
      <dgm:spPr>
        <a:prstGeom prst="roundRect">
          <a:avLst/>
        </a:prstGeom>
      </dgm:spPr>
    </dgm:pt>
    <dgm:pt modelId="{E42D24A7-E7F8-404E-B245-0577D8FDFA2C}" type="pres">
      <dgm:prSet presAssocID="{C39C6AD8-7EAC-460F-9D07-FDB6C86C55D5}" presName="level2hierChild" presStyleCnt="0"/>
      <dgm:spPr/>
    </dgm:pt>
    <dgm:pt modelId="{AD76BB9D-A9CC-490B-9CA4-07C14719A3F6}" type="pres">
      <dgm:prSet presAssocID="{F55EF442-BA5F-4C14-AFDD-763327EF77F3}" presName="conn2-1" presStyleLbl="parChTrans1D2" presStyleIdx="0" presStyleCnt="2"/>
      <dgm:spPr/>
    </dgm:pt>
    <dgm:pt modelId="{C7EF3E08-5F5F-4B9E-80E7-45FD669E39C4}" type="pres">
      <dgm:prSet presAssocID="{F55EF442-BA5F-4C14-AFDD-763327EF77F3}" presName="connTx" presStyleLbl="parChTrans1D2" presStyleIdx="0" presStyleCnt="2"/>
      <dgm:spPr/>
    </dgm:pt>
    <dgm:pt modelId="{1C914FBE-9204-4DAF-9519-39ED19BA1660}" type="pres">
      <dgm:prSet presAssocID="{002AFE88-E1EC-4B67-8363-AFB7A7884CA3}" presName="root2" presStyleCnt="0"/>
      <dgm:spPr/>
    </dgm:pt>
    <dgm:pt modelId="{A19AAF68-1A69-4424-ADA2-349FAC5C3EC6}" type="pres">
      <dgm:prSet presAssocID="{002AFE88-E1EC-4B67-8363-AFB7A7884CA3}" presName="LevelTwoTextNode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8263CF6C-1189-4390-B953-1E9518053AA9}" type="pres">
      <dgm:prSet presAssocID="{002AFE88-E1EC-4B67-8363-AFB7A7884CA3}" presName="level3hierChild" presStyleCnt="0"/>
      <dgm:spPr/>
    </dgm:pt>
    <dgm:pt modelId="{4E4747BE-DA5D-4DD3-B484-3155F9E2A51D}" type="pres">
      <dgm:prSet presAssocID="{D2ED32F6-9DFF-4CB0-9DD2-7E4520848203}" presName="conn2-1" presStyleLbl="parChTrans1D2" presStyleIdx="1" presStyleCnt="2"/>
      <dgm:spPr/>
    </dgm:pt>
    <dgm:pt modelId="{7DF9F2E5-481D-4BA4-A7BD-FD176CFB57F9}" type="pres">
      <dgm:prSet presAssocID="{D2ED32F6-9DFF-4CB0-9DD2-7E4520848203}" presName="connTx" presStyleLbl="parChTrans1D2" presStyleIdx="1" presStyleCnt="2"/>
      <dgm:spPr/>
    </dgm:pt>
    <dgm:pt modelId="{D64A4023-8AC2-492A-B115-E435F0A53616}" type="pres">
      <dgm:prSet presAssocID="{73F0BF5B-7A9C-4034-8072-5D4E46567E67}" presName="root2" presStyleCnt="0"/>
      <dgm:spPr/>
    </dgm:pt>
    <dgm:pt modelId="{7B57BEE4-79EF-492B-B088-3818F0733CC9}" type="pres">
      <dgm:prSet presAssocID="{73F0BF5B-7A9C-4034-8072-5D4E46567E67}" presName="LevelTwoTextNode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1FB00488-FE6E-410A-BF97-BE0E09B2F338}" type="pres">
      <dgm:prSet presAssocID="{73F0BF5B-7A9C-4034-8072-5D4E46567E67}" presName="level3hierChild" presStyleCnt="0"/>
      <dgm:spPr/>
    </dgm:pt>
  </dgm:ptLst>
  <dgm:cxnLst>
    <dgm:cxn modelId="{02F15901-698B-4ADB-910C-88EC54F75BAB}" type="presOf" srcId="{F55EF442-BA5F-4C14-AFDD-763327EF77F3}" destId="{AD76BB9D-A9CC-490B-9CA4-07C14719A3F6}" srcOrd="0" destOrd="0" presId="urn:microsoft.com/office/officeart/2008/layout/HorizontalMultiLevelHierarchy"/>
    <dgm:cxn modelId="{C8C46833-5E49-4DC0-8765-4A9CBBD43C8B}" type="presOf" srcId="{73F0BF5B-7A9C-4034-8072-5D4E46567E67}" destId="{7B57BEE4-79EF-492B-B088-3818F0733CC9}" srcOrd="0" destOrd="0" presId="urn:microsoft.com/office/officeart/2008/layout/HorizontalMultiLevelHierarchy"/>
    <dgm:cxn modelId="{1FACCD43-E28E-4B77-B646-CBF2DEFED65A}" type="presOf" srcId="{C39C6AD8-7EAC-460F-9D07-FDB6C86C55D5}" destId="{4F34AF32-5D14-4407-A8CA-92A938D8CBBB}" srcOrd="0" destOrd="0" presId="urn:microsoft.com/office/officeart/2008/layout/HorizontalMultiLevelHierarchy"/>
    <dgm:cxn modelId="{8CBD9647-FB56-4EC4-98C9-B1CE25DA56C0}" type="presOf" srcId="{D2ED32F6-9DFF-4CB0-9DD2-7E4520848203}" destId="{7DF9F2E5-481D-4BA4-A7BD-FD176CFB57F9}" srcOrd="1" destOrd="0" presId="urn:microsoft.com/office/officeart/2008/layout/HorizontalMultiLevelHierarchy"/>
    <dgm:cxn modelId="{1B32A370-5249-43CE-959C-7789F34CA59E}" type="presOf" srcId="{463AAF13-3D60-41C8-9064-3E7B9F79DF4D}" destId="{52FC5A28-FA7E-4524-AADE-2F0B05F9ADF6}" srcOrd="0" destOrd="0" presId="urn:microsoft.com/office/officeart/2008/layout/HorizontalMultiLevelHierarchy"/>
    <dgm:cxn modelId="{B233B778-8C56-4AA1-8060-8DBA1B73451C}" type="presOf" srcId="{F55EF442-BA5F-4C14-AFDD-763327EF77F3}" destId="{C7EF3E08-5F5F-4B9E-80E7-45FD669E39C4}" srcOrd="1" destOrd="0" presId="urn:microsoft.com/office/officeart/2008/layout/HorizontalMultiLevelHierarchy"/>
    <dgm:cxn modelId="{A061387A-E0E8-4B0B-876C-E0F5D5816949}" srcId="{463AAF13-3D60-41C8-9064-3E7B9F79DF4D}" destId="{C39C6AD8-7EAC-460F-9D07-FDB6C86C55D5}" srcOrd="0" destOrd="0" parTransId="{E29DE4F0-DA45-435D-8EC7-CEF64F5EF4E6}" sibTransId="{3E4FD1A4-1D59-48B4-9D4D-73FC5596FB06}"/>
    <dgm:cxn modelId="{16F3F2C7-B132-477B-B413-31C6BDB47CDB}" srcId="{C39C6AD8-7EAC-460F-9D07-FDB6C86C55D5}" destId="{73F0BF5B-7A9C-4034-8072-5D4E46567E67}" srcOrd="1" destOrd="0" parTransId="{D2ED32F6-9DFF-4CB0-9DD2-7E4520848203}" sibTransId="{41866A4B-5E83-4010-B489-E6B0AF6AFFDE}"/>
    <dgm:cxn modelId="{801A3ECD-1FD1-4A37-8E09-47C874C7EC5D}" type="presOf" srcId="{D2ED32F6-9DFF-4CB0-9DD2-7E4520848203}" destId="{4E4747BE-DA5D-4DD3-B484-3155F9E2A51D}" srcOrd="0" destOrd="0" presId="urn:microsoft.com/office/officeart/2008/layout/HorizontalMultiLevelHierarchy"/>
    <dgm:cxn modelId="{537634DB-68BA-471C-BFAD-01FD53855842}" srcId="{C39C6AD8-7EAC-460F-9D07-FDB6C86C55D5}" destId="{002AFE88-E1EC-4B67-8363-AFB7A7884CA3}" srcOrd="0" destOrd="0" parTransId="{F55EF442-BA5F-4C14-AFDD-763327EF77F3}" sibTransId="{542EC3E6-EB67-4453-B139-169674EC45FC}"/>
    <dgm:cxn modelId="{EF063EDC-0A56-44A7-9B9A-245787BCF0D2}" type="presOf" srcId="{002AFE88-E1EC-4B67-8363-AFB7A7884CA3}" destId="{A19AAF68-1A69-4424-ADA2-349FAC5C3EC6}" srcOrd="0" destOrd="0" presId="urn:microsoft.com/office/officeart/2008/layout/HorizontalMultiLevelHierarchy"/>
    <dgm:cxn modelId="{EAAF6387-9627-4B0D-A961-CFF297B0C3C1}" type="presParOf" srcId="{52FC5A28-FA7E-4524-AADE-2F0B05F9ADF6}" destId="{6B24B3B4-F9E8-45C5-8464-153F8F95AC01}" srcOrd="0" destOrd="0" presId="urn:microsoft.com/office/officeart/2008/layout/HorizontalMultiLevelHierarchy"/>
    <dgm:cxn modelId="{432298B2-5AF1-4240-A405-6426CC438B9B}" type="presParOf" srcId="{6B24B3B4-F9E8-45C5-8464-153F8F95AC01}" destId="{4F34AF32-5D14-4407-A8CA-92A938D8CBBB}" srcOrd="0" destOrd="0" presId="urn:microsoft.com/office/officeart/2008/layout/HorizontalMultiLevelHierarchy"/>
    <dgm:cxn modelId="{17DE9544-FEE1-4747-BA1B-42431657E81F}" type="presParOf" srcId="{6B24B3B4-F9E8-45C5-8464-153F8F95AC01}" destId="{E42D24A7-E7F8-404E-B245-0577D8FDFA2C}" srcOrd="1" destOrd="0" presId="urn:microsoft.com/office/officeart/2008/layout/HorizontalMultiLevelHierarchy"/>
    <dgm:cxn modelId="{BC1FE2FA-7E29-4F6F-8FFC-8377268F7702}" type="presParOf" srcId="{E42D24A7-E7F8-404E-B245-0577D8FDFA2C}" destId="{AD76BB9D-A9CC-490B-9CA4-07C14719A3F6}" srcOrd="0" destOrd="0" presId="urn:microsoft.com/office/officeart/2008/layout/HorizontalMultiLevelHierarchy"/>
    <dgm:cxn modelId="{C334963A-5683-4CAC-BB31-2FD82A272B80}" type="presParOf" srcId="{AD76BB9D-A9CC-490B-9CA4-07C14719A3F6}" destId="{C7EF3E08-5F5F-4B9E-80E7-45FD669E39C4}" srcOrd="0" destOrd="0" presId="urn:microsoft.com/office/officeart/2008/layout/HorizontalMultiLevelHierarchy"/>
    <dgm:cxn modelId="{EA2EE1B2-C9D5-4EDD-8CCC-4D137F3206AB}" type="presParOf" srcId="{E42D24A7-E7F8-404E-B245-0577D8FDFA2C}" destId="{1C914FBE-9204-4DAF-9519-39ED19BA1660}" srcOrd="1" destOrd="0" presId="urn:microsoft.com/office/officeart/2008/layout/HorizontalMultiLevelHierarchy"/>
    <dgm:cxn modelId="{7417641E-6ACE-4C4E-B399-2A09F732D72D}" type="presParOf" srcId="{1C914FBE-9204-4DAF-9519-39ED19BA1660}" destId="{A19AAF68-1A69-4424-ADA2-349FAC5C3EC6}" srcOrd="0" destOrd="0" presId="urn:microsoft.com/office/officeart/2008/layout/HorizontalMultiLevelHierarchy"/>
    <dgm:cxn modelId="{0FE687F0-7555-40BB-B34D-D2C54998E802}" type="presParOf" srcId="{1C914FBE-9204-4DAF-9519-39ED19BA1660}" destId="{8263CF6C-1189-4390-B953-1E9518053AA9}" srcOrd="1" destOrd="0" presId="urn:microsoft.com/office/officeart/2008/layout/HorizontalMultiLevelHierarchy"/>
    <dgm:cxn modelId="{0E02ABCE-BE43-4CC1-9F89-D824C54824FD}" type="presParOf" srcId="{E42D24A7-E7F8-404E-B245-0577D8FDFA2C}" destId="{4E4747BE-DA5D-4DD3-B484-3155F9E2A51D}" srcOrd="2" destOrd="0" presId="urn:microsoft.com/office/officeart/2008/layout/HorizontalMultiLevelHierarchy"/>
    <dgm:cxn modelId="{5A615F6F-AB96-4F51-9340-809013F49853}" type="presParOf" srcId="{4E4747BE-DA5D-4DD3-B484-3155F9E2A51D}" destId="{7DF9F2E5-481D-4BA4-A7BD-FD176CFB57F9}" srcOrd="0" destOrd="0" presId="urn:microsoft.com/office/officeart/2008/layout/HorizontalMultiLevelHierarchy"/>
    <dgm:cxn modelId="{1CF178AE-2821-41B6-9B71-CD3315F5CBEA}" type="presParOf" srcId="{E42D24A7-E7F8-404E-B245-0577D8FDFA2C}" destId="{D64A4023-8AC2-492A-B115-E435F0A53616}" srcOrd="3" destOrd="0" presId="urn:microsoft.com/office/officeart/2008/layout/HorizontalMultiLevelHierarchy"/>
    <dgm:cxn modelId="{1088F0F9-6B5B-4BB9-83B8-5C97E62B0638}" type="presParOf" srcId="{D64A4023-8AC2-492A-B115-E435F0A53616}" destId="{7B57BEE4-79EF-492B-B088-3818F0733CC9}" srcOrd="0" destOrd="0" presId="urn:microsoft.com/office/officeart/2008/layout/HorizontalMultiLevelHierarchy"/>
    <dgm:cxn modelId="{BE43334B-F668-4478-8AC9-184B13EE3784}" type="presParOf" srcId="{D64A4023-8AC2-492A-B115-E435F0A53616}" destId="{1FB00488-FE6E-410A-BF97-BE0E09B2F3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6296F-9B2F-4ABB-AA62-7F31B4A6BA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3D2A79-7AE1-416C-92AF-EBBC86978C08}">
      <dgm:prSet phldrT="[Text]"/>
      <dgm:spPr/>
      <dgm:t>
        <a:bodyPr/>
        <a:lstStyle/>
        <a:p>
          <a:r>
            <a:rPr lang="en-GB" dirty="0"/>
            <a:t>Evidence for baseline differences*</a:t>
          </a:r>
        </a:p>
      </dgm:t>
    </dgm:pt>
    <dgm:pt modelId="{48898356-D0E3-49D7-BA09-880027A43576}" type="parTrans" cxnId="{13042BB3-DC14-464D-8E4B-99D440CFCBA7}">
      <dgm:prSet/>
      <dgm:spPr/>
      <dgm:t>
        <a:bodyPr/>
        <a:lstStyle/>
        <a:p>
          <a:endParaRPr lang="en-GB"/>
        </a:p>
      </dgm:t>
    </dgm:pt>
    <dgm:pt modelId="{D8171AC1-5C48-4F5A-A5B3-131D19B1698F}" type="sibTrans" cxnId="{13042BB3-DC14-464D-8E4B-99D440CFCBA7}">
      <dgm:prSet/>
      <dgm:spPr/>
      <dgm:t>
        <a:bodyPr/>
        <a:lstStyle/>
        <a:p>
          <a:endParaRPr lang="en-GB"/>
        </a:p>
      </dgm:t>
    </dgm:pt>
    <dgm:pt modelId="{AEAF3F38-5DD4-44EA-B018-004425D6C1D4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dirty="0"/>
            <a:t>   Employment status (more full time employed in the control group)</a:t>
          </a:r>
        </a:p>
      </dgm:t>
    </dgm:pt>
    <dgm:pt modelId="{54B0AC37-5093-4463-BDAA-D91E4A9331BC}" type="parTrans" cxnId="{062A1943-327A-4E09-A806-78EE268F190E}">
      <dgm:prSet/>
      <dgm:spPr/>
      <dgm:t>
        <a:bodyPr/>
        <a:lstStyle/>
        <a:p>
          <a:endParaRPr lang="en-GB"/>
        </a:p>
      </dgm:t>
    </dgm:pt>
    <dgm:pt modelId="{BA8FEB7A-3BEF-4C38-81A8-90B1468526FF}" type="sibTrans" cxnId="{062A1943-327A-4E09-A806-78EE268F190E}">
      <dgm:prSet/>
      <dgm:spPr/>
      <dgm:t>
        <a:bodyPr/>
        <a:lstStyle/>
        <a:p>
          <a:endParaRPr lang="en-GB"/>
        </a:p>
      </dgm:t>
    </dgm:pt>
    <dgm:pt modelId="{122EE8D7-D80B-4AEE-AABE-467D98ED2F0D}">
      <dgm:prSet phldrT="[Text]"/>
      <dgm:spPr/>
      <dgm:t>
        <a:bodyPr/>
        <a:lstStyle/>
        <a:p>
          <a:r>
            <a:rPr lang="en-GB" dirty="0"/>
            <a:t>Lack of evidence for baseline differences *</a:t>
          </a:r>
        </a:p>
      </dgm:t>
    </dgm:pt>
    <dgm:pt modelId="{39309B06-5E12-45C5-8ED0-F48F90A8F7BA}" type="parTrans" cxnId="{C848CF75-3AC5-42FA-B18C-99B8B0648864}">
      <dgm:prSet/>
      <dgm:spPr/>
      <dgm:t>
        <a:bodyPr/>
        <a:lstStyle/>
        <a:p>
          <a:endParaRPr lang="en-GB"/>
        </a:p>
      </dgm:t>
    </dgm:pt>
    <dgm:pt modelId="{6E053A4D-3642-4971-A991-C0DFE901DFD2}" type="sibTrans" cxnId="{C848CF75-3AC5-42FA-B18C-99B8B0648864}">
      <dgm:prSet/>
      <dgm:spPr/>
      <dgm:t>
        <a:bodyPr/>
        <a:lstStyle/>
        <a:p>
          <a:endParaRPr lang="en-GB"/>
        </a:p>
      </dgm:t>
    </dgm:pt>
    <dgm:pt modelId="{86B84341-4743-431B-8C4F-9B492720EF1E}">
      <dgm:prSet phldrT="[Text]"/>
      <dgm:spPr/>
      <dgm:t>
        <a:bodyPr/>
        <a:lstStyle/>
        <a:p>
          <a:pPr>
            <a:buNone/>
          </a:pPr>
          <a:r>
            <a:rPr lang="en-GB" dirty="0"/>
            <a:t>   Age</a:t>
          </a:r>
        </a:p>
        <a:p>
          <a:r>
            <a:rPr lang="en-GB" dirty="0"/>
            <a:t>Ethnicity</a:t>
          </a:r>
        </a:p>
        <a:p>
          <a:r>
            <a:rPr lang="en-GB" dirty="0"/>
            <a:t>Gender</a:t>
          </a:r>
        </a:p>
        <a:p>
          <a:r>
            <a:rPr lang="en-GB" dirty="0"/>
            <a:t>Years smoked</a:t>
          </a:r>
        </a:p>
        <a:p>
          <a:r>
            <a:rPr lang="en-GB" dirty="0"/>
            <a:t>Time to first cigarette</a:t>
          </a:r>
        </a:p>
        <a:p>
          <a:r>
            <a:rPr lang="en-GB" dirty="0"/>
            <a:t>Educational qualifications</a:t>
          </a:r>
        </a:p>
        <a:p>
          <a:r>
            <a:rPr lang="en-GB" dirty="0"/>
            <a:t>Motivation to quit</a:t>
          </a:r>
        </a:p>
        <a:p>
          <a:r>
            <a:rPr lang="en-GB" dirty="0"/>
            <a:t>Ever use of an e-cigarette</a:t>
          </a:r>
        </a:p>
      </dgm:t>
    </dgm:pt>
    <dgm:pt modelId="{F94ACF6B-2DA2-4F49-8391-62CE5EB77D38}" type="parTrans" cxnId="{6798B769-2595-46F7-A84E-88148270DE37}">
      <dgm:prSet/>
      <dgm:spPr/>
      <dgm:t>
        <a:bodyPr/>
        <a:lstStyle/>
        <a:p>
          <a:endParaRPr lang="en-GB"/>
        </a:p>
      </dgm:t>
    </dgm:pt>
    <dgm:pt modelId="{EF866217-17F8-4D1E-9848-9D3274AA7FD6}" type="sibTrans" cxnId="{6798B769-2595-46F7-A84E-88148270DE37}">
      <dgm:prSet/>
      <dgm:spPr/>
      <dgm:t>
        <a:bodyPr/>
        <a:lstStyle/>
        <a:p>
          <a:endParaRPr lang="en-GB"/>
        </a:p>
      </dgm:t>
    </dgm:pt>
    <dgm:pt modelId="{776332D4-8D73-43E8-8BF5-3B75E72FA417}" type="pres">
      <dgm:prSet presAssocID="{DBD6296F-9B2F-4ABB-AA62-7F31B4A6BA96}" presName="linear" presStyleCnt="0">
        <dgm:presLayoutVars>
          <dgm:dir/>
          <dgm:animLvl val="lvl"/>
          <dgm:resizeHandles val="exact"/>
        </dgm:presLayoutVars>
      </dgm:prSet>
      <dgm:spPr/>
    </dgm:pt>
    <dgm:pt modelId="{054613D9-095D-47AE-B64C-F223E74BDE8C}" type="pres">
      <dgm:prSet presAssocID="{8C3D2A79-7AE1-416C-92AF-EBBC86978C08}" presName="parentLin" presStyleCnt="0"/>
      <dgm:spPr/>
    </dgm:pt>
    <dgm:pt modelId="{A33A6BD6-1350-46AF-AFB8-DE8CC7D166F7}" type="pres">
      <dgm:prSet presAssocID="{8C3D2A79-7AE1-416C-92AF-EBBC86978C08}" presName="parentLeftMargin" presStyleLbl="node1" presStyleIdx="0" presStyleCnt="2"/>
      <dgm:spPr/>
    </dgm:pt>
    <dgm:pt modelId="{75076A9E-4FCC-4FCC-8466-7679E69F9E03}" type="pres">
      <dgm:prSet presAssocID="{8C3D2A79-7AE1-416C-92AF-EBBC86978C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445FD8-C673-41E1-AC5C-74DD7A649F42}" type="pres">
      <dgm:prSet presAssocID="{8C3D2A79-7AE1-416C-92AF-EBBC86978C08}" presName="negativeSpace" presStyleCnt="0"/>
      <dgm:spPr/>
    </dgm:pt>
    <dgm:pt modelId="{B97D5B65-3960-4876-80AA-C95536A63C12}" type="pres">
      <dgm:prSet presAssocID="{8C3D2A79-7AE1-416C-92AF-EBBC86978C08}" presName="childText" presStyleLbl="conFgAcc1" presStyleIdx="0" presStyleCnt="2">
        <dgm:presLayoutVars>
          <dgm:bulletEnabled val="1"/>
        </dgm:presLayoutVars>
      </dgm:prSet>
      <dgm:spPr/>
    </dgm:pt>
    <dgm:pt modelId="{3280445E-0810-4C46-8181-CC0095F9C566}" type="pres">
      <dgm:prSet presAssocID="{D8171AC1-5C48-4F5A-A5B3-131D19B1698F}" presName="spaceBetweenRectangles" presStyleCnt="0"/>
      <dgm:spPr/>
    </dgm:pt>
    <dgm:pt modelId="{D8809596-5826-482F-B472-27C53465B991}" type="pres">
      <dgm:prSet presAssocID="{122EE8D7-D80B-4AEE-AABE-467D98ED2F0D}" presName="parentLin" presStyleCnt="0"/>
      <dgm:spPr/>
    </dgm:pt>
    <dgm:pt modelId="{C66108BE-D77A-4565-9369-682FA1585202}" type="pres">
      <dgm:prSet presAssocID="{122EE8D7-D80B-4AEE-AABE-467D98ED2F0D}" presName="parentLeftMargin" presStyleLbl="node1" presStyleIdx="0" presStyleCnt="2"/>
      <dgm:spPr/>
    </dgm:pt>
    <dgm:pt modelId="{FD472F54-80DA-4F3C-946F-1EB2557130A6}" type="pres">
      <dgm:prSet presAssocID="{122EE8D7-D80B-4AEE-AABE-467D98ED2F0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06E2EEF-D804-463E-B0F7-06C9694C40C3}" type="pres">
      <dgm:prSet presAssocID="{122EE8D7-D80B-4AEE-AABE-467D98ED2F0D}" presName="negativeSpace" presStyleCnt="0"/>
      <dgm:spPr/>
    </dgm:pt>
    <dgm:pt modelId="{740845D4-65E1-4488-AB48-3BB5163C9F42}" type="pres">
      <dgm:prSet presAssocID="{122EE8D7-D80B-4AEE-AABE-467D98ED2F0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FE6F114-F63B-4A16-A849-5D948B0187B1}" type="presOf" srcId="{122EE8D7-D80B-4AEE-AABE-467D98ED2F0D}" destId="{FD472F54-80DA-4F3C-946F-1EB2557130A6}" srcOrd="1" destOrd="0" presId="urn:microsoft.com/office/officeart/2005/8/layout/list1"/>
    <dgm:cxn modelId="{062A1943-327A-4E09-A806-78EE268F190E}" srcId="{8C3D2A79-7AE1-416C-92AF-EBBC86978C08}" destId="{AEAF3F38-5DD4-44EA-B018-004425D6C1D4}" srcOrd="0" destOrd="0" parTransId="{54B0AC37-5093-4463-BDAA-D91E4A9331BC}" sibTransId="{BA8FEB7A-3BEF-4C38-81A8-90B1468526FF}"/>
    <dgm:cxn modelId="{6798B769-2595-46F7-A84E-88148270DE37}" srcId="{122EE8D7-D80B-4AEE-AABE-467D98ED2F0D}" destId="{86B84341-4743-431B-8C4F-9B492720EF1E}" srcOrd="0" destOrd="0" parTransId="{F94ACF6B-2DA2-4F49-8391-62CE5EB77D38}" sibTransId="{EF866217-17F8-4D1E-9848-9D3274AA7FD6}"/>
    <dgm:cxn modelId="{C848CF75-3AC5-42FA-B18C-99B8B0648864}" srcId="{DBD6296F-9B2F-4ABB-AA62-7F31B4A6BA96}" destId="{122EE8D7-D80B-4AEE-AABE-467D98ED2F0D}" srcOrd="1" destOrd="0" parTransId="{39309B06-5E12-45C5-8ED0-F48F90A8F7BA}" sibTransId="{6E053A4D-3642-4971-A991-C0DFE901DFD2}"/>
    <dgm:cxn modelId="{F88C0B8E-7C4A-4FED-9E6C-82E2867ABF33}" type="presOf" srcId="{8C3D2A79-7AE1-416C-92AF-EBBC86978C08}" destId="{75076A9E-4FCC-4FCC-8466-7679E69F9E03}" srcOrd="1" destOrd="0" presId="urn:microsoft.com/office/officeart/2005/8/layout/list1"/>
    <dgm:cxn modelId="{11214097-0F08-4EEC-96C1-748745F2C20E}" type="presOf" srcId="{86B84341-4743-431B-8C4F-9B492720EF1E}" destId="{740845D4-65E1-4488-AB48-3BB5163C9F42}" srcOrd="0" destOrd="0" presId="urn:microsoft.com/office/officeart/2005/8/layout/list1"/>
    <dgm:cxn modelId="{B65828B1-116B-46D0-AEC5-144EED1BF15F}" type="presOf" srcId="{8C3D2A79-7AE1-416C-92AF-EBBC86978C08}" destId="{A33A6BD6-1350-46AF-AFB8-DE8CC7D166F7}" srcOrd="0" destOrd="0" presId="urn:microsoft.com/office/officeart/2005/8/layout/list1"/>
    <dgm:cxn modelId="{13042BB3-DC14-464D-8E4B-99D440CFCBA7}" srcId="{DBD6296F-9B2F-4ABB-AA62-7F31B4A6BA96}" destId="{8C3D2A79-7AE1-416C-92AF-EBBC86978C08}" srcOrd="0" destOrd="0" parTransId="{48898356-D0E3-49D7-BA09-880027A43576}" sibTransId="{D8171AC1-5C48-4F5A-A5B3-131D19B1698F}"/>
    <dgm:cxn modelId="{1EA267BD-F107-4305-9029-B07D4B78E914}" type="presOf" srcId="{122EE8D7-D80B-4AEE-AABE-467D98ED2F0D}" destId="{C66108BE-D77A-4565-9369-682FA1585202}" srcOrd="0" destOrd="0" presId="urn:microsoft.com/office/officeart/2005/8/layout/list1"/>
    <dgm:cxn modelId="{299429BE-1D2E-4D95-A06E-3EAFEE5E0BB2}" type="presOf" srcId="{AEAF3F38-5DD4-44EA-B018-004425D6C1D4}" destId="{B97D5B65-3960-4876-80AA-C95536A63C12}" srcOrd="0" destOrd="0" presId="urn:microsoft.com/office/officeart/2005/8/layout/list1"/>
    <dgm:cxn modelId="{A5CC8BDE-AAB9-4D8A-A137-8886765BFFD3}" type="presOf" srcId="{DBD6296F-9B2F-4ABB-AA62-7F31B4A6BA96}" destId="{776332D4-8D73-43E8-8BF5-3B75E72FA417}" srcOrd="0" destOrd="0" presId="urn:microsoft.com/office/officeart/2005/8/layout/list1"/>
    <dgm:cxn modelId="{A1917F71-7BB6-47D4-BBFC-3E2739F64697}" type="presParOf" srcId="{776332D4-8D73-43E8-8BF5-3B75E72FA417}" destId="{054613D9-095D-47AE-B64C-F223E74BDE8C}" srcOrd="0" destOrd="0" presId="urn:microsoft.com/office/officeart/2005/8/layout/list1"/>
    <dgm:cxn modelId="{F757A277-82EF-4108-8F51-0F713C1D3EE3}" type="presParOf" srcId="{054613D9-095D-47AE-B64C-F223E74BDE8C}" destId="{A33A6BD6-1350-46AF-AFB8-DE8CC7D166F7}" srcOrd="0" destOrd="0" presId="urn:microsoft.com/office/officeart/2005/8/layout/list1"/>
    <dgm:cxn modelId="{3C1B375B-F3E8-4A0F-AD70-4522BDC95272}" type="presParOf" srcId="{054613D9-095D-47AE-B64C-F223E74BDE8C}" destId="{75076A9E-4FCC-4FCC-8466-7679E69F9E03}" srcOrd="1" destOrd="0" presId="urn:microsoft.com/office/officeart/2005/8/layout/list1"/>
    <dgm:cxn modelId="{C7C4D0A9-6DCC-42B2-9691-6DB90534116A}" type="presParOf" srcId="{776332D4-8D73-43E8-8BF5-3B75E72FA417}" destId="{35445FD8-C673-41E1-AC5C-74DD7A649F42}" srcOrd="1" destOrd="0" presId="urn:microsoft.com/office/officeart/2005/8/layout/list1"/>
    <dgm:cxn modelId="{DBDEE75C-77E1-410C-9095-6EB44B17A522}" type="presParOf" srcId="{776332D4-8D73-43E8-8BF5-3B75E72FA417}" destId="{B97D5B65-3960-4876-80AA-C95536A63C12}" srcOrd="2" destOrd="0" presId="urn:microsoft.com/office/officeart/2005/8/layout/list1"/>
    <dgm:cxn modelId="{51E5FE62-8F04-4E24-BC72-B3862F629126}" type="presParOf" srcId="{776332D4-8D73-43E8-8BF5-3B75E72FA417}" destId="{3280445E-0810-4C46-8181-CC0095F9C566}" srcOrd="3" destOrd="0" presId="urn:microsoft.com/office/officeart/2005/8/layout/list1"/>
    <dgm:cxn modelId="{F73E7393-B279-4945-8829-0CA47B5C9B0A}" type="presParOf" srcId="{776332D4-8D73-43E8-8BF5-3B75E72FA417}" destId="{D8809596-5826-482F-B472-27C53465B991}" srcOrd="4" destOrd="0" presId="urn:microsoft.com/office/officeart/2005/8/layout/list1"/>
    <dgm:cxn modelId="{A4E379FF-F5D7-4C8F-BA0D-61FD4C9365BF}" type="presParOf" srcId="{D8809596-5826-482F-B472-27C53465B991}" destId="{C66108BE-D77A-4565-9369-682FA1585202}" srcOrd="0" destOrd="0" presId="urn:microsoft.com/office/officeart/2005/8/layout/list1"/>
    <dgm:cxn modelId="{99F97CDE-ABC5-4523-8978-684498CB9448}" type="presParOf" srcId="{D8809596-5826-482F-B472-27C53465B991}" destId="{FD472F54-80DA-4F3C-946F-1EB2557130A6}" srcOrd="1" destOrd="0" presId="urn:microsoft.com/office/officeart/2005/8/layout/list1"/>
    <dgm:cxn modelId="{4CB1714A-9795-4AB9-8C90-79D58BF8245A}" type="presParOf" srcId="{776332D4-8D73-43E8-8BF5-3B75E72FA417}" destId="{706E2EEF-D804-463E-B0F7-06C9694C40C3}" srcOrd="5" destOrd="0" presId="urn:microsoft.com/office/officeart/2005/8/layout/list1"/>
    <dgm:cxn modelId="{08C90DD3-A994-40D7-A5F2-4CFFF75EDEC6}" type="presParOf" srcId="{776332D4-8D73-43E8-8BF5-3B75E72FA417}" destId="{740845D4-65E1-4488-AB48-3BB5163C9F4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D828D-4485-4122-916C-B0E03F8B034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76016B-4FA8-4246-B40B-2C5BFB546AA2}">
      <dgm:prSet custT="1"/>
      <dgm:spPr/>
      <dgm:t>
        <a:bodyPr/>
        <a:lstStyle/>
        <a:p>
          <a:r>
            <a:rPr lang="en-US" sz="1600" b="1"/>
            <a:t>Point prevalence (24h) abstinence (intention to treat) </a:t>
          </a:r>
          <a:endParaRPr lang="en-US" sz="1600"/>
        </a:p>
      </dgm:t>
    </dgm:pt>
    <dgm:pt modelId="{D5709FF1-9D90-422B-BBA9-2C13A58BA155}" type="parTrans" cxnId="{060B4F6D-F76A-4F9C-A856-7A6DE0E170FC}">
      <dgm:prSet/>
      <dgm:spPr/>
      <dgm:t>
        <a:bodyPr/>
        <a:lstStyle/>
        <a:p>
          <a:endParaRPr lang="en-US" sz="1600"/>
        </a:p>
      </dgm:t>
    </dgm:pt>
    <dgm:pt modelId="{240C9B09-0A40-4C32-A4AF-385E15527498}" type="sibTrans" cxnId="{060B4F6D-F76A-4F9C-A856-7A6DE0E170FC}">
      <dgm:prSet/>
      <dgm:spPr/>
      <dgm:t>
        <a:bodyPr/>
        <a:lstStyle/>
        <a:p>
          <a:endParaRPr lang="en-US" sz="1600"/>
        </a:p>
      </dgm:t>
    </dgm:pt>
    <dgm:pt modelId="{C0FD5FEA-168D-4427-8441-1BC562394D98}">
      <dgm:prSet custT="1"/>
      <dgm:spPr/>
      <dgm:t>
        <a:bodyPr/>
        <a:lstStyle/>
        <a:p>
          <a:r>
            <a:rPr lang="en-US" sz="1600"/>
            <a:t>Percentage difference = 24.0% (95%CI 1.3% to 45.7%)</a:t>
          </a:r>
        </a:p>
      </dgm:t>
    </dgm:pt>
    <dgm:pt modelId="{AE8088C3-2256-42E6-8635-BA0B3A932540}" type="parTrans" cxnId="{D3F06EDA-085D-42A2-A9F3-242C32FFAD8B}">
      <dgm:prSet/>
      <dgm:spPr/>
      <dgm:t>
        <a:bodyPr/>
        <a:lstStyle/>
        <a:p>
          <a:endParaRPr lang="en-US" sz="1600"/>
        </a:p>
      </dgm:t>
    </dgm:pt>
    <dgm:pt modelId="{679D59C1-8C1D-4A8B-B118-13F17EE1DA3D}" type="sibTrans" cxnId="{D3F06EDA-085D-42A2-A9F3-242C32FFAD8B}">
      <dgm:prSet/>
      <dgm:spPr/>
      <dgm:t>
        <a:bodyPr/>
        <a:lstStyle/>
        <a:p>
          <a:endParaRPr lang="en-US" sz="1600"/>
        </a:p>
      </dgm:t>
    </dgm:pt>
    <dgm:pt modelId="{1849CF12-9E7C-407F-B35B-96C3E8805888}">
      <dgm:prSet custT="1"/>
      <dgm:spPr/>
      <dgm:t>
        <a:bodyPr/>
        <a:lstStyle/>
        <a:p>
          <a:r>
            <a:rPr lang="en-US" sz="1600" b="1"/>
            <a:t>Point prevalence (24h) abstinence (complete cases)</a:t>
          </a:r>
          <a:endParaRPr lang="en-US" sz="1600"/>
        </a:p>
      </dgm:t>
    </dgm:pt>
    <dgm:pt modelId="{433F416D-C73C-4D83-884F-6EAA1AFE08B3}" type="parTrans" cxnId="{DDFF9A52-2501-4278-AAFC-4B3D85CA1052}">
      <dgm:prSet/>
      <dgm:spPr/>
      <dgm:t>
        <a:bodyPr/>
        <a:lstStyle/>
        <a:p>
          <a:endParaRPr lang="en-US" sz="1600"/>
        </a:p>
      </dgm:t>
    </dgm:pt>
    <dgm:pt modelId="{3164A3EB-306E-4063-8F17-E86BBDB5FD68}" type="sibTrans" cxnId="{DDFF9A52-2501-4278-AAFC-4B3D85CA1052}">
      <dgm:prSet/>
      <dgm:spPr/>
      <dgm:t>
        <a:bodyPr/>
        <a:lstStyle/>
        <a:p>
          <a:endParaRPr lang="en-US" sz="1600"/>
        </a:p>
      </dgm:t>
    </dgm:pt>
    <dgm:pt modelId="{6ABA7BF0-397A-49A6-B29E-8CD8366E82A3}">
      <dgm:prSet custT="1"/>
      <dgm:spPr/>
      <dgm:t>
        <a:bodyPr/>
        <a:lstStyle/>
        <a:p>
          <a:r>
            <a:rPr lang="en-US" sz="1600"/>
            <a:t>Percentage difference = 31.7% (90%CI 3.6% to 53.4%)</a:t>
          </a:r>
        </a:p>
      </dgm:t>
    </dgm:pt>
    <dgm:pt modelId="{A65A20B2-9F6E-492B-A174-C281F4DB6665}" type="parTrans" cxnId="{5B89E69F-12E9-4F0D-89F2-BB694C1159BD}">
      <dgm:prSet/>
      <dgm:spPr/>
      <dgm:t>
        <a:bodyPr/>
        <a:lstStyle/>
        <a:p>
          <a:endParaRPr lang="en-US" sz="1600"/>
        </a:p>
      </dgm:t>
    </dgm:pt>
    <dgm:pt modelId="{47F8A6F6-51FB-4BFB-A125-7BB7C2E6EA5B}" type="sibTrans" cxnId="{5B89E69F-12E9-4F0D-89F2-BB694C1159BD}">
      <dgm:prSet/>
      <dgm:spPr/>
      <dgm:t>
        <a:bodyPr/>
        <a:lstStyle/>
        <a:p>
          <a:endParaRPr lang="en-US" sz="1600"/>
        </a:p>
      </dgm:t>
    </dgm:pt>
    <dgm:pt modelId="{C2BFFE18-DADE-4D27-9432-0763404DC1A4}">
      <dgm:prSet custT="1"/>
      <dgm:spPr/>
      <dgm:t>
        <a:bodyPr/>
        <a:lstStyle/>
        <a:p>
          <a:r>
            <a:rPr lang="en-US" sz="1600" b="1"/>
            <a:t>At least a 50% reduction in cigarettes (intention to treat)</a:t>
          </a:r>
          <a:endParaRPr lang="en-US" sz="1600"/>
        </a:p>
      </dgm:t>
    </dgm:pt>
    <dgm:pt modelId="{2610434A-4CC0-4550-9EB7-A6914ECD7133}" type="parTrans" cxnId="{378375C9-BF5B-4C44-BB3A-38C252535FC7}">
      <dgm:prSet/>
      <dgm:spPr/>
      <dgm:t>
        <a:bodyPr/>
        <a:lstStyle/>
        <a:p>
          <a:endParaRPr lang="en-US" sz="1600"/>
        </a:p>
      </dgm:t>
    </dgm:pt>
    <dgm:pt modelId="{DB590DB2-C097-44E3-B678-6A8A945B69B2}" type="sibTrans" cxnId="{378375C9-BF5B-4C44-BB3A-38C252535FC7}">
      <dgm:prSet/>
      <dgm:spPr/>
      <dgm:t>
        <a:bodyPr/>
        <a:lstStyle/>
        <a:p>
          <a:endParaRPr lang="en-US" sz="1600"/>
        </a:p>
      </dgm:t>
    </dgm:pt>
    <dgm:pt modelId="{04609E49-A7EF-42DD-893C-6EB782D4300A}">
      <dgm:prSet custT="1"/>
      <dgm:spPr/>
      <dgm:t>
        <a:bodyPr/>
        <a:lstStyle/>
        <a:p>
          <a:r>
            <a:rPr lang="en-US" sz="1600"/>
            <a:t>Percentage difference = 48.3% (95%CI 19.5 to 67.7)</a:t>
          </a:r>
        </a:p>
      </dgm:t>
    </dgm:pt>
    <dgm:pt modelId="{C89AACFC-FA41-4C35-A61F-D1C9C1184710}" type="parTrans" cxnId="{276C2F75-A949-4B87-9D34-BF2C43EE34EB}">
      <dgm:prSet/>
      <dgm:spPr/>
      <dgm:t>
        <a:bodyPr/>
        <a:lstStyle/>
        <a:p>
          <a:endParaRPr lang="en-US" sz="1600"/>
        </a:p>
      </dgm:t>
    </dgm:pt>
    <dgm:pt modelId="{3B769D72-9AC8-4DE8-A07E-A6ADFC6E63DD}" type="sibTrans" cxnId="{276C2F75-A949-4B87-9D34-BF2C43EE34EB}">
      <dgm:prSet/>
      <dgm:spPr/>
      <dgm:t>
        <a:bodyPr/>
        <a:lstStyle/>
        <a:p>
          <a:endParaRPr lang="en-US" sz="1600"/>
        </a:p>
      </dgm:t>
    </dgm:pt>
    <dgm:pt modelId="{1BCED706-F171-425F-A7C4-F64077009A63}">
      <dgm:prSet custT="1"/>
      <dgm:spPr/>
      <dgm:t>
        <a:bodyPr/>
        <a:lstStyle/>
        <a:p>
          <a:r>
            <a:rPr lang="en-US" sz="1600" b="1"/>
            <a:t>At least a 50% reduction in cigarettes (complete cases)</a:t>
          </a:r>
          <a:endParaRPr lang="en-US" sz="1600"/>
        </a:p>
      </dgm:t>
    </dgm:pt>
    <dgm:pt modelId="{34F7DAA0-EBBD-4E2F-8D72-145B8632F1C9}" type="parTrans" cxnId="{967DA94C-20C7-4064-BF6E-8DA6E9A6E4D5}">
      <dgm:prSet/>
      <dgm:spPr/>
      <dgm:t>
        <a:bodyPr/>
        <a:lstStyle/>
        <a:p>
          <a:endParaRPr lang="en-US" sz="1600"/>
        </a:p>
      </dgm:t>
    </dgm:pt>
    <dgm:pt modelId="{2C0A1115-77A3-4D45-86EA-8A9B03EAC102}" type="sibTrans" cxnId="{967DA94C-20C7-4064-BF6E-8DA6E9A6E4D5}">
      <dgm:prSet/>
      <dgm:spPr/>
      <dgm:t>
        <a:bodyPr/>
        <a:lstStyle/>
        <a:p>
          <a:endParaRPr lang="en-US" sz="1600"/>
        </a:p>
      </dgm:t>
    </dgm:pt>
    <dgm:pt modelId="{593655D4-AFB1-406B-9969-04FD09E389ED}">
      <dgm:prSet custT="1"/>
      <dgm:spPr/>
      <dgm:t>
        <a:bodyPr/>
        <a:lstStyle/>
        <a:p>
          <a:r>
            <a:rPr lang="en-US" sz="1600"/>
            <a:t>Percentage difference = 61.2% (95%CI 24.3% to 80.4%)</a:t>
          </a:r>
        </a:p>
      </dgm:t>
    </dgm:pt>
    <dgm:pt modelId="{C90451F0-839E-481D-B492-D69455F75253}" type="parTrans" cxnId="{755090AE-F2FB-4A56-BA28-CD2EA3AEC396}">
      <dgm:prSet/>
      <dgm:spPr/>
      <dgm:t>
        <a:bodyPr/>
        <a:lstStyle/>
        <a:p>
          <a:endParaRPr lang="en-US" sz="1600"/>
        </a:p>
      </dgm:t>
    </dgm:pt>
    <dgm:pt modelId="{EEB7C0A3-DE0A-4AE4-8963-FECDD5EC7163}" type="sibTrans" cxnId="{755090AE-F2FB-4A56-BA28-CD2EA3AEC396}">
      <dgm:prSet/>
      <dgm:spPr/>
      <dgm:t>
        <a:bodyPr/>
        <a:lstStyle/>
        <a:p>
          <a:endParaRPr lang="en-US" sz="1600"/>
        </a:p>
      </dgm:t>
    </dgm:pt>
    <dgm:pt modelId="{18F8A128-78D1-4504-A4A2-3C7A36CD9FA9}" type="pres">
      <dgm:prSet presAssocID="{70DD828D-4485-4122-916C-B0E03F8B0349}" presName="Name0" presStyleCnt="0">
        <dgm:presLayoutVars>
          <dgm:dir/>
          <dgm:animLvl val="lvl"/>
          <dgm:resizeHandles val="exact"/>
        </dgm:presLayoutVars>
      </dgm:prSet>
      <dgm:spPr/>
    </dgm:pt>
    <dgm:pt modelId="{BBB75D0C-DE2A-45CE-AA54-DF71AF7B54DF}" type="pres">
      <dgm:prSet presAssocID="{4076016B-4FA8-4246-B40B-2C5BFB546AA2}" presName="linNode" presStyleCnt="0"/>
      <dgm:spPr/>
    </dgm:pt>
    <dgm:pt modelId="{F5912E4C-8F3E-42CB-9718-E63C1659AF18}" type="pres">
      <dgm:prSet presAssocID="{4076016B-4FA8-4246-B40B-2C5BFB546AA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94CAEB5-C529-4C3B-8A4E-5FAF659DE832}" type="pres">
      <dgm:prSet presAssocID="{4076016B-4FA8-4246-B40B-2C5BFB546AA2}" presName="descendantText" presStyleLbl="alignAccFollowNode1" presStyleIdx="0" presStyleCnt="4">
        <dgm:presLayoutVars>
          <dgm:bulletEnabled val="1"/>
        </dgm:presLayoutVars>
      </dgm:prSet>
      <dgm:spPr/>
    </dgm:pt>
    <dgm:pt modelId="{E276B2F5-299B-40D4-8AAE-A97876BEC1A9}" type="pres">
      <dgm:prSet presAssocID="{240C9B09-0A40-4C32-A4AF-385E15527498}" presName="sp" presStyleCnt="0"/>
      <dgm:spPr/>
    </dgm:pt>
    <dgm:pt modelId="{E051D1AA-5C7B-46A6-90AE-C4E1F5D7E6FF}" type="pres">
      <dgm:prSet presAssocID="{1849CF12-9E7C-407F-B35B-96C3E8805888}" presName="linNode" presStyleCnt="0"/>
      <dgm:spPr/>
    </dgm:pt>
    <dgm:pt modelId="{EB23909D-5443-48B1-8A1B-C1BCE99D13D0}" type="pres">
      <dgm:prSet presAssocID="{1849CF12-9E7C-407F-B35B-96C3E880588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70CB3D6-A34A-4656-B673-94D57791F96D}" type="pres">
      <dgm:prSet presAssocID="{1849CF12-9E7C-407F-B35B-96C3E8805888}" presName="descendantText" presStyleLbl="alignAccFollowNode1" presStyleIdx="1" presStyleCnt="4">
        <dgm:presLayoutVars>
          <dgm:bulletEnabled val="1"/>
        </dgm:presLayoutVars>
      </dgm:prSet>
      <dgm:spPr/>
    </dgm:pt>
    <dgm:pt modelId="{3EE02DB8-FEE9-46C5-B7AA-B769AE7EDC4D}" type="pres">
      <dgm:prSet presAssocID="{3164A3EB-306E-4063-8F17-E86BBDB5FD68}" presName="sp" presStyleCnt="0"/>
      <dgm:spPr/>
    </dgm:pt>
    <dgm:pt modelId="{C7F9E474-09BB-4E0E-8B98-E92602E45C90}" type="pres">
      <dgm:prSet presAssocID="{C2BFFE18-DADE-4D27-9432-0763404DC1A4}" presName="linNode" presStyleCnt="0"/>
      <dgm:spPr/>
    </dgm:pt>
    <dgm:pt modelId="{91DF2335-898A-4E5B-8C47-9E9761ABCE81}" type="pres">
      <dgm:prSet presAssocID="{C2BFFE18-DADE-4D27-9432-0763404DC1A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EBF5044-DD6B-4D4F-9A54-70F91B0EDB10}" type="pres">
      <dgm:prSet presAssocID="{C2BFFE18-DADE-4D27-9432-0763404DC1A4}" presName="descendantText" presStyleLbl="alignAccFollowNode1" presStyleIdx="2" presStyleCnt="4">
        <dgm:presLayoutVars>
          <dgm:bulletEnabled val="1"/>
        </dgm:presLayoutVars>
      </dgm:prSet>
      <dgm:spPr/>
    </dgm:pt>
    <dgm:pt modelId="{63E29D70-8D7C-46E5-AB6D-8071B0C413CA}" type="pres">
      <dgm:prSet presAssocID="{DB590DB2-C097-44E3-B678-6A8A945B69B2}" presName="sp" presStyleCnt="0"/>
      <dgm:spPr/>
    </dgm:pt>
    <dgm:pt modelId="{DAA4B48F-E413-4170-8113-1A3FAA74DF4D}" type="pres">
      <dgm:prSet presAssocID="{1BCED706-F171-425F-A7C4-F64077009A63}" presName="linNode" presStyleCnt="0"/>
      <dgm:spPr/>
    </dgm:pt>
    <dgm:pt modelId="{FF3502C0-DCE8-4EA8-9A34-A4A8FBFD19E8}" type="pres">
      <dgm:prSet presAssocID="{1BCED706-F171-425F-A7C4-F64077009A6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9E57C95-920B-409C-98CF-AF6379D09256}" type="pres">
      <dgm:prSet presAssocID="{1BCED706-F171-425F-A7C4-F64077009A6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E177D01-C2DC-4D97-BFBB-0C53A64D71C7}" type="presOf" srcId="{04609E49-A7EF-42DD-893C-6EB782D4300A}" destId="{3EBF5044-DD6B-4D4F-9A54-70F91B0EDB10}" srcOrd="0" destOrd="0" presId="urn:microsoft.com/office/officeart/2005/8/layout/vList5"/>
    <dgm:cxn modelId="{AE3FD30D-173E-4F24-AE6A-F59AC69458E0}" type="presOf" srcId="{1BCED706-F171-425F-A7C4-F64077009A63}" destId="{FF3502C0-DCE8-4EA8-9A34-A4A8FBFD19E8}" srcOrd="0" destOrd="0" presId="urn:microsoft.com/office/officeart/2005/8/layout/vList5"/>
    <dgm:cxn modelId="{967DA94C-20C7-4064-BF6E-8DA6E9A6E4D5}" srcId="{70DD828D-4485-4122-916C-B0E03F8B0349}" destId="{1BCED706-F171-425F-A7C4-F64077009A63}" srcOrd="3" destOrd="0" parTransId="{34F7DAA0-EBBD-4E2F-8D72-145B8632F1C9}" sibTransId="{2C0A1115-77A3-4D45-86EA-8A9B03EAC102}"/>
    <dgm:cxn modelId="{060B4F6D-F76A-4F9C-A856-7A6DE0E170FC}" srcId="{70DD828D-4485-4122-916C-B0E03F8B0349}" destId="{4076016B-4FA8-4246-B40B-2C5BFB546AA2}" srcOrd="0" destOrd="0" parTransId="{D5709FF1-9D90-422B-BBA9-2C13A58BA155}" sibTransId="{240C9B09-0A40-4C32-A4AF-385E15527498}"/>
    <dgm:cxn modelId="{DDFF9A52-2501-4278-AAFC-4B3D85CA1052}" srcId="{70DD828D-4485-4122-916C-B0E03F8B0349}" destId="{1849CF12-9E7C-407F-B35B-96C3E8805888}" srcOrd="1" destOrd="0" parTransId="{433F416D-C73C-4D83-884F-6EAA1AFE08B3}" sibTransId="{3164A3EB-306E-4063-8F17-E86BBDB5FD68}"/>
    <dgm:cxn modelId="{276C2F75-A949-4B87-9D34-BF2C43EE34EB}" srcId="{C2BFFE18-DADE-4D27-9432-0763404DC1A4}" destId="{04609E49-A7EF-42DD-893C-6EB782D4300A}" srcOrd="0" destOrd="0" parTransId="{C89AACFC-FA41-4C35-A61F-D1C9C1184710}" sibTransId="{3B769D72-9AC8-4DE8-A07E-A6ADFC6E63DD}"/>
    <dgm:cxn modelId="{B4023D76-1474-400E-960E-C3727F3783F5}" type="presOf" srcId="{1849CF12-9E7C-407F-B35B-96C3E8805888}" destId="{EB23909D-5443-48B1-8A1B-C1BCE99D13D0}" srcOrd="0" destOrd="0" presId="urn:microsoft.com/office/officeart/2005/8/layout/vList5"/>
    <dgm:cxn modelId="{5681DD57-EDE6-40EC-B3FD-2B4D5671B33C}" type="presOf" srcId="{6ABA7BF0-397A-49A6-B29E-8CD8366E82A3}" destId="{370CB3D6-A34A-4656-B673-94D57791F96D}" srcOrd="0" destOrd="0" presId="urn:microsoft.com/office/officeart/2005/8/layout/vList5"/>
    <dgm:cxn modelId="{D857A08E-CCE3-4FC8-9861-D2B94B5F8E92}" type="presOf" srcId="{70DD828D-4485-4122-916C-B0E03F8B0349}" destId="{18F8A128-78D1-4504-A4A2-3C7A36CD9FA9}" srcOrd="0" destOrd="0" presId="urn:microsoft.com/office/officeart/2005/8/layout/vList5"/>
    <dgm:cxn modelId="{5B89E69F-12E9-4F0D-89F2-BB694C1159BD}" srcId="{1849CF12-9E7C-407F-B35B-96C3E8805888}" destId="{6ABA7BF0-397A-49A6-B29E-8CD8366E82A3}" srcOrd="0" destOrd="0" parTransId="{A65A20B2-9F6E-492B-A174-C281F4DB6665}" sibTransId="{47F8A6F6-51FB-4BFB-A125-7BB7C2E6EA5B}"/>
    <dgm:cxn modelId="{755090AE-F2FB-4A56-BA28-CD2EA3AEC396}" srcId="{1BCED706-F171-425F-A7C4-F64077009A63}" destId="{593655D4-AFB1-406B-9969-04FD09E389ED}" srcOrd="0" destOrd="0" parTransId="{C90451F0-839E-481D-B492-D69455F75253}" sibTransId="{EEB7C0A3-DE0A-4AE4-8963-FECDD5EC7163}"/>
    <dgm:cxn modelId="{3B7900BF-68F6-48B6-B6E8-09EDF36A066F}" type="presOf" srcId="{4076016B-4FA8-4246-B40B-2C5BFB546AA2}" destId="{F5912E4C-8F3E-42CB-9718-E63C1659AF18}" srcOrd="0" destOrd="0" presId="urn:microsoft.com/office/officeart/2005/8/layout/vList5"/>
    <dgm:cxn modelId="{378375C9-BF5B-4C44-BB3A-38C252535FC7}" srcId="{70DD828D-4485-4122-916C-B0E03F8B0349}" destId="{C2BFFE18-DADE-4D27-9432-0763404DC1A4}" srcOrd="2" destOrd="0" parTransId="{2610434A-4CC0-4550-9EB7-A6914ECD7133}" sibTransId="{DB590DB2-C097-44E3-B678-6A8A945B69B2}"/>
    <dgm:cxn modelId="{6D7C89D6-5142-4DF5-9880-DC63481DB00E}" type="presOf" srcId="{C2BFFE18-DADE-4D27-9432-0763404DC1A4}" destId="{91DF2335-898A-4E5B-8C47-9E9761ABCE81}" srcOrd="0" destOrd="0" presId="urn:microsoft.com/office/officeart/2005/8/layout/vList5"/>
    <dgm:cxn modelId="{D3F06EDA-085D-42A2-A9F3-242C32FFAD8B}" srcId="{4076016B-4FA8-4246-B40B-2C5BFB546AA2}" destId="{C0FD5FEA-168D-4427-8441-1BC562394D98}" srcOrd="0" destOrd="0" parTransId="{AE8088C3-2256-42E6-8635-BA0B3A932540}" sibTransId="{679D59C1-8C1D-4A8B-B118-13F17EE1DA3D}"/>
    <dgm:cxn modelId="{75AC07EB-5D28-43CA-8A1F-257923453CCD}" type="presOf" srcId="{C0FD5FEA-168D-4427-8441-1BC562394D98}" destId="{B94CAEB5-C529-4C3B-8A4E-5FAF659DE832}" srcOrd="0" destOrd="0" presId="urn:microsoft.com/office/officeart/2005/8/layout/vList5"/>
    <dgm:cxn modelId="{87C650F9-DCB5-4E19-BDAD-7059E2203DC2}" type="presOf" srcId="{593655D4-AFB1-406B-9969-04FD09E389ED}" destId="{29E57C95-920B-409C-98CF-AF6379D09256}" srcOrd="0" destOrd="0" presId="urn:microsoft.com/office/officeart/2005/8/layout/vList5"/>
    <dgm:cxn modelId="{0CABC495-7E33-4F7B-8266-1E68EBFD0817}" type="presParOf" srcId="{18F8A128-78D1-4504-A4A2-3C7A36CD9FA9}" destId="{BBB75D0C-DE2A-45CE-AA54-DF71AF7B54DF}" srcOrd="0" destOrd="0" presId="urn:microsoft.com/office/officeart/2005/8/layout/vList5"/>
    <dgm:cxn modelId="{3884CDEA-0BA0-4AA6-98BB-CC137D9C4725}" type="presParOf" srcId="{BBB75D0C-DE2A-45CE-AA54-DF71AF7B54DF}" destId="{F5912E4C-8F3E-42CB-9718-E63C1659AF18}" srcOrd="0" destOrd="0" presId="urn:microsoft.com/office/officeart/2005/8/layout/vList5"/>
    <dgm:cxn modelId="{1C4E481F-3FFE-4787-B94C-5547754EC29F}" type="presParOf" srcId="{BBB75D0C-DE2A-45CE-AA54-DF71AF7B54DF}" destId="{B94CAEB5-C529-4C3B-8A4E-5FAF659DE832}" srcOrd="1" destOrd="0" presId="urn:microsoft.com/office/officeart/2005/8/layout/vList5"/>
    <dgm:cxn modelId="{0F5BFC78-53B5-4381-9BF1-F568411B0AF7}" type="presParOf" srcId="{18F8A128-78D1-4504-A4A2-3C7A36CD9FA9}" destId="{E276B2F5-299B-40D4-8AAE-A97876BEC1A9}" srcOrd="1" destOrd="0" presId="urn:microsoft.com/office/officeart/2005/8/layout/vList5"/>
    <dgm:cxn modelId="{6656777B-C810-43D4-9832-7D44A1FCEBE1}" type="presParOf" srcId="{18F8A128-78D1-4504-A4A2-3C7A36CD9FA9}" destId="{E051D1AA-5C7B-46A6-90AE-C4E1F5D7E6FF}" srcOrd="2" destOrd="0" presId="urn:microsoft.com/office/officeart/2005/8/layout/vList5"/>
    <dgm:cxn modelId="{36FC59B0-0C31-49E3-87DF-DAD5CBBA6689}" type="presParOf" srcId="{E051D1AA-5C7B-46A6-90AE-C4E1F5D7E6FF}" destId="{EB23909D-5443-48B1-8A1B-C1BCE99D13D0}" srcOrd="0" destOrd="0" presId="urn:microsoft.com/office/officeart/2005/8/layout/vList5"/>
    <dgm:cxn modelId="{B6A3B30B-9882-4DDE-BF4D-A89C48B8AB11}" type="presParOf" srcId="{E051D1AA-5C7B-46A6-90AE-C4E1F5D7E6FF}" destId="{370CB3D6-A34A-4656-B673-94D57791F96D}" srcOrd="1" destOrd="0" presId="urn:microsoft.com/office/officeart/2005/8/layout/vList5"/>
    <dgm:cxn modelId="{7753F72E-80DA-48B2-81EF-704925411D29}" type="presParOf" srcId="{18F8A128-78D1-4504-A4A2-3C7A36CD9FA9}" destId="{3EE02DB8-FEE9-46C5-B7AA-B769AE7EDC4D}" srcOrd="3" destOrd="0" presId="urn:microsoft.com/office/officeart/2005/8/layout/vList5"/>
    <dgm:cxn modelId="{BA79F770-DC19-4A96-8F85-4D642745D8CE}" type="presParOf" srcId="{18F8A128-78D1-4504-A4A2-3C7A36CD9FA9}" destId="{C7F9E474-09BB-4E0E-8B98-E92602E45C90}" srcOrd="4" destOrd="0" presId="urn:microsoft.com/office/officeart/2005/8/layout/vList5"/>
    <dgm:cxn modelId="{75CCEE0E-1D92-4FE2-9317-272849C88039}" type="presParOf" srcId="{C7F9E474-09BB-4E0E-8B98-E92602E45C90}" destId="{91DF2335-898A-4E5B-8C47-9E9761ABCE81}" srcOrd="0" destOrd="0" presId="urn:microsoft.com/office/officeart/2005/8/layout/vList5"/>
    <dgm:cxn modelId="{5F818B59-5CC3-411A-AFC1-1E28600063A1}" type="presParOf" srcId="{C7F9E474-09BB-4E0E-8B98-E92602E45C90}" destId="{3EBF5044-DD6B-4D4F-9A54-70F91B0EDB10}" srcOrd="1" destOrd="0" presId="urn:microsoft.com/office/officeart/2005/8/layout/vList5"/>
    <dgm:cxn modelId="{F1025491-6A8F-440F-9AFB-2F27CACD67DC}" type="presParOf" srcId="{18F8A128-78D1-4504-A4A2-3C7A36CD9FA9}" destId="{63E29D70-8D7C-46E5-AB6D-8071B0C413CA}" srcOrd="5" destOrd="0" presId="urn:microsoft.com/office/officeart/2005/8/layout/vList5"/>
    <dgm:cxn modelId="{B63F87FE-31F2-42EF-930C-1CE2FD5E4A51}" type="presParOf" srcId="{18F8A128-78D1-4504-A4A2-3C7A36CD9FA9}" destId="{DAA4B48F-E413-4170-8113-1A3FAA74DF4D}" srcOrd="6" destOrd="0" presId="urn:microsoft.com/office/officeart/2005/8/layout/vList5"/>
    <dgm:cxn modelId="{E9D49175-5176-4057-B024-386807B6223E}" type="presParOf" srcId="{DAA4B48F-E413-4170-8113-1A3FAA74DF4D}" destId="{FF3502C0-DCE8-4EA8-9A34-A4A8FBFD19E8}" srcOrd="0" destOrd="0" presId="urn:microsoft.com/office/officeart/2005/8/layout/vList5"/>
    <dgm:cxn modelId="{8F5D9880-B8CA-4178-A713-9CC9AD287402}" type="presParOf" srcId="{DAA4B48F-E413-4170-8113-1A3FAA74DF4D}" destId="{29E57C95-920B-409C-98CF-AF6379D092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8E40EB-1073-47C6-A3FD-04A49053E31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19F97B-976F-4353-BEC2-2B35DE32745C}">
      <dgm:prSet/>
      <dgm:spPr>
        <a:xfrm>
          <a:off x="312263" y="296633"/>
          <a:ext cx="4371685" cy="70848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GAD-7</a:t>
          </a:r>
          <a:endParaRPr lang="en-US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43406B02-F1AB-4374-912F-5A372215709B}" type="parTrans" cxnId="{87F86D47-513C-48AC-9482-E1C7728E38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5D32A0C-A06C-4122-AA0F-788C722C883C}" type="sibTrans" cxnId="{87F86D47-513C-48AC-9482-E1C7728E38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CE500FC-137E-40F8-ACE6-CFBE537AC984}">
      <dgm:prSet/>
      <dgm:spPr>
        <a:xfrm>
          <a:off x="0" y="650873"/>
          <a:ext cx="6245265" cy="173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No difference overall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9F78A6EB-8CE0-46E2-9A6F-3ADEA9C68FFC}" type="parTrans" cxnId="{371160FA-8709-4E2B-9996-0D9A39445A4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86EAD7B-C17A-441A-B711-B0EE64C962F9}" type="sibTrans" cxnId="{371160FA-8709-4E2B-9996-0D9A39445A4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5355605-B836-4F41-9375-DF0419159870}">
      <dgm:prSet/>
      <dgm:spPr>
        <a:xfrm>
          <a:off x="0" y="650873"/>
          <a:ext cx="6245265" cy="173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No difference when stratified by the 7-items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6C005F12-63DD-485F-A9A5-7D92F207823D}" type="parTrans" cxnId="{0472A940-18D0-4927-9300-57A91CA22C7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8AF770D-3EE6-4671-AAEB-A5ADB415EFEB}" type="sibTrans" cxnId="{0472A940-18D0-4927-9300-57A91CA22C7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6DABA2-DFF4-4770-8BEC-EED9D9586DA8}">
      <dgm:prSet/>
      <dgm:spPr>
        <a:xfrm>
          <a:off x="312263" y="2519273"/>
          <a:ext cx="4371685" cy="708480"/>
        </a:xfrm>
        <a:prstGeom prst="roundRect">
          <a:avLst/>
        </a:prstGeom>
        <a:solidFill>
          <a:srgbClr val="64CAE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PHQ-9</a:t>
          </a:r>
          <a:endParaRPr lang="en-US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3E125376-C103-4124-9335-5F88F4A5C3AF}" type="parTrans" cxnId="{3C662B06-DAEE-410C-AAB6-55EFE68164E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3AC7A5D-422F-4AEB-8AC0-755E14915810}" type="sibTrans" cxnId="{3C662B06-DAEE-410C-AAB6-55EFE68164E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E3CB8F8-9B21-48F0-AAED-751B41428A49}">
      <dgm:prSet/>
      <dgm:spPr>
        <a:xfrm>
          <a:off x="0" y="2873513"/>
          <a:ext cx="6245265" cy="241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B0E5F7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No difference overall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5E01C439-A0CF-495D-9869-FAFD334359E0}" type="parTrans" cxnId="{1E1D62E3-C8E7-4782-A0F8-0159B3341E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5FA79C3-43D9-450F-B610-426186B412CB}" type="sibTrans" cxnId="{1E1D62E3-C8E7-4782-A0F8-0159B3341E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B8F5CF-E0CC-48E9-A6C9-B19D86719A78}">
      <dgm:prSet/>
      <dgm:spPr>
        <a:xfrm>
          <a:off x="0" y="2873513"/>
          <a:ext cx="6245265" cy="241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B0E5F7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A reduction in thoughts “that you would be better off dead, or of hurting yourself in some way” in the experimental group but not the control group.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8B26EA52-390D-4D77-87E3-8BA8771131A0}" type="parTrans" cxnId="{B500D2DD-0D68-4AF4-9418-43B2E945586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C7295DA-F2D9-4C9A-A981-DF34BC426203}" type="sibTrans" cxnId="{B500D2DD-0D68-4AF4-9418-43B2E945586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3F4FCE6-0F79-4579-ADC5-8C682DA5F3DB}" type="pres">
      <dgm:prSet presAssocID="{E68E40EB-1073-47C6-A3FD-04A49053E317}" presName="linear" presStyleCnt="0">
        <dgm:presLayoutVars>
          <dgm:dir/>
          <dgm:animLvl val="lvl"/>
          <dgm:resizeHandles val="exact"/>
        </dgm:presLayoutVars>
      </dgm:prSet>
      <dgm:spPr/>
    </dgm:pt>
    <dgm:pt modelId="{8D265187-1A41-4134-A7D2-5DAA2FB3A488}" type="pres">
      <dgm:prSet presAssocID="{C719F97B-976F-4353-BEC2-2B35DE32745C}" presName="parentLin" presStyleCnt="0"/>
      <dgm:spPr/>
    </dgm:pt>
    <dgm:pt modelId="{4A4C077C-0501-49BC-8A40-EF3DBBB96D70}" type="pres">
      <dgm:prSet presAssocID="{C719F97B-976F-4353-BEC2-2B35DE32745C}" presName="parentLeftMargin" presStyleLbl="node1" presStyleIdx="0" presStyleCnt="2"/>
      <dgm:spPr/>
    </dgm:pt>
    <dgm:pt modelId="{50A1B712-D09D-4EF6-8F5D-DDBAF271377E}" type="pres">
      <dgm:prSet presAssocID="{C719F97B-976F-4353-BEC2-2B35DE3274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B18F311-BC36-4473-A300-97C5A8523D82}" type="pres">
      <dgm:prSet presAssocID="{C719F97B-976F-4353-BEC2-2B35DE32745C}" presName="negativeSpace" presStyleCnt="0"/>
      <dgm:spPr/>
    </dgm:pt>
    <dgm:pt modelId="{CC450E3D-62CA-46B1-A5B2-08C243680CDB}" type="pres">
      <dgm:prSet presAssocID="{C719F97B-976F-4353-BEC2-2B35DE32745C}" presName="childText" presStyleLbl="conFgAcc1" presStyleIdx="0" presStyleCnt="2">
        <dgm:presLayoutVars>
          <dgm:bulletEnabled val="1"/>
        </dgm:presLayoutVars>
      </dgm:prSet>
      <dgm:spPr/>
    </dgm:pt>
    <dgm:pt modelId="{A45C61C7-BD2D-4A5C-890B-901C52A22134}" type="pres">
      <dgm:prSet presAssocID="{15D32A0C-A06C-4122-AA0F-788C722C883C}" presName="spaceBetweenRectangles" presStyleCnt="0"/>
      <dgm:spPr/>
    </dgm:pt>
    <dgm:pt modelId="{8890479A-779B-4464-B48C-60BCAAC2C45F}" type="pres">
      <dgm:prSet presAssocID="{196DABA2-DFF4-4770-8BEC-EED9D9586DA8}" presName="parentLin" presStyleCnt="0"/>
      <dgm:spPr/>
    </dgm:pt>
    <dgm:pt modelId="{E9DD21AC-1163-44F8-8DEF-E9CA856792A4}" type="pres">
      <dgm:prSet presAssocID="{196DABA2-DFF4-4770-8BEC-EED9D9586DA8}" presName="parentLeftMargin" presStyleLbl="node1" presStyleIdx="0" presStyleCnt="2"/>
      <dgm:spPr/>
    </dgm:pt>
    <dgm:pt modelId="{53BD2DAB-9E55-49A3-96A9-FC9C4F82A595}" type="pres">
      <dgm:prSet presAssocID="{196DABA2-DFF4-4770-8BEC-EED9D9586DA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7CBA6FC-07D7-4CAC-8F35-8C63D4E923C1}" type="pres">
      <dgm:prSet presAssocID="{196DABA2-DFF4-4770-8BEC-EED9D9586DA8}" presName="negativeSpace" presStyleCnt="0"/>
      <dgm:spPr/>
    </dgm:pt>
    <dgm:pt modelId="{F943867E-56D3-4646-B9FA-68E7A9B68682}" type="pres">
      <dgm:prSet presAssocID="{196DABA2-DFF4-4770-8BEC-EED9D9586DA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662B06-DAEE-410C-AAB6-55EFE68164EE}" srcId="{E68E40EB-1073-47C6-A3FD-04A49053E317}" destId="{196DABA2-DFF4-4770-8BEC-EED9D9586DA8}" srcOrd="1" destOrd="0" parTransId="{3E125376-C103-4124-9335-5F88F4A5C3AF}" sibTransId="{43AC7A5D-422F-4AEB-8AC0-755E14915810}"/>
    <dgm:cxn modelId="{0811240D-7464-41A5-B4D8-018447C967D7}" type="presOf" srcId="{5E3CB8F8-9B21-48F0-AAED-751B41428A49}" destId="{F943867E-56D3-4646-B9FA-68E7A9B68682}" srcOrd="0" destOrd="0" presId="urn:microsoft.com/office/officeart/2005/8/layout/list1"/>
    <dgm:cxn modelId="{0472A940-18D0-4927-9300-57A91CA22C70}" srcId="{C719F97B-976F-4353-BEC2-2B35DE32745C}" destId="{F5355605-B836-4F41-9375-DF0419159870}" srcOrd="1" destOrd="0" parTransId="{6C005F12-63DD-485F-A9A5-7D92F207823D}" sibTransId="{58AF770D-3EE6-4671-AAEB-A5ADB415EFEB}"/>
    <dgm:cxn modelId="{7B7A9361-04FF-4442-A930-9EFAB6149529}" type="presOf" srcId="{3CE500FC-137E-40F8-ACE6-CFBE537AC984}" destId="{CC450E3D-62CA-46B1-A5B2-08C243680CDB}" srcOrd="0" destOrd="0" presId="urn:microsoft.com/office/officeart/2005/8/layout/list1"/>
    <dgm:cxn modelId="{87F86D47-513C-48AC-9482-E1C7728E3897}" srcId="{E68E40EB-1073-47C6-A3FD-04A49053E317}" destId="{C719F97B-976F-4353-BEC2-2B35DE32745C}" srcOrd="0" destOrd="0" parTransId="{43406B02-F1AB-4374-912F-5A372215709B}" sibTransId="{15D32A0C-A06C-4122-AA0F-788C722C883C}"/>
    <dgm:cxn modelId="{24F56554-614F-4474-A5E5-E096817B7542}" type="presOf" srcId="{196DABA2-DFF4-4770-8BEC-EED9D9586DA8}" destId="{E9DD21AC-1163-44F8-8DEF-E9CA856792A4}" srcOrd="0" destOrd="0" presId="urn:microsoft.com/office/officeart/2005/8/layout/list1"/>
    <dgm:cxn modelId="{3A27558F-046F-4C3B-B437-741D2304FFBC}" type="presOf" srcId="{56B8F5CF-E0CC-48E9-A6C9-B19D86719A78}" destId="{F943867E-56D3-4646-B9FA-68E7A9B68682}" srcOrd="0" destOrd="1" presId="urn:microsoft.com/office/officeart/2005/8/layout/list1"/>
    <dgm:cxn modelId="{EE14CD93-7965-4B9D-9B93-B08C4D656EB8}" type="presOf" srcId="{F5355605-B836-4F41-9375-DF0419159870}" destId="{CC450E3D-62CA-46B1-A5B2-08C243680CDB}" srcOrd="0" destOrd="1" presId="urn:microsoft.com/office/officeart/2005/8/layout/list1"/>
    <dgm:cxn modelId="{D8420D95-55B8-4C90-B534-131E270DB6C3}" type="presOf" srcId="{196DABA2-DFF4-4770-8BEC-EED9D9586DA8}" destId="{53BD2DAB-9E55-49A3-96A9-FC9C4F82A595}" srcOrd="1" destOrd="0" presId="urn:microsoft.com/office/officeart/2005/8/layout/list1"/>
    <dgm:cxn modelId="{91535F9F-C3FB-4966-9E18-0F65821A47B1}" type="presOf" srcId="{C719F97B-976F-4353-BEC2-2B35DE32745C}" destId="{4A4C077C-0501-49BC-8A40-EF3DBBB96D70}" srcOrd="0" destOrd="0" presId="urn:microsoft.com/office/officeart/2005/8/layout/list1"/>
    <dgm:cxn modelId="{4AFE96C1-9E0A-4C6F-9A23-0136C7510876}" type="presOf" srcId="{C719F97B-976F-4353-BEC2-2B35DE32745C}" destId="{50A1B712-D09D-4EF6-8F5D-DDBAF271377E}" srcOrd="1" destOrd="0" presId="urn:microsoft.com/office/officeart/2005/8/layout/list1"/>
    <dgm:cxn modelId="{B500D2DD-0D68-4AF4-9418-43B2E945586F}" srcId="{196DABA2-DFF4-4770-8BEC-EED9D9586DA8}" destId="{56B8F5CF-E0CC-48E9-A6C9-B19D86719A78}" srcOrd="1" destOrd="0" parTransId="{8B26EA52-390D-4D77-87E3-8BA8771131A0}" sibTransId="{1C7295DA-F2D9-4C9A-A981-DF34BC426203}"/>
    <dgm:cxn modelId="{1E1D62E3-C8E7-4782-A0F8-0159B3341E55}" srcId="{196DABA2-DFF4-4770-8BEC-EED9D9586DA8}" destId="{5E3CB8F8-9B21-48F0-AAED-751B41428A49}" srcOrd="0" destOrd="0" parTransId="{5E01C439-A0CF-495D-9869-FAFD334359E0}" sibTransId="{35FA79C3-43D9-450F-B610-426186B412CB}"/>
    <dgm:cxn modelId="{58FE96E3-E070-4426-A003-131E05483C96}" type="presOf" srcId="{E68E40EB-1073-47C6-A3FD-04A49053E317}" destId="{73F4FCE6-0F79-4579-ADC5-8C682DA5F3DB}" srcOrd="0" destOrd="0" presId="urn:microsoft.com/office/officeart/2005/8/layout/list1"/>
    <dgm:cxn modelId="{371160FA-8709-4E2B-9996-0D9A39445A4B}" srcId="{C719F97B-976F-4353-BEC2-2B35DE32745C}" destId="{3CE500FC-137E-40F8-ACE6-CFBE537AC984}" srcOrd="0" destOrd="0" parTransId="{9F78A6EB-8CE0-46E2-9A6F-3ADEA9C68FFC}" sibTransId="{186EAD7B-C17A-441A-B711-B0EE64C962F9}"/>
    <dgm:cxn modelId="{02C42BD5-628A-44B1-92F9-1E25057E0AFF}" type="presParOf" srcId="{73F4FCE6-0F79-4579-ADC5-8C682DA5F3DB}" destId="{8D265187-1A41-4134-A7D2-5DAA2FB3A488}" srcOrd="0" destOrd="0" presId="urn:microsoft.com/office/officeart/2005/8/layout/list1"/>
    <dgm:cxn modelId="{91472DB0-7A78-4BAA-ADF3-498E5C99E472}" type="presParOf" srcId="{8D265187-1A41-4134-A7D2-5DAA2FB3A488}" destId="{4A4C077C-0501-49BC-8A40-EF3DBBB96D70}" srcOrd="0" destOrd="0" presId="urn:microsoft.com/office/officeart/2005/8/layout/list1"/>
    <dgm:cxn modelId="{03488E8F-CD40-4741-B21F-2C0C65CCC895}" type="presParOf" srcId="{8D265187-1A41-4134-A7D2-5DAA2FB3A488}" destId="{50A1B712-D09D-4EF6-8F5D-DDBAF271377E}" srcOrd="1" destOrd="0" presId="urn:microsoft.com/office/officeart/2005/8/layout/list1"/>
    <dgm:cxn modelId="{382983D5-E437-458D-BAAC-314015049282}" type="presParOf" srcId="{73F4FCE6-0F79-4579-ADC5-8C682DA5F3DB}" destId="{4B18F311-BC36-4473-A300-97C5A8523D82}" srcOrd="1" destOrd="0" presId="urn:microsoft.com/office/officeart/2005/8/layout/list1"/>
    <dgm:cxn modelId="{07ED8F89-F511-4AF0-A49B-2D67A25053B1}" type="presParOf" srcId="{73F4FCE6-0F79-4579-ADC5-8C682DA5F3DB}" destId="{CC450E3D-62CA-46B1-A5B2-08C243680CDB}" srcOrd="2" destOrd="0" presId="urn:microsoft.com/office/officeart/2005/8/layout/list1"/>
    <dgm:cxn modelId="{3E629C61-D34C-4A1A-930D-6C4A2DF04819}" type="presParOf" srcId="{73F4FCE6-0F79-4579-ADC5-8C682DA5F3DB}" destId="{A45C61C7-BD2D-4A5C-890B-901C52A22134}" srcOrd="3" destOrd="0" presId="urn:microsoft.com/office/officeart/2005/8/layout/list1"/>
    <dgm:cxn modelId="{FB0CB198-CE5C-4BD5-B26C-0FB40C04AE87}" type="presParOf" srcId="{73F4FCE6-0F79-4579-ADC5-8C682DA5F3DB}" destId="{8890479A-779B-4464-B48C-60BCAAC2C45F}" srcOrd="4" destOrd="0" presId="urn:microsoft.com/office/officeart/2005/8/layout/list1"/>
    <dgm:cxn modelId="{20B0FF61-5300-49DF-86F4-1579BB3CA804}" type="presParOf" srcId="{8890479A-779B-4464-B48C-60BCAAC2C45F}" destId="{E9DD21AC-1163-44F8-8DEF-E9CA856792A4}" srcOrd="0" destOrd="0" presId="urn:microsoft.com/office/officeart/2005/8/layout/list1"/>
    <dgm:cxn modelId="{F7CD2AA8-2D59-4EFB-80D1-DD18E9F8A0D6}" type="presParOf" srcId="{8890479A-779B-4464-B48C-60BCAAC2C45F}" destId="{53BD2DAB-9E55-49A3-96A9-FC9C4F82A595}" srcOrd="1" destOrd="0" presId="urn:microsoft.com/office/officeart/2005/8/layout/list1"/>
    <dgm:cxn modelId="{0182CD1C-4A69-4615-BE14-06CC33B0CA62}" type="presParOf" srcId="{73F4FCE6-0F79-4579-ADC5-8C682DA5F3DB}" destId="{27CBA6FC-07D7-4CAC-8F35-8C63D4E923C1}" srcOrd="5" destOrd="0" presId="urn:microsoft.com/office/officeart/2005/8/layout/list1"/>
    <dgm:cxn modelId="{93A96702-8091-46DD-A3A6-06D0B124B66C}" type="presParOf" srcId="{73F4FCE6-0F79-4579-ADC5-8C682DA5F3DB}" destId="{F943867E-56D3-4646-B9FA-68E7A9B686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747BE-DA5D-4DD3-B484-3155F9E2A51D}">
      <dsp:nvSpPr>
        <dsp:cNvPr id="0" name=""/>
        <dsp:cNvSpPr/>
      </dsp:nvSpPr>
      <dsp:spPr>
        <a:xfrm>
          <a:off x="1356331" y="1558340"/>
          <a:ext cx="359434" cy="370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717" y="0"/>
              </a:lnTo>
              <a:lnTo>
                <a:pt x="179717" y="370105"/>
              </a:lnTo>
              <a:lnTo>
                <a:pt x="359434" y="37010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23151" y="1730495"/>
        <a:ext cx="25795" cy="25795"/>
      </dsp:txXfrm>
    </dsp:sp>
    <dsp:sp modelId="{AD76BB9D-A9CC-490B-9CA4-07C14719A3F6}">
      <dsp:nvSpPr>
        <dsp:cNvPr id="0" name=""/>
        <dsp:cNvSpPr/>
      </dsp:nvSpPr>
      <dsp:spPr>
        <a:xfrm>
          <a:off x="1356331" y="1188234"/>
          <a:ext cx="359434" cy="370105"/>
        </a:xfrm>
        <a:custGeom>
          <a:avLst/>
          <a:gdLst/>
          <a:ahLst/>
          <a:cxnLst/>
          <a:rect l="0" t="0" r="0" b="0"/>
          <a:pathLst>
            <a:path>
              <a:moveTo>
                <a:pt x="0" y="370105"/>
              </a:moveTo>
              <a:lnTo>
                <a:pt x="179717" y="370105"/>
              </a:lnTo>
              <a:lnTo>
                <a:pt x="179717" y="0"/>
              </a:lnTo>
              <a:lnTo>
                <a:pt x="359434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23151" y="1360389"/>
        <a:ext cx="25795" cy="25795"/>
      </dsp:txXfrm>
    </dsp:sp>
    <dsp:sp modelId="{4F34AF32-5D14-4407-A8CA-92A938D8CBBB}">
      <dsp:nvSpPr>
        <dsp:cNvPr id="0" name=""/>
        <dsp:cNvSpPr/>
      </dsp:nvSpPr>
      <dsp:spPr>
        <a:xfrm rot="16200000">
          <a:off x="-498093" y="1262255"/>
          <a:ext cx="3116681" cy="592169"/>
        </a:xfrm>
        <a:prstGeom prst="roundRect">
          <a:avLst/>
        </a:prstGeom>
        <a:solidFill>
          <a:srgbClr val="5FCBE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43 participants</a:t>
          </a:r>
        </a:p>
      </dsp:txBody>
      <dsp:txXfrm>
        <a:off x="-469186" y="1291162"/>
        <a:ext cx="3058867" cy="534355"/>
      </dsp:txXfrm>
    </dsp:sp>
    <dsp:sp modelId="{A19AAF68-1A69-4424-ADA2-349FAC5C3EC6}">
      <dsp:nvSpPr>
        <dsp:cNvPr id="0" name=""/>
        <dsp:cNvSpPr/>
      </dsp:nvSpPr>
      <dsp:spPr>
        <a:xfrm>
          <a:off x="1715766" y="892149"/>
          <a:ext cx="1942315" cy="592169"/>
        </a:xfrm>
        <a:prstGeom prst="roundRect">
          <a:avLst/>
        </a:prstGeom>
        <a:solidFill>
          <a:srgbClr val="7BD2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22 control group</a:t>
          </a:r>
        </a:p>
      </dsp:txBody>
      <dsp:txXfrm>
        <a:off x="1744673" y="921056"/>
        <a:ext cx="1884501" cy="534355"/>
      </dsp:txXfrm>
    </dsp:sp>
    <dsp:sp modelId="{7B57BEE4-79EF-492B-B088-3818F0733CC9}">
      <dsp:nvSpPr>
        <dsp:cNvPr id="0" name=""/>
        <dsp:cNvSpPr/>
      </dsp:nvSpPr>
      <dsp:spPr>
        <a:xfrm>
          <a:off x="1715766" y="1632361"/>
          <a:ext cx="1942315" cy="592169"/>
        </a:xfrm>
        <a:prstGeom prst="roundRect">
          <a:avLst/>
        </a:prstGeom>
        <a:solidFill>
          <a:srgbClr val="286D9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21 experimental group</a:t>
          </a:r>
        </a:p>
      </dsp:txBody>
      <dsp:txXfrm>
        <a:off x="1744673" y="1661268"/>
        <a:ext cx="1884501" cy="534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D5B65-3960-4876-80AA-C95536A63C12}">
      <dsp:nvSpPr>
        <dsp:cNvPr id="0" name=""/>
        <dsp:cNvSpPr/>
      </dsp:nvSpPr>
      <dsp:spPr>
        <a:xfrm>
          <a:off x="0" y="237980"/>
          <a:ext cx="3551378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26" tIns="270764" rIns="27562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300" kern="1200" dirty="0"/>
            <a:t>   Employment status (more full time employed in the control group)</a:t>
          </a:r>
        </a:p>
      </dsp:txBody>
      <dsp:txXfrm>
        <a:off x="0" y="237980"/>
        <a:ext cx="3551378" cy="716625"/>
      </dsp:txXfrm>
    </dsp:sp>
    <dsp:sp modelId="{75076A9E-4FCC-4FCC-8466-7679E69F9E03}">
      <dsp:nvSpPr>
        <dsp:cNvPr id="0" name=""/>
        <dsp:cNvSpPr/>
      </dsp:nvSpPr>
      <dsp:spPr>
        <a:xfrm>
          <a:off x="177568" y="46100"/>
          <a:ext cx="24859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64" tIns="0" rIns="9396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Evidence for baseline differences*</a:t>
          </a:r>
        </a:p>
      </dsp:txBody>
      <dsp:txXfrm>
        <a:off x="196302" y="64834"/>
        <a:ext cx="2448496" cy="346292"/>
      </dsp:txXfrm>
    </dsp:sp>
    <dsp:sp modelId="{740845D4-65E1-4488-AB48-3BB5163C9F42}">
      <dsp:nvSpPr>
        <dsp:cNvPr id="0" name=""/>
        <dsp:cNvSpPr/>
      </dsp:nvSpPr>
      <dsp:spPr>
        <a:xfrm>
          <a:off x="0" y="1216685"/>
          <a:ext cx="3551378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26" tIns="270764" rIns="27562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300" kern="1200" dirty="0"/>
            <a:t>   Age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300" kern="1200" dirty="0"/>
            <a:t>Ethnicity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300" kern="1200" dirty="0"/>
            <a:t>Gender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300" kern="1200" dirty="0"/>
            <a:t>Years smoked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300" kern="1200" dirty="0"/>
            <a:t>Time to first cigarette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300" kern="1200" dirty="0"/>
            <a:t>Educational qualifications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300" kern="1200" dirty="0"/>
            <a:t>Motivation to quit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300" kern="1200" dirty="0"/>
            <a:t>Ever use of an e-cigarette</a:t>
          </a:r>
        </a:p>
      </dsp:txBody>
      <dsp:txXfrm>
        <a:off x="0" y="1216685"/>
        <a:ext cx="3551378" cy="1965600"/>
      </dsp:txXfrm>
    </dsp:sp>
    <dsp:sp modelId="{FD472F54-80DA-4F3C-946F-1EB2557130A6}">
      <dsp:nvSpPr>
        <dsp:cNvPr id="0" name=""/>
        <dsp:cNvSpPr/>
      </dsp:nvSpPr>
      <dsp:spPr>
        <a:xfrm>
          <a:off x="177568" y="1024805"/>
          <a:ext cx="24859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64" tIns="0" rIns="9396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Lack of evidence for baseline differences *</a:t>
          </a:r>
        </a:p>
      </dsp:txBody>
      <dsp:txXfrm>
        <a:off x="196302" y="1043539"/>
        <a:ext cx="2448496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AEB5-C529-4C3B-8A4E-5FAF659DE832}">
      <dsp:nvSpPr>
        <dsp:cNvPr id="0" name=""/>
        <dsp:cNvSpPr/>
      </dsp:nvSpPr>
      <dsp:spPr>
        <a:xfrm rot="5400000">
          <a:off x="3977711" y="-1577604"/>
          <a:ext cx="750078" cy="40967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Percentage difference = 24.0% (95%CI 1.3% to 45.7%)</a:t>
          </a:r>
        </a:p>
      </dsp:txBody>
      <dsp:txXfrm rot="-5400000">
        <a:off x="2304397" y="132326"/>
        <a:ext cx="4060090" cy="676846"/>
      </dsp:txXfrm>
    </dsp:sp>
    <dsp:sp modelId="{F5912E4C-8F3E-42CB-9718-E63C1659AF18}">
      <dsp:nvSpPr>
        <dsp:cNvPr id="0" name=""/>
        <dsp:cNvSpPr/>
      </dsp:nvSpPr>
      <dsp:spPr>
        <a:xfrm>
          <a:off x="0" y="1949"/>
          <a:ext cx="2304397" cy="937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Point prevalence (24h) abstinence (intention to treat) </a:t>
          </a:r>
          <a:endParaRPr lang="en-US" sz="1600" kern="1200"/>
        </a:p>
      </dsp:txBody>
      <dsp:txXfrm>
        <a:off x="45770" y="47719"/>
        <a:ext cx="2212857" cy="846057"/>
      </dsp:txXfrm>
    </dsp:sp>
    <dsp:sp modelId="{370CB3D6-A34A-4656-B673-94D57791F96D}">
      <dsp:nvSpPr>
        <dsp:cNvPr id="0" name=""/>
        <dsp:cNvSpPr/>
      </dsp:nvSpPr>
      <dsp:spPr>
        <a:xfrm rot="5400000">
          <a:off x="3977711" y="-593127"/>
          <a:ext cx="750078" cy="40967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Percentage difference = 31.7% (90%CI 3.6% to 53.4%)</a:t>
          </a:r>
        </a:p>
      </dsp:txBody>
      <dsp:txXfrm rot="-5400000">
        <a:off x="2304397" y="1116803"/>
        <a:ext cx="4060090" cy="676846"/>
      </dsp:txXfrm>
    </dsp:sp>
    <dsp:sp modelId="{EB23909D-5443-48B1-8A1B-C1BCE99D13D0}">
      <dsp:nvSpPr>
        <dsp:cNvPr id="0" name=""/>
        <dsp:cNvSpPr/>
      </dsp:nvSpPr>
      <dsp:spPr>
        <a:xfrm>
          <a:off x="0" y="986427"/>
          <a:ext cx="2304397" cy="937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Point prevalence (24h) abstinence (complete cases)</a:t>
          </a:r>
          <a:endParaRPr lang="en-US" sz="1600" kern="1200"/>
        </a:p>
      </dsp:txBody>
      <dsp:txXfrm>
        <a:off x="45770" y="1032197"/>
        <a:ext cx="2212857" cy="846057"/>
      </dsp:txXfrm>
    </dsp:sp>
    <dsp:sp modelId="{3EBF5044-DD6B-4D4F-9A54-70F91B0EDB10}">
      <dsp:nvSpPr>
        <dsp:cNvPr id="0" name=""/>
        <dsp:cNvSpPr/>
      </dsp:nvSpPr>
      <dsp:spPr>
        <a:xfrm rot="5400000">
          <a:off x="3977711" y="391350"/>
          <a:ext cx="750078" cy="40967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Percentage difference = 48.3% (95%CI 19.5 to 67.7)</a:t>
          </a:r>
        </a:p>
      </dsp:txBody>
      <dsp:txXfrm rot="-5400000">
        <a:off x="2304397" y="2101280"/>
        <a:ext cx="4060090" cy="676846"/>
      </dsp:txXfrm>
    </dsp:sp>
    <dsp:sp modelId="{91DF2335-898A-4E5B-8C47-9E9761ABCE81}">
      <dsp:nvSpPr>
        <dsp:cNvPr id="0" name=""/>
        <dsp:cNvSpPr/>
      </dsp:nvSpPr>
      <dsp:spPr>
        <a:xfrm>
          <a:off x="0" y="1970904"/>
          <a:ext cx="2304397" cy="937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At least a 50% reduction in cigarettes (intention to treat)</a:t>
          </a:r>
          <a:endParaRPr lang="en-US" sz="1600" kern="1200"/>
        </a:p>
      </dsp:txBody>
      <dsp:txXfrm>
        <a:off x="45770" y="2016674"/>
        <a:ext cx="2212857" cy="846057"/>
      </dsp:txXfrm>
    </dsp:sp>
    <dsp:sp modelId="{29E57C95-920B-409C-98CF-AF6379D09256}">
      <dsp:nvSpPr>
        <dsp:cNvPr id="0" name=""/>
        <dsp:cNvSpPr/>
      </dsp:nvSpPr>
      <dsp:spPr>
        <a:xfrm rot="5400000">
          <a:off x="3977711" y="1375828"/>
          <a:ext cx="750078" cy="40967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Percentage difference = 61.2% (95%CI 24.3% to 80.4%)</a:t>
          </a:r>
        </a:p>
      </dsp:txBody>
      <dsp:txXfrm rot="-5400000">
        <a:off x="2304397" y="3085758"/>
        <a:ext cx="4060090" cy="676846"/>
      </dsp:txXfrm>
    </dsp:sp>
    <dsp:sp modelId="{FF3502C0-DCE8-4EA8-9A34-A4A8FBFD19E8}">
      <dsp:nvSpPr>
        <dsp:cNvPr id="0" name=""/>
        <dsp:cNvSpPr/>
      </dsp:nvSpPr>
      <dsp:spPr>
        <a:xfrm>
          <a:off x="0" y="2955382"/>
          <a:ext cx="2304397" cy="937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At least a 50% reduction in cigarettes (complete cases)</a:t>
          </a:r>
          <a:endParaRPr lang="en-US" sz="1600" kern="1200"/>
        </a:p>
      </dsp:txBody>
      <dsp:txXfrm>
        <a:off x="45770" y="3001152"/>
        <a:ext cx="2212857" cy="846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50E3D-62CA-46B1-A5B2-08C243680CDB}">
      <dsp:nvSpPr>
        <dsp:cNvPr id="0" name=""/>
        <dsp:cNvSpPr/>
      </dsp:nvSpPr>
      <dsp:spPr>
        <a:xfrm>
          <a:off x="0" y="396105"/>
          <a:ext cx="5870677" cy="1020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630" tIns="374904" rIns="4556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No difference overall 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No difference when stratified by the 7-items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0" y="396105"/>
        <a:ext cx="5870677" cy="1020600"/>
      </dsp:txXfrm>
    </dsp:sp>
    <dsp:sp modelId="{50A1B712-D09D-4EF6-8F5D-DDBAF271377E}">
      <dsp:nvSpPr>
        <dsp:cNvPr id="0" name=""/>
        <dsp:cNvSpPr/>
      </dsp:nvSpPr>
      <dsp:spPr>
        <a:xfrm>
          <a:off x="293533" y="130425"/>
          <a:ext cx="4109473" cy="53136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28" tIns="0" rIns="1553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GAD-7</a:t>
          </a:r>
          <a:endParaRPr lang="en-US" sz="1800" kern="120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319472" y="156364"/>
        <a:ext cx="4057595" cy="479482"/>
      </dsp:txXfrm>
    </dsp:sp>
    <dsp:sp modelId="{F943867E-56D3-4646-B9FA-68E7A9B68682}">
      <dsp:nvSpPr>
        <dsp:cNvPr id="0" name=""/>
        <dsp:cNvSpPr/>
      </dsp:nvSpPr>
      <dsp:spPr>
        <a:xfrm>
          <a:off x="0" y="1779585"/>
          <a:ext cx="5870677" cy="17577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B0E5F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630" tIns="374904" rIns="4556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No difference overall 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A reduction in thoughts “that you would be better off dead, or of hurting yourself in some way” in the experimental group but not the control group.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0" y="1779585"/>
        <a:ext cx="5870677" cy="1757700"/>
      </dsp:txXfrm>
    </dsp:sp>
    <dsp:sp modelId="{53BD2DAB-9E55-49A3-96A9-FC9C4F82A595}">
      <dsp:nvSpPr>
        <dsp:cNvPr id="0" name=""/>
        <dsp:cNvSpPr/>
      </dsp:nvSpPr>
      <dsp:spPr>
        <a:xfrm>
          <a:off x="293533" y="1513905"/>
          <a:ext cx="4109473" cy="531360"/>
        </a:xfrm>
        <a:prstGeom prst="roundRect">
          <a:avLst/>
        </a:prstGeom>
        <a:solidFill>
          <a:srgbClr val="64CAE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28" tIns="0" rIns="1553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PHQ-9</a:t>
          </a:r>
          <a:endParaRPr lang="en-US" sz="1800" kern="120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319472" y="1539844"/>
        <a:ext cx="405759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3C4C5-2EB8-4E9B-8161-6873BF90054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DC1-C75A-4541-A2DF-BB49FCD1F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440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E782A-9B3D-4975-90B2-4D353CCA226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541F-6A76-44F2-84F0-B6F77D26F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1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B541F-6A76-44F2-84F0-B6F77D26F8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349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B541F-6A76-44F2-84F0-B6F77D26F8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33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B541F-6A76-44F2-84F0-B6F77D26F8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7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541F-6A76-44F2-84F0-B6F77D26F81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5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B541F-6A76-44F2-84F0-B6F77D26F81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1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B541F-6A76-44F2-84F0-B6F77D26F8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90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541F-6A76-44F2-84F0-B6F77D26F8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541F-6A76-44F2-84F0-B6F77D26F8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1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541F-6A76-44F2-84F0-B6F77D26F8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6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B541F-6A76-44F2-84F0-B6F77D26F8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50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</a:t>
            </a:r>
          </a:p>
          <a:p>
            <a:r>
              <a:rPr lang="en-GB" dirty="0"/>
              <a:t>Secondary care (Bradford and TEWV) assessed eligibility first from clinician lists and contacted patients who were eligible as per the system.</a:t>
            </a:r>
          </a:p>
          <a:p>
            <a:r>
              <a:rPr lang="en-GB" dirty="0"/>
              <a:t>Bradford - 57 patients eligible either called or approached in person, 22 consented, 29 declined or were not eligible the other 6 were not contactable.</a:t>
            </a:r>
          </a:p>
          <a:p>
            <a:r>
              <a:rPr lang="en-GB" dirty="0"/>
              <a:t>TEWV – Out of 199 assessed 82 eligible all received invite letters, and an attempted contact was made via phone - 9 of those 82 where uncontactable via phone. 8 consented</a:t>
            </a:r>
          </a:p>
          <a:p>
            <a:endParaRPr lang="en-GB" dirty="0"/>
          </a:p>
          <a:p>
            <a:r>
              <a:rPr lang="en-GB" dirty="0"/>
              <a:t>Sheffield – 290 letters sent, calls ?, 60 were eligible, 10 consented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B541F-6A76-44F2-84F0-B6F77D26F8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B541F-6A76-44F2-84F0-B6F77D26F8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460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B541F-6A76-44F2-84F0-B6F77D26F8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7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B541F-6A76-44F2-84F0-B6F77D26F8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8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6"/>
            <a:ext cx="9151938" cy="5154619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281" y="1805070"/>
            <a:ext cx="5830259" cy="1235870"/>
          </a:xfrm>
        </p:spPr>
        <p:txBody>
          <a:bodyPr anchor="b">
            <a:noAutofit/>
          </a:bodyPr>
          <a:lstStyle>
            <a:lvl1pPr algn="r">
              <a:defRPr sz="4054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281" y="3040939"/>
            <a:ext cx="5830259" cy="8234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4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42" y="457623"/>
            <a:ext cx="6453098" cy="2555064"/>
          </a:xfrm>
        </p:spPr>
        <p:txBody>
          <a:bodyPr anchor="ctr">
            <a:normAutofit/>
          </a:bodyPr>
          <a:lstStyle>
            <a:lvl1pPr algn="l">
              <a:defRPr sz="330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42" y="3355905"/>
            <a:ext cx="6453098" cy="117931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6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107" y="457624"/>
            <a:ext cx="6075870" cy="2269049"/>
          </a:xfrm>
        </p:spPr>
        <p:txBody>
          <a:bodyPr anchor="ctr">
            <a:normAutofit/>
          </a:bodyPr>
          <a:lstStyle>
            <a:lvl1pPr algn="l">
              <a:defRPr sz="330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5494" y="2726672"/>
            <a:ext cx="5423097" cy="28601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3220" indent="0">
              <a:buFontTx/>
              <a:buNone/>
              <a:defRPr/>
            </a:lvl2pPr>
            <a:lvl3pPr marL="686440" indent="0">
              <a:buFontTx/>
              <a:buNone/>
              <a:defRPr/>
            </a:lvl3pPr>
            <a:lvl4pPr marL="1029660" indent="0">
              <a:buFontTx/>
              <a:buNone/>
              <a:defRPr/>
            </a:lvl4pPr>
            <a:lvl5pPr marL="13728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42" y="3355905"/>
            <a:ext cx="6453098" cy="117931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755" y="593332"/>
            <a:ext cx="457597" cy="43898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/>
          <a:p>
            <a:pPr lvl="0"/>
            <a:r>
              <a:rPr lang="en-US" sz="600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5548" y="2166922"/>
            <a:ext cx="457597" cy="43898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/>
          <a:p>
            <a:pPr lvl="0"/>
            <a:r>
              <a:rPr lang="en-US" sz="600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08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42" y="1450333"/>
            <a:ext cx="6453098" cy="1948398"/>
          </a:xfrm>
        </p:spPr>
        <p:txBody>
          <a:bodyPr anchor="b">
            <a:normAutofit/>
          </a:bodyPr>
          <a:lstStyle>
            <a:lvl1pPr algn="l">
              <a:defRPr sz="330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42" y="3398730"/>
            <a:ext cx="6453098" cy="1136487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107" y="457624"/>
            <a:ext cx="6075870" cy="2269049"/>
          </a:xfrm>
        </p:spPr>
        <p:txBody>
          <a:bodyPr anchor="ctr">
            <a:normAutofit/>
          </a:bodyPr>
          <a:lstStyle>
            <a:lvl1pPr algn="l">
              <a:defRPr sz="330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440" y="3012687"/>
            <a:ext cx="6453099" cy="38604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3220" indent="0">
              <a:buFontTx/>
              <a:buNone/>
              <a:defRPr/>
            </a:lvl2pPr>
            <a:lvl3pPr marL="686440" indent="0">
              <a:buFontTx/>
              <a:buNone/>
              <a:defRPr/>
            </a:lvl3pPr>
            <a:lvl4pPr marL="1029660" indent="0">
              <a:buFontTx/>
              <a:buNone/>
              <a:defRPr/>
            </a:lvl4pPr>
            <a:lvl5pPr marL="13728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42" y="3398730"/>
            <a:ext cx="6453098" cy="1136487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755" y="593332"/>
            <a:ext cx="457597" cy="43898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/>
          <a:p>
            <a:pPr lvl="0"/>
            <a:r>
              <a:rPr lang="en-US" sz="600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5548" y="2166922"/>
            <a:ext cx="457597" cy="438988"/>
          </a:xfrm>
          <a:prstGeom prst="rect">
            <a:avLst/>
          </a:prstGeom>
        </p:spPr>
        <p:txBody>
          <a:bodyPr vert="horz" lIns="68640" tIns="34320" rIns="68640" bIns="34320" rtlCol="0" anchor="ctr">
            <a:noAutofit/>
          </a:bodyPr>
          <a:lstStyle/>
          <a:p>
            <a:pPr lvl="0"/>
            <a:r>
              <a:rPr lang="en-US" sz="600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70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96" y="457624"/>
            <a:ext cx="6446744" cy="2269049"/>
          </a:xfrm>
        </p:spPr>
        <p:txBody>
          <a:bodyPr anchor="ctr">
            <a:normAutofit/>
          </a:bodyPr>
          <a:lstStyle>
            <a:lvl1pPr algn="l">
              <a:defRPr sz="330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440" y="3012687"/>
            <a:ext cx="6453099" cy="38604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2">
                <a:solidFill>
                  <a:schemeClr val="accent1"/>
                </a:solidFill>
              </a:defRPr>
            </a:lvl1pPr>
            <a:lvl2pPr marL="343220" indent="0">
              <a:buFontTx/>
              <a:buNone/>
              <a:defRPr/>
            </a:lvl2pPr>
            <a:lvl3pPr marL="686440" indent="0">
              <a:buFontTx/>
              <a:buNone/>
              <a:defRPr/>
            </a:lvl3pPr>
            <a:lvl4pPr marL="1029660" indent="0">
              <a:buFontTx/>
              <a:buNone/>
              <a:defRPr/>
            </a:lvl4pPr>
            <a:lvl5pPr marL="13728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42" y="3398730"/>
            <a:ext cx="6453098" cy="1136487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92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5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0943" y="457623"/>
            <a:ext cx="979407" cy="394223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442" y="457623"/>
            <a:ext cx="5299709" cy="3942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2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598" y="2300925"/>
            <a:ext cx="8236744" cy="717894"/>
          </a:xfrm>
        </p:spPr>
        <p:txBody>
          <a:bodyPr>
            <a:spAutoFit/>
          </a:bodyPr>
          <a:lstStyle>
            <a:lvl1pPr>
              <a:defRPr sz="4129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5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598" y="1709081"/>
            <a:ext cx="8236744" cy="858044"/>
          </a:xfrm>
        </p:spPr>
        <p:txBody>
          <a:bodyPr>
            <a:normAutofit/>
          </a:bodyPr>
          <a:lstStyle>
            <a:lvl1pPr>
              <a:defRPr sz="3678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320" y="2470265"/>
            <a:ext cx="4782265" cy="429033"/>
          </a:xfrm>
        </p:spPr>
        <p:txBody>
          <a:bodyPr/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89627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78392"/>
            <a:ext cx="9151938" cy="1191485"/>
          </a:xfrm>
        </p:spPr>
        <p:txBody>
          <a:bodyPr anchor="ctr"/>
          <a:lstStyle>
            <a:lvl1pPr marL="0" marR="0" indent="0" algn="ctr" defTabSz="3065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7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25BFB-486B-4EB7-AB2D-F5554DEEBB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1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ermark and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78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320" y="2470264"/>
            <a:ext cx="4782265" cy="42903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9766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ermark and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396" y="1417783"/>
            <a:ext cx="4891503" cy="521494"/>
          </a:xfrm>
        </p:spPr>
        <p:txBody>
          <a:bodyPr>
            <a:spAutoFit/>
          </a:bodyPr>
          <a:lstStyle>
            <a:lvl1pPr>
              <a:defRPr sz="2853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396" y="1967891"/>
            <a:ext cx="4891503" cy="371325"/>
          </a:xfrm>
        </p:spPr>
        <p:txBody>
          <a:bodyPr>
            <a:spAutoFit/>
          </a:bodyPr>
          <a:lstStyle>
            <a:lvl1pPr marL="0" marR="0" indent="0" algn="l" defTabSz="3065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77">
                <a:solidFill>
                  <a:srgbClr val="25303B"/>
                </a:solidFill>
              </a:defRPr>
            </a:lvl1pPr>
            <a:lvl2pPr marL="30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6535" y="2386977"/>
            <a:ext cx="4891363" cy="313424"/>
          </a:xfrm>
        </p:spPr>
        <p:txBody>
          <a:bodyPr>
            <a:spAutoFit/>
          </a:bodyPr>
          <a:lstStyle>
            <a:lvl1pPr>
              <a:defRPr sz="1501" cap="none" baseline="0"/>
            </a:lvl1pPr>
            <a:lvl2pPr marL="306534" indent="0">
              <a:buNone/>
              <a:defRPr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6535" y="2751048"/>
            <a:ext cx="4891363" cy="839979"/>
          </a:xfrm>
        </p:spPr>
        <p:txBody>
          <a:bodyPr>
            <a:spAutoFit/>
          </a:bodyPr>
          <a:lstStyle>
            <a:lvl1pPr marL="0" indent="-200331">
              <a:buSzPct val="80000"/>
              <a:buFont typeface="Wingdings" charset="2"/>
              <a:buChar char="§"/>
              <a:defRPr sz="1501" cap="none"/>
            </a:lvl1pPr>
            <a:lvl2pPr>
              <a:defRPr sz="1501"/>
            </a:lvl2pPr>
            <a:lvl3pPr>
              <a:defRPr sz="1351" baseline="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Sub bullet</a:t>
            </a:r>
          </a:p>
          <a:p>
            <a:pPr lvl="2"/>
            <a:r>
              <a:rPr lang="en-GB" dirty="0"/>
              <a:t>Sub sub bullet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80129" y="1388845"/>
            <a:ext cx="3060495" cy="3316299"/>
          </a:xfrm>
        </p:spPr>
        <p:txBody>
          <a:bodyPr anchor="ctr">
            <a:normAutofit/>
          </a:bodyPr>
          <a:lstStyle>
            <a:lvl1pPr algn="ctr">
              <a:defRPr sz="1501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45673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erm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598" y="1813877"/>
            <a:ext cx="8236744" cy="648452"/>
          </a:xfrm>
        </p:spPr>
        <p:txBody>
          <a:bodyPr>
            <a:spAutoFit/>
          </a:bodyPr>
          <a:lstStyle>
            <a:lvl1pPr>
              <a:defRPr sz="3678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320" y="2470265"/>
            <a:ext cx="4782265" cy="429033"/>
          </a:xfrm>
        </p:spPr>
        <p:txBody>
          <a:bodyPr/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460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erm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6396" y="1417783"/>
            <a:ext cx="4891503" cy="521494"/>
          </a:xfrm>
        </p:spPr>
        <p:txBody>
          <a:bodyPr>
            <a:spAutoFit/>
          </a:bodyPr>
          <a:lstStyle>
            <a:lvl1pPr>
              <a:defRPr sz="2853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396" y="1967891"/>
            <a:ext cx="4891503" cy="371325"/>
          </a:xfrm>
        </p:spPr>
        <p:txBody>
          <a:bodyPr>
            <a:spAutoFit/>
          </a:bodyPr>
          <a:lstStyle>
            <a:lvl1pPr marL="0" marR="0" indent="0" algn="l" defTabSz="3065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77">
                <a:solidFill>
                  <a:srgbClr val="25303B"/>
                </a:solidFill>
              </a:defRPr>
            </a:lvl1pPr>
            <a:lvl2pPr marL="30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80129" y="1388845"/>
            <a:ext cx="3060495" cy="3316299"/>
          </a:xfrm>
        </p:spPr>
        <p:txBody>
          <a:bodyPr anchor="ctr">
            <a:normAutofit/>
          </a:bodyPr>
          <a:lstStyle>
            <a:lvl1pPr algn="ctr">
              <a:defRPr sz="1501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6535" y="2386977"/>
            <a:ext cx="4891363" cy="313424"/>
          </a:xfrm>
        </p:spPr>
        <p:txBody>
          <a:bodyPr>
            <a:spAutoFit/>
          </a:bodyPr>
          <a:lstStyle>
            <a:lvl1pPr>
              <a:defRPr sz="1501" cap="none" baseline="0"/>
            </a:lvl1pPr>
            <a:lvl2pPr marL="306534" indent="0">
              <a:buNone/>
              <a:defRPr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6535" y="2751048"/>
            <a:ext cx="4891363" cy="839979"/>
          </a:xfrm>
        </p:spPr>
        <p:txBody>
          <a:bodyPr>
            <a:spAutoFit/>
          </a:bodyPr>
          <a:lstStyle>
            <a:lvl1pPr marL="0" indent="-200331">
              <a:buSzPct val="80000"/>
              <a:buFont typeface="Wingdings" charset="2"/>
              <a:buChar char="§"/>
              <a:defRPr sz="1501" cap="none"/>
            </a:lvl1pPr>
            <a:lvl2pPr>
              <a:defRPr sz="1501"/>
            </a:lvl2pPr>
            <a:lvl3pPr>
              <a:defRPr sz="1351" baseline="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Sub bullet</a:t>
            </a:r>
          </a:p>
          <a:p>
            <a:pPr lvl="2"/>
            <a:r>
              <a:rPr lang="en-GB" dirty="0"/>
              <a:t>Sub sub bullet</a:t>
            </a:r>
          </a:p>
        </p:txBody>
      </p:sp>
    </p:spTree>
    <p:extLst>
      <p:ext uri="{BB962C8B-B14F-4D97-AF65-F5344CB8AC3E}">
        <p14:creationId xmlns:p14="http://schemas.microsoft.com/office/powerpoint/2010/main" val="3888733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598" y="1813877"/>
            <a:ext cx="8236744" cy="648452"/>
          </a:xfrm>
        </p:spPr>
        <p:txBody>
          <a:bodyPr>
            <a:spAutoFit/>
          </a:bodyPr>
          <a:lstStyle>
            <a:lvl1pPr>
              <a:defRPr sz="3678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320" y="2470265"/>
            <a:ext cx="4782265" cy="429033"/>
          </a:xfrm>
        </p:spPr>
        <p:txBody>
          <a:bodyPr/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493551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80129" y="1388845"/>
            <a:ext cx="3060495" cy="3316299"/>
          </a:xfrm>
        </p:spPr>
        <p:txBody>
          <a:bodyPr anchor="ctr">
            <a:normAutofit/>
          </a:bodyPr>
          <a:lstStyle>
            <a:lvl1pPr algn="ctr">
              <a:defRPr sz="1501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6535" y="2386977"/>
            <a:ext cx="4891363" cy="313424"/>
          </a:xfrm>
        </p:spPr>
        <p:txBody>
          <a:bodyPr>
            <a:spAutoFit/>
          </a:bodyPr>
          <a:lstStyle>
            <a:lvl1pPr>
              <a:defRPr sz="1501" cap="none" baseline="0"/>
            </a:lvl1pPr>
            <a:lvl2pPr marL="306534" indent="0">
              <a:buNone/>
              <a:defRPr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6535" y="2751048"/>
            <a:ext cx="4891363" cy="839979"/>
          </a:xfrm>
        </p:spPr>
        <p:txBody>
          <a:bodyPr>
            <a:spAutoFit/>
          </a:bodyPr>
          <a:lstStyle>
            <a:lvl1pPr marL="0" indent="-200331">
              <a:buSzPct val="80000"/>
              <a:buFont typeface="Wingdings" charset="2"/>
              <a:buChar char="§"/>
              <a:defRPr sz="1501" cap="none"/>
            </a:lvl1pPr>
            <a:lvl2pPr>
              <a:defRPr sz="1501"/>
            </a:lvl2pPr>
            <a:lvl3pPr>
              <a:defRPr sz="1351" baseline="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Sub bullet</a:t>
            </a:r>
          </a:p>
          <a:p>
            <a:pPr lvl="2"/>
            <a:r>
              <a:rPr lang="en-GB" dirty="0"/>
              <a:t>Sub sub bullet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6396" y="1417783"/>
            <a:ext cx="4891503" cy="521494"/>
          </a:xfrm>
        </p:spPr>
        <p:txBody>
          <a:bodyPr>
            <a:spAutoFit/>
          </a:bodyPr>
          <a:lstStyle>
            <a:lvl1pPr>
              <a:defRPr sz="2853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396" y="1967891"/>
            <a:ext cx="4891503" cy="371325"/>
          </a:xfrm>
        </p:spPr>
        <p:txBody>
          <a:bodyPr>
            <a:spAutoFit/>
          </a:bodyPr>
          <a:lstStyle>
            <a:lvl1pPr marL="0" marR="0" indent="0" algn="l" defTabSz="3065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77">
                <a:solidFill>
                  <a:srgbClr val="25303B"/>
                </a:solidFill>
              </a:defRPr>
            </a:lvl1pPr>
            <a:lvl2pPr marL="30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46533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80129" y="1388845"/>
            <a:ext cx="3060495" cy="3316299"/>
          </a:xfrm>
        </p:spPr>
        <p:txBody>
          <a:bodyPr anchor="ctr">
            <a:normAutofit/>
          </a:bodyPr>
          <a:lstStyle>
            <a:lvl1pPr algn="ctr">
              <a:defRPr sz="1501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6535" y="2386977"/>
            <a:ext cx="4891363" cy="313424"/>
          </a:xfrm>
        </p:spPr>
        <p:txBody>
          <a:bodyPr>
            <a:spAutoFit/>
          </a:bodyPr>
          <a:lstStyle>
            <a:lvl1pPr>
              <a:defRPr sz="1501" cap="none" baseline="0"/>
            </a:lvl1pPr>
            <a:lvl2pPr marL="306534" indent="0">
              <a:buNone/>
              <a:defRPr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6535" y="2751048"/>
            <a:ext cx="4891363" cy="839979"/>
          </a:xfrm>
        </p:spPr>
        <p:txBody>
          <a:bodyPr>
            <a:spAutoFit/>
          </a:bodyPr>
          <a:lstStyle>
            <a:lvl1pPr marL="0" indent="-200331">
              <a:buSzPct val="80000"/>
              <a:buFont typeface="Wingdings" charset="2"/>
              <a:buChar char="§"/>
              <a:defRPr sz="1501" cap="none"/>
            </a:lvl1pPr>
            <a:lvl2pPr>
              <a:defRPr sz="1501"/>
            </a:lvl2pPr>
            <a:lvl3pPr>
              <a:defRPr sz="1351" baseline="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Sub bullet</a:t>
            </a:r>
          </a:p>
          <a:p>
            <a:pPr lvl="2"/>
            <a:r>
              <a:rPr lang="en-GB" dirty="0"/>
              <a:t>Sub sub bullet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6396" y="1417783"/>
            <a:ext cx="4891503" cy="521494"/>
          </a:xfrm>
        </p:spPr>
        <p:txBody>
          <a:bodyPr>
            <a:spAutoFit/>
          </a:bodyPr>
          <a:lstStyle>
            <a:lvl1pPr>
              <a:defRPr sz="2853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396" y="1967891"/>
            <a:ext cx="4891503" cy="371325"/>
          </a:xfrm>
        </p:spPr>
        <p:txBody>
          <a:bodyPr>
            <a:spAutoFit/>
          </a:bodyPr>
          <a:lstStyle>
            <a:lvl1pPr marL="0" marR="0" indent="0" algn="l" defTabSz="3065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77">
                <a:solidFill>
                  <a:srgbClr val="25303B"/>
                </a:solidFill>
              </a:defRPr>
            </a:lvl1pPr>
            <a:lvl2pPr marL="30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188896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coal watermark and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598" y="1813877"/>
            <a:ext cx="8236744" cy="648452"/>
          </a:xfrm>
        </p:spPr>
        <p:txBody>
          <a:bodyPr>
            <a:spAutoFit/>
          </a:bodyPr>
          <a:lstStyle>
            <a:lvl1pPr>
              <a:defRPr sz="3678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320" y="2470264"/>
            <a:ext cx="4782265" cy="42903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73413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coal watermark and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6396" y="1417783"/>
            <a:ext cx="4891503" cy="521494"/>
          </a:xfrm>
        </p:spPr>
        <p:txBody>
          <a:bodyPr>
            <a:spAutoFit/>
          </a:bodyPr>
          <a:lstStyle>
            <a:lvl1pPr>
              <a:defRPr sz="2853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396" y="1967891"/>
            <a:ext cx="4891503" cy="371325"/>
          </a:xfrm>
        </p:spPr>
        <p:txBody>
          <a:bodyPr>
            <a:spAutoFit/>
          </a:bodyPr>
          <a:lstStyle>
            <a:lvl1pPr marL="0" marR="0" indent="0" algn="l" defTabSz="3065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77">
                <a:solidFill>
                  <a:srgbClr val="FFFFFF"/>
                </a:solidFill>
              </a:defRPr>
            </a:lvl1pPr>
            <a:lvl2pPr marL="30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80129" y="1388845"/>
            <a:ext cx="3060495" cy="3316299"/>
          </a:xfrm>
        </p:spPr>
        <p:txBody>
          <a:bodyPr anchor="ctr">
            <a:normAutofit/>
          </a:bodyPr>
          <a:lstStyle>
            <a:lvl1pPr algn="ctr">
              <a:defRPr sz="150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6535" y="2386977"/>
            <a:ext cx="4891363" cy="313424"/>
          </a:xfrm>
        </p:spPr>
        <p:txBody>
          <a:bodyPr>
            <a:spAutoFit/>
          </a:bodyPr>
          <a:lstStyle>
            <a:lvl1pPr>
              <a:defRPr sz="1501" cap="none" baseline="0">
                <a:solidFill>
                  <a:srgbClr val="FFFFFF"/>
                </a:solidFill>
              </a:defRPr>
            </a:lvl1pPr>
            <a:lvl2pPr marL="306534" indent="0">
              <a:buNone/>
              <a:defRPr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6535" y="2751048"/>
            <a:ext cx="4891363" cy="839979"/>
          </a:xfrm>
        </p:spPr>
        <p:txBody>
          <a:bodyPr>
            <a:spAutoFit/>
          </a:bodyPr>
          <a:lstStyle>
            <a:lvl1pPr marL="0" indent="-200331">
              <a:buSzPct val="80000"/>
              <a:buFont typeface="Wingdings" charset="2"/>
              <a:buChar char="§"/>
              <a:defRPr sz="1501" cap="none">
                <a:solidFill>
                  <a:srgbClr val="FFFFFF"/>
                </a:solidFill>
              </a:defRPr>
            </a:lvl1pPr>
            <a:lvl2pPr>
              <a:defRPr sz="1501">
                <a:solidFill>
                  <a:srgbClr val="FFFFFF"/>
                </a:solidFill>
              </a:defRPr>
            </a:lvl2pPr>
            <a:lvl3pPr>
              <a:defRPr sz="1351"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Sub bullet</a:t>
            </a:r>
          </a:p>
          <a:p>
            <a:pPr lvl="2"/>
            <a:r>
              <a:rPr lang="en-GB" dirty="0"/>
              <a:t>Sub sub bullet</a:t>
            </a:r>
          </a:p>
        </p:txBody>
      </p:sp>
    </p:spTree>
    <p:extLst>
      <p:ext uri="{BB962C8B-B14F-4D97-AF65-F5344CB8AC3E}">
        <p14:creationId xmlns:p14="http://schemas.microsoft.com/office/powerpoint/2010/main" val="1060888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coal waterm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598" y="1813877"/>
            <a:ext cx="8236744" cy="648452"/>
          </a:xfrm>
        </p:spPr>
        <p:txBody>
          <a:bodyPr>
            <a:spAutoFit/>
          </a:bodyPr>
          <a:lstStyle>
            <a:lvl1pPr>
              <a:defRPr sz="3678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320" y="2470264"/>
            <a:ext cx="4782265" cy="42903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42574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42" y="2027527"/>
            <a:ext cx="6453098" cy="1371204"/>
          </a:xfrm>
        </p:spPr>
        <p:txBody>
          <a:bodyPr anchor="b"/>
          <a:lstStyle>
            <a:lvl1pPr algn="l">
              <a:defRPr sz="300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42" y="3398730"/>
            <a:ext cx="6453098" cy="645898"/>
          </a:xfrm>
        </p:spPr>
        <p:txBody>
          <a:bodyPr anchor="t"/>
          <a:lstStyle>
            <a:lvl1pPr marL="0" indent="0" algn="l">
              <a:buNone/>
              <a:defRPr sz="15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08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coal waterm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80129" y="1388845"/>
            <a:ext cx="3060495" cy="3316299"/>
          </a:xfrm>
        </p:spPr>
        <p:txBody>
          <a:bodyPr anchor="ctr">
            <a:normAutofit/>
          </a:bodyPr>
          <a:lstStyle>
            <a:lvl1pPr algn="ctr">
              <a:defRPr sz="150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6396" y="1417783"/>
            <a:ext cx="4891503" cy="521494"/>
          </a:xfrm>
        </p:spPr>
        <p:txBody>
          <a:bodyPr>
            <a:spAutoFit/>
          </a:bodyPr>
          <a:lstStyle>
            <a:lvl1pPr>
              <a:defRPr sz="2853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396" y="1967891"/>
            <a:ext cx="4891503" cy="371325"/>
          </a:xfrm>
        </p:spPr>
        <p:txBody>
          <a:bodyPr>
            <a:spAutoFit/>
          </a:bodyPr>
          <a:lstStyle>
            <a:lvl1pPr marL="0" marR="0" indent="0" algn="l" defTabSz="3065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77">
                <a:solidFill>
                  <a:srgbClr val="FFFFFF"/>
                </a:solidFill>
              </a:defRPr>
            </a:lvl1pPr>
            <a:lvl2pPr marL="30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6535" y="2386977"/>
            <a:ext cx="4891363" cy="313424"/>
          </a:xfrm>
        </p:spPr>
        <p:txBody>
          <a:bodyPr>
            <a:spAutoFit/>
          </a:bodyPr>
          <a:lstStyle>
            <a:lvl1pPr>
              <a:defRPr sz="1501" cap="none" baseline="0">
                <a:solidFill>
                  <a:srgbClr val="FFFFFF"/>
                </a:solidFill>
              </a:defRPr>
            </a:lvl1pPr>
            <a:lvl2pPr marL="306534" indent="0">
              <a:buNone/>
              <a:defRPr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6535" y="2751048"/>
            <a:ext cx="4891363" cy="839979"/>
          </a:xfrm>
        </p:spPr>
        <p:txBody>
          <a:bodyPr>
            <a:spAutoFit/>
          </a:bodyPr>
          <a:lstStyle>
            <a:lvl1pPr marL="0" indent="-200331">
              <a:buSzPct val="80000"/>
              <a:buFont typeface="Wingdings" charset="2"/>
              <a:buChar char="§"/>
              <a:defRPr sz="1501" cap="none">
                <a:solidFill>
                  <a:srgbClr val="FFFFFF"/>
                </a:solidFill>
              </a:defRPr>
            </a:lvl1pPr>
            <a:lvl2pPr>
              <a:defRPr sz="1501">
                <a:solidFill>
                  <a:srgbClr val="FFFFFF"/>
                </a:solidFill>
              </a:defRPr>
            </a:lvl2pPr>
            <a:lvl3pPr>
              <a:defRPr sz="1351"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Sub bullet</a:t>
            </a:r>
          </a:p>
          <a:p>
            <a:pPr lvl="2"/>
            <a:r>
              <a:rPr lang="en-GB" dirty="0"/>
              <a:t>Sub sub bullet</a:t>
            </a:r>
          </a:p>
        </p:txBody>
      </p:sp>
    </p:spTree>
    <p:extLst>
      <p:ext uri="{BB962C8B-B14F-4D97-AF65-F5344CB8AC3E}">
        <p14:creationId xmlns:p14="http://schemas.microsoft.com/office/powerpoint/2010/main" val="2529865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coal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598" y="1813877"/>
            <a:ext cx="8236744" cy="648452"/>
          </a:xfrm>
        </p:spPr>
        <p:txBody>
          <a:bodyPr>
            <a:spAutoFit/>
          </a:bodyPr>
          <a:lstStyle>
            <a:lvl1pPr>
              <a:defRPr sz="3678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320" y="2470264"/>
            <a:ext cx="4782265" cy="42903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700782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coal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80129" y="1388845"/>
            <a:ext cx="3060495" cy="3316299"/>
          </a:xfrm>
        </p:spPr>
        <p:txBody>
          <a:bodyPr anchor="ctr">
            <a:normAutofit/>
          </a:bodyPr>
          <a:lstStyle>
            <a:lvl1pPr algn="ctr">
              <a:defRPr sz="150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6396" y="1417783"/>
            <a:ext cx="4891503" cy="521494"/>
          </a:xfrm>
        </p:spPr>
        <p:txBody>
          <a:bodyPr>
            <a:spAutoFit/>
          </a:bodyPr>
          <a:lstStyle>
            <a:lvl1pPr>
              <a:defRPr sz="2853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396" y="1967891"/>
            <a:ext cx="4891503" cy="371325"/>
          </a:xfrm>
        </p:spPr>
        <p:txBody>
          <a:bodyPr>
            <a:spAutoFit/>
          </a:bodyPr>
          <a:lstStyle>
            <a:lvl1pPr marL="0" marR="0" indent="0" algn="l" defTabSz="3065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77">
                <a:solidFill>
                  <a:srgbClr val="FFFFFF"/>
                </a:solidFill>
              </a:defRPr>
            </a:lvl1pPr>
            <a:lvl2pPr marL="30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6535" y="2386977"/>
            <a:ext cx="4891363" cy="313424"/>
          </a:xfrm>
        </p:spPr>
        <p:txBody>
          <a:bodyPr>
            <a:spAutoFit/>
          </a:bodyPr>
          <a:lstStyle>
            <a:lvl1pPr>
              <a:defRPr sz="1501" cap="none" baseline="0">
                <a:solidFill>
                  <a:srgbClr val="FFFFFF"/>
                </a:solidFill>
              </a:defRPr>
            </a:lvl1pPr>
            <a:lvl2pPr marL="306534" indent="0">
              <a:buNone/>
              <a:defRPr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6535" y="2751048"/>
            <a:ext cx="4891363" cy="839979"/>
          </a:xfrm>
        </p:spPr>
        <p:txBody>
          <a:bodyPr>
            <a:spAutoFit/>
          </a:bodyPr>
          <a:lstStyle>
            <a:lvl1pPr marL="0" indent="-200331">
              <a:buSzPct val="80000"/>
              <a:buFont typeface="Wingdings" charset="2"/>
              <a:buChar char="§"/>
              <a:defRPr sz="1501" cap="none">
                <a:solidFill>
                  <a:srgbClr val="FFFFFF"/>
                </a:solidFill>
              </a:defRPr>
            </a:lvl1pPr>
            <a:lvl2pPr>
              <a:defRPr sz="1501">
                <a:solidFill>
                  <a:srgbClr val="FFFFFF"/>
                </a:solidFill>
              </a:defRPr>
            </a:lvl2pPr>
            <a:lvl3pPr>
              <a:defRPr sz="1351"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Sub bullet</a:t>
            </a:r>
          </a:p>
          <a:p>
            <a:pPr lvl="2"/>
            <a:r>
              <a:rPr lang="en-GB" dirty="0"/>
              <a:t>Sub sub bullet</a:t>
            </a:r>
          </a:p>
        </p:txBody>
      </p:sp>
    </p:spTree>
    <p:extLst>
      <p:ext uri="{BB962C8B-B14F-4D97-AF65-F5344CB8AC3E}">
        <p14:creationId xmlns:p14="http://schemas.microsoft.com/office/powerpoint/2010/main" val="1082600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coal Si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598" y="1813877"/>
            <a:ext cx="8236744" cy="648452"/>
          </a:xfrm>
        </p:spPr>
        <p:txBody>
          <a:bodyPr>
            <a:spAutoFit/>
          </a:bodyPr>
          <a:lstStyle>
            <a:lvl1pPr>
              <a:defRPr sz="3678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320" y="2470264"/>
            <a:ext cx="4782265" cy="42903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831952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coal 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80129" y="1388845"/>
            <a:ext cx="3060495" cy="3316299"/>
          </a:xfrm>
        </p:spPr>
        <p:txBody>
          <a:bodyPr anchor="ctr">
            <a:normAutofit/>
          </a:bodyPr>
          <a:lstStyle>
            <a:lvl1pPr algn="ctr">
              <a:defRPr sz="150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6396" y="1417783"/>
            <a:ext cx="4891503" cy="521494"/>
          </a:xfrm>
        </p:spPr>
        <p:txBody>
          <a:bodyPr>
            <a:spAutoFit/>
          </a:bodyPr>
          <a:lstStyle>
            <a:lvl1pPr>
              <a:defRPr sz="2853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396" y="1967891"/>
            <a:ext cx="4891503" cy="371325"/>
          </a:xfrm>
        </p:spPr>
        <p:txBody>
          <a:bodyPr>
            <a:spAutoFit/>
          </a:bodyPr>
          <a:lstStyle>
            <a:lvl1pPr marL="0" marR="0" indent="0" algn="l" defTabSz="3065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77">
                <a:solidFill>
                  <a:srgbClr val="FFFFFF"/>
                </a:solidFill>
              </a:defRPr>
            </a:lvl1pPr>
            <a:lvl2pPr marL="30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6535" y="2386977"/>
            <a:ext cx="4891363" cy="313424"/>
          </a:xfrm>
        </p:spPr>
        <p:txBody>
          <a:bodyPr>
            <a:spAutoFit/>
          </a:bodyPr>
          <a:lstStyle>
            <a:lvl1pPr>
              <a:defRPr sz="1501" cap="none" baseline="0">
                <a:solidFill>
                  <a:srgbClr val="FFFFFF"/>
                </a:solidFill>
              </a:defRPr>
            </a:lvl1pPr>
            <a:lvl2pPr marL="306534" indent="0">
              <a:buNone/>
              <a:defRPr/>
            </a:lvl2pPr>
            <a:lvl3pPr>
              <a:defRPr sz="1501"/>
            </a:lvl3pPr>
            <a:lvl4pPr>
              <a:defRPr sz="1501"/>
            </a:lvl4pPr>
            <a:lvl5pPr>
              <a:defRPr sz="1501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6535" y="2751048"/>
            <a:ext cx="4891363" cy="839979"/>
          </a:xfrm>
        </p:spPr>
        <p:txBody>
          <a:bodyPr>
            <a:spAutoFit/>
          </a:bodyPr>
          <a:lstStyle>
            <a:lvl1pPr marL="0" indent="-200331">
              <a:buSzPct val="80000"/>
              <a:buFont typeface="Wingdings" charset="2"/>
              <a:buChar char="§"/>
              <a:defRPr sz="1501" cap="none">
                <a:solidFill>
                  <a:srgbClr val="FFFFFF"/>
                </a:solidFill>
              </a:defRPr>
            </a:lvl1pPr>
            <a:lvl2pPr>
              <a:defRPr sz="1501">
                <a:solidFill>
                  <a:srgbClr val="FFFFFF"/>
                </a:solidFill>
              </a:defRPr>
            </a:lvl2pPr>
            <a:lvl3pPr>
              <a:defRPr sz="1351"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Sub bullet</a:t>
            </a:r>
          </a:p>
          <a:p>
            <a:pPr lvl="2"/>
            <a:r>
              <a:rPr lang="en-GB" dirty="0"/>
              <a:t>Sub sub bullet</a:t>
            </a:r>
          </a:p>
        </p:txBody>
      </p:sp>
    </p:spTree>
    <p:extLst>
      <p:ext uri="{BB962C8B-B14F-4D97-AF65-F5344CB8AC3E}">
        <p14:creationId xmlns:p14="http://schemas.microsoft.com/office/powerpoint/2010/main" val="286671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442" y="1621942"/>
            <a:ext cx="3140750" cy="2913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0791" y="1621943"/>
            <a:ext cx="3140750" cy="291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ED36-74E5-4146-8FE2-5E8B4871DFE7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599D-5234-472A-B0DC-CA508FE35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19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49" y="1622238"/>
            <a:ext cx="3141942" cy="432597"/>
          </a:xfrm>
        </p:spPr>
        <p:txBody>
          <a:bodyPr anchor="b">
            <a:noAutofit/>
          </a:bodyPr>
          <a:lstStyle>
            <a:lvl1pPr marL="0" indent="0">
              <a:buNone/>
              <a:defRPr sz="1802" b="0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249" y="2054835"/>
            <a:ext cx="3141942" cy="24803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9600" y="1622238"/>
            <a:ext cx="3141939" cy="432597"/>
          </a:xfrm>
        </p:spPr>
        <p:txBody>
          <a:bodyPr anchor="b">
            <a:noAutofit/>
          </a:bodyPr>
          <a:lstStyle>
            <a:lvl1pPr marL="0" indent="0">
              <a:buNone/>
              <a:defRPr sz="1802" b="0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9601" y="2054835"/>
            <a:ext cx="3141938" cy="24803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42" y="457624"/>
            <a:ext cx="6453098" cy="991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1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6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41" y="1124994"/>
            <a:ext cx="2893406" cy="959737"/>
          </a:xfrm>
        </p:spPr>
        <p:txBody>
          <a:bodyPr anchor="b">
            <a:normAutofit/>
          </a:bodyPr>
          <a:lstStyle>
            <a:lvl1pPr>
              <a:defRPr sz="1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446" y="386551"/>
            <a:ext cx="3388094" cy="41486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441" y="2084731"/>
            <a:ext cx="2893406" cy="1940132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  <a:lvl2pPr marL="343117" indent="0">
              <a:buNone/>
              <a:defRPr sz="1051"/>
            </a:lvl2pPr>
            <a:lvl3pPr marL="686234" indent="0">
              <a:buNone/>
              <a:defRPr sz="901"/>
            </a:lvl3pPr>
            <a:lvl4pPr marL="1029352" indent="0">
              <a:buNone/>
              <a:defRPr sz="751"/>
            </a:lvl4pPr>
            <a:lvl5pPr marL="1372468" indent="0">
              <a:buNone/>
              <a:defRPr sz="751"/>
            </a:lvl5pPr>
            <a:lvl6pPr marL="1715585" indent="0">
              <a:buNone/>
              <a:defRPr sz="751"/>
            </a:lvl6pPr>
            <a:lvl7pPr marL="2058702" indent="0">
              <a:buNone/>
              <a:defRPr sz="751"/>
            </a:lvl7pPr>
            <a:lvl8pPr marL="2401820" indent="0">
              <a:buNone/>
              <a:defRPr sz="751"/>
            </a:lvl8pPr>
            <a:lvl9pPr marL="2744937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0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42" y="3603784"/>
            <a:ext cx="6453097" cy="425447"/>
          </a:xfrm>
        </p:spPr>
        <p:txBody>
          <a:bodyPr anchor="b">
            <a:normAutofit/>
          </a:bodyPr>
          <a:lstStyle>
            <a:lvl1pPr algn="l">
              <a:defRPr sz="180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442" y="457624"/>
            <a:ext cx="6453098" cy="288695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1"/>
            </a:lvl1pPr>
            <a:lvl2pPr marL="343220" indent="0">
              <a:buNone/>
              <a:defRPr sz="1201"/>
            </a:lvl2pPr>
            <a:lvl3pPr marL="686440" indent="0">
              <a:buNone/>
              <a:defRPr sz="1201"/>
            </a:lvl3pPr>
            <a:lvl4pPr marL="1029660" indent="0">
              <a:buNone/>
              <a:defRPr sz="1201"/>
            </a:lvl4pPr>
            <a:lvl5pPr marL="1372880" indent="0">
              <a:buNone/>
              <a:defRPr sz="1201"/>
            </a:lvl5pPr>
            <a:lvl6pPr marL="1716100" indent="0">
              <a:buNone/>
              <a:defRPr sz="1201"/>
            </a:lvl6pPr>
            <a:lvl7pPr marL="2059320" indent="0">
              <a:buNone/>
              <a:defRPr sz="1201"/>
            </a:lvl7pPr>
            <a:lvl8pPr marL="2402540" indent="0">
              <a:buNone/>
              <a:defRPr sz="1201"/>
            </a:lvl8pPr>
            <a:lvl9pPr marL="2745760" indent="0">
              <a:buNone/>
              <a:defRPr sz="12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442" y="4029231"/>
            <a:ext cx="6453097" cy="505986"/>
          </a:xfrm>
        </p:spPr>
        <p:txBody>
          <a:bodyPr>
            <a:normAutofit/>
          </a:bodyPr>
          <a:lstStyle>
            <a:lvl1pPr marL="0" indent="0">
              <a:buNone/>
              <a:defRPr sz="90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8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6"/>
            <a:ext cx="9151938" cy="515461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442" y="457624"/>
            <a:ext cx="6453098" cy="991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42" y="1621943"/>
            <a:ext cx="6453098" cy="291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8541" y="4535218"/>
            <a:ext cx="68454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442" y="4535218"/>
            <a:ext cx="4727309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8591" y="4535218"/>
            <a:ext cx="512949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8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660" r:id="rId20"/>
    <p:sldLayoutId id="2147483649" r:id="rId21"/>
    <p:sldLayoutId id="2147483662" r:id="rId22"/>
    <p:sldLayoutId id="2147483661" r:id="rId23"/>
    <p:sldLayoutId id="2147483664" r:id="rId24"/>
    <p:sldLayoutId id="2147483663" r:id="rId25"/>
    <p:sldLayoutId id="2147483665" r:id="rId26"/>
    <p:sldLayoutId id="2147483667" r:id="rId27"/>
    <p:sldLayoutId id="2147483668" r:id="rId28"/>
    <p:sldLayoutId id="2147483672" r:id="rId29"/>
    <p:sldLayoutId id="2147483670" r:id="rId30"/>
    <p:sldLayoutId id="2147483673" r:id="rId31"/>
    <p:sldLayoutId id="2147483671" r:id="rId32"/>
    <p:sldLayoutId id="2147483674" r:id="rId33"/>
    <p:sldLayoutId id="2147483669" r:id="rId34"/>
  </p:sldLayoutIdLst>
  <p:txStyles>
    <p:titleStyle>
      <a:lvl1pPr algn="l" defTabSz="343220" rtl="0" eaLnBrk="1" latinLnBrk="0" hangingPunct="1">
        <a:spcBef>
          <a:spcPct val="0"/>
        </a:spcBef>
        <a:buNone/>
        <a:defRPr sz="27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415" indent="-257415" algn="l" defTabSz="343220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33" indent="-214513" algn="l" defTabSz="343220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8050" indent="-171610" algn="l" defTabSz="343220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1270" indent="-171610" algn="l" defTabSz="343220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4490" indent="-171610" algn="l" defTabSz="343220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7710" indent="-171610" algn="l" defTabSz="343220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ncbi.nlm.nih.gov/pmc/articles/PMC399456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3256322-34C7-EFF8-4142-0B3F81C45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777" y="4416068"/>
            <a:ext cx="1815002" cy="593692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2305C3E1-5B94-1794-52B4-C3698122F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59" y="4350874"/>
            <a:ext cx="1485358" cy="773392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A70DE008-B525-C924-C7BD-C9B1D0FC9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394" y="4416068"/>
            <a:ext cx="1815002" cy="6430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34" cy="515461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2" y="9533"/>
            <a:ext cx="632496" cy="4253551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7C012E5-93BD-AAEA-E88C-5DBE1B79D443}"/>
              </a:ext>
            </a:extLst>
          </p:cNvPr>
          <p:cNvSpPr txBox="1">
            <a:spLocks/>
          </p:cNvSpPr>
          <p:nvPr/>
        </p:nvSpPr>
        <p:spPr>
          <a:xfrm>
            <a:off x="105339" y="1068374"/>
            <a:ext cx="8333545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343220" rtl="0" eaLnBrk="1" latinLnBrk="0" hangingPunct="1">
              <a:spcBef>
                <a:spcPct val="0"/>
              </a:spcBef>
              <a:buNone/>
              <a:defRPr sz="4129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800" b="1" dirty="0">
                <a:solidFill>
                  <a:srgbClr val="256B9E"/>
                </a:solidFill>
                <a:cs typeface="Calibri" panose="020F0502020204030204" pitchFamily="34" charset="0"/>
              </a:rPr>
              <a:t>E-cigarettes for Smoking Cessation And reduction in People with </a:t>
            </a:r>
            <a:r>
              <a:rPr lang="en-GB" sz="2800" b="1" dirty="0" err="1">
                <a:solidFill>
                  <a:srgbClr val="256B9E"/>
                </a:solidFill>
                <a:cs typeface="Calibri" panose="020F0502020204030204" pitchFamily="34" charset="0"/>
              </a:rPr>
              <a:t>mEntal</a:t>
            </a:r>
            <a:r>
              <a:rPr lang="en-GB" sz="2800" b="1" dirty="0">
                <a:solidFill>
                  <a:srgbClr val="256B9E"/>
                </a:solidFill>
                <a:cs typeface="Calibri" panose="020F0502020204030204" pitchFamily="34" charset="0"/>
              </a:rPr>
              <a:t> illness </a:t>
            </a:r>
          </a:p>
          <a:p>
            <a:pPr algn="ctr"/>
            <a:r>
              <a:rPr lang="en-GB" sz="2800" b="1" dirty="0">
                <a:solidFill>
                  <a:srgbClr val="256B9E"/>
                </a:solidFill>
                <a:cs typeface="Calibri" panose="020F0502020204030204" pitchFamily="34" charset="0"/>
              </a:rPr>
              <a:t>(ESCAPE)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C00A65C-89C5-C7F4-4384-44162AB7D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691" y="88386"/>
            <a:ext cx="2935080" cy="807999"/>
          </a:xfrm>
          <a:prstGeom prst="rect">
            <a:avLst/>
          </a:prstGeom>
        </p:spPr>
      </p:pic>
      <p:pic>
        <p:nvPicPr>
          <p:cNvPr id="23" name="Picture 2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3258A61-CB2E-A01D-DF9E-5B5ED5606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708" y="279936"/>
            <a:ext cx="1344082" cy="407481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25D55A8-FD3A-018D-08CF-F878D722F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746" y="192689"/>
            <a:ext cx="1402364" cy="64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E82D2C-0D95-6407-F966-6142ADBE2D9D}"/>
              </a:ext>
            </a:extLst>
          </p:cNvPr>
          <p:cNvSpPr txBox="1"/>
          <p:nvPr/>
        </p:nvSpPr>
        <p:spPr>
          <a:xfrm>
            <a:off x="2027049" y="2825571"/>
            <a:ext cx="456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ASH Smoking &amp; Mental Health Conference</a:t>
            </a:r>
          </a:p>
          <a:p>
            <a:pPr algn="ctr"/>
            <a:r>
              <a:rPr lang="en-GB" dirty="0"/>
              <a:t>24 April 23, London</a:t>
            </a:r>
          </a:p>
          <a:p>
            <a:pPr algn="ctr"/>
            <a:endParaRPr lang="en-GB" dirty="0"/>
          </a:p>
          <a:p>
            <a:pPr algn="ctr"/>
            <a:r>
              <a:rPr lang="en-GB" sz="1400" dirty="0"/>
              <a:t>Dr Elena </a:t>
            </a:r>
            <a:r>
              <a:rPr lang="en-GB" sz="1400" dirty="0" err="1"/>
              <a:t>Ratschen</a:t>
            </a:r>
            <a:r>
              <a:rPr lang="en-GB" sz="1400" dirty="0"/>
              <a:t> / Prof Lion Shahab</a:t>
            </a:r>
          </a:p>
          <a:p>
            <a:pPr algn="ctr"/>
            <a:r>
              <a:rPr lang="en-GB" sz="1400" dirty="0"/>
              <a:t>University of York</a:t>
            </a:r>
          </a:p>
          <a:p>
            <a:pPr algn="ctr"/>
            <a:r>
              <a:rPr lang="en-GB" sz="1400" dirty="0"/>
              <a:t>Elena.Ratschen@york.ac.uk</a:t>
            </a:r>
          </a:p>
        </p:txBody>
      </p:sp>
    </p:spTree>
    <p:extLst>
      <p:ext uri="{BB962C8B-B14F-4D97-AF65-F5344CB8AC3E}">
        <p14:creationId xmlns:p14="http://schemas.microsoft.com/office/powerpoint/2010/main" val="109786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1797" y="25633"/>
            <a:ext cx="4822513" cy="9915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3600" dirty="0"/>
              <a:t>Primary Results (Phase 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633E6E-E7F0-061A-B1DE-E56EC9BF1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7" t="3307" r="23636" b="-2"/>
          <a:stretch/>
        </p:blipFill>
        <p:spPr>
          <a:xfrm>
            <a:off x="20" y="10"/>
            <a:ext cx="2052301" cy="5155556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2687"/>
            <a:ext cx="357801" cy="21355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A1902-1940-39A0-96AB-5DCF04E12E15}"/>
              </a:ext>
            </a:extLst>
          </p:cNvPr>
          <p:cNvSpPr txBox="1"/>
          <p:nvPr/>
        </p:nvSpPr>
        <p:spPr>
          <a:xfrm>
            <a:off x="2007449" y="619615"/>
            <a:ext cx="6080773" cy="99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en-GB" u="sng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Estimated effect size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en-GB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Primary – CO validated sustained 2-week abstinence rates at 5 weeks 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233E17E-4D59-0CD9-EDF4-B6DE62C9A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20273"/>
              </p:ext>
            </p:extLst>
          </p:nvPr>
        </p:nvGraphicFramePr>
        <p:xfrm>
          <a:off x="1245191" y="1457684"/>
          <a:ext cx="648287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960">
                  <a:extLst>
                    <a:ext uri="{9D8B030D-6E8A-4147-A177-3AD203B41FA5}">
                      <a16:colId xmlns:a16="http://schemas.microsoft.com/office/drawing/2014/main" val="4088779753"/>
                    </a:ext>
                  </a:extLst>
                </a:gridCol>
                <a:gridCol w="2118067">
                  <a:extLst>
                    <a:ext uri="{9D8B030D-6E8A-4147-A177-3AD203B41FA5}">
                      <a16:colId xmlns:a16="http://schemas.microsoft.com/office/drawing/2014/main" val="689940792"/>
                    </a:ext>
                  </a:extLst>
                </a:gridCol>
                <a:gridCol w="2203852">
                  <a:extLst>
                    <a:ext uri="{9D8B030D-6E8A-4147-A177-3AD203B41FA5}">
                      <a16:colId xmlns:a16="http://schemas.microsoft.com/office/drawing/2014/main" val="3010093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Intention-to-treat </a:t>
                      </a:r>
                    </a:p>
                    <a:p>
                      <a:pPr algn="ctr"/>
                      <a:r>
                        <a:rPr lang="en-GB" sz="1200" dirty="0"/>
                        <a:t>(0% control versus 9.5% experimental)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Complete case analysis (0% control versus 13.3% experimental)</a:t>
                      </a:r>
                    </a:p>
                    <a:p>
                      <a:r>
                        <a:rPr lang="en-GB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8324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70F1C8-85A0-8743-B79D-CA50BE35CA82}"/>
              </a:ext>
            </a:extLst>
          </p:cNvPr>
          <p:cNvSpPr txBox="1"/>
          <p:nvPr/>
        </p:nvSpPr>
        <p:spPr>
          <a:xfrm>
            <a:off x="1972742" y="4284025"/>
            <a:ext cx="6145122" cy="51077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Confidence Interval approach: powered at 80% to exclude a clinically meaningful one-sided effect (8% percent) in the event of there being no difference between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55FC6-EF1D-3547-E750-D16C145A815F}"/>
              </a:ext>
            </a:extLst>
          </p:cNvPr>
          <p:cNvSpPr txBox="1"/>
          <p:nvPr/>
        </p:nvSpPr>
        <p:spPr>
          <a:xfrm>
            <a:off x="4220230" y="4832309"/>
            <a:ext cx="43714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+mj-lt"/>
                <a:hlinkClick r:id="rId4"/>
              </a:rPr>
              <a:t>Scaled confidence interval approach</a:t>
            </a:r>
            <a:r>
              <a:rPr lang="en-GB" sz="1100" dirty="0">
                <a:effectLst/>
                <a:latin typeface="+mj-lt"/>
              </a:rPr>
              <a:t> for feasibility and pilot trials</a:t>
            </a:r>
            <a:endParaRPr lang="en-GB" sz="1100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0DA907-D905-6D9E-E855-A347412C2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79057"/>
              </p:ext>
            </p:extLst>
          </p:nvPr>
        </p:nvGraphicFramePr>
        <p:xfrm>
          <a:off x="1249680" y="2294655"/>
          <a:ext cx="6478390" cy="17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471">
                  <a:extLst>
                    <a:ext uri="{9D8B030D-6E8A-4147-A177-3AD203B41FA5}">
                      <a16:colId xmlns:a16="http://schemas.microsoft.com/office/drawing/2014/main" val="1534920515"/>
                    </a:ext>
                  </a:extLst>
                </a:gridCol>
                <a:gridCol w="2118067">
                  <a:extLst>
                    <a:ext uri="{9D8B030D-6E8A-4147-A177-3AD203B41FA5}">
                      <a16:colId xmlns:a16="http://schemas.microsoft.com/office/drawing/2014/main" val="2393069078"/>
                    </a:ext>
                  </a:extLst>
                </a:gridCol>
                <a:gridCol w="2203852">
                  <a:extLst>
                    <a:ext uri="{9D8B030D-6E8A-4147-A177-3AD203B41FA5}">
                      <a16:colId xmlns:a16="http://schemas.microsoft.com/office/drawing/2014/main" val="2396475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343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95% confidence interval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(-10.6% to 31.83%)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(-18.7% to 41.6%)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6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90% confidence interval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(-3.1% to 25.1%)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(-7.1% to 33.3%)</a:t>
                      </a:r>
                      <a:endParaRPr lang="en-GB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948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85% confidence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(-0.9% to 22.7%)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(-3.5% to 28.2%)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66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80% confidence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(-0.7% to 20.9%)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(-0.9%% to 28.2%)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945292"/>
                  </a:ext>
                </a:extLst>
              </a:tr>
              <a:tr h="25231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75% confidence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(1.9% to 19.4%) </a:t>
                      </a:r>
                      <a:endParaRPr lang="en-GB" sz="1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(1.1% to 26.4%) </a:t>
                      </a:r>
                      <a:endParaRPr lang="en-GB" sz="1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8488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4F026E8-A8A3-DC47-4F3F-6DD94B14F1CB}"/>
              </a:ext>
            </a:extLst>
          </p:cNvPr>
          <p:cNvSpPr/>
          <p:nvPr/>
        </p:nvSpPr>
        <p:spPr>
          <a:xfrm>
            <a:off x="1826108" y="2839537"/>
            <a:ext cx="5292191" cy="5583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Unclear</a:t>
            </a:r>
          </a:p>
        </p:txBody>
      </p:sp>
    </p:spTree>
    <p:extLst>
      <p:ext uri="{BB962C8B-B14F-4D97-AF65-F5344CB8AC3E}">
        <p14:creationId xmlns:p14="http://schemas.microsoft.com/office/powerpoint/2010/main" val="26715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1797" y="25633"/>
            <a:ext cx="5041866" cy="9915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3600" dirty="0"/>
              <a:t>Primary Results (Phase 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633E6E-E7F0-061A-B1DE-E56EC9BF1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7" t="3307" r="23636" b="-2"/>
          <a:stretch/>
        </p:blipFill>
        <p:spPr>
          <a:xfrm>
            <a:off x="20" y="10"/>
            <a:ext cx="2052301" cy="5155556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2687"/>
            <a:ext cx="357801" cy="21355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A1902-1940-39A0-96AB-5DCF04E12E15}"/>
              </a:ext>
            </a:extLst>
          </p:cNvPr>
          <p:cNvSpPr txBox="1"/>
          <p:nvPr/>
        </p:nvSpPr>
        <p:spPr>
          <a:xfrm>
            <a:off x="1992495" y="1198575"/>
            <a:ext cx="5324367" cy="29132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Adherence &amp; Contamination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13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67% of the experimental group reported use of an e-cigarette in the past month (acceptable level)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13.6% of the control group reported use of an e-cigarette in the past month (expected level)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lang="en-US" u="sng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Acceptability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Participants were comfortable using e-cigarettes and highly rated them in terms of size, shape, feel and branding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Most (&gt;66%) found clinician advice and leaflet</a:t>
            </a:r>
            <a:r>
              <a:rPr kumimoji="0" lang="en-GB" sz="13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useful, information easy to remember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4CF91E-2F0E-8528-29DB-2553F821C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91116"/>
              </p:ext>
            </p:extLst>
          </p:nvPr>
        </p:nvGraphicFramePr>
        <p:xfrm>
          <a:off x="1201647" y="1014443"/>
          <a:ext cx="6655981" cy="361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B1D1168-0AB9-B812-077D-5F11C4727408}"/>
              </a:ext>
            </a:extLst>
          </p:cNvPr>
          <p:cNvSpPr/>
          <p:nvPr/>
        </p:nvSpPr>
        <p:spPr>
          <a:xfrm>
            <a:off x="1883541" y="2373013"/>
            <a:ext cx="5292191" cy="55835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Overall target met</a:t>
            </a:r>
          </a:p>
        </p:txBody>
      </p:sp>
    </p:spTree>
    <p:extLst>
      <p:ext uri="{BB962C8B-B14F-4D97-AF65-F5344CB8AC3E}">
        <p14:creationId xmlns:p14="http://schemas.microsoft.com/office/powerpoint/2010/main" val="11905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1797" y="25633"/>
            <a:ext cx="5303270" cy="9915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3600" dirty="0"/>
              <a:t>Secondary Results (Phase 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633E6E-E7F0-061A-B1DE-E56EC9BF1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7" t="3307" r="23636" b="-2"/>
          <a:stretch/>
        </p:blipFill>
        <p:spPr>
          <a:xfrm>
            <a:off x="20" y="10"/>
            <a:ext cx="2052301" cy="5155556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2687"/>
            <a:ext cx="357801" cy="21355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TextBox 3">
            <a:extLst>
              <a:ext uri="{FF2B5EF4-FFF2-40B4-BE49-F238E27FC236}">
                <a16:creationId xmlns:a16="http://schemas.microsoft.com/office/drawing/2014/main" id="{D79F2B2F-C2C3-EA80-03B9-7B000BF5C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455827"/>
              </p:ext>
            </p:extLst>
          </p:nvPr>
        </p:nvGraphicFramePr>
        <p:xfrm>
          <a:off x="1098963" y="1124455"/>
          <a:ext cx="6401104" cy="389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21B437-07C2-8690-395B-9C977CBABA75}"/>
              </a:ext>
            </a:extLst>
          </p:cNvPr>
          <p:cNvSpPr txBox="1"/>
          <p:nvPr/>
        </p:nvSpPr>
        <p:spPr>
          <a:xfrm>
            <a:off x="1547546" y="606631"/>
            <a:ext cx="457914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Efficacy</a:t>
            </a:r>
          </a:p>
        </p:txBody>
      </p:sp>
    </p:spTree>
    <p:extLst>
      <p:ext uri="{BB962C8B-B14F-4D97-AF65-F5344CB8AC3E}">
        <p14:creationId xmlns:p14="http://schemas.microsoft.com/office/powerpoint/2010/main" val="26410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1796" y="25633"/>
            <a:ext cx="5324367" cy="9915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3600" dirty="0"/>
              <a:t>Secondary Results (Phase 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633E6E-E7F0-061A-B1DE-E56EC9BF1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7" t="3307" r="23636" b="-2"/>
          <a:stretch/>
        </p:blipFill>
        <p:spPr>
          <a:xfrm>
            <a:off x="20" y="10"/>
            <a:ext cx="2052301" cy="5155556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2687"/>
            <a:ext cx="357801" cy="21355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A1902-1940-39A0-96AB-5DCF04E12E15}"/>
              </a:ext>
            </a:extLst>
          </p:cNvPr>
          <p:cNvSpPr txBox="1"/>
          <p:nvPr/>
        </p:nvSpPr>
        <p:spPr>
          <a:xfrm>
            <a:off x="1588815" y="705640"/>
            <a:ext cx="5324367" cy="53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Mental Health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" name="TextBox 3">
            <a:extLst>
              <a:ext uri="{FF2B5EF4-FFF2-40B4-BE49-F238E27FC236}">
                <a16:creationId xmlns:a16="http://schemas.microsoft.com/office/drawing/2014/main" id="{647D595B-D341-0497-2E74-3F4229EDA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515392"/>
              </p:ext>
            </p:extLst>
          </p:nvPr>
        </p:nvGraphicFramePr>
        <p:xfrm>
          <a:off x="1541327" y="1232374"/>
          <a:ext cx="5870677" cy="366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53F590-F72D-CAE6-5796-5A3475CB6532}"/>
              </a:ext>
            </a:extLst>
          </p:cNvPr>
          <p:cNvSpPr txBox="1"/>
          <p:nvPr/>
        </p:nvSpPr>
        <p:spPr>
          <a:xfrm>
            <a:off x="6271305" y="4894623"/>
            <a:ext cx="2907013" cy="386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* based on alpha 0.2</a:t>
            </a:r>
          </a:p>
        </p:txBody>
      </p:sp>
    </p:spTree>
    <p:extLst>
      <p:ext uri="{BB962C8B-B14F-4D97-AF65-F5344CB8AC3E}">
        <p14:creationId xmlns:p14="http://schemas.microsoft.com/office/powerpoint/2010/main" val="26759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50E3D-62CA-46B1-A5B2-08C243680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3867E-56D3-4646-B9FA-68E7A9B68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1797" y="25633"/>
            <a:ext cx="5303270" cy="9915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3600" dirty="0"/>
              <a:t>Secondary Results (Phase 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633E6E-E7F0-061A-B1DE-E56EC9BF1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7" t="3307" r="23636" b="-2"/>
          <a:stretch/>
        </p:blipFill>
        <p:spPr>
          <a:xfrm>
            <a:off x="20" y="10"/>
            <a:ext cx="2052301" cy="5155556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2687"/>
            <a:ext cx="357801" cy="21355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A1902-1940-39A0-96AB-5DCF04E12E15}"/>
              </a:ext>
            </a:extLst>
          </p:cNvPr>
          <p:cNvSpPr txBox="1"/>
          <p:nvPr/>
        </p:nvSpPr>
        <p:spPr>
          <a:xfrm>
            <a:off x="1867454" y="1013872"/>
            <a:ext cx="5747784" cy="374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Serious Adverse Events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None reported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lang="en-US" u="sng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Adverse Events</a:t>
            </a:r>
            <a:endParaRPr kumimoji="0" lang="en-US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higher number of participants reporting in the experimental condition: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Nausea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Irritation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Depression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Restlessness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Increased appetite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Dry mouth and throat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Wheezing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35" cy="5154618"/>
            <a:chOff x="0" y="-8467"/>
            <a:chExt cx="12192000" cy="6866467"/>
          </a:xfrm>
        </p:grpSpPr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F07773-31B2-A872-78D4-2FDFB890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82" y="265755"/>
            <a:ext cx="6453098" cy="9915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3600" dirty="0">
                <a:solidFill>
                  <a:srgbClr val="FFFFFF"/>
                </a:solidFill>
              </a:rPr>
              <a:t>Quantitative analysis conclusions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24D6B9-5AB4-4F6A-2E40-3BB1A697EB75}"/>
              </a:ext>
            </a:extLst>
          </p:cNvPr>
          <p:cNvSpPr/>
          <p:nvPr/>
        </p:nvSpPr>
        <p:spPr>
          <a:xfrm>
            <a:off x="412041" y="1355753"/>
            <a:ext cx="2485274" cy="1491164"/>
          </a:xfrm>
          <a:custGeom>
            <a:avLst/>
            <a:gdLst>
              <a:gd name="connsiteX0" fmla="*/ 0 w 2485274"/>
              <a:gd name="connsiteY0" fmla="*/ 0 h 1491164"/>
              <a:gd name="connsiteX1" fmla="*/ 2485274 w 2485274"/>
              <a:gd name="connsiteY1" fmla="*/ 0 h 1491164"/>
              <a:gd name="connsiteX2" fmla="*/ 2485274 w 2485274"/>
              <a:gd name="connsiteY2" fmla="*/ 1491164 h 1491164"/>
              <a:gd name="connsiteX3" fmla="*/ 0 w 2485274"/>
              <a:gd name="connsiteY3" fmla="*/ 1491164 h 1491164"/>
              <a:gd name="connsiteX4" fmla="*/ 0 w 2485274"/>
              <a:gd name="connsiteY4" fmla="*/ 0 h 149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274" h="1491164">
                <a:moveTo>
                  <a:pt x="0" y="0"/>
                </a:moveTo>
                <a:lnTo>
                  <a:pt x="2485274" y="0"/>
                </a:lnTo>
                <a:lnTo>
                  <a:pt x="2485274" y="1491164"/>
                </a:lnTo>
                <a:lnTo>
                  <a:pt x="0" y="1491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Not feasible </a:t>
            </a:r>
            <a:r>
              <a:rPr lang="en-GB" sz="1700" kern="1200" dirty="0">
                <a:sym typeface="Wingdings" panose="05000000000000000000" pitchFamily="2" charset="2"/>
              </a:rPr>
              <a:t></a:t>
            </a:r>
            <a:r>
              <a:rPr lang="en-GB" sz="1700" kern="1200" dirty="0"/>
              <a:t> recruitment and follow-up success criteria were not met</a:t>
            </a:r>
            <a:endParaRPr lang="en-US" sz="17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0BB2261-CE7F-E33F-301D-BC01ABECDCDE}"/>
              </a:ext>
            </a:extLst>
          </p:cNvPr>
          <p:cNvSpPr/>
          <p:nvPr/>
        </p:nvSpPr>
        <p:spPr>
          <a:xfrm>
            <a:off x="3145842" y="1355753"/>
            <a:ext cx="2485274" cy="1491164"/>
          </a:xfrm>
          <a:custGeom>
            <a:avLst/>
            <a:gdLst>
              <a:gd name="connsiteX0" fmla="*/ 0 w 2485274"/>
              <a:gd name="connsiteY0" fmla="*/ 0 h 1491164"/>
              <a:gd name="connsiteX1" fmla="*/ 2485274 w 2485274"/>
              <a:gd name="connsiteY1" fmla="*/ 0 h 1491164"/>
              <a:gd name="connsiteX2" fmla="*/ 2485274 w 2485274"/>
              <a:gd name="connsiteY2" fmla="*/ 1491164 h 1491164"/>
              <a:gd name="connsiteX3" fmla="*/ 0 w 2485274"/>
              <a:gd name="connsiteY3" fmla="*/ 1491164 h 1491164"/>
              <a:gd name="connsiteX4" fmla="*/ 0 w 2485274"/>
              <a:gd name="connsiteY4" fmla="*/ 0 h 149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274" h="1491164">
                <a:moveTo>
                  <a:pt x="0" y="0"/>
                </a:moveTo>
                <a:lnTo>
                  <a:pt x="2485274" y="0"/>
                </a:lnTo>
                <a:lnTo>
                  <a:pt x="2485274" y="1491164"/>
                </a:lnTo>
                <a:lnTo>
                  <a:pt x="0" y="1491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Moderate to high levels of acceptability </a:t>
            </a:r>
            <a:endParaRPr lang="en-US" sz="17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5EAFDE2-BBB5-3992-E09F-F32FC57FDE50}"/>
              </a:ext>
            </a:extLst>
          </p:cNvPr>
          <p:cNvSpPr/>
          <p:nvPr/>
        </p:nvSpPr>
        <p:spPr>
          <a:xfrm>
            <a:off x="5879644" y="1355753"/>
            <a:ext cx="2485274" cy="1491164"/>
          </a:xfrm>
          <a:custGeom>
            <a:avLst/>
            <a:gdLst>
              <a:gd name="connsiteX0" fmla="*/ 0 w 2485274"/>
              <a:gd name="connsiteY0" fmla="*/ 0 h 1491164"/>
              <a:gd name="connsiteX1" fmla="*/ 2485274 w 2485274"/>
              <a:gd name="connsiteY1" fmla="*/ 0 h 1491164"/>
              <a:gd name="connsiteX2" fmla="*/ 2485274 w 2485274"/>
              <a:gd name="connsiteY2" fmla="*/ 1491164 h 1491164"/>
              <a:gd name="connsiteX3" fmla="*/ 0 w 2485274"/>
              <a:gd name="connsiteY3" fmla="*/ 1491164 h 1491164"/>
              <a:gd name="connsiteX4" fmla="*/ 0 w 2485274"/>
              <a:gd name="connsiteY4" fmla="*/ 0 h 149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274" h="1491164">
                <a:moveTo>
                  <a:pt x="0" y="0"/>
                </a:moveTo>
                <a:lnTo>
                  <a:pt x="2485274" y="0"/>
                </a:lnTo>
                <a:lnTo>
                  <a:pt x="2485274" y="1491164"/>
                </a:lnTo>
                <a:lnTo>
                  <a:pt x="0" y="1491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Suggestive of a possible clinically significant effect on sustained abstinence and point prevalence abstinence</a:t>
            </a:r>
            <a:endParaRPr lang="en-US" sz="17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F52FA8C-DA05-0472-758A-52B3DD4024C3}"/>
              </a:ext>
            </a:extLst>
          </p:cNvPr>
          <p:cNvSpPr/>
          <p:nvPr/>
        </p:nvSpPr>
        <p:spPr>
          <a:xfrm>
            <a:off x="412041" y="3095445"/>
            <a:ext cx="2485274" cy="1491164"/>
          </a:xfrm>
          <a:custGeom>
            <a:avLst/>
            <a:gdLst>
              <a:gd name="connsiteX0" fmla="*/ 0 w 2485274"/>
              <a:gd name="connsiteY0" fmla="*/ 0 h 1491164"/>
              <a:gd name="connsiteX1" fmla="*/ 2485274 w 2485274"/>
              <a:gd name="connsiteY1" fmla="*/ 0 h 1491164"/>
              <a:gd name="connsiteX2" fmla="*/ 2485274 w 2485274"/>
              <a:gd name="connsiteY2" fmla="*/ 1491164 h 1491164"/>
              <a:gd name="connsiteX3" fmla="*/ 0 w 2485274"/>
              <a:gd name="connsiteY3" fmla="*/ 1491164 h 1491164"/>
              <a:gd name="connsiteX4" fmla="*/ 0 w 2485274"/>
              <a:gd name="connsiteY4" fmla="*/ 0 h 149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274" h="1491164">
                <a:moveTo>
                  <a:pt x="0" y="0"/>
                </a:moveTo>
                <a:lnTo>
                  <a:pt x="2485274" y="0"/>
                </a:lnTo>
                <a:lnTo>
                  <a:pt x="2485274" y="1491164"/>
                </a:lnTo>
                <a:lnTo>
                  <a:pt x="0" y="1491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Stronger evidence for an effect on a least a 50% reduction in cigarette consumption</a:t>
            </a:r>
            <a:endParaRPr lang="en-US" sz="1700" kern="1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079C26C-CB36-C8C6-5A07-EF585DD6AD1C}"/>
              </a:ext>
            </a:extLst>
          </p:cNvPr>
          <p:cNvSpPr/>
          <p:nvPr/>
        </p:nvSpPr>
        <p:spPr>
          <a:xfrm>
            <a:off x="3145842" y="3095445"/>
            <a:ext cx="2485274" cy="1491164"/>
          </a:xfrm>
          <a:custGeom>
            <a:avLst/>
            <a:gdLst>
              <a:gd name="connsiteX0" fmla="*/ 0 w 2485274"/>
              <a:gd name="connsiteY0" fmla="*/ 0 h 1491164"/>
              <a:gd name="connsiteX1" fmla="*/ 2485274 w 2485274"/>
              <a:gd name="connsiteY1" fmla="*/ 0 h 1491164"/>
              <a:gd name="connsiteX2" fmla="*/ 2485274 w 2485274"/>
              <a:gd name="connsiteY2" fmla="*/ 1491164 h 1491164"/>
              <a:gd name="connsiteX3" fmla="*/ 0 w 2485274"/>
              <a:gd name="connsiteY3" fmla="*/ 1491164 h 1491164"/>
              <a:gd name="connsiteX4" fmla="*/ 0 w 2485274"/>
              <a:gd name="connsiteY4" fmla="*/ 0 h 149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274" h="1491164">
                <a:moveTo>
                  <a:pt x="0" y="0"/>
                </a:moveTo>
                <a:lnTo>
                  <a:pt x="2485274" y="0"/>
                </a:lnTo>
                <a:lnTo>
                  <a:pt x="2485274" y="1491164"/>
                </a:lnTo>
                <a:lnTo>
                  <a:pt x="0" y="1491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Suggestive evidence for some impact on mental health indices</a:t>
            </a:r>
            <a:endParaRPr lang="en-US" sz="1700" kern="12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6CE4F3B-50E6-1171-F5FB-5F8127D98EF1}"/>
              </a:ext>
            </a:extLst>
          </p:cNvPr>
          <p:cNvSpPr/>
          <p:nvPr/>
        </p:nvSpPr>
        <p:spPr>
          <a:xfrm>
            <a:off x="5879644" y="3095445"/>
            <a:ext cx="2485274" cy="1491164"/>
          </a:xfrm>
          <a:custGeom>
            <a:avLst/>
            <a:gdLst>
              <a:gd name="connsiteX0" fmla="*/ 0 w 2485274"/>
              <a:gd name="connsiteY0" fmla="*/ 0 h 1491164"/>
              <a:gd name="connsiteX1" fmla="*/ 2485274 w 2485274"/>
              <a:gd name="connsiteY1" fmla="*/ 0 h 1491164"/>
              <a:gd name="connsiteX2" fmla="*/ 2485274 w 2485274"/>
              <a:gd name="connsiteY2" fmla="*/ 1491164 h 1491164"/>
              <a:gd name="connsiteX3" fmla="*/ 0 w 2485274"/>
              <a:gd name="connsiteY3" fmla="*/ 1491164 h 1491164"/>
              <a:gd name="connsiteX4" fmla="*/ 0 w 2485274"/>
              <a:gd name="connsiteY4" fmla="*/ 0 h 149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274" h="1491164">
                <a:moveTo>
                  <a:pt x="0" y="0"/>
                </a:moveTo>
                <a:lnTo>
                  <a:pt x="2485274" y="0"/>
                </a:lnTo>
                <a:lnTo>
                  <a:pt x="2485274" y="1491164"/>
                </a:lnTo>
                <a:lnTo>
                  <a:pt x="0" y="1491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Slightly more adverse events in the experimental group</a:t>
            </a:r>
            <a:endParaRPr lang="en-US" sz="1700" kern="1200" dirty="0"/>
          </a:p>
        </p:txBody>
      </p:sp>
    </p:spTree>
    <p:extLst>
      <p:ext uri="{BB962C8B-B14F-4D97-AF65-F5344CB8AC3E}">
        <p14:creationId xmlns:p14="http://schemas.microsoft.com/office/powerpoint/2010/main" val="29328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21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7605" y="0"/>
            <a:ext cx="915194" cy="5148262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1170" y="2763616"/>
            <a:ext cx="3575769" cy="238464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5637" y="-6356"/>
            <a:ext cx="2257470" cy="515461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386" y="-6356"/>
            <a:ext cx="1943104" cy="515461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8618" y="2288116"/>
            <a:ext cx="2446872" cy="2860146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05" y="-6356"/>
            <a:ext cx="2142603" cy="515461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055" y="2694893"/>
            <a:ext cx="1364052" cy="245336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924" y="-6356"/>
            <a:ext cx="5337013" cy="5154618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8441" y="457622"/>
            <a:ext cx="2885033" cy="416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Qualitative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A1902-1940-39A0-96AB-5DCF04E12E15}"/>
              </a:ext>
            </a:extLst>
          </p:cNvPr>
          <p:cNvSpPr txBox="1"/>
          <p:nvPr/>
        </p:nvSpPr>
        <p:spPr>
          <a:xfrm>
            <a:off x="4365782" y="289932"/>
            <a:ext cx="4579743" cy="4858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000" u="sng" dirty="0">
              <a:solidFill>
                <a:srgbClr val="FFFFFF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Qualitative interviews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i="1" dirty="0">
                <a:solidFill>
                  <a:srgbClr val="FFFFFF"/>
                </a:solidFill>
              </a:rPr>
              <a:t> </a:t>
            </a:r>
            <a:r>
              <a:rPr lang="en-US" sz="1500" b="1" dirty="0">
                <a:solidFill>
                  <a:srgbClr val="FFFFFF"/>
                </a:solidFill>
              </a:rPr>
              <a:t>Sample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i="1" dirty="0">
                <a:solidFill>
                  <a:srgbClr val="FFFFFF"/>
                </a:solidFill>
              </a:rPr>
              <a:t>13 participants (6 participants, 5 researchers, 2 clinicians)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i="1" dirty="0">
                <a:solidFill>
                  <a:srgbClr val="FFFFFF"/>
                </a:solidFill>
              </a:rPr>
              <a:t> </a:t>
            </a:r>
            <a:r>
              <a:rPr lang="en-US" sz="1500" b="1" dirty="0">
                <a:solidFill>
                  <a:srgbClr val="FFFFFF"/>
                </a:solidFill>
              </a:rPr>
              <a:t>Procedure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i="1" dirty="0">
                <a:solidFill>
                  <a:srgbClr val="FFFFFF"/>
                </a:solidFill>
              </a:rPr>
              <a:t>Thematic analysis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i="1" dirty="0">
                <a:solidFill>
                  <a:srgbClr val="FFFFFF"/>
                </a:solidFill>
              </a:rPr>
              <a:t>Interviews conducted by 3 researchers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i="1" dirty="0">
                <a:solidFill>
                  <a:srgbClr val="FFFFFF"/>
                </a:solidFill>
              </a:rPr>
              <a:t>Interviews lasted 30-40 minutes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 dirty="0">
                <a:solidFill>
                  <a:srgbClr val="FFFFFF"/>
                </a:solidFill>
              </a:rPr>
              <a:t> Transcribed by the interviewer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 dirty="0">
                <a:solidFill>
                  <a:srgbClr val="FFFFFF"/>
                </a:solidFill>
              </a:rPr>
              <a:t> Coded (first 2 transcripts were coded by all 3 researchers and initial coding framework decided)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 dirty="0">
                <a:solidFill>
                  <a:srgbClr val="FFFFFF"/>
                </a:solidFill>
              </a:rPr>
              <a:t> Results: 4 main themes: 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dirty="0">
                <a:solidFill>
                  <a:srgbClr val="FFFFFF"/>
                </a:solidFill>
              </a:rPr>
              <a:t>1. Evidence of acceptability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dirty="0">
                <a:solidFill>
                  <a:srgbClr val="FFFFFF"/>
                </a:solidFill>
              </a:rPr>
              <a:t>2. Improvements to the intervention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dirty="0">
                <a:solidFill>
                  <a:srgbClr val="FFFFFF"/>
                </a:solidFill>
              </a:rPr>
              <a:t>3. Issues with the e-cigarette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dirty="0">
                <a:solidFill>
                  <a:srgbClr val="FFFFFF"/>
                </a:solidFill>
              </a:rPr>
              <a:t>4. Improvements to materials and procedure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000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79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7605" y="0"/>
            <a:ext cx="915194" cy="5148262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1170" y="2763616"/>
            <a:ext cx="3575769" cy="238464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5637" y="-6356"/>
            <a:ext cx="2257470" cy="515461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386" y="-6356"/>
            <a:ext cx="1943104" cy="515461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8618" y="2288116"/>
            <a:ext cx="2446872" cy="2860146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05" y="-6356"/>
            <a:ext cx="2142603" cy="515461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055" y="2694893"/>
            <a:ext cx="1364052" cy="245336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924" y="-6356"/>
            <a:ext cx="5337013" cy="5154618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96E3F-CEEF-DD73-C952-D6205B83A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82" y="206566"/>
            <a:ext cx="3014480" cy="416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b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Overall sense of intervention acceptability</a:t>
            </a:r>
            <a:b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38D52-4FDB-20A3-969F-629C366DADDB}"/>
              </a:ext>
            </a:extLst>
          </p:cNvPr>
          <p:cNvSpPr txBox="1"/>
          <p:nvPr/>
        </p:nvSpPr>
        <p:spPr>
          <a:xfrm>
            <a:off x="4591044" y="457623"/>
            <a:ext cx="4137060" cy="4341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rgbClr val="FFFFFF"/>
                </a:solidFill>
              </a:rPr>
              <a:t>1. </a:t>
            </a:r>
            <a:r>
              <a:rPr lang="en-US" b="1" u="sng" dirty="0">
                <a:solidFill>
                  <a:srgbClr val="FFFFFF"/>
                </a:solidFill>
              </a:rPr>
              <a:t>Evidence of acceptability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Happy with clinician appointment</a:t>
            </a:r>
            <a:endParaRPr lang="en-US" sz="13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Positive about the support and information received at the appointment and communication with the clinician.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Positive experience/feelings towards e-cigarette(s)</a:t>
            </a:r>
            <a:endParaRPr lang="en-US" sz="13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Found the e-cigarette appealing and good quality.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Receiving the e-cigarette increased their willingness to quit.	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Researchers and clinicians also felt that participants were generally happy with the e-cigarette and the intervention.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Leaflet was useful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The leaflet was useful, but participants didn’t tend to look at the leaflet again after the intervention.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Researchers felt that the leaflet was comprehensive enough for participants.</a:t>
            </a:r>
          </a:p>
        </p:txBody>
      </p:sp>
    </p:spTree>
    <p:extLst>
      <p:ext uri="{BB962C8B-B14F-4D97-AF65-F5344CB8AC3E}">
        <p14:creationId xmlns:p14="http://schemas.microsoft.com/office/powerpoint/2010/main" val="4094209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7605" y="0"/>
            <a:ext cx="915194" cy="5148262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1170" y="2763616"/>
            <a:ext cx="3575769" cy="238464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5637" y="-6356"/>
            <a:ext cx="2257470" cy="515461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386" y="-6356"/>
            <a:ext cx="1943104" cy="515461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8618" y="2288116"/>
            <a:ext cx="2446872" cy="2860146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05" y="-6356"/>
            <a:ext cx="2142603" cy="515461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055" y="2694893"/>
            <a:ext cx="1364052" cy="245336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924" y="-6356"/>
            <a:ext cx="5337013" cy="5154618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96E3F-CEEF-DD73-C952-D6205B83A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41" y="457622"/>
            <a:ext cx="2885033" cy="416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b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38D52-4FDB-20A3-969F-629C366DADDB}"/>
              </a:ext>
            </a:extLst>
          </p:cNvPr>
          <p:cNvSpPr txBox="1"/>
          <p:nvPr/>
        </p:nvSpPr>
        <p:spPr>
          <a:xfrm>
            <a:off x="4591044" y="457623"/>
            <a:ext cx="4137060" cy="4468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u="sng" dirty="0">
                <a:solidFill>
                  <a:srgbClr val="FFFFFF"/>
                </a:solidFill>
              </a:rPr>
              <a:t>2. Improvements to the intervention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Time pressures/not enough time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Clinicians did not have time to deliver the intervention. 5 mins was not long enough to explain the e-cigarette.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Researcher stepped in to do this at one Trust. At another Trust researchers received a lot of questions about the e-cigarette.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More help using the e-cigarette required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Participants with no e-cigarette experience require more assistance with the e-cigarette. This was also reported by 2 of the researchers.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On-going support/contact important: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Participants would like ongoing support between intervention and follow-up.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Rejection and worry due to </a:t>
            </a:r>
            <a:r>
              <a:rPr lang="en-US" sz="1300" b="1" dirty="0" err="1">
                <a:solidFill>
                  <a:srgbClr val="FFFFFF"/>
                </a:solidFill>
              </a:rPr>
              <a:t>randomisation</a:t>
            </a:r>
            <a:r>
              <a:rPr lang="en-US" sz="1300" b="1" dirty="0">
                <a:solidFill>
                  <a:srgbClr val="FFFFFF"/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Researchers, clinicians and participants mentioned a sense of rejection by those who did not receive an e-cigarette and worry about not receiving one prior to </a:t>
            </a:r>
            <a:r>
              <a:rPr lang="en-US" sz="1300" i="1" dirty="0" err="1">
                <a:solidFill>
                  <a:srgbClr val="FFFFFF"/>
                </a:solidFill>
              </a:rPr>
              <a:t>randomisation</a:t>
            </a:r>
            <a:r>
              <a:rPr lang="en-US" sz="1300" i="1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FB5677-6C88-9839-867E-3E56600749EF}"/>
              </a:ext>
            </a:extLst>
          </p:cNvPr>
          <p:cNvSpPr txBox="1">
            <a:spLocks/>
          </p:cNvSpPr>
          <p:nvPr/>
        </p:nvSpPr>
        <p:spPr>
          <a:xfrm>
            <a:off x="404082" y="206566"/>
            <a:ext cx="3014480" cy="416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3220" rtl="0" eaLnBrk="1" latinLnBrk="0" hangingPunct="1">
              <a:spcBef>
                <a:spcPct val="0"/>
              </a:spcBef>
              <a:buNone/>
              <a:defRPr sz="367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>
              <a:lnSpc>
                <a:spcPct val="90000"/>
              </a:lnSpc>
            </a:pPr>
            <a:b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Overall sense of intervention acceptability</a:t>
            </a:r>
            <a:b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7605" y="0"/>
            <a:ext cx="915194" cy="5148262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1170" y="2763616"/>
            <a:ext cx="3575769" cy="238464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5637" y="-6356"/>
            <a:ext cx="2257470" cy="515461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386" y="-6356"/>
            <a:ext cx="1943104" cy="515461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8618" y="2288116"/>
            <a:ext cx="2446872" cy="2860146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05" y="-6356"/>
            <a:ext cx="2142603" cy="515461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055" y="2694893"/>
            <a:ext cx="1364052" cy="245336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924" y="-6356"/>
            <a:ext cx="5337013" cy="5154618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38D52-4FDB-20A3-969F-629C366DADDB}"/>
              </a:ext>
            </a:extLst>
          </p:cNvPr>
          <p:cNvSpPr txBox="1"/>
          <p:nvPr/>
        </p:nvSpPr>
        <p:spPr>
          <a:xfrm>
            <a:off x="4591044" y="457623"/>
            <a:ext cx="4137060" cy="416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u="sng" dirty="0">
                <a:solidFill>
                  <a:srgbClr val="FFFFFF"/>
                </a:solidFill>
              </a:rPr>
              <a:t>3. Issues with the e-cigarette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Ongoing cost of e-cigarette is problematic</a:t>
            </a:r>
            <a:endParaRPr lang="en-US" sz="13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Two participants believed that e-cigarettes are too expensive to continue after the trial ends.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Difficulty using e-cigarette at home</a:t>
            </a:r>
            <a:endParaRPr lang="en-US" sz="13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All intervention participants who were interviewed mentioned some difficulty with the e-cigarette after leaving the appointment.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rgbClr val="FFFFFF"/>
                </a:solidFill>
              </a:rPr>
              <a:t> One researcher reported that people didn’t seem to like tobacco </a:t>
            </a:r>
            <a:r>
              <a:rPr lang="en-US" sz="1300" i="1" dirty="0" err="1">
                <a:solidFill>
                  <a:srgbClr val="FFFFFF"/>
                </a:solidFill>
              </a:rPr>
              <a:t>flavour</a:t>
            </a:r>
            <a:r>
              <a:rPr lang="en-US" sz="1300" i="1" dirty="0">
                <a:solidFill>
                  <a:srgbClr val="FFFFFF"/>
                </a:solidFill>
              </a:rPr>
              <a:t> liquid.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7C95B3-E608-BAEC-AF13-2542A0A922AE}"/>
              </a:ext>
            </a:extLst>
          </p:cNvPr>
          <p:cNvSpPr txBox="1">
            <a:spLocks/>
          </p:cNvSpPr>
          <p:nvPr/>
        </p:nvSpPr>
        <p:spPr>
          <a:xfrm>
            <a:off x="404082" y="206566"/>
            <a:ext cx="3014480" cy="416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3220" rtl="0" eaLnBrk="1" latinLnBrk="0" hangingPunct="1">
              <a:spcBef>
                <a:spcPct val="0"/>
              </a:spcBef>
              <a:buNone/>
              <a:defRPr sz="367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>
              <a:lnSpc>
                <a:spcPct val="90000"/>
              </a:lnSpc>
            </a:pPr>
            <a:b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Overall sense of intervention acceptability</a:t>
            </a:r>
            <a:b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78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7605" y="0"/>
            <a:ext cx="915194" cy="5148262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1170" y="2763616"/>
            <a:ext cx="3575769" cy="238464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5637" y="-6356"/>
            <a:ext cx="2257470" cy="515461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386" y="-6356"/>
            <a:ext cx="1943104" cy="515461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8618" y="2288116"/>
            <a:ext cx="2446872" cy="2860146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05" y="-6356"/>
            <a:ext cx="2142603" cy="515461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055" y="2694893"/>
            <a:ext cx="1364052" cy="245336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924" y="-6356"/>
            <a:ext cx="5337013" cy="5154618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8441" y="457622"/>
            <a:ext cx="2885033" cy="416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A1902-1940-39A0-96AB-5DCF04E12E15}"/>
              </a:ext>
            </a:extLst>
          </p:cNvPr>
          <p:cNvSpPr txBox="1"/>
          <p:nvPr/>
        </p:nvSpPr>
        <p:spPr>
          <a:xfrm>
            <a:off x="4396012" y="1"/>
            <a:ext cx="4612816" cy="51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u="sng" dirty="0">
                <a:solidFill>
                  <a:srgbClr val="FFFFFF"/>
                </a:solidFill>
              </a:rPr>
              <a:t>Participants</a:t>
            </a:r>
          </a:p>
          <a:p>
            <a:pPr marL="694081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1300" dirty="0">
                <a:solidFill>
                  <a:srgbClr val="FFFFFF"/>
                </a:solidFill>
              </a:rPr>
              <a:t>Adult smokers (≥18 </a:t>
            </a:r>
            <a:r>
              <a:rPr lang="en-GB" sz="1300" dirty="0" err="1">
                <a:solidFill>
                  <a:srgbClr val="FFFFFF"/>
                </a:solidFill>
              </a:rPr>
              <a:t>yrs</a:t>
            </a:r>
            <a:r>
              <a:rPr lang="en-GB" sz="1300" dirty="0">
                <a:solidFill>
                  <a:srgbClr val="FFFFFF"/>
                </a:solidFill>
              </a:rPr>
              <a:t>) receiving treatment for a mental health problem willing to address smoking </a:t>
            </a:r>
          </a:p>
          <a:p>
            <a:pPr marL="694081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FFFFFF"/>
                </a:solidFill>
              </a:rPr>
              <a:t>Exclusions included: recent inpatient admission, comorbid drug/alcohol problem, current e-cig use</a:t>
            </a:r>
          </a:p>
          <a:p>
            <a:pPr marL="694081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3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u="sng" dirty="0">
                <a:solidFill>
                  <a:srgbClr val="FFFFFF"/>
                </a:solidFill>
              </a:rPr>
              <a:t>Recruitment</a:t>
            </a:r>
          </a:p>
          <a:p>
            <a:pPr marL="694081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FFFFFF"/>
                </a:solidFill>
              </a:rPr>
              <a:t>Annual Care </a:t>
            </a:r>
            <a:r>
              <a:rPr lang="en-US" sz="1300" dirty="0" err="1">
                <a:solidFill>
                  <a:srgbClr val="FFFFFF"/>
                </a:solidFill>
              </a:rPr>
              <a:t>Programme</a:t>
            </a:r>
            <a:r>
              <a:rPr lang="en-US" sz="1300" dirty="0">
                <a:solidFill>
                  <a:srgbClr val="FFFFFF"/>
                </a:solidFill>
              </a:rPr>
              <a:t> Approach (CPA) reviews at Community Mental Health Teams (CMHTs)</a:t>
            </a:r>
          </a:p>
          <a:p>
            <a:pPr marL="694081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FFFFFF"/>
                </a:solidFill>
              </a:rPr>
              <a:t>Annual physical health screens at CMHTs</a:t>
            </a:r>
          </a:p>
          <a:p>
            <a:pPr marL="694081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FFFFFF"/>
                </a:solidFill>
              </a:rPr>
              <a:t>Annual physical health screens for people with SMI at GP practices (Sheffield only)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3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u="sng" dirty="0">
                <a:solidFill>
                  <a:srgbClr val="FFFFFF"/>
                </a:solidFill>
              </a:rPr>
              <a:t>Procedure</a:t>
            </a:r>
          </a:p>
          <a:p>
            <a:pPr marL="694081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FFFFFF"/>
                </a:solidFill>
              </a:rPr>
              <a:t>Potentially eligible patients identified prior to review/appt</a:t>
            </a:r>
          </a:p>
          <a:p>
            <a:pPr marL="694081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FFFFFF"/>
                </a:solidFill>
              </a:rPr>
              <a:t>Mailout to potential participants</a:t>
            </a:r>
          </a:p>
          <a:p>
            <a:pPr marL="694081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FFFFFF"/>
                </a:solidFill>
              </a:rPr>
              <a:t>Eligibility check via phone call</a:t>
            </a:r>
          </a:p>
          <a:p>
            <a:pPr marL="694081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FFFFFF"/>
                </a:solidFill>
              </a:rPr>
              <a:t>Consenting, baseline measure, randomization and intervention provision on day of appointment</a:t>
            </a:r>
          </a:p>
        </p:txBody>
      </p:sp>
    </p:spTree>
    <p:extLst>
      <p:ext uri="{BB962C8B-B14F-4D97-AF65-F5344CB8AC3E}">
        <p14:creationId xmlns:p14="http://schemas.microsoft.com/office/powerpoint/2010/main" val="3594370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7605" y="0"/>
            <a:ext cx="915194" cy="5148262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1170" y="2763616"/>
            <a:ext cx="3575769" cy="238464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5637" y="-6356"/>
            <a:ext cx="2257470" cy="515461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386" y="-6356"/>
            <a:ext cx="1943104" cy="515461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8618" y="2288116"/>
            <a:ext cx="2446872" cy="2860146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05" y="-6356"/>
            <a:ext cx="2142603" cy="515461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055" y="2694893"/>
            <a:ext cx="1364052" cy="245336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924" y="-6356"/>
            <a:ext cx="5337013" cy="5154618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BA9BF-2BDD-D099-39C9-9EC254194FB5}"/>
              </a:ext>
            </a:extLst>
          </p:cNvPr>
          <p:cNvSpPr txBox="1"/>
          <p:nvPr/>
        </p:nvSpPr>
        <p:spPr>
          <a:xfrm>
            <a:off x="4574666" y="267082"/>
            <a:ext cx="4137060" cy="455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900" b="1" u="sng" dirty="0">
                <a:solidFill>
                  <a:srgbClr val="FFFFFF"/>
                </a:solidFill>
              </a:rPr>
              <a:t>4. Improvements to materials and procedure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b="1" dirty="0">
                <a:solidFill>
                  <a:srgbClr val="FFFFFF"/>
                </a:solidFill>
              </a:rPr>
              <a:t>Unhappy with questionnaire content and length</a:t>
            </a:r>
            <a:endParaRPr lang="en-US" sz="14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 dirty="0">
                <a:solidFill>
                  <a:srgbClr val="FFFFFF"/>
                </a:solidFill>
              </a:rPr>
              <a:t> Three participants felt that the questionnaires were too long, and one would have liked more time to complete them.  Researchers also reported repetitive questions.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b="1" dirty="0">
                <a:solidFill>
                  <a:srgbClr val="FFFFFF"/>
                </a:solidFill>
              </a:rPr>
              <a:t>Researcher support helpful during questionnaire completion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 dirty="0">
                <a:solidFill>
                  <a:srgbClr val="FFFFFF"/>
                </a:solidFill>
              </a:rPr>
              <a:t> Participants appreciated the support from the researcher. This was also mentioned in the researcher interviews, in-person assistance was often required.</a:t>
            </a: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b="1" dirty="0">
                <a:solidFill>
                  <a:srgbClr val="FFFFFF"/>
                </a:solidFill>
              </a:rPr>
              <a:t>Clearer information should be provided by clinical staff.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 dirty="0">
                <a:solidFill>
                  <a:srgbClr val="FFFFFF"/>
                </a:solidFill>
              </a:rPr>
              <a:t> People outside of the team sometimes relayed incorrect information to patients and described ESCAPE as support rather than research.</a:t>
            </a: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b="1" dirty="0">
                <a:solidFill>
                  <a:srgbClr val="FFFFFF"/>
                </a:solidFill>
              </a:rPr>
              <a:t>Initial contact preferences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i="1" dirty="0">
                <a:solidFill>
                  <a:srgbClr val="FFFFFF"/>
                </a:solidFill>
              </a:rPr>
              <a:t> Phone calls were preferred over letters, people prefer to talk to the team.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5F43F07-DF97-DF50-E449-9F5A30F4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82" y="206566"/>
            <a:ext cx="3014480" cy="416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b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Overall sense of intervention acceptability</a:t>
            </a:r>
            <a:b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13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7605" y="0"/>
            <a:ext cx="915194" cy="5148262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1170" y="2763616"/>
            <a:ext cx="3575769" cy="238464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5637" y="-6356"/>
            <a:ext cx="2257470" cy="515461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386" y="-6356"/>
            <a:ext cx="1943104" cy="515461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8618" y="2288116"/>
            <a:ext cx="2446872" cy="2860146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05" y="-6356"/>
            <a:ext cx="2142603" cy="515461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055" y="2694893"/>
            <a:ext cx="1364052" cy="245336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924" y="-6356"/>
            <a:ext cx="5337013" cy="5154618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EFC5B4-0395-8299-0EEC-1C0A0F60E065}"/>
              </a:ext>
            </a:extLst>
          </p:cNvPr>
          <p:cNvSpPr txBox="1">
            <a:spLocks/>
          </p:cNvSpPr>
          <p:nvPr/>
        </p:nvSpPr>
        <p:spPr>
          <a:xfrm>
            <a:off x="190270" y="54024"/>
            <a:ext cx="3074894" cy="416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6534" rtl="0" eaLnBrk="1" latinLnBrk="0" hangingPunct="1">
              <a:spcBef>
                <a:spcPct val="0"/>
              </a:spcBef>
              <a:buNone/>
              <a:defRPr sz="3678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defTabSz="457200">
              <a:spcAft>
                <a:spcPts val="600"/>
              </a:spcAft>
            </a:pP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Intervention acceptability summary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7593A-C775-E1EC-96D3-D6ACBCB15322}"/>
              </a:ext>
            </a:extLst>
          </p:cNvPr>
          <p:cNvSpPr txBox="1"/>
          <p:nvPr/>
        </p:nvSpPr>
        <p:spPr>
          <a:xfrm>
            <a:off x="4459467" y="173635"/>
            <a:ext cx="4137060" cy="50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Participants found the communication and e-cigarette helpful and researchers and clinicians agree that patients would benefit from this support – specifically the information coming from a clinician.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Participants were generally happy with the e-cigarette and leaflet.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b="1" i="1" dirty="0">
                <a:solidFill>
                  <a:srgbClr val="FFFFFF"/>
                </a:solidFill>
              </a:rPr>
              <a:t>However…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Underestimated time needed for delivery – takes longer than 5 minutes.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Clinicians are too busy to provide the amount of support required.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Participants need more support with the e-cigarette and ongoing support after the intervention.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Questionnaires were long and repetitive.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Required more research support than anticipated – questionnaires and calls.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85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7605" y="0"/>
            <a:ext cx="915194" cy="5148262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1170" y="2763616"/>
            <a:ext cx="3575769" cy="238464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5637" y="-6356"/>
            <a:ext cx="2257470" cy="515461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386" y="-6356"/>
            <a:ext cx="1943104" cy="515461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8618" y="2288116"/>
            <a:ext cx="2446872" cy="2860146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05" y="-6356"/>
            <a:ext cx="2142603" cy="515461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055" y="2694893"/>
            <a:ext cx="1364052" cy="245336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924" y="-6356"/>
            <a:ext cx="5337013" cy="5154618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94ADE3-DC70-7A68-BE36-02C0673B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41" y="457622"/>
            <a:ext cx="2885033" cy="416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Main barriers encountered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B7787-3E6E-D40A-AEF0-13FF10321A07}"/>
              </a:ext>
            </a:extLst>
          </p:cNvPr>
          <p:cNvSpPr txBox="1"/>
          <p:nvPr/>
        </p:nvSpPr>
        <p:spPr>
          <a:xfrm>
            <a:off x="4610622" y="800523"/>
            <a:ext cx="4137060" cy="416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 Recruitment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/>
              <a:t>Attrition (in some Trusts)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</a:rPr>
              <a:t> Intervention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sz="1300" i="1" dirty="0">
                <a:solidFill>
                  <a:srgbClr val="FFFFFF"/>
                </a:solidFill>
                <a:sym typeface="Wingdings" panose="05000000000000000000" pitchFamily="2" charset="2"/>
              </a:rPr>
              <a:t>Content: </a:t>
            </a:r>
            <a:r>
              <a:rPr lang="en-US" sz="1300" dirty="0">
                <a:solidFill>
                  <a:srgbClr val="FFFFFF"/>
                </a:solidFill>
                <a:sym typeface="Wingdings" panose="05000000000000000000" pitchFamily="2" charset="2"/>
              </a:rPr>
              <a:t>more support on e-cigarette use needed for some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sz="1300" i="1" dirty="0">
                <a:solidFill>
                  <a:srgbClr val="FFFFFF"/>
                </a:solidFill>
                <a:sym typeface="Wingdings" panose="05000000000000000000" pitchFamily="2" charset="2"/>
              </a:rPr>
              <a:t>Delivery</a:t>
            </a:r>
            <a:r>
              <a:rPr lang="en-US" sz="1300" dirty="0">
                <a:solidFill>
                  <a:srgbClr val="FFFFFF"/>
                </a:solidFill>
                <a:sym typeface="Wingdings" panose="05000000000000000000" pitchFamily="2" charset="2"/>
              </a:rPr>
              <a:t>: clinicians not </a:t>
            </a:r>
            <a:r>
              <a:rPr lang="en-GB" sz="1300" dirty="0">
                <a:solidFill>
                  <a:srgbClr val="FFFFFF"/>
                </a:solidFill>
                <a:sym typeface="Wingdings" panose="05000000000000000000" pitchFamily="2" charset="2"/>
              </a:rPr>
              <a:t>best placed to respond to greater support needs</a:t>
            </a:r>
            <a:endParaRPr lang="en-US" sz="13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rgbClr val="FFFFFF"/>
                </a:solidFill>
                <a:sym typeface="Wingdings" panose="05000000000000000000" pitchFamily="2" charset="2"/>
              </a:rPr>
              <a:t> Research processes/materials</a:t>
            </a:r>
            <a:br>
              <a:rPr lang="en-US" sz="13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38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1797" y="25633"/>
            <a:ext cx="5303270" cy="9915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Proposed mitigation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633E6E-E7F0-061A-B1DE-E56EC9BF1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7" t="3307" r="23636" b="-2"/>
          <a:stretch/>
        </p:blipFill>
        <p:spPr>
          <a:xfrm>
            <a:off x="20" y="10"/>
            <a:ext cx="2052301" cy="5155556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2687"/>
            <a:ext cx="357801" cy="21355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519AD1-8E30-3FC5-2001-6750943E5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01347"/>
              </p:ext>
            </p:extLst>
          </p:nvPr>
        </p:nvGraphicFramePr>
        <p:xfrm>
          <a:off x="100299" y="706692"/>
          <a:ext cx="8951340" cy="4292260"/>
        </p:xfrm>
        <a:graphic>
          <a:graphicData uri="http://schemas.openxmlformats.org/drawingml/2006/table">
            <a:tbl>
              <a:tblPr firstRow="1" firstCol="1" bandRow="1"/>
              <a:tblGrid>
                <a:gridCol w="4766948">
                  <a:extLst>
                    <a:ext uri="{9D8B030D-6E8A-4147-A177-3AD203B41FA5}">
                      <a16:colId xmlns:a16="http://schemas.microsoft.com/office/drawing/2014/main" val="1233471067"/>
                    </a:ext>
                  </a:extLst>
                </a:gridCol>
                <a:gridCol w="4184392">
                  <a:extLst>
                    <a:ext uri="{9D8B030D-6E8A-4147-A177-3AD203B41FA5}">
                      <a16:colId xmlns:a16="http://schemas.microsoft.com/office/drawing/2014/main" val="2664739959"/>
                    </a:ext>
                  </a:extLst>
                </a:gridCol>
              </a:tblGrid>
              <a:tr h="217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Mitigation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43792"/>
                  </a:ext>
                </a:extLst>
              </a:tr>
              <a:tr h="6392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1 ) Some Trust sites proved unsuitable to support the study after the trial commenced (e.g., seeing patients solely in their homes, not on site; not having spaces/rooms for patients and researchers to meet; not seeing ppts regularly).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 and enrol only Trusts/sites which can support the study (as per protocol) to enable smooth delivery of intervention and reduce attrition rate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12264"/>
                  </a:ext>
                </a:extLst>
              </a:tr>
              <a:tr h="48907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2) Small caseloads per clinician and low numbers of new referrals: recruitment sources were exhausted quickly at some sites.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Determine case load size and average number of new referrals to gauge how many clinicians per Trust should be engaged as a minimum.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35624"/>
                  </a:ext>
                </a:extLst>
              </a:tr>
              <a:tr h="4562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3) Primary care: clinician had no availability to book in trial participants for several weeks.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Participating sites should be able to confirm that they can accommodate trial patients within 2-3 weeks.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67430"/>
                  </a:ext>
                </a:extLst>
              </a:tr>
              <a:tr h="4837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4) Exclusion criteria relatively restrictive, specifically regarding ‘patients currently also receiving treatment for a substance abuse disorder’.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Consider revising criterion to include patients receiving treatment for drug and alcohol use, unless it is the primary diagnosis.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490595"/>
                  </a:ext>
                </a:extLst>
              </a:tr>
              <a:tr h="4546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5) Identification of participating sites was fairly opportunistic - better opportunities for recruitment, e.g., via weekly clozapine clinics, likely missed.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a list of criteria or requirements for Trusts to sign up to before joining the study and identify suitable sites using a checklist.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02390"/>
                  </a:ext>
                </a:extLst>
              </a:tr>
              <a:tr h="4787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6) Sites offering comprehensive smoking cessation support as standard care were excluded.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Include sites irrespective of usual care standard, if other requirements to support recruitment are met (this being a pragmatic trial).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738567"/>
                  </a:ext>
                </a:extLst>
              </a:tr>
              <a:tr h="4764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7) Best recruiting Trust: 3 participants/month (original target for full RCT: 8/month over 19 months).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Adjust target and increase number of Trusts involved based on an estimated recruitment rate of 3 participants/trust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506221"/>
                  </a:ext>
                </a:extLst>
              </a:tr>
              <a:tr h="5887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Some technical difficulties with e-cig with participants needing extra support</a:t>
                      </a: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easier device (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DotPro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provide additional video demonstrating use, a dedicated phone line and increase intervention time from 5 to 10 min.</a:t>
                      </a:r>
                    </a:p>
                  </a:txBody>
                  <a:tcPr marL="45465" marR="45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2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8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34" cy="5154618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1937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3200" y="-6356"/>
            <a:ext cx="3575771" cy="5154617"/>
            <a:chOff x="67175" y="-8467"/>
            <a:chExt cx="4763558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42" y="962916"/>
            <a:ext cx="3825362" cy="3233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/>
            <a:r>
              <a:rPr lang="en-US" sz="5400" dirty="0"/>
              <a:t>Questions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7018" y="-6356"/>
            <a:ext cx="3809502" cy="515461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03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484" y="0"/>
            <a:ext cx="2199796" cy="9915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 dirty="0"/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A1902-1940-39A0-96AB-5DCF04E12E15}"/>
              </a:ext>
            </a:extLst>
          </p:cNvPr>
          <p:cNvSpPr txBox="1"/>
          <p:nvPr/>
        </p:nvSpPr>
        <p:spPr>
          <a:xfrm>
            <a:off x="218278" y="804914"/>
            <a:ext cx="6255199" cy="4227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ESCAPE intervention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E-cigarette starter kit (ASPIRE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Pockex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EU-compliant/non-TI product, provided for 4-weeks (mix of three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flavours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 Fruit, tobacco, menthol and strengths – 6ml/10ml/18ml)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Behavioural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Bespoke information leaflet and in-person advice on use + VBA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condition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 as usual + VBA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Differences by site/Trust recorded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0942B-576E-3167-191A-1F9DE6783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989" y="2302423"/>
            <a:ext cx="2437188" cy="1724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BF2DE8-CABA-E620-6274-3A001AB180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171" b="28696"/>
          <a:stretch/>
        </p:blipFill>
        <p:spPr>
          <a:xfrm rot="16200000">
            <a:off x="5846321" y="904849"/>
            <a:ext cx="1645256" cy="6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68EE70-331B-0DDB-3043-418980D1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05" y="-43362"/>
            <a:ext cx="6142868" cy="816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Outcomes &amp; Success Criteria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4C12505-37BC-1B72-FFE0-DCC5D89D5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70548"/>
              </p:ext>
            </p:extLst>
          </p:nvPr>
        </p:nvGraphicFramePr>
        <p:xfrm>
          <a:off x="537280" y="1066445"/>
          <a:ext cx="7438175" cy="325582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15056">
                  <a:extLst>
                    <a:ext uri="{9D8B030D-6E8A-4147-A177-3AD203B41FA5}">
                      <a16:colId xmlns:a16="http://schemas.microsoft.com/office/drawing/2014/main" val="1817526649"/>
                    </a:ext>
                  </a:extLst>
                </a:gridCol>
                <a:gridCol w="2455339">
                  <a:extLst>
                    <a:ext uri="{9D8B030D-6E8A-4147-A177-3AD203B41FA5}">
                      <a16:colId xmlns:a16="http://schemas.microsoft.com/office/drawing/2014/main" val="1387203918"/>
                    </a:ext>
                  </a:extLst>
                </a:gridCol>
                <a:gridCol w="2467780">
                  <a:extLst>
                    <a:ext uri="{9D8B030D-6E8A-4147-A177-3AD203B41FA5}">
                      <a16:colId xmlns:a16="http://schemas.microsoft.com/office/drawing/2014/main" val="2103959465"/>
                    </a:ext>
                  </a:extLst>
                </a:gridCol>
              </a:tblGrid>
              <a:tr h="414364"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dirty="0"/>
                        <a:t>Primary feasibility and acceptability measures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/>
                        <a:t>Primary efficacy measures</a:t>
                      </a:r>
                      <a:endParaRPr lang="en-GB" sz="1200"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/>
                        <a:t>Secondary outcomes</a:t>
                      </a:r>
                      <a:endParaRPr lang="en-GB" sz="1200">
                        <a:latin typeface="+mj-lt"/>
                      </a:endParaRPr>
                    </a:p>
                  </a:txBody>
                  <a:tcPr marL="43363" marR="43363" marT="21682" marB="21682"/>
                </a:tc>
                <a:extLst>
                  <a:ext uri="{0D108BD9-81ED-4DB2-BD59-A6C34878D82A}">
                    <a16:rowId xmlns:a16="http://schemas.microsoft.com/office/drawing/2014/main" val="1048567934"/>
                  </a:ext>
                </a:extLst>
              </a:tr>
              <a:tr h="559973"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</a:rPr>
                        <a:t>Recruitment rate 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(success criteria = recruitment rate of 6 ppts/month per Trust)</a:t>
                      </a:r>
                      <a:endParaRPr lang="en-GB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</a:rPr>
                        <a:t>CO validated sustained 2-week abstinence rates at 5 weeks 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(ITT with missing = smoking)*</a:t>
                      </a:r>
                      <a:endParaRPr lang="en-GB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/>
                        <a:t>Point </a:t>
                      </a: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prevalence (24h) abstinence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(ITT with missing = smoking)</a:t>
                      </a:r>
                      <a:endParaRPr lang="en-GB" sz="1200">
                        <a:latin typeface="+mj-lt"/>
                      </a:endParaRPr>
                    </a:p>
                  </a:txBody>
                  <a:tcPr marL="43363" marR="43363" marT="21682" marB="21682"/>
                </a:tc>
                <a:extLst>
                  <a:ext uri="{0D108BD9-81ED-4DB2-BD59-A6C34878D82A}">
                    <a16:rowId xmlns:a16="http://schemas.microsoft.com/office/drawing/2014/main" val="1444194258"/>
                  </a:ext>
                </a:extLst>
              </a:tr>
              <a:tr h="580368"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</a:rPr>
                        <a:t>Consenting rate 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(success criteria = ~15% of eligible participants)</a:t>
                      </a:r>
                      <a:endParaRPr lang="en-GB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 dirty="0"/>
                        <a:t>CO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validated sustained 2-week abstinence rates at 5 weeks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(complete cases)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/>
                        <a:t>Point </a:t>
                      </a: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prevalence (24h) abstinence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(complete cases)</a:t>
                      </a:r>
                      <a:endParaRPr lang="en-GB" sz="1200">
                        <a:latin typeface="+mj-lt"/>
                      </a:endParaRPr>
                    </a:p>
                  </a:txBody>
                  <a:tcPr marL="43363" marR="43363" marT="21682" marB="21682"/>
                </a:tc>
                <a:extLst>
                  <a:ext uri="{0D108BD9-81ED-4DB2-BD59-A6C34878D82A}">
                    <a16:rowId xmlns:a16="http://schemas.microsoft.com/office/drawing/2014/main" val="4067499451"/>
                  </a:ext>
                </a:extLst>
              </a:tr>
              <a:tr h="414364"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</a:rPr>
                        <a:t>Attrition rate 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(success criteria = no more than a 30% attrition rate)</a:t>
                      </a:r>
                      <a:endParaRPr lang="en-GB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/>
                        <a:t>At </a:t>
                      </a: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least a 50% reduction in cigarettes</a:t>
                      </a:r>
                      <a:endParaRPr lang="en-GB" sz="1200" b="1">
                        <a:latin typeface="+mj-lt"/>
                      </a:endParaRPr>
                    </a:p>
                  </a:txBody>
                  <a:tcPr marL="43363" marR="43363" marT="21682" marB="21682"/>
                </a:tc>
                <a:extLst>
                  <a:ext uri="{0D108BD9-81ED-4DB2-BD59-A6C34878D82A}">
                    <a16:rowId xmlns:a16="http://schemas.microsoft.com/office/drawing/2014/main" val="2295559217"/>
                  </a:ext>
                </a:extLst>
              </a:tr>
              <a:tr h="414364"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/>
                        <a:t>Adherence</a:t>
                      </a:r>
                      <a:r>
                        <a:rPr lang="en-GB" sz="1200"/>
                        <a:t> (to e-cigarette at 1-month follow-up)</a:t>
                      </a:r>
                      <a:endParaRPr lang="en-GB" sz="1200"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/>
                        <a:t>Change </a:t>
                      </a: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from baseline in clinical mental health</a:t>
                      </a:r>
                      <a:endParaRPr lang="en-GB" sz="1200" b="1">
                        <a:latin typeface="+mj-lt"/>
                      </a:endParaRPr>
                    </a:p>
                  </a:txBody>
                  <a:tcPr marL="43363" marR="43363" marT="21682" marB="21682"/>
                </a:tc>
                <a:extLst>
                  <a:ext uri="{0D108BD9-81ED-4DB2-BD59-A6C34878D82A}">
                    <a16:rowId xmlns:a16="http://schemas.microsoft.com/office/drawing/2014/main" val="199595300"/>
                  </a:ext>
                </a:extLst>
              </a:tr>
              <a:tr h="414364"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/>
                        <a:t>Contamination</a:t>
                      </a:r>
                      <a:endParaRPr lang="en-GB" sz="1200" b="1"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/>
                        <a:t>Serious </a:t>
                      </a: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Adverse events and Adverse events</a:t>
                      </a:r>
                      <a:endParaRPr lang="en-GB" sz="1200" b="1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363" marR="43363" marT="21682" marB="21682"/>
                </a:tc>
                <a:extLst>
                  <a:ext uri="{0D108BD9-81ED-4DB2-BD59-A6C34878D82A}">
                    <a16:rowId xmlns:a16="http://schemas.microsoft.com/office/drawing/2014/main" val="3618047500"/>
                  </a:ext>
                </a:extLst>
              </a:tr>
              <a:tr h="414364"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200" b="1" dirty="0">
                          <a:solidFill>
                            <a:srgbClr val="FF0000"/>
                          </a:solidFill>
                        </a:rPr>
                        <a:t>Acceptability (quant &amp; qual)</a:t>
                      </a:r>
                    </a:p>
                    <a:p>
                      <a:endParaRPr lang="en-GB" sz="1200" b="1" dirty="0"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>
                        <a:latin typeface="+mj-lt"/>
                      </a:endParaRPr>
                    </a:p>
                  </a:txBody>
                  <a:tcPr marL="43363" marR="43363" marT="21682" marB="21682"/>
                </a:tc>
                <a:tc>
                  <a:txBody>
                    <a:bodyPr/>
                    <a:lstStyle>
                      <a:lvl1pPr marL="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2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4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6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88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610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932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254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5760" algn="l" defTabSz="343220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200" dirty="0">
                        <a:latin typeface="+mj-lt"/>
                      </a:endParaRPr>
                    </a:p>
                  </a:txBody>
                  <a:tcPr marL="43363" marR="43363" marT="21682" marB="21682"/>
                </a:tc>
                <a:extLst>
                  <a:ext uri="{0D108BD9-81ED-4DB2-BD59-A6C34878D82A}">
                    <a16:rowId xmlns:a16="http://schemas.microsoft.com/office/drawing/2014/main" val="20132152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37F6B0-DEC9-6374-8C47-2C80B3DA02AA}"/>
              </a:ext>
            </a:extLst>
          </p:cNvPr>
          <p:cNvSpPr txBox="1"/>
          <p:nvPr/>
        </p:nvSpPr>
        <p:spPr>
          <a:xfrm>
            <a:off x="537280" y="4509688"/>
            <a:ext cx="53511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</a:rPr>
              <a:t>*Based on the one-side confidence interval approach, an estimated effect that is larger than zero</a:t>
            </a:r>
          </a:p>
        </p:txBody>
      </p:sp>
    </p:spTree>
    <p:extLst>
      <p:ext uri="{BB962C8B-B14F-4D97-AF65-F5344CB8AC3E}">
        <p14:creationId xmlns:p14="http://schemas.microsoft.com/office/powerpoint/2010/main" val="181057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1797" y="25633"/>
            <a:ext cx="4822513" cy="991517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457200"/>
            <a:r>
              <a:rPr lang="en-US" sz="3200" dirty="0"/>
              <a:t>Primary Results (Phase 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633E6E-E7F0-061A-B1DE-E56EC9BF1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7" t="3307" r="23636" b="-2"/>
          <a:stretch/>
        </p:blipFill>
        <p:spPr>
          <a:xfrm>
            <a:off x="20" y="10"/>
            <a:ext cx="2052301" cy="5155556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2687"/>
            <a:ext cx="357801" cy="21355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A1902-1940-39A0-96AB-5DCF04E12E15}"/>
              </a:ext>
            </a:extLst>
          </p:cNvPr>
          <p:cNvSpPr txBox="1"/>
          <p:nvPr/>
        </p:nvSpPr>
        <p:spPr>
          <a:xfrm>
            <a:off x="2097989" y="874338"/>
            <a:ext cx="4822513" cy="29132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Recruitment rate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Target - 6 per month per Trust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3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Bradford:	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month (22 over 7 months)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TEWV:	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month (8 over 7 months)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Sheffield:	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2.75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month (11 over 4 months)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London:	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month (2 over 4 months)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Overall: 1.95 per month per Trust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9C2ED7-1751-E102-62EE-996A39743DCA}"/>
              </a:ext>
            </a:extLst>
          </p:cNvPr>
          <p:cNvSpPr/>
          <p:nvPr/>
        </p:nvSpPr>
        <p:spPr>
          <a:xfrm>
            <a:off x="2052321" y="3955939"/>
            <a:ext cx="4928050" cy="5745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Target not met</a:t>
            </a:r>
          </a:p>
        </p:txBody>
      </p:sp>
    </p:spTree>
    <p:extLst>
      <p:ext uri="{BB962C8B-B14F-4D97-AF65-F5344CB8AC3E}">
        <p14:creationId xmlns:p14="http://schemas.microsoft.com/office/powerpoint/2010/main" val="22321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34" cy="515461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6EBB9C-04AD-9A22-9283-B7E87A68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70" y="17674"/>
            <a:ext cx="6844247" cy="11770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300" dirty="0"/>
              <a:t>Recruitment chart (target vs actual)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2" y="9533"/>
            <a:ext cx="632496" cy="4253551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DFFA1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293367"/>
              </p:ext>
            </p:extLst>
          </p:nvPr>
        </p:nvGraphicFramePr>
        <p:xfrm>
          <a:off x="418974" y="1263487"/>
          <a:ext cx="6937738" cy="325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84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7EF3DA0-E72C-31AD-E743-ED13093254A7}"/>
              </a:ext>
            </a:extLst>
          </p:cNvPr>
          <p:cNvSpPr txBox="1">
            <a:spLocks/>
          </p:cNvSpPr>
          <p:nvPr/>
        </p:nvSpPr>
        <p:spPr>
          <a:xfrm>
            <a:off x="595522" y="205797"/>
            <a:ext cx="6127159" cy="587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06534" rtl="0" eaLnBrk="1" latinLnBrk="0" hangingPunct="1">
              <a:spcBef>
                <a:spcPct val="0"/>
              </a:spcBef>
              <a:buNone/>
              <a:defRPr sz="3678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3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Recruitment chart by Trust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9B22038-83FF-4378-8B2A-14A13FEEA2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770692"/>
              </p:ext>
            </p:extLst>
          </p:nvPr>
        </p:nvGraphicFramePr>
        <p:xfrm>
          <a:off x="426845" y="1154236"/>
          <a:ext cx="6857913" cy="312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395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51B4-E803-4E48-0281-C5F96AA1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20" y="241659"/>
            <a:ext cx="8185899" cy="852542"/>
          </a:xfrm>
        </p:spPr>
        <p:txBody>
          <a:bodyPr>
            <a:normAutofit/>
          </a:bodyPr>
          <a:lstStyle/>
          <a:p>
            <a:r>
              <a:rPr lang="en-GB" sz="3300" dirty="0"/>
              <a:t>Recruited sample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58472B-086E-A226-3C85-726D69944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812956"/>
              </p:ext>
            </p:extLst>
          </p:nvPr>
        </p:nvGraphicFramePr>
        <p:xfrm>
          <a:off x="0" y="1094201"/>
          <a:ext cx="4393217" cy="311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656B413-0825-DCF0-1068-CC3D755FC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362333"/>
              </p:ext>
            </p:extLst>
          </p:nvPr>
        </p:nvGraphicFramePr>
        <p:xfrm>
          <a:off x="4226457" y="959938"/>
          <a:ext cx="3551378" cy="3228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A29058-B557-0B35-8A17-EB64543C3AAD}"/>
              </a:ext>
            </a:extLst>
          </p:cNvPr>
          <p:cNvSpPr txBox="1"/>
          <p:nvPr/>
        </p:nvSpPr>
        <p:spPr>
          <a:xfrm>
            <a:off x="6271305" y="4894623"/>
            <a:ext cx="2907013" cy="386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* based on alpha 0.1</a:t>
            </a:r>
          </a:p>
        </p:txBody>
      </p:sp>
    </p:spTree>
    <p:extLst>
      <p:ext uri="{BB962C8B-B14F-4D97-AF65-F5344CB8AC3E}">
        <p14:creationId xmlns:p14="http://schemas.microsoft.com/office/powerpoint/2010/main" val="386811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6"/>
            <a:ext cx="9151940" cy="5154618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1797" y="25633"/>
            <a:ext cx="4822513" cy="9915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3600" dirty="0"/>
              <a:t>Primary Results (Phase 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633E6E-E7F0-061A-B1DE-E56EC9BF1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7" t="3307" r="23636" b="-2"/>
          <a:stretch/>
        </p:blipFill>
        <p:spPr>
          <a:xfrm>
            <a:off x="20" y="10"/>
            <a:ext cx="2052301" cy="5155556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2687"/>
            <a:ext cx="357801" cy="213557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A1902-1940-39A0-96AB-5DCF04E12E15}"/>
              </a:ext>
            </a:extLst>
          </p:cNvPr>
          <p:cNvSpPr txBox="1"/>
          <p:nvPr/>
        </p:nvSpPr>
        <p:spPr>
          <a:xfrm>
            <a:off x="2097989" y="874338"/>
            <a:ext cx="6080773" cy="29132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Consent/Conversion rate &amp; attrition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Target - </a:t>
            </a: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15%, with less than 30% attrition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Bradford:	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40%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rebuchet MS" panose="020B0603020202020204"/>
                <a:ea typeface="+mn-ea"/>
                <a:cs typeface="+mn-cs"/>
              </a:rPr>
              <a:t>(57 eligible, 22 consented)	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/ 14%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rebuchet MS" panose="020B0603020202020204"/>
                <a:ea typeface="+mn-ea"/>
                <a:cs typeface="+mn-cs"/>
              </a:rPr>
              <a:t>(3 out of 22 lost to fu)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TEWV:	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10%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rebuchet MS" panose="020B0603020202020204"/>
                <a:ea typeface="+mn-ea"/>
                <a:cs typeface="+mn-cs"/>
              </a:rPr>
              <a:t>(82 eligible, 8 consented)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		/ 88%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rebuchet MS" panose="020B0603020202020204"/>
                <a:ea typeface="+mn-ea"/>
                <a:cs typeface="+mn-cs"/>
              </a:rPr>
              <a:t>(7 out of 8 lost to fu)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sz="13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 panose="020B0603020202020204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Sheffield:	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18%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rebuchet MS" panose="020B0603020202020204"/>
                <a:ea typeface="+mn-ea"/>
                <a:cs typeface="+mn-cs"/>
              </a:rPr>
              <a:t>(60 eligible, 11 consented)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	/ 36%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rebuchet MS" panose="020B0603020202020204"/>
                <a:ea typeface="+mn-ea"/>
                <a:cs typeface="+mn-cs"/>
              </a:rPr>
              <a:t>(4 out of 11 lost to fu)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London:	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rebuchet MS" panose="020B0603020202020204"/>
                <a:ea typeface="+mn-ea"/>
                <a:cs typeface="+mn-cs"/>
              </a:rPr>
              <a:t>no data available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				/ 100%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rebuchet MS" panose="020B0603020202020204"/>
                <a:ea typeface="+mn-ea"/>
                <a:cs typeface="+mn-cs"/>
              </a:rPr>
              <a:t>(2 out of 2 lost to fu)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Overall: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21% consenting rate, with 37% attrition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19F2B-4222-CD3B-C16F-B87D0B2F7C4E}"/>
              </a:ext>
            </a:extLst>
          </p:cNvPr>
          <p:cNvSpPr/>
          <p:nvPr/>
        </p:nvSpPr>
        <p:spPr>
          <a:xfrm>
            <a:off x="2079729" y="4070622"/>
            <a:ext cx="5292191" cy="5583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Overall target partially met</a:t>
            </a:r>
          </a:p>
        </p:txBody>
      </p:sp>
    </p:spTree>
    <p:extLst>
      <p:ext uri="{BB962C8B-B14F-4D97-AF65-F5344CB8AC3E}">
        <p14:creationId xmlns:p14="http://schemas.microsoft.com/office/powerpoint/2010/main" val="31080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DFB51-B5D1-4C92-9EB1-2AEBDDFFD95D}"/>
</file>

<file path=customXml/itemProps2.xml><?xml version="1.0" encoding="utf-8"?>
<ds:datastoreItem xmlns:ds="http://schemas.openxmlformats.org/officeDocument/2006/customXml" ds:itemID="{C547BEDC-8BE2-489C-9E97-C7AD7A0384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9658</TotalTime>
  <Words>2398</Words>
  <Application>Microsoft Office PowerPoint</Application>
  <PresentationFormat>Custom</PresentationFormat>
  <Paragraphs>293</Paragraphs>
  <Slides>24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Methods</vt:lpstr>
      <vt:lpstr>Methods</vt:lpstr>
      <vt:lpstr>Outcomes &amp; Success Criteria</vt:lpstr>
      <vt:lpstr>Primary Results (Phase 1)</vt:lpstr>
      <vt:lpstr>Recruitment chart (target vs actual)</vt:lpstr>
      <vt:lpstr>PowerPoint Presentation</vt:lpstr>
      <vt:lpstr>Recruited sample</vt:lpstr>
      <vt:lpstr>Primary Results (Phase 1)</vt:lpstr>
      <vt:lpstr>Primary Results (Phase 1)</vt:lpstr>
      <vt:lpstr>Primary Results (Phase 1)</vt:lpstr>
      <vt:lpstr>Secondary Results (Phase 1)</vt:lpstr>
      <vt:lpstr>Secondary Results (Phase 1)</vt:lpstr>
      <vt:lpstr>Secondary Results (Phase 1)</vt:lpstr>
      <vt:lpstr>Quantitative analysis conclusions</vt:lpstr>
      <vt:lpstr>Qualitative analysis</vt:lpstr>
      <vt:lpstr>  Overall sense of intervention acceptability </vt:lpstr>
      <vt:lpstr>  </vt:lpstr>
      <vt:lpstr>PowerPoint Presentation</vt:lpstr>
      <vt:lpstr>  Overall sense of intervention acceptability </vt:lpstr>
      <vt:lpstr>PowerPoint Presentation</vt:lpstr>
      <vt:lpstr>Main barriers encountered</vt:lpstr>
      <vt:lpstr>Proposed mitigation</vt:lpstr>
      <vt:lpstr>Questions</vt:lpstr>
    </vt:vector>
  </TitlesOfParts>
  <Company>The 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Lock</dc:creator>
  <cp:lastModifiedBy>Shahab, Lion</cp:lastModifiedBy>
  <cp:revision>117</cp:revision>
  <cp:lastPrinted>2020-02-25T14:00:01Z</cp:lastPrinted>
  <dcterms:created xsi:type="dcterms:W3CDTF">2016-10-03T14:02:25Z</dcterms:created>
  <dcterms:modified xsi:type="dcterms:W3CDTF">2023-04-24T13:28:21Z</dcterms:modified>
</cp:coreProperties>
</file>