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262" r:id="rId4"/>
    <p:sldId id="257" r:id="rId5"/>
    <p:sldId id="281" r:id="rId6"/>
    <p:sldId id="282" r:id="rId7"/>
    <p:sldId id="284" r:id="rId8"/>
    <p:sldId id="279" r:id="rId9"/>
    <p:sldId id="261" r:id="rId10"/>
    <p:sldId id="283" r:id="rId11"/>
    <p:sldId id="274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C502E-745E-4B8A-A78D-DE5FE24603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E746B5-13C1-49DC-B129-3FBBACF2EF2A}">
      <dgm:prSet/>
      <dgm:spPr/>
      <dgm:t>
        <a:bodyPr/>
        <a:lstStyle/>
        <a:p>
          <a:r>
            <a:rPr lang="en-US" dirty="0"/>
            <a:t>Keeping tobacco on every agenda across fragmented health / care services</a:t>
          </a:r>
        </a:p>
      </dgm:t>
    </dgm:pt>
    <dgm:pt modelId="{6CF22812-16F6-4CFD-AA61-0809FDEC03F9}" type="parTrans" cxnId="{1EDF906C-3D94-46D3-B04E-291062E495EE}">
      <dgm:prSet/>
      <dgm:spPr/>
      <dgm:t>
        <a:bodyPr/>
        <a:lstStyle/>
        <a:p>
          <a:endParaRPr lang="en-US"/>
        </a:p>
      </dgm:t>
    </dgm:pt>
    <dgm:pt modelId="{3423E197-00C3-4C8F-ADB6-877CC0A2EBCE}" type="sibTrans" cxnId="{1EDF906C-3D94-46D3-B04E-291062E495EE}">
      <dgm:prSet/>
      <dgm:spPr/>
      <dgm:t>
        <a:bodyPr/>
        <a:lstStyle/>
        <a:p>
          <a:endParaRPr lang="en-US"/>
        </a:p>
      </dgm:t>
    </dgm:pt>
    <dgm:pt modelId="{A74BAE20-3516-4877-9958-DEFC0F85511A}">
      <dgm:prSet/>
      <dgm:spPr/>
      <dgm:t>
        <a:bodyPr/>
        <a:lstStyle/>
        <a:p>
          <a:r>
            <a:rPr lang="en-US" dirty="0"/>
            <a:t>Comorbidities: </a:t>
          </a:r>
          <a:r>
            <a:rPr lang="en-US" dirty="0" err="1"/>
            <a:t>resp</a:t>
          </a:r>
          <a:r>
            <a:rPr lang="en-US" dirty="0"/>
            <a:t> </a:t>
          </a:r>
          <a:r>
            <a:rPr lang="en-US" u="sng" dirty="0"/>
            <a:t>and</a:t>
          </a:r>
          <a:r>
            <a:rPr lang="en-US" dirty="0"/>
            <a:t> MH </a:t>
          </a:r>
          <a:r>
            <a:rPr lang="en-US" u="sng" dirty="0"/>
            <a:t>and</a:t>
          </a:r>
          <a:r>
            <a:rPr lang="en-US" dirty="0"/>
            <a:t> cardiac </a:t>
          </a:r>
          <a:r>
            <a:rPr lang="en-US" u="sng" dirty="0"/>
            <a:t>and</a:t>
          </a:r>
          <a:r>
            <a:rPr lang="en-US" dirty="0"/>
            <a:t> more. NO MORE either / or thinking</a:t>
          </a:r>
        </a:p>
      </dgm:t>
    </dgm:pt>
    <dgm:pt modelId="{ABDB000B-17B6-43A2-9A88-0DAE8DD753E9}" type="parTrans" cxnId="{1C98B9A7-3345-4F6F-A5E2-58B0542FEF0E}">
      <dgm:prSet/>
      <dgm:spPr/>
      <dgm:t>
        <a:bodyPr/>
        <a:lstStyle/>
        <a:p>
          <a:endParaRPr lang="en-US"/>
        </a:p>
      </dgm:t>
    </dgm:pt>
    <dgm:pt modelId="{CE721E3C-3658-4253-9A79-3415986B5438}" type="sibTrans" cxnId="{1C98B9A7-3345-4F6F-A5E2-58B0542FEF0E}">
      <dgm:prSet/>
      <dgm:spPr/>
      <dgm:t>
        <a:bodyPr/>
        <a:lstStyle/>
        <a:p>
          <a:endParaRPr lang="en-US"/>
        </a:p>
      </dgm:t>
    </dgm:pt>
    <dgm:pt modelId="{FF7A8946-2450-42D0-9971-953116B1EA72}">
      <dgm:prSet/>
      <dgm:spPr/>
      <dgm:t>
        <a:bodyPr/>
        <a:lstStyle/>
        <a:p>
          <a:r>
            <a:rPr lang="en-US" dirty="0"/>
            <a:t>Snapshots of rates of smoking and training: hospital </a:t>
          </a:r>
          <a:r>
            <a:rPr lang="en-US" dirty="0" err="1"/>
            <a:t>Comms</a:t>
          </a:r>
          <a:r>
            <a:rPr lang="en-US" dirty="0"/>
            <a:t>; end harms too</a:t>
          </a:r>
        </a:p>
      </dgm:t>
    </dgm:pt>
    <dgm:pt modelId="{FA70B97F-D340-4959-A04C-28BEE48595DC}" type="parTrans" cxnId="{0D4BDB92-A142-4BD8-A362-67E86178BCFB}">
      <dgm:prSet/>
      <dgm:spPr/>
      <dgm:t>
        <a:bodyPr/>
        <a:lstStyle/>
        <a:p>
          <a:endParaRPr lang="en-US"/>
        </a:p>
      </dgm:t>
    </dgm:pt>
    <dgm:pt modelId="{F06BB018-50F1-40EB-8DBB-77E662C6B221}" type="sibTrans" cxnId="{0D4BDB92-A142-4BD8-A362-67E86178BCFB}">
      <dgm:prSet/>
      <dgm:spPr/>
      <dgm:t>
        <a:bodyPr/>
        <a:lstStyle/>
        <a:p>
          <a:endParaRPr lang="en-US"/>
        </a:p>
      </dgm:t>
    </dgm:pt>
    <dgm:pt modelId="{5D6C1672-8593-4560-9794-755FA9E7D36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Electronic and supervision reminders for clinicians, all patient-facing staff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3296BEA-A261-4215-AE51-E4BC6DD80CE2}" type="parTrans" cxnId="{392F24BF-162C-4D18-99EE-2C6B820D17B0}">
      <dgm:prSet/>
      <dgm:spPr/>
      <dgm:t>
        <a:bodyPr/>
        <a:lstStyle/>
        <a:p>
          <a:endParaRPr lang="en-US"/>
        </a:p>
      </dgm:t>
    </dgm:pt>
    <dgm:pt modelId="{B03C6D67-86BB-4703-BE8A-8D5212AE357F}" type="sibTrans" cxnId="{392F24BF-162C-4D18-99EE-2C6B820D17B0}">
      <dgm:prSet/>
      <dgm:spPr/>
      <dgm:t>
        <a:bodyPr/>
        <a:lstStyle/>
        <a:p>
          <a:endParaRPr lang="en-US"/>
        </a:p>
      </dgm:t>
    </dgm:pt>
    <dgm:pt modelId="{6B72CFD9-7742-4FB6-922C-9805A64C17B6}">
      <dgm:prSet/>
      <dgm:spPr/>
      <dgm:t>
        <a:bodyPr/>
        <a:lstStyle/>
        <a:p>
          <a:r>
            <a:rPr lang="en-US" dirty="0"/>
            <a:t>Policy </a:t>
          </a:r>
          <a:r>
            <a:rPr lang="en-US" dirty="0">
              <a:latin typeface="Franklin Gothic Book" panose="020B0503020102020204" pitchFamily="34" charset="0"/>
            </a:rPr>
            <a:t>→ Practice</a:t>
          </a:r>
        </a:p>
        <a:p>
          <a:r>
            <a:rPr lang="en-US" dirty="0">
              <a:latin typeface="Franklin Gothic Book" panose="020B0503020102020204" pitchFamily="34" charset="0"/>
            </a:rPr>
            <a:t>Very brief advice, Vaping and Varenicline</a:t>
          </a:r>
          <a:endParaRPr lang="en-US" dirty="0"/>
        </a:p>
      </dgm:t>
    </dgm:pt>
    <dgm:pt modelId="{EFA72D2C-BC12-4DFC-9E27-38CC692B59B1}" type="parTrans" cxnId="{F7D2A5BC-5D45-444C-B2AA-E73FDEE469B0}">
      <dgm:prSet/>
      <dgm:spPr/>
      <dgm:t>
        <a:bodyPr/>
        <a:lstStyle/>
        <a:p>
          <a:endParaRPr lang="en-US"/>
        </a:p>
      </dgm:t>
    </dgm:pt>
    <dgm:pt modelId="{96DCEF5A-8184-43F1-9CE3-45CE568A2058}" type="sibTrans" cxnId="{F7D2A5BC-5D45-444C-B2AA-E73FDEE469B0}">
      <dgm:prSet/>
      <dgm:spPr/>
      <dgm:t>
        <a:bodyPr/>
        <a:lstStyle/>
        <a:p>
          <a:endParaRPr lang="en-US"/>
        </a:p>
      </dgm:t>
    </dgm:pt>
    <dgm:pt modelId="{EF5C2F58-A9FB-4397-97DF-DA3C4BBAC8F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The challenges of directive-fatigue, competing priorities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1D772CE-EF55-4994-B813-531CA76992BA}" type="parTrans" cxnId="{3CF31859-9986-4EBB-B777-D8D506CA366E}">
      <dgm:prSet/>
      <dgm:spPr/>
      <dgm:t>
        <a:bodyPr/>
        <a:lstStyle/>
        <a:p>
          <a:endParaRPr lang="en-US"/>
        </a:p>
      </dgm:t>
    </dgm:pt>
    <dgm:pt modelId="{902FC79E-C963-4205-BC21-9C30DAD5F147}" type="sibTrans" cxnId="{3CF31859-9986-4EBB-B777-D8D506CA366E}">
      <dgm:prSet/>
      <dgm:spPr/>
      <dgm:t>
        <a:bodyPr/>
        <a:lstStyle/>
        <a:p>
          <a:endParaRPr lang="en-US"/>
        </a:p>
      </dgm:t>
    </dgm:pt>
    <dgm:pt modelId="{8A496E90-F1E9-44D8-9279-C46BA8D970A8}">
      <dgm:prSet/>
      <dgm:spPr/>
      <dgm:t>
        <a:bodyPr/>
        <a:lstStyle/>
        <a:p>
          <a:r>
            <a:rPr lang="en-US" dirty="0"/>
            <a:t>When to activate enforcement (no smoking rules) </a:t>
          </a:r>
        </a:p>
      </dgm:t>
    </dgm:pt>
    <dgm:pt modelId="{6F3BFF42-C22F-4AD4-B9EB-96B658EEB60F}" type="parTrans" cxnId="{1FE9A14A-278A-4141-B963-E1185FEEE991}">
      <dgm:prSet/>
      <dgm:spPr/>
      <dgm:t>
        <a:bodyPr/>
        <a:lstStyle/>
        <a:p>
          <a:endParaRPr lang="en-US"/>
        </a:p>
      </dgm:t>
    </dgm:pt>
    <dgm:pt modelId="{89B4BB7F-FD2D-43A6-8088-49D9F99996E1}" type="sibTrans" cxnId="{1FE9A14A-278A-4141-B963-E1185FEEE991}">
      <dgm:prSet/>
      <dgm:spPr/>
      <dgm:t>
        <a:bodyPr/>
        <a:lstStyle/>
        <a:p>
          <a:endParaRPr lang="en-US"/>
        </a:p>
      </dgm:t>
    </dgm:pt>
    <dgm:pt modelId="{4056AFB5-888B-4984-98B6-BB0C9927E5A8}" type="pres">
      <dgm:prSet presAssocID="{C8AC502E-745E-4B8A-A78D-DE5FE24603C6}" presName="diagram" presStyleCnt="0">
        <dgm:presLayoutVars>
          <dgm:dir/>
          <dgm:resizeHandles val="exact"/>
        </dgm:presLayoutVars>
      </dgm:prSet>
      <dgm:spPr/>
    </dgm:pt>
    <dgm:pt modelId="{11B45698-B516-4D8F-AFB2-0A4D80890411}" type="pres">
      <dgm:prSet presAssocID="{73E746B5-13C1-49DC-B129-3FBBACF2EF2A}" presName="node" presStyleLbl="node1" presStyleIdx="0" presStyleCnt="7">
        <dgm:presLayoutVars>
          <dgm:bulletEnabled val="1"/>
        </dgm:presLayoutVars>
      </dgm:prSet>
      <dgm:spPr/>
    </dgm:pt>
    <dgm:pt modelId="{D6A5E5BB-2F9A-40C4-8913-6CD94E5C13A6}" type="pres">
      <dgm:prSet presAssocID="{3423E197-00C3-4C8F-ADB6-877CC0A2EBCE}" presName="sibTrans" presStyleCnt="0"/>
      <dgm:spPr/>
    </dgm:pt>
    <dgm:pt modelId="{23FDF39B-366D-49D1-BADE-BF78A0F5622C}" type="pres">
      <dgm:prSet presAssocID="{A74BAE20-3516-4877-9958-DEFC0F85511A}" presName="node" presStyleLbl="node1" presStyleIdx="1" presStyleCnt="7">
        <dgm:presLayoutVars>
          <dgm:bulletEnabled val="1"/>
        </dgm:presLayoutVars>
      </dgm:prSet>
      <dgm:spPr/>
    </dgm:pt>
    <dgm:pt modelId="{3DC451A7-E229-4E8F-A78C-1A28E29DD696}" type="pres">
      <dgm:prSet presAssocID="{CE721E3C-3658-4253-9A79-3415986B5438}" presName="sibTrans" presStyleCnt="0"/>
      <dgm:spPr/>
    </dgm:pt>
    <dgm:pt modelId="{6D83461E-A75E-45D8-8D8B-A6FDCDF5E325}" type="pres">
      <dgm:prSet presAssocID="{FF7A8946-2450-42D0-9971-953116B1EA72}" presName="node" presStyleLbl="node1" presStyleIdx="2" presStyleCnt="7">
        <dgm:presLayoutVars>
          <dgm:bulletEnabled val="1"/>
        </dgm:presLayoutVars>
      </dgm:prSet>
      <dgm:spPr/>
    </dgm:pt>
    <dgm:pt modelId="{8F7644B3-1E97-4092-842D-15FF7AA1F63B}" type="pres">
      <dgm:prSet presAssocID="{F06BB018-50F1-40EB-8DBB-77E662C6B221}" presName="sibTrans" presStyleCnt="0"/>
      <dgm:spPr/>
    </dgm:pt>
    <dgm:pt modelId="{6373A9BA-850B-465E-99DB-88B63AB570B7}" type="pres">
      <dgm:prSet presAssocID="{5D6C1672-8593-4560-9794-755FA9E7D368}" presName="node" presStyleLbl="node1" presStyleIdx="3" presStyleCnt="7">
        <dgm:presLayoutVars>
          <dgm:bulletEnabled val="1"/>
        </dgm:presLayoutVars>
      </dgm:prSet>
      <dgm:spPr/>
    </dgm:pt>
    <dgm:pt modelId="{D625C3A7-F8DE-4EA9-971E-A8068C8208F7}" type="pres">
      <dgm:prSet presAssocID="{B03C6D67-86BB-4703-BE8A-8D5212AE357F}" presName="sibTrans" presStyleCnt="0"/>
      <dgm:spPr/>
    </dgm:pt>
    <dgm:pt modelId="{F3FFE599-13E7-4EDC-AFEC-C1887C5956F8}" type="pres">
      <dgm:prSet presAssocID="{6B72CFD9-7742-4FB6-922C-9805A64C17B6}" presName="node" presStyleLbl="node1" presStyleIdx="4" presStyleCnt="7">
        <dgm:presLayoutVars>
          <dgm:bulletEnabled val="1"/>
        </dgm:presLayoutVars>
      </dgm:prSet>
      <dgm:spPr/>
    </dgm:pt>
    <dgm:pt modelId="{B4C18BF8-CB62-432D-9D0B-289CE7612D3C}" type="pres">
      <dgm:prSet presAssocID="{96DCEF5A-8184-43F1-9CE3-45CE568A2058}" presName="sibTrans" presStyleCnt="0"/>
      <dgm:spPr/>
    </dgm:pt>
    <dgm:pt modelId="{ED250152-1C94-4B58-A201-F1502CBBD076}" type="pres">
      <dgm:prSet presAssocID="{EF5C2F58-A9FB-4397-97DF-DA3C4BBAC8F0}" presName="node" presStyleLbl="node1" presStyleIdx="5" presStyleCnt="7">
        <dgm:presLayoutVars>
          <dgm:bulletEnabled val="1"/>
        </dgm:presLayoutVars>
      </dgm:prSet>
      <dgm:spPr/>
    </dgm:pt>
    <dgm:pt modelId="{1FC54754-29AE-4804-B13E-DDF3E101913E}" type="pres">
      <dgm:prSet presAssocID="{902FC79E-C963-4205-BC21-9C30DAD5F147}" presName="sibTrans" presStyleCnt="0"/>
      <dgm:spPr/>
    </dgm:pt>
    <dgm:pt modelId="{0AD5B6CC-B27D-4BD0-A2E6-113157046AE4}" type="pres">
      <dgm:prSet presAssocID="{8A496E90-F1E9-44D8-9279-C46BA8D970A8}" presName="node" presStyleLbl="node1" presStyleIdx="6" presStyleCnt="7">
        <dgm:presLayoutVars>
          <dgm:bulletEnabled val="1"/>
        </dgm:presLayoutVars>
      </dgm:prSet>
      <dgm:spPr/>
    </dgm:pt>
  </dgm:ptLst>
  <dgm:cxnLst>
    <dgm:cxn modelId="{3A69FC01-6351-418D-9470-5463850E7D35}" type="presOf" srcId="{6B72CFD9-7742-4FB6-922C-9805A64C17B6}" destId="{F3FFE599-13E7-4EDC-AFEC-C1887C5956F8}" srcOrd="0" destOrd="0" presId="urn:microsoft.com/office/officeart/2005/8/layout/default"/>
    <dgm:cxn modelId="{879E0903-7A15-408C-B0C8-1C8A1924C3FC}" type="presOf" srcId="{5D6C1672-8593-4560-9794-755FA9E7D368}" destId="{6373A9BA-850B-465E-99DB-88B63AB570B7}" srcOrd="0" destOrd="0" presId="urn:microsoft.com/office/officeart/2005/8/layout/default"/>
    <dgm:cxn modelId="{6856FE08-A877-4483-8635-6FCF5E8E393B}" type="presOf" srcId="{FF7A8946-2450-42D0-9971-953116B1EA72}" destId="{6D83461E-A75E-45D8-8D8B-A6FDCDF5E325}" srcOrd="0" destOrd="0" presId="urn:microsoft.com/office/officeart/2005/8/layout/default"/>
    <dgm:cxn modelId="{DB7C2A5D-6E9F-4424-B1C5-7E9E1DC1B9EE}" type="presOf" srcId="{A74BAE20-3516-4877-9958-DEFC0F85511A}" destId="{23FDF39B-366D-49D1-BADE-BF78A0F5622C}" srcOrd="0" destOrd="0" presId="urn:microsoft.com/office/officeart/2005/8/layout/default"/>
    <dgm:cxn modelId="{1FE9A14A-278A-4141-B963-E1185FEEE991}" srcId="{C8AC502E-745E-4B8A-A78D-DE5FE24603C6}" destId="{8A496E90-F1E9-44D8-9279-C46BA8D970A8}" srcOrd="6" destOrd="0" parTransId="{6F3BFF42-C22F-4AD4-B9EB-96B658EEB60F}" sibTransId="{89B4BB7F-FD2D-43A6-8088-49D9F99996E1}"/>
    <dgm:cxn modelId="{1EDF906C-3D94-46D3-B04E-291062E495EE}" srcId="{C8AC502E-745E-4B8A-A78D-DE5FE24603C6}" destId="{73E746B5-13C1-49DC-B129-3FBBACF2EF2A}" srcOrd="0" destOrd="0" parTransId="{6CF22812-16F6-4CFD-AA61-0809FDEC03F9}" sibTransId="{3423E197-00C3-4C8F-ADB6-877CC0A2EBCE}"/>
    <dgm:cxn modelId="{7B09206E-47C4-4C96-A39E-BFABC0E48EBF}" type="presOf" srcId="{EF5C2F58-A9FB-4397-97DF-DA3C4BBAC8F0}" destId="{ED250152-1C94-4B58-A201-F1502CBBD076}" srcOrd="0" destOrd="0" presId="urn:microsoft.com/office/officeart/2005/8/layout/default"/>
    <dgm:cxn modelId="{B1D71B55-D0DB-46E6-B41C-2775868BB178}" type="presOf" srcId="{C8AC502E-745E-4B8A-A78D-DE5FE24603C6}" destId="{4056AFB5-888B-4984-98B6-BB0C9927E5A8}" srcOrd="0" destOrd="0" presId="urn:microsoft.com/office/officeart/2005/8/layout/default"/>
    <dgm:cxn modelId="{3CF31859-9986-4EBB-B777-D8D506CA366E}" srcId="{C8AC502E-745E-4B8A-A78D-DE5FE24603C6}" destId="{EF5C2F58-A9FB-4397-97DF-DA3C4BBAC8F0}" srcOrd="5" destOrd="0" parTransId="{A1D772CE-EF55-4994-B813-531CA76992BA}" sibTransId="{902FC79E-C963-4205-BC21-9C30DAD5F147}"/>
    <dgm:cxn modelId="{0D4BDB92-A142-4BD8-A362-67E86178BCFB}" srcId="{C8AC502E-745E-4B8A-A78D-DE5FE24603C6}" destId="{FF7A8946-2450-42D0-9971-953116B1EA72}" srcOrd="2" destOrd="0" parTransId="{FA70B97F-D340-4959-A04C-28BEE48595DC}" sibTransId="{F06BB018-50F1-40EB-8DBB-77E662C6B221}"/>
    <dgm:cxn modelId="{1C98B9A7-3345-4F6F-A5E2-58B0542FEF0E}" srcId="{C8AC502E-745E-4B8A-A78D-DE5FE24603C6}" destId="{A74BAE20-3516-4877-9958-DEFC0F85511A}" srcOrd="1" destOrd="0" parTransId="{ABDB000B-17B6-43A2-9A88-0DAE8DD753E9}" sibTransId="{CE721E3C-3658-4253-9A79-3415986B5438}"/>
    <dgm:cxn modelId="{817220B3-FD92-47FB-9CA6-5F2E28B1655F}" type="presOf" srcId="{8A496E90-F1E9-44D8-9279-C46BA8D970A8}" destId="{0AD5B6CC-B27D-4BD0-A2E6-113157046AE4}" srcOrd="0" destOrd="0" presId="urn:microsoft.com/office/officeart/2005/8/layout/default"/>
    <dgm:cxn modelId="{F7D2A5BC-5D45-444C-B2AA-E73FDEE469B0}" srcId="{C8AC502E-745E-4B8A-A78D-DE5FE24603C6}" destId="{6B72CFD9-7742-4FB6-922C-9805A64C17B6}" srcOrd="4" destOrd="0" parTransId="{EFA72D2C-BC12-4DFC-9E27-38CC692B59B1}" sibTransId="{96DCEF5A-8184-43F1-9CE3-45CE568A2058}"/>
    <dgm:cxn modelId="{392F24BF-162C-4D18-99EE-2C6B820D17B0}" srcId="{C8AC502E-745E-4B8A-A78D-DE5FE24603C6}" destId="{5D6C1672-8593-4560-9794-755FA9E7D368}" srcOrd="3" destOrd="0" parTransId="{C3296BEA-A261-4215-AE51-E4BC6DD80CE2}" sibTransId="{B03C6D67-86BB-4703-BE8A-8D5212AE357F}"/>
    <dgm:cxn modelId="{0E090DF5-A165-4D60-8173-19A35723B7C4}" type="presOf" srcId="{73E746B5-13C1-49DC-B129-3FBBACF2EF2A}" destId="{11B45698-B516-4D8F-AFB2-0A4D80890411}" srcOrd="0" destOrd="0" presId="urn:microsoft.com/office/officeart/2005/8/layout/default"/>
    <dgm:cxn modelId="{35D840E2-ADD4-418C-891A-92E0FB35F6C4}" type="presParOf" srcId="{4056AFB5-888B-4984-98B6-BB0C9927E5A8}" destId="{11B45698-B516-4D8F-AFB2-0A4D80890411}" srcOrd="0" destOrd="0" presId="urn:microsoft.com/office/officeart/2005/8/layout/default"/>
    <dgm:cxn modelId="{F4BFC193-CBA3-4054-ACA6-A6A322380D3C}" type="presParOf" srcId="{4056AFB5-888B-4984-98B6-BB0C9927E5A8}" destId="{D6A5E5BB-2F9A-40C4-8913-6CD94E5C13A6}" srcOrd="1" destOrd="0" presId="urn:microsoft.com/office/officeart/2005/8/layout/default"/>
    <dgm:cxn modelId="{A36EF8A8-6E4C-4EF3-89E8-04CD7F98C118}" type="presParOf" srcId="{4056AFB5-888B-4984-98B6-BB0C9927E5A8}" destId="{23FDF39B-366D-49D1-BADE-BF78A0F5622C}" srcOrd="2" destOrd="0" presId="urn:microsoft.com/office/officeart/2005/8/layout/default"/>
    <dgm:cxn modelId="{E349C2E6-B565-4758-AFF1-6CC0B233CF46}" type="presParOf" srcId="{4056AFB5-888B-4984-98B6-BB0C9927E5A8}" destId="{3DC451A7-E229-4E8F-A78C-1A28E29DD696}" srcOrd="3" destOrd="0" presId="urn:microsoft.com/office/officeart/2005/8/layout/default"/>
    <dgm:cxn modelId="{C1FFF33A-7B9C-476F-94E5-46780E290364}" type="presParOf" srcId="{4056AFB5-888B-4984-98B6-BB0C9927E5A8}" destId="{6D83461E-A75E-45D8-8D8B-A6FDCDF5E325}" srcOrd="4" destOrd="0" presId="urn:microsoft.com/office/officeart/2005/8/layout/default"/>
    <dgm:cxn modelId="{6E883990-EE8D-4A50-9260-2CB1EBC3BF35}" type="presParOf" srcId="{4056AFB5-888B-4984-98B6-BB0C9927E5A8}" destId="{8F7644B3-1E97-4092-842D-15FF7AA1F63B}" srcOrd="5" destOrd="0" presId="urn:microsoft.com/office/officeart/2005/8/layout/default"/>
    <dgm:cxn modelId="{A71C9112-29EF-4F75-8426-55CE2D73460D}" type="presParOf" srcId="{4056AFB5-888B-4984-98B6-BB0C9927E5A8}" destId="{6373A9BA-850B-465E-99DB-88B63AB570B7}" srcOrd="6" destOrd="0" presId="urn:microsoft.com/office/officeart/2005/8/layout/default"/>
    <dgm:cxn modelId="{CD296DA7-7799-43FB-BD55-4A839C9F0A7D}" type="presParOf" srcId="{4056AFB5-888B-4984-98B6-BB0C9927E5A8}" destId="{D625C3A7-F8DE-4EA9-971E-A8068C8208F7}" srcOrd="7" destOrd="0" presId="urn:microsoft.com/office/officeart/2005/8/layout/default"/>
    <dgm:cxn modelId="{B7C1F190-C74A-4306-9BEA-A02715F8A7AF}" type="presParOf" srcId="{4056AFB5-888B-4984-98B6-BB0C9927E5A8}" destId="{F3FFE599-13E7-4EDC-AFEC-C1887C5956F8}" srcOrd="8" destOrd="0" presId="urn:microsoft.com/office/officeart/2005/8/layout/default"/>
    <dgm:cxn modelId="{1C6DE1AC-400A-4185-9A45-A3309AF2A2A3}" type="presParOf" srcId="{4056AFB5-888B-4984-98B6-BB0C9927E5A8}" destId="{B4C18BF8-CB62-432D-9D0B-289CE7612D3C}" srcOrd="9" destOrd="0" presId="urn:microsoft.com/office/officeart/2005/8/layout/default"/>
    <dgm:cxn modelId="{6B7D2D01-A60E-4BB8-AF00-9ECBC306E231}" type="presParOf" srcId="{4056AFB5-888B-4984-98B6-BB0C9927E5A8}" destId="{ED250152-1C94-4B58-A201-F1502CBBD076}" srcOrd="10" destOrd="0" presId="urn:microsoft.com/office/officeart/2005/8/layout/default"/>
    <dgm:cxn modelId="{A10623AF-9127-4098-A25F-950B12375F75}" type="presParOf" srcId="{4056AFB5-888B-4984-98B6-BB0C9927E5A8}" destId="{1FC54754-29AE-4804-B13E-DDF3E101913E}" srcOrd="11" destOrd="0" presId="urn:microsoft.com/office/officeart/2005/8/layout/default"/>
    <dgm:cxn modelId="{042F371D-4658-4BF1-8B39-1C99309ED932}" type="presParOf" srcId="{4056AFB5-888B-4984-98B6-BB0C9927E5A8}" destId="{0AD5B6CC-B27D-4BD0-A2E6-113157046A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0F490-7DB9-4A2B-AFC4-94843D16170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78CF5-DAFC-4E0B-9FCC-901946E262CD}">
      <dgm:prSet phldrT="[Text]"/>
      <dgm:spPr/>
      <dgm:t>
        <a:bodyPr/>
        <a:lstStyle/>
        <a:p>
          <a:r>
            <a:rPr lang="en-US" dirty="0"/>
            <a:t>Establish norms</a:t>
          </a:r>
        </a:p>
      </dgm:t>
    </dgm:pt>
    <dgm:pt modelId="{CA364D64-682E-4A69-AC08-48F1A9188C2F}" type="parTrans" cxnId="{DAB34328-137F-4057-B134-70E6F6110A13}">
      <dgm:prSet/>
      <dgm:spPr/>
      <dgm:t>
        <a:bodyPr/>
        <a:lstStyle/>
        <a:p>
          <a:endParaRPr lang="en-US"/>
        </a:p>
      </dgm:t>
    </dgm:pt>
    <dgm:pt modelId="{46A5C48E-9B7B-4CAB-A983-F0C1416D7422}" type="sibTrans" cxnId="{DAB34328-137F-4057-B134-70E6F6110A1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C43B6E57-5C88-4055-9D59-44AB26674757}">
      <dgm:prSet phldrT="[Text]"/>
      <dgm:spPr/>
      <dgm:t>
        <a:bodyPr/>
        <a:lstStyle/>
        <a:p>
          <a:r>
            <a:rPr lang="en-US" dirty="0"/>
            <a:t>Educate + Sustain</a:t>
          </a:r>
        </a:p>
      </dgm:t>
    </dgm:pt>
    <dgm:pt modelId="{87820A8B-BF59-4018-AC8A-DC595C938A36}" type="parTrans" cxnId="{D361C3C1-9D25-4A89-B214-BFA66E382AE9}">
      <dgm:prSet/>
      <dgm:spPr/>
      <dgm:t>
        <a:bodyPr/>
        <a:lstStyle/>
        <a:p>
          <a:endParaRPr lang="en-US"/>
        </a:p>
      </dgm:t>
    </dgm:pt>
    <dgm:pt modelId="{4BDFB83C-E3C0-49FE-9C31-6B9D0698158B}" type="sibTrans" cxnId="{D361C3C1-9D25-4A89-B214-BFA66E382AE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E8842303-6B76-4F9F-B2E7-603E34DF9619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7E436193-3E61-4962-9970-5386608C0166}" type="parTrans" cxnId="{0610CF08-ED32-4FD5-B196-1B6AA1AC2A57}">
      <dgm:prSet/>
      <dgm:spPr/>
      <dgm:t>
        <a:bodyPr/>
        <a:lstStyle/>
        <a:p>
          <a:endParaRPr lang="en-US"/>
        </a:p>
      </dgm:t>
    </dgm:pt>
    <dgm:pt modelId="{BFA7B0BC-5EC0-4FC4-883D-D9D15E0BFD5B}" type="sibTrans" cxnId="{0610CF08-ED32-4FD5-B196-1B6AA1AC2A5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61C0E120-30AE-461D-88F3-3DFD32C25723}">
      <dgm:prSet/>
      <dgm:spPr/>
      <dgm:t>
        <a:bodyPr/>
        <a:lstStyle/>
        <a:p>
          <a:r>
            <a:rPr lang="en-US" dirty="0"/>
            <a:t>Evaluate openly</a:t>
          </a:r>
        </a:p>
      </dgm:t>
    </dgm:pt>
    <dgm:pt modelId="{756C32E1-B21D-4CEF-A183-E25FFEED31EC}" type="sibTrans" cxnId="{0AB27B4F-0AB3-455E-998E-AC53148213A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FDD447FD-8FD8-4988-B6A6-48816EA4B8EB}" type="parTrans" cxnId="{0AB27B4F-0AB3-455E-998E-AC53148213A2}">
      <dgm:prSet/>
      <dgm:spPr/>
      <dgm:t>
        <a:bodyPr/>
        <a:lstStyle/>
        <a:p>
          <a:endParaRPr lang="en-US"/>
        </a:p>
      </dgm:t>
    </dgm:pt>
    <dgm:pt modelId="{35D2DC84-EC42-4C69-848C-3B253F513D0E}" type="pres">
      <dgm:prSet presAssocID="{03E0F490-7DB9-4A2B-AFC4-94843D16170D}" presName="Name0" presStyleCnt="0">
        <dgm:presLayoutVars>
          <dgm:chMax val="21"/>
          <dgm:chPref val="21"/>
        </dgm:presLayoutVars>
      </dgm:prSet>
      <dgm:spPr/>
    </dgm:pt>
    <dgm:pt modelId="{D66A6F36-F432-496E-BC2E-96ADC49F7C36}" type="pres">
      <dgm:prSet presAssocID="{23978CF5-DAFC-4E0B-9FCC-901946E262CD}" presName="text1" presStyleCnt="0"/>
      <dgm:spPr/>
    </dgm:pt>
    <dgm:pt modelId="{868A91DA-7421-4467-8A90-75BA02A9E31C}" type="pres">
      <dgm:prSet presAssocID="{23978CF5-DAFC-4E0B-9FCC-901946E262C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F9F3D08-E6FF-4EBD-B580-282A92748E89}" type="pres">
      <dgm:prSet presAssocID="{23978CF5-DAFC-4E0B-9FCC-901946E262CD}" presName="textaccent1" presStyleCnt="0"/>
      <dgm:spPr/>
    </dgm:pt>
    <dgm:pt modelId="{BCD9D03A-75AB-4218-B214-905152A15B72}" type="pres">
      <dgm:prSet presAssocID="{23978CF5-DAFC-4E0B-9FCC-901946E262CD}" presName="accentRepeatNode" presStyleLbl="solidAlignAcc1" presStyleIdx="0" presStyleCnt="8"/>
      <dgm:spPr/>
    </dgm:pt>
    <dgm:pt modelId="{EF370C7B-68DD-4401-BAF7-3C5D407DD51C}" type="pres">
      <dgm:prSet presAssocID="{46A5C48E-9B7B-4CAB-A983-F0C1416D7422}" presName="image1" presStyleCnt="0"/>
      <dgm:spPr/>
    </dgm:pt>
    <dgm:pt modelId="{3F60AE22-AD79-4A5E-B46B-72FDAB7B8B25}" type="pres">
      <dgm:prSet presAssocID="{46A5C48E-9B7B-4CAB-A983-F0C1416D7422}" presName="imageRepeatNode" presStyleLbl="alignAcc1" presStyleIdx="0" presStyleCnt="4"/>
      <dgm:spPr/>
    </dgm:pt>
    <dgm:pt modelId="{025F5BE8-0F6F-42D7-91AA-E6D642A0B868}" type="pres">
      <dgm:prSet presAssocID="{46A5C48E-9B7B-4CAB-A983-F0C1416D7422}" presName="imageaccent1" presStyleCnt="0"/>
      <dgm:spPr/>
    </dgm:pt>
    <dgm:pt modelId="{59501CAA-2413-4DAA-B25D-D52F57FEDA1B}" type="pres">
      <dgm:prSet presAssocID="{46A5C48E-9B7B-4CAB-A983-F0C1416D7422}" presName="accentRepeatNode" presStyleLbl="solidAlignAcc1" presStyleIdx="1" presStyleCnt="8"/>
      <dgm:spPr/>
    </dgm:pt>
    <dgm:pt modelId="{3D820824-D706-451A-AF4D-65C4C44C2D61}" type="pres">
      <dgm:prSet presAssocID="{C43B6E57-5C88-4055-9D59-44AB26674757}" presName="text2" presStyleCnt="0"/>
      <dgm:spPr/>
    </dgm:pt>
    <dgm:pt modelId="{7197DD23-FB8D-4561-B678-EA206693E5FF}" type="pres">
      <dgm:prSet presAssocID="{C43B6E57-5C88-4055-9D59-44AB2667475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F580F75-EC64-49CD-8AAB-9E584E3728DA}" type="pres">
      <dgm:prSet presAssocID="{C43B6E57-5C88-4055-9D59-44AB26674757}" presName="textaccent2" presStyleCnt="0"/>
      <dgm:spPr/>
    </dgm:pt>
    <dgm:pt modelId="{B7BF26E6-AA4E-4740-B832-19AD52D156D2}" type="pres">
      <dgm:prSet presAssocID="{C43B6E57-5C88-4055-9D59-44AB26674757}" presName="accentRepeatNode" presStyleLbl="solidAlignAcc1" presStyleIdx="2" presStyleCnt="8"/>
      <dgm:spPr/>
    </dgm:pt>
    <dgm:pt modelId="{56341E16-2CB1-4520-87CD-DC5DD66611D8}" type="pres">
      <dgm:prSet presAssocID="{4BDFB83C-E3C0-49FE-9C31-6B9D0698158B}" presName="image2" presStyleCnt="0"/>
      <dgm:spPr/>
    </dgm:pt>
    <dgm:pt modelId="{CEF7544E-9C29-46B4-98A9-4C1A405D8B48}" type="pres">
      <dgm:prSet presAssocID="{4BDFB83C-E3C0-49FE-9C31-6B9D0698158B}" presName="imageRepeatNode" presStyleLbl="alignAcc1" presStyleIdx="1" presStyleCnt="4"/>
      <dgm:spPr/>
    </dgm:pt>
    <dgm:pt modelId="{9D4FB9EB-885F-4B80-8584-053283A5F5CB}" type="pres">
      <dgm:prSet presAssocID="{4BDFB83C-E3C0-49FE-9C31-6B9D0698158B}" presName="imageaccent2" presStyleCnt="0"/>
      <dgm:spPr/>
    </dgm:pt>
    <dgm:pt modelId="{F258755B-C892-44DD-9FD7-4C12D8A5ED3F}" type="pres">
      <dgm:prSet presAssocID="{4BDFB83C-E3C0-49FE-9C31-6B9D0698158B}" presName="accentRepeatNode" presStyleLbl="solidAlignAcc1" presStyleIdx="3" presStyleCnt="8"/>
      <dgm:spPr/>
    </dgm:pt>
    <dgm:pt modelId="{F5051B83-9998-4E9C-8395-BC0F4C648ECB}" type="pres">
      <dgm:prSet presAssocID="{E8842303-6B76-4F9F-B2E7-603E34DF9619}" presName="text3" presStyleCnt="0"/>
      <dgm:spPr/>
    </dgm:pt>
    <dgm:pt modelId="{EFF9311E-A6AD-4F9C-8DE0-BC39724DD21A}" type="pres">
      <dgm:prSet presAssocID="{E8842303-6B76-4F9F-B2E7-603E34DF9619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D6DA83B-419B-4A9D-8382-AF3292914236}" type="pres">
      <dgm:prSet presAssocID="{E8842303-6B76-4F9F-B2E7-603E34DF9619}" presName="textaccent3" presStyleCnt="0"/>
      <dgm:spPr/>
    </dgm:pt>
    <dgm:pt modelId="{21245E20-03EB-479F-A51A-D66AAAD6A909}" type="pres">
      <dgm:prSet presAssocID="{E8842303-6B76-4F9F-B2E7-603E34DF9619}" presName="accentRepeatNode" presStyleLbl="solidAlignAcc1" presStyleIdx="4" presStyleCnt="8"/>
      <dgm:spPr/>
    </dgm:pt>
    <dgm:pt modelId="{11396F0D-9B9D-41E8-A3F6-7D74DECE4847}" type="pres">
      <dgm:prSet presAssocID="{BFA7B0BC-5EC0-4FC4-883D-D9D15E0BFD5B}" presName="image3" presStyleCnt="0"/>
      <dgm:spPr/>
    </dgm:pt>
    <dgm:pt modelId="{A23ABBA2-782F-4FF6-9D1F-1CEBB6558ECF}" type="pres">
      <dgm:prSet presAssocID="{BFA7B0BC-5EC0-4FC4-883D-D9D15E0BFD5B}" presName="imageRepeatNode" presStyleLbl="alignAcc1" presStyleIdx="2" presStyleCnt="4"/>
      <dgm:spPr/>
    </dgm:pt>
    <dgm:pt modelId="{6D9EE06C-8FF9-4D94-A2C1-BFBC204B3AF4}" type="pres">
      <dgm:prSet presAssocID="{BFA7B0BC-5EC0-4FC4-883D-D9D15E0BFD5B}" presName="imageaccent3" presStyleCnt="0"/>
      <dgm:spPr/>
    </dgm:pt>
    <dgm:pt modelId="{A0BDDCC8-241F-4733-B3B1-BA2FC64D85AD}" type="pres">
      <dgm:prSet presAssocID="{BFA7B0BC-5EC0-4FC4-883D-D9D15E0BFD5B}" presName="accentRepeatNode" presStyleLbl="solidAlignAcc1" presStyleIdx="5" presStyleCnt="8"/>
      <dgm:spPr/>
    </dgm:pt>
    <dgm:pt modelId="{B137C7DA-8E52-4521-96DC-25712EBEE0E4}" type="pres">
      <dgm:prSet presAssocID="{61C0E120-30AE-461D-88F3-3DFD32C25723}" presName="text4" presStyleCnt="0"/>
      <dgm:spPr/>
    </dgm:pt>
    <dgm:pt modelId="{7BFEF639-EA23-4E5C-BE34-831CC3F12D06}" type="pres">
      <dgm:prSet presAssocID="{61C0E120-30AE-461D-88F3-3DFD32C2572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C563B2A-5EB1-4E0A-8604-CC038AA4E1EE}" type="pres">
      <dgm:prSet presAssocID="{61C0E120-30AE-461D-88F3-3DFD32C25723}" presName="textaccent4" presStyleCnt="0"/>
      <dgm:spPr/>
    </dgm:pt>
    <dgm:pt modelId="{63E6DA70-7BAD-4E77-A56B-DBDA93E5B646}" type="pres">
      <dgm:prSet presAssocID="{61C0E120-30AE-461D-88F3-3DFD32C25723}" presName="accentRepeatNode" presStyleLbl="solidAlignAcc1" presStyleIdx="6" presStyleCnt="8"/>
      <dgm:spPr/>
    </dgm:pt>
    <dgm:pt modelId="{5AA59E03-3773-48BF-8E48-B4ECF0422999}" type="pres">
      <dgm:prSet presAssocID="{756C32E1-B21D-4CEF-A183-E25FFEED31EC}" presName="image4" presStyleCnt="0"/>
      <dgm:spPr/>
    </dgm:pt>
    <dgm:pt modelId="{74C19765-E50F-43E9-98A8-CC18BE3B13D9}" type="pres">
      <dgm:prSet presAssocID="{756C32E1-B21D-4CEF-A183-E25FFEED31EC}" presName="imageRepeatNode" presStyleLbl="alignAcc1" presStyleIdx="3" presStyleCnt="4"/>
      <dgm:spPr/>
    </dgm:pt>
    <dgm:pt modelId="{F86181C3-D2BD-4D61-9785-34729111B441}" type="pres">
      <dgm:prSet presAssocID="{756C32E1-B21D-4CEF-A183-E25FFEED31EC}" presName="imageaccent4" presStyleCnt="0"/>
      <dgm:spPr/>
    </dgm:pt>
    <dgm:pt modelId="{DD75FD27-ED05-498C-9851-1E30177941E5}" type="pres">
      <dgm:prSet presAssocID="{756C32E1-B21D-4CEF-A183-E25FFEED31EC}" presName="accentRepeatNode" presStyleLbl="solidAlignAcc1" presStyleIdx="7" presStyleCnt="8"/>
      <dgm:spPr/>
    </dgm:pt>
  </dgm:ptLst>
  <dgm:cxnLst>
    <dgm:cxn modelId="{0610CF08-ED32-4FD5-B196-1B6AA1AC2A57}" srcId="{03E0F490-7DB9-4A2B-AFC4-94843D16170D}" destId="{E8842303-6B76-4F9F-B2E7-603E34DF9619}" srcOrd="2" destOrd="0" parTransId="{7E436193-3E61-4962-9970-5386608C0166}" sibTransId="{BFA7B0BC-5EC0-4FC4-883D-D9D15E0BFD5B}"/>
    <dgm:cxn modelId="{DAB34328-137F-4057-B134-70E6F6110A13}" srcId="{03E0F490-7DB9-4A2B-AFC4-94843D16170D}" destId="{23978CF5-DAFC-4E0B-9FCC-901946E262CD}" srcOrd="0" destOrd="0" parTransId="{CA364D64-682E-4A69-AC08-48F1A9188C2F}" sibTransId="{46A5C48E-9B7B-4CAB-A983-F0C1416D7422}"/>
    <dgm:cxn modelId="{ADB1DC2D-D7B4-4127-BB72-50AAD9B04AEF}" type="presOf" srcId="{03E0F490-7DB9-4A2B-AFC4-94843D16170D}" destId="{35D2DC84-EC42-4C69-848C-3B253F513D0E}" srcOrd="0" destOrd="0" presId="urn:microsoft.com/office/officeart/2008/layout/HexagonCluster"/>
    <dgm:cxn modelId="{FC68C235-E644-4732-B192-6E1F23489BD7}" type="presOf" srcId="{61C0E120-30AE-461D-88F3-3DFD32C25723}" destId="{7BFEF639-EA23-4E5C-BE34-831CC3F12D06}" srcOrd="0" destOrd="0" presId="urn:microsoft.com/office/officeart/2008/layout/HexagonCluster"/>
    <dgm:cxn modelId="{0AB27B4F-0AB3-455E-998E-AC53148213A2}" srcId="{03E0F490-7DB9-4A2B-AFC4-94843D16170D}" destId="{61C0E120-30AE-461D-88F3-3DFD32C25723}" srcOrd="3" destOrd="0" parTransId="{FDD447FD-8FD8-4988-B6A6-48816EA4B8EB}" sibTransId="{756C32E1-B21D-4CEF-A183-E25FFEED31EC}"/>
    <dgm:cxn modelId="{4046EE77-C2F2-4F57-966A-BC645BA2BA95}" type="presOf" srcId="{E8842303-6B76-4F9F-B2E7-603E34DF9619}" destId="{EFF9311E-A6AD-4F9C-8DE0-BC39724DD21A}" srcOrd="0" destOrd="0" presId="urn:microsoft.com/office/officeart/2008/layout/HexagonCluster"/>
    <dgm:cxn modelId="{B584C48D-8B09-48BD-AB09-7896D9FFCEC0}" type="presOf" srcId="{756C32E1-B21D-4CEF-A183-E25FFEED31EC}" destId="{74C19765-E50F-43E9-98A8-CC18BE3B13D9}" srcOrd="0" destOrd="0" presId="urn:microsoft.com/office/officeart/2008/layout/HexagonCluster"/>
    <dgm:cxn modelId="{84E8CCAA-8E1A-46CA-8FCB-FAB13E53959B}" type="presOf" srcId="{C43B6E57-5C88-4055-9D59-44AB26674757}" destId="{7197DD23-FB8D-4561-B678-EA206693E5FF}" srcOrd="0" destOrd="0" presId="urn:microsoft.com/office/officeart/2008/layout/HexagonCluster"/>
    <dgm:cxn modelId="{4B0366BD-A351-4B2D-A87A-04052EBC066B}" type="presOf" srcId="{BFA7B0BC-5EC0-4FC4-883D-D9D15E0BFD5B}" destId="{A23ABBA2-782F-4FF6-9D1F-1CEBB6558ECF}" srcOrd="0" destOrd="0" presId="urn:microsoft.com/office/officeart/2008/layout/HexagonCluster"/>
    <dgm:cxn modelId="{D361C3C1-9D25-4A89-B214-BFA66E382AE9}" srcId="{03E0F490-7DB9-4A2B-AFC4-94843D16170D}" destId="{C43B6E57-5C88-4055-9D59-44AB26674757}" srcOrd="1" destOrd="0" parTransId="{87820A8B-BF59-4018-AC8A-DC595C938A36}" sibTransId="{4BDFB83C-E3C0-49FE-9C31-6B9D0698158B}"/>
    <dgm:cxn modelId="{1B6F6FDD-79F5-4CE0-A8B6-95CF05A7E92B}" type="presOf" srcId="{23978CF5-DAFC-4E0B-9FCC-901946E262CD}" destId="{868A91DA-7421-4467-8A90-75BA02A9E31C}" srcOrd="0" destOrd="0" presId="urn:microsoft.com/office/officeart/2008/layout/HexagonCluster"/>
    <dgm:cxn modelId="{F14D85E2-3752-4045-B73A-5A007A1EA8DF}" type="presOf" srcId="{4BDFB83C-E3C0-49FE-9C31-6B9D0698158B}" destId="{CEF7544E-9C29-46B4-98A9-4C1A405D8B48}" srcOrd="0" destOrd="0" presId="urn:microsoft.com/office/officeart/2008/layout/HexagonCluster"/>
    <dgm:cxn modelId="{BB9440FD-9C1F-4D7E-BA6C-287528880E10}" type="presOf" srcId="{46A5C48E-9B7B-4CAB-A983-F0C1416D7422}" destId="{3F60AE22-AD79-4A5E-B46B-72FDAB7B8B25}" srcOrd="0" destOrd="0" presId="urn:microsoft.com/office/officeart/2008/layout/HexagonCluster"/>
    <dgm:cxn modelId="{1579D15D-A59E-435F-84B4-D289D5383914}" type="presParOf" srcId="{35D2DC84-EC42-4C69-848C-3B253F513D0E}" destId="{D66A6F36-F432-496E-BC2E-96ADC49F7C36}" srcOrd="0" destOrd="0" presId="urn:microsoft.com/office/officeart/2008/layout/HexagonCluster"/>
    <dgm:cxn modelId="{9F1A9CE2-191B-4878-ADB5-06CEC7571CE5}" type="presParOf" srcId="{D66A6F36-F432-496E-BC2E-96ADC49F7C36}" destId="{868A91DA-7421-4467-8A90-75BA02A9E31C}" srcOrd="0" destOrd="0" presId="urn:microsoft.com/office/officeart/2008/layout/HexagonCluster"/>
    <dgm:cxn modelId="{2BCA372C-0417-450B-91C2-DFF199028DBE}" type="presParOf" srcId="{35D2DC84-EC42-4C69-848C-3B253F513D0E}" destId="{4F9F3D08-E6FF-4EBD-B580-282A92748E89}" srcOrd="1" destOrd="0" presId="urn:microsoft.com/office/officeart/2008/layout/HexagonCluster"/>
    <dgm:cxn modelId="{BAFEDAD7-70BE-4C98-8E9F-F93B03235C32}" type="presParOf" srcId="{4F9F3D08-E6FF-4EBD-B580-282A92748E89}" destId="{BCD9D03A-75AB-4218-B214-905152A15B72}" srcOrd="0" destOrd="0" presId="urn:microsoft.com/office/officeart/2008/layout/HexagonCluster"/>
    <dgm:cxn modelId="{8BB9E86B-FC92-4B39-9755-0A4B195D88B6}" type="presParOf" srcId="{35D2DC84-EC42-4C69-848C-3B253F513D0E}" destId="{EF370C7B-68DD-4401-BAF7-3C5D407DD51C}" srcOrd="2" destOrd="0" presId="urn:microsoft.com/office/officeart/2008/layout/HexagonCluster"/>
    <dgm:cxn modelId="{259EC167-6FD9-4209-B608-9E6EA29DDAE0}" type="presParOf" srcId="{EF370C7B-68DD-4401-BAF7-3C5D407DD51C}" destId="{3F60AE22-AD79-4A5E-B46B-72FDAB7B8B25}" srcOrd="0" destOrd="0" presId="urn:microsoft.com/office/officeart/2008/layout/HexagonCluster"/>
    <dgm:cxn modelId="{8D7A5717-6648-4083-A583-086A54BA2547}" type="presParOf" srcId="{35D2DC84-EC42-4C69-848C-3B253F513D0E}" destId="{025F5BE8-0F6F-42D7-91AA-E6D642A0B868}" srcOrd="3" destOrd="0" presId="urn:microsoft.com/office/officeart/2008/layout/HexagonCluster"/>
    <dgm:cxn modelId="{B5260392-50C3-4F93-B1FB-6AD15DC53D19}" type="presParOf" srcId="{025F5BE8-0F6F-42D7-91AA-E6D642A0B868}" destId="{59501CAA-2413-4DAA-B25D-D52F57FEDA1B}" srcOrd="0" destOrd="0" presId="urn:microsoft.com/office/officeart/2008/layout/HexagonCluster"/>
    <dgm:cxn modelId="{6B304BFF-C952-4489-B91A-CAB9373A9CF5}" type="presParOf" srcId="{35D2DC84-EC42-4C69-848C-3B253F513D0E}" destId="{3D820824-D706-451A-AF4D-65C4C44C2D61}" srcOrd="4" destOrd="0" presId="urn:microsoft.com/office/officeart/2008/layout/HexagonCluster"/>
    <dgm:cxn modelId="{7542B0C2-7895-42F6-8826-AC08BE40EE3D}" type="presParOf" srcId="{3D820824-D706-451A-AF4D-65C4C44C2D61}" destId="{7197DD23-FB8D-4561-B678-EA206693E5FF}" srcOrd="0" destOrd="0" presId="urn:microsoft.com/office/officeart/2008/layout/HexagonCluster"/>
    <dgm:cxn modelId="{2DAEE830-D448-4B2B-8D64-7AC2912B54E9}" type="presParOf" srcId="{35D2DC84-EC42-4C69-848C-3B253F513D0E}" destId="{BF580F75-EC64-49CD-8AAB-9E584E3728DA}" srcOrd="5" destOrd="0" presId="urn:microsoft.com/office/officeart/2008/layout/HexagonCluster"/>
    <dgm:cxn modelId="{0D51991F-08C2-4146-8036-73F0C336BA13}" type="presParOf" srcId="{BF580F75-EC64-49CD-8AAB-9E584E3728DA}" destId="{B7BF26E6-AA4E-4740-B832-19AD52D156D2}" srcOrd="0" destOrd="0" presId="urn:microsoft.com/office/officeart/2008/layout/HexagonCluster"/>
    <dgm:cxn modelId="{370116C3-5E37-41EC-A595-CAF1A2B949D5}" type="presParOf" srcId="{35D2DC84-EC42-4C69-848C-3B253F513D0E}" destId="{56341E16-2CB1-4520-87CD-DC5DD66611D8}" srcOrd="6" destOrd="0" presId="urn:microsoft.com/office/officeart/2008/layout/HexagonCluster"/>
    <dgm:cxn modelId="{8C4DC31B-0858-4A8A-9E31-A8F1226721EB}" type="presParOf" srcId="{56341E16-2CB1-4520-87CD-DC5DD66611D8}" destId="{CEF7544E-9C29-46B4-98A9-4C1A405D8B48}" srcOrd="0" destOrd="0" presId="urn:microsoft.com/office/officeart/2008/layout/HexagonCluster"/>
    <dgm:cxn modelId="{6427B9A0-5813-4C19-BD39-B7B098F0285F}" type="presParOf" srcId="{35D2DC84-EC42-4C69-848C-3B253F513D0E}" destId="{9D4FB9EB-885F-4B80-8584-053283A5F5CB}" srcOrd="7" destOrd="0" presId="urn:microsoft.com/office/officeart/2008/layout/HexagonCluster"/>
    <dgm:cxn modelId="{C8EE23DD-8415-46E0-B261-6AF86840844D}" type="presParOf" srcId="{9D4FB9EB-885F-4B80-8584-053283A5F5CB}" destId="{F258755B-C892-44DD-9FD7-4C12D8A5ED3F}" srcOrd="0" destOrd="0" presId="urn:microsoft.com/office/officeart/2008/layout/HexagonCluster"/>
    <dgm:cxn modelId="{5046A6DC-2258-4C0A-835E-862A91D41C2A}" type="presParOf" srcId="{35D2DC84-EC42-4C69-848C-3B253F513D0E}" destId="{F5051B83-9998-4E9C-8395-BC0F4C648ECB}" srcOrd="8" destOrd="0" presId="urn:microsoft.com/office/officeart/2008/layout/HexagonCluster"/>
    <dgm:cxn modelId="{31181814-8FB5-497A-B9AB-E2812F835C3B}" type="presParOf" srcId="{F5051B83-9998-4E9C-8395-BC0F4C648ECB}" destId="{EFF9311E-A6AD-4F9C-8DE0-BC39724DD21A}" srcOrd="0" destOrd="0" presId="urn:microsoft.com/office/officeart/2008/layout/HexagonCluster"/>
    <dgm:cxn modelId="{AE93910E-ABE4-4E9C-A565-81D2E69B4019}" type="presParOf" srcId="{35D2DC84-EC42-4C69-848C-3B253F513D0E}" destId="{CD6DA83B-419B-4A9D-8382-AF3292914236}" srcOrd="9" destOrd="0" presId="urn:microsoft.com/office/officeart/2008/layout/HexagonCluster"/>
    <dgm:cxn modelId="{D574F6BB-F4D9-48FC-82CA-39FE125AB131}" type="presParOf" srcId="{CD6DA83B-419B-4A9D-8382-AF3292914236}" destId="{21245E20-03EB-479F-A51A-D66AAAD6A909}" srcOrd="0" destOrd="0" presId="urn:microsoft.com/office/officeart/2008/layout/HexagonCluster"/>
    <dgm:cxn modelId="{EDD367BC-8648-49A4-8998-BD2BCC2C7C93}" type="presParOf" srcId="{35D2DC84-EC42-4C69-848C-3B253F513D0E}" destId="{11396F0D-9B9D-41E8-A3F6-7D74DECE4847}" srcOrd="10" destOrd="0" presId="urn:microsoft.com/office/officeart/2008/layout/HexagonCluster"/>
    <dgm:cxn modelId="{D7AA99D7-C016-4308-A849-9A19A6B93054}" type="presParOf" srcId="{11396F0D-9B9D-41E8-A3F6-7D74DECE4847}" destId="{A23ABBA2-782F-4FF6-9D1F-1CEBB6558ECF}" srcOrd="0" destOrd="0" presId="urn:microsoft.com/office/officeart/2008/layout/HexagonCluster"/>
    <dgm:cxn modelId="{5F54BAC0-3C88-4635-904F-776F9E15069B}" type="presParOf" srcId="{35D2DC84-EC42-4C69-848C-3B253F513D0E}" destId="{6D9EE06C-8FF9-4D94-A2C1-BFBC204B3AF4}" srcOrd="11" destOrd="0" presId="urn:microsoft.com/office/officeart/2008/layout/HexagonCluster"/>
    <dgm:cxn modelId="{A9E25F22-CA10-4F17-B521-9B7733465446}" type="presParOf" srcId="{6D9EE06C-8FF9-4D94-A2C1-BFBC204B3AF4}" destId="{A0BDDCC8-241F-4733-B3B1-BA2FC64D85AD}" srcOrd="0" destOrd="0" presId="urn:microsoft.com/office/officeart/2008/layout/HexagonCluster"/>
    <dgm:cxn modelId="{A146D408-4B9C-4454-80CA-0D72BA26FA9C}" type="presParOf" srcId="{35D2DC84-EC42-4C69-848C-3B253F513D0E}" destId="{B137C7DA-8E52-4521-96DC-25712EBEE0E4}" srcOrd="12" destOrd="0" presId="urn:microsoft.com/office/officeart/2008/layout/HexagonCluster"/>
    <dgm:cxn modelId="{495EB9EF-7968-4A63-9E27-0FD679383A67}" type="presParOf" srcId="{B137C7DA-8E52-4521-96DC-25712EBEE0E4}" destId="{7BFEF639-EA23-4E5C-BE34-831CC3F12D06}" srcOrd="0" destOrd="0" presId="urn:microsoft.com/office/officeart/2008/layout/HexagonCluster"/>
    <dgm:cxn modelId="{78A75E40-0C6C-4153-9B01-0A71418A259D}" type="presParOf" srcId="{35D2DC84-EC42-4C69-848C-3B253F513D0E}" destId="{4C563B2A-5EB1-4E0A-8604-CC038AA4E1EE}" srcOrd="13" destOrd="0" presId="urn:microsoft.com/office/officeart/2008/layout/HexagonCluster"/>
    <dgm:cxn modelId="{67FFF582-4ADD-4A1A-84A9-938788577EF0}" type="presParOf" srcId="{4C563B2A-5EB1-4E0A-8604-CC038AA4E1EE}" destId="{63E6DA70-7BAD-4E77-A56B-DBDA93E5B646}" srcOrd="0" destOrd="0" presId="urn:microsoft.com/office/officeart/2008/layout/HexagonCluster"/>
    <dgm:cxn modelId="{4F12C37C-CA60-4289-97F9-91C294368698}" type="presParOf" srcId="{35D2DC84-EC42-4C69-848C-3B253F513D0E}" destId="{5AA59E03-3773-48BF-8E48-B4ECF0422999}" srcOrd="14" destOrd="0" presId="urn:microsoft.com/office/officeart/2008/layout/HexagonCluster"/>
    <dgm:cxn modelId="{CEEA997A-80AF-43E5-8F18-1FAAA01144F0}" type="presParOf" srcId="{5AA59E03-3773-48BF-8E48-B4ECF0422999}" destId="{74C19765-E50F-43E9-98A8-CC18BE3B13D9}" srcOrd="0" destOrd="0" presId="urn:microsoft.com/office/officeart/2008/layout/HexagonCluster"/>
    <dgm:cxn modelId="{E857DBC8-6A72-4324-913E-CE7448495A72}" type="presParOf" srcId="{35D2DC84-EC42-4C69-848C-3B253F513D0E}" destId="{F86181C3-D2BD-4D61-9785-34729111B441}" srcOrd="15" destOrd="0" presId="urn:microsoft.com/office/officeart/2008/layout/HexagonCluster"/>
    <dgm:cxn modelId="{17FC37AD-20D6-41AF-B06A-4B872D49E803}" type="presParOf" srcId="{F86181C3-D2BD-4D61-9785-34729111B441}" destId="{DD75FD27-ED05-498C-9851-1E30177941E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5698-B516-4D8F-AFB2-0A4D80890411}">
      <dsp:nvSpPr>
        <dsp:cNvPr id="0" name=""/>
        <dsp:cNvSpPr/>
      </dsp:nvSpPr>
      <dsp:spPr>
        <a:xfrm>
          <a:off x="3066" y="711424"/>
          <a:ext cx="2433062" cy="145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Keeping tobacco on every agenda across fragmented health / care services</a:t>
          </a:r>
        </a:p>
      </dsp:txBody>
      <dsp:txXfrm>
        <a:off x="3066" y="711424"/>
        <a:ext cx="2433062" cy="1459837"/>
      </dsp:txXfrm>
    </dsp:sp>
    <dsp:sp modelId="{23FDF39B-366D-49D1-BADE-BF78A0F5622C}">
      <dsp:nvSpPr>
        <dsp:cNvPr id="0" name=""/>
        <dsp:cNvSpPr/>
      </dsp:nvSpPr>
      <dsp:spPr>
        <a:xfrm>
          <a:off x="2679436" y="711424"/>
          <a:ext cx="2433062" cy="1459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Comorbidities: </a:t>
          </a:r>
          <a:r>
            <a:rPr lang="en-US" sz="1800" kern="1200" dirty="0" err="1"/>
            <a:t>resp</a:t>
          </a:r>
          <a:r>
            <a:rPr lang="en-US" sz="1800" kern="1200" dirty="0"/>
            <a:t> </a:t>
          </a:r>
          <a:r>
            <a:rPr lang="en-US" sz="1800" u="sng" kern="1200" dirty="0"/>
            <a:t>and</a:t>
          </a:r>
          <a:r>
            <a:rPr lang="en-US" sz="1800" kern="1200" dirty="0"/>
            <a:t> MH </a:t>
          </a:r>
          <a:r>
            <a:rPr lang="en-US" sz="1800" u="sng" kern="1200" dirty="0"/>
            <a:t>and</a:t>
          </a:r>
          <a:r>
            <a:rPr lang="en-US" sz="1800" kern="1200" dirty="0"/>
            <a:t> cardiac </a:t>
          </a:r>
          <a:r>
            <a:rPr lang="en-US" sz="1800" u="sng" kern="1200" dirty="0"/>
            <a:t>and</a:t>
          </a:r>
          <a:r>
            <a:rPr lang="en-US" sz="1800" kern="1200" dirty="0"/>
            <a:t> more. NO MORE either / or thinking</a:t>
          </a:r>
        </a:p>
      </dsp:txBody>
      <dsp:txXfrm>
        <a:off x="2679436" y="711424"/>
        <a:ext cx="2433062" cy="1459837"/>
      </dsp:txXfrm>
    </dsp:sp>
    <dsp:sp modelId="{6D83461E-A75E-45D8-8D8B-A6FDCDF5E325}">
      <dsp:nvSpPr>
        <dsp:cNvPr id="0" name=""/>
        <dsp:cNvSpPr/>
      </dsp:nvSpPr>
      <dsp:spPr>
        <a:xfrm>
          <a:off x="5355805" y="711424"/>
          <a:ext cx="2433062" cy="1459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Snapshots of rates of smoking and training: hospital </a:t>
          </a:r>
          <a:r>
            <a:rPr lang="en-US" sz="1800" kern="1200" dirty="0" err="1"/>
            <a:t>Comms</a:t>
          </a:r>
          <a:r>
            <a:rPr lang="en-US" sz="1800" kern="1200" dirty="0"/>
            <a:t>; end harms too</a:t>
          </a:r>
        </a:p>
      </dsp:txBody>
      <dsp:txXfrm>
        <a:off x="5355805" y="711424"/>
        <a:ext cx="2433062" cy="1459837"/>
      </dsp:txXfrm>
    </dsp:sp>
    <dsp:sp modelId="{6373A9BA-850B-465E-99DB-88B63AB570B7}">
      <dsp:nvSpPr>
        <dsp:cNvPr id="0" name=""/>
        <dsp:cNvSpPr/>
      </dsp:nvSpPr>
      <dsp:spPr>
        <a:xfrm>
          <a:off x="8032174" y="711424"/>
          <a:ext cx="2433062" cy="1459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Electronic and supervision reminders for clinicians, all patient-facing staff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032174" y="711424"/>
        <a:ext cx="2433062" cy="1459837"/>
      </dsp:txXfrm>
    </dsp:sp>
    <dsp:sp modelId="{F3FFE599-13E7-4EDC-AFEC-C1887C5956F8}">
      <dsp:nvSpPr>
        <dsp:cNvPr id="0" name=""/>
        <dsp:cNvSpPr/>
      </dsp:nvSpPr>
      <dsp:spPr>
        <a:xfrm>
          <a:off x="1341251" y="2414568"/>
          <a:ext cx="2433062" cy="14598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 </a:t>
          </a:r>
          <a:r>
            <a:rPr lang="en-US" sz="1800" kern="1200" dirty="0">
              <a:latin typeface="Franklin Gothic Book" panose="020B0503020102020204" pitchFamily="34" charset="0"/>
            </a:rPr>
            <a:t>→ Practice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Very brief advice, Vaping and Varenicline</a:t>
          </a:r>
          <a:endParaRPr lang="en-US" sz="1800" kern="1200" dirty="0"/>
        </a:p>
      </dsp:txBody>
      <dsp:txXfrm>
        <a:off x="1341251" y="2414568"/>
        <a:ext cx="2433062" cy="1459837"/>
      </dsp:txXfrm>
    </dsp:sp>
    <dsp:sp modelId="{ED250152-1C94-4B58-A201-F1502CBBD076}">
      <dsp:nvSpPr>
        <dsp:cNvPr id="0" name=""/>
        <dsp:cNvSpPr/>
      </dsp:nvSpPr>
      <dsp:spPr>
        <a:xfrm>
          <a:off x="4017620" y="2414568"/>
          <a:ext cx="2433062" cy="145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The challenges of directive-fatigue, competing priorities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017620" y="2414568"/>
        <a:ext cx="2433062" cy="1459837"/>
      </dsp:txXfrm>
    </dsp:sp>
    <dsp:sp modelId="{0AD5B6CC-B27D-4BD0-A2E6-113157046AE4}">
      <dsp:nvSpPr>
        <dsp:cNvPr id="0" name=""/>
        <dsp:cNvSpPr/>
      </dsp:nvSpPr>
      <dsp:spPr>
        <a:xfrm>
          <a:off x="6693989" y="2414568"/>
          <a:ext cx="2433062" cy="1459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to activate enforcement (no smoking rules) </a:t>
          </a:r>
        </a:p>
      </dsp:txBody>
      <dsp:txXfrm>
        <a:off x="6693989" y="2414568"/>
        <a:ext cx="2433062" cy="1459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A91DA-7421-4467-8A90-75BA02A9E31C}">
      <dsp:nvSpPr>
        <dsp:cNvPr id="0" name=""/>
        <dsp:cNvSpPr/>
      </dsp:nvSpPr>
      <dsp:spPr>
        <a:xfrm>
          <a:off x="1673946" y="2805738"/>
          <a:ext cx="1971903" cy="16926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Establish norms</a:t>
          </a:r>
        </a:p>
      </dsp:txBody>
      <dsp:txXfrm>
        <a:off x="1979326" y="3067871"/>
        <a:ext cx="1361144" cy="1168385"/>
      </dsp:txXfrm>
    </dsp:sp>
    <dsp:sp modelId="{BCD9D03A-75AB-4218-B214-905152A15B72}">
      <dsp:nvSpPr>
        <dsp:cNvPr id="0" name=""/>
        <dsp:cNvSpPr/>
      </dsp:nvSpPr>
      <dsp:spPr>
        <a:xfrm>
          <a:off x="1735622" y="3553706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0AE22-AD79-4A5E-B46B-72FDAB7B8B25}">
      <dsp:nvSpPr>
        <dsp:cNvPr id="0" name=""/>
        <dsp:cNvSpPr/>
      </dsp:nvSpPr>
      <dsp:spPr>
        <a:xfrm>
          <a:off x="0" y="1885643"/>
          <a:ext cx="1971903" cy="1692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01CAA-2413-4DAA-B25D-D52F57FEDA1B}">
      <dsp:nvSpPr>
        <dsp:cNvPr id="0" name=""/>
        <dsp:cNvSpPr/>
      </dsp:nvSpPr>
      <dsp:spPr>
        <a:xfrm>
          <a:off x="1335161" y="3343577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7DD23-FB8D-4561-B678-EA206693E5FF}">
      <dsp:nvSpPr>
        <dsp:cNvPr id="0" name=""/>
        <dsp:cNvSpPr/>
      </dsp:nvSpPr>
      <dsp:spPr>
        <a:xfrm>
          <a:off x="3346155" y="1872678"/>
          <a:ext cx="1971903" cy="16926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Educate + Sustain</a:t>
          </a:r>
        </a:p>
      </dsp:txBody>
      <dsp:txXfrm>
        <a:off x="3651535" y="2134811"/>
        <a:ext cx="1361144" cy="1168385"/>
      </dsp:txXfrm>
    </dsp:sp>
    <dsp:sp modelId="{B7BF26E6-AA4E-4740-B832-19AD52D156D2}">
      <dsp:nvSpPr>
        <dsp:cNvPr id="0" name=""/>
        <dsp:cNvSpPr/>
      </dsp:nvSpPr>
      <dsp:spPr>
        <a:xfrm>
          <a:off x="4696952" y="3328824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7544E-9C29-46B4-98A9-4C1A405D8B48}">
      <dsp:nvSpPr>
        <dsp:cNvPr id="0" name=""/>
        <dsp:cNvSpPr/>
      </dsp:nvSpPr>
      <dsp:spPr>
        <a:xfrm>
          <a:off x="5027051" y="2803055"/>
          <a:ext cx="1971903" cy="1692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8755B-C892-44DD-9FD7-4C12D8A5ED3F}">
      <dsp:nvSpPr>
        <dsp:cNvPr id="0" name=""/>
        <dsp:cNvSpPr/>
      </dsp:nvSpPr>
      <dsp:spPr>
        <a:xfrm>
          <a:off x="5072222" y="3561306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311E-A6AD-4F9C-8DE0-BC39724DD21A}">
      <dsp:nvSpPr>
        <dsp:cNvPr id="0" name=""/>
        <dsp:cNvSpPr/>
      </dsp:nvSpPr>
      <dsp:spPr>
        <a:xfrm>
          <a:off x="1673946" y="960631"/>
          <a:ext cx="1971903" cy="16926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Explore</a:t>
          </a:r>
        </a:p>
      </dsp:txBody>
      <dsp:txXfrm>
        <a:off x="1979326" y="1222764"/>
        <a:ext cx="1361144" cy="1168385"/>
      </dsp:txXfrm>
    </dsp:sp>
    <dsp:sp modelId="{21245E20-03EB-479F-A51A-D66AAAD6A909}">
      <dsp:nvSpPr>
        <dsp:cNvPr id="0" name=""/>
        <dsp:cNvSpPr/>
      </dsp:nvSpPr>
      <dsp:spPr>
        <a:xfrm>
          <a:off x="3016056" y="995504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ABBA2-782F-4FF6-9D1F-1CEBB6558ECF}">
      <dsp:nvSpPr>
        <dsp:cNvPr id="0" name=""/>
        <dsp:cNvSpPr/>
      </dsp:nvSpPr>
      <dsp:spPr>
        <a:xfrm>
          <a:off x="3346155" y="27571"/>
          <a:ext cx="1971903" cy="1692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DDCC8-241F-4733-B3B1-BA2FC64D85AD}">
      <dsp:nvSpPr>
        <dsp:cNvPr id="0" name=""/>
        <dsp:cNvSpPr/>
      </dsp:nvSpPr>
      <dsp:spPr>
        <a:xfrm>
          <a:off x="3391326" y="777775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EF639-EA23-4E5C-BE34-831CC3F12D06}">
      <dsp:nvSpPr>
        <dsp:cNvPr id="0" name=""/>
        <dsp:cNvSpPr/>
      </dsp:nvSpPr>
      <dsp:spPr>
        <a:xfrm>
          <a:off x="5027051" y="957949"/>
          <a:ext cx="1971903" cy="16926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Evaluate openly</a:t>
          </a:r>
        </a:p>
      </dsp:txBody>
      <dsp:txXfrm>
        <a:off x="5332431" y="1220082"/>
        <a:ext cx="1361144" cy="1168385"/>
      </dsp:txXfrm>
    </dsp:sp>
    <dsp:sp modelId="{63E6DA70-7BAD-4E77-A56B-DBDA93E5B646}">
      <dsp:nvSpPr>
        <dsp:cNvPr id="0" name=""/>
        <dsp:cNvSpPr/>
      </dsp:nvSpPr>
      <dsp:spPr>
        <a:xfrm>
          <a:off x="6722714" y="1705022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19765-E50F-43E9-98A8-CC18BE3B13D9}">
      <dsp:nvSpPr>
        <dsp:cNvPr id="0" name=""/>
        <dsp:cNvSpPr/>
      </dsp:nvSpPr>
      <dsp:spPr>
        <a:xfrm>
          <a:off x="6714896" y="1888326"/>
          <a:ext cx="1971903" cy="1692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5FD27-ED05-498C-9851-1E30177941E5}">
      <dsp:nvSpPr>
        <dsp:cNvPr id="0" name=""/>
        <dsp:cNvSpPr/>
      </dsp:nvSpPr>
      <dsp:spPr>
        <a:xfrm>
          <a:off x="7112751" y="1918280"/>
          <a:ext cx="230200" cy="1985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DC4A7-512E-423E-BF4B-ED770923FE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4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8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38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67248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75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2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93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3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2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173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0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8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7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0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8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F2585A-D044-45E5-BD8B-B0CD99C12B0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D5D6EC-4929-4C20-A0DE-1DB25F9D26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097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45737"/>
            <a:ext cx="11125200" cy="14089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Overcoming obstacles to smoking cessation in general hospitals: national → local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154651"/>
            <a:ext cx="11125200" cy="459972"/>
          </a:xfrm>
        </p:spPr>
        <p:txBody>
          <a:bodyPr/>
          <a:lstStyle/>
          <a:p>
            <a:r>
              <a:rPr lang="en-US" dirty="0"/>
              <a:t>Peter  </a:t>
            </a:r>
            <a:r>
              <a:rPr lang="en-US" dirty="0" err="1"/>
              <a:t>byrne</a:t>
            </a:r>
            <a:r>
              <a:rPr lang="en-US" dirty="0"/>
              <a:t>, consultant liaison psychiatrist, Royal </a:t>
            </a:r>
            <a:r>
              <a:rPr lang="en-US" dirty="0" err="1"/>
              <a:t>london</a:t>
            </a:r>
            <a:r>
              <a:rPr lang="en-US" dirty="0"/>
              <a:t> hospital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4701309" y="1"/>
            <a:ext cx="4023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Follow NICE guidelines </a:t>
            </a:r>
          </a:p>
          <a:p>
            <a:r>
              <a:rPr lang="en-GB" dirty="0"/>
              <a:t>on tobacco use</a:t>
            </a:r>
          </a:p>
          <a:p>
            <a:r>
              <a:rPr lang="en-GB" dirty="0"/>
              <a:t>https://www.nice.org.uk/ng209 </a:t>
            </a:r>
          </a:p>
          <a:p>
            <a:endParaRPr lang="en-GB" dirty="0"/>
          </a:p>
          <a:p>
            <a:r>
              <a:rPr lang="en-GB" dirty="0"/>
              <a:t>Brief intervention / </a:t>
            </a:r>
          </a:p>
          <a:p>
            <a:r>
              <a:rPr lang="en-GB" dirty="0"/>
              <a:t>behavioural support</a:t>
            </a:r>
          </a:p>
          <a:p>
            <a:endParaRPr lang="en-GB" dirty="0"/>
          </a:p>
          <a:p>
            <a:r>
              <a:rPr lang="en-GB" dirty="0"/>
              <a:t>Offer combined NRT </a:t>
            </a:r>
          </a:p>
          <a:p>
            <a:r>
              <a:rPr lang="en-GB" dirty="0"/>
              <a:t>and/or *</a:t>
            </a:r>
            <a:r>
              <a:rPr lang="en-GB" dirty="0" err="1"/>
              <a:t>varenicline</a:t>
            </a:r>
            <a:endParaRPr lang="en-GB" dirty="0"/>
          </a:p>
          <a:p>
            <a:endParaRPr lang="en-GB" dirty="0"/>
          </a:p>
          <a:p>
            <a:r>
              <a:rPr lang="en-GB" dirty="0"/>
              <a:t>Referral to Smoking </a:t>
            </a:r>
          </a:p>
          <a:p>
            <a:r>
              <a:rPr lang="en-GB" dirty="0"/>
              <a:t>Cessation service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1309" y="3342365"/>
            <a:ext cx="3406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Stop smoking</a:t>
            </a:r>
          </a:p>
          <a:p>
            <a:r>
              <a:rPr lang="en-GB" dirty="0"/>
              <a:t>Anticipate impact on </a:t>
            </a:r>
          </a:p>
          <a:p>
            <a:r>
              <a:rPr lang="en-GB" dirty="0"/>
              <a:t>antipsychotic drug </a:t>
            </a:r>
          </a:p>
          <a:p>
            <a:r>
              <a:rPr lang="en-GB" dirty="0"/>
              <a:t>metabolism; alter </a:t>
            </a:r>
          </a:p>
          <a:p>
            <a:r>
              <a:rPr lang="en-GB" dirty="0"/>
              <a:t>dose appropriately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380C-3FD5-4764-BE1D-B79DBEDA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33183"/>
            <a:ext cx="9144000" cy="92421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Driving change / key areas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C35E97E-15A9-4AF5-8D38-87BC69A41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43314"/>
              </p:ext>
            </p:extLst>
          </p:nvPr>
        </p:nvGraphicFramePr>
        <p:xfrm>
          <a:off x="861848" y="1881353"/>
          <a:ext cx="10468304" cy="458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84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 of change in one slide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924944"/>
            <a:ext cx="16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Franklin Gothic Book"/>
              </a:rPr>
              <a:t>Experiment, QI</a:t>
            </a:r>
          </a:p>
        </p:txBody>
      </p:sp>
      <p:sp>
        <p:nvSpPr>
          <p:cNvPr id="7" name="Left Arrow 6"/>
          <p:cNvSpPr/>
          <p:nvPr/>
        </p:nvSpPr>
        <p:spPr>
          <a:xfrm>
            <a:off x="7032104" y="1484784"/>
            <a:ext cx="266429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2144" y="1700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Franklin Gothic Book"/>
              </a:rPr>
              <a:t>Coproduce, co-create</a:t>
            </a:r>
          </a:p>
        </p:txBody>
      </p:sp>
      <p:sp>
        <p:nvSpPr>
          <p:cNvPr id="9" name="Flowchart: Or 8"/>
          <p:cNvSpPr/>
          <p:nvPr/>
        </p:nvSpPr>
        <p:spPr>
          <a:xfrm>
            <a:off x="5375920" y="5301208"/>
            <a:ext cx="1728192" cy="144016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920" y="5702861"/>
            <a:ext cx="181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Franklin Gothic Book"/>
              </a:rPr>
              <a:t>Hug      Smack</a:t>
            </a:r>
          </a:p>
          <a:p>
            <a:r>
              <a:rPr lang="en-GB" sz="2000" dirty="0">
                <a:solidFill>
                  <a:prstClr val="black"/>
                </a:solidFill>
                <a:latin typeface="Franklin Gothic Book"/>
              </a:rPr>
              <a:t>Nudge  Shove</a:t>
            </a:r>
          </a:p>
        </p:txBody>
      </p:sp>
    </p:spTree>
    <p:extLst>
      <p:ext uri="{BB962C8B-B14F-4D97-AF65-F5344CB8AC3E}">
        <p14:creationId xmlns:p14="http://schemas.microsoft.com/office/powerpoint/2010/main" val="326694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012785"/>
          </a:xfrm>
        </p:spPr>
        <p:txBody>
          <a:bodyPr>
            <a:normAutofit fontScale="90000"/>
          </a:bodyPr>
          <a:lstStyle/>
          <a:p>
            <a:r>
              <a:rPr lang="en-US" dirty="0"/>
              <a:t>Focus of this talk: where / how we work,</a:t>
            </a:r>
            <a:br>
              <a:rPr lang="en-US" dirty="0"/>
            </a:br>
            <a:r>
              <a:rPr lang="en-US" dirty="0"/>
              <a:t>aimed at clinicians (positions of influence)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Nationally, falling smoking rates (&lt;15%) except in people with mental health (MH) conditions </a:t>
            </a:r>
            <a:r>
              <a:rPr lang="en-US" dirty="0"/>
              <a:t>evidence of return to smoking / increased rates in severe mental illness (SMI) rates during pandemic, pandemic’s secondary effects on health / care services and ongoing cost of living crisis. </a:t>
            </a:r>
            <a:r>
              <a:rPr lang="en-US" u="sng" dirty="0"/>
              <a:t>Start with data &amp; known comorbidities → harm</a:t>
            </a:r>
            <a:r>
              <a:rPr lang="en-US" dirty="0"/>
              <a:t>. </a:t>
            </a:r>
          </a:p>
          <a:p>
            <a:r>
              <a:rPr lang="en-US" b="1" dirty="0"/>
              <a:t>General hospitals</a:t>
            </a:r>
            <a:r>
              <a:rPr lang="en-US" dirty="0"/>
              <a:t>: even before </a:t>
            </a:r>
            <a:r>
              <a:rPr lang="en-US" dirty="0" err="1"/>
              <a:t>Covid</a:t>
            </a:r>
            <a:r>
              <a:rPr lang="en-US" dirty="0"/>
              <a:t> but increasing since the end of lockdowns people with SMI / PD / dementia / ID / Addictions etc. are admitted more often to general hospitals than psych hospitals. (Shorter duration stay with unfamiliar teams)</a:t>
            </a:r>
          </a:p>
          <a:p>
            <a:r>
              <a:rPr lang="en-US" b="1" dirty="0"/>
              <a:t>Treatment gap in MH conditions </a:t>
            </a:r>
            <a:r>
              <a:rPr lang="en-US" dirty="0"/>
              <a:t>(other than psychosis, only a minority get any treatment) has a parallel with </a:t>
            </a:r>
            <a:r>
              <a:rPr lang="en-US" b="1" dirty="0"/>
              <a:t>policy-practice gap in general hospitals</a:t>
            </a:r>
          </a:p>
          <a:p>
            <a:r>
              <a:rPr lang="en-US" dirty="0"/>
              <a:t>The </a:t>
            </a:r>
            <a:r>
              <a:rPr lang="en-US" b="1" dirty="0"/>
              <a:t>not-with-MH-services</a:t>
            </a:r>
            <a:r>
              <a:rPr lang="en-US" dirty="0"/>
              <a:t> people with mental disorders: there is no funding for GPs to prescribe Nicotine Replacement Therapy; will IAPT ask about smoking? The short lengths and reactive natures of admission put excess pressures on GP, community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404664"/>
            <a:ext cx="9036496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0215" y="404665"/>
            <a:ext cx="331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Franklin Gothic Book"/>
              </a:rPr>
              <a:t>Byrne, 2023: </a:t>
            </a:r>
            <a:r>
              <a:rPr lang="en-GB" i="1" dirty="0">
                <a:solidFill>
                  <a:prstClr val="black"/>
                </a:solidFill>
                <a:latin typeface="Franklin Gothic Book"/>
              </a:rPr>
              <a:t>Irish Journal Psychological Medicine</a:t>
            </a:r>
          </a:p>
        </p:txBody>
      </p:sp>
    </p:spTree>
    <p:extLst>
      <p:ext uri="{BB962C8B-B14F-4D97-AF65-F5344CB8AC3E}">
        <p14:creationId xmlns:p14="http://schemas.microsoft.com/office/powerpoint/2010/main" val="219493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CxiNuz4WQAAZdju.jpg:lar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648072"/>
            <a:ext cx="9092075" cy="620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5-Point Star 2"/>
          <p:cNvSpPr/>
          <p:nvPr/>
        </p:nvSpPr>
        <p:spPr>
          <a:xfrm>
            <a:off x="9940134" y="0"/>
            <a:ext cx="648069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1511" y="1209964"/>
            <a:ext cx="2407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</a:t>
            </a:r>
            <a:r>
              <a:rPr lang="en-GB" dirty="0" err="1"/>
              <a:t>Gov</a:t>
            </a:r>
            <a:r>
              <a:rPr lang="en-GB" dirty="0"/>
              <a:t> data as Fingertips SMI and Public Health Outcomes Framework 3 years to 2010: “adults with SMI were </a:t>
            </a:r>
            <a:r>
              <a:rPr lang="en-GB" sz="2000" b="1" dirty="0"/>
              <a:t>2.5 to 7.2 </a:t>
            </a:r>
            <a:r>
              <a:rPr lang="en-GB" dirty="0"/>
              <a:t>times more likely to die before aged 75… two thirds from preventable physical diseases”</a:t>
            </a:r>
          </a:p>
        </p:txBody>
      </p:sp>
    </p:spTree>
    <p:extLst>
      <p:ext uri="{BB962C8B-B14F-4D97-AF65-F5344CB8AC3E}">
        <p14:creationId xmlns:p14="http://schemas.microsoft.com/office/powerpoint/2010/main" val="4120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" y="0"/>
            <a:ext cx="12173526" cy="6853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4618" y="332509"/>
            <a:ext cx="314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</a:t>
            </a:r>
            <a:r>
              <a:rPr lang="en-GB" dirty="0" err="1"/>
              <a:t>Gov</a:t>
            </a:r>
            <a:r>
              <a:rPr lang="en-GB" dirty="0"/>
              <a:t> / fingertips, PHOF</a:t>
            </a:r>
          </a:p>
          <a:p>
            <a:r>
              <a:rPr lang="en-GB" b="1" dirty="0"/>
              <a:t>map of upper tier local authorities (April 2020 to March 2021) in England for premature mortality in adults with severe mental illness. Directly standardised rate - per 100,000, 2018 to 2020</a:t>
            </a:r>
          </a:p>
        </p:txBody>
      </p:sp>
    </p:spTree>
    <p:extLst>
      <p:ext uri="{BB962C8B-B14F-4D97-AF65-F5344CB8AC3E}">
        <p14:creationId xmlns:p14="http://schemas.microsoft.com/office/powerpoint/2010/main" val="197500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people with Mental disorders (1 in 4 of us) a different species? No, some solutions differ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only took seven decades to reduce smoking rates - taxes on products, bans on advertising, fall in tobacco production (</a:t>
            </a:r>
            <a:r>
              <a:rPr lang="en-GB" dirty="0" err="1"/>
              <a:t>incl</a:t>
            </a:r>
            <a:r>
              <a:rPr lang="en-GB" dirty="0"/>
              <a:t> State subsidy) &amp; more - achievements by public health, ASH…</a:t>
            </a:r>
          </a:p>
          <a:p>
            <a:r>
              <a:rPr lang="en-GB" dirty="0"/>
              <a:t>People with severe mental illness (SMI) have smoking rates of 40%; Addictions, PD, ID even higher</a:t>
            </a:r>
          </a:p>
          <a:p>
            <a:r>
              <a:rPr lang="en-GB" dirty="0"/>
              <a:t>Alongside more MH awareness, better coping strategies other than cigs. Growing awareness that smoking adds to mental disorder symptom burden (smoking is not a relief against these)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addicted to nicotine, more vulnerable to complications of smoking (especially if alcohol excess) and further negatives (</a:t>
            </a:r>
            <a:r>
              <a:rPr lang="en-GB" dirty="0">
                <a:latin typeface="Franklin Gothic Book" panose="020B0503020102020204" pitchFamily="34" charset="0"/>
              </a:rPr>
              <a:t>↑</a:t>
            </a:r>
            <a:r>
              <a:rPr lang="en-GB" dirty="0"/>
              <a:t>Meds doses; tobacco poverty; social isolation) </a:t>
            </a:r>
            <a:r>
              <a:rPr lang="en-GB" i="1" dirty="0"/>
              <a:t>but</a:t>
            </a:r>
            <a:r>
              <a:rPr lang="en-GB" dirty="0"/>
              <a:t> </a:t>
            </a:r>
            <a:r>
              <a:rPr lang="en-GB" b="1" dirty="0" err="1"/>
              <a:t>ppl</a:t>
            </a:r>
            <a:r>
              <a:rPr lang="en-GB" b="1" dirty="0"/>
              <a:t> with MH </a:t>
            </a:r>
            <a:r>
              <a:rPr lang="en-GB" b="1" dirty="0" err="1"/>
              <a:t>probs</a:t>
            </a:r>
            <a:r>
              <a:rPr lang="en-GB" b="1" dirty="0"/>
              <a:t> want to quit just as much </a:t>
            </a:r>
            <a:r>
              <a:rPr lang="en-GB" dirty="0"/>
              <a:t>as other smokers</a:t>
            </a:r>
          </a:p>
          <a:p>
            <a:r>
              <a:rPr lang="en-GB" dirty="0"/>
              <a:t>Evidence-based treatments +++ and quits even in lock up psychiatry wards do NOT increase violence/aggression</a:t>
            </a:r>
          </a:p>
          <a:p>
            <a:r>
              <a:rPr lang="en-GB" dirty="0"/>
              <a:t>General hospitals speak of “patient journey” – true, but it’s less a country stroll and </a:t>
            </a:r>
            <a:r>
              <a:rPr lang="en-GB" b="1" dirty="0"/>
              <a:t>more of a roller coaster</a:t>
            </a:r>
          </a:p>
        </p:txBody>
      </p:sp>
    </p:spTree>
    <p:extLst>
      <p:ext uri="{BB962C8B-B14F-4D97-AF65-F5344CB8AC3E}">
        <p14:creationId xmlns:p14="http://schemas.microsoft.com/office/powerpoint/2010/main" val="8600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0400"/>
          </a:xfrm>
        </p:spPr>
        <p:txBody>
          <a:bodyPr/>
          <a:lstStyle/>
          <a:p>
            <a:r>
              <a:rPr lang="en-US" dirty="0"/>
              <a:t>Obstacles to screen + intervene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Fragmentation</a:t>
            </a:r>
            <a:r>
              <a:rPr lang="en-US" dirty="0"/>
              <a:t> of heath services, education (medicine V psychiatry), with public health / addictions separated from mainstream services</a:t>
            </a:r>
          </a:p>
          <a:p>
            <a:r>
              <a:rPr lang="en-US" dirty="0"/>
              <a:t>Just like smoking cessation in clinical contexts is </a:t>
            </a:r>
            <a:r>
              <a:rPr lang="en-US" b="1" dirty="0"/>
              <a:t>“everybody’s job”, </a:t>
            </a:r>
            <a:r>
              <a:rPr lang="en-US" dirty="0"/>
              <a:t>does the same thing happen (NOTHING) within national governments, health structures, arms length bodies, local authorities, now ICS Boards? </a:t>
            </a:r>
          </a:p>
          <a:p>
            <a:r>
              <a:rPr lang="en-US" dirty="0"/>
              <a:t>We have all the evidence we need but (1) </a:t>
            </a:r>
            <a:r>
              <a:rPr lang="en-US" b="1" dirty="0"/>
              <a:t>training gap </a:t>
            </a:r>
            <a:r>
              <a:rPr lang="en-US" dirty="0"/>
              <a:t>and (2) </a:t>
            </a:r>
            <a:r>
              <a:rPr lang="en-US" b="1" dirty="0"/>
              <a:t>institutional barriers </a:t>
            </a:r>
            <a:r>
              <a:rPr lang="en-US" dirty="0"/>
              <a:t>to implement what works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8123714"/>
              </p:ext>
            </p:extLst>
          </p:nvPr>
        </p:nvGraphicFramePr>
        <p:xfrm>
          <a:off x="6172200" y="1006765"/>
          <a:ext cx="5344611" cy="50296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7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Psych</a:t>
                      </a:r>
                      <a:r>
                        <a:rPr lang="en-US" baseline="0" dirty="0"/>
                        <a:t> wards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MH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Hospital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to self and others #1, other priorities</a:t>
                      </a:r>
                      <a:r>
                        <a:rPr lang="en-US" baseline="0" dirty="0"/>
                        <a:t> trump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pressures, delegate to GP, acute care, 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Enforced cessation when in plain 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7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“we have to focus on the things we have to</a:t>
                      </a:r>
                      <a:r>
                        <a:rPr lang="en-US" baseline="0" dirty="0"/>
                        <a:t> fix now”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“we have enough to do without being her GP as well”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“as long as he’s here for the ward round, let him smoke”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algn="ctr"/>
                      <a:r>
                        <a:rPr lang="en-US" sz="2400" dirty="0">
                          <a:sym typeface="Wingdings 2" panose="05020102010507070707" pitchFamily="18" charset="2"/>
                        </a:rPr>
                        <a:t>Varenicline</a:t>
                      </a:r>
                      <a:r>
                        <a:rPr lang="en-US" sz="2400" baseline="0" dirty="0">
                          <a:sym typeface="Wingdings 2" panose="05020102010507070707" pitchFamily="18" charset="2"/>
                        </a:rPr>
                        <a:t> ?</a:t>
                      </a:r>
                      <a:endParaRPr lang="en-US" sz="2400" dirty="0"/>
                    </a:p>
                    <a:p>
                      <a:pPr algn="ctr"/>
                      <a:r>
                        <a:rPr lang="en-US" dirty="0"/>
                        <a:t>E cigs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Wide variation between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NRT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Varenicline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 cigs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42"/>
            <a:ext cx="12135913" cy="68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at all levels, and not stop-start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9964" y="1714500"/>
            <a:ext cx="9458036" cy="4457700"/>
          </a:xfrm>
        </p:spPr>
        <p:txBody>
          <a:bodyPr/>
          <a:lstStyle/>
          <a:p>
            <a:r>
              <a:rPr lang="en-GB" dirty="0"/>
              <a:t>At individual level, the patient-clinician relationship: “to help people to live the lives they have reason to value”. Is smoking a choice? Really? Return the focus to health</a:t>
            </a:r>
          </a:p>
          <a:p>
            <a:r>
              <a:rPr lang="en-GB" dirty="0"/>
              <a:t>We are NOT forcing patients or staff into Nicotine withdrawal: generous NRT (2 sources), E Cigs and anti-nicotine craving medications; </a:t>
            </a:r>
            <a:r>
              <a:rPr lang="en-GB" b="1" dirty="0"/>
              <a:t>pair break from ward with NRT</a:t>
            </a:r>
          </a:p>
          <a:p>
            <a:r>
              <a:rPr lang="en-GB" dirty="0"/>
              <a:t>How organisations communicate </a:t>
            </a:r>
            <a:r>
              <a:rPr lang="en-GB" dirty="0" err="1"/>
              <a:t>SmokeFree</a:t>
            </a:r>
            <a:r>
              <a:rPr lang="en-GB" dirty="0"/>
              <a:t> Policies and enforce them: NO SMOKING means no smoking; close the smoking shelters, meeting points, end “fresh air breaks”</a:t>
            </a:r>
          </a:p>
          <a:p>
            <a:r>
              <a:rPr lang="en-GB" dirty="0"/>
              <a:t>The inequalities of Smoking and the inequalities of access / preventable smoking deaths are important. Resource staff with time: training &amp; practice, “supervision”</a:t>
            </a:r>
          </a:p>
          <a:p>
            <a:r>
              <a:rPr lang="en-GB" dirty="0"/>
              <a:t>At the very top, we have Dr Bola </a:t>
            </a:r>
            <a:r>
              <a:rPr lang="en-GB" dirty="0" err="1"/>
              <a:t>Owalabi’s</a:t>
            </a:r>
            <a:r>
              <a:rPr lang="en-GB" dirty="0"/>
              <a:t> </a:t>
            </a:r>
            <a:r>
              <a:rPr lang="en-GB" b="1" dirty="0"/>
              <a:t>CORE 20 plus 5 </a:t>
            </a:r>
            <a:r>
              <a:rPr lang="en-GB" dirty="0"/>
              <a:t>(tobacco crosses all five) and the NHS Tobacco Dependence Stakeholder Group (Chair, Dr Sanjay Agrawal) … NCCMH / </a:t>
            </a:r>
            <a:r>
              <a:rPr lang="en-GB" dirty="0" err="1"/>
              <a:t>RCPsych’s</a:t>
            </a:r>
            <a:r>
              <a:rPr lang="en-GB" dirty="0"/>
              <a:t> QUITT programme pilot sites (</a:t>
            </a:r>
            <a:r>
              <a:rPr lang="en-GB" dirty="0" err="1"/>
              <a:t>comm</a:t>
            </a:r>
            <a:r>
              <a:rPr lang="en-GB" dirty="0"/>
              <a:t> MH and acute Trusts) 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3D2324"/>
      </a:dk2>
      <a:lt2>
        <a:srgbClr val="E3E2E8"/>
      </a:lt2>
      <a:accent1>
        <a:srgbClr val="97A84D"/>
      </a:accent1>
      <a:accent2>
        <a:srgbClr val="BB9C35"/>
      </a:accent2>
      <a:accent3>
        <a:srgbClr val="EB8751"/>
      </a:accent3>
      <a:accent4>
        <a:srgbClr val="EB4E58"/>
      </a:accent4>
      <a:accent5>
        <a:srgbClr val="EE6EAC"/>
      </a:accent5>
      <a:accent6>
        <a:srgbClr val="EB4EDB"/>
      </a:accent6>
      <a:hlink>
        <a:srgbClr val="7669A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2705125D-B7C4-4A69-9392-47DC8229ADD5}"/>
</file>

<file path=customXml/itemProps2.xml><?xml version="1.0" encoding="utf-8"?>
<ds:datastoreItem xmlns:ds="http://schemas.openxmlformats.org/officeDocument/2006/customXml" ds:itemID="{5F5DEFB6-F4B7-40BF-91D4-348FD8CBD2A4}"/>
</file>

<file path=customXml/itemProps3.xml><?xml version="1.0" encoding="utf-8"?>
<ds:datastoreItem xmlns:ds="http://schemas.openxmlformats.org/officeDocument/2006/customXml" ds:itemID="{7CC63E22-C535-4F55-AE12-8DC4F4C54430}"/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5785</TotalTime>
  <Words>1012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Aharoni</vt:lpstr>
      <vt:lpstr>Arial</vt:lpstr>
      <vt:lpstr>Avenir Next LT Pro</vt:lpstr>
      <vt:lpstr>Calibri</vt:lpstr>
      <vt:lpstr>Calibri Light</vt:lpstr>
      <vt:lpstr>Franklin Gothic Book</vt:lpstr>
      <vt:lpstr>Franklin Gothic Medium</vt:lpstr>
      <vt:lpstr>Wingdings 2</vt:lpstr>
      <vt:lpstr>Health Fitness 16x9</vt:lpstr>
      <vt:lpstr>Trek</vt:lpstr>
      <vt:lpstr>PrismaticVTI</vt:lpstr>
      <vt:lpstr>Overcoming obstacles to smoking cessation in general hospitals: national → local actions</vt:lpstr>
      <vt:lpstr>Focus of this talk: where / how we work, aimed at clinicians (positions of influence)</vt:lpstr>
      <vt:lpstr>PowerPoint Presentation</vt:lpstr>
      <vt:lpstr>PowerPoint Presentation</vt:lpstr>
      <vt:lpstr>PowerPoint Presentation</vt:lpstr>
      <vt:lpstr>Are people with Mental disorders (1 in 4 of us) a different species? No, some solutions differ</vt:lpstr>
      <vt:lpstr>Obstacles to screen + intervene</vt:lpstr>
      <vt:lpstr>PowerPoint Presentation</vt:lpstr>
      <vt:lpstr>Leadership at all levels, and not stop-start</vt:lpstr>
      <vt:lpstr>Driving change / key areas</vt:lpstr>
      <vt:lpstr>Theory of change in one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Byrne Peter</dc:creator>
  <cp:lastModifiedBy>Jim Pattison</cp:lastModifiedBy>
  <cp:revision>35</cp:revision>
  <dcterms:created xsi:type="dcterms:W3CDTF">2022-06-15T12:41:56Z</dcterms:created>
  <dcterms:modified xsi:type="dcterms:W3CDTF">2023-04-21T15:06:56Z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