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70FDEA-BC5D-46EE-9F14-61A56402E72F}" v="4" dt="2023-04-18T14:07:52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97B5-C248-20E1-86F2-D9F9E6EBF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0BB55-479B-9EF1-0C61-31B860302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2415-302B-1AB2-50AB-468D93E9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2B130-3C68-8EC7-A28A-58EEDB90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BA5F6-6B87-898E-A2D0-DE73E3FA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0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FE79-E00C-6006-369C-EE9148A7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2684A-BD45-D035-2E11-0D0A2EAC9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89BC3-9C8E-6C19-B5E6-3D555FC0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A519C-FC52-8EB2-43FA-2B82D4FD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594CC-CE5D-8E89-4E38-A73F0B80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3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81BA54-2E1D-C457-E1F3-5B132DCB2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D60D8-44FA-2400-EFB6-27D2FDD3B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E926-E295-B8B8-2F0F-7E9563C9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1796-9BCB-14B4-616A-F5CA289C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8958D-0F1C-D280-54AC-494F3EEE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E0F7-EC8B-11F6-FE87-9D293F8A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0C18-BB5E-B1F4-36EB-11BC5C4A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35BBA-8F80-8121-499A-3554AA19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0B634-B37B-B713-25FD-072F2A41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E9014-E628-DA2B-6EEC-283B4414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1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1039-91C7-A4C8-ECBC-4DEFBD43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74F02-93D7-FC02-04A9-D9CFCF798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4A6C6-3485-F497-2368-46ABE3C3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309D2-2AB9-F225-81E6-CD67C0A2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3EB3-1473-CFD2-AE87-B7C79665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1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D69C-03B8-EF2E-1926-0ED0D1C4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88AB-65FC-EF8F-4288-65E99E033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22BC2-F0EC-CCC8-C95D-4CD9B82DF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527A3-878C-36A7-72F5-27FBCD73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F89D6-1628-A0DE-677F-66899098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FF77-285A-9185-84FC-6673474F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6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30FA-6472-A770-3E2D-E116095E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37C72-9872-13CB-2F5F-BFE3A1BF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FE3E2-A4DA-BFBF-185C-E0741E447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36F24-95AA-EC2A-A90C-D9A91AAB4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7E23D-EBDE-FE3B-DAD3-CC4775260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8D2AE-813A-8360-ED3B-28F3023B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51A83-0B9F-0F5D-C253-D7B4D159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8C8966-28B6-33EA-EE33-16FDE44F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0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99A6-0DDF-3E29-06FF-3783214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FF0C3-5353-2DCF-B067-BCBAA2B0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375D8-1D21-C9FB-CCFC-3FEDC053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9A8CC9-6BD4-0C1D-DACD-CFDC118D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2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23A3E8-5499-BA05-6EBF-EC34B220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2CE6E-EEA2-615A-3C76-B5EF7F82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20777-967B-7F21-F0D8-006479EB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8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BB96B-B98A-C61F-1581-F19B8BA44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A5CAC-D0CA-25D8-C992-9EF3BD9AD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20720-EC15-F26B-1549-E5485AE4F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1AAA1-AE33-9AA1-EAF8-14943106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3546B-85AE-5E43-C157-7BE1A0E3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997F0-2AC5-3DDF-B49D-4EE83971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96508-876E-9966-A21C-5D8C08A4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AA04C-781F-6339-FD68-65670CDF7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93E0B-1D2A-F075-2EDE-F65EA52FB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F173D-1FEA-F955-0155-B441F2DC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6BDF2-B417-49D6-F23D-1049B46D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2DF6F-1BDB-0A1B-2304-AF3DB008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4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65E94-AFFD-F1EB-31A8-384D85C0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7741C-52C9-C96A-F28D-A48245CD6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32988-D74C-95CB-3F5D-0EB0B956C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8AAD8-8ACE-4A92-9616-2D5F988F70E5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381C9-6E86-FC4C-511F-8BB8E1706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A6EDA-9BB6-8045-217B-B903DDBE2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0EDC-7FBF-44B2-BD1E-548F79C3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63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088" y="0"/>
            <a:ext cx="7177823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AD9BF-618F-7C60-504B-ED1C32800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037" y="955309"/>
            <a:ext cx="5305926" cy="2898975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FFFFFF"/>
                </a:solidFill>
              </a:rPr>
              <a:t>My Smoking 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0F08D-F198-847F-6C25-08A95B8BD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187" y="4533812"/>
            <a:ext cx="5197641" cy="164887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Hannah Moore</a:t>
            </a:r>
          </a:p>
          <a:p>
            <a:r>
              <a:rPr lang="en-GB" sz="1600" dirty="0">
                <a:solidFill>
                  <a:srgbClr val="FFFFFF"/>
                </a:solidFill>
              </a:rPr>
              <a:t>ASH Event</a:t>
            </a:r>
          </a:p>
          <a:p>
            <a:r>
              <a:rPr lang="en-GB" sz="1500" dirty="0">
                <a:solidFill>
                  <a:srgbClr val="FFFFFF"/>
                </a:solidFill>
              </a:rPr>
              <a:t>24</a:t>
            </a:r>
            <a:r>
              <a:rPr lang="en-GB" sz="1500" baseline="30000" dirty="0">
                <a:solidFill>
                  <a:srgbClr val="FFFFFF"/>
                </a:solidFill>
              </a:rPr>
              <a:t>th</a:t>
            </a:r>
            <a:r>
              <a:rPr lang="en-GB" sz="1500" dirty="0">
                <a:solidFill>
                  <a:srgbClr val="FFFFFF"/>
                </a:solidFill>
              </a:rPr>
              <a:t> April 2023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173498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145769 w 3182692"/>
              <a:gd name="connsiteY2" fmla="*/ 0 h 18288"/>
              <a:gd name="connsiteX3" fmla="*/ 1845961 w 3182692"/>
              <a:gd name="connsiteY3" fmla="*/ 0 h 18288"/>
              <a:gd name="connsiteX4" fmla="*/ 2450673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68365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973" y="8390"/>
                  <a:pt x="3182735" y="11854"/>
                  <a:pt x="3182692" y="18288"/>
                </a:cubicBezTo>
                <a:cubicBezTo>
                  <a:pt x="2975928" y="57450"/>
                  <a:pt x="2667693" y="19406"/>
                  <a:pt x="2482500" y="18288"/>
                </a:cubicBezTo>
                <a:cubicBezTo>
                  <a:pt x="2299734" y="36912"/>
                  <a:pt x="1925962" y="9303"/>
                  <a:pt x="1782308" y="18288"/>
                </a:cubicBezTo>
                <a:cubicBezTo>
                  <a:pt x="1635580" y="20546"/>
                  <a:pt x="1257854" y="-3663"/>
                  <a:pt x="1145769" y="18288"/>
                </a:cubicBezTo>
                <a:cubicBezTo>
                  <a:pt x="1025065" y="56574"/>
                  <a:pt x="247799" y="-11536"/>
                  <a:pt x="0" y="18288"/>
                </a:cubicBezTo>
                <a:cubicBezTo>
                  <a:pt x="-405" y="13204"/>
                  <a:pt x="-1092" y="531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066" y="4696"/>
                  <a:pt x="3183370" y="10269"/>
                  <a:pt x="3182692" y="18288"/>
                </a:cubicBezTo>
                <a:cubicBezTo>
                  <a:pt x="3091120" y="-23022"/>
                  <a:pt x="2811074" y="61693"/>
                  <a:pt x="2546154" y="18288"/>
                </a:cubicBezTo>
                <a:cubicBezTo>
                  <a:pt x="2285186" y="27529"/>
                  <a:pt x="2090205" y="-22321"/>
                  <a:pt x="1845961" y="18288"/>
                </a:cubicBezTo>
                <a:cubicBezTo>
                  <a:pt x="1599794" y="31493"/>
                  <a:pt x="1466284" y="37447"/>
                  <a:pt x="1304904" y="18288"/>
                </a:cubicBezTo>
                <a:cubicBezTo>
                  <a:pt x="1189365" y="43775"/>
                  <a:pt x="952251" y="23461"/>
                  <a:pt x="668365" y="18288"/>
                </a:cubicBezTo>
                <a:cubicBezTo>
                  <a:pt x="407868" y="43595"/>
                  <a:pt x="284672" y="-9405"/>
                  <a:pt x="0" y="18288"/>
                </a:cubicBezTo>
                <a:cubicBezTo>
                  <a:pt x="527" y="9891"/>
                  <a:pt x="870" y="7012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841" y="8135"/>
                  <a:pt x="3181636" y="12730"/>
                  <a:pt x="3182692" y="18288"/>
                </a:cubicBezTo>
                <a:cubicBezTo>
                  <a:pt x="2996012" y="-1231"/>
                  <a:pt x="2669008" y="27395"/>
                  <a:pt x="2482500" y="18288"/>
                </a:cubicBezTo>
                <a:cubicBezTo>
                  <a:pt x="2296543" y="21246"/>
                  <a:pt x="1935236" y="7938"/>
                  <a:pt x="1782308" y="18288"/>
                </a:cubicBezTo>
                <a:cubicBezTo>
                  <a:pt x="1607683" y="25490"/>
                  <a:pt x="1291498" y="1369"/>
                  <a:pt x="1145769" y="18288"/>
                </a:cubicBezTo>
                <a:cubicBezTo>
                  <a:pt x="1015407" y="55325"/>
                  <a:pt x="262557" y="26571"/>
                  <a:pt x="0" y="18288"/>
                </a:cubicBezTo>
                <a:cubicBezTo>
                  <a:pt x="508" y="13336"/>
                  <a:pt x="437" y="727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04711 w 3182692"/>
                      <a:gd name="connsiteY1" fmla="*/ 0 h 18288"/>
                      <a:gd name="connsiteX2" fmla="*/ 1241250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577981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482500 w 3182692"/>
                      <a:gd name="connsiteY7" fmla="*/ 18288 h 18288"/>
                      <a:gd name="connsiteX8" fmla="*/ 1782308 w 3182692"/>
                      <a:gd name="connsiteY8" fmla="*/ 18288 h 18288"/>
                      <a:gd name="connsiteX9" fmla="*/ 1145769 w 3182692"/>
                      <a:gd name="connsiteY9" fmla="*/ 18288 h 18288"/>
                      <a:gd name="connsiteX10" fmla="*/ 0 w 3182692"/>
                      <a:gd name="connsiteY10" fmla="*/ 18288 h 18288"/>
                      <a:gd name="connsiteX11" fmla="*/ 0 w 3182692"/>
                      <a:gd name="connsiteY1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983" y="8157"/>
                          <a:pt x="3182279" y="12125"/>
                          <a:pt x="3182692" y="18288"/>
                        </a:cubicBezTo>
                        <a:cubicBezTo>
                          <a:pt x="2998421" y="21742"/>
                          <a:pt x="2675038" y="19014"/>
                          <a:pt x="2482500" y="18288"/>
                        </a:cubicBezTo>
                        <a:cubicBezTo>
                          <a:pt x="2289962" y="17562"/>
                          <a:pt x="1930644" y="6834"/>
                          <a:pt x="1782308" y="18288"/>
                        </a:cubicBezTo>
                        <a:cubicBezTo>
                          <a:pt x="1633972" y="29742"/>
                          <a:pt x="1287388" y="-1992"/>
                          <a:pt x="1145769" y="18288"/>
                        </a:cubicBezTo>
                        <a:cubicBezTo>
                          <a:pt x="1004150" y="38568"/>
                          <a:pt x="256377" y="-37438"/>
                          <a:pt x="0" y="18288"/>
                        </a:cubicBezTo>
                        <a:cubicBezTo>
                          <a:pt x="-46" y="12483"/>
                          <a:pt x="-203" y="6491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428" y="4493"/>
                          <a:pt x="3183076" y="9472"/>
                          <a:pt x="3182692" y="18288"/>
                        </a:cubicBezTo>
                        <a:cubicBezTo>
                          <a:pt x="3039109" y="-12701"/>
                          <a:pt x="2823860" y="13848"/>
                          <a:pt x="2546154" y="18288"/>
                        </a:cubicBezTo>
                        <a:cubicBezTo>
                          <a:pt x="2268448" y="22728"/>
                          <a:pt x="2098674" y="5291"/>
                          <a:pt x="1845961" y="18288"/>
                        </a:cubicBezTo>
                        <a:cubicBezTo>
                          <a:pt x="1593248" y="31285"/>
                          <a:pt x="1456743" y="27560"/>
                          <a:pt x="1304904" y="18288"/>
                        </a:cubicBezTo>
                        <a:cubicBezTo>
                          <a:pt x="1153065" y="9016"/>
                          <a:pt x="947204" y="11126"/>
                          <a:pt x="668365" y="18288"/>
                        </a:cubicBezTo>
                        <a:cubicBezTo>
                          <a:pt x="389526" y="25450"/>
                          <a:pt x="288244" y="-4628"/>
                          <a:pt x="0" y="18288"/>
                        </a:cubicBezTo>
                        <a:cubicBezTo>
                          <a:pt x="843" y="9577"/>
                          <a:pt x="371" y="69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Support that would help…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In hospital: </a:t>
            </a:r>
          </a:p>
          <a:p>
            <a:pPr lvl="1"/>
            <a:r>
              <a:rPr lang="en-GB" sz="2400" dirty="0"/>
              <a:t>Support groups tailored to the patient group</a:t>
            </a:r>
          </a:p>
          <a:p>
            <a:pPr lvl="1"/>
            <a:r>
              <a:rPr lang="en-GB" sz="2400" dirty="0"/>
              <a:t>Stop-smoking Champions – staff and patients </a:t>
            </a:r>
          </a:p>
          <a:p>
            <a:pPr lvl="1"/>
            <a:r>
              <a:rPr lang="en-GB" sz="2400" dirty="0"/>
              <a:t>‘Making Every Contact Count’</a:t>
            </a:r>
          </a:p>
          <a:p>
            <a:pPr lvl="1"/>
            <a:endParaRPr lang="en-GB" sz="2400" dirty="0"/>
          </a:p>
          <a:p>
            <a:r>
              <a:rPr lang="en-GB" sz="2400" dirty="0"/>
              <a:t>In the community:</a:t>
            </a:r>
          </a:p>
          <a:p>
            <a:pPr lvl="1"/>
            <a:r>
              <a:rPr lang="en-GB" sz="2400" dirty="0"/>
              <a:t>More accessible smoking cessation services, e.g. GP surgeries, pharmacies, social settings</a:t>
            </a:r>
          </a:p>
          <a:p>
            <a:pPr lvl="1"/>
            <a:r>
              <a:rPr lang="en-GB" sz="2400" dirty="0"/>
              <a:t>Smoking cessation support groups, mental health support</a:t>
            </a:r>
          </a:p>
          <a:p>
            <a:pPr lvl="1"/>
            <a:r>
              <a:rPr lang="en-GB" sz="2400" dirty="0"/>
              <a:t>More information and advice about adverse effects, including financial</a:t>
            </a:r>
          </a:p>
          <a:p>
            <a:pPr lvl="1"/>
            <a:r>
              <a:rPr lang="en-GB" sz="2400" dirty="0"/>
              <a:t>‘Making Every Contact Count’</a:t>
            </a:r>
          </a:p>
        </p:txBody>
      </p:sp>
    </p:spTree>
    <p:extLst>
      <p:ext uri="{BB962C8B-B14F-4D97-AF65-F5344CB8AC3E}">
        <p14:creationId xmlns:p14="http://schemas.microsoft.com/office/powerpoint/2010/main" val="262838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4148" y="640080"/>
            <a:ext cx="362851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800" dirty="0">
                <a:solidFill>
                  <a:schemeClr val="bg2"/>
                </a:solidFill>
              </a:rPr>
              <a:t>Thank you </a:t>
            </a:r>
            <a:br>
              <a:rPr lang="en-US" sz="4800" dirty="0">
                <a:solidFill>
                  <a:schemeClr val="bg2"/>
                </a:solidFill>
              </a:rPr>
            </a:br>
            <a:br>
              <a:rPr lang="en-US" sz="4800" dirty="0">
                <a:solidFill>
                  <a:schemeClr val="bg2"/>
                </a:solidFill>
              </a:rPr>
            </a:br>
            <a:endParaRPr lang="en-US" sz="4800" dirty="0">
              <a:solidFill>
                <a:schemeClr val="bg2"/>
              </a:solidFill>
            </a:endParaRPr>
          </a:p>
        </p:txBody>
      </p:sp>
      <p:pic>
        <p:nvPicPr>
          <p:cNvPr id="5" name="Picture 4" descr="Smiley face sticky notes">
            <a:extLst>
              <a:ext uri="{FF2B5EF4-FFF2-40B4-BE49-F238E27FC236}">
                <a16:creationId xmlns:a16="http://schemas.microsoft.com/office/drawing/2014/main" id="{0F7C3DB7-2636-96BA-2157-90D2141218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08" r="27104" b="3"/>
          <a:stretch/>
        </p:blipFill>
        <p:spPr>
          <a:xfrm>
            <a:off x="650018" y="1216968"/>
            <a:ext cx="4062196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25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4149" y="4409267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FFFFFF"/>
                </a:solidFill>
              </a:rPr>
              <a:t>A bit about 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86999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Vice Chair of the Equally Well Expert by Experience Group</a:t>
            </a:r>
          </a:p>
          <a:p>
            <a:endParaRPr lang="en-GB" sz="2400" dirty="0"/>
          </a:p>
          <a:p>
            <a:r>
              <a:rPr lang="en-GB" sz="2400" dirty="0"/>
              <a:t>Patient Reviewer with the RCPsych Quality Networks for Forensic Mental Health Services and PICU</a:t>
            </a:r>
          </a:p>
          <a:p>
            <a:endParaRPr lang="en-GB" sz="2400" dirty="0"/>
          </a:p>
          <a:p>
            <a:r>
              <a:rPr lang="en-GB" sz="2400" dirty="0"/>
              <a:t>I have two beautiful cats called Larry and </a:t>
            </a:r>
            <a:r>
              <a:rPr lang="en-GB" sz="2400" dirty="0" err="1"/>
              <a:t>Duppey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 play the guitar, write songs and sing</a:t>
            </a:r>
          </a:p>
          <a:p>
            <a:endParaRPr lang="en-GB" sz="2400" dirty="0"/>
          </a:p>
          <a:p>
            <a:r>
              <a:rPr lang="en-GB" sz="2400" dirty="0"/>
              <a:t>I love travel!</a:t>
            </a:r>
          </a:p>
        </p:txBody>
      </p:sp>
    </p:spTree>
    <p:extLst>
      <p:ext uri="{BB962C8B-B14F-4D97-AF65-F5344CB8AC3E}">
        <p14:creationId xmlns:p14="http://schemas.microsoft.com/office/powerpoint/2010/main" val="64533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In the beginning…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As a young person I socialised with an older group of young people who all smoked</a:t>
            </a:r>
          </a:p>
          <a:p>
            <a:endParaRPr lang="en-GB" sz="2400" dirty="0"/>
          </a:p>
          <a:p>
            <a:r>
              <a:rPr lang="en-GB" sz="2400" dirty="0"/>
              <a:t>I started smoking age 11-12</a:t>
            </a:r>
          </a:p>
          <a:p>
            <a:endParaRPr lang="en-GB" sz="2400" dirty="0"/>
          </a:p>
          <a:p>
            <a:r>
              <a:rPr lang="en-GB" sz="2400" dirty="0"/>
              <a:t>Foster care, children’s home, secure children’s home then age 14 in a CAMHS, nearly everyone smoked</a:t>
            </a:r>
          </a:p>
          <a:p>
            <a:endParaRPr lang="en-GB" sz="2400" dirty="0"/>
          </a:p>
          <a:p>
            <a:r>
              <a:rPr lang="en-GB" sz="2400" dirty="0"/>
              <a:t>No advice on the harms of smoking or encouragement to stop</a:t>
            </a:r>
          </a:p>
          <a:p>
            <a:endParaRPr lang="en-GB" sz="2400" dirty="0"/>
          </a:p>
          <a:p>
            <a:r>
              <a:rPr lang="en-GB" sz="2400" dirty="0"/>
              <a:t>Staff smoked – even during 1:1s</a:t>
            </a:r>
          </a:p>
        </p:txBody>
      </p:sp>
    </p:spTree>
    <p:extLst>
      <p:ext uri="{BB962C8B-B14F-4D97-AF65-F5344CB8AC3E}">
        <p14:creationId xmlns:p14="http://schemas.microsoft.com/office/powerpoint/2010/main" val="177487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Into a secure hospital…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Around 10 years ago I was admitted to a secure hospital</a:t>
            </a:r>
          </a:p>
          <a:p>
            <a:endParaRPr lang="en-GB" sz="2400" dirty="0"/>
          </a:p>
          <a:p>
            <a:r>
              <a:rPr lang="en-GB" sz="2400" dirty="0"/>
              <a:t>It was completely no smoking – even on escorted leave</a:t>
            </a:r>
          </a:p>
          <a:p>
            <a:endParaRPr lang="en-GB" sz="2400" dirty="0"/>
          </a:p>
          <a:p>
            <a:r>
              <a:rPr lang="en-GB" sz="2400" dirty="0"/>
              <a:t>It was only permissible on unescorted leave – took me years to get that</a:t>
            </a:r>
          </a:p>
          <a:p>
            <a:endParaRPr lang="en-GB" sz="2400" dirty="0"/>
          </a:p>
          <a:p>
            <a:r>
              <a:rPr lang="en-GB" sz="2400" dirty="0"/>
              <a:t>Most people took their 15-30mins as an opportunity to smoke as much as they could </a:t>
            </a:r>
          </a:p>
          <a:p>
            <a:endParaRPr lang="en-GB" sz="2400" dirty="0"/>
          </a:p>
          <a:p>
            <a:r>
              <a:rPr lang="en-GB" sz="2400" dirty="0"/>
              <a:t>Had to hide cigarettes as they couldn’t be stored in the hospital </a:t>
            </a:r>
          </a:p>
        </p:txBody>
      </p:sp>
    </p:spTree>
    <p:extLst>
      <p:ext uri="{BB962C8B-B14F-4D97-AF65-F5344CB8AC3E}">
        <p14:creationId xmlns:p14="http://schemas.microsoft.com/office/powerpoint/2010/main" val="103586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During my stay…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29383"/>
            <a:ext cx="8013573" cy="4713188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Smoking of course has effects on medication, such as clozapine</a:t>
            </a:r>
          </a:p>
          <a:p>
            <a:endParaRPr lang="en-GB" sz="2000" dirty="0"/>
          </a:p>
          <a:p>
            <a:r>
              <a:rPr lang="en-GB" sz="2000" dirty="0"/>
              <a:t>Luckily, when I got unescorted leave, I decided not to smoke </a:t>
            </a:r>
          </a:p>
          <a:p>
            <a:endParaRPr lang="en-GB" sz="2000" dirty="0"/>
          </a:p>
          <a:p>
            <a:r>
              <a:rPr lang="en-GB" sz="2000" dirty="0"/>
              <a:t>I was smoke free for 5 years</a:t>
            </a:r>
          </a:p>
          <a:p>
            <a:endParaRPr lang="en-GB" sz="2000" dirty="0"/>
          </a:p>
          <a:p>
            <a:r>
              <a:rPr lang="en-GB" sz="2000" dirty="0"/>
              <a:t>Only when I moved to supported accommodation did I start again – everyone there smoked</a:t>
            </a:r>
          </a:p>
          <a:p>
            <a:endParaRPr lang="en-GB" sz="2000" dirty="0"/>
          </a:p>
          <a:p>
            <a:r>
              <a:rPr lang="en-GB" sz="2000" dirty="0"/>
              <a:t>Even allowed to smoke in your room, but I felt isolated from family and friends</a:t>
            </a:r>
          </a:p>
          <a:p>
            <a:endParaRPr lang="en-GB" sz="2000" dirty="0"/>
          </a:p>
          <a:p>
            <a:r>
              <a:rPr lang="en-GB" sz="2000" dirty="0"/>
              <a:t>I’ve smoked ever since on and off, sometimes for months at a time, sometimes for longer</a:t>
            </a:r>
          </a:p>
        </p:txBody>
      </p:sp>
    </p:spTree>
    <p:extLst>
      <p:ext uri="{BB962C8B-B14F-4D97-AF65-F5344CB8AC3E}">
        <p14:creationId xmlns:p14="http://schemas.microsoft.com/office/powerpoint/2010/main" val="87608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Since then… 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GB" sz="2400" dirty="0"/>
              <a:t>I’ve always wanted to quit for good, but have always found obstacles in the way:</a:t>
            </a:r>
          </a:p>
          <a:p>
            <a:endParaRPr lang="en-GB" sz="2400" dirty="0"/>
          </a:p>
          <a:p>
            <a:pPr lvl="1"/>
            <a:r>
              <a:rPr lang="en-GB" sz="2400" dirty="0"/>
              <a:t>It helps me lose weight as I smoke when I’m hungry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I thought it helped with stress levels and my mental health 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marL="0" indent="0">
              <a:buNone/>
            </a:pPr>
            <a:r>
              <a:rPr lang="en-GB" sz="2400" dirty="0"/>
              <a:t>Why is it so hard? </a:t>
            </a:r>
          </a:p>
        </p:txBody>
      </p:sp>
    </p:spTree>
    <p:extLst>
      <p:ext uri="{BB962C8B-B14F-4D97-AF65-F5344CB8AC3E}">
        <p14:creationId xmlns:p14="http://schemas.microsoft.com/office/powerpoint/2010/main" val="344729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A carer’s perspective…. 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GB" sz="2400" dirty="0"/>
              <a:t>From the mother of a son with schizophrenia and other long-term conditions. </a:t>
            </a:r>
          </a:p>
          <a:p>
            <a:endParaRPr lang="en-GB" sz="2400" dirty="0"/>
          </a:p>
          <a:p>
            <a:r>
              <a:rPr lang="en-GB" sz="2400" dirty="0"/>
              <a:t>This is their story…</a:t>
            </a:r>
          </a:p>
        </p:txBody>
      </p:sp>
    </p:spTree>
    <p:extLst>
      <p:ext uri="{BB962C8B-B14F-4D97-AF65-F5344CB8AC3E}">
        <p14:creationId xmlns:p14="http://schemas.microsoft.com/office/powerpoint/2010/main" val="35320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How I’ve tried to quit…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56349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Patches – but they always fell off or made me itchy</a:t>
            </a:r>
          </a:p>
          <a:p>
            <a:endParaRPr lang="en-GB" sz="2400" dirty="0"/>
          </a:p>
          <a:p>
            <a:r>
              <a:rPr lang="en-GB" sz="2400" dirty="0"/>
              <a:t>Inhalators – but just wasn’t enough</a:t>
            </a:r>
          </a:p>
          <a:p>
            <a:endParaRPr lang="en-GB" sz="2400" dirty="0"/>
          </a:p>
          <a:p>
            <a:r>
              <a:rPr lang="en-GB" sz="2400" dirty="0"/>
              <a:t>Vaping – did work for a while until I started smoking ‘socially’ again</a:t>
            </a:r>
          </a:p>
          <a:p>
            <a:endParaRPr lang="en-GB" sz="2400" dirty="0"/>
          </a:p>
          <a:p>
            <a:r>
              <a:rPr lang="en-GB" sz="2400" dirty="0"/>
              <a:t>Champix – 2 or 3 years ago:</a:t>
            </a:r>
          </a:p>
          <a:p>
            <a:endParaRPr lang="en-GB" sz="2400" dirty="0"/>
          </a:p>
          <a:p>
            <a:pPr lvl="1"/>
            <a:r>
              <a:rPr lang="en-GB" sz="2400" dirty="0"/>
              <a:t>I was barely smoking by the end of the 2 weeks</a:t>
            </a:r>
          </a:p>
          <a:p>
            <a:pPr lvl="1"/>
            <a:r>
              <a:rPr lang="en-GB" sz="2400" dirty="0"/>
              <a:t>Received a lot of support from the mental health team and the pharmacy staff</a:t>
            </a:r>
          </a:p>
          <a:p>
            <a:pPr lvl="1"/>
            <a:r>
              <a:rPr lang="en-GB" sz="2400" dirty="0"/>
              <a:t>Had a detrimental effect on my mental health and had to stop</a:t>
            </a:r>
          </a:p>
          <a:p>
            <a:pPr lvl="1"/>
            <a:r>
              <a:rPr lang="en-GB" sz="2400" dirty="0"/>
              <a:t>My mental health recovered after stopping it</a:t>
            </a:r>
          </a:p>
        </p:txBody>
      </p:sp>
    </p:spTree>
    <p:extLst>
      <p:ext uri="{BB962C8B-B14F-4D97-AF65-F5344CB8AC3E}">
        <p14:creationId xmlns:p14="http://schemas.microsoft.com/office/powerpoint/2010/main" val="28546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3769A-053F-D29F-C254-126EB44B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2"/>
                </a:solidFill>
              </a:rPr>
              <a:t>Support I have received…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5105-D58B-6D79-5F19-A20931EB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7398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dirty="0"/>
              <a:t>The best support was on Champix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When in hospital many times, not much support 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2000" dirty="0"/>
              <a:t>Just told to order vapes online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In some hospitals I was given inhalators – which were useless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I would have liked a smoking cessation group and more support and encouragement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I got addicted to vapes and I still vape now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I started slowly having one now and again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000" dirty="0"/>
              <a:t>Since January I’ve been smoking more and more, but after my holiday I intend to quit for good</a:t>
            </a:r>
          </a:p>
        </p:txBody>
      </p:sp>
    </p:spTree>
    <p:extLst>
      <p:ext uri="{BB962C8B-B14F-4D97-AF65-F5344CB8AC3E}">
        <p14:creationId xmlns:p14="http://schemas.microsoft.com/office/powerpoint/2010/main" val="57114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think colour scheme template - word">
      <a:dk1>
        <a:sysClr val="windowText" lastClr="000000"/>
      </a:dk1>
      <a:lt1>
        <a:sysClr val="window" lastClr="FFFFFF"/>
      </a:lt1>
      <a:dk2>
        <a:srgbClr val="FFFFFF"/>
      </a:dk2>
      <a:lt2>
        <a:srgbClr val="00AEEF"/>
      </a:lt2>
      <a:accent1>
        <a:srgbClr val="007DBE"/>
      </a:accent1>
      <a:accent2>
        <a:srgbClr val="ED8B00"/>
      </a:accent2>
      <a:accent3>
        <a:srgbClr val="00BFB3"/>
      </a:accent3>
      <a:accent4>
        <a:srgbClr val="ED1C1A"/>
      </a:accent4>
      <a:accent5>
        <a:srgbClr val="C4161C"/>
      </a:accent5>
      <a:accent6>
        <a:srgbClr val="00427A"/>
      </a:accent6>
      <a:hlink>
        <a:srgbClr val="007DBE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7b454b-5578-4b92-ad2d-05626e091018" xsi:nil="true"/>
    <lcf76f155ced4ddcb4097134ff3c332f xmlns="3a4543a0-6766-456e-a2ee-4414459d9a0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1BEFB0-7199-4039-B316-6C4DA6EBCD56}">
  <ds:schemaRefs>
    <ds:schemaRef ds:uri="http://schemas.microsoft.com/office/2006/metadata/properties"/>
    <ds:schemaRef ds:uri="http://schemas.microsoft.com/office/infopath/2007/PartnerControls"/>
    <ds:schemaRef ds:uri="e793a02f-ca39-4e16-9b4b-20f2cc6b51a5"/>
    <ds:schemaRef ds:uri="abaf260b-3763-4852-b1c6-679d5f5bb84d"/>
  </ds:schemaRefs>
</ds:datastoreItem>
</file>

<file path=customXml/itemProps2.xml><?xml version="1.0" encoding="utf-8"?>
<ds:datastoreItem xmlns:ds="http://schemas.openxmlformats.org/officeDocument/2006/customXml" ds:itemID="{E85A84EE-BC79-4C21-BECD-DE810C6C1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F4EBD9-ACB9-4CB7-97FC-DAF93524C6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596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My Smoking Story </vt:lpstr>
      <vt:lpstr>A bit about me…</vt:lpstr>
      <vt:lpstr>In the beginning…</vt:lpstr>
      <vt:lpstr>Into a secure hospital…</vt:lpstr>
      <vt:lpstr>During my stay…</vt:lpstr>
      <vt:lpstr>Since then… </vt:lpstr>
      <vt:lpstr>A carer’s perspective…. </vt:lpstr>
      <vt:lpstr>How I’ve tried to quit…</vt:lpstr>
      <vt:lpstr>Support I have received…</vt:lpstr>
      <vt:lpstr>Support that would help…</vt:lpstr>
      <vt:lpstr>Thank you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Smoking Story</dc:title>
  <dc:creator>Ian Callaghan</dc:creator>
  <cp:lastModifiedBy>Jim Pattison</cp:lastModifiedBy>
  <cp:revision>3</cp:revision>
  <dcterms:created xsi:type="dcterms:W3CDTF">2023-04-14T12:40:32Z</dcterms:created>
  <dcterms:modified xsi:type="dcterms:W3CDTF">2023-04-19T13:45:19Z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